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1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4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48.xml" ContentType="application/vnd.openxmlformats-officedocument.presentationml.notesSlid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51.xml" ContentType="application/vnd.openxmlformats-officedocument.presentationml.notesSlid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52.xml" ContentType="application/vnd.openxmlformats-officedocument.presentationml.notesSlid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53.xml" ContentType="application/vnd.openxmlformats-officedocument.presentationml.notesSlide+xml"/>
  <Override PartName="/ppt/charts/chart37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8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54.xml" ContentType="application/vnd.openxmlformats-officedocument.presentationml.notesSlide+xml"/>
  <Override PartName="/ppt/charts/chart39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55.xml" ContentType="application/vnd.openxmlformats-officedocument.presentationml.notesSlide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56.xml" ContentType="application/vnd.openxmlformats-officedocument.presentationml.notesSlide+xml"/>
  <Override PartName="/ppt/charts/chart41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57.xml" ContentType="application/vnd.openxmlformats-officedocument.presentationml.notesSlide+xml"/>
  <Override PartName="/ppt/charts/chart42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3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4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5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drawings/drawing5.xml" ContentType="application/vnd.openxmlformats-officedocument.drawingml.chartshapes+xml"/>
  <Override PartName="/ppt/notesSlides/notesSlide58.xml" ContentType="application/vnd.openxmlformats-officedocument.presentationml.notesSlide+xml"/>
  <Override PartName="/ppt/charts/chart46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7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8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9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6.xml" ContentType="application/vnd.openxmlformats-officedocument.drawingml.chartshapes+xml"/>
  <Override PartName="/ppt/notesSlides/notesSlide59.xml" ContentType="application/vnd.openxmlformats-officedocument.presentationml.notesSlide+xml"/>
  <Override PartName="/ppt/charts/chart50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1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2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3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drawings/drawing7.xml" ContentType="application/vnd.openxmlformats-officedocument.drawingml.chartshapes+xml"/>
  <Override PartName="/ppt/notesSlides/notesSlide60.xml" ContentType="application/vnd.openxmlformats-officedocument.presentationml.notesSlide+xml"/>
  <Override PartName="/ppt/charts/chart54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5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6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7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drawings/drawing8.xml" ContentType="application/vnd.openxmlformats-officedocument.drawingml.chartshape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58.xml" ContentType="application/vnd.openxmlformats-officedocument.drawingml.chart+xml"/>
  <Override PartName="/ppt/drawings/drawing9.xml" ContentType="application/vnd.openxmlformats-officedocument.drawingml.chartshape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chart59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rts/chart60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charts/chart61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notesSlides/notesSlide74.xml" ContentType="application/vnd.openxmlformats-officedocument.presentationml.notesSlide+xml"/>
  <Override PartName="/ppt/charts/chart62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notesSlides/notesSlide75.xml" ContentType="application/vnd.openxmlformats-officedocument.presentationml.notesSlide+xml"/>
  <Override PartName="/ppt/charts/chart63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notesSlides/notesSlide76.xml" ContentType="application/vnd.openxmlformats-officedocument.presentationml.notesSlide+xml"/>
  <Override PartName="/ppt/charts/chart64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notesSlides/notesSlide77.xml" ContentType="application/vnd.openxmlformats-officedocument.presentationml.notesSlide+xml"/>
  <Override PartName="/ppt/charts/chart65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charts/chart66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7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drawings/drawing10.xml" ContentType="application/vnd.openxmlformats-officedocument.drawingml.chartshapes+xml"/>
  <Override PartName="/ppt/notesSlides/notesSlide81.xml" ContentType="application/vnd.openxmlformats-officedocument.presentationml.notesSlide+xml"/>
  <Override PartName="/ppt/charts/chart68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drawings/drawing11.xml" ContentType="application/vnd.openxmlformats-officedocument.drawingml.chartshapes+xml"/>
  <Override PartName="/ppt/notesSlides/notesSlide82.xml" ContentType="application/vnd.openxmlformats-officedocument.presentationml.notesSlide+xml"/>
  <Override PartName="/ppt/charts/chart69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drawings/drawing12.xml" ContentType="application/vnd.openxmlformats-officedocument.drawingml.chartshapes+xml"/>
  <Override PartName="/ppt/charts/chart70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drawings/drawing13.xml" ContentType="application/vnd.openxmlformats-officedocument.drawingml.chartshapes+xml"/>
  <Override PartName="/ppt/notesSlides/notesSlide83.xml" ContentType="application/vnd.openxmlformats-officedocument.presentationml.notesSlide+xml"/>
  <Override PartName="/ppt/charts/chart71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drawings/drawing14.xml" ContentType="application/vnd.openxmlformats-officedocument.drawingml.chartshapes+xml"/>
  <Override PartName="/ppt/charts/chart72.xml" ContentType="application/vnd.openxmlformats-officedocument.drawingml.chart+xml"/>
  <Override PartName="/ppt/drawings/drawing15.xml" ContentType="application/vnd.openxmlformats-officedocument.drawingml.chartshapes+xml"/>
  <Override PartName="/ppt/charts/chart73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drawings/drawing16.xml" ContentType="application/vnd.openxmlformats-officedocument.drawingml.chartshapes+xml"/>
  <Override PartName="/ppt/charts/chart74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drawings/drawing17.xml" ContentType="application/vnd.openxmlformats-officedocument.drawingml.chartshapes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5" r:id="rId6"/>
    <p:sldMasterId id="2147483738" r:id="rId7"/>
  </p:sldMasterIdLst>
  <p:notesMasterIdLst>
    <p:notesMasterId r:id="rId209"/>
  </p:notesMasterIdLst>
  <p:handoutMasterIdLst>
    <p:handoutMasterId r:id="rId210"/>
  </p:handoutMasterIdLst>
  <p:sldIdLst>
    <p:sldId id="6035" r:id="rId8"/>
    <p:sldId id="7247" r:id="rId9"/>
    <p:sldId id="6149" r:id="rId10"/>
    <p:sldId id="7251" r:id="rId11"/>
    <p:sldId id="7287" r:id="rId12"/>
    <p:sldId id="5870" r:id="rId13"/>
    <p:sldId id="6495" r:id="rId14"/>
    <p:sldId id="7303" r:id="rId15"/>
    <p:sldId id="263" r:id="rId16"/>
    <p:sldId id="7315" r:id="rId17"/>
    <p:sldId id="7290" r:id="rId18"/>
    <p:sldId id="7291" r:id="rId19"/>
    <p:sldId id="7292" r:id="rId20"/>
    <p:sldId id="7293" r:id="rId21"/>
    <p:sldId id="7294" r:id="rId22"/>
    <p:sldId id="7295" r:id="rId23"/>
    <p:sldId id="7296" r:id="rId24"/>
    <p:sldId id="7297" r:id="rId25"/>
    <p:sldId id="7298" r:id="rId26"/>
    <p:sldId id="7299" r:id="rId27"/>
    <p:sldId id="7300" r:id="rId28"/>
    <p:sldId id="7301" r:id="rId29"/>
    <p:sldId id="7168" r:id="rId30"/>
    <p:sldId id="7316" r:id="rId31"/>
    <p:sldId id="7311" r:id="rId32"/>
    <p:sldId id="7310" r:id="rId33"/>
    <p:sldId id="7312" r:id="rId34"/>
    <p:sldId id="7313" r:id="rId35"/>
    <p:sldId id="7314" r:id="rId36"/>
    <p:sldId id="7317" r:id="rId37"/>
    <p:sldId id="7304" r:id="rId38"/>
    <p:sldId id="6148" r:id="rId39"/>
    <p:sldId id="5919" r:id="rId40"/>
    <p:sldId id="5920" r:id="rId41"/>
    <p:sldId id="6639" r:id="rId42"/>
    <p:sldId id="7263" r:id="rId43"/>
    <p:sldId id="7305" r:id="rId44"/>
    <p:sldId id="6498" r:id="rId45"/>
    <p:sldId id="6662" r:id="rId46"/>
    <p:sldId id="408" r:id="rId47"/>
    <p:sldId id="6858" r:id="rId48"/>
    <p:sldId id="7306" r:id="rId49"/>
    <p:sldId id="6804" r:id="rId50"/>
    <p:sldId id="6833" r:id="rId51"/>
    <p:sldId id="6834" r:id="rId52"/>
    <p:sldId id="7325" r:id="rId53"/>
    <p:sldId id="7307" r:id="rId54"/>
    <p:sldId id="6866" r:id="rId55"/>
    <p:sldId id="6867" r:id="rId56"/>
    <p:sldId id="6878" r:id="rId57"/>
    <p:sldId id="7309" r:id="rId58"/>
    <p:sldId id="6169" r:id="rId59"/>
    <p:sldId id="6654" r:id="rId60"/>
    <p:sldId id="6656" r:id="rId61"/>
    <p:sldId id="6655" r:id="rId62"/>
    <p:sldId id="6168" r:id="rId63"/>
    <p:sldId id="6735" r:id="rId64"/>
    <p:sldId id="6747" r:id="rId65"/>
    <p:sldId id="7308" r:id="rId66"/>
    <p:sldId id="264" r:id="rId67"/>
    <p:sldId id="3146" r:id="rId68"/>
    <p:sldId id="295" r:id="rId69"/>
    <p:sldId id="277" r:id="rId70"/>
    <p:sldId id="7318" r:id="rId71"/>
    <p:sldId id="5913" r:id="rId72"/>
    <p:sldId id="275" r:id="rId73"/>
    <p:sldId id="6167" r:id="rId74"/>
    <p:sldId id="5905" r:id="rId75"/>
    <p:sldId id="265" r:id="rId76"/>
    <p:sldId id="308" r:id="rId77"/>
    <p:sldId id="306" r:id="rId78"/>
    <p:sldId id="5906" r:id="rId79"/>
    <p:sldId id="266" r:id="rId80"/>
    <p:sldId id="310" r:id="rId81"/>
    <p:sldId id="5907" r:id="rId82"/>
    <p:sldId id="312" r:id="rId83"/>
    <p:sldId id="5975" r:id="rId84"/>
    <p:sldId id="5910" r:id="rId85"/>
    <p:sldId id="5908" r:id="rId86"/>
    <p:sldId id="6038" r:id="rId87"/>
    <p:sldId id="5911" r:id="rId88"/>
    <p:sldId id="300" r:id="rId89"/>
    <p:sldId id="5912" r:id="rId90"/>
    <p:sldId id="267" r:id="rId91"/>
    <p:sldId id="314" r:id="rId92"/>
    <p:sldId id="5904" r:id="rId93"/>
    <p:sldId id="5970" r:id="rId94"/>
    <p:sldId id="5971" r:id="rId95"/>
    <p:sldId id="7319" r:id="rId96"/>
    <p:sldId id="330" r:id="rId97"/>
    <p:sldId id="5852" r:id="rId98"/>
    <p:sldId id="5853" r:id="rId99"/>
    <p:sldId id="5855" r:id="rId100"/>
    <p:sldId id="5972" r:id="rId101"/>
    <p:sldId id="3171" r:id="rId102"/>
    <p:sldId id="5851" r:id="rId103"/>
    <p:sldId id="6887" r:id="rId104"/>
    <p:sldId id="6889" r:id="rId105"/>
    <p:sldId id="7326" r:id="rId106"/>
    <p:sldId id="6880" r:id="rId107"/>
    <p:sldId id="6881" r:id="rId108"/>
    <p:sldId id="6890" r:id="rId109"/>
    <p:sldId id="6891" r:id="rId110"/>
    <p:sldId id="6892" r:id="rId111"/>
    <p:sldId id="6882" r:id="rId112"/>
    <p:sldId id="6884" r:id="rId113"/>
    <p:sldId id="6883" r:id="rId114"/>
    <p:sldId id="6885" r:id="rId115"/>
    <p:sldId id="6886" r:id="rId116"/>
    <p:sldId id="6894" r:id="rId117"/>
    <p:sldId id="7322" r:id="rId118"/>
    <p:sldId id="7264" r:id="rId119"/>
    <p:sldId id="6661" r:id="rId120"/>
    <p:sldId id="7320" r:id="rId121"/>
    <p:sldId id="6154" r:id="rId122"/>
    <p:sldId id="279" r:id="rId123"/>
    <p:sldId id="5882" r:id="rId124"/>
    <p:sldId id="5915" r:id="rId125"/>
    <p:sldId id="5917" r:id="rId126"/>
    <p:sldId id="6157" r:id="rId127"/>
    <p:sldId id="7282" r:id="rId128"/>
    <p:sldId id="5916" r:id="rId129"/>
    <p:sldId id="7283" r:id="rId130"/>
    <p:sldId id="5953" r:id="rId131"/>
    <p:sldId id="5921" r:id="rId132"/>
    <p:sldId id="280" r:id="rId133"/>
    <p:sldId id="5958" r:id="rId134"/>
    <p:sldId id="5923" r:id="rId135"/>
    <p:sldId id="5924" r:id="rId136"/>
    <p:sldId id="6039" r:id="rId137"/>
    <p:sldId id="6040" r:id="rId138"/>
    <p:sldId id="5954" r:id="rId139"/>
    <p:sldId id="6158" r:id="rId140"/>
    <p:sldId id="281" r:id="rId141"/>
    <p:sldId id="5927" r:id="rId142"/>
    <p:sldId id="5928" r:id="rId143"/>
    <p:sldId id="5929" r:id="rId144"/>
    <p:sldId id="6041" r:id="rId145"/>
    <p:sldId id="5931" r:id="rId146"/>
    <p:sldId id="5964" r:id="rId147"/>
    <p:sldId id="5959" r:id="rId148"/>
    <p:sldId id="5932" r:id="rId149"/>
    <p:sldId id="5933" r:id="rId150"/>
    <p:sldId id="5934" r:id="rId151"/>
    <p:sldId id="5965" r:id="rId152"/>
    <p:sldId id="5962" r:id="rId153"/>
    <p:sldId id="5935" r:id="rId154"/>
    <p:sldId id="5936" r:id="rId155"/>
    <p:sldId id="5937" r:id="rId156"/>
    <p:sldId id="5939" r:id="rId157"/>
    <p:sldId id="5955" r:id="rId158"/>
    <p:sldId id="6159" r:id="rId159"/>
    <p:sldId id="334" r:id="rId160"/>
    <p:sldId id="5963" r:id="rId161"/>
    <p:sldId id="5942" r:id="rId162"/>
    <p:sldId id="5943" r:id="rId163"/>
    <p:sldId id="5944" r:id="rId164"/>
    <p:sldId id="5956" r:id="rId165"/>
    <p:sldId id="7321" r:id="rId166"/>
    <p:sldId id="273" r:id="rId167"/>
    <p:sldId id="5968" r:id="rId168"/>
    <p:sldId id="5969" r:id="rId169"/>
    <p:sldId id="5967" r:id="rId170"/>
    <p:sldId id="5976" r:id="rId171"/>
    <p:sldId id="6042" r:id="rId172"/>
    <p:sldId id="6020" r:id="rId173"/>
    <p:sldId id="5973" r:id="rId174"/>
    <p:sldId id="5990" r:id="rId175"/>
    <p:sldId id="296" r:id="rId176"/>
    <p:sldId id="5903" r:id="rId177"/>
    <p:sldId id="289" r:id="rId178"/>
    <p:sldId id="5977" r:id="rId179"/>
    <p:sldId id="5987" r:id="rId180"/>
    <p:sldId id="5992" r:id="rId181"/>
    <p:sldId id="5988" r:id="rId182"/>
    <p:sldId id="5993" r:id="rId183"/>
    <p:sldId id="6043" r:id="rId184"/>
    <p:sldId id="5994" r:id="rId185"/>
    <p:sldId id="5995" r:id="rId186"/>
    <p:sldId id="5996" r:id="rId187"/>
    <p:sldId id="6044" r:id="rId188"/>
    <p:sldId id="6045" r:id="rId189"/>
    <p:sldId id="6022" r:id="rId190"/>
    <p:sldId id="6024" r:id="rId191"/>
    <p:sldId id="6046" r:id="rId192"/>
    <p:sldId id="6003" r:id="rId193"/>
    <p:sldId id="292" r:id="rId194"/>
    <p:sldId id="6004" r:id="rId195"/>
    <p:sldId id="6005" r:id="rId196"/>
    <p:sldId id="6006" r:id="rId197"/>
    <p:sldId id="6047" r:id="rId198"/>
    <p:sldId id="6021" r:id="rId199"/>
    <p:sldId id="5877" r:id="rId200"/>
    <p:sldId id="6008" r:id="rId201"/>
    <p:sldId id="6011" r:id="rId202"/>
    <p:sldId id="7286" r:id="rId203"/>
    <p:sldId id="7166" r:id="rId204"/>
    <p:sldId id="6558" r:id="rId205"/>
    <p:sldId id="6879" r:id="rId206"/>
    <p:sldId id="5952" r:id="rId207"/>
    <p:sldId id="7324" r:id="rId2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FFFFFF"/>
    <a:srgbClr val="2D458A"/>
    <a:srgbClr val="F5F6FB"/>
    <a:srgbClr val="000000"/>
    <a:srgbClr val="B9B9B9"/>
    <a:srgbClr val="0070C0"/>
    <a:srgbClr val="009193"/>
    <a:srgbClr val="006600"/>
    <a:srgbClr val="F2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164"/>
    <p:restoredTop sz="88725"/>
  </p:normalViewPr>
  <p:slideViewPr>
    <p:cSldViewPr snapToGrid="0" snapToObjects="1">
      <p:cViewPr varScale="1">
        <p:scale>
          <a:sx n="143" d="100"/>
          <a:sy n="143" d="100"/>
        </p:scale>
        <p:origin x="2872" y="200"/>
      </p:cViewPr>
      <p:guideLst/>
    </p:cSldViewPr>
  </p:slideViewPr>
  <p:outlineViewPr>
    <p:cViewPr>
      <p:scale>
        <a:sx n="33" d="100"/>
        <a:sy n="33" d="100"/>
      </p:scale>
      <p:origin x="0" y="-289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191" Type="http://schemas.openxmlformats.org/officeDocument/2006/relationships/slide" Target="slides/slide184.xml"/><Relationship Id="rId205" Type="http://schemas.openxmlformats.org/officeDocument/2006/relationships/slide" Target="slides/slide198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81" Type="http://schemas.openxmlformats.org/officeDocument/2006/relationships/slide" Target="slides/slide174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71" Type="http://schemas.openxmlformats.org/officeDocument/2006/relationships/slide" Target="slides/slide164.xml"/><Relationship Id="rId192" Type="http://schemas.openxmlformats.org/officeDocument/2006/relationships/slide" Target="slides/slide185.xml"/><Relationship Id="rId206" Type="http://schemas.openxmlformats.org/officeDocument/2006/relationships/slide" Target="slides/slide199.xml"/><Relationship Id="rId12" Type="http://schemas.openxmlformats.org/officeDocument/2006/relationships/slide" Target="slides/slide5.xml"/><Relationship Id="rId33" Type="http://schemas.openxmlformats.org/officeDocument/2006/relationships/slide" Target="slides/slide26.xml"/><Relationship Id="rId108" Type="http://schemas.openxmlformats.org/officeDocument/2006/relationships/slide" Target="slides/slide101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5" Type="http://schemas.openxmlformats.org/officeDocument/2006/relationships/slide" Target="slides/slide68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61" Type="http://schemas.openxmlformats.org/officeDocument/2006/relationships/slide" Target="slides/slide154.xml"/><Relationship Id="rId182" Type="http://schemas.openxmlformats.org/officeDocument/2006/relationships/slide" Target="slides/slide175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5" Type="http://schemas.openxmlformats.org/officeDocument/2006/relationships/slide" Target="slides/slide58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51" Type="http://schemas.openxmlformats.org/officeDocument/2006/relationships/slide" Target="slides/slide144.xml"/><Relationship Id="rId172" Type="http://schemas.openxmlformats.org/officeDocument/2006/relationships/slide" Target="slides/slide165.xml"/><Relationship Id="rId193" Type="http://schemas.openxmlformats.org/officeDocument/2006/relationships/slide" Target="slides/slide186.xml"/><Relationship Id="rId207" Type="http://schemas.openxmlformats.org/officeDocument/2006/relationships/slide" Target="slides/slide200.xml"/><Relationship Id="rId13" Type="http://schemas.openxmlformats.org/officeDocument/2006/relationships/slide" Target="slides/slide6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20" Type="http://schemas.openxmlformats.org/officeDocument/2006/relationships/slide" Target="slides/slide113.xml"/><Relationship Id="rId141" Type="http://schemas.openxmlformats.org/officeDocument/2006/relationships/slide" Target="slides/slide134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55.xml"/><Relationship Id="rId183" Type="http://schemas.openxmlformats.org/officeDocument/2006/relationships/slide" Target="slides/slide176.xml"/><Relationship Id="rId24" Type="http://schemas.openxmlformats.org/officeDocument/2006/relationships/slide" Target="slides/slide17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31" Type="http://schemas.openxmlformats.org/officeDocument/2006/relationships/slide" Target="slides/slide124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4" Type="http://schemas.openxmlformats.org/officeDocument/2006/relationships/slide" Target="slides/slide187.xml"/><Relationship Id="rId208" Type="http://schemas.openxmlformats.org/officeDocument/2006/relationships/slide" Target="slides/slide20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184" Type="http://schemas.openxmlformats.org/officeDocument/2006/relationships/slide" Target="slides/slide177.xml"/><Relationship Id="rId189" Type="http://schemas.openxmlformats.org/officeDocument/2006/relationships/slide" Target="slides/slide182.xml"/><Relationship Id="rId3" Type="http://schemas.openxmlformats.org/officeDocument/2006/relationships/slideMaster" Target="slideMasters/slideMaster3.xml"/><Relationship Id="rId214" Type="http://schemas.openxmlformats.org/officeDocument/2006/relationships/tableStyles" Target="tableStyles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79" Type="http://schemas.openxmlformats.org/officeDocument/2006/relationships/slide" Target="slides/slide172.xml"/><Relationship Id="rId195" Type="http://schemas.openxmlformats.org/officeDocument/2006/relationships/slide" Target="slides/slide188.xml"/><Relationship Id="rId209" Type="http://schemas.openxmlformats.org/officeDocument/2006/relationships/notesMaster" Target="notesMasters/notesMaster1.xml"/><Relationship Id="rId190" Type="http://schemas.openxmlformats.org/officeDocument/2006/relationships/slide" Target="slides/slide183.xml"/><Relationship Id="rId204" Type="http://schemas.openxmlformats.org/officeDocument/2006/relationships/slide" Target="slides/slide197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64" Type="http://schemas.openxmlformats.org/officeDocument/2006/relationships/slide" Target="slides/slide157.xml"/><Relationship Id="rId169" Type="http://schemas.openxmlformats.org/officeDocument/2006/relationships/slide" Target="slides/slide162.xml"/><Relationship Id="rId185" Type="http://schemas.openxmlformats.org/officeDocument/2006/relationships/slide" Target="slides/slide1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80" Type="http://schemas.openxmlformats.org/officeDocument/2006/relationships/slide" Target="slides/slide173.xml"/><Relationship Id="rId210" Type="http://schemas.openxmlformats.org/officeDocument/2006/relationships/handoutMaster" Target="handoutMasters/handoutMaster1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slide" Target="slides/slide168.xml"/><Relationship Id="rId196" Type="http://schemas.openxmlformats.org/officeDocument/2006/relationships/slide" Target="slides/slide189.xml"/><Relationship Id="rId200" Type="http://schemas.openxmlformats.org/officeDocument/2006/relationships/slide" Target="slides/slide193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165" Type="http://schemas.openxmlformats.org/officeDocument/2006/relationships/slide" Target="slides/slide158.xml"/><Relationship Id="rId186" Type="http://schemas.openxmlformats.org/officeDocument/2006/relationships/slide" Target="slides/slide179.xml"/><Relationship Id="rId211" Type="http://schemas.openxmlformats.org/officeDocument/2006/relationships/presProps" Target="presProps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Relationship Id="rId80" Type="http://schemas.openxmlformats.org/officeDocument/2006/relationships/slide" Target="slides/slide73.xml"/><Relationship Id="rId155" Type="http://schemas.openxmlformats.org/officeDocument/2006/relationships/slide" Target="slides/slide148.xml"/><Relationship Id="rId176" Type="http://schemas.openxmlformats.org/officeDocument/2006/relationships/slide" Target="slides/slide169.xml"/><Relationship Id="rId197" Type="http://schemas.openxmlformats.org/officeDocument/2006/relationships/slide" Target="slides/slide190.xml"/><Relationship Id="rId201" Type="http://schemas.openxmlformats.org/officeDocument/2006/relationships/slide" Target="slides/slide194.xml"/><Relationship Id="rId17" Type="http://schemas.openxmlformats.org/officeDocument/2006/relationships/slide" Target="slides/slide10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24" Type="http://schemas.openxmlformats.org/officeDocument/2006/relationships/slide" Target="slides/slide117.xml"/><Relationship Id="rId70" Type="http://schemas.openxmlformats.org/officeDocument/2006/relationships/slide" Target="slides/slide63.xml"/><Relationship Id="rId91" Type="http://schemas.openxmlformats.org/officeDocument/2006/relationships/slide" Target="slides/slide84.xml"/><Relationship Id="rId145" Type="http://schemas.openxmlformats.org/officeDocument/2006/relationships/slide" Target="slides/slide138.xml"/><Relationship Id="rId166" Type="http://schemas.openxmlformats.org/officeDocument/2006/relationships/slide" Target="slides/slide159.xml"/><Relationship Id="rId187" Type="http://schemas.openxmlformats.org/officeDocument/2006/relationships/slide" Target="slides/slide180.xml"/><Relationship Id="rId1" Type="http://schemas.openxmlformats.org/officeDocument/2006/relationships/slideMaster" Target="slideMasters/slideMaster1.xml"/><Relationship Id="rId212" Type="http://schemas.openxmlformats.org/officeDocument/2006/relationships/viewProps" Target="viewProps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60" Type="http://schemas.openxmlformats.org/officeDocument/2006/relationships/slide" Target="slides/slide53.xml"/><Relationship Id="rId81" Type="http://schemas.openxmlformats.org/officeDocument/2006/relationships/slide" Target="slides/slide74.xml"/><Relationship Id="rId135" Type="http://schemas.openxmlformats.org/officeDocument/2006/relationships/slide" Target="slides/slide128.xml"/><Relationship Id="rId156" Type="http://schemas.openxmlformats.org/officeDocument/2006/relationships/slide" Target="slides/slide149.xml"/><Relationship Id="rId177" Type="http://schemas.openxmlformats.org/officeDocument/2006/relationships/slide" Target="slides/slide170.xml"/><Relationship Id="rId198" Type="http://schemas.openxmlformats.org/officeDocument/2006/relationships/slide" Target="slides/slide191.xml"/><Relationship Id="rId202" Type="http://schemas.openxmlformats.org/officeDocument/2006/relationships/slide" Target="slides/slide195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104" Type="http://schemas.openxmlformats.org/officeDocument/2006/relationships/slide" Target="slides/slide97.xml"/><Relationship Id="rId125" Type="http://schemas.openxmlformats.org/officeDocument/2006/relationships/slide" Target="slides/slide118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188" Type="http://schemas.openxmlformats.org/officeDocument/2006/relationships/slide" Target="slides/slide181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1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115" Type="http://schemas.openxmlformats.org/officeDocument/2006/relationships/slide" Target="slides/slide108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slide" Target="slides/slide17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9" Type="http://schemas.openxmlformats.org/officeDocument/2006/relationships/slide" Target="slides/slide192.xml"/><Relationship Id="rId203" Type="http://schemas.openxmlformats.org/officeDocument/2006/relationships/slide" Target="slides/slide19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chartUserShapes" Target="../drawings/drawing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chartUserShapes" Target="../drawings/drawing7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6.xml"/><Relationship Id="rId1" Type="http://schemas.microsoft.com/office/2011/relationships/chartStyle" Target="style56.xml"/><Relationship Id="rId4" Type="http://schemas.openxmlformats.org/officeDocument/2006/relationships/chartUserShapes" Target="../drawings/drawing8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roofline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5.xml"/><Relationship Id="rId1" Type="http://schemas.microsoft.com/office/2011/relationships/chartStyle" Target="style65.xml"/><Relationship Id="rId4" Type="http://schemas.openxmlformats.org/officeDocument/2006/relationships/chartUserShapes" Target="../drawings/drawing10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6.xml"/><Relationship Id="rId1" Type="http://schemas.microsoft.com/office/2011/relationships/chartStyle" Target="style66.xml"/><Relationship Id="rId4" Type="http://schemas.openxmlformats.org/officeDocument/2006/relationships/chartUserShapes" Target="../drawings/drawing11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chartUserShapes" Target="../drawings/drawing1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8.xml"/><Relationship Id="rId1" Type="http://schemas.microsoft.com/office/2011/relationships/chartStyle" Target="style68.xml"/><Relationship Id="rId4" Type="http://schemas.openxmlformats.org/officeDocument/2006/relationships/chartUserShapes" Target="../drawings/drawing13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9.xml"/><Relationship Id="rId1" Type="http://schemas.microsoft.com/office/2011/relationships/chartStyle" Target="style69.xml"/><Relationship Id="rId4" Type="http://schemas.openxmlformats.org/officeDocument/2006/relationships/chartUserShapes" Target="../drawings/drawing14.xml"/></Relationships>
</file>

<file path=ppt/charts/_rels/chart7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70.xml"/><Relationship Id="rId1" Type="http://schemas.microsoft.com/office/2011/relationships/chartStyle" Target="style70.xml"/><Relationship Id="rId4" Type="http://schemas.openxmlformats.org/officeDocument/2006/relationships/chartUserShapes" Target="../drawings/drawing16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71.xml"/><Relationship Id="rId1" Type="http://schemas.microsoft.com/office/2011/relationships/chartStyle" Target="style71.xml"/><Relationship Id="rId4" Type="http://schemas.openxmlformats.org/officeDocument/2006/relationships/chartUserShapes" Target="../drawings/drawing1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{475D3D25-40DA-144D-9BAA-4B22678FFD45}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{110C5225-6D9D-B943-B75C-16E18144C164}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{20BB7764-FC1A-A64F-A5A6-5BA94BA8232E}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{1956BD6B-B4F3-C349-93C0-D232C0A3CCEA}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{0AFE2727-8947-454C-A134-0AD51D220D4F}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{28C1DA6C-5EC0-5544-BD8D-8AED8E1D2DF9}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{04B16C58-4E7F-6944-AFD0-5FE22E9DA09D}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{A77D4A0D-9431-014E-A4DE-3F882BFD9084}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{CD97E9B1-2AF4-2440-A6CD-7B0B039BBA4F}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{22FD4FC5-419D-B344-A4AE-BD7807628462}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{5A81BB2B-6F96-394A-A86A-CD80206EC92B}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{0C199E40-A607-7649-AF9E-219B98899C29}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{45F7BACA-CFAE-EA44-B86A-7DFFE11C74D7}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{498BD469-F847-A947-8C63-C51EA8B5ABA5}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{AF2E64E8-F0EE-E744-8C9D-4506C52DFAC3}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{3379B955-DF21-8F42-93EE-B0290A15A8A5}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{D8B4F17C-DD08-774F-8F70-76E68CA95D27}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{6EBE7A72-7F12-3C40-A733-6D43A906DA64}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{A6661A41-7484-BC46-BB57-7772B806546B}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{EC35C065-6F12-1D4B-9EE9-77271CB00537}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{057F5B48-2E80-2041-B7F7-B8FDC3ABC181}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{B72AD0E6-C9DD-6343-80EF-CFA6350FEF48}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{E17FF062-3F85-DA45-B962-E390F25EFBCE}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{58837D51-C45B-6144-9E5A-B6D676235EA7}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{1F4A1B50-0CF3-4449-969E-DB238944FE11}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{8CABFF74-2670-4043-BD0E-A6E4BCFB7112}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{24170F49-2706-7D47-A3BC-E9974F5F7831}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{07CE3E8C-A693-7E41-BFA5-5A97E8D300A4}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{F38E24A7-78D2-544A-BDEE-B5BA077B214A}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{861860F6-EBB7-804E-8FB9-09D870502B83}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{93563804-13BA-AC49-A8B1-3AD4F600856E}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{17E11F92-E2AA-B048-9012-9CD7C23591F3}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{1C02157B-C0B7-8A4D-ABCD-86B4E3623755}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{9F5007A9-6F8B-3148-80CB-46081202A904}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{1E8DF282-7FFF-8B4C-B025-F9F388BC09C1}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{97117714-267F-AD40-BDDA-802A5B18703F}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{B9B0ECD8-30E3-4541-BD4A-99A084EA38D1}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{C7AA8286-EC18-4141-B85E-E3E89B5AFC43}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{89FCD150-116F-9E4D-88AF-5A0A651C1EA9}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{0177E301-7EDC-3F44-8C01-B314B8E3677F}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{82D630D3-2C4E-854D-BA8D-780939D7BCC4}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{CF5208B1-4D12-8249-8DE9-730775F95AAF}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{BAA290BB-4B87-D043-AEDF-36958ABC75C6}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{8E6A0697-CD5B-2243-AB1D-19AE8134BD42}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{BDD4BF76-39FE-BD45-944D-6AFA5D4F34CF}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{D1C20D73-0FCB-304F-BADE-6673D8727712}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{AA8B0613-CF6A-4B4C-BBFA-CEB71144486A}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{105831EE-3B3D-8F4C-86FB-B6B449E4F2B5}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{B3CD4C97-AA95-8945-8A91-FB981F8A5541}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{F7336529-B575-394F-8D3F-5ED79E3EE4A6}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{F6D32F18-9B68-9C4E-B3E1-284309169890}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{949F6540-CFBC-F643-906B-C0023432F38E}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{21C0DD67-D9F1-DE4D-9439-2C15828FF1AD}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{456FD652-165C-7F4B-8D23-15DFF1503AB3}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{AB631B38-8952-8D42-8BFD-B6405C97C6B3}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{C4802043-5159-8245-AA15-3CA9EEBB0A30}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{1E0949B8-950B-F94C-8490-40D6D0D02BF8}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{88875301-40A8-8C4F-AC77-FA5E36D17466}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{8E5F9C59-787B-2F49-B252-F9468E91160C}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{D067DA4A-B2CD-7245-B4B1-331513E3C4EA}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{48BC05C3-4845-EA46-BE59-26DE8B9FC5FA}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{DEA13CBE-FFED-2443-AD1E-83A003BBB0FB}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{1248C33C-CDF9-EA48-8245-299D3D8FEB03}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{95B333A5-4766-7542-9F6B-C89240F77F1B}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{3A8A393A-416A-FD4D-BDAC-026D4B992283}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{02DE3A8C-D2FA-8749-A828-047B9549DC63}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{1025E6AA-50D3-1C4E-B561-EC6D0E7B62D4}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{88C4C07C-105A-2948-8CFA-09D936CE1886}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{42C0CF5F-42A8-984F-B790-0D98BE10225E}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{8ADD39D9-38CD-BD47-83DE-93837A2B0022}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{9D70B7D6-03B3-5745-A9E5-08C11A7A5680}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{1CF1598D-0488-A940-A155-98C587864EE4}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{5C3F144B-1DBF-D040-8772-D90FE87A431D}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{7217CBA5-4BE8-C84E-8795-71BB7BCE3F61}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{F1B2CF19-6050-4744-B206-B74CF88359A1}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{1BD75F51-D206-C843-8B89-15BFE8000D4A}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{CCD99243-D5DB-8247-952E-8DF32B816C0D}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{916D9647-C4D6-1247-AC8D-839D4AA167CD}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{6123608D-0068-9C49-B0E6-45BA25EA5FB5}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{A6BF99E7-72FC-4E44-962B-577C099DE45B}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{8D017A54-08BA-EC46-ACB8-F8A0F14A2B59}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{C315AC69-8B9D-E545-A250-18930A8E5201}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{1447643F-3852-E54F-80C6-76A177A71B88}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{69A654D7-09F8-7D40-88D5-79C7FDFC806E}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{FD05610A-8EFA-0F4D-A478-F37EB76BA787}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{00EDF305-24BF-1F41-9788-05FAC6888630}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{A3BD2385-D5DA-AD4A-AD74-21A19A15F102}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{B7E40075-9B93-2F4D-B164-2FC248700DA2}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{5130DB16-B846-3340-940B-7DA323DBB8D5}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{4F55737A-D357-214C-8AA0-82F196AAE303}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{BDDA5053-8247-9F43-8ECD-881DEB32AF38}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{227EADAA-92FB-9244-9B65-92EE211ADCAE}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{EF0AD283-3466-9C47-A032-F76B770339F6}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{3AE05B63-9097-5949-9C94-2971C12DD4C9}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{07962D61-B323-2B46-A6A9-E118F06407F3}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{DA35DB0A-9BB3-564E-946E-1E149591A020}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{5E1392FB-A676-5140-B22D-7547F900462D}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{CB84E5BF-BCCB-834B-93E8-31116F1C1B12}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{4CEB34B0-250C-3745-932A-63B54A05E0D0}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{44822511-AFE2-3846-9C32-C3A0AC34CFBA}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{4A5315F1-32B2-2F4E-A951-51C90F2D5D75}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{712A46CE-57D0-7C47-B468-EA36325F5C30}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{1680DCA8-4C93-3947-8D21-E6415F911D5F}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{28AE987D-29EE-F347-B386-54A768AAB06D}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{226DE938-240E-4344-AC17-967350DB3116}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{4E30AA87-0C1B-544C-B0AF-451FE4877182}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{261D7AF8-B01B-F548-BFB6-00512BFAF086}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{65A6E7E2-B2A8-D54A-99C2-D7D4089C883A}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{64D8115E-D97C-0E49-A3C3-A07FE9F09B43}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{2CA58B48-E9CB-504E-8812-76FE2947BCBF}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{F664E9F7-3BA3-344C-BD74-C9CAF091C660}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{29F4C829-8F72-4B46-8182-5C477891B385}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{22EDEA0B-2FC2-7B47-A0DE-2D08E1264DED}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{B108B929-8228-224A-A9DC-0FBA92B462E4}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{63A0910A-49EF-F047-9D33-9C88FC52C2C6}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{FBACF73E-C6A8-7A4A-82B7-DB1B3B0BF525}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{E0D0F53D-F7C5-4244-AD41-D34306EE2DCE}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{AB5588DE-4411-E24E-89E8-20E30F15A2A6}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{A22813B0-87D6-0A41-9AD9-D78676578FC6}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{88B1F5DA-A33A-BF40-9A65-1C355F83E179}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{B4F742B7-DED2-AB43-B070-E2D4581461F7}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{1142D15B-FFEA-7145-9751-A7B9C4E489B2}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{1A83A4E8-67D1-2144-A3F8-5F35CBB7B184}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{BA0CE5FE-584A-2041-9E85-85A072D37D0D}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{E5BA430D-D886-8746-887A-71DB22F71129}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{2EC63EE0-6C55-F64F-9281-21560EB82EA9}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{39246574-AC31-F44C-9724-6BDC56802AE6}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{1771C101-5511-3B40-BA76-E416FD6D92B8}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{8FFFD40F-AFA4-2640-A323-EF054BBFD6E7}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{23995599-D091-3B49-AFDB-F96A2FB327DA}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{C726831C-FCB8-454A-86F0-25388596096A}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{17C60977-C825-B940-8077-802295385247}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{3B63538C-213F-F845-991C-A77D81835E57}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{DC27B2C4-5FE1-AC44-8975-74C535C6187E}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{50628278-3877-9443-93AA-2AD481BE7C96}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{B8EF5F3B-2A08-774A-851C-D14255314499}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{16B615A1-C62C-6744-A3A3-29D27DE5D12A}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{17A1E630-6861-3F48-9DCB-2427E5DF2208}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{CDEFE217-8E25-2644-9285-1F1F096B3A24}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{951E2AC7-66C9-8A42-8195-96728FD7D9AF}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{89B1F69C-A768-F845-9D40-C8A40539CDDA}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{EAD7436F-3A04-DE41-8722-1D742B4F2BD0}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{20AC0B06-E4BF-6348-9A8B-E7EEBE22D948}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{3E204083-6D87-B448-B8A6-A019E9F72BE4}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{A1DD693A-92F6-CC49-A220-FB3509EF3290}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{2DBA53BA-F296-5E4D-BB91-070CC1B21B28}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{1D263E9F-4487-4247-BE26-3A19209C2619}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{4A4719FF-B197-DF44-AC6F-CE63F6D2B5AF}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{42971B6D-B89C-C54D-87C9-8BF482E8DDD1}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{E970935F-2652-3645-A8F9-6D47EF243789}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{AE5572EA-6FEF-DD47-BBE7-F2C68C0CA7AA}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{96139484-74E2-F84E-971B-45134E6C106C}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{3D709969-6431-7646-9307-7414B34B5B91}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{B7CA8D79-3270-F14B-89B7-6D8FD0C55F74}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{5C723159-96E0-1345-98B2-4E3A922772B5}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{2685B46F-85BB-244D-A90B-B019265F855F}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{92FC7377-D0CB-2149-95A6-78A4C6C9256E}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{4DEC2161-092C-9445-A93C-1E4C91AEB6F7}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{2017DAFE-6D0A-0E42-98D7-A20455C42BF6}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{33029B1B-CF97-4D48-826F-60F268D6C278}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{19B88BF9-F5C8-F744-91D5-6C248803C7B6}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{889506EB-D616-0543-AE58-D015695ECC2D}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{8F633CF0-1A4A-054E-A3D9-C98E2DD3C1A9}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{3340CF65-DB65-BF46-9986-5A01CCFBF5B0}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{E96F29F3-F1C8-E545-9159-13D5EE9B0F3B}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{06855DF8-E68E-9746-982B-814BBE3BC42C}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{179F33BF-D94E-E246-85FF-48C91C1FF67D}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{85723258-FD5B-E34A-B39B-9D5061BFF27D}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{C0B2EFCC-1DD7-684D-95C6-D47AAF544C9B}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{DCFDCD56-638E-5241-BCB2-4CF7E092065E}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{68521CE4-28E3-AA41-BFE8-727AE2380939}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{EC18B54C-27A5-3940-91F3-579D50ED8D86}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{A3BF9EA8-C3E8-8D4B-928F-83448DA00019}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{A6CECD90-C6F7-9A4B-8592-5761EA64B981}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{41317265-848E-884F-B869-7A5B1697699C}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{D47A6B29-F424-3146-8E9B-3FB38DECA87A}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{E12BADB6-E990-AA4A-9F1F-87F8DF0C8C88}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{74CEE842-876C-084F-9E3A-527D58C7DE2C}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{A997C86D-A81E-E74B-9308-9A5B88B0329E}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{F7C20E80-AFF9-C740-876B-DEE3483D843E}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{C8A4AC88-BF69-6142-9652-B22E78814CB8}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{5C78D5FE-5504-2944-BE89-4DF4470E6E43}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{86F6B806-A100-BB42-8735-0E3A575E9CB1}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{8C1A7F33-5B2C-1347-8615-020F5274591E}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{385F8CEC-A3FA-0845-910D-52AFB97C72F4}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{8DBD7159-88AA-3F4D-85CB-E8F49DA284DB}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{F54FD9E4-EE2C-114A-9BA1-BD69B0788E1C}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{C4689BBD-EC66-3D44-9B43-826905EF02DF}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{AF987FC5-36BF-2645-A99F-8053E5B062E4}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{49FEB13D-857F-744D-AC9F-7FD8A27FB31B}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{3F5FA3A4-8CD0-804D-92B8-C1222B7179E0}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{5581E27E-92F1-E342-ADDC-DBBEFE4D113D}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{D1F9F0CF-1576-1347-AA94-6CF55866EB97}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{9E67E7B9-43DE-B24A-9475-4DF167C739A9}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{4B6AF4AC-665E-FC42-8F10-9F462CE23470}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{A1D6532F-7265-2840-9BB8-2ED7A94136A4}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{B0C990E7-6486-464B-B4DC-FF02BDE7D151}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{519A2579-2C9E-A045-9838-B3636EF090C2}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{915F181E-C9B0-5D41-AEBB-36EA1C5719E9}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{BEDC4342-0201-9C4F-80B2-B164E9F704AB}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{328E6007-4A0B-584E-AF9D-75771AC5286F}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{08C55E26-F698-D84A-9E65-1C2E76DFAA2A}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{7A2C765D-35C6-0941-9C4E-6666CA3A0590}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{01BF1343-A670-684E-9D0F-A82F692D8E20}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{5BFF69D3-E851-A648-A384-8E73462C35BA}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{590D0794-5DB6-8047-97D9-1BD9BE7E00E8}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{4DAF8064-CE61-C048-8BA2-1DE5CFD8DD14}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{ACB381C0-C249-8548-96AE-16551A14548D}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{3BF2594C-BA1A-6448-85D7-EB2D79170C0D}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{64604670-58A4-E745-B0F2-E358208D4A25}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{3DF42F5F-F4C6-684A-88D4-2195ACA9942D}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{48821078-8964-3747-AE01-ED97B81763B0}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{A2BF2440-EE49-4247-88A4-845988E575B2}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{D05FECCD-7FF1-AE41-8820-6DF24176A10F}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{4B8EF38E-F915-7246-A550-FC75AB354AA3}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{D1F4ECF2-44E8-EB43-8BBB-E82FC40AB6B3}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{E9984F1A-EF57-3B49-907A-FE9808BDB7D4}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{7FB12218-9856-534C-BD33-3E2E1DD9F451}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{AD92D3A4-9DC9-F344-BFC9-47A84C347DD6}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{720B4D46-4CB7-1241-A41F-92123416DD87}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{531B3CF8-B3F4-A542-9A7F-EAD8C5E103AE}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{88B8393B-169D-784F-9308-C96F19D60CEA}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{DD8C5FC1-95E1-934C-B221-4538BE34EA24}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{14B5DB8D-983C-A34D-9915-190F91E0E936}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{0435F3D8-D967-3543-8D31-51A9E4C60A5C}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{416CF592-DB5A-674F-9D57-872AA373736F}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{6A7AB79C-601E-E146-B15D-FDBD77C7B148}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{A91C8C17-4B62-1042-B629-C3DE745E6A5D}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{9CE8BDAB-9748-4948-96FA-2C72F3118014}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{7312A0EF-F68B-304A-B82D-53332E83D5F9}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{828CCD25-9FA0-174B-AF64-C0339831F9A1}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{E568664B-FF85-4048-B6FD-9DC57FCF1DF8}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{F5166F35-28F1-744A-BA58-13B22CA63774}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{3DBB9D63-B919-444A-86D5-49F34215515A}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{E9C5ADC0-9F86-DE4F-8C0E-29083E480C15}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{8576A2A8-02F5-C347-808E-43B9C4208002}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{7BCD994C-BA70-4540-8053-3322F4BCC831}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{E90674D7-1BC6-E743-863D-4BD65816D4E6}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{A1D5C294-1B76-9F44-B5E4-99B27A1B0CE6}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{1E096DF1-840C-8149-A5F2-15DF650602EF}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{E449257C-25E2-8244-8ACE-D9C7CEE9902E}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{6D05BC9C-3D9B-1F49-9229-39E2CC0E7CE7}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{C540261C-78EF-6A4B-8920-A70C5C2DF802}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{39DB368F-D897-8F4B-8DF3-EB6EBF0932B5}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{D56D0579-AFA9-2D4F-9066-60C58546EB26}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{312B568F-EAB8-094B-8ACB-189823C7AC37}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{1CF3C86E-4556-4240-95BB-8E3D9419EA92}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{9738E499-1B86-4A4E-9C58-9D3715074D16}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{E99B04D4-2C73-CE43-8AE9-20FB5ACC9E4A}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{3C585111-1818-9C46-8075-FF7CFF1F9485}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{DFACF7AA-8168-104D-B44B-7B5D42BC9CBF}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{F3398B4F-1B75-0B43-A039-D62B51456F0B}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{420DCFEA-82E4-DB4F-9D6A-E3D6ED68C3D5}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{10209280-0CEA-084F-A9F2-A7903E553FCA}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{99346DD5-89C9-1E4C-BC70-C2E642A8E9AB}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{58582300-ED82-4D4A-919A-694F858FA64D}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{E2B41795-22BA-DC42-A5D3-3549FAF108DA}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{3B6F9D2E-62DD-D141-A966-45FEF824B4FE}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{76BDD9CC-C85D-7A44-9014-33F0E845B077}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{C62DCB2D-A102-6C41-B736-59BDF6F43266}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{29A702B5-5C44-BF4D-AE78-CB534AD4754A}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{34E4222C-22F7-534A-9064-A3A138CB5E8D}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{8F009606-461D-BD4F-86B5-934399BECFB0}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{3FC20170-6AE3-6F40-BE17-9A21713EBBAA}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{902B74E6-DC49-3C4E-813D-9AE8AA34D86E}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{787D03BA-0A97-E040-A103-E6B98F727F2E}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{B57CA748-8536-6943-882D-03E595D140C3}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{0ED5BB36-D8E0-3541-873B-30E49626F30A}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{1EC17C10-09C8-D140-9499-1DB228C03E3A}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{B174704B-F256-DC45-B6CE-6AB649DA72BC}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{028F54CF-1349-0D42-A860-3986AB5B11C4}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{03D8E2D5-CF8C-C94A-9798-9C813482C38A}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{3AD3CF09-403C-FB43-9F94-D33CC91D37A9}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{C6D67200-05BE-7747-B508-BF5EAE2E97F0}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{9A47DD4F-2138-6847-BFD1-B7F1532FEE38}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{59452002-831D-544A-AB3C-4FE832FB8693}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{923AF9DC-483F-4C4A-834A-036F734AED31}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{974BCFA0-49AC-7542-B088-D4CA967B596F}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{EB4F7035-E837-B246-ACF1-17051453887A}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{5D69A5B3-92FE-B04B-B1F1-136F0627E2A7}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{9124A2FF-D0A9-7942-92C5-A601955E39DD}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{CBEADFE9-86D6-AD41-9340-BFB9333BFA27}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{4471F1E6-6BB8-BE45-8B94-D4445EAA7D78}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{A50CFD5A-86A2-C148-A80C-56ED4F217CF8}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{D48AABA1-D00C-3A4D-9BE3-77C9ADCF2946}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{E929C7E1-0599-E54A-9F19-AA61CF307D5B}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{A0D369CD-000A-3C44-A48E-5E7425D227C6}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{428327AE-2C64-8A45-8B17-0FABC0A534DD}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{C57A06E2-F319-4042-9FF7-505EAE48E8E0}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{890BDC50-7A3A-2C41-A49C-207C12B159ED}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{5181927D-0C5F-2F4E-868A-E3C543387385}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{116517FA-4F45-6843-9DCB-0D79F00FF2C2}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{781C8BEF-9A5D-CE4F-BD7F-16DD2AC498D3}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{FEB80956-6075-2D40-A5B1-CF0D085183D3}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{19C6BA9A-CD9F-A341-A9B4-21C33C6BA7D9}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{B4CCE3F2-4426-934B-8BEE-3DA781EC0CE2}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{3C7FFCE1-D4C4-4C40-BD21-3E5CE0E2009D}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{3DC3E363-CF7F-3E44-9B0D-5A06A48206E1}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{337F577B-41D9-F246-ABDB-E91FB8C3B3BC}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{7F9D0D52-23C0-5644-B7F3-B1504D18A528}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{4CABF0B7-A3C6-CE41-AE21-9F5A40CB528D}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{D04308F2-4C1D-A143-87D1-4F507A439B98}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{F7513F98-E8D9-1C45-965D-BF196846F43B}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{6DD476EF-0B96-D04F-B468-7CB0347CBBF1}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6132772790708"/>
          <c:y val="5.207888888888889E-2"/>
          <c:w val="0.75915418942435275"/>
          <c:h val="0.65173373015873015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(6)'!$V$13</c:f>
              <c:strCache>
                <c:ptCount val="1"/>
                <c:pt idx="0">
                  <c:v>CPU-DPU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(6)'!$V$14:$V$25</c:f>
              <c:numCache>
                <c:formatCode>General</c:formatCode>
                <c:ptCount val="12"/>
                <c:pt idx="0">
                  <c:v>1.55E-4</c:v>
                </c:pt>
                <c:pt idx="1">
                  <c:v>6.5200000000000002E-4</c:v>
                </c:pt>
                <c:pt idx="2">
                  <c:v>2.771E-3</c:v>
                </c:pt>
                <c:pt idx="3">
                  <c:v>1.0059E-2</c:v>
                </c:pt>
                <c:pt idx="4">
                  <c:v>3.6637000000000003E-2</c:v>
                </c:pt>
                <c:pt idx="5">
                  <c:v>0.104891</c:v>
                </c:pt>
                <c:pt idx="6">
                  <c:v>0.20327500000000001</c:v>
                </c:pt>
                <c:pt idx="7">
                  <c:v>0.29401500000000003</c:v>
                </c:pt>
                <c:pt idx="8">
                  <c:v>0.60928300000000002</c:v>
                </c:pt>
                <c:pt idx="9">
                  <c:v>0.66016699999999995</c:v>
                </c:pt>
                <c:pt idx="10">
                  <c:v>0.38165100000000002</c:v>
                </c:pt>
                <c:pt idx="11">
                  <c:v>0.33247700000000002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26-7641-B7BE-D6491285D7AA}"/>
            </c:ext>
          </c:extLst>
        </c:ser>
        <c:ser>
          <c:idx val="2"/>
          <c:order val="1"/>
          <c:tx>
            <c:strRef>
              <c:f>'cpudpu_output (6)'!$W$13</c:f>
              <c:strCache>
                <c:ptCount val="1"/>
                <c:pt idx="0">
                  <c:v>DPU-CPU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DA26-7641-B7BE-D6491285D7AA}"/>
              </c:ext>
            </c:extLst>
          </c:dPt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(6)'!$W$14:$W$25</c:f>
              <c:numCache>
                <c:formatCode>General</c:formatCode>
                <c:ptCount val="12"/>
                <c:pt idx="0">
                  <c:v>1.55E-4</c:v>
                </c:pt>
                <c:pt idx="1">
                  <c:v>6.6799999999999997E-4</c:v>
                </c:pt>
                <c:pt idx="2">
                  <c:v>2.7950000000000002E-3</c:v>
                </c:pt>
                <c:pt idx="3">
                  <c:v>9.0939999999999997E-3</c:v>
                </c:pt>
                <c:pt idx="4">
                  <c:v>2.7453000000000002E-2</c:v>
                </c:pt>
                <c:pt idx="5">
                  <c:v>5.2311999999999997E-2</c:v>
                </c:pt>
                <c:pt idx="6">
                  <c:v>7.2383000000000003E-2</c:v>
                </c:pt>
                <c:pt idx="7">
                  <c:v>8.8080000000000006E-2</c:v>
                </c:pt>
                <c:pt idx="8">
                  <c:v>0.11748500000000001</c:v>
                </c:pt>
                <c:pt idx="9">
                  <c:v>0.12198000000000001</c:v>
                </c:pt>
                <c:pt idx="10">
                  <c:v>0.122519</c:v>
                </c:pt>
                <c:pt idx="11">
                  <c:v>0.122087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26-7641-B7BE-D6491285D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Data transfer size (bytes)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3E-4"/>
        <c:auto val="1"/>
        <c:lblAlgn val="ctr"/>
        <c:lblOffset val="100"/>
        <c:noMultiLvlLbl val="0"/>
      </c:catAx>
      <c:valAx>
        <c:axId val="1598601583"/>
        <c:scaling>
          <c:logBase val="10"/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319462775030583"/>
          <c:y val="6.2702777777777774E-2"/>
          <c:w val="0.2181661330795189"/>
          <c:h val="0.2258620370370370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{95AE9BBD-0F50-114A-A461-CBE3485586FF}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051A-7C4B-8DA7-A6CA2798094A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{F3895A27-82AC-BD4F-9D34-DF1978789BCF}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051A-7C4B-8DA7-A6CA2798094A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{F8EF0F04-B996-884B-B527-B11DBE3838D9}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051A-7C4B-8DA7-A6CA2798094A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{DA17C6B5-95D8-7448-AD6A-09EAF7915BD2}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051A-7C4B-8DA7-A6CA2798094A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{4335D276-7516-6A4B-869C-EB21DB6F3C5D}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051A-7C4B-8DA7-A6CA2798094A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{E9BE00C2-F03F-2243-A3E5-B60170079BBD}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051A-7C4B-8DA7-A6CA2798094A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{9C2BFC02-33DE-7643-88BB-28E6E7E16EB4}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051A-7C4B-8DA7-A6CA2798094A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{590AE8C2-C9E9-D643-AF14-039F810FFEF7}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051A-7C4B-8DA7-A6CA2798094A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{94423040-3A45-6243-8DE5-B304494577A4}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051A-7C4B-8DA7-A6CA2798094A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{38922E1D-B732-2942-8BC5-733AE4F077D4}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051A-7C4B-8DA7-A6CA2798094A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{BD44E615-C6AE-1947-A5AF-460FCAAE6246}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051A-7C4B-8DA7-A6CA2798094A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{F7B333D9-8E45-F440-A7F1-3543192E09B3}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051A-7C4B-8DA7-A6CA2798094A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{7E649F92-856A-534C-A4F3-C7EECF35A9F7}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051A-7C4B-8DA7-A6CA2798094A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{6892DFFB-22F0-F14E-875A-05D9E6A4B4CF}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051A-7C4B-8DA7-A6CA2798094A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{479F2224-2617-2045-8313-89F33D195A7B}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051A-7C4B-8DA7-A6CA2798094A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{5A5CA3C0-2D24-9549-B89E-0BDB4A775F53}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051A-7C4B-8DA7-A6CA2798094A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{F85268F7-7636-6646-97E1-E4A969B359F5}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051A-7C4B-8DA7-A6CA2798094A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{C495C55B-08F5-1347-AD47-3C4186E3F51E}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051A-7C4B-8DA7-A6CA2798094A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{EDFC0DFC-ED5A-0748-A9B9-C3E0E6D54D85}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051A-7C4B-8DA7-A6CA2798094A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{8E36340F-9E66-7F4E-A3F5-91181EA24440}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051A-7C4B-8DA7-A6CA2798094A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{0B8B9463-1C4A-B743-90CB-C83AC002BEF6}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051A-7C4B-8DA7-A6CA2798094A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{D744364B-57B0-3C48-ACB8-03FEB373AEC8}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051A-7C4B-8DA7-A6CA2798094A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{31324D1A-D2AC-C449-B2F9-841F52EDBBEA}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051A-7C4B-8DA7-A6CA2798094A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{8CF83734-9723-DF4C-B38D-1E7D27EBA528}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051A-7C4B-8DA7-A6CA2798094A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{BDF29646-0679-924D-83BD-D7A6FC164B40}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051A-7C4B-8DA7-A6CA2798094A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{14A9CBB3-07D8-EC4F-808D-7C2735451202}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051A-7C4B-8DA7-A6CA2798094A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{D7CC9EBD-B043-3141-9653-B4777FD8C501}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051A-7C4B-8DA7-A6CA2798094A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{E46FA429-E2D8-9B41-B0E8-BB235C78CB4F}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051A-7C4B-8DA7-A6CA2798094A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{5D455DDF-A5BB-2248-9077-2BD68707E4F2}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051A-7C4B-8DA7-A6CA2798094A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{E0A4E5D8-BF74-1040-815E-DFF9197172DF}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051A-7C4B-8DA7-A6CA2798094A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{3F53D092-BC58-E04F-8975-973D0EC653BD}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051A-7C4B-8DA7-A6CA2798094A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{0F0906B5-E3B2-A147-821D-993A96743742}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051A-7C4B-8DA7-A6CA2798094A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{1F8357FA-5D6B-0247-AF7B-2F16889C31F0}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051A-7C4B-8DA7-A6CA2798094A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{27DCC2AF-15ED-9F42-A507-EA2F412E4493}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051A-7C4B-8DA7-A6CA2798094A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{E538CDE6-FEED-BD45-BB0B-26C5C656BE07}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051A-7C4B-8DA7-A6CA2798094A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{17E49A82-A806-094C-9BC1-0D38A098C951}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051A-7C4B-8DA7-A6CA2798094A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{9EA8C170-D5F1-C349-B21B-F4208EC2095A}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051A-7C4B-8DA7-A6CA2798094A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{9A7459EE-B9A3-8049-883B-15B612D7A1D6}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051A-7C4B-8DA7-A6CA2798094A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{EFAC88B1-514B-B848-8825-703CCE2A63DF}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051A-7C4B-8DA7-A6CA2798094A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{75C18D27-10D8-8B48-84C4-A9BDE06AF1EF}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051A-7C4B-8DA7-A6CA2798094A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{A99AEED6-5AD0-8641-9521-05C48BF3BE1F}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051A-7C4B-8DA7-A6CA2798094A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{99E363FD-8D29-744F-B102-30451F909B80}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051A-7C4B-8DA7-A6CA2798094A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{265192F9-19FA-3548-8086-1C1D74A1982B}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051A-7C4B-8DA7-A6CA2798094A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{B0187D54-E330-6D4C-9C54-1EE5AF507C58}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051A-7C4B-8DA7-A6CA2798094A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{A400BB0C-A523-8E4C-A80C-EAFB5BF74123}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051A-7C4B-8DA7-A6CA2798094A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{DDF97E75-6642-9A4E-8CC1-6E7088312B90}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051A-7C4B-8DA7-A6CA2798094A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{E08EEA19-8AAA-9141-A4F3-4B375B22B41F}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051A-7C4B-8DA7-A6CA2798094A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{C0070E15-9921-4F4D-BA94-27FCF0BC20E1}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051A-7C4B-8DA7-A6CA2798094A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{6DD8AE98-A3D5-7545-B155-B5A0A16ADA2D}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051A-7C4B-8DA7-A6CA2798094A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{C2795E39-EF21-9945-AC88-3A6DE6C4F852}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051A-7C4B-8DA7-A6CA2798094A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{738FF7F9-2210-D840-ADAE-1A68A5812416}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051A-7C4B-8DA7-A6CA2798094A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{F6101104-A288-AA4F-AEBF-1893257B80A1}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051A-7C4B-8DA7-A6CA2798094A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{0CD7EFE5-FCC8-9948-A936-72933C01B513}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051A-7C4B-8DA7-A6CA2798094A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{EF5C7F2C-C844-FF4F-B97F-24FECA15A8B3}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051A-7C4B-8DA7-A6CA2798094A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{3F7D72B3-A46C-1641-A1EA-DA31F5D85597}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051A-7C4B-8DA7-A6CA2798094A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{97E8B46B-6FA5-6845-A1C9-5CADC64D7117}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051A-7C4B-8DA7-A6CA2798094A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{2AFE62C2-E6EE-2649-900B-70606EF5C4B1}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051A-7C4B-8DA7-A6CA2798094A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{6DB0595F-03CF-F24D-B723-FCA2624093F8}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051A-7C4B-8DA7-A6CA2798094A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{27C9F017-F89D-8141-95FE-C0625DF25503}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051A-7C4B-8DA7-A6CA2798094A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{10FE5F25-173B-1448-9A4E-FC3AADFAB8C9}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051A-7C4B-8DA7-A6CA2798094A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{DD1B3ECB-E183-4342-9B7C-E9EFDF6CB5B6}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051A-7C4B-8DA7-A6CA2798094A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{789E9199-9BA3-D949-A9F9-D372908A6013}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051A-7C4B-8DA7-A6CA2798094A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{F3E7E0AB-510E-D443-84A4-D9FF304B8A24}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051A-7C4B-8DA7-A6CA2798094A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{64082E46-86F9-1543-B765-848CAE8AED93}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051A-7C4B-8DA7-A6CA2798094A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{FCD2ECB7-4192-6441-93B1-D3DF38530EBF}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051A-7C4B-8DA7-A6CA2798094A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{7CDA32B9-39B8-F742-9E12-940DA2BD531D}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051A-7C4B-8DA7-A6CA2798094A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{99AF6604-D790-A34A-9367-C879B6EA1422}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051A-7C4B-8DA7-A6CA2798094A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{4A5B74C7-24D5-F54B-A110-033572121EE6}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051A-7C4B-8DA7-A6CA2798094A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{07FCE514-A633-AC4D-AF6C-D25D80FB1565}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051A-7C4B-8DA7-A6CA2798094A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{D824E6D4-0CDD-CA4F-898B-E2760062E3B2}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051A-7C4B-8DA7-A6CA2798094A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{48E91500-A7CF-FF4C-889B-4F226C8192D8}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051A-7C4B-8DA7-A6CA2798094A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{39418339-01A8-EA4D-B97B-77540710DD8D}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051A-7C4B-8DA7-A6CA2798094A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{FA3E95FD-07CB-CE4E-B4FC-2A32A65276D7}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051A-7C4B-8DA7-A6CA2798094A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{5FA67529-3EF4-FC43-8D35-D7D644CE208D}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051A-7C4B-8DA7-A6CA2798094A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{638D9EBC-A4A9-AC4E-9D74-9F5AB66E7C1A}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051A-7C4B-8DA7-A6CA2798094A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{463ED48F-5C55-AD4B-9CC0-8FF7486C4E8A}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051A-7C4B-8DA7-A6CA2798094A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{4D0CA5DB-F27F-F24B-85CB-520A81F1B348}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051A-7C4B-8DA7-A6CA2798094A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{4D7AC338-0E6D-4B4C-9869-9A459C44B4BF}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051A-7C4B-8DA7-A6CA2798094A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{3C5D10D1-4AD4-694A-9E52-47861D3FCA37}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051A-7C4B-8DA7-A6CA2798094A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{6EE10F3B-B10A-BB48-966B-A948E74511D8}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051A-7C4B-8DA7-A6CA2798094A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{2EDC88C9-DCC5-F94D-86A4-493C40915954}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051A-7C4B-8DA7-A6CA2798094A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{5EF5032C-AC45-7141-858D-4A8877743211}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051A-7C4B-8DA7-A6CA2798094A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{5B8F10F5-EA0C-F542-AEAF-71970F4805C4}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051A-7C4B-8DA7-A6CA2798094A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{D2CF7CC7-672A-124F-BF44-4E1BEC4C84BA}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051A-7C4B-8DA7-A6CA2798094A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{3B148136-D3C8-3245-81F3-7C9FCABB6589}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051A-7C4B-8DA7-A6CA2798094A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{33EC58C1-EB80-7D47-8559-79FCF14EA9AC}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051A-7C4B-8DA7-A6CA2798094A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{26F4BC85-738F-4B4E-8D88-22C507CC1D62}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051A-7C4B-8DA7-A6CA2798094A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{0B5DDF70-0FC7-3B45-B288-A307D54AC0CB}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051A-7C4B-8DA7-A6CA2798094A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{C823F90B-4AE6-C645-B142-E5F7420A29FD}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051A-7C4B-8DA7-A6CA2798094A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{27D41C1A-FC27-874B-ACCF-7A44BEFD75D9}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051A-7C4B-8DA7-A6CA2798094A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{A7CBE794-0355-B142-8271-9AA6ECB60368}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051A-7C4B-8DA7-A6CA2798094A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{2AE219ED-3E03-714D-BC04-0E70D0EA4274}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051A-7C4B-8DA7-A6CA2798094A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{34B4AFF6-3A9B-8B44-88C4-EB48804E9463}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051A-7C4B-8DA7-A6CA2798094A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{4FE17D8F-B1C2-5F42-95AA-197E8E01A658}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051A-7C4B-8DA7-A6CA2798094A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{2AD6FE75-29A6-774D-994E-07F2299B51F8}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051A-7C4B-8DA7-A6CA2798094A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{4E7460A2-73B9-0C4C-96CD-D302FD7DC50F}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051A-7C4B-8DA7-A6CA2798094A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{2B153581-6D48-DB4D-B074-187844513940}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051A-7C4B-8DA7-A6CA2798094A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{19D14FCF-B770-3345-A7E0-D319A6D793EC}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051A-7C4B-8DA7-A6CA2798094A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{F0C89A64-C50F-0543-B464-9C2169A4BA99}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051A-7C4B-8DA7-A6CA2798094A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{F506B5F1-D302-D64C-B7D8-C1912C3B3516}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051A-7C4B-8DA7-A6CA2798094A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{BD3F99A5-215D-4A40-B050-E9D32A9B4BEE}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051A-7C4B-8DA7-A6CA2798094A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{4B27E6F4-2204-4E4B-9C7C-44357F808F6E}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051A-7C4B-8DA7-A6CA2798094A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{2449027D-7107-384B-8B15-DB29F253D035}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051A-7C4B-8DA7-A6CA2798094A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{4EF33B1A-CD47-8441-A511-A8CB09CFAB7F}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051A-7C4B-8DA7-A6CA2798094A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{62F6E10C-477E-7042-9D20-5383EA2F317B}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051A-7C4B-8DA7-A6CA2798094A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{188A0E26-44C6-1545-8CB0-12902B00C83D}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051A-7C4B-8DA7-A6CA2798094A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{322820EE-1634-7947-A0D3-4E128251BC4C}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051A-7C4B-8DA7-A6CA2798094A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{C91F9054-2D82-A54A-B267-0153913D789E}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051A-7C4B-8DA7-A6CA2798094A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{5E86B7B5-E69E-A841-BA76-6392E09D0E15}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051A-7C4B-8DA7-A6CA2798094A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{96071818-87F9-4B42-AD9D-0AB176FF826B}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051A-7C4B-8DA7-A6CA2798094A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{25F95128-0330-C44C-B324-1C92B0E862E8}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051A-7C4B-8DA7-A6CA2798094A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{DC778D14-E170-A940-99F5-3053F640476E}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051A-7C4B-8DA7-A6CA2798094A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{EC8B7787-68BB-814F-BF28-CCD20E3215AD}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051A-7C4B-8DA7-A6CA2798094A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{352B2E4B-457A-8F4E-9801-CE30227CA08B}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051A-7C4B-8DA7-A6CA2798094A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{1B909E4A-6D71-E144-AEDD-F62475D7FE42}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051A-7C4B-8DA7-A6CA2798094A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{C9479A55-DC2B-D842-AE66-20638B55844E}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051A-7C4B-8DA7-A6CA2798094A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{84FB86D5-33C7-5A40-9908-EB275B59EE2D}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051A-7C4B-8DA7-A6CA2798094A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{C95AAD9E-B109-AC4D-A19D-1B4F820A3C47}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051A-7C4B-8DA7-A6CA2798094A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{97737388-83C5-0A46-AA6B-3691B62B4F78}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051A-7C4B-8DA7-A6CA2798094A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{6F87AD21-D221-2F4C-BA75-9FCB4D898AE3}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051A-7C4B-8DA7-A6CA2798094A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{3B3B2804-38C4-1444-AFA4-C810BE59880F}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051A-7C4B-8DA7-A6CA2798094A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{DB8C1970-2B1D-0C49-BA1B-30EC1A117C93}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051A-7C4B-8DA7-A6CA2798094A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{779BBB67-3D0C-B442-A9FA-AB01AACACD2F}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051A-7C4B-8DA7-A6CA2798094A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{0BD105AA-64B5-C14D-85CF-AE4DC7550FCE}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051A-7C4B-8DA7-A6CA2798094A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{124CDDA0-A469-A04B-BBC0-2D8462443CDD}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051A-7C4B-8DA7-A6CA2798094A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{A6D06CE8-5A62-F546-82D4-A842CAE73D2E}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051A-7C4B-8DA7-A6CA2798094A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{5BD6E96F-6B6C-1E4C-9D99-DDF618F7EC2C}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051A-7C4B-8DA7-A6CA2798094A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{CE0819A0-E39D-844D-9C22-31AECA04DEE7}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051A-7C4B-8DA7-A6CA2798094A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{AA4854DE-48FB-3F46-A8C8-148A9F77679F}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051A-7C4B-8DA7-A6CA2798094A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{4C8EA0B9-B9F5-F149-9A7D-480793043E90}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051A-7C4B-8DA7-A6CA2798094A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{4EADE4C5-2997-134B-BB4F-BD95E32C218D}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051A-7C4B-8DA7-A6CA2798094A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{FEAA868C-A67B-EA4A-B162-E466F906FC72}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051A-7C4B-8DA7-A6CA2798094A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{22451CBD-B28A-0448-AE35-4B48B55410A9}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051A-7C4B-8DA7-A6CA2798094A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{13876EB8-2E41-314E-99A5-E6701328C25D}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051A-7C4B-8DA7-A6CA2798094A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{DC3B3FFA-5FEB-1B43-8B16-E7E24CCFB6DD}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051A-7C4B-8DA7-A6CA2798094A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{329F0B4B-FC8C-FF48-B6F0-85C9653B13A9}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051A-7C4B-8DA7-A6CA2798094A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{7B09AC99-F9DF-2B4A-BF9C-1AD7DBBBA7F1}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051A-7C4B-8DA7-A6CA2798094A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{48C17B4A-5B9B-1C4F-BCC1-1EB3BAA0C57C}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051A-7C4B-8DA7-A6CA2798094A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{49E54149-EB6A-3B41-8FB7-C4B701B50C8F}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051A-7C4B-8DA7-A6CA2798094A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{A4849D04-8700-8D4A-85D1-F6D8463E8309}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051A-7C4B-8DA7-A6CA2798094A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{0E8D9163-EE70-7741-91D0-82C5578EC897}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051A-7C4B-8DA7-A6CA2798094A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{4CDCD150-13EF-5040-A4FC-8C4F94E73A7B}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051A-7C4B-8DA7-A6CA2798094A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{D9967F66-7EFA-434A-AC23-F98BC2FBC0AE}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051A-7C4B-8DA7-A6CA2798094A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{957E550A-998F-8B42-AAA7-AD049EEA20BB}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051A-7C4B-8DA7-A6CA2798094A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{4FCDD578-2060-7444-9497-622129CC1B50}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051A-7C4B-8DA7-A6CA2798094A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{984F4A28-4011-7847-A6AE-D3A385B1DA69}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051A-7C4B-8DA7-A6CA2798094A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{87F11DA6-39AA-CE4E-8E5C-9F0C748DC0A7}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051A-7C4B-8DA7-A6CA2798094A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{84A309B4-4398-2C4F-9838-D22BB2A0FAB4}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051A-7C4B-8DA7-A6CA2798094A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{1BF0327E-6DDC-CA45-9B0E-D1BFB53C6654}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051A-7C4B-8DA7-A6CA2798094A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{3AAE9410-C08E-C84A-AD10-C3B34F3D6FD9}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051A-7C4B-8DA7-A6CA2798094A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{E42ACE84-EC76-7740-8AE3-D04DD5EF7CEC}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051A-7C4B-8DA7-A6CA2798094A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{63C50B91-BC4B-F64E-ABD2-4B14ADCEC99D}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051A-7C4B-8DA7-A6CA2798094A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{1952F788-B228-FE43-917B-CD9B3BC1F3CD}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051A-7C4B-8DA7-A6CA2798094A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{175ACCD0-C8ED-0248-9F3A-979987C577F4}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051A-7C4B-8DA7-A6CA2798094A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{C2315125-7498-EA4C-8DB5-6BCA2F6299FF}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051A-7C4B-8DA7-A6CA2798094A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{C5D1B96C-2093-C14E-A992-511A5819C571}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051A-7C4B-8DA7-A6CA2798094A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{ACA3BC56-B5BD-AE4E-B57A-FA384070D7EB}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051A-7C4B-8DA7-A6CA2798094A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{65BA21BB-98F8-5147-999B-781A1F81A707}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051A-7C4B-8DA7-A6CA2798094A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{56BB7A58-424A-7041-B1CC-DEA61085248A}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051A-7C4B-8DA7-A6CA2798094A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{C6B85B2F-FEB4-5E40-837B-D391D5FD22CD}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051A-7C4B-8DA7-A6CA2798094A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{D7D08866-0637-EC4E-A1F3-76E1F9240A16}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051A-7C4B-8DA7-A6CA2798094A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{F222FB81-0649-4141-B4B0-CE762A2723E7}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051A-7C4B-8DA7-A6CA2798094A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{ECDCB450-FB0A-6E4E-B552-B0E3B893A926}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051A-7C4B-8DA7-A6CA2798094A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{DB3B8395-236E-A245-A64C-4FD9A5693D72}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051A-7C4B-8DA7-A6CA2798094A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{EDF383E4-D0F1-C842-A7EE-A8BAAB32B4F5}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051A-7C4B-8DA7-A6CA2798094A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{73EBC753-B26E-3642-95DF-E3313EEBB88D}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051A-7C4B-8DA7-A6CA2798094A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{D5A1C84E-ACE7-3E48-A326-3AEA29DFA72D}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051A-7C4B-8DA7-A6CA2798094A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{E3ECD37D-435E-8342-B2F2-18F66D376070}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051A-7C4B-8DA7-A6CA2798094A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{DE635C02-961F-C943-800D-3E8EF9F2536C}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051A-7C4B-8DA7-A6CA2798094A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{5314AEF6-0DBE-AD41-BE5C-66235F9BABA6}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051A-7C4B-8DA7-A6CA2798094A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{94EF2935-EE70-C44C-97AC-B27EF0E71F2B}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051A-7C4B-8DA7-A6CA2798094A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{6C3EBA85-41AD-2A43-A18A-941A422604FF}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051A-7C4B-8DA7-A6CA2798094A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{2CCB7FAE-AE8F-B945-BFA1-10D5BD0B51F8}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051A-7C4B-8DA7-A6CA2798094A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{9CB8E985-EF60-9E48-98A6-143392593E18}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051A-7C4B-8DA7-A6CA2798094A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{75905D38-1772-DB40-B469-36D99DEBCCB7}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051A-7C4B-8DA7-A6CA2798094A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{EC8FD341-1A4E-3D41-875E-1C79BC51839F}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051A-7C4B-8DA7-A6CA2798094A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{FCC51F01-D526-6043-9013-5D8AEFEFCBF2}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051A-7C4B-8DA7-A6CA2798094A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{7A0380C0-1806-2547-A69C-1281C6689FA3}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051A-7C4B-8DA7-A6CA2798094A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{C45C4A70-0619-A548-8F97-669A723B0C82}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051A-7C4B-8DA7-A6CA2798094A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{417118A8-9862-2C4F-AB67-6C3F405931DF}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051A-7C4B-8DA7-A6CA2798094A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{62825E68-4046-E04D-B039-1DB561AD74FB}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051A-7C4B-8DA7-A6CA2798094A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{4575F740-53EA-ED47-9FEC-0FC670BDED60}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051A-7C4B-8DA7-A6CA2798094A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{6465C85B-70A5-BE48-A2EF-CC4C5D783CF2}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051A-7C4B-8DA7-A6CA2798094A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{5E6B23DE-1936-A54E-948B-48C42C1AD128}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051A-7C4B-8DA7-A6CA2798094A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{834EA9A6-577D-DB45-BA19-2916184E9CF2}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051A-7C4B-8DA7-A6CA2798094A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{34D44AE8-3D76-F84C-B054-FA25FB152FE9}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051A-7C4B-8DA7-A6CA2798094A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{61E9C9A6-3851-C046-ACC2-39D333829216}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051A-7C4B-8DA7-A6CA2798094A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{6C03AB8E-9128-AC46-9E6B-AB542AF141B5}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051A-7C4B-8DA7-A6CA2798094A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{354FF115-84E3-1549-BE50-0BB8A692CCF7}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051A-7C4B-8DA7-A6CA2798094A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{D9880640-4BD2-3B41-BB4A-09BA83418DFD}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051A-7C4B-8DA7-A6CA2798094A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{7A231A5A-88AC-AB4E-8B6B-816CCEDA7F8A}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051A-7C4B-8DA7-A6CA2798094A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{0FD57439-5EB4-F546-9C24-7F0D0E8E59EB}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051A-7C4B-8DA7-A6CA2798094A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{2A0B6FF1-116A-E64D-B1F4-584E80DD5FEC}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051A-7C4B-8DA7-A6CA2798094A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{C85E1385-441B-C34F-ADEA-36EEE16C0B52}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051A-7C4B-8DA7-A6CA2798094A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{DC258693-FCAE-8C48-900B-6E55F8C0D632}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051A-7C4B-8DA7-A6CA2798094A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{989E3ED7-6C12-4B49-8EC7-62B3D8F8D2BB}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051A-7C4B-8DA7-A6CA2798094A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{3E7443AF-F997-9340-BE32-77A2BD7DB13C}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051A-7C4B-8DA7-A6CA2798094A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{2C772556-A58B-5340-A324-9B4B9179A92D}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051A-7C4B-8DA7-A6CA2798094A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{324C7192-EEBA-B444-B393-BE41418D01D8}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051A-7C4B-8DA7-A6CA2798094A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{BA2FE3DA-89D6-854A-9003-20A7EB810F2E}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051A-7C4B-8DA7-A6CA2798094A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{77E154A5-D3E3-9D4B-8B52-90676B436F12}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051A-7C4B-8DA7-A6CA2798094A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{8BDF54AB-2B02-0E4F-A586-A038FB744D2A}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051A-7C4B-8DA7-A6CA2798094A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{6679E02A-EB02-FF4D-AD88-13F1370ACD40}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051A-7C4B-8DA7-A6CA2798094A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{8274969D-49AD-B545-8B52-5718EE245EDB}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051A-7C4B-8DA7-A6CA2798094A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{3587B933-BBB4-8B44-8982-F9A974F76F6B}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051A-7C4B-8DA7-A6CA2798094A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{F9D6D618-3DC5-A34E-98F6-1CBA9B398B65}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051A-7C4B-8DA7-A6CA2798094A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{7E85F90F-4CA9-4B40-A6D8-2EE772B38AD5}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051A-7C4B-8DA7-A6CA2798094A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{D4A5864A-1D0E-C74B-B381-133BB2ECFA04}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051A-7C4B-8DA7-A6CA2798094A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{77E9C0F3-8DA7-DA4B-AAD2-CBAD1E079B35}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051A-7C4B-8DA7-A6CA2798094A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{E64EA469-86BF-A94B-ACD8-0E945F863E0B}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051A-7C4B-8DA7-A6CA2798094A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{993063BE-1866-DB46-8751-61AE8EB01FCD}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051A-7C4B-8DA7-A6CA2798094A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{7A820D37-4793-B840-805B-8B0D5B351D34}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051A-7C4B-8DA7-A6CA2798094A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{AB9013AF-5256-9346-BB38-4F8225840CD5}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051A-7C4B-8DA7-A6CA2798094A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{8F9B2D47-25D6-9543-A84D-231A67903DFB}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051A-7C4B-8DA7-A6CA2798094A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{B9B8D9EA-E5C6-BE44-8F4A-ECA994D36ED6}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051A-7C4B-8DA7-A6CA2798094A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{01EF3DBE-1987-3C4C-A47C-6C6B52FE560A}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051A-7C4B-8DA7-A6CA2798094A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{5F8852B2-F8D2-A042-A9CD-14384319C869}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051A-7C4B-8DA7-A6CA2798094A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{7A2129B1-5555-994D-AC80-D104119A147C}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051A-7C4B-8DA7-A6CA2798094A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{5CA12BCE-3E37-CA4B-B752-D58288CF8AA9}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051A-7C4B-8DA7-A6CA2798094A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{A70BB10E-BB9D-C04B-8FD1-582A65B8E8DA}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051A-7C4B-8DA7-A6CA2798094A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{194226C9-92D4-7D44-BE6C-8E87725FADB3}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051A-7C4B-8DA7-A6CA2798094A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{CCDB74A2-3BE2-2044-87E4-5A2EF1808990}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051A-7C4B-8DA7-A6CA2798094A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{1EA5F5D6-3C34-DE4C-8F3D-D6F40392DD3D}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051A-7C4B-8DA7-A6CA2798094A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{F8396555-0C14-D54D-8D4F-C7D34A99E870}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051A-7C4B-8DA7-A6CA2798094A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{68497890-12E2-FF4A-82F1-7D6380896187}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051A-7C4B-8DA7-A6CA2798094A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{641C0EE7-16F1-7B4C-BF49-F9311DACC61E}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051A-7C4B-8DA7-A6CA2798094A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{DA833DD5-9444-FF45-A9D8-816E6E823E18}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051A-7C4B-8DA7-A6CA2798094A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{1DCCF71F-FCF6-9E48-B89C-22B570C2B44C}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051A-7C4B-8DA7-A6CA2798094A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{7DBBE62A-F018-9141-8578-457BAF225546}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051A-7C4B-8DA7-A6CA2798094A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{28204B26-05D1-F94D-870E-D2DB23770D4C}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051A-7C4B-8DA7-A6CA2798094A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{6BAA0C02-BC3C-CE41-9417-D28546633EC1}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051A-7C4B-8DA7-A6CA2798094A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{DF8A17C4-767E-F244-893D-CA791CA49A26}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051A-7C4B-8DA7-A6CA2798094A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{3F8A83B8-E90F-A940-A23C-CBCD8F08704C}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051A-7C4B-8DA7-A6CA2798094A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{00580C33-23F7-6D4E-8EF5-153E45F9B2F0}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051A-7C4B-8DA7-A6CA2798094A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{BFBD17B6-7912-B84C-8EAD-DC5B155DFB5F}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051A-7C4B-8DA7-A6CA2798094A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{51658E05-4640-DF4D-AAF8-9F1B9A2F9391}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051A-7C4B-8DA7-A6CA2798094A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{627D55C6-8F94-4344-807E-F64E5B42DCEF}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051A-7C4B-8DA7-A6CA2798094A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{86743B17-033D-C64D-B609-634D16D93B4C}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051A-7C4B-8DA7-A6CA2798094A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{0761182E-D277-6A4A-AE29-3964DAA522A5}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051A-7C4B-8DA7-A6CA2798094A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{0982DFC9-2DEF-2244-841B-3D860C961222}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051A-7C4B-8DA7-A6CA2798094A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{EB0755CC-5C38-AA44-8DB6-858222738F35}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051A-7C4B-8DA7-A6CA2798094A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{AA342058-F8CF-4A4F-A859-0E5A594F15A5}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051A-7C4B-8DA7-A6CA2798094A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{3A1D0A19-D11E-8E44-AFEC-6E46F8056AB2}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051A-7C4B-8DA7-A6CA2798094A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{F6E5C10C-2EA8-4D43-B253-99ADFB963703}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051A-7C4B-8DA7-A6CA2798094A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{D107AFA9-3A75-9642-8D2E-26530CE7FE8A}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051A-7C4B-8DA7-A6CA2798094A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{AF2F9D85-200A-E24D-8AE6-2C05C44CBEE3}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051A-7C4B-8DA7-A6CA2798094A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{9D968E20-9E65-A74B-A331-461FE6F30224}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051A-7C4B-8DA7-A6CA2798094A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{7B885496-6058-D84C-A19B-5FF9A3CD676A}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051A-7C4B-8DA7-A6CA2798094A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{8DDC75DC-E5F3-1849-8766-C056746A0A55}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051A-7C4B-8DA7-A6CA2798094A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{8468099F-A6E8-9F4C-B46F-BD96904380B8}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051A-7C4B-8DA7-A6CA2798094A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{5DC6F531-09D5-214A-92D0-7DF001C33291}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051A-7C4B-8DA7-A6CA2798094A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{CA02BFDA-C3CC-6648-8138-AA713169984B}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051A-7C4B-8DA7-A6CA2798094A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{9B8784BA-885D-5447-A843-50FD61933ADD}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051A-7C4B-8DA7-A6CA2798094A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{8FDECBF0-396E-8940-9DA1-BB4DB04FAB40}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051A-7C4B-8DA7-A6CA2798094A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{AAD41581-7FD6-F34B-967E-A268DE1AD869}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051A-7C4B-8DA7-A6CA2798094A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{CE340CA1-AD3F-C940-948C-B837B9CAF85A}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051A-7C4B-8DA7-A6CA2798094A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{C593F1A4-4AB9-244E-BBAC-3F35E7E87A64}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051A-7C4B-8DA7-A6CA2798094A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{B75A2314-086A-7C4F-8F7B-89A700E3B8DB}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051A-7C4B-8DA7-A6CA2798094A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{43369525-BF0A-BC40-BDB3-457C37103F97}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051A-7C4B-8DA7-A6CA2798094A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{3DE4609E-A9E2-194B-83CE-1213BEB1B747}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051A-7C4B-8DA7-A6CA2798094A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{510DF02A-ED37-984C-937C-1B05CB37679B}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051A-7C4B-8DA7-A6CA2798094A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{D4AD2A12-9294-674F-9329-C89EB4E296BA}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051A-7C4B-8DA7-A6CA2798094A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{CA97E099-4A87-5749-A41F-E54B87105D06}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051A-7C4B-8DA7-A6CA2798094A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{D9A20E84-A0C0-5045-9E47-5E47051D1E25}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051A-7C4B-8DA7-A6CA2798094A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{C97BF9C6-95AD-CA4E-934F-52B184C44BF4}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051A-7C4B-8DA7-A6CA2798094A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{F820B1B9-8390-E945-9DDA-9A7750F87F5C}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051A-7C4B-8DA7-A6CA2798094A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{DFB4623E-44DD-A142-B7EF-EA30B5CECD7A}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051A-7C4B-8DA7-A6CA2798094A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{076C1514-212C-4E45-997F-8C0970978870}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051A-7C4B-8DA7-A6CA2798094A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{4F742A56-01E8-784E-A08C-E9D9BA4DCC7B}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051A-7C4B-8DA7-A6CA2798094A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{4EEE267A-C82F-DC4D-B1C0-19319CB49AE7}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051A-7C4B-8DA7-A6CA2798094A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{6769978D-8E2F-8F45-AD36-8CF57A487538}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051A-7C4B-8DA7-A6CA2798094A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{CAD1FD60-C4AB-604D-B7B3-53FCF1F8855A}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051A-7C4B-8DA7-A6CA2798094A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{30797ECB-6015-0E4E-9705-C928469F6F6E}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051A-7C4B-8DA7-A6CA2798094A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{45922525-B6D9-4140-BC17-80F733DC9F9B}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051A-7C4B-8DA7-A6CA2798094A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{09ABF043-BBD0-F747-9C14-B0111966BB2F}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051A-7C4B-8DA7-A6CA2798094A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{1B84852F-4D7C-F049-B61B-C517A03FCE64}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051A-7C4B-8DA7-A6CA2798094A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{ED59E4C1-5F6C-F74F-BFB2-93D0DB2075A1}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051A-7C4B-8DA7-A6CA2798094A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{44FF1FF8-64F6-EF4D-A1AB-1BE4D2900003}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051A-7C4B-8DA7-A6CA2798094A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{192D6F5E-F7AF-094B-8043-BE7AC736FB95}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051A-7C4B-8DA7-A6CA2798094A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{4C65759F-A94E-9648-AD55-21C27C4A1DA0}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051A-7C4B-8DA7-A6CA2798094A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{61A0D535-4107-2B49-8C27-86291977A339}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051A-7C4B-8DA7-A6CA2798094A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{B66F53A0-6DC6-194B-AF13-563C61AC47A8}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051A-7C4B-8DA7-A6CA2798094A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{B7CF9FA7-AB83-D64D-BA0D-D3101C9673AD}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051A-7C4B-8DA7-A6CA2798094A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{A2289ADD-372C-A64E-950C-37D42BBBBCB9}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051A-7C4B-8DA7-A6CA2798094A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{0293BD49-9828-6B47-B7DF-A573DC0E8E0E}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051A-7C4B-8DA7-A6CA2798094A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{C01B3EE9-13D0-3F45-8485-0ED059010A0F}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051A-7C4B-8DA7-A6CA2798094A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{117E3C2C-C462-3141-819F-235D5E5FAE2C}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051A-7C4B-8DA7-A6CA2798094A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{5EA61CE6-1AC8-8E4B-91E6-0989F0A7A499}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051A-7C4B-8DA7-A6CA2798094A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{9C05695B-B3CC-6A45-93CF-E3DB0B1CD755}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051A-7C4B-8DA7-A6CA2798094A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{DC5C7E1B-306C-8040-9C71-87EBAE227EE3}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051A-7C4B-8DA7-A6CA2798094A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{C1B99D85-C04B-D540-8983-04FE30DDED52}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051A-7C4B-8DA7-A6CA2798094A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{DA27B66F-F369-A349-9489-B738C9787BF9}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051A-7C4B-8DA7-A6CA2798094A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{42549DD6-CC4E-314B-A2B6-ACE72260E4C8}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051A-7C4B-8DA7-A6CA2798094A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{68B32DB3-8A78-3A47-B15E-7AF68B2933B9}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051A-7C4B-8DA7-A6CA2798094A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{B611E437-FC92-0143-B632-01961B7BD13E}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051A-7C4B-8DA7-A6CA2798094A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{1889B114-F602-5C41-A788-F83EBEDA2B0B}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051A-7C4B-8DA7-A6CA2798094A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{00D6E54B-41DB-B348-8D45-B34AB5EC9850}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051A-7C4B-8DA7-A6CA2798094A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{7C92E125-E4FB-5B4E-8315-AF60C5BF3103}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051A-7C4B-8DA7-A6CA2798094A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{7017DD1F-7C4D-894D-ADCE-30108C391486}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051A-7C4B-8DA7-A6CA2798094A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{D65856F2-B0BE-E246-80B0-B876A478AE0E}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051A-7C4B-8DA7-A6CA2798094A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{C57377F6-C975-AF45-9281-73C94309D0AF}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051A-7C4B-8DA7-A6CA2798094A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{92DD4A63-0DE9-F242-A147-79AE3B691799}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051A-7C4B-8DA7-A6CA2798094A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{73D12EBD-6B9B-A74F-A1A7-04C5B2201A0E}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051A-7C4B-8DA7-A6CA2798094A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{2122B4A1-C1CF-2748-B218-706217191040}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051A-7C4B-8DA7-A6CA279809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051A-7C4B-8DA7-A6CA27980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Performance (GOPS)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6729053696268284E-3"/>
                  <c:y val="6.1548611111111109E-2"/>
                </c:manualLayout>
              </c:layout>
              <c:tx>
                <c:strRef>
                  <c:f>Sheet3!$A$3</c:f>
                  <c:strCache>
                    <c:ptCount val="1"/>
                    <c:pt idx="0">
                      <c:v>BFS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{4CA1293B-9D6B-254B-83C2-CF054564E966}</c15:txfldGUID>
                      <c15:f>Sheet3!$A$3</c15:f>
                      <c15:dlblFieldTableCache>
                        <c:ptCount val="1"/>
                        <c:pt idx="0">
                          <c:v>BFS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2654-FD47-8C27-FB62404161D0}"/>
                </c:ext>
              </c:extLst>
            </c:dLbl>
            <c:dLbl>
              <c:idx val="1"/>
              <c:layout>
                <c:manualLayout>
                  <c:x val="-7.8087044231218636E-2"/>
                  <c:y val="-4.5972222222222222E-3"/>
                </c:manualLayout>
              </c:layout>
              <c:tx>
                <c:strRef>
                  <c:f>Sheet3!$A$4</c:f>
                  <c:strCache>
                    <c:ptCount val="1"/>
                    <c:pt idx="0">
                      <c:v>BS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{42E2E7DC-1E9E-CD4D-9993-180A970E8254}</c15:txfldGUID>
                      <c15:f>Sheet3!$A$4</c15:f>
                      <c15:dlblFieldTableCache>
                        <c:ptCount val="1"/>
                        <c:pt idx="0">
                          <c:v>BS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2654-FD47-8C27-FB62404161D0}"/>
                </c:ext>
              </c:extLst>
            </c:dLbl>
            <c:dLbl>
              <c:idx val="2"/>
              <c:layout>
                <c:manualLayout>
                  <c:x val="-9.9986435487223385E-2"/>
                  <c:y val="-2.1265972222222221E-2"/>
                </c:manualLayout>
              </c:layout>
              <c:tx>
                <c:strRef>
                  <c:f>Sheet3!$A$5</c:f>
                  <c:strCache>
                    <c:ptCount val="1"/>
                    <c:pt idx="0">
                      <c:v>GEMV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{7F85F7CA-5585-E446-8AC1-A7C53AD8AF47}</c15:txfldGUID>
                      <c15:f>Sheet3!$A$5</c15:f>
                      <c15:dlblFieldTableCache>
                        <c:ptCount val="1"/>
                        <c:pt idx="0">
                          <c:v>GEMV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2654-FD47-8C27-FB62404161D0}"/>
                </c:ext>
              </c:extLst>
            </c:dLbl>
            <c:dLbl>
              <c:idx val="3"/>
              <c:layout>
                <c:manualLayout>
                  <c:x val="4.7944331116668995E-3"/>
                  <c:y val="-4.5972222222222222E-3"/>
                </c:manualLayout>
              </c:layout>
              <c:tx>
                <c:strRef>
                  <c:f>Sheet3!$A$6</c:f>
                  <c:strCache>
                    <c:ptCount val="1"/>
                    <c:pt idx="0">
                      <c:v>MLP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{2BE5A37D-03CA-B846-B369-9FEE4D0B0B46}</c15:txfldGUID>
                      <c15:f>Sheet3!$A$6</c15:f>
                      <c15:dlblFieldTableCache>
                        <c:ptCount val="1"/>
                        <c:pt idx="0">
                          <c:v>MLP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2654-FD47-8C27-FB62404161D0}"/>
                </c:ext>
              </c:extLst>
            </c:dLbl>
            <c:dLbl>
              <c:idx val="4"/>
              <c:layout>
                <c:manualLayout>
                  <c:x val="-7.5263075506714433E-2"/>
                  <c:y val="1.7451388888888888E-2"/>
                </c:manualLayout>
              </c:layout>
              <c:tx>
                <c:strRef>
                  <c:f>Sheet3!$A$7</c:f>
                  <c:strCache>
                    <c:ptCount val="1"/>
                    <c:pt idx="0">
                      <c:v>SEL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{85EB53B4-B1EB-E14E-8156-E666542A4687}</c15:txfldGUID>
                      <c15:f>Sheet3!$A$7</c15:f>
                      <c15:dlblFieldTableCache>
                        <c:ptCount val="1"/>
                        <c:pt idx="0">
                          <c:v>SEL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2654-FD47-8C27-FB62404161D0}"/>
                </c:ext>
              </c:extLst>
            </c:dLbl>
            <c:dLbl>
              <c:idx val="5"/>
              <c:layout>
                <c:manualLayout>
                  <c:x val="-0.12572936139410623"/>
                  <c:y val="-2.1265972222222221E-2"/>
                </c:manualLayout>
              </c:layout>
              <c:tx>
                <c:strRef>
                  <c:f>Sheet3!$A$8</c:f>
                  <c:strCache>
                    <c:ptCount val="1"/>
                    <c:pt idx="0">
                      <c:v>SpMV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{BAAA9C0B-74A5-104A-86C6-EE016CD40298}</c15:txfldGUID>
                      <c15:f>Sheet3!$A$8</c15:f>
                      <c15:dlblFieldTableCache>
                        <c:ptCount val="1"/>
                        <c:pt idx="0">
                          <c:v>SpMV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2654-FD47-8C27-FB62404161D0}"/>
                </c:ext>
              </c:extLst>
            </c:dLbl>
            <c:dLbl>
              <c:idx val="6"/>
              <c:layout>
                <c:manualLayout>
                  <c:x val="-5.3831759793524461E-2"/>
                  <c:y val="3.5090277777777776E-2"/>
                </c:manualLayout>
              </c:layout>
              <c:tx>
                <c:strRef>
                  <c:f>Sheet3!$A$9</c:f>
                  <c:strCache>
                    <c:ptCount val="1"/>
                    <c:pt idx="0">
                      <c:v>TS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{6E895A41-92E6-0C44-8D48-3AA6DC23C36B}</c15:txfldGUID>
                      <c15:f>Sheet3!$A$9</c15:f>
                      <c15:dlblFieldTableCache>
                        <c:ptCount val="1"/>
                        <c:pt idx="0">
                          <c:v>TS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2654-FD47-8C27-FB62404161D0}"/>
                </c:ext>
              </c:extLst>
            </c:dLbl>
            <c:dLbl>
              <c:idx val="7"/>
              <c:layout>
                <c:manualLayout>
                  <c:x val="2.3996744516933599E-3"/>
                  <c:y val="-9.0069444444444442E-3"/>
                </c:manualLayout>
              </c:layout>
              <c:tx>
                <c:strRef>
                  <c:f>Sheet3!$A$10</c:f>
                  <c:strCache>
                    <c:ptCount val="1"/>
                    <c:pt idx="0">
                      <c:v>UNI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{0CE26BE0-67F7-E848-A021-0402FCE0DA49}</c15:txfldGUID>
                      <c15:f>Sheet3!$A$10</c15:f>
                      <c15:dlblFieldTableCache>
                        <c:ptCount val="1"/>
                        <c:pt idx="0">
                          <c:v>UNI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2654-FD47-8C27-FB62404161D0}"/>
                </c:ext>
              </c:extLst>
            </c:dLbl>
            <c:dLbl>
              <c:idx val="8"/>
              <c:layout>
                <c:manualLayout>
                  <c:x val="5.9496441658078117E-4"/>
                  <c:y val="-1.8750000000004042E-4"/>
                </c:manualLayout>
              </c:layout>
              <c:tx>
                <c:strRef>
                  <c:f>Sheet3!$A$11</c:f>
                  <c:strCache>
                    <c:ptCount val="1"/>
                    <c:pt idx="0">
                      <c:v>VA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{B3AB774C-532F-9846-8AC5-D708C5F100AF}</c15:txfldGUID>
                      <c15:f>Sheet3!$A$11</c15:f>
                      <c15:dlblFieldTableCache>
                        <c:ptCount val="1"/>
                        <c:pt idx="0">
                          <c:v>VA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2654-FD47-8C27-FB62404161D0}"/>
                </c:ext>
              </c:extLst>
            </c:dLbl>
            <c:dLbl>
              <c:idx val="9"/>
              <c:layout>
                <c:manualLayout>
                  <c:x val="2.0630963373818464E-3"/>
                  <c:y val="-3.9875000000000001E-2"/>
                </c:manualLayout>
              </c:layout>
              <c:tx>
                <c:strRef>
                  <c:f>Sheet3!$A$12</c:f>
                  <c:strCache>
                    <c:ptCount val="1"/>
                    <c:pt idx="0">
                      <c:v>HST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{EA5BFB44-3613-9249-ADD0-B4BB849AF57A}</c15:txfldGUID>
                      <c15:f>Sheet3!$A$12</c15:f>
                      <c15:dlblFieldTableCache>
                        <c:ptCount val="1"/>
                        <c:pt idx="0">
                          <c:v>HST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2654-FD47-8C27-FB62404161D0}"/>
                </c:ext>
              </c:extLst>
            </c:dLbl>
            <c:dLbl>
              <c:idx val="10"/>
              <c:layout>
                <c:manualLayout>
                  <c:x val="9.266267391724748E-4"/>
                  <c:y val="4.2222222222222218E-3"/>
                </c:manualLayout>
              </c:layout>
              <c:tx>
                <c:strRef>
                  <c:f>Sheet3!$A$13</c:f>
                  <c:strCache>
                    <c:ptCount val="1"/>
                    <c:pt idx="0">
                      <c:v>RED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{79D678A6-8170-D941-BB8D-5C6C7B3F3E79}</c15:txfldGUID>
                      <c15:f>Sheet3!$A$13</c15:f>
                      <c15:dlblFieldTableCache>
                        <c:ptCount val="1"/>
                        <c:pt idx="0">
                          <c:v>RED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2654-FD47-8C27-FB62404161D0}"/>
                </c:ext>
              </c:extLst>
            </c:dLbl>
            <c:dLbl>
              <c:idx val="11"/>
              <c:layout>
                <c:manualLayout>
                  <c:x val="-5.5172311557349002E-2"/>
                  <c:y val="9.3386979166666662E-2"/>
                </c:manualLayout>
              </c:layout>
              <c:tx>
                <c:strRef>
                  <c:f>Sheet3!$A$14</c:f>
                  <c:strCache>
                    <c:ptCount val="1"/>
                    <c:pt idx="0">
                      <c:v>SCAN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09606440178718E-2"/>
                      <c:h val="6.8990277777777761E-2"/>
                    </c:manualLayout>
                  </c15:layout>
                  <c15:dlblFieldTable>
                    <c15:dlblFTEntry>
                      <c15:txfldGUID>{546471C4-8BE7-EE4B-92D6-5CA2E5EA539A}</c15:txfldGUID>
                      <c15:f>Sheet3!$A$14</c15:f>
                      <c15:dlblFieldTableCache>
                        <c:ptCount val="1"/>
                        <c:pt idx="0">
                          <c:v>SCAN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2654-FD47-8C27-FB62404161D0}"/>
                </c:ext>
              </c:extLst>
            </c:dLbl>
            <c:dLbl>
              <c:idx val="12"/>
              <c:layout>
                <c:manualLayout>
                  <c:x val="6.3502811909673653E-3"/>
                  <c:y val="-9.0069444444444442E-3"/>
                </c:manualLayout>
              </c:layout>
              <c:tx>
                <c:strRef>
                  <c:f>Sheet3!$A$15</c:f>
                  <c:strCache>
                    <c:ptCount val="1"/>
                    <c:pt idx="0">
                      <c:v>NW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{3C81647D-0293-F141-ADA9-6461F6E7D82C}</c15:txfldGUID>
                      <c15:f>Sheet3!$A$15</c15:f>
                      <c15:dlblFieldTableCache>
                        <c:ptCount val="1"/>
                        <c:pt idx="0">
                          <c:v>NW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2654-FD47-8C27-FB62404161D0}"/>
                </c:ext>
              </c:extLst>
            </c:dLbl>
            <c:dLbl>
              <c:idx val="13"/>
              <c:layout>
                <c:manualLayout>
                  <c:x val="1.2071494660298054E-2"/>
                  <c:y val="-8.0368055555555557E-3"/>
                </c:manualLayout>
              </c:layout>
              <c:tx>
                <c:strRef>
                  <c:f>Sheet3!$A$16</c:f>
                  <c:strCache>
                    <c:ptCount val="1"/>
                    <c:pt idx="0">
                      <c:v>TRNS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{30D53E68-624C-504E-B9BA-93C83FE5BC8E}</c15:txfldGUID>
                      <c15:f>Sheet3!$A$16</c15:f>
                      <c15:dlblFieldTableCache>
                        <c:ptCount val="1"/>
                        <c:pt idx="0">
                          <c:v>TRNS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2654-FD47-8C27-FB62404161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206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Sheet3!$B$3:$B$16</c:f>
              <c:numCache>
                <c:formatCode>General</c:formatCode>
                <c:ptCount val="14"/>
                <c:pt idx="0">
                  <c:v>0.14799999999999999</c:v>
                </c:pt>
                <c:pt idx="1">
                  <c:v>8.3000000000000004E-2</c:v>
                </c:pt>
                <c:pt idx="2">
                  <c:v>8.7999999999999995E-2</c:v>
                </c:pt>
                <c:pt idx="3">
                  <c:v>0.107</c:v>
                </c:pt>
                <c:pt idx="4">
                  <c:v>0.1</c:v>
                </c:pt>
                <c:pt idx="5">
                  <c:v>0.11</c:v>
                </c:pt>
                <c:pt idx="6">
                  <c:v>9.7000000000000003E-2</c:v>
                </c:pt>
                <c:pt idx="7">
                  <c:v>0.125</c:v>
                </c:pt>
                <c:pt idx="8">
                  <c:v>0.15</c:v>
                </c:pt>
                <c:pt idx="9">
                  <c:v>0.14299999999999999</c:v>
                </c:pt>
                <c:pt idx="10">
                  <c:v>0.25</c:v>
                </c:pt>
                <c:pt idx="11">
                  <c:v>0.125</c:v>
                </c:pt>
                <c:pt idx="12">
                  <c:v>0.25</c:v>
                </c:pt>
                <c:pt idx="13">
                  <c:v>0.16300000000000001</c:v>
                </c:pt>
              </c:numCache>
            </c:numRef>
          </c:xVal>
          <c:yVal>
            <c:numRef>
              <c:f>Sheet3!$C$3:$C$16</c:f>
              <c:numCache>
                <c:formatCode>General</c:formatCode>
                <c:ptCount val="14"/>
                <c:pt idx="0">
                  <c:v>0.79100000000000004</c:v>
                </c:pt>
                <c:pt idx="1">
                  <c:v>2.7490000000000001</c:v>
                </c:pt>
                <c:pt idx="2">
                  <c:v>4.774</c:v>
                </c:pt>
                <c:pt idx="3">
                  <c:v>8.9879999999999995</c:v>
                </c:pt>
                <c:pt idx="4">
                  <c:v>0.69299999999999995</c:v>
                </c:pt>
                <c:pt idx="5">
                  <c:v>0.95</c:v>
                </c:pt>
                <c:pt idx="6">
                  <c:v>2.331</c:v>
                </c:pt>
                <c:pt idx="7">
                  <c:v>1.5249999999999999</c:v>
                </c:pt>
                <c:pt idx="8">
                  <c:v>5.5510000000000002</c:v>
                </c:pt>
                <c:pt idx="9">
                  <c:v>2.1190000000000002</c:v>
                </c:pt>
                <c:pt idx="10">
                  <c:v>0.74099999999999999</c:v>
                </c:pt>
                <c:pt idx="11">
                  <c:v>0.76200000000000001</c:v>
                </c:pt>
                <c:pt idx="12">
                  <c:v>1.68</c:v>
                </c:pt>
                <c:pt idx="13">
                  <c:v>1.0669999999999999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2654-FD47-8C27-FB6240416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797215"/>
        <c:axId val="526351823"/>
      </c:scatterChart>
      <c:valAx>
        <c:axId val="525797215"/>
        <c:scaling>
          <c:logBase val="10"/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Intensity (OP/B)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6351823"/>
        <c:crossesAt val="1.0000000000000002E-2"/>
        <c:crossBetween val="midCat"/>
      </c:valAx>
      <c:valAx>
        <c:axId val="526351823"/>
        <c:scaling>
          <c:logBase val="2"/>
          <c:orientation val="minMax"/>
          <c:max val="24"/>
          <c:min val="0.1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Performance (GOPS)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5797215"/>
        <c:crossesAt val="1.0000000000000002E-3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4999317592466216E-2"/>
          <c:y val="0.7972628472222221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VA!$S$51:$S$55</c:f>
              <c:numCache>
                <c:formatCode>0.00</c:formatCode>
                <c:ptCount val="5"/>
                <c:pt idx="0">
                  <c:v>883.81200000000001</c:v>
                </c:pt>
                <c:pt idx="1">
                  <c:v>443.16500000000002</c:v>
                </c:pt>
                <c:pt idx="2">
                  <c:v>228.26499999999999</c:v>
                </c:pt>
                <c:pt idx="3">
                  <c:v>114.315</c:v>
                </c:pt>
                <c:pt idx="4">
                  <c:v>76.322999999999993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5-4249-AB31-39B58F9AFD8A}"/>
            </c:ext>
          </c:extLst>
        </c:ser>
        <c:ser>
          <c:idx val="2"/>
          <c:order val="1"/>
          <c:tx>
            <c:strRef>
              <c:f>VA!$T$50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VA!$T$51:$T$55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D5-4249-AB31-39B58F9AFD8A}"/>
            </c:ext>
          </c:extLst>
        </c:ser>
        <c:ser>
          <c:idx val="3"/>
          <c:order val="2"/>
          <c:tx>
            <c:strRef>
              <c:f>VA!$U$50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VA!$U$51:$U$55</c:f>
              <c:numCache>
                <c:formatCode>0.00</c:formatCode>
                <c:ptCount val="5"/>
                <c:pt idx="0">
                  <c:v>94.190400000000011</c:v>
                </c:pt>
                <c:pt idx="1">
                  <c:v>94.190400000000011</c:v>
                </c:pt>
                <c:pt idx="2">
                  <c:v>94.190400000000011</c:v>
                </c:pt>
                <c:pt idx="3">
                  <c:v>94.190400000000011</c:v>
                </c:pt>
                <c:pt idx="4">
                  <c:v>94.190400000000011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D5-4249-AB31-39B58F9AFD8A}"/>
            </c:ext>
          </c:extLst>
        </c:ser>
        <c:ser>
          <c:idx val="4"/>
          <c:order val="3"/>
          <c:tx>
            <c:strRef>
              <c:f>VA!$V$50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VA!$V$51:$V$55</c:f>
              <c:numCache>
                <c:formatCode>0.00</c:formatCode>
                <c:ptCount val="5"/>
                <c:pt idx="0">
                  <c:v>87.730400000000003</c:v>
                </c:pt>
                <c:pt idx="1">
                  <c:v>87.730400000000003</c:v>
                </c:pt>
                <c:pt idx="2">
                  <c:v>87.730400000000003</c:v>
                </c:pt>
                <c:pt idx="3">
                  <c:v>87.730400000000003</c:v>
                </c:pt>
                <c:pt idx="4">
                  <c:v>87.730400000000003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VA!$W$50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VA!$W$51:$W$55</c:f>
              <c:numCache>
                <c:formatCode>0.00</c:formatCode>
                <c:ptCount val="5"/>
                <c:pt idx="0">
                  <c:v>1</c:v>
                </c:pt>
                <c:pt idx="1">
                  <c:v>1.9943181433551838</c:v>
                </c:pt>
                <c:pt idx="2">
                  <c:v>3.8718682233369113</c:v>
                </c:pt>
                <c:pt idx="3">
                  <c:v>7.7313738354546651</c:v>
                </c:pt>
                <c:pt idx="4">
                  <c:v>11.579890727565742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8764812720605873"/>
          <c:y val="1.7201388888888891E-3"/>
          <c:w val="0.31607649788453668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HST-L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HSTL!$S$50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HSTL!$S$51:$S$55</c:f>
              <c:numCache>
                <c:formatCode>0.00</c:formatCode>
                <c:ptCount val="5"/>
                <c:pt idx="0">
                  <c:v>1631.278</c:v>
                </c:pt>
                <c:pt idx="1">
                  <c:v>819.02300000000002</c:v>
                </c:pt>
                <c:pt idx="2">
                  <c:v>411.71</c:v>
                </c:pt>
                <c:pt idx="3">
                  <c:v>303.67399999999998</c:v>
                </c:pt>
                <c:pt idx="4">
                  <c:v>436.30900000000003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29-F247-BA0C-EFA29C2B354D}"/>
            </c:ext>
          </c:extLst>
        </c:ser>
        <c:ser>
          <c:idx val="2"/>
          <c:order val="1"/>
          <c:tx>
            <c:strRef>
              <c:f>HSTL!$T$50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HSTL!$T$51:$T$55</c:f>
              <c:numCache>
                <c:formatCode>0.00</c:formatCode>
                <c:ptCount val="5"/>
                <c:pt idx="0">
                  <c:v>0.185</c:v>
                </c:pt>
                <c:pt idx="1">
                  <c:v>0.127</c:v>
                </c:pt>
                <c:pt idx="2">
                  <c:v>0.151</c:v>
                </c:pt>
                <c:pt idx="3">
                  <c:v>0.14399999999999999</c:v>
                </c:pt>
                <c:pt idx="4">
                  <c:v>0.14199999999999999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29-F247-BA0C-EFA29C2B354D}"/>
            </c:ext>
          </c:extLst>
        </c:ser>
        <c:ser>
          <c:idx val="3"/>
          <c:order val="2"/>
          <c:tx>
            <c:strRef>
              <c:f>HSTL!$U$50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HSTL!$U$51:$U$55</c:f>
              <c:numCache>
                <c:formatCode>0.00</c:formatCode>
                <c:ptCount val="5"/>
                <c:pt idx="0">
                  <c:v>19.9726</c:v>
                </c:pt>
                <c:pt idx="1">
                  <c:v>19.9726</c:v>
                </c:pt>
                <c:pt idx="2">
                  <c:v>19.9726</c:v>
                </c:pt>
                <c:pt idx="3">
                  <c:v>19.9726</c:v>
                </c:pt>
                <c:pt idx="4">
                  <c:v>19.9726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9-F247-BA0C-EFA29C2B354D}"/>
            </c:ext>
          </c:extLst>
        </c:ser>
        <c:ser>
          <c:idx val="4"/>
          <c:order val="3"/>
          <c:tx>
            <c:strRef>
              <c:f>HSTL!$V$50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HSTL!$V$51:$V$55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HSTL!$W$50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HSTL!$W$51:$W$55</c:f>
              <c:numCache>
                <c:formatCode>0.00</c:formatCode>
                <c:ptCount val="5"/>
                <c:pt idx="0">
                  <c:v>1</c:v>
                </c:pt>
                <c:pt idx="1">
                  <c:v>1.9917364958004842</c:v>
                </c:pt>
                <c:pt idx="2">
                  <c:v>3.9622015496344516</c:v>
                </c:pt>
                <c:pt idx="3">
                  <c:v>5.3718066084024318</c:v>
                </c:pt>
                <c:pt idx="4">
                  <c:v>3.7388135472795656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0495733525239027"/>
          <c:y val="1.7201388888888891E-3"/>
          <c:w val="0.28986943559165212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SCAN-SSA</a:t>
            </a:r>
            <a:r>
              <a:rPr lang="en-US" sz="1400" b="0" i="0" u="none" strike="noStrike" baseline="0"/>
              <a:t>  </a:t>
            </a:r>
            <a:endParaRPr lang="en-US" sz="1400"/>
          </a:p>
        </c:rich>
      </c:tx>
      <c:layout>
        <c:manualLayout>
          <c:xMode val="edge"/>
          <c:yMode val="edge"/>
          <c:x val="0"/>
          <c:y val="0.8193114583333331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4709166666666665"/>
          <c:y val="0.162321875"/>
          <c:w val="0.59506944444444454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SSA!$U$50</c:f>
              <c:strCache>
                <c:ptCount val="1"/>
                <c:pt idx="0">
                  <c:v>DPU (Add)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SSA!$U$51:$U$55</c:f>
              <c:numCache>
                <c:formatCode>0.00</c:formatCode>
                <c:ptCount val="5"/>
                <c:pt idx="0">
                  <c:v>602.75099999999998</c:v>
                </c:pt>
                <c:pt idx="1">
                  <c:v>301.53399999999999</c:v>
                </c:pt>
                <c:pt idx="2">
                  <c:v>150.881</c:v>
                </c:pt>
                <c:pt idx="3">
                  <c:v>101.075</c:v>
                </c:pt>
                <c:pt idx="4">
                  <c:v>101.071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F-814A-9C51-6C0807B8E9CF}"/>
            </c:ext>
          </c:extLst>
        </c:ser>
        <c:ser>
          <c:idx val="2"/>
          <c:order val="1"/>
          <c:tx>
            <c:strRef>
              <c:f>SSA!$V$50</c:f>
              <c:strCache>
                <c:ptCount val="1"/>
                <c:pt idx="0">
                  <c:v>DPU (Scan)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SSA!$V$51:$V$55</c:f>
              <c:numCache>
                <c:formatCode>0.00</c:formatCode>
                <c:ptCount val="5"/>
                <c:pt idx="0">
                  <c:v>1123.9739999999999</c:v>
                </c:pt>
                <c:pt idx="1">
                  <c:v>617.625</c:v>
                </c:pt>
                <c:pt idx="2">
                  <c:v>359.495</c:v>
                </c:pt>
                <c:pt idx="3">
                  <c:v>230.09</c:v>
                </c:pt>
                <c:pt idx="4">
                  <c:v>179.01400000000001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F-814A-9C51-6C0807B8E9CF}"/>
            </c:ext>
          </c:extLst>
        </c:ser>
        <c:ser>
          <c:idx val="3"/>
          <c:order val="2"/>
          <c:tx>
            <c:strRef>
              <c:f>SSA!$W$50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SSA!$W$51:$W$55</c:f>
              <c:numCache>
                <c:formatCode>0.00</c:formatCode>
                <c:ptCount val="5"/>
                <c:pt idx="0">
                  <c:v>0.151</c:v>
                </c:pt>
                <c:pt idx="1">
                  <c:v>9.0999999999999998E-2</c:v>
                </c:pt>
                <c:pt idx="2">
                  <c:v>0.107</c:v>
                </c:pt>
                <c:pt idx="3">
                  <c:v>0.13800000000000001</c:v>
                </c:pt>
                <c:pt idx="4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F-814A-9C51-6C0807B8E9CF}"/>
            </c:ext>
          </c:extLst>
        </c:ser>
        <c:ser>
          <c:idx val="4"/>
          <c:order val="3"/>
          <c:tx>
            <c:strRef>
              <c:f>SSA!$X$50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SSA!$X$51:$X$55</c:f>
              <c:numCache>
                <c:formatCode>0.00</c:formatCode>
                <c:ptCount val="5"/>
                <c:pt idx="0">
                  <c:v>141.44540000000001</c:v>
                </c:pt>
                <c:pt idx="1">
                  <c:v>141.44540000000001</c:v>
                </c:pt>
                <c:pt idx="2">
                  <c:v>141.44540000000001</c:v>
                </c:pt>
                <c:pt idx="3">
                  <c:v>141.44540000000001</c:v>
                </c:pt>
                <c:pt idx="4">
                  <c:v>141.44540000000001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5F-814A-9C51-6C0807B8E9CF}"/>
            </c:ext>
          </c:extLst>
        </c:ser>
        <c:ser>
          <c:idx val="0"/>
          <c:order val="4"/>
          <c:tx>
            <c:strRef>
              <c:f>SSA!$Y$50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SSA!$Y$51:$Y$55</c:f>
              <c:numCache>
                <c:formatCode>0.00</c:formatCode>
                <c:ptCount val="5"/>
                <c:pt idx="0">
                  <c:v>265.36820000000006</c:v>
                </c:pt>
                <c:pt idx="1">
                  <c:v>265.36820000000006</c:v>
                </c:pt>
                <c:pt idx="2">
                  <c:v>265.36820000000006</c:v>
                </c:pt>
                <c:pt idx="3">
                  <c:v>265.36820000000006</c:v>
                </c:pt>
                <c:pt idx="4">
                  <c:v>265.36820000000006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SSA!$AA$50</c:f>
              <c:strCache>
                <c:ptCount val="1"/>
                <c:pt idx="0">
                  <c:v>Speedup (Scan)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SSA!$AA$51:$AA$55</c:f>
              <c:numCache>
                <c:formatCode>0.00</c:formatCode>
                <c:ptCount val="5"/>
                <c:pt idx="0">
                  <c:v>1</c:v>
                </c:pt>
                <c:pt idx="1">
                  <c:v>1.8198324225865208</c:v>
                </c:pt>
                <c:pt idx="2">
                  <c:v>3.1265358349907508</c:v>
                </c:pt>
                <c:pt idx="3">
                  <c:v>4.884931983137033</c:v>
                </c:pt>
                <c:pt idx="4">
                  <c:v>6.2786932865585925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5F-814A-9C51-6C0807B8E9CF}"/>
            </c:ext>
          </c:extLst>
        </c:ser>
        <c:ser>
          <c:idx val="5"/>
          <c:order val="6"/>
          <c:tx>
            <c:strRef>
              <c:f>SSA!$Z$50</c:f>
              <c:strCache>
                <c:ptCount val="1"/>
                <c:pt idx="0">
                  <c:v>Speedup (Add)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SSA!$Z$51:$Z$55</c:f>
              <c:numCache>
                <c:formatCode>0.00</c:formatCode>
                <c:ptCount val="5"/>
                <c:pt idx="0">
                  <c:v>1</c:v>
                </c:pt>
                <c:pt idx="1">
                  <c:v>1.9989487089349791</c:v>
                </c:pt>
                <c:pt idx="2">
                  <c:v>3.9948767571794987</c:v>
                </c:pt>
                <c:pt idx="3">
                  <c:v>5.96340341330695</c:v>
                </c:pt>
                <c:pt idx="4">
                  <c:v>5.9636394217926014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4260416666666666E-3"/>
          <c:w val="0.74302936373875805"/>
          <c:h val="0.1881684027777777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TRNS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10492013888888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6473055555555558"/>
          <c:y val="0.162321875"/>
          <c:w val="0.57302083333333342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TRNS!$U$50</c:f>
              <c:strCache>
                <c:ptCount val="1"/>
                <c:pt idx="0">
                  <c:v>DPU (Step 2)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TRNS!$U$51:$U$55</c:f>
              <c:numCache>
                <c:formatCode>0.00</c:formatCode>
                <c:ptCount val="5"/>
                <c:pt idx="0">
                  <c:v>2632.5010000000002</c:v>
                </c:pt>
                <c:pt idx="1">
                  <c:v>1319.6179999999999</c:v>
                </c:pt>
                <c:pt idx="2">
                  <c:v>659.93499999999995</c:v>
                </c:pt>
                <c:pt idx="3">
                  <c:v>330.185</c:v>
                </c:pt>
                <c:pt idx="4">
                  <c:v>236.16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4-4D4A-A2F3-1BA450D2AC9E}"/>
            </c:ext>
          </c:extLst>
        </c:ser>
        <c:ser>
          <c:idx val="2"/>
          <c:order val="1"/>
          <c:tx>
            <c:strRef>
              <c:f>TRNS!$V$50</c:f>
              <c:strCache>
                <c:ptCount val="1"/>
                <c:pt idx="0">
                  <c:v>DPU (Step 3)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TRNS!$V$51:$V$55</c:f>
              <c:numCache>
                <c:formatCode>0.00</c:formatCode>
                <c:ptCount val="5"/>
                <c:pt idx="0">
                  <c:v>1158.8879999999999</c:v>
                </c:pt>
                <c:pt idx="1">
                  <c:v>581.71299999999997</c:v>
                </c:pt>
                <c:pt idx="2">
                  <c:v>292.73399999999998</c:v>
                </c:pt>
                <c:pt idx="3">
                  <c:v>156.28899999999999</c:v>
                </c:pt>
                <c:pt idx="4">
                  <c:v>169.42500000000001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74-4D4A-A2F3-1BA450D2AC9E}"/>
            </c:ext>
          </c:extLst>
        </c:ser>
        <c:ser>
          <c:idx val="3"/>
          <c:order val="2"/>
          <c:tx>
            <c:strRef>
              <c:f>TRNS!$W$50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TRNS!$W$51:$W$55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74-4D4A-A2F3-1BA450D2AC9E}"/>
            </c:ext>
          </c:extLst>
        </c:ser>
        <c:ser>
          <c:idx val="4"/>
          <c:order val="3"/>
          <c:tx>
            <c:strRef>
              <c:f>TRNS!$X$50</c:f>
              <c:strCache>
                <c:ptCount val="1"/>
                <c:pt idx="0">
                  <c:v>CPU-DPU (Step 1)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TRNS!$X$51:$X$55</c:f>
              <c:numCache>
                <c:formatCode>0.00</c:formatCode>
                <c:ptCount val="5"/>
                <c:pt idx="0">
                  <c:v>10590.0262</c:v>
                </c:pt>
                <c:pt idx="1">
                  <c:v>10590.0262</c:v>
                </c:pt>
                <c:pt idx="2">
                  <c:v>10590.0262</c:v>
                </c:pt>
                <c:pt idx="3">
                  <c:v>10590.0262</c:v>
                </c:pt>
                <c:pt idx="4">
                  <c:v>10590.0262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74-4D4A-A2F3-1BA450D2AC9E}"/>
            </c:ext>
          </c:extLst>
        </c:ser>
        <c:ser>
          <c:idx val="0"/>
          <c:order val="4"/>
          <c:tx>
            <c:strRef>
              <c:f>TRNS!$Y$50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TRNS!$Y$51:$Y$55</c:f>
              <c:numCache>
                <c:formatCode>0.00</c:formatCode>
                <c:ptCount val="5"/>
                <c:pt idx="0">
                  <c:v>113.50700000000002</c:v>
                </c:pt>
                <c:pt idx="1">
                  <c:v>113.50700000000002</c:v>
                </c:pt>
                <c:pt idx="2">
                  <c:v>113.50700000000002</c:v>
                </c:pt>
                <c:pt idx="3">
                  <c:v>113.50700000000002</c:v>
                </c:pt>
                <c:pt idx="4">
                  <c:v>113.50700000000002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TRNS!$AA$50</c:f>
              <c:strCache>
                <c:ptCount val="1"/>
                <c:pt idx="0">
                  <c:v>Speedup (Step 3)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TRNS!$AA$51:$AA$55</c:f>
              <c:numCache>
                <c:formatCode>0.00</c:formatCode>
                <c:ptCount val="5"/>
                <c:pt idx="0">
                  <c:v>1</c:v>
                </c:pt>
                <c:pt idx="1">
                  <c:v>1.9921989022077897</c:v>
                </c:pt>
                <c:pt idx="2">
                  <c:v>3.9588431818647645</c:v>
                </c:pt>
                <c:pt idx="3">
                  <c:v>7.4150324079109859</c:v>
                </c:pt>
                <c:pt idx="4">
                  <c:v>6.8401239486498442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74-4D4A-A2F3-1BA450D2AC9E}"/>
            </c:ext>
          </c:extLst>
        </c:ser>
        <c:ser>
          <c:idx val="5"/>
          <c:order val="6"/>
          <c:tx>
            <c:strRef>
              <c:f>TRNS!$Z$50</c:f>
              <c:strCache>
                <c:ptCount val="1"/>
                <c:pt idx="0">
                  <c:v>Speedup (Step 2)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TRNS!$Z$51:$Z$55</c:f>
              <c:numCache>
                <c:formatCode>0.00</c:formatCode>
                <c:ptCount val="5"/>
                <c:pt idx="0">
                  <c:v>1</c:v>
                </c:pt>
                <c:pt idx="1">
                  <c:v>1.9948962502784899</c:v>
                </c:pt>
                <c:pt idx="2">
                  <c:v>3.9890307378757006</c:v>
                </c:pt>
                <c:pt idx="3">
                  <c:v>7.9728061541257178</c:v>
                </c:pt>
                <c:pt idx="4">
                  <c:v>11.147107892953931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1.5729412974195922E-3"/>
          <c:y val="1.1465277777777845E-3"/>
          <c:w val="0.82854237750784765"/>
          <c:h val="0.1819083333333333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NW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3.4666302715981985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6364305555555561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NW!$S$25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NW!$S$26:$S$29</c:f>
              <c:numCache>
                <c:formatCode>0.00</c:formatCode>
                <c:ptCount val="4"/>
                <c:pt idx="0">
                  <c:v>1379.001</c:v>
                </c:pt>
                <c:pt idx="1">
                  <c:v>615.10299999999995</c:v>
                </c:pt>
                <c:pt idx="2">
                  <c:v>187.60900000000001</c:v>
                </c:pt>
                <c:pt idx="3">
                  <c:v>80.096000000000004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0-9446-8C16-310EF5DDE354}"/>
            </c:ext>
          </c:extLst>
        </c:ser>
        <c:ser>
          <c:idx val="2"/>
          <c:order val="1"/>
          <c:tx>
            <c:strRef>
              <c:f>NW!$T$25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NW!$T$26:$T$29</c:f>
              <c:numCache>
                <c:formatCode>0.00</c:formatCode>
                <c:ptCount val="4"/>
                <c:pt idx="0">
                  <c:v>0.56599999999999995</c:v>
                </c:pt>
                <c:pt idx="1">
                  <c:v>189.892</c:v>
                </c:pt>
                <c:pt idx="2">
                  <c:v>243.12700000000001</c:v>
                </c:pt>
                <c:pt idx="3">
                  <c:v>288.78199999999998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0-9446-8C16-310EF5DDE354}"/>
            </c:ext>
          </c:extLst>
        </c:ser>
        <c:ser>
          <c:idx val="3"/>
          <c:order val="2"/>
          <c:tx>
            <c:strRef>
              <c:f>NW!$U$25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NW!$U$26:$U$29</c:f>
              <c:numCache>
                <c:formatCode>0.00</c:formatCode>
                <c:ptCount val="4"/>
                <c:pt idx="0">
                  <c:v>213.6558</c:v>
                </c:pt>
                <c:pt idx="1">
                  <c:v>258.88819999999998</c:v>
                </c:pt>
                <c:pt idx="2">
                  <c:v>260.38839999999999</c:v>
                </c:pt>
                <c:pt idx="3">
                  <c:v>287.07979999999998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60-9446-8C16-310EF5DDE354}"/>
            </c:ext>
          </c:extLst>
        </c:ser>
        <c:ser>
          <c:idx val="4"/>
          <c:order val="3"/>
          <c:tx>
            <c:strRef>
              <c:f>NW!$V$25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NW!$V$26:$V$29</c:f>
              <c:numCache>
                <c:formatCode>0.00</c:formatCode>
                <c:ptCount val="4"/>
                <c:pt idx="0">
                  <c:v>318.87199999999996</c:v>
                </c:pt>
                <c:pt idx="1">
                  <c:v>318.94619999999998</c:v>
                </c:pt>
                <c:pt idx="2">
                  <c:v>299.822</c:v>
                </c:pt>
                <c:pt idx="3">
                  <c:v>309.99380000000002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NW!$W$25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NW!$W$26:$W$29</c:f>
              <c:numCache>
                <c:formatCode>0.00</c:formatCode>
                <c:ptCount val="4"/>
                <c:pt idx="0">
                  <c:v>1</c:v>
                </c:pt>
                <c:pt idx="1">
                  <c:v>2.2419025756661894</c:v>
                </c:pt>
                <c:pt idx="2">
                  <c:v>7.3503989680665631</c:v>
                </c:pt>
                <c:pt idx="3">
                  <c:v>17.216852277267279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5004064"/>
        <c:axId val="2038231744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382317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55004064"/>
        <c:crosses val="max"/>
        <c:crossBetween val="between"/>
      </c:valAx>
      <c:catAx>
        <c:axId val="1955004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823174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6123345161730591"/>
          <c:y val="1.7201388888888891E-3"/>
          <c:w val="0.32433942950730182"/>
          <c:h val="0.2363385416666667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MLP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7575754419191920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3812240841643534"/>
          <c:y val="5.207888888888889E-2"/>
          <c:w val="0.59508687159453078"/>
          <c:h val="0.6882715277777776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MLP!$S$1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MLP!$S$2:$S$5</c:f>
              <c:numCache>
                <c:formatCode>0.00</c:formatCode>
                <c:ptCount val="4"/>
                <c:pt idx="0">
                  <c:v>286.02266700000001</c:v>
                </c:pt>
                <c:pt idx="1">
                  <c:v>143.48566700000001</c:v>
                </c:pt>
                <c:pt idx="2">
                  <c:v>72.242666999999997</c:v>
                </c:pt>
                <c:pt idx="3">
                  <c:v>39.745333000000002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4-6444-98B1-509CA49AD829}"/>
            </c:ext>
          </c:extLst>
        </c:ser>
        <c:ser>
          <c:idx val="2"/>
          <c:order val="1"/>
          <c:tx>
            <c:strRef>
              <c:f>MLP!$T$1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MLP!$T$2:$T$5</c:f>
              <c:numCache>
                <c:formatCode>0.00</c:formatCode>
                <c:ptCount val="4"/>
                <c:pt idx="0">
                  <c:v>828.31166700000006</c:v>
                </c:pt>
                <c:pt idx="1">
                  <c:v>940.81066699999997</c:v>
                </c:pt>
                <c:pt idx="2">
                  <c:v>705.39300000000003</c:v>
                </c:pt>
                <c:pt idx="3">
                  <c:v>502.61766699999998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2"/>
          <c:tx>
            <c:strRef>
              <c:f>MLP!$W$1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val>
            <c:numRef>
              <c:f>MLP!$W$2:$W$5</c:f>
              <c:numCache>
                <c:formatCode>0.00</c:formatCode>
                <c:ptCount val="4"/>
                <c:pt idx="0">
                  <c:v>1</c:v>
                </c:pt>
                <c:pt idx="1">
                  <c:v>1.9933884197646028</c:v>
                </c:pt>
                <c:pt idx="2">
                  <c:v>3.959193076302125</c:v>
                </c:pt>
                <c:pt idx="3">
                  <c:v>7.1963837112649172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7076016"/>
        <c:axId val="192326819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 val="autoZero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232681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7076016"/>
        <c:crosses val="max"/>
        <c:crossBetween val="between"/>
      </c:valAx>
      <c:catAx>
        <c:axId val="1927076016"/>
        <c:scaling>
          <c:orientation val="minMax"/>
        </c:scaling>
        <c:delete val="1"/>
        <c:axPos val="b"/>
        <c:majorTickMark val="out"/>
        <c:minorTickMark val="none"/>
        <c:tickLblPos val="nextTo"/>
        <c:crossAx val="192326819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409355807288113"/>
          <c:y val="0.30759438131313133"/>
          <c:w val="0.29799406305445614"/>
          <c:h val="0.162087847222222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933260543196397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73121250000000004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VA!$M$82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VA!$M$83:$M$86</c:f>
              <c:numCache>
                <c:formatCode>0.00</c:formatCode>
                <c:ptCount val="4"/>
                <c:pt idx="0">
                  <c:v>76.322999999999993</c:v>
                </c:pt>
                <c:pt idx="1">
                  <c:v>76.335999999999999</c:v>
                </c:pt>
                <c:pt idx="2">
                  <c:v>76.245000000000005</c:v>
                </c:pt>
                <c:pt idx="3">
                  <c:v>76.203999999999994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B-024F-A8D6-3C783DFCDBD1}"/>
            </c:ext>
          </c:extLst>
        </c:ser>
        <c:ser>
          <c:idx val="2"/>
          <c:order val="1"/>
          <c:tx>
            <c:strRef>
              <c:f>VA!$N$82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VA!$N$83:$N$86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2B-024F-A8D6-3C783DFCDBD1}"/>
            </c:ext>
          </c:extLst>
        </c:ser>
        <c:ser>
          <c:idx val="3"/>
          <c:order val="2"/>
          <c:tx>
            <c:strRef>
              <c:f>VA!$O$82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VA!$O$83:$O$86</c:f>
              <c:numCache>
                <c:formatCode>0.00</c:formatCode>
                <c:ptCount val="4"/>
                <c:pt idx="0">
                  <c:v>94.190400000000011</c:v>
                </c:pt>
                <c:pt idx="1">
                  <c:v>145.67559999999997</c:v>
                </c:pt>
                <c:pt idx="2">
                  <c:v>221.94479999999999</c:v>
                </c:pt>
                <c:pt idx="3">
                  <c:v>298.30840000000001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2B-024F-A8D6-3C783DFCDBD1}"/>
            </c:ext>
          </c:extLst>
        </c:ser>
        <c:ser>
          <c:idx val="4"/>
          <c:order val="3"/>
          <c:tx>
            <c:strRef>
              <c:f>VA!$P$82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VA!$P$83:$P$86</c:f>
              <c:numCache>
                <c:formatCode>0.00</c:formatCode>
                <c:ptCount val="4"/>
                <c:pt idx="0">
                  <c:v>87.730400000000003</c:v>
                </c:pt>
                <c:pt idx="1">
                  <c:v>103.5604</c:v>
                </c:pt>
                <c:pt idx="2">
                  <c:v>156.1164</c:v>
                </c:pt>
                <c:pt idx="3">
                  <c:v>282.08780000000002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2B-024F-A8D6-3C783DFCD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5570208333333333"/>
          <c:y val="6.3456249999999992E-2"/>
          <c:w val="0.3350054592602702"/>
          <c:h val="0.2760260416666667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{3BFBB262-B51D-0F41-97B3-96538FF4B21A}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{BCF7337D-776D-3947-A5C9-8F70D340EC4B}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{0C9276AE-7127-644C-8146-2B04173F8D99}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{C31D4645-4876-BB4B-9573-116BCB0D7C34}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{7AFE301F-81CE-AB45-981E-D24430BA6950}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{6B1AE52C-C91B-0B44-8E9C-582E4468BC56}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{7B52F444-A446-B346-A1E1-86F8A9BA4DE7}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{ABE60399-E34A-BA4F-90EC-8F7A7F8806D7}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{E6B9A6FF-1AF0-0144-838C-70F6E754448F}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{996D54BF-0FF7-144C-9C1F-4C789F150E7B}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{55995619-FC3A-594C-86C8-0F68F0B9C9E6}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{F277221B-F554-1741-8377-F977F309B1B1}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{F957B870-2F90-034F-B724-A6E1611EFE85}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{4B74763D-B0CA-934E-9543-3A818E0AD7B0}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{C753E2F3-06AB-714A-B564-7E044C6F693F}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{7AA23CE8-865D-C24C-B2CD-0982BE168353}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{C0F8BB7A-816D-9645-989A-53306C05CDF3}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{C3936009-8E75-A64F-B208-8E50E15BD6A2}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{6D23EFAF-C503-9941-9834-0FD53EB213F7}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{08D29F2F-B760-D344-9454-D1C142B39873}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{3B58CDF9-CD3B-EE41-B6B5-D7A0EB98EA30}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{6F4886F6-B13C-6549-BFF0-5DE2F3F8B9BB}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{E140C845-1DA6-3547-AD38-D588E1FEE59A}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{1E564750-493E-CC4F-916E-DF3BF3551803}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{2D50E800-33E1-694A-8C79-6346CE50E0F0}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{4AD697D2-8EAE-1D4F-BC1E-6F59257C53D6}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{4F9FDD17-F004-1D48-A0F3-EF795BC82363}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{A1953AC4-6A81-5A41-8973-F58B9F1D5773}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{172BAE8C-D216-304B-A215-91E00CBB7AFE}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{492C33D8-7802-A043-9023-2B98A2BF1CFE}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{30138782-108A-0447-A821-AC78661FDBB0}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{86C3BA8B-4089-8542-950B-CF7349F3954A}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{604294B6-9E37-6747-801F-A09F4E666E09}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{01EA0D44-C457-2E4B-858C-277E23284E3D}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{CB1B083E-F733-A142-A37F-36DE9CA4045E}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{8B6C45A3-3E7F-CA4E-BF5A-4A97457BC4E7}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{26AF6608-27C5-5242-9A24-53E9A74809F3}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{008A3C1B-2D11-4D45-BCCD-8CD009875DB1}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{6C2921C5-8B7F-7C44-8272-C6B057875EFA}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{FA2CA67E-489C-3849-97D1-7C97C3A98B26}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{4A0CAB34-4F68-AD4D-B131-5E0D198FDD73}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{01C85EBC-EBE6-414A-BFD0-DB8F897E1363}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{ACFEBDEF-B440-D94E-8853-C1153506C3C5}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{91ADC3D2-0BB7-B74E-B81D-F5E4338F292D}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{DA791A1F-B81B-054B-A580-4FCBFF29845B}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{F8B50F81-5F17-6347-86FD-3A4F09DF1999}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{326A89D2-AF12-2B40-B181-3E2601FF9F92}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{8767A546-5CF9-FD42-BFAB-AA737B1C8C0F}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{5225CEF9-9800-854C-BAB8-6EE3E8D1EC99}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{0F92F1F5-B9FE-BD4D-B008-C9FA6AB0343A}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{6765C448-0448-0E40-8C11-8718C9DBA1EA}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{81028991-BC79-384D-8FB0-271B5E27046C}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{B8969E19-4A06-E44A-8B24-2AD08F420399}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{DB074611-83B4-FF48-BF9B-02E07AB85DF3}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{53B9321E-85BC-1D4E-821C-7F6782FE9E99}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{454F698C-514C-004E-9470-34DA98E6FF9F}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{7AAC9FC9-9CC1-104C-B196-0E5DCF3845A0}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{360A741F-0281-8243-8EAC-821CCA6FC049}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{60CFCA62-A16A-3B46-8897-CD3D28855ACB}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{6D726F55-8FA7-004D-82A1-3BD659ABDA56}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{93B3BE8F-BE13-0446-8D20-B2834439302E}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{106338EF-688F-4545-BD49-3A1FA57C12FF}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{87CF15A7-AFED-6344-AFE2-0D951E2C52D4}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{A2A91121-BEDE-5E43-9676-EAE1FEB8B044}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{C876DFF1-4B9F-A341-9E83-EE116E44AB30}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{B5C821A8-360E-E945-A020-E5B0AB9DEC0C}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{23967C53-AC57-564B-9762-B40652264CE2}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{B4ACFE77-A6F5-B444-B9AA-D1DC1C149558}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{A3130CCF-5377-8B41-BD98-093C67DC8621}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{C103D383-1D7C-B746-A162-46F863FFBD22}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{220C1B82-9C54-044E-A4D2-6A867C2DCDBC}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{9BB2B0FA-DEEC-A547-9BC5-74E3F9382917}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{5C8F861A-D1C5-D347-81E4-B71D1C95C21B}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{66C885D7-4ED6-F34E-BF5F-9AAF4ECD536F}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{2EBF3ECA-D845-8D4B-B6F0-8C926A4D6F28}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{61D0E058-457F-1248-9567-28EA01A829AC}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{F49BC012-661B-1843-9E1A-80B03C249DCF}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{AB4CB0BA-72CF-944A-AAA0-D6FE2B01C2E1}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{83B01137-BFBF-5D45-8BA8-9FEA5E281788}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{19CD0BAF-75C2-F44F-B7AC-3DB5BBD6450F}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{3F54D933-BA2B-274D-BC88-50B4443F7E52}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{89BD1147-7BA3-7841-8F70-33361A86C1EE}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{BA9702A2-9A7A-A645-A650-036CCDB3A489}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{58277507-0C07-B94A-9DC0-6D995AFAC626}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{5C8A2436-9A1D-4541-ACE6-8D478D21480D}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{BEC6E0F2-B4CB-5F46-B57D-EE50FB662AA5}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{6743F120-53C1-8B41-BDCD-2EB35C405959}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{6AB831F3-F638-6342-9023-B1EBE1908759}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{B8527168-531E-DC4C-996D-05D3F0587691}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{FDFD7D65-56F3-EB48-BB5D-C1A399986C8F}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{CA34448A-E064-1541-BD32-0DD61B073DF6}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{3AF28C68-80EB-A742-B176-0C89ABAFCC62}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{1803AD0D-1E30-D149-ABB8-091C0958120B}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{954C60CD-9E72-784F-B803-28F9AA84A6AA}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{7714C19D-D184-0547-9DCB-CB6574397D67}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{1BFCDE04-84F3-304B-9E38-D1BCF4F8B607}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{BA9BAD89-ECB3-9C47-8835-47199A11F436}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{6EF60A8C-C644-3247-BDDC-3B2EA698E64C}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{21390E70-4779-0A49-B46A-90D5477F45A8}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{97131C81-19FF-234A-A960-4EB1DBFC3B3C}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{FB6FE20E-8D20-EA4D-AD6C-B3E72683EBD6}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{44098BC0-705F-9F44-B1C3-798421A3C277}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{DD263C7C-F447-2D46-9112-EA34A40507FE}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{7C0B99D2-05C1-964E-81F6-3BF07916AA1D}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{7E1F9D67-36D0-564A-B36F-F2F0D2CA1C4F}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{B906B935-982C-104B-B9DF-9A6A4707CB73}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{3E574F1E-36CF-D243-8122-43DBE0D099DE}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{1AC78199-667E-8948-8955-4A67E273EE5B}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{9536E591-85E6-3841-A6A3-AEAE01869FA0}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{8E0487A5-1F71-5F46-ADBB-BCA922EC26EF}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{F0A97BF1-8D41-4240-9A79-4773324A2ECA}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{2903A9CE-5530-7A45-B2C2-0119B919EB66}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{79E72B3D-31EE-9940-A1B7-13547D4F08E2}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{B1004D8C-F221-BC48-854B-279C27220F7F}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{6B5E4621-0B53-2C48-9D38-1F947ADEA12A}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{3CEAA125-4861-C641-98A2-A006CC57F2FC}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{D2F931F1-6CBD-0E4B-9C17-F3202A4921D0}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{A6A73562-C10E-CC42-BF19-BFC62AAA2193}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{4D88410E-2CFD-F649-84B5-6AB305055F19}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{2BB096BC-1D4D-A14B-8907-48FB4A2CBA9B}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{6F94C371-C213-C74C-B5EA-1F81C5A19704}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{96E48228-438A-AD47-9912-BB18EBFFD69C}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{BFD3F81C-7A19-BF48-A46B-ED7330918C39}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{983ABC1F-AF78-9245-936F-45F8B6EE02D4}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{1DAC81DE-C7CC-B444-8D2F-1ECA8273B5F1}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{0E732626-D9D4-2D40-A682-9064812AFFA1}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{02C50A5C-FE56-0045-808E-6916219BEF18}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{9CE82FEC-DFDF-C143-A2EE-066EA45055A6}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{00C71E6C-2CCA-E048-9C64-D4645F50C44C}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{C76497B9-9E50-2445-95C2-D4BF7B59DA2A}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{B158FD99-355F-074F-9D57-F175FC82E0D6}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{E428EC9E-8E35-0D45-BBBB-E2720FD6D59D}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{212AF71F-2FB6-AA4F-9578-6E066B54CEBF}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{6A25B283-7D64-3E4C-814A-84DDA37FD77C}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{C8995EF3-B5A5-F84F-899B-CBB22B269218}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{BD847A83-5A3F-F54F-97D1-805B9C204188}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{7D914254-42E7-2748-B0C3-FFB921961BEF}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{D95990B7-F54C-034D-9615-45F07E1ED694}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{E38B41FE-B1F4-B140-A624-41B062C68C52}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{D6B27F57-0A2E-4F42-BE91-FDB9B3864AC0}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{05E19292-CDB0-194E-85AD-FBF47369D443}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{51CE125A-60CC-BF4C-A4E9-49F5D1E7945F}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{0D929667-F1BD-CD4E-9BB6-F8F22198C74E}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{C14A399F-BE17-6443-A54E-514EFAF491CD}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{C41783B3-8C1A-5D49-ABCF-50302832E5BA}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{202A8253-699A-994D-89B6-45D2A2197BD7}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{3AC9662D-C8B0-B440-B4FE-AF767B6F64AD}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{BAD83290-BEAA-EE42-AD13-E4F3045B48F7}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{FABD1901-5103-CD49-8DFA-C4277ECBC131}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{5DE94676-6020-3444-8CAC-AAD99CA12FA5}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{B16BD9E7-3777-404F-BCBE-B740DC3C534A}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{18F74C47-0B7E-1C43-A5F0-4F859851ABBF}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{4A7FA88B-804D-C643-8F75-AA02018A07F1}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{D19D2CDD-1F53-1642-B8B6-F895A1EA014A}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{4DB238A0-471D-5C48-A9CA-A381EEB591D5}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{12E4A9FB-6F48-0142-A659-AE3EF8CFB773}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{DB72DB98-246C-8945-8419-7B668AE69259}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{D1EF040F-A540-0C47-AE7F-6919DEE67390}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{2D755012-46ED-1F4E-8B8D-8C5220919986}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{7C08F400-5183-4943-AF88-E21783C459BA}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{3A7759C9-214D-C74D-B7CF-56C7F34181CA}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{9DD7773C-DFF8-DF49-A503-38C015B8F840}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{25D6D6ED-55EB-3040-B131-34A508C2E86B}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{5B6424BA-A42F-9743-96D6-5729B97F033A}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{797D47D2-34DA-324C-8E4C-223F0C83735F}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{29CACDF6-4B25-D449-8661-F6A76D03FCAF}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{6D700579-3516-3B4D-A596-4A00AC3BA55A}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{DA7CD263-D920-9E47-BDAB-3B2D614DCA75}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{A848FCA4-E414-4A46-88BC-FA3FE0661541}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{556F65FC-A117-844A-9BEF-D022C7D5098C}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{EE1B2F60-DBD8-954C-973F-15B6713CCBF2}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{4D5B8A85-C639-6843-A55F-FF149F397EBB}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{620E4322-32B5-FB4B-9DAC-FB6CAC2878CE}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{2C02D4EB-95F3-FD45-8BB0-4AE1DA49E302}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{52651E4D-EDA3-E147-B0FD-A09D98D1CC70}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{ED752571-D4FC-AA45-B2BD-83D94BF43BF0}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{92433FF8-8101-DB48-AAA3-43CCA3E546F4}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{98A8E8B5-846C-DE4E-9E52-46CD3DD260E9}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{66BD9BC9-2489-6F44-BAF2-3F9B686C3DAA}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{525582DF-5F50-0249-A505-32442DCF2D82}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{AD6D3C23-5DA0-684A-806F-12A50CA3C9DF}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{C760A8C1-736B-744A-96B1-027DE3862DB4}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{A20816EF-B0C6-044E-9D32-F14C5698C9AD}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{6B81C78E-A97D-4E4E-8F6C-4E320271AD0B}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{41FFCCC7-817B-C446-841D-D44D98639901}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{FEDD9EB4-E37C-A845-8EFB-E3EA24F2A7C6}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{7FA7BE18-1A09-BC46-8443-A7A9997685B9}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{08355E33-B9C3-8A4F-95B1-E3B46FF35EA5}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{F934C668-C7D1-0545-8E68-0D79DB402289}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{9A198943-9BF7-7342-A669-FD2E1772B3E2}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{D09DD9ED-F3AA-1145-93D4-456A89B35554}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{7FE3F3AB-052A-2C4F-AC76-D038BCDF27F1}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{280B83DE-B39C-5142-9219-8DC20EF95264}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{A3556EC0-AA76-6A44-990A-F16BDB4AA734}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{31FAFE39-674B-5344-995B-44D05E5D319B}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{6462123E-382E-3347-B7A1-A1A884EEBE7D}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{7AB48BD0-650E-4E4A-9BCE-8CE3AC3303E4}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{2FC0962F-0E58-4945-B592-9050F692735F}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{0F16AC7E-397D-FE4B-9F97-D53B5AEB6409}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{AD638005-FCAA-214A-98F3-78FC140C78B6}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{F17498DC-9388-3A4D-A74A-1534227C506B}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{D142F7F5-56DF-9845-9F46-36BBE7EB3920}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{1F6F1A3C-D943-5541-860B-204E15A1F7C5}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{8B5B6003-2055-1D49-97F8-C81A084B6F56}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{167F36C5-5D76-8949-8B86-556B9A8FD848}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{70B2F4D7-02A3-8D4D-8BFA-D486B7AB20DA}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{F27C2FBB-EB62-6D47-AAC0-5492199B9859}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{57326521-78E0-5140-981B-A3D3850ECC8B}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{7E9C5555-97C6-AD48-B47C-ADDA601CB59B}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{AD236643-68EB-2C40-869A-8BD617CB00B4}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{4DF63481-56D4-8145-BCC0-0AF6B63C8FA0}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{8279BC26-CB33-4849-9434-A2AB28832446}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{9FF7D135-E186-9D4E-8112-EEEBB9974004}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{14E2F1FB-4AAA-E048-ABE2-34305CE4BC9E}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{C4CB7BF5-DECE-F648-8963-6B688187B0E9}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{5D677720-21A8-574B-B114-5762CC993344}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{65604EE6-F79F-5846-8CD9-A594954E3D40}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{092D4E70-033A-CE49-92FF-A21830ADA67E}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{99B43180-E54F-214D-BA72-D1DB2C840BFA}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{1640C824-2CAD-E848-B3D4-3FAFA0BC0039}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{782951A4-B260-4C4A-96B5-2B4C010ADAD0}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{6E9A232F-BEA1-8145-9C32-29EB3B0D08F5}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{91FE524C-21AE-0B40-807A-D1C952F6DEC2}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{A4AB6FCA-843C-4149-821E-FF2474347AA9}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{FCE4E66C-3FB5-084F-B9F7-89C4848E8DC8}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{58A2DCF9-AE47-1C4F-B6AA-2D14896765F7}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{6DBCAFD6-33C6-EE47-86E9-3BB45BEAB14F}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{00DBB671-1926-6B49-A10D-733414D92390}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{07CBE53D-D629-D64C-8C0D-F6C8F34885C6}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{C81B7A3D-0684-A849-8C8F-8088CAE5C36F}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{47465568-29BC-7243-BB66-848328E96023}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{2FC85257-E44B-984C-8E33-03776E5D4A14}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{75EDC6E9-4DC9-1641-B019-9F5DCA17FFAF}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{37A7B341-726D-9F4C-9493-42EE7CEB55D8}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{DF5B0BA7-B24B-A545-84FC-F74E647B38EF}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{DBD70D29-C6DC-3547-AE71-E76DA3EEF1B3}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{DBE4FD4E-F8E2-FF42-9F9D-D53F743FAC67}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{275B18A8-9CBC-7D40-BFC4-AF9CDFF2E7D6}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{BA1153DB-F121-F348-8E2C-58E451F9E2C3}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{5A39075C-6D08-3D4D-86CC-32AFB58BC1E6}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{A7808052-763B-F844-BE37-E3E63CD86504}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{7AFB59DD-F039-BC46-8790-E08588C7B609}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{A1AA7E75-FAAF-854F-98E4-0AE2B08A1597}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{DC3CCAA0-10AE-B34F-8E79-7737810E8650}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{28CD7563-416C-B748-B5E8-C24A3ABE1DE0}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{09F223FD-498E-0447-8A02-9D9E8613F831}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{00E9FC30-C8B0-5B4A-9ACA-17F0CA552033}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{41D7B883-7E15-494B-9AF2-856D6B02A117}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{E599C1E1-B056-2A47-9393-23EA3F66D166}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{EAEED054-5BC6-2747-AF20-474E1375D17E}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{47915428-4ED9-5242-BFF4-369BDF8F2869}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{059912F4-DEF7-EA41-8A30-EEF2393EBC63}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{21543C59-23AF-9940-9A3F-5CFAA3C917C4}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{81480D7C-1B89-CF4A-BCF7-6B935693CFA1}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{88F9A612-D5CD-4949-9CA7-827AF6D4BDAE}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{57A50A90-26F2-C841-B75F-6FE0FE94D785}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{801B7988-BEA8-FB45-A230-E2A0A487A751}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{1FEB01E2-EF8C-954E-87A2-E088FEF0A22E}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{DF7C46BA-DCA1-BA4E-B5C2-D04EBE40F17C}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{C2B555A7-2C80-CD48-934B-BF9697185D1C}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{14E3D535-F7DB-2F4C-9D09-ED8D4994A056}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{7DDBE4EC-5867-EE46-9FEB-22C232DBF501}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{C7FDC292-876D-9A43-B33A-9B9AD1A7E85E}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{4161E738-A14F-6249-9F38-DAB1AB1D3A79}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{A8F26B54-A035-EA49-9FFE-88067FE5E29A}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{7305B880-E978-C84E-8F84-F182C4C32A49}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{E9552B12-A90C-E34E-ABA8-B59FFBA39BF8}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{47070B13-A39A-8D44-821E-3B0CA29A32F2}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{638FAC9E-C3FF-354E-B35D-097402E012F0}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{AB825734-11D0-E541-B294-0B060DC59AEF}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{984304AD-44F4-CC4C-8E8A-EB23538C93A7}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{24EA71FF-4259-7245-9D3D-847E73E8F6B9}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{C841ADC9-3813-8B43-9FEA-21F6107A0DCF}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{C36D755E-CA20-5B43-80D7-292912C2D863}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{D43AAC17-F36C-B041-A6C7-DFE4B7D8A7B1}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{C4E27B80-68F5-2441-8267-225C5DA04AF9}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{342724C9-48A3-584E-A29D-A770703F0089}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{96B3E2A8-6937-FA40-A759-AED3A894ADCB}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{94334323-97A5-2A43-AB74-F090999FA5C5}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{C7247FEC-0DD6-784D-8733-7BED993A9734}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{9E7FFD4D-68CB-1740-B267-0977C5672EB4}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{8C578500-F147-D243-9217-D493CBDB95F8}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{BC1E4E10-02D5-FB44-86B8-86602B6085CA}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{0B4B74A7-A0D7-9147-A366-20F84C82AF84}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{0AF085D2-7720-D04C-B6E0-14E99FF41D7D}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{1717AAA7-5EC0-B945-AF05-297513269EF4}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{BB0B4B56-8BC4-304B-8FA5-FAB5042E38F2}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{4EEFA4DC-95CA-734A-9B5B-44615C187ACE}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{EC2A1E0D-6BCE-074E-A2BB-450EFC9CD03E}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{09C0D9BB-9EA6-4F49-9F43-67E44596FE80}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{DA49AE02-40DD-3B4E-BFDC-449C81F3F364}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{58CE4B60-8019-1D4F-A0C7-E162E42E34B5}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{DE3B04AD-E296-5840-BD2F-32AED78EA794}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{E3A5C653-98B6-724C-9BC9-4228D2AEDA5F}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{DB15A2EE-0B9C-394B-98E3-7874E58B589C}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{346B9563-4B14-614F-B7B6-089AD3F1E22E}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{1AE9FA69-4D7F-4144-A1FF-134CC1BD0B64}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{753B55C8-F742-394F-8859-ABF43AC562A8}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{2F7B597B-0BCF-1B42-A2C1-5D1BEFF2B56A}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{711F5E20-6DF3-CE4A-BA2A-CF6542E45DB0}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{14AB42DC-D44A-3C42-AC4F-D7DCACE1F6FB}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{76CA4BEA-6CBA-E64C-8CD1-7D1B155BA2D4}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{0DFB5118-A536-B248-AD84-6FC50FA93B34}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{3E74EBD3-3AB9-7C41-9577-CC8CBF77E8DD}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B5256-F1E6-8743-B02A-68834AC97D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DF50-F8E9-9241-9406-236CB6BE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437D9-744C-C144-AC94-91DD2CDA03B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6F5C5-CE3A-FA42-98DE-93BCBE04D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318-E632-1A46-A963-2EC75F69F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C31-5BD3-9B42-A270-096A1EE5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929AC-FC5A-1646-B3A1-E39A37E8D8F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15E5-0E3B-1B4F-BB79-1C4B57B47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947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>
            <a:extLst>
              <a:ext uri="{FF2B5EF4-FFF2-40B4-BE49-F238E27FC236}">
                <a16:creationId xmlns:a16="http://schemas.microsoft.com/office/drawing/2014/main" id="{8CFBB1E9-E205-8249-9FB5-6B17F7FDC5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0" name="Notes Placeholder 2">
            <a:extLst>
              <a:ext uri="{FF2B5EF4-FFF2-40B4-BE49-F238E27FC236}">
                <a16:creationId xmlns:a16="http://schemas.microsoft.com/office/drawing/2014/main" id="{B84CB036-1E28-5D4E-8719-7A785F62E3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Latency overlap/hiding</a:t>
            </a: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A5AFB78C-9C24-9B47-A3FA-3B080658B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E38B3-B002-0644-ADA7-D1492B215F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9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19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013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07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50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47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061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6757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5889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089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94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The operating voltage is 1.25V: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Lowered from 1.35V of the normal GDDR6, for bank parallel operation.</a:t>
            </a:r>
            <a:endParaRPr lang="en-US" b="0" dirty="0"/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16Gb/s is reached at 1.25V in DL operation.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Flat-lid package for lower thermal resistance.</a:t>
            </a:r>
          </a:p>
          <a:p>
            <a:endParaRPr lang="en-US" b="0" dirty="0"/>
          </a:p>
          <a:p>
            <a:r>
              <a:rPr lang="en-US" b="0" dirty="0"/>
              <a:t>Tested in a prototype system with an FPGA (connected to host CPU via PCIe).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519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7620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927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8377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859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18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85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609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139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60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29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711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</a:rPr>
              <a:t>Load uses AVX write instructions, which are asynchronous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.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However, AVX read instructions are synchronous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591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7804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22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2585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09437-7086-8D43-B75A-27CE5E6EC5C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02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64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2339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09437-7086-8D43-B75A-27CE5E6EC5C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046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62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37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31526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699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636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342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096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8310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37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768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4900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3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P21 DIMMs.</a:t>
            </a:r>
          </a:p>
          <a:p>
            <a:r>
              <a:rPr lang="en-US" dirty="0"/>
              <a:t>DPUs cannot be shared. There is a large number of DPUs.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need for OS.</a:t>
            </a:r>
          </a:p>
          <a:p>
            <a:r>
              <a:rPr lang="en-US" dirty="0"/>
              <a:t>This simplifies security implications. No side channels.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638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9254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597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7748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522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428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97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153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random accesses we implement the GUPS benchmark.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4575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5757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283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6248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6911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4972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533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316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7794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1214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178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213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440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98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849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4100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2425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202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026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5032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Fifth</a:t>
            </a:r>
          </a:p>
          <a:p>
            <a:r>
              <a:rPr lang="en-US" dirty="0"/>
              <a:t>TRNS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8942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0233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7907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1802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161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932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03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70141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010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1694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8684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7800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6802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31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57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664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23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771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34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9761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187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0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62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318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92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33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71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7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08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724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59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34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517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0915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943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2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23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757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040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63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0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638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701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973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87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789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98605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394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991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4703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9815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206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992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5543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9795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185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451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43332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3393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8657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53020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34394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65427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05162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30211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51184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2421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45158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66503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8890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1071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9330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74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68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422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658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309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2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10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G0gvcbf2eo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sdk.upmem.com/2023.1.0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youtu.be/zF70xuhesME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youtu.be/pHEHdLsnNdk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dpu.dev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em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0.png"/><Relationship Id="rId4" Type="http://schemas.openxmlformats.org/officeDocument/2006/relationships/chart" Target="../charts/chart2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em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0.png"/><Relationship Id="rId4" Type="http://schemas.openxmlformats.org/officeDocument/2006/relationships/chart" Target="../charts/chart3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3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7.xml"/><Relationship Id="rId5" Type="http://schemas.openxmlformats.org/officeDocument/2006/relationships/chart" Target="../charts/chart56.xml"/><Relationship Id="rId4" Type="http://schemas.openxmlformats.org/officeDocument/2006/relationships/chart" Target="../charts/chart5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0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3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5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prim-benchmarks" TargetMode="Externa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hyperlink" Target="https://github.com/CMU-SAFARI/prim-benchmarks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hyperlink" Target="https://github.com/CMU-SAFARI/prim-benchmark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H3sEaINPBO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c6x5GJG6dw" TargetMode="External"/><Relationship Id="rId2" Type="http://schemas.openxmlformats.org/officeDocument/2006/relationships/hyperlink" Target="https://youtu.be/p_sLhKeo6y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amsung.com/global/samsung-develops-industrys-first-high-bandwidth-memory-with-ai-processing-power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youtu.be/67oMjDmeUvo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youtu.be/SXdzQZAKG-Y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khynix.com/sk-hynix-develops-pim-next-generation-ai-accelerator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veloper.nvidia.com/blog/nvidia-ampere-architecture-in-depth/" TargetMode="External"/><Relationship Id="rId4" Type="http://schemas.openxmlformats.org/officeDocument/2006/relationships/image" Target="../media/image5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youtu.be/HUSrlKgR1cM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eloper.nvidia.com/blog/nvidia-ampere-architecture-in-dept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youtu.be/8MM6_36LmWQ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ksandfiles.com/2021/10/06/neurobladers-build-a-processing-in-memory-analytics-chip-and-server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uroblade.com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pmem.com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afari.ethz.ch/digitaltechnik/spring2018/lib/exe/fetch.php?media=digitaldesign-2018-lecture22-gpuprogramming-afterlecture.pdf" TargetMode="External"/><Relationship Id="rId4" Type="http://schemas.openxmlformats.org/officeDocument/2006/relationships/hyperlink" Target="https://www.youtube.com/watch?v=y40-tY5WJ8A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sdk.upmem.com/2023.1.0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sdk.upmem.com/2021.1.1/index.htm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hyperlink" Target="https://arxiv.org/pdf/2105.03814.pdf" TargetMode="External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JmcV9AMfp4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Processing-Near-Memory</a:t>
            </a:r>
          </a:p>
          <a:p>
            <a:r>
              <a:rPr lang="en-US" sz="4000" dirty="0">
                <a:latin typeface="Candara" panose="020E0502030303020204" pitchFamily="34" charset="0"/>
              </a:rPr>
              <a:t>Real PNM Architectures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Programming General-purpose PIM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ISCA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661335" y="6538933"/>
            <a:ext cx="182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June 18, 2023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29914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uild="p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DA869-9FBF-4F45-BE50-8662DCF8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Prefix-Sum (Scan)</a:t>
            </a:r>
          </a:p>
        </p:txBody>
      </p:sp>
      <p:sp>
        <p:nvSpPr>
          <p:cNvPr id="145" name="TextBox 136">
            <a:extLst>
              <a:ext uri="{FF2B5EF4-FFF2-40B4-BE49-F238E27FC236}">
                <a16:creationId xmlns:a16="http://schemas.microsoft.com/office/drawing/2014/main" id="{BD814358-B903-C243-B408-3A5433DBA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708920"/>
            <a:ext cx="29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(Exclusive Scan)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241F678A-CBCB-8F44-A3BE-6C6D895FEC8C}"/>
              </a:ext>
            </a:extLst>
          </p:cNvPr>
          <p:cNvGrpSpPr/>
          <p:nvPr/>
        </p:nvGrpSpPr>
        <p:grpSpPr>
          <a:xfrm>
            <a:off x="928688" y="3587934"/>
            <a:ext cx="7377112" cy="457200"/>
            <a:chOff x="928688" y="3587934"/>
            <a:chExt cx="7377112" cy="457200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D1C4EB3-BA3A-9D44-8E9F-D1A321666A80}"/>
                </a:ext>
              </a:extLst>
            </p:cNvPr>
            <p:cNvSpPr/>
            <p:nvPr/>
          </p:nvSpPr>
          <p:spPr bwMode="auto">
            <a:xfrm>
              <a:off x="1390015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147D3F0-4352-8A44-B0FE-41E20B8498DE}"/>
                </a:ext>
              </a:extLst>
            </p:cNvPr>
            <p:cNvSpPr/>
            <p:nvPr/>
          </p:nvSpPr>
          <p:spPr bwMode="auto">
            <a:xfrm>
              <a:off x="1851342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363E6122-0C31-7F47-8658-5364896CD5BC}"/>
                </a:ext>
              </a:extLst>
            </p:cNvPr>
            <p:cNvSpPr/>
            <p:nvPr/>
          </p:nvSpPr>
          <p:spPr bwMode="auto">
            <a:xfrm>
              <a:off x="2312669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B65B115-CFDB-9F4D-9C8E-ED5984CE9A46}"/>
                </a:ext>
              </a:extLst>
            </p:cNvPr>
            <p:cNvSpPr/>
            <p:nvPr/>
          </p:nvSpPr>
          <p:spPr bwMode="auto">
            <a:xfrm>
              <a:off x="2773996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642F718-6EAE-8446-8C8C-758E74D7D7B7}"/>
                </a:ext>
              </a:extLst>
            </p:cNvPr>
            <p:cNvSpPr/>
            <p:nvPr/>
          </p:nvSpPr>
          <p:spPr bwMode="auto">
            <a:xfrm>
              <a:off x="3235323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61735D3-DECE-A54C-9F2B-85F8B8730938}"/>
                </a:ext>
              </a:extLst>
            </p:cNvPr>
            <p:cNvSpPr/>
            <p:nvPr/>
          </p:nvSpPr>
          <p:spPr bwMode="auto">
            <a:xfrm>
              <a:off x="3696650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AFD7B93-860F-5D4C-ABC3-021FD125E991}"/>
                </a:ext>
              </a:extLst>
            </p:cNvPr>
            <p:cNvSpPr/>
            <p:nvPr/>
          </p:nvSpPr>
          <p:spPr bwMode="auto">
            <a:xfrm>
              <a:off x="4157977" y="3587934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4CF1F23-3135-F04C-9C1A-80829EB793E7}"/>
                </a:ext>
              </a:extLst>
            </p:cNvPr>
            <p:cNvSpPr/>
            <p:nvPr/>
          </p:nvSpPr>
          <p:spPr bwMode="auto">
            <a:xfrm>
              <a:off x="4619304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A5885920-6888-8449-B82A-5923C7E64DE6}"/>
                </a:ext>
              </a:extLst>
            </p:cNvPr>
            <p:cNvSpPr/>
            <p:nvPr/>
          </p:nvSpPr>
          <p:spPr bwMode="auto">
            <a:xfrm>
              <a:off x="5080631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B8FCC7C-FF05-7D4F-A6FC-24A7595B6563}"/>
                </a:ext>
              </a:extLst>
            </p:cNvPr>
            <p:cNvSpPr/>
            <p:nvPr/>
          </p:nvSpPr>
          <p:spPr bwMode="auto">
            <a:xfrm>
              <a:off x="5541958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03A984CF-D425-7E46-B342-973B038621FE}"/>
                </a:ext>
              </a:extLst>
            </p:cNvPr>
            <p:cNvSpPr/>
            <p:nvPr/>
          </p:nvSpPr>
          <p:spPr bwMode="auto">
            <a:xfrm>
              <a:off x="6003285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4971C9D-3A22-E24A-B6BE-0AF550DB68DA}"/>
                </a:ext>
              </a:extLst>
            </p:cNvPr>
            <p:cNvSpPr/>
            <p:nvPr/>
          </p:nvSpPr>
          <p:spPr bwMode="auto">
            <a:xfrm>
              <a:off x="6464612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995584D6-2D6F-9F4C-853A-1AB5887528A0}"/>
                </a:ext>
              </a:extLst>
            </p:cNvPr>
            <p:cNvSpPr/>
            <p:nvPr/>
          </p:nvSpPr>
          <p:spPr bwMode="auto">
            <a:xfrm>
              <a:off x="6925939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1E691CF-6DB6-4D46-A03C-E71887FB84F3}"/>
                </a:ext>
              </a:extLst>
            </p:cNvPr>
            <p:cNvSpPr/>
            <p:nvPr/>
          </p:nvSpPr>
          <p:spPr bwMode="auto">
            <a:xfrm>
              <a:off x="7387266" y="3587934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C1A274C1-380A-2B43-AD44-091790CC4883}"/>
                </a:ext>
              </a:extLst>
            </p:cNvPr>
            <p:cNvSpPr/>
            <p:nvPr/>
          </p:nvSpPr>
          <p:spPr bwMode="auto">
            <a:xfrm>
              <a:off x="928688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CB07199-980A-3B40-A923-FF193601F29D}"/>
                </a:ext>
              </a:extLst>
            </p:cNvPr>
            <p:cNvSpPr/>
            <p:nvPr/>
          </p:nvSpPr>
          <p:spPr bwMode="auto">
            <a:xfrm>
              <a:off x="7848600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</p:grpSp>
      <p:sp>
        <p:nvSpPr>
          <p:cNvPr id="163" name="TextBox 136">
            <a:extLst>
              <a:ext uri="{FF2B5EF4-FFF2-40B4-BE49-F238E27FC236}">
                <a16:creationId xmlns:a16="http://schemas.microsoft.com/office/drawing/2014/main" id="{108A2577-08C7-3741-889E-830811B16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013176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B8ADD68-4B49-4343-8069-FD18C3A15A49}"/>
              </a:ext>
            </a:extLst>
          </p:cNvPr>
          <p:cNvGrpSpPr/>
          <p:nvPr/>
        </p:nvGrpSpPr>
        <p:grpSpPr>
          <a:xfrm>
            <a:off x="928688" y="5852120"/>
            <a:ext cx="7377112" cy="457200"/>
            <a:chOff x="928688" y="5852120"/>
            <a:chExt cx="7377112" cy="457200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6BE3470-6B0F-D141-9B52-09518D827565}"/>
                </a:ext>
              </a:extLst>
            </p:cNvPr>
            <p:cNvSpPr/>
            <p:nvPr/>
          </p:nvSpPr>
          <p:spPr bwMode="auto">
            <a:xfrm>
              <a:off x="1390015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3512DD62-55DC-5544-AF1A-3AF558C990B0}"/>
                </a:ext>
              </a:extLst>
            </p:cNvPr>
            <p:cNvSpPr/>
            <p:nvPr/>
          </p:nvSpPr>
          <p:spPr bwMode="auto">
            <a:xfrm>
              <a:off x="1851342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FA7608B8-E887-6A43-A59B-A6A81CBFD2A2}"/>
                </a:ext>
              </a:extLst>
            </p:cNvPr>
            <p:cNvSpPr/>
            <p:nvPr/>
          </p:nvSpPr>
          <p:spPr bwMode="auto">
            <a:xfrm>
              <a:off x="2312669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FE67A3C-0AF2-8141-A8B8-15F20B73D369}"/>
                </a:ext>
              </a:extLst>
            </p:cNvPr>
            <p:cNvSpPr/>
            <p:nvPr/>
          </p:nvSpPr>
          <p:spPr bwMode="auto">
            <a:xfrm>
              <a:off x="2773996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C64CFCE-E696-A842-A8C4-86C75C9AA7EC}"/>
                </a:ext>
              </a:extLst>
            </p:cNvPr>
            <p:cNvSpPr/>
            <p:nvPr/>
          </p:nvSpPr>
          <p:spPr bwMode="auto">
            <a:xfrm>
              <a:off x="3235323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69110F17-DA5D-8344-960E-ADB14759FA94}"/>
                </a:ext>
              </a:extLst>
            </p:cNvPr>
            <p:cNvSpPr/>
            <p:nvPr/>
          </p:nvSpPr>
          <p:spPr bwMode="auto">
            <a:xfrm>
              <a:off x="3696650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7DFA37FC-9124-B248-B460-D9587E023039}"/>
                </a:ext>
              </a:extLst>
            </p:cNvPr>
            <p:cNvSpPr/>
            <p:nvPr/>
          </p:nvSpPr>
          <p:spPr bwMode="auto">
            <a:xfrm>
              <a:off x="4157977" y="5852120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10D0E03-1B29-654F-BF03-4E141B8F000D}"/>
                </a:ext>
              </a:extLst>
            </p:cNvPr>
            <p:cNvSpPr/>
            <p:nvPr/>
          </p:nvSpPr>
          <p:spPr bwMode="auto">
            <a:xfrm>
              <a:off x="4619304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7DE5197-FD42-E249-B7D7-D54B1543937F}"/>
                </a:ext>
              </a:extLst>
            </p:cNvPr>
            <p:cNvSpPr/>
            <p:nvPr/>
          </p:nvSpPr>
          <p:spPr bwMode="auto">
            <a:xfrm>
              <a:off x="5080631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05C8E06-200F-1640-9CC7-0E95389E280F}"/>
                </a:ext>
              </a:extLst>
            </p:cNvPr>
            <p:cNvSpPr/>
            <p:nvPr/>
          </p:nvSpPr>
          <p:spPr bwMode="auto">
            <a:xfrm>
              <a:off x="5541958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757E8D9-7FDA-8E48-854F-5B709F582959}"/>
                </a:ext>
              </a:extLst>
            </p:cNvPr>
            <p:cNvSpPr/>
            <p:nvPr/>
          </p:nvSpPr>
          <p:spPr bwMode="auto">
            <a:xfrm>
              <a:off x="6003285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3D2FA11-DE83-4144-9334-ABEBE1C6B252}"/>
                </a:ext>
              </a:extLst>
            </p:cNvPr>
            <p:cNvSpPr/>
            <p:nvPr/>
          </p:nvSpPr>
          <p:spPr bwMode="auto">
            <a:xfrm>
              <a:off x="6464612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2FBA2FC3-02A7-AD44-826C-7CBF34125863}"/>
                </a:ext>
              </a:extLst>
            </p:cNvPr>
            <p:cNvSpPr/>
            <p:nvPr/>
          </p:nvSpPr>
          <p:spPr bwMode="auto">
            <a:xfrm>
              <a:off x="6925939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7C65DBB3-6D68-5041-A4BF-44A79F8AFA2E}"/>
                </a:ext>
              </a:extLst>
            </p:cNvPr>
            <p:cNvSpPr/>
            <p:nvPr/>
          </p:nvSpPr>
          <p:spPr bwMode="auto">
            <a:xfrm>
              <a:off x="7387266" y="5852120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862D9016-1818-964A-84C4-DDB1CD1633BE}"/>
                </a:ext>
              </a:extLst>
            </p:cNvPr>
            <p:cNvSpPr/>
            <p:nvPr/>
          </p:nvSpPr>
          <p:spPr bwMode="auto">
            <a:xfrm>
              <a:off x="928688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0C152D33-1967-F046-856E-269FD6598577}"/>
                </a:ext>
              </a:extLst>
            </p:cNvPr>
            <p:cNvSpPr/>
            <p:nvPr/>
          </p:nvSpPr>
          <p:spPr bwMode="auto">
            <a:xfrm>
              <a:off x="7848600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sp>
        <p:nvSpPr>
          <p:cNvPr id="181" name="Rectangle 180">
            <a:extLst>
              <a:ext uri="{FF2B5EF4-FFF2-40B4-BE49-F238E27FC236}">
                <a16:creationId xmlns:a16="http://schemas.microsoft.com/office/drawing/2014/main" id="{8506770C-6985-B447-B146-EDD4A258B1CF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48BE431E-3F11-D94F-BB46-D91E4F044358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60CFA77D-76B8-4E4B-9BB8-1D15D926F478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EC6799B9-B9DE-EF43-B71D-364ED62D2A82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B9F7307-5B80-AD4F-9021-FF83A95243D1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B1F66A6-5019-C144-93E8-7DBD7EEA3BFB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103E6801-DBA9-6F44-80A7-6481651C1877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B1AC4021-7E06-AB42-AA4C-F394E030FB8D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24F75BEB-F97D-7346-82FE-00DEDFF7E8B4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4E11D6B-F07B-0643-9912-58AD75630419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5003146-311E-C845-8DA1-314EB086E521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EC47138C-F26C-3D45-82F4-FA4FEB920B0F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1C434697-4A35-264B-A379-BF83908BFD6A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65B3B62-F27D-9A4D-8012-F3DE20885C32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DAAFD23-8EF7-5B4B-B2F6-749D12E009BC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B3C42007-73A7-864E-80EE-A84909CDF85D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EECBE1B-A77C-054B-8BA6-1CFB8EFF0B53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EA6D616B-BF65-2145-9DF2-6B99AF8EC6D4}"/>
              </a:ext>
            </a:extLst>
          </p:cNvPr>
          <p:cNvSpPr txBox="1"/>
          <p:nvPr/>
        </p:nvSpPr>
        <p:spPr>
          <a:xfrm>
            <a:off x="3420701" y="2636912"/>
            <a:ext cx="4134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out[0] = 0; </a:t>
            </a:r>
            <a:r>
              <a:rPr lang="en-US" sz="1600" dirty="0">
                <a:solidFill>
                  <a:srgbClr val="9DC3E6"/>
                </a:solidFill>
                <a:latin typeface="Courier" pitchFamily="2" charset="0"/>
                <a:cs typeface="Courier New" pitchFamily="49" charset="0"/>
              </a:rPr>
              <a:t>// Identity value</a:t>
            </a:r>
          </a:p>
          <a:p>
            <a:pPr>
              <a:defRPr/>
            </a:pPr>
            <a:r>
              <a:rPr lang="en-US" sz="1600" dirty="0">
                <a:solidFill>
                  <a:srgbClr val="CC9900"/>
                </a:solidFill>
                <a:latin typeface="Courier" pitchFamily="2" charset="0"/>
                <a:cs typeface="Courier New" pitchFamily="49" charset="0"/>
              </a:rPr>
              <a:t>for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(</a:t>
            </a:r>
            <a:r>
              <a:rPr lang="en-US" sz="1600" dirty="0">
                <a:solidFill>
                  <a:srgbClr val="00B050"/>
                </a:solidFill>
                <a:latin typeface="Courier" pitchFamily="2" charset="0"/>
                <a:cs typeface="Courier New" pitchFamily="49" charset="0"/>
              </a:rPr>
              <a:t>int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=1;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&lt;n;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++)</a:t>
            </a:r>
          </a:p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    out[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] = out[i-1] + in[i-1];</a:t>
            </a:r>
            <a:endParaRPr lang="en-US" sz="1600" dirty="0">
              <a:latin typeface="Courier" pitchFamily="2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8520D133-413A-8F4F-AF25-015E0C048B1F}"/>
              </a:ext>
            </a:extLst>
          </p:cNvPr>
          <p:cNvSpPr txBox="1"/>
          <p:nvPr/>
        </p:nvSpPr>
        <p:spPr>
          <a:xfrm>
            <a:off x="3420700" y="4941168"/>
            <a:ext cx="3887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out[0] = in[0];</a:t>
            </a:r>
          </a:p>
          <a:p>
            <a:pPr>
              <a:defRPr/>
            </a:pPr>
            <a:r>
              <a:rPr lang="en-US" sz="1600" dirty="0">
                <a:solidFill>
                  <a:srgbClr val="CC9900"/>
                </a:solidFill>
                <a:latin typeface="Courier" pitchFamily="2" charset="0"/>
                <a:cs typeface="Courier New" pitchFamily="49" charset="0"/>
              </a:rPr>
              <a:t>for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(</a:t>
            </a:r>
            <a:r>
              <a:rPr lang="en-US" sz="1600" dirty="0">
                <a:solidFill>
                  <a:srgbClr val="00B050"/>
                </a:solidFill>
                <a:latin typeface="Courier" pitchFamily="2" charset="0"/>
                <a:cs typeface="Courier New" pitchFamily="49" charset="0"/>
              </a:rPr>
              <a:t>int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=1;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&lt;n;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++)</a:t>
            </a:r>
          </a:p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    out[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] = out[i-1] + in[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];</a:t>
            </a:r>
            <a:endParaRPr lang="en-US" sz="16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8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63" grpId="0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/>
      <p:bldP spid="198" grpId="0"/>
      <p:bldP spid="19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90C63-4CDF-9D4A-B3EC-D283E8D44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Hierarchical (Inclusive) Scan: 1 DPU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B8F673-824A-8F4D-B540-27E1913BDEDC}"/>
              </a:ext>
            </a:extLst>
          </p:cNvPr>
          <p:cNvGrpSpPr/>
          <p:nvPr/>
        </p:nvGrpSpPr>
        <p:grpSpPr>
          <a:xfrm>
            <a:off x="179512" y="2060848"/>
            <a:ext cx="8134540" cy="1064901"/>
            <a:chOff x="179512" y="2060848"/>
            <a:chExt cx="8134540" cy="1064901"/>
          </a:xfrm>
        </p:grpSpPr>
        <p:sp>
          <p:nvSpPr>
            <p:cNvPr id="5" name="TextBox 136">
              <a:extLst>
                <a:ext uri="{FF2B5EF4-FFF2-40B4-BE49-F238E27FC236}">
                  <a16:creationId xmlns:a16="http://schemas.microsoft.com/office/drawing/2014/main" id="{0D4ECC8B-9255-D044-962A-9BD91FDE2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2060848"/>
              <a:ext cx="34211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9pPr>
            </a:lstStyle>
            <a:p>
              <a:pPr eaLnBrk="1" hangingPunct="1"/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Per-</a:t>
              </a:r>
              <a:r>
                <a:rPr lang="en-US" sz="1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tasklet</a:t>
              </a:r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(Inclusive) Scan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3FF3BD-BB75-0A49-AD17-7D1B28D0B6EC}"/>
                </a:ext>
              </a:extLst>
            </p:cNvPr>
            <p:cNvSpPr/>
            <p:nvPr/>
          </p:nvSpPr>
          <p:spPr bwMode="auto">
            <a:xfrm>
              <a:off x="139001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069D22-1DCF-1A4C-9CED-EEC1F88A6A61}"/>
                </a:ext>
              </a:extLst>
            </p:cNvPr>
            <p:cNvSpPr/>
            <p:nvPr/>
          </p:nvSpPr>
          <p:spPr bwMode="auto">
            <a:xfrm>
              <a:off x="185134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2C3DF0-C8CD-D742-A6C7-2CB95AD1ED14}"/>
                </a:ext>
              </a:extLst>
            </p:cNvPr>
            <p:cNvSpPr/>
            <p:nvPr/>
          </p:nvSpPr>
          <p:spPr bwMode="auto">
            <a:xfrm>
              <a:off x="231266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2CC35D-2592-464C-81C0-2173186B24C9}"/>
                </a:ext>
              </a:extLst>
            </p:cNvPr>
            <p:cNvSpPr/>
            <p:nvPr/>
          </p:nvSpPr>
          <p:spPr bwMode="auto">
            <a:xfrm>
              <a:off x="2773996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88849D-3B12-7B43-85B0-C03126ABB1E3}"/>
                </a:ext>
              </a:extLst>
            </p:cNvPr>
            <p:cNvSpPr/>
            <p:nvPr/>
          </p:nvSpPr>
          <p:spPr bwMode="auto">
            <a:xfrm>
              <a:off x="3235323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F796DA-E92E-864B-8AEA-5E49F416B0F5}"/>
                </a:ext>
              </a:extLst>
            </p:cNvPr>
            <p:cNvSpPr/>
            <p:nvPr/>
          </p:nvSpPr>
          <p:spPr bwMode="auto">
            <a:xfrm>
              <a:off x="369665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375F94-78FA-5A46-A47D-8D11A5836C58}"/>
                </a:ext>
              </a:extLst>
            </p:cNvPr>
            <p:cNvSpPr/>
            <p:nvPr/>
          </p:nvSpPr>
          <p:spPr bwMode="auto">
            <a:xfrm>
              <a:off x="4157977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477DC8-40FB-144D-8C09-9FA118D4830F}"/>
                </a:ext>
              </a:extLst>
            </p:cNvPr>
            <p:cNvSpPr/>
            <p:nvPr/>
          </p:nvSpPr>
          <p:spPr bwMode="auto">
            <a:xfrm>
              <a:off x="4619304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B8D380-5D31-5E40-AE97-68AF784C9F74}"/>
                </a:ext>
              </a:extLst>
            </p:cNvPr>
            <p:cNvSpPr/>
            <p:nvPr/>
          </p:nvSpPr>
          <p:spPr bwMode="auto">
            <a:xfrm>
              <a:off x="5080631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B1547A-8531-3B4B-84D0-A3533E15A5AB}"/>
                </a:ext>
              </a:extLst>
            </p:cNvPr>
            <p:cNvSpPr/>
            <p:nvPr/>
          </p:nvSpPr>
          <p:spPr bwMode="auto">
            <a:xfrm>
              <a:off x="554195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CDF992-6BA8-6846-BCF0-4E2F7095184C}"/>
                </a:ext>
              </a:extLst>
            </p:cNvPr>
            <p:cNvSpPr/>
            <p:nvPr/>
          </p:nvSpPr>
          <p:spPr bwMode="auto">
            <a:xfrm>
              <a:off x="600328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6B5D54-3FE1-CE47-90A2-1C23F415C130}"/>
                </a:ext>
              </a:extLst>
            </p:cNvPr>
            <p:cNvSpPr/>
            <p:nvPr/>
          </p:nvSpPr>
          <p:spPr bwMode="auto">
            <a:xfrm>
              <a:off x="646461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473D818-F78A-A845-AECE-82BF0597617D}"/>
                </a:ext>
              </a:extLst>
            </p:cNvPr>
            <p:cNvSpPr/>
            <p:nvPr/>
          </p:nvSpPr>
          <p:spPr bwMode="auto">
            <a:xfrm>
              <a:off x="692593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5B0800-30FF-9B4D-A029-E8CEB3FC8396}"/>
                </a:ext>
              </a:extLst>
            </p:cNvPr>
            <p:cNvSpPr/>
            <p:nvPr/>
          </p:nvSpPr>
          <p:spPr bwMode="auto">
            <a:xfrm>
              <a:off x="7387266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3FDB5E-22D5-914B-8894-9265A3F1DDE5}"/>
                </a:ext>
              </a:extLst>
            </p:cNvPr>
            <p:cNvSpPr/>
            <p:nvPr/>
          </p:nvSpPr>
          <p:spPr bwMode="auto">
            <a:xfrm>
              <a:off x="92868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E3484B-7F36-5E46-85D1-EDCF56460812}"/>
                </a:ext>
              </a:extLst>
            </p:cNvPr>
            <p:cNvSpPr/>
            <p:nvPr/>
          </p:nvSpPr>
          <p:spPr bwMode="auto">
            <a:xfrm>
              <a:off x="784860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307194-0812-4045-B513-32956902D555}"/>
                </a:ext>
              </a:extLst>
            </p:cNvPr>
            <p:cNvSpPr/>
            <p:nvPr/>
          </p:nvSpPr>
          <p:spPr>
            <a:xfrm>
              <a:off x="936940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F03AF98-5E72-7345-9762-CAB3F5568D8F}"/>
                </a:ext>
              </a:extLst>
            </p:cNvPr>
            <p:cNvSpPr/>
            <p:nvPr/>
          </p:nvSpPr>
          <p:spPr>
            <a:xfrm>
              <a:off x="2764152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49541D-854B-8A4E-8564-8A08E902006B}"/>
                </a:ext>
              </a:extLst>
            </p:cNvPr>
            <p:cNvSpPr/>
            <p:nvPr/>
          </p:nvSpPr>
          <p:spPr>
            <a:xfrm>
              <a:off x="4615177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AAB98B-B902-3B40-A186-700F239F6C06}"/>
                </a:ext>
              </a:extLst>
            </p:cNvPr>
            <p:cNvSpPr/>
            <p:nvPr/>
          </p:nvSpPr>
          <p:spPr>
            <a:xfrm>
              <a:off x="6452460" y="2441749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81AB0FD-A49A-3146-8C43-7C411C1B5152}"/>
              </a:ext>
            </a:extLst>
          </p:cNvPr>
          <p:cNvSpPr/>
          <p:nvPr/>
        </p:nvSpPr>
        <p:spPr bwMode="auto">
          <a:xfrm>
            <a:off x="139001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E24F94-158C-D441-AA63-56A93AD2C887}"/>
              </a:ext>
            </a:extLst>
          </p:cNvPr>
          <p:cNvSpPr/>
          <p:nvPr/>
        </p:nvSpPr>
        <p:spPr bwMode="auto">
          <a:xfrm>
            <a:off x="185134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E6579F-467D-384A-8744-83646A63EF87}"/>
              </a:ext>
            </a:extLst>
          </p:cNvPr>
          <p:cNvSpPr/>
          <p:nvPr/>
        </p:nvSpPr>
        <p:spPr bwMode="auto">
          <a:xfrm>
            <a:off x="231266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705907-3E3F-9F48-BBE5-7FF92773B45D}"/>
              </a:ext>
            </a:extLst>
          </p:cNvPr>
          <p:cNvSpPr/>
          <p:nvPr/>
        </p:nvSpPr>
        <p:spPr bwMode="auto">
          <a:xfrm>
            <a:off x="2773996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F6442A-BA55-3640-8C23-F87108F40BD0}"/>
              </a:ext>
            </a:extLst>
          </p:cNvPr>
          <p:cNvSpPr/>
          <p:nvPr/>
        </p:nvSpPr>
        <p:spPr bwMode="auto">
          <a:xfrm>
            <a:off x="3235323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05BB75-D6CA-4A41-A8DA-3A1100C4D434}"/>
              </a:ext>
            </a:extLst>
          </p:cNvPr>
          <p:cNvSpPr/>
          <p:nvPr/>
        </p:nvSpPr>
        <p:spPr bwMode="auto">
          <a:xfrm>
            <a:off x="369665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C51D95-1ADB-034C-AD3A-3D31F5DB2E69}"/>
              </a:ext>
            </a:extLst>
          </p:cNvPr>
          <p:cNvSpPr/>
          <p:nvPr/>
        </p:nvSpPr>
        <p:spPr bwMode="auto">
          <a:xfrm>
            <a:off x="4157977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06798E-BBD4-4349-8A48-1809B6E1E404}"/>
              </a:ext>
            </a:extLst>
          </p:cNvPr>
          <p:cNvSpPr/>
          <p:nvPr/>
        </p:nvSpPr>
        <p:spPr bwMode="auto">
          <a:xfrm>
            <a:off x="4619304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A2D929-3B8A-8B4F-8D1E-CB52AE07F247}"/>
              </a:ext>
            </a:extLst>
          </p:cNvPr>
          <p:cNvSpPr/>
          <p:nvPr/>
        </p:nvSpPr>
        <p:spPr bwMode="auto">
          <a:xfrm>
            <a:off x="5080631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73A7C3-0F5A-C543-822D-78E518980883}"/>
              </a:ext>
            </a:extLst>
          </p:cNvPr>
          <p:cNvSpPr/>
          <p:nvPr/>
        </p:nvSpPr>
        <p:spPr bwMode="auto">
          <a:xfrm>
            <a:off x="554195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300E8C-724C-494C-B4ED-6F0E66F7AB93}"/>
              </a:ext>
            </a:extLst>
          </p:cNvPr>
          <p:cNvSpPr/>
          <p:nvPr/>
        </p:nvSpPr>
        <p:spPr bwMode="auto">
          <a:xfrm>
            <a:off x="600328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B2676E-260A-2343-A18E-6492A38B667B}"/>
              </a:ext>
            </a:extLst>
          </p:cNvPr>
          <p:cNvSpPr/>
          <p:nvPr/>
        </p:nvSpPr>
        <p:spPr bwMode="auto">
          <a:xfrm>
            <a:off x="646461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8E25C4-15EC-EE40-A5CF-F057E71BC101}"/>
              </a:ext>
            </a:extLst>
          </p:cNvPr>
          <p:cNvSpPr/>
          <p:nvPr/>
        </p:nvSpPr>
        <p:spPr bwMode="auto">
          <a:xfrm>
            <a:off x="692593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75305A-C545-5144-8F84-89047F89793A}"/>
              </a:ext>
            </a:extLst>
          </p:cNvPr>
          <p:cNvSpPr/>
          <p:nvPr/>
        </p:nvSpPr>
        <p:spPr bwMode="auto">
          <a:xfrm>
            <a:off x="7387266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43B35B-153A-7E4E-A07E-9E7582DBAE55}"/>
              </a:ext>
            </a:extLst>
          </p:cNvPr>
          <p:cNvSpPr/>
          <p:nvPr/>
        </p:nvSpPr>
        <p:spPr bwMode="auto">
          <a:xfrm>
            <a:off x="92868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E7DFEAE-7878-A642-8A7E-5B63A037B47E}"/>
              </a:ext>
            </a:extLst>
          </p:cNvPr>
          <p:cNvSpPr/>
          <p:nvPr/>
        </p:nvSpPr>
        <p:spPr bwMode="auto">
          <a:xfrm>
            <a:off x="784860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AC08EA4-E20A-074F-BCE3-89A9F2156E57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2541269" y="3015536"/>
            <a:ext cx="1845308" cy="2836584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68CE5E7-6D7B-DD44-9ACB-7FC5A4FDF69E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4386577" y="3015536"/>
            <a:ext cx="0" cy="2836584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2D0F3CD6-ECC4-1549-B634-C572D3106718}"/>
              </a:ext>
            </a:extLst>
          </p:cNvPr>
          <p:cNvSpPr/>
          <p:nvPr/>
        </p:nvSpPr>
        <p:spPr bwMode="auto">
          <a:xfrm>
            <a:off x="4157970" y="5852120"/>
            <a:ext cx="457200" cy="457200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53DDB1-A767-8848-83EE-FB30D97C5298}"/>
              </a:ext>
            </a:extLst>
          </p:cNvPr>
          <p:cNvSpPr/>
          <p:nvPr/>
        </p:nvSpPr>
        <p:spPr bwMode="auto">
          <a:xfrm>
            <a:off x="6003278" y="5852120"/>
            <a:ext cx="457200" cy="457200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7913CC-4F75-3D46-85DB-210EFB427267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6400739-2244-4744-BC0D-D1F182036262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069CCA0-6DEF-7A47-99B8-0808CD566908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5D5EEB7-9F5B-0045-893A-90E92AD31E7C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DF551CA-32B8-664E-BA15-DBDCEB83A8AC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2636503-38AC-C54B-9578-49F8F32669F8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997645-8341-9C44-8A06-0B8D04D3E0D3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04E4EB3-E941-534A-93CB-E526B9374779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437EE19-B968-6449-B1B3-5E76A7E58724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D26A2E5-8BFF-E84E-A956-5359E9162A59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D9BA730-2335-D842-8347-ACD8056AA6C4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9C8F9E-BF1C-3349-8784-B13554C8B2E6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0AE2F3-9A52-C348-BC6C-A283C85F3C2F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5539B4-6891-BF4C-8014-B9F4BBCC76D6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92EE217-1A4A-3746-909B-F5F43154921A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09D0077-38AA-734D-87EC-ACE0C6221829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B07B62A-0456-594F-9E5D-7DFA1C5CCC60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CBF30DD-432B-FE4C-B43D-2773EEA1E673}"/>
              </a:ext>
            </a:extLst>
          </p:cNvPr>
          <p:cNvSpPr/>
          <p:nvPr/>
        </p:nvSpPr>
        <p:spPr>
          <a:xfrm>
            <a:off x="928688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8949255-E694-B14E-AABA-AB5B9253154B}"/>
              </a:ext>
            </a:extLst>
          </p:cNvPr>
          <p:cNvSpPr/>
          <p:nvPr/>
        </p:nvSpPr>
        <p:spPr>
          <a:xfrm>
            <a:off x="2755900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F1BDDEF-EA0B-D941-836A-BA472E906FDB}"/>
              </a:ext>
            </a:extLst>
          </p:cNvPr>
          <p:cNvSpPr/>
          <p:nvPr/>
        </p:nvSpPr>
        <p:spPr>
          <a:xfrm>
            <a:off x="4606925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980F537-2202-FF41-92A5-A46CBC4A020C}"/>
              </a:ext>
            </a:extLst>
          </p:cNvPr>
          <p:cNvSpPr/>
          <p:nvPr/>
        </p:nvSpPr>
        <p:spPr>
          <a:xfrm>
            <a:off x="6444208" y="1268760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ACB80B-279C-1D44-8F6A-EB2E18E169F5}"/>
              </a:ext>
            </a:extLst>
          </p:cNvPr>
          <p:cNvSpPr txBox="1"/>
          <p:nvPr/>
        </p:nvSpPr>
        <p:spPr>
          <a:xfrm>
            <a:off x="1219200" y="899428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A8B1D2-0B3A-B742-8574-353BD3F51998}"/>
              </a:ext>
            </a:extLst>
          </p:cNvPr>
          <p:cNvSpPr txBox="1"/>
          <p:nvPr/>
        </p:nvSpPr>
        <p:spPr>
          <a:xfrm>
            <a:off x="3068469" y="890136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5D2915F-3C55-BD4C-BFED-09CD68E9392C}"/>
              </a:ext>
            </a:extLst>
          </p:cNvPr>
          <p:cNvSpPr txBox="1"/>
          <p:nvPr/>
        </p:nvSpPr>
        <p:spPr>
          <a:xfrm>
            <a:off x="4891608" y="890136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44E4FCB-BEBC-5D45-90F1-F16585FD1176}"/>
              </a:ext>
            </a:extLst>
          </p:cNvPr>
          <p:cNvSpPr txBox="1"/>
          <p:nvPr/>
        </p:nvSpPr>
        <p:spPr>
          <a:xfrm>
            <a:off x="6763816" y="890136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3</a:t>
            </a:r>
          </a:p>
        </p:txBody>
      </p:sp>
      <p:sp>
        <p:nvSpPr>
          <p:cNvPr id="71" name="TextBox 136">
            <a:extLst>
              <a:ext uri="{FF2B5EF4-FFF2-40B4-BE49-F238E27FC236}">
                <a16:creationId xmlns:a16="http://schemas.microsoft.com/office/drawing/2014/main" id="{FBA63AA8-F90A-EF46-8698-B5E41E3C8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07940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31F9C3C-ABC7-DB4F-992C-30689F304A89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2541269" y="3015536"/>
            <a:ext cx="3690616" cy="2836584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9212904-7D9B-114B-B131-99E0778AD191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4386577" y="3015536"/>
            <a:ext cx="1845308" cy="2836584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A9AE44E-AC2B-2E47-BBB2-D648E2907CCB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231885" y="3015536"/>
            <a:ext cx="0" cy="2836584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08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63" grpId="0" animBg="1"/>
      <p:bldP spid="64" grpId="0" animBg="1"/>
      <p:bldP spid="65" grpId="0" animBg="1"/>
      <p:bldP spid="66" grpId="0" animBg="1"/>
      <p:bldP spid="67" grpId="0"/>
      <p:bldP spid="68" grpId="0"/>
      <p:bldP spid="69" grpId="0"/>
      <p:bldP spid="7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EC57-254A-3D4B-8279-55BFCF47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Per-DPU (Inclusive) Scan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0ED7-1B6F-5C4B-AA5B-C4DAA82D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scan locally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67395-8E8F-074E-84AC-9EFCE9F6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90"/>
            <a:ext cx="9144000" cy="2898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36AA6-14CF-7C40-BFF3-CC88B2AEE944}"/>
              </a:ext>
            </a:extLst>
          </p:cNvPr>
          <p:cNvSpPr txBox="1"/>
          <p:nvPr/>
        </p:nvSpPr>
        <p:spPr>
          <a:xfrm>
            <a:off x="3985200" y="2208245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scan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802B1-8701-FE43-B8A8-5449795925AB}"/>
              </a:ext>
            </a:extLst>
          </p:cNvPr>
          <p:cNvSpPr/>
          <p:nvPr/>
        </p:nvSpPr>
        <p:spPr>
          <a:xfrm>
            <a:off x="457200" y="2283934"/>
            <a:ext cx="3528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83038-F76A-1846-944C-A8AE9BCF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5732"/>
            <a:ext cx="9144000" cy="18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5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EC57-254A-3D4B-8279-55BFCF47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Per-DPU (Inclusive) Scan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0ED7-1B6F-5C4B-AA5B-C4DAA82D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communicates with adjacent </a:t>
            </a:r>
            <a:r>
              <a:rPr lang="en-US" dirty="0" err="1"/>
              <a:t>tasklets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67395-8E8F-074E-84AC-9EFCE9F6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90"/>
            <a:ext cx="9144000" cy="2898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36AA6-14CF-7C40-BFF3-CC88B2AEE944}"/>
              </a:ext>
            </a:extLst>
          </p:cNvPr>
          <p:cNvSpPr txBox="1"/>
          <p:nvPr/>
        </p:nvSpPr>
        <p:spPr>
          <a:xfrm>
            <a:off x="3985200" y="2208245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scan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802B1-8701-FE43-B8A8-5449795925AB}"/>
              </a:ext>
            </a:extLst>
          </p:cNvPr>
          <p:cNvSpPr/>
          <p:nvPr/>
        </p:nvSpPr>
        <p:spPr>
          <a:xfrm>
            <a:off x="457200" y="2283934"/>
            <a:ext cx="3528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793CC-79B0-684A-8833-4474D0136856}"/>
              </a:ext>
            </a:extLst>
          </p:cNvPr>
          <p:cNvSpPr txBox="1"/>
          <p:nvPr/>
        </p:nvSpPr>
        <p:spPr>
          <a:xfrm>
            <a:off x="5008328" y="281642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Handshake-based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AC29-E22E-DC4E-B1C9-D63566104642}"/>
              </a:ext>
            </a:extLst>
          </p:cNvPr>
          <p:cNvSpPr/>
          <p:nvPr/>
        </p:nvSpPr>
        <p:spPr>
          <a:xfrm>
            <a:off x="457200" y="2892112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A186D1-A189-D442-87D5-26705CBA5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1" y="3252683"/>
            <a:ext cx="5177146" cy="317504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697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EC57-254A-3D4B-8279-55BFCF47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Per-DPU (Inclusive) Scan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0ED7-1B6F-5C4B-AA5B-C4DAA82D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adds an offset to each own element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67395-8E8F-074E-84AC-9EFCE9F6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90"/>
            <a:ext cx="9144000" cy="2898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36AA6-14CF-7C40-BFF3-CC88B2AEE944}"/>
              </a:ext>
            </a:extLst>
          </p:cNvPr>
          <p:cNvSpPr txBox="1"/>
          <p:nvPr/>
        </p:nvSpPr>
        <p:spPr>
          <a:xfrm>
            <a:off x="3985200" y="2208245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scan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802B1-8701-FE43-B8A8-5449795925AB}"/>
              </a:ext>
            </a:extLst>
          </p:cNvPr>
          <p:cNvSpPr/>
          <p:nvPr/>
        </p:nvSpPr>
        <p:spPr>
          <a:xfrm>
            <a:off x="457200" y="2283934"/>
            <a:ext cx="3528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7F08E-C8D6-8242-A383-73947B8D0285}"/>
              </a:ext>
            </a:extLst>
          </p:cNvPr>
          <p:cNvSpPr txBox="1"/>
          <p:nvPr/>
        </p:nvSpPr>
        <p:spPr>
          <a:xfrm>
            <a:off x="5008328" y="281642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Handshake-based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1FE393-DE40-7544-B47F-7891021BBEF6}"/>
              </a:ext>
            </a:extLst>
          </p:cNvPr>
          <p:cNvSpPr/>
          <p:nvPr/>
        </p:nvSpPr>
        <p:spPr>
          <a:xfrm>
            <a:off x="457200" y="2892112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49394A-3F01-6048-BADC-00E2512122A8}"/>
              </a:ext>
            </a:extLst>
          </p:cNvPr>
          <p:cNvSpPr txBox="1"/>
          <p:nvPr/>
        </p:nvSpPr>
        <p:spPr>
          <a:xfrm>
            <a:off x="2819400" y="3426023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add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94021F-C8A0-DC4F-B636-8A3504B83559}"/>
              </a:ext>
            </a:extLst>
          </p:cNvPr>
          <p:cNvSpPr/>
          <p:nvPr/>
        </p:nvSpPr>
        <p:spPr>
          <a:xfrm>
            <a:off x="457200" y="3471911"/>
            <a:ext cx="2376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62C6C-42AD-5C42-AD8C-067A33F7C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1535"/>
            <a:ext cx="9144000" cy="15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1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CF3E-45F8-EB45-A69F-2FE2191C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Scan-Scan-Add (SSA)</a:t>
            </a:r>
          </a:p>
        </p:txBody>
      </p:sp>
      <p:sp>
        <p:nvSpPr>
          <p:cNvPr id="4" name="TextBox 136">
            <a:extLst>
              <a:ext uri="{FF2B5EF4-FFF2-40B4-BE49-F238E27FC236}">
                <a16:creationId xmlns:a16="http://schemas.microsoft.com/office/drawing/2014/main" id="{69481AD0-EB2B-D744-B29E-C64ED2C96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060848"/>
            <a:ext cx="3122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Per-DPU (Inclusive) Scan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55B7A-C504-5444-B056-0B200AFBAC59}"/>
              </a:ext>
            </a:extLst>
          </p:cNvPr>
          <p:cNvSpPr/>
          <p:nvPr/>
        </p:nvSpPr>
        <p:spPr bwMode="auto">
          <a:xfrm>
            <a:off x="1390015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FA38BA-D954-874C-A92D-06FDA2044B63}"/>
              </a:ext>
            </a:extLst>
          </p:cNvPr>
          <p:cNvSpPr/>
          <p:nvPr/>
        </p:nvSpPr>
        <p:spPr bwMode="auto">
          <a:xfrm>
            <a:off x="1851342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A7C291-B16F-CE45-A5E4-DA69720694C9}"/>
              </a:ext>
            </a:extLst>
          </p:cNvPr>
          <p:cNvSpPr/>
          <p:nvPr/>
        </p:nvSpPr>
        <p:spPr bwMode="auto">
          <a:xfrm>
            <a:off x="2312669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A404CA-5CB5-7F49-B5A0-E6F991286F0D}"/>
              </a:ext>
            </a:extLst>
          </p:cNvPr>
          <p:cNvSpPr/>
          <p:nvPr/>
        </p:nvSpPr>
        <p:spPr bwMode="auto">
          <a:xfrm>
            <a:off x="2773996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26BF34-09BE-AB4B-ACF0-38BEA14CFD7C}"/>
              </a:ext>
            </a:extLst>
          </p:cNvPr>
          <p:cNvSpPr/>
          <p:nvPr/>
        </p:nvSpPr>
        <p:spPr bwMode="auto">
          <a:xfrm>
            <a:off x="3235323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DFE04F-FF71-0D45-A0B5-CDE06D540506}"/>
              </a:ext>
            </a:extLst>
          </p:cNvPr>
          <p:cNvSpPr/>
          <p:nvPr/>
        </p:nvSpPr>
        <p:spPr bwMode="auto">
          <a:xfrm>
            <a:off x="3696650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E4E0B8-53A7-434C-BFD7-5D20C96E6C54}"/>
              </a:ext>
            </a:extLst>
          </p:cNvPr>
          <p:cNvSpPr/>
          <p:nvPr/>
        </p:nvSpPr>
        <p:spPr bwMode="auto">
          <a:xfrm>
            <a:off x="4157977" y="255833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86AA19-69A6-6340-A7D7-DE565E77ED80}"/>
              </a:ext>
            </a:extLst>
          </p:cNvPr>
          <p:cNvSpPr/>
          <p:nvPr/>
        </p:nvSpPr>
        <p:spPr bwMode="auto">
          <a:xfrm>
            <a:off x="4619304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57DE22-0CB4-7848-BFA8-40343587FB96}"/>
              </a:ext>
            </a:extLst>
          </p:cNvPr>
          <p:cNvSpPr/>
          <p:nvPr/>
        </p:nvSpPr>
        <p:spPr bwMode="auto">
          <a:xfrm>
            <a:off x="5080631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08F261-929B-8E4C-9406-A941DF39B520}"/>
              </a:ext>
            </a:extLst>
          </p:cNvPr>
          <p:cNvSpPr/>
          <p:nvPr/>
        </p:nvSpPr>
        <p:spPr bwMode="auto">
          <a:xfrm>
            <a:off x="5541958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61761C-D129-3B4B-AD97-6D91364A6693}"/>
              </a:ext>
            </a:extLst>
          </p:cNvPr>
          <p:cNvSpPr/>
          <p:nvPr/>
        </p:nvSpPr>
        <p:spPr bwMode="auto">
          <a:xfrm>
            <a:off x="6003285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7A9866-F783-FE43-9207-0885C0E90180}"/>
              </a:ext>
            </a:extLst>
          </p:cNvPr>
          <p:cNvSpPr/>
          <p:nvPr/>
        </p:nvSpPr>
        <p:spPr bwMode="auto">
          <a:xfrm>
            <a:off x="6464612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C40427-9E9A-1940-82C3-82E1A7DC5EE5}"/>
              </a:ext>
            </a:extLst>
          </p:cNvPr>
          <p:cNvSpPr/>
          <p:nvPr/>
        </p:nvSpPr>
        <p:spPr bwMode="auto">
          <a:xfrm>
            <a:off x="6925939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01888C-6385-4E40-9E55-11CF13B6F3A5}"/>
              </a:ext>
            </a:extLst>
          </p:cNvPr>
          <p:cNvSpPr/>
          <p:nvPr/>
        </p:nvSpPr>
        <p:spPr bwMode="auto">
          <a:xfrm>
            <a:off x="7387266" y="255833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558F71-7A66-4D47-909E-6AB10E65691B}"/>
              </a:ext>
            </a:extLst>
          </p:cNvPr>
          <p:cNvSpPr/>
          <p:nvPr/>
        </p:nvSpPr>
        <p:spPr bwMode="auto">
          <a:xfrm>
            <a:off x="928688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58155D-78C0-F049-864B-871EF73D1BE2}"/>
              </a:ext>
            </a:extLst>
          </p:cNvPr>
          <p:cNvSpPr/>
          <p:nvPr/>
        </p:nvSpPr>
        <p:spPr bwMode="auto">
          <a:xfrm>
            <a:off x="7848600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53FE4B-CD93-194A-B9A2-1361D4B0FA1F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C2F269-E73D-A04B-869C-7EFF796A1A29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40C4FF-B7DC-214C-80E3-4842AEE19FF4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356305-07CC-7441-B60D-3AB468A1E7D2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872475-CCE5-3D4B-AC3D-48773A93F2DD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12986D-9177-8E40-89D7-833598C42E4E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CCEAD1-6563-EB49-819D-5C8983BF462E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FE8AF4-5A38-2842-99C9-A8542FEFEA33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09C4F3-C181-7E4D-83FD-BF745DF48DFC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85F452-7D13-0A4A-9C35-A2B5706AA080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F23775-1AF0-1645-9ED1-E2D32630E533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32493-3548-7E48-9E30-A0C0D4B36D39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146D02-8299-1948-9F9A-24DA992038C3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24759F-EBC6-544B-81AD-EAB477374AC3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0933A0-DDDF-7B46-826A-2D6BD86A31F5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7031F0-A4DC-EC46-80D4-D95F2CB3CE46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D21EDA-9949-D94E-97EA-B048DDDCE203}"/>
              </a:ext>
            </a:extLst>
          </p:cNvPr>
          <p:cNvSpPr/>
          <p:nvPr/>
        </p:nvSpPr>
        <p:spPr>
          <a:xfrm>
            <a:off x="928688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93D560-3D6E-D641-816F-816D575907E7}"/>
              </a:ext>
            </a:extLst>
          </p:cNvPr>
          <p:cNvSpPr/>
          <p:nvPr/>
        </p:nvSpPr>
        <p:spPr>
          <a:xfrm>
            <a:off x="2755900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47A19B-FDA3-254F-875A-4297CD6DFF90}"/>
              </a:ext>
            </a:extLst>
          </p:cNvPr>
          <p:cNvSpPr/>
          <p:nvPr/>
        </p:nvSpPr>
        <p:spPr>
          <a:xfrm>
            <a:off x="4606925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E4B0FA2-8BFA-5F48-B187-04E2C526075F}"/>
              </a:ext>
            </a:extLst>
          </p:cNvPr>
          <p:cNvSpPr/>
          <p:nvPr/>
        </p:nvSpPr>
        <p:spPr>
          <a:xfrm>
            <a:off x="6444208" y="1268760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9B65AE3-A055-E742-9E70-807D6F2FEFFD}"/>
              </a:ext>
            </a:extLst>
          </p:cNvPr>
          <p:cNvSpPr/>
          <p:nvPr/>
        </p:nvSpPr>
        <p:spPr bwMode="auto">
          <a:xfrm>
            <a:off x="2312669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0E6A78-C9C7-AD4E-B3BF-3504E719E317}"/>
              </a:ext>
            </a:extLst>
          </p:cNvPr>
          <p:cNvSpPr/>
          <p:nvPr/>
        </p:nvSpPr>
        <p:spPr bwMode="auto">
          <a:xfrm>
            <a:off x="4157977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0B74A63-3EE9-E04B-AAF1-EF97678775DF}"/>
              </a:ext>
            </a:extLst>
          </p:cNvPr>
          <p:cNvSpPr/>
          <p:nvPr/>
        </p:nvSpPr>
        <p:spPr bwMode="auto">
          <a:xfrm>
            <a:off x="6003285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E4241C6-4061-5343-8E6C-304A9174181D}"/>
              </a:ext>
            </a:extLst>
          </p:cNvPr>
          <p:cNvSpPr/>
          <p:nvPr/>
        </p:nvSpPr>
        <p:spPr bwMode="auto">
          <a:xfrm>
            <a:off x="7848600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66D197-4061-9542-9A70-403028D11A38}"/>
              </a:ext>
            </a:extLst>
          </p:cNvPr>
          <p:cNvSpPr/>
          <p:nvPr/>
        </p:nvSpPr>
        <p:spPr>
          <a:xfrm>
            <a:off x="936940" y="2441749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41C6898-FEBB-9C4F-AE1E-5F001CE2DBF6}"/>
              </a:ext>
            </a:extLst>
          </p:cNvPr>
          <p:cNvSpPr/>
          <p:nvPr/>
        </p:nvSpPr>
        <p:spPr>
          <a:xfrm>
            <a:off x="2764152" y="2441749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1986134-D53C-0843-8ED5-78DE2ABA81EF}"/>
              </a:ext>
            </a:extLst>
          </p:cNvPr>
          <p:cNvSpPr/>
          <p:nvPr/>
        </p:nvSpPr>
        <p:spPr>
          <a:xfrm>
            <a:off x="4615177" y="2441749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7067DB-8162-D249-B6F7-1E2C6D440C71}"/>
              </a:ext>
            </a:extLst>
          </p:cNvPr>
          <p:cNvSpPr/>
          <p:nvPr/>
        </p:nvSpPr>
        <p:spPr>
          <a:xfrm>
            <a:off x="6452460" y="2441749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7F83478-E623-934D-8F7A-542D147F957A}"/>
              </a:ext>
            </a:extLst>
          </p:cNvPr>
          <p:cNvGrpSpPr/>
          <p:nvPr/>
        </p:nvGrpSpPr>
        <p:grpSpPr>
          <a:xfrm>
            <a:off x="3732591" y="3356992"/>
            <a:ext cx="1828800" cy="457200"/>
            <a:chOff x="3732591" y="3356992"/>
            <a:chExt cx="1828800" cy="4572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31D4315-77E5-3A4C-A253-B8560D91852A}"/>
                </a:ext>
              </a:extLst>
            </p:cNvPr>
            <p:cNvSpPr/>
            <p:nvPr/>
          </p:nvSpPr>
          <p:spPr bwMode="auto">
            <a:xfrm>
              <a:off x="37325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BDB7044-A07B-3647-9DA5-21DB44494251}"/>
                </a:ext>
              </a:extLst>
            </p:cNvPr>
            <p:cNvSpPr/>
            <p:nvPr/>
          </p:nvSpPr>
          <p:spPr bwMode="auto">
            <a:xfrm>
              <a:off x="41897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A11E4D2-6B31-1343-BE04-8E4801D78E17}"/>
                </a:ext>
              </a:extLst>
            </p:cNvPr>
            <p:cNvSpPr/>
            <p:nvPr/>
          </p:nvSpPr>
          <p:spPr bwMode="auto">
            <a:xfrm>
              <a:off x="46469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239C405-961A-D443-9776-BB64BAEE081E}"/>
                </a:ext>
              </a:extLst>
            </p:cNvPr>
            <p:cNvSpPr/>
            <p:nvPr/>
          </p:nvSpPr>
          <p:spPr bwMode="auto">
            <a:xfrm>
              <a:off x="51041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E36061-D553-1143-89E6-62F2F0698D67}"/>
              </a:ext>
            </a:extLst>
          </p:cNvPr>
          <p:cNvGrpSpPr/>
          <p:nvPr/>
        </p:nvGrpSpPr>
        <p:grpSpPr>
          <a:xfrm>
            <a:off x="3732591" y="3933056"/>
            <a:ext cx="1828800" cy="457200"/>
            <a:chOff x="3732591" y="5780112"/>
            <a:chExt cx="1828800" cy="45720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D55C548-FCE0-0E41-B932-9A941F86BF6E}"/>
                </a:ext>
              </a:extLst>
            </p:cNvPr>
            <p:cNvSpPr/>
            <p:nvPr/>
          </p:nvSpPr>
          <p:spPr bwMode="auto">
            <a:xfrm>
              <a:off x="37325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1ADCF35-5C57-1740-9A78-5CF75DCB9593}"/>
                </a:ext>
              </a:extLst>
            </p:cNvPr>
            <p:cNvSpPr/>
            <p:nvPr/>
          </p:nvSpPr>
          <p:spPr bwMode="auto">
            <a:xfrm>
              <a:off x="41897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6D0CCC0-E08D-F744-9305-BFE6CB306706}"/>
                </a:ext>
              </a:extLst>
            </p:cNvPr>
            <p:cNvSpPr/>
            <p:nvPr/>
          </p:nvSpPr>
          <p:spPr bwMode="auto">
            <a:xfrm>
              <a:off x="46469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6BBB8D3-01D1-B748-B9BE-389F820DE173}"/>
                </a:ext>
              </a:extLst>
            </p:cNvPr>
            <p:cNvSpPr/>
            <p:nvPr/>
          </p:nvSpPr>
          <p:spPr bwMode="auto">
            <a:xfrm>
              <a:off x="51041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85186BB-8A80-DC4F-9AC0-E70B789C807E}"/>
              </a:ext>
            </a:extLst>
          </p:cNvPr>
          <p:cNvCxnSpPr>
            <a:cxnSpLocks/>
            <a:stCxn id="41" idx="2"/>
            <a:endCxn id="50" idx="0"/>
          </p:cNvCxnSpPr>
          <p:nvPr/>
        </p:nvCxnSpPr>
        <p:spPr>
          <a:xfrm>
            <a:off x="2541269" y="3015536"/>
            <a:ext cx="1419922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CA788E0-7115-E94C-AB96-29254C4AA2FD}"/>
              </a:ext>
            </a:extLst>
          </p:cNvPr>
          <p:cNvCxnSpPr>
            <a:cxnSpLocks/>
            <a:stCxn id="42" idx="2"/>
            <a:endCxn id="51" idx="0"/>
          </p:cNvCxnSpPr>
          <p:nvPr/>
        </p:nvCxnSpPr>
        <p:spPr>
          <a:xfrm>
            <a:off x="4386577" y="3015536"/>
            <a:ext cx="31814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484EB5C-7405-0C4A-92E0-1D2229FBDC76}"/>
              </a:ext>
            </a:extLst>
          </p:cNvPr>
          <p:cNvCxnSpPr>
            <a:cxnSpLocks/>
            <a:stCxn id="43" idx="2"/>
            <a:endCxn id="52" idx="0"/>
          </p:cNvCxnSpPr>
          <p:nvPr/>
        </p:nvCxnSpPr>
        <p:spPr>
          <a:xfrm flipH="1">
            <a:off x="4875591" y="3015536"/>
            <a:ext cx="1356294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6E73B24-C037-BB4C-8379-6947EF49047D}"/>
              </a:ext>
            </a:extLst>
          </p:cNvPr>
          <p:cNvCxnSpPr>
            <a:cxnSpLocks/>
            <a:stCxn id="44" idx="2"/>
            <a:endCxn id="53" idx="0"/>
          </p:cNvCxnSpPr>
          <p:nvPr/>
        </p:nvCxnSpPr>
        <p:spPr>
          <a:xfrm flipH="1">
            <a:off x="5332791" y="3015536"/>
            <a:ext cx="2744409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136">
            <a:extLst>
              <a:ext uri="{FF2B5EF4-FFF2-40B4-BE49-F238E27FC236}">
                <a16:creationId xmlns:a16="http://schemas.microsoft.com/office/drawing/2014/main" id="{00D4F2AA-915B-B34C-B9C0-9D4A3963D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3972085"/>
            <a:ext cx="2044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 Partial Sums</a:t>
            </a:r>
          </a:p>
        </p:txBody>
      </p:sp>
      <p:sp>
        <p:nvSpPr>
          <p:cNvPr id="64" name="TextBox 136">
            <a:extLst>
              <a:ext uri="{FF2B5EF4-FFF2-40B4-BE49-F238E27FC236}">
                <a16:creationId xmlns:a16="http://schemas.microsoft.com/office/drawing/2014/main" id="{85A529FF-2C11-734E-B91C-A43472B40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07940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72B4BD3-08B6-3249-A962-5C7D255F536E}"/>
              </a:ext>
            </a:extLst>
          </p:cNvPr>
          <p:cNvSpPr/>
          <p:nvPr/>
        </p:nvSpPr>
        <p:spPr bwMode="auto">
          <a:xfrm>
            <a:off x="139001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62E3F64-F7D9-B440-9123-28C2E9B0AC78}"/>
              </a:ext>
            </a:extLst>
          </p:cNvPr>
          <p:cNvSpPr/>
          <p:nvPr/>
        </p:nvSpPr>
        <p:spPr bwMode="auto">
          <a:xfrm>
            <a:off x="185134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B1AB5E2-EA14-3A4B-9443-76D612D20C38}"/>
              </a:ext>
            </a:extLst>
          </p:cNvPr>
          <p:cNvSpPr/>
          <p:nvPr/>
        </p:nvSpPr>
        <p:spPr bwMode="auto">
          <a:xfrm>
            <a:off x="231266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46CA9E9-F806-2749-8709-F0EFAC4E5739}"/>
              </a:ext>
            </a:extLst>
          </p:cNvPr>
          <p:cNvSpPr/>
          <p:nvPr/>
        </p:nvSpPr>
        <p:spPr bwMode="auto">
          <a:xfrm>
            <a:off x="2773996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FC9A7B-C1D9-024C-A179-4E2F96508022}"/>
              </a:ext>
            </a:extLst>
          </p:cNvPr>
          <p:cNvSpPr/>
          <p:nvPr/>
        </p:nvSpPr>
        <p:spPr bwMode="auto">
          <a:xfrm>
            <a:off x="3235323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F74C67B-C077-CA41-B15F-90F016CF5661}"/>
              </a:ext>
            </a:extLst>
          </p:cNvPr>
          <p:cNvSpPr/>
          <p:nvPr/>
        </p:nvSpPr>
        <p:spPr bwMode="auto">
          <a:xfrm>
            <a:off x="369665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84025C0-D33D-CB44-A9F6-F54E5BA2BE15}"/>
              </a:ext>
            </a:extLst>
          </p:cNvPr>
          <p:cNvSpPr/>
          <p:nvPr/>
        </p:nvSpPr>
        <p:spPr bwMode="auto">
          <a:xfrm>
            <a:off x="4157977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CE89F1B-B344-7C44-B833-6F2695511CEC}"/>
              </a:ext>
            </a:extLst>
          </p:cNvPr>
          <p:cNvSpPr/>
          <p:nvPr/>
        </p:nvSpPr>
        <p:spPr bwMode="auto">
          <a:xfrm>
            <a:off x="4619304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25FBB65-0192-2E40-AF65-D15F98B0E174}"/>
              </a:ext>
            </a:extLst>
          </p:cNvPr>
          <p:cNvSpPr/>
          <p:nvPr/>
        </p:nvSpPr>
        <p:spPr bwMode="auto">
          <a:xfrm>
            <a:off x="5080631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C75A5F0-1754-9A4A-B4E4-70FC9398AF04}"/>
              </a:ext>
            </a:extLst>
          </p:cNvPr>
          <p:cNvSpPr/>
          <p:nvPr/>
        </p:nvSpPr>
        <p:spPr bwMode="auto">
          <a:xfrm>
            <a:off x="554195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657F58D-07F0-7040-9883-98824FBCFBCE}"/>
              </a:ext>
            </a:extLst>
          </p:cNvPr>
          <p:cNvSpPr/>
          <p:nvPr/>
        </p:nvSpPr>
        <p:spPr bwMode="auto">
          <a:xfrm>
            <a:off x="600328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DC9C0BD-B16B-1046-B9F0-5ACCB554A65D}"/>
              </a:ext>
            </a:extLst>
          </p:cNvPr>
          <p:cNvSpPr/>
          <p:nvPr/>
        </p:nvSpPr>
        <p:spPr bwMode="auto">
          <a:xfrm>
            <a:off x="646461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457E29-164E-7F46-8EA3-C053E168A0C1}"/>
              </a:ext>
            </a:extLst>
          </p:cNvPr>
          <p:cNvSpPr/>
          <p:nvPr/>
        </p:nvSpPr>
        <p:spPr bwMode="auto">
          <a:xfrm>
            <a:off x="692593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763DB4E-4EE0-B943-867C-F54AA981980E}"/>
              </a:ext>
            </a:extLst>
          </p:cNvPr>
          <p:cNvSpPr/>
          <p:nvPr/>
        </p:nvSpPr>
        <p:spPr bwMode="auto">
          <a:xfrm>
            <a:off x="7387266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9DFE678-6671-B04C-B1CD-47D6F088367D}"/>
              </a:ext>
            </a:extLst>
          </p:cNvPr>
          <p:cNvSpPr/>
          <p:nvPr/>
        </p:nvSpPr>
        <p:spPr bwMode="auto">
          <a:xfrm>
            <a:off x="92868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42A69BD-3575-E046-BF75-1F981D280CD3}"/>
              </a:ext>
            </a:extLst>
          </p:cNvPr>
          <p:cNvSpPr/>
          <p:nvPr/>
        </p:nvSpPr>
        <p:spPr bwMode="auto">
          <a:xfrm>
            <a:off x="784860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8BA8723-D695-4C43-942E-18ED060DCC22}"/>
              </a:ext>
            </a:extLst>
          </p:cNvPr>
          <p:cNvGrpSpPr/>
          <p:nvPr/>
        </p:nvGrpSpPr>
        <p:grpSpPr>
          <a:xfrm>
            <a:off x="3673790" y="4238805"/>
            <a:ext cx="3709466" cy="425900"/>
            <a:chOff x="3673790" y="4238805"/>
            <a:chExt cx="3709466" cy="425900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925B7F7-EC77-2A4D-B792-36366DE97A73}"/>
                </a:ext>
              </a:extLst>
            </p:cNvPr>
            <p:cNvCxnSpPr>
              <a:cxnSpLocks/>
              <a:stCxn id="55" idx="2"/>
              <a:endCxn id="136" idx="0"/>
            </p:cNvCxnSpPr>
            <p:nvPr/>
          </p:nvCxnSpPr>
          <p:spPr>
            <a:xfrm flipH="1">
              <a:off x="3673790" y="4390256"/>
              <a:ext cx="287401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A65E945-920C-EC42-801D-8DBE76D34CE8}"/>
                </a:ext>
              </a:extLst>
            </p:cNvPr>
            <p:cNvCxnSpPr>
              <a:cxnSpLocks/>
              <a:stCxn id="56" idx="2"/>
              <a:endCxn id="137" idx="0"/>
            </p:cNvCxnSpPr>
            <p:nvPr/>
          </p:nvCxnSpPr>
          <p:spPr>
            <a:xfrm>
              <a:off x="4418391" y="4390256"/>
              <a:ext cx="1106424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B351906-0553-A046-A65B-AC55077EB3FA}"/>
                </a:ext>
              </a:extLst>
            </p:cNvPr>
            <p:cNvCxnSpPr>
              <a:cxnSpLocks/>
              <a:stCxn id="57" idx="2"/>
              <a:endCxn id="138" idx="0"/>
            </p:cNvCxnSpPr>
            <p:nvPr/>
          </p:nvCxnSpPr>
          <p:spPr>
            <a:xfrm>
              <a:off x="4875591" y="4390256"/>
              <a:ext cx="2507665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136">
              <a:extLst>
                <a:ext uri="{FF2B5EF4-FFF2-40B4-BE49-F238E27FC236}">
                  <a16:creationId xmlns:a16="http://schemas.microsoft.com/office/drawing/2014/main" id="{A8D1AD11-8844-AD4B-A17D-0B86473F8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1805" y="4238805"/>
              <a:ext cx="5854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9pPr>
            </a:lstStyle>
            <a:p>
              <a:pPr eaLnBrk="1" hangingPunct="1"/>
              <a:r>
                <a: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</a:t>
              </a:r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C0CB699-88E8-854C-AED0-1BA6A30744AE}"/>
              </a:ext>
            </a:extLst>
          </p:cNvPr>
          <p:cNvCxnSpPr>
            <a:cxnSpLocks/>
            <a:stCxn id="122" idx="2"/>
            <a:endCxn id="68" idx="0"/>
          </p:cNvCxnSpPr>
          <p:nvPr/>
        </p:nvCxnSpPr>
        <p:spPr>
          <a:xfrm>
            <a:off x="3002596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9B8A347-DD77-E440-A5DC-AD216A601B35}"/>
              </a:ext>
            </a:extLst>
          </p:cNvPr>
          <p:cNvCxnSpPr>
            <a:cxnSpLocks/>
            <a:stCxn id="123" idx="2"/>
            <a:endCxn id="69" idx="0"/>
          </p:cNvCxnSpPr>
          <p:nvPr/>
        </p:nvCxnSpPr>
        <p:spPr>
          <a:xfrm>
            <a:off x="3463923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32CC3DE-355E-8B49-B091-C4D0E895A609}"/>
              </a:ext>
            </a:extLst>
          </p:cNvPr>
          <p:cNvCxnSpPr>
            <a:cxnSpLocks/>
            <a:stCxn id="124" idx="2"/>
            <a:endCxn id="70" idx="0"/>
          </p:cNvCxnSpPr>
          <p:nvPr/>
        </p:nvCxnSpPr>
        <p:spPr>
          <a:xfrm>
            <a:off x="3925250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C7C2611-ABEF-5941-B9B0-E01E74110401}"/>
              </a:ext>
            </a:extLst>
          </p:cNvPr>
          <p:cNvCxnSpPr>
            <a:cxnSpLocks/>
          </p:cNvCxnSpPr>
          <p:nvPr/>
        </p:nvCxnSpPr>
        <p:spPr>
          <a:xfrm flipH="1">
            <a:off x="4386570" y="5238492"/>
            <a:ext cx="7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0957203-B31C-C44E-B179-A97F5D6A5BF1}"/>
              </a:ext>
            </a:extLst>
          </p:cNvPr>
          <p:cNvCxnSpPr>
            <a:cxnSpLocks/>
            <a:stCxn id="126" idx="2"/>
            <a:endCxn id="72" idx="0"/>
          </p:cNvCxnSpPr>
          <p:nvPr/>
        </p:nvCxnSpPr>
        <p:spPr>
          <a:xfrm>
            <a:off x="4847904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589CD8C-608C-EB4A-8327-185B77CF86E5}"/>
              </a:ext>
            </a:extLst>
          </p:cNvPr>
          <p:cNvCxnSpPr>
            <a:cxnSpLocks/>
            <a:stCxn id="127" idx="2"/>
            <a:endCxn id="73" idx="0"/>
          </p:cNvCxnSpPr>
          <p:nvPr/>
        </p:nvCxnSpPr>
        <p:spPr>
          <a:xfrm>
            <a:off x="5309231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91DADD7-6519-CF44-B316-F72638BB4026}"/>
              </a:ext>
            </a:extLst>
          </p:cNvPr>
          <p:cNvCxnSpPr>
            <a:cxnSpLocks/>
            <a:stCxn id="128" idx="2"/>
            <a:endCxn id="74" idx="0"/>
          </p:cNvCxnSpPr>
          <p:nvPr/>
        </p:nvCxnSpPr>
        <p:spPr>
          <a:xfrm>
            <a:off x="5770558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3E882090-7D63-E442-8B1A-469102A886EE}"/>
              </a:ext>
            </a:extLst>
          </p:cNvPr>
          <p:cNvCxnSpPr>
            <a:cxnSpLocks/>
          </p:cNvCxnSpPr>
          <p:nvPr/>
        </p:nvCxnSpPr>
        <p:spPr>
          <a:xfrm flipH="1">
            <a:off x="6231878" y="5238492"/>
            <a:ext cx="7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58191D8-6874-C84F-8A4B-3E8E1D89F604}"/>
              </a:ext>
            </a:extLst>
          </p:cNvPr>
          <p:cNvCxnSpPr>
            <a:cxnSpLocks/>
            <a:stCxn id="130" idx="2"/>
            <a:endCxn id="76" idx="0"/>
          </p:cNvCxnSpPr>
          <p:nvPr/>
        </p:nvCxnSpPr>
        <p:spPr>
          <a:xfrm>
            <a:off x="6693212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4DCDD00-FDD8-CF4E-9973-7AE400417953}"/>
              </a:ext>
            </a:extLst>
          </p:cNvPr>
          <p:cNvCxnSpPr>
            <a:cxnSpLocks/>
            <a:stCxn id="131" idx="2"/>
            <a:endCxn id="77" idx="0"/>
          </p:cNvCxnSpPr>
          <p:nvPr/>
        </p:nvCxnSpPr>
        <p:spPr>
          <a:xfrm>
            <a:off x="7154539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7EE578A-D05A-5E41-924F-B55F1C7E77B4}"/>
              </a:ext>
            </a:extLst>
          </p:cNvPr>
          <p:cNvCxnSpPr>
            <a:cxnSpLocks/>
            <a:stCxn id="132" idx="2"/>
            <a:endCxn id="78" idx="0"/>
          </p:cNvCxnSpPr>
          <p:nvPr/>
        </p:nvCxnSpPr>
        <p:spPr>
          <a:xfrm>
            <a:off x="7615866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810F240-86A2-4D43-A456-B36AB5A5507C}"/>
              </a:ext>
            </a:extLst>
          </p:cNvPr>
          <p:cNvCxnSpPr>
            <a:cxnSpLocks/>
            <a:endCxn id="80" idx="0"/>
          </p:cNvCxnSpPr>
          <p:nvPr/>
        </p:nvCxnSpPr>
        <p:spPr>
          <a:xfrm>
            <a:off x="8077200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136">
            <a:extLst>
              <a:ext uri="{FF2B5EF4-FFF2-40B4-BE49-F238E27FC236}">
                <a16:creationId xmlns:a16="http://schemas.microsoft.com/office/drawing/2014/main" id="{0CF75A1B-EC38-0643-AA7E-7D16EDF7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136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+10</a:t>
            </a:r>
          </a:p>
        </p:txBody>
      </p:sp>
      <p:sp>
        <p:nvSpPr>
          <p:cNvPr id="99" name="TextBox 136">
            <a:extLst>
              <a:ext uri="{FF2B5EF4-FFF2-40B4-BE49-F238E27FC236}">
                <a16:creationId xmlns:a16="http://schemas.microsoft.com/office/drawing/2014/main" id="{4DF64802-45D0-E440-8C47-E92FB070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+14</a:t>
            </a:r>
          </a:p>
        </p:txBody>
      </p:sp>
      <p:sp>
        <p:nvSpPr>
          <p:cNvPr id="100" name="TextBox 136">
            <a:extLst>
              <a:ext uri="{FF2B5EF4-FFF2-40B4-BE49-F238E27FC236}">
                <a16:creationId xmlns:a16="http://schemas.microsoft.com/office/drawing/2014/main" id="{5971858D-FBE5-6C42-A3BD-78C74352C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225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+20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2F45611-2510-9448-B6AA-FE443CB08D0D}"/>
              </a:ext>
            </a:extLst>
          </p:cNvPr>
          <p:cNvGrpSpPr/>
          <p:nvPr/>
        </p:nvGrpSpPr>
        <p:grpSpPr>
          <a:xfrm>
            <a:off x="2763836" y="5852120"/>
            <a:ext cx="1841181" cy="457200"/>
            <a:chOff x="2763836" y="5852120"/>
            <a:chExt cx="1841181" cy="45720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9DE62D7-EA0F-4049-84A5-DB239E4E7854}"/>
                </a:ext>
              </a:extLst>
            </p:cNvPr>
            <p:cNvSpPr/>
            <p:nvPr/>
          </p:nvSpPr>
          <p:spPr bwMode="auto">
            <a:xfrm>
              <a:off x="2763836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593B156-EA34-BD48-B491-10E34D7665C0}"/>
                </a:ext>
              </a:extLst>
            </p:cNvPr>
            <p:cNvSpPr/>
            <p:nvPr/>
          </p:nvSpPr>
          <p:spPr bwMode="auto">
            <a:xfrm>
              <a:off x="3225163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9B2D042-0375-7C42-AA63-F642440E3FBC}"/>
                </a:ext>
              </a:extLst>
            </p:cNvPr>
            <p:cNvSpPr/>
            <p:nvPr/>
          </p:nvSpPr>
          <p:spPr bwMode="auto">
            <a:xfrm>
              <a:off x="3686490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EFA2BDD-DE0A-7F42-9E20-2746196CD33C}"/>
                </a:ext>
              </a:extLst>
            </p:cNvPr>
            <p:cNvSpPr/>
            <p:nvPr/>
          </p:nvSpPr>
          <p:spPr bwMode="auto">
            <a:xfrm>
              <a:off x="4147817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16C8EE5-00E8-0246-BBD7-E95856A274F4}"/>
              </a:ext>
            </a:extLst>
          </p:cNvPr>
          <p:cNvGrpSpPr/>
          <p:nvPr/>
        </p:nvGrpSpPr>
        <p:grpSpPr>
          <a:xfrm>
            <a:off x="4609144" y="5852120"/>
            <a:ext cx="1841181" cy="457200"/>
            <a:chOff x="4609144" y="5852120"/>
            <a:chExt cx="1841181" cy="45720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2E6ABD4-E946-D248-A554-964977468E2E}"/>
                </a:ext>
              </a:extLst>
            </p:cNvPr>
            <p:cNvSpPr/>
            <p:nvPr/>
          </p:nvSpPr>
          <p:spPr bwMode="auto">
            <a:xfrm>
              <a:off x="4609144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943C558-66F7-0F4A-8645-2197B3E9AF9C}"/>
                </a:ext>
              </a:extLst>
            </p:cNvPr>
            <p:cNvSpPr/>
            <p:nvPr/>
          </p:nvSpPr>
          <p:spPr bwMode="auto">
            <a:xfrm>
              <a:off x="5070471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2A4C6C8-D426-CE41-8870-34F055D20179}"/>
                </a:ext>
              </a:extLst>
            </p:cNvPr>
            <p:cNvSpPr/>
            <p:nvPr/>
          </p:nvSpPr>
          <p:spPr bwMode="auto">
            <a:xfrm>
              <a:off x="5531798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066296A-F645-BF48-A9AD-DE365EB0E132}"/>
                </a:ext>
              </a:extLst>
            </p:cNvPr>
            <p:cNvSpPr/>
            <p:nvPr/>
          </p:nvSpPr>
          <p:spPr bwMode="auto">
            <a:xfrm>
              <a:off x="5993125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BB2A05A-F33D-514C-8DF9-C7255BB637C4}"/>
              </a:ext>
            </a:extLst>
          </p:cNvPr>
          <p:cNvGrpSpPr/>
          <p:nvPr/>
        </p:nvGrpSpPr>
        <p:grpSpPr>
          <a:xfrm>
            <a:off x="6454452" y="5852120"/>
            <a:ext cx="1841188" cy="457200"/>
            <a:chOff x="6454452" y="5852120"/>
            <a:chExt cx="1841188" cy="4572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A111C0F-9C3C-044D-BB43-041EA6913496}"/>
                </a:ext>
              </a:extLst>
            </p:cNvPr>
            <p:cNvSpPr/>
            <p:nvPr/>
          </p:nvSpPr>
          <p:spPr bwMode="auto">
            <a:xfrm>
              <a:off x="6454452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A2E4778-2FE7-A548-961D-CF2351F8C39D}"/>
                </a:ext>
              </a:extLst>
            </p:cNvPr>
            <p:cNvSpPr/>
            <p:nvPr/>
          </p:nvSpPr>
          <p:spPr bwMode="auto">
            <a:xfrm>
              <a:off x="6915779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7095253-FCBE-C640-85B2-AC7AC8CE1F40}"/>
                </a:ext>
              </a:extLst>
            </p:cNvPr>
            <p:cNvSpPr/>
            <p:nvPr/>
          </p:nvSpPr>
          <p:spPr bwMode="auto">
            <a:xfrm>
              <a:off x="7377106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489EF94-F60D-1241-9C92-DF2D2CCE3E4F}"/>
                </a:ext>
              </a:extLst>
            </p:cNvPr>
            <p:cNvSpPr/>
            <p:nvPr/>
          </p:nvSpPr>
          <p:spPr bwMode="auto">
            <a:xfrm>
              <a:off x="7838440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80DD73D-CCF3-DE4C-B3DD-C8862BB82B34}"/>
              </a:ext>
            </a:extLst>
          </p:cNvPr>
          <p:cNvGrpSpPr/>
          <p:nvPr/>
        </p:nvGrpSpPr>
        <p:grpSpPr>
          <a:xfrm>
            <a:off x="611560" y="3125749"/>
            <a:ext cx="7702492" cy="2222956"/>
            <a:chOff x="611560" y="3125749"/>
            <a:chExt cx="7702492" cy="2222956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08A2807-8663-DA46-9D17-8E10A549B304}"/>
                </a:ext>
              </a:extLst>
            </p:cNvPr>
            <p:cNvGrpSpPr/>
            <p:nvPr/>
          </p:nvGrpSpPr>
          <p:grpSpPr>
            <a:xfrm>
              <a:off x="928688" y="4664705"/>
              <a:ext cx="7385364" cy="684000"/>
              <a:chOff x="928688" y="4664705"/>
              <a:chExt cx="7385364" cy="684000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F10354D-C441-3D4B-9C95-0462D1D539D3}"/>
                  </a:ext>
                </a:extLst>
              </p:cNvPr>
              <p:cNvSpPr/>
              <p:nvPr/>
            </p:nvSpPr>
            <p:spPr bwMode="auto">
              <a:xfrm>
                <a:off x="1390015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7D355035-F147-D441-9315-7D4FD893A3DF}"/>
                  </a:ext>
                </a:extLst>
              </p:cNvPr>
              <p:cNvSpPr/>
              <p:nvPr/>
            </p:nvSpPr>
            <p:spPr bwMode="auto">
              <a:xfrm>
                <a:off x="1851342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54D9E1F-DE74-4D47-A345-21B8E7255CC9}"/>
                  </a:ext>
                </a:extLst>
              </p:cNvPr>
              <p:cNvSpPr/>
              <p:nvPr/>
            </p:nvSpPr>
            <p:spPr bwMode="auto">
              <a:xfrm>
                <a:off x="2312669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5F326707-15BC-2C4C-9105-E4719BCDEAE0}"/>
                  </a:ext>
                </a:extLst>
              </p:cNvPr>
              <p:cNvSpPr/>
              <p:nvPr/>
            </p:nvSpPr>
            <p:spPr bwMode="auto">
              <a:xfrm>
                <a:off x="2773996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D10D0E76-3BE3-C04E-BDDC-D568C8FB50AE}"/>
                  </a:ext>
                </a:extLst>
              </p:cNvPr>
              <p:cNvSpPr/>
              <p:nvPr/>
            </p:nvSpPr>
            <p:spPr bwMode="auto">
              <a:xfrm>
                <a:off x="3235323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CD89A86-BCEB-0643-BBF7-0D2006434281}"/>
                  </a:ext>
                </a:extLst>
              </p:cNvPr>
              <p:cNvSpPr/>
              <p:nvPr/>
            </p:nvSpPr>
            <p:spPr bwMode="auto">
              <a:xfrm>
                <a:off x="3696650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6D70C05-A85C-C64C-9BDB-D7CE376404CC}"/>
                  </a:ext>
                </a:extLst>
              </p:cNvPr>
              <p:cNvSpPr/>
              <p:nvPr/>
            </p:nvSpPr>
            <p:spPr bwMode="auto">
              <a:xfrm>
                <a:off x="4157977" y="4781292"/>
                <a:ext cx="457200" cy="45720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494004F-FB8C-4A4F-A67F-A0D71E2AFCD6}"/>
                  </a:ext>
                </a:extLst>
              </p:cNvPr>
              <p:cNvSpPr/>
              <p:nvPr/>
            </p:nvSpPr>
            <p:spPr bwMode="auto">
              <a:xfrm>
                <a:off x="4619304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4C6CE15-5431-134F-8DF5-7C4B95F379BD}"/>
                  </a:ext>
                </a:extLst>
              </p:cNvPr>
              <p:cNvSpPr/>
              <p:nvPr/>
            </p:nvSpPr>
            <p:spPr bwMode="auto">
              <a:xfrm>
                <a:off x="5080631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163D3CA-EED2-C74F-9728-2C245E0BBEF1}"/>
                  </a:ext>
                </a:extLst>
              </p:cNvPr>
              <p:cNvSpPr/>
              <p:nvPr/>
            </p:nvSpPr>
            <p:spPr bwMode="auto">
              <a:xfrm>
                <a:off x="5541958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E81968D-4396-8945-BA3F-419E0AFF66A7}"/>
                  </a:ext>
                </a:extLst>
              </p:cNvPr>
              <p:cNvSpPr/>
              <p:nvPr/>
            </p:nvSpPr>
            <p:spPr bwMode="auto">
              <a:xfrm>
                <a:off x="6003285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A3CBC66D-A2EE-114B-B1AB-6769FA917230}"/>
                  </a:ext>
                </a:extLst>
              </p:cNvPr>
              <p:cNvSpPr/>
              <p:nvPr/>
            </p:nvSpPr>
            <p:spPr bwMode="auto">
              <a:xfrm>
                <a:off x="6464612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165EBB9-BAFE-B64E-9A49-DC4B8FCA8AC1}"/>
                  </a:ext>
                </a:extLst>
              </p:cNvPr>
              <p:cNvSpPr/>
              <p:nvPr/>
            </p:nvSpPr>
            <p:spPr bwMode="auto">
              <a:xfrm>
                <a:off x="6925939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B6DD0DCD-A8FB-C34B-A280-15AD22DEEF7D}"/>
                  </a:ext>
                </a:extLst>
              </p:cNvPr>
              <p:cNvSpPr/>
              <p:nvPr/>
            </p:nvSpPr>
            <p:spPr bwMode="auto">
              <a:xfrm>
                <a:off x="7387266" y="4781292"/>
                <a:ext cx="457200" cy="45720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64AF68F-5551-0142-A816-8394C125942C}"/>
                  </a:ext>
                </a:extLst>
              </p:cNvPr>
              <p:cNvSpPr/>
              <p:nvPr/>
            </p:nvSpPr>
            <p:spPr bwMode="auto">
              <a:xfrm>
                <a:off x="928688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7E2D9F3-5ADE-2F45-BDD6-1D76EC941159}"/>
                  </a:ext>
                </a:extLst>
              </p:cNvPr>
              <p:cNvSpPr/>
              <p:nvPr/>
            </p:nvSpPr>
            <p:spPr bwMode="auto">
              <a:xfrm>
                <a:off x="7848600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99C5821-9492-F544-9B1A-4E858C6623C1}"/>
                  </a:ext>
                </a:extLst>
              </p:cNvPr>
              <p:cNvSpPr/>
              <p:nvPr/>
            </p:nvSpPr>
            <p:spPr>
              <a:xfrm>
                <a:off x="936940" y="4664705"/>
                <a:ext cx="1819275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35FCB356-9CFC-3940-8933-68D8AE1589E2}"/>
                  </a:ext>
                </a:extLst>
              </p:cNvPr>
              <p:cNvSpPr/>
              <p:nvPr/>
            </p:nvSpPr>
            <p:spPr>
              <a:xfrm>
                <a:off x="2764152" y="4664705"/>
                <a:ext cx="1819275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CB301EE4-4071-A048-BE20-354FCF42A6C6}"/>
                  </a:ext>
                </a:extLst>
              </p:cNvPr>
              <p:cNvSpPr/>
              <p:nvPr/>
            </p:nvSpPr>
            <p:spPr>
              <a:xfrm>
                <a:off x="4615177" y="4664705"/>
                <a:ext cx="1819275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C425DDE-9F44-924A-8889-A0D348B430DD}"/>
                  </a:ext>
                </a:extLst>
              </p:cNvPr>
              <p:cNvSpPr/>
              <p:nvPr/>
            </p:nvSpPr>
            <p:spPr>
              <a:xfrm>
                <a:off x="6452460" y="4664705"/>
                <a:ext cx="1861592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8" name="Arc 117">
              <a:extLst>
                <a:ext uri="{FF2B5EF4-FFF2-40B4-BE49-F238E27FC236}">
                  <a16:creationId xmlns:a16="http://schemas.microsoft.com/office/drawing/2014/main" id="{27115396-833D-DB48-839E-71A8C5764A44}"/>
                </a:ext>
              </a:extLst>
            </p:cNvPr>
            <p:cNvSpPr/>
            <p:nvPr/>
          </p:nvSpPr>
          <p:spPr>
            <a:xfrm>
              <a:off x="611560" y="3125749"/>
              <a:ext cx="622920" cy="1527388"/>
            </a:xfrm>
            <a:prstGeom prst="arc">
              <a:avLst>
                <a:gd name="adj1" fmla="val 5253048"/>
                <a:gd name="adj2" fmla="val 16232923"/>
              </a:avLst>
            </a:prstGeom>
            <a:ln w="28575">
              <a:solidFill>
                <a:srgbClr val="002060"/>
              </a:solidFill>
              <a:prstDash val="dash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0A352F7C-9C48-4A40-B214-991BA9D2E1F7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BF103C9-74A9-B347-A749-045F11D421AE}"/>
              </a:ext>
            </a:extLst>
          </p:cNvPr>
          <p:cNvSpPr txBox="1"/>
          <p:nvPr/>
        </p:nvSpPr>
        <p:spPr>
          <a:xfrm>
            <a:off x="1407585" y="899428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8CC6F16-52EF-DD45-A3EE-A6B3B37CF0F9}"/>
              </a:ext>
            </a:extLst>
          </p:cNvPr>
          <p:cNvSpPr txBox="1"/>
          <p:nvPr/>
        </p:nvSpPr>
        <p:spPr>
          <a:xfrm>
            <a:off x="3256854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8F7E3C1-0935-6747-B331-AF793CBE5875}"/>
              </a:ext>
            </a:extLst>
          </p:cNvPr>
          <p:cNvSpPr txBox="1"/>
          <p:nvPr/>
        </p:nvSpPr>
        <p:spPr>
          <a:xfrm>
            <a:off x="5079993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C2A0D42-3C92-3546-A0F7-E2C084D333C1}"/>
              </a:ext>
            </a:extLst>
          </p:cNvPr>
          <p:cNvSpPr txBox="1"/>
          <p:nvPr/>
        </p:nvSpPr>
        <p:spPr>
          <a:xfrm>
            <a:off x="6952201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3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E935EAD-191E-DB41-933F-22C7683AC14D}"/>
              </a:ext>
            </a:extLst>
          </p:cNvPr>
          <p:cNvCxnSpPr>
            <a:cxnSpLocks/>
          </p:cNvCxnSpPr>
          <p:nvPr/>
        </p:nvCxnSpPr>
        <p:spPr>
          <a:xfrm>
            <a:off x="971599" y="3275692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8CC7E255-2C4C-1D43-924D-B0ECEABC4148}"/>
              </a:ext>
            </a:extLst>
          </p:cNvPr>
          <p:cNvSpPr txBox="1"/>
          <p:nvPr/>
        </p:nvSpPr>
        <p:spPr>
          <a:xfrm>
            <a:off x="6318750" y="3284984"/>
            <a:ext cx="2645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kernel termination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20D6F5F-91B3-9B4C-A9D9-E572E36960EB}"/>
              </a:ext>
            </a:extLst>
          </p:cNvPr>
          <p:cNvCxnSpPr>
            <a:cxnSpLocks/>
          </p:cNvCxnSpPr>
          <p:nvPr/>
        </p:nvCxnSpPr>
        <p:spPr>
          <a:xfrm>
            <a:off x="971600" y="4509120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5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63" grpId="0"/>
      <p:bldP spid="98" grpId="0" animBg="1"/>
      <p:bldP spid="99" grpId="0" animBg="1"/>
      <p:bldP spid="10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 dirty="0"/>
              <a:t>SSA: Memory Accesses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8600" y="908720"/>
            <a:ext cx="8735888" cy="5472608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First kernel reads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input array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writes array with </a:t>
            </a:r>
            <a:r>
              <a:rPr lang="en-US" altLang="ja-JP" dirty="0">
                <a:solidFill>
                  <a:srgbClr val="7030A0"/>
                </a:solidFill>
                <a:ea typeface="ＭＳ Ｐゴシック" panose="020B0600070205080204" pitchFamily="34" charset="-128"/>
              </a:rPr>
              <a:t>per-DPU prefix sums (N elements)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Second kernel reads and writes N / PER_DPU_SIZE elements 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Add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Third kernel reads array with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per-DPU prefix sums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writes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output (N elements)</a:t>
            </a:r>
          </a:p>
          <a:p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4N elements </a:t>
            </a:r>
            <a:r>
              <a:rPr lang="en-US" altLang="ja-JP" dirty="0">
                <a:ea typeface="ＭＳ Ｐゴシック" panose="020B0600070205080204" pitchFamily="34" charset="-128"/>
              </a:rPr>
              <a:t>are read/written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7E1473-9834-644E-9BC4-65DEF38C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191000"/>
            <a:ext cx="3558762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CF3E-45F8-EB45-A69F-2FE2191C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Reduce-Scan-Scan (RSS)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2FD445B-ADC2-D645-A7DD-715EF8394EC3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374E68A-891D-7343-A616-B0E39A64CC52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FCFB840E-B3AE-F74E-92DD-0B2E0E2B47B5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608DEB2-5C10-464E-A0DC-7EAC39608179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C0E0202-911D-8140-917C-E8892122A52B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0D807B9A-2AF1-2946-A445-2DBFD55C2245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C870494-778F-D449-80C3-0015649409D7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6B1DFAD-AA95-0D4C-BF7B-E28C7902D62F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E1D40D7-1A9F-3545-B0E4-68B27629FC47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674546C8-DD08-6B48-AB38-73AA0FD81B81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F2F5F0D-27E1-EF4C-A55E-026546DBABDE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4AE6B148-8E75-5A40-A7C7-BC1EC8022C19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924054E3-8AA5-E44A-A2CB-E35C82F416FB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EB7D2217-9EDB-C64F-A0A7-4A613154C256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2D5C105-ADAD-4645-8946-0B079A8D6949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FB23A103-BE52-4149-B706-C883A78717EB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C48CBC2-351A-0C48-9A17-D9BDC6E634CD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A1EFAD3-1FA5-1D48-ABC2-39E8AEB9F93B}"/>
              </a:ext>
            </a:extLst>
          </p:cNvPr>
          <p:cNvSpPr/>
          <p:nvPr/>
        </p:nvSpPr>
        <p:spPr>
          <a:xfrm>
            <a:off x="928688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8C1F8AD-5D72-9E4A-9C8B-83A7A019A993}"/>
              </a:ext>
            </a:extLst>
          </p:cNvPr>
          <p:cNvSpPr/>
          <p:nvPr/>
        </p:nvSpPr>
        <p:spPr>
          <a:xfrm>
            <a:off x="2755900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B48DB978-1DB4-5C40-9CC6-71040681BD9B}"/>
              </a:ext>
            </a:extLst>
          </p:cNvPr>
          <p:cNvSpPr/>
          <p:nvPr/>
        </p:nvSpPr>
        <p:spPr>
          <a:xfrm>
            <a:off x="4606925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965765B-28BF-0E47-8AD7-0FA66A606D82}"/>
              </a:ext>
            </a:extLst>
          </p:cNvPr>
          <p:cNvSpPr/>
          <p:nvPr/>
        </p:nvSpPr>
        <p:spPr>
          <a:xfrm>
            <a:off x="6444208" y="1268760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2C78B81-9268-8A49-BBE2-0DA050EF1725}"/>
              </a:ext>
            </a:extLst>
          </p:cNvPr>
          <p:cNvGrpSpPr/>
          <p:nvPr/>
        </p:nvGrpSpPr>
        <p:grpSpPr>
          <a:xfrm>
            <a:off x="179512" y="2060848"/>
            <a:ext cx="8134540" cy="1064901"/>
            <a:chOff x="179512" y="2060848"/>
            <a:chExt cx="8134540" cy="1064901"/>
          </a:xfrm>
        </p:grpSpPr>
        <p:sp>
          <p:nvSpPr>
            <p:cNvPr id="173" name="TextBox 136">
              <a:extLst>
                <a:ext uri="{FF2B5EF4-FFF2-40B4-BE49-F238E27FC236}">
                  <a16:creationId xmlns:a16="http://schemas.microsoft.com/office/drawing/2014/main" id="{8AF242DB-809A-814C-83F6-C9307236F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2060848"/>
              <a:ext cx="24144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Per-DPU Reduction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44F89D90-DEE0-D24F-9E4C-DDB91625510D}"/>
                </a:ext>
              </a:extLst>
            </p:cNvPr>
            <p:cNvSpPr/>
            <p:nvPr/>
          </p:nvSpPr>
          <p:spPr bwMode="auto">
            <a:xfrm>
              <a:off x="139001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7A637EA5-E0C5-CB42-8B9F-C32DA9713DAB}"/>
                </a:ext>
              </a:extLst>
            </p:cNvPr>
            <p:cNvSpPr/>
            <p:nvPr/>
          </p:nvSpPr>
          <p:spPr bwMode="auto">
            <a:xfrm>
              <a:off x="185134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58261BFB-39DE-6642-8636-3F8506D48D1C}"/>
                </a:ext>
              </a:extLst>
            </p:cNvPr>
            <p:cNvSpPr/>
            <p:nvPr/>
          </p:nvSpPr>
          <p:spPr bwMode="auto">
            <a:xfrm>
              <a:off x="231266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C9D0DBB3-8CA0-3248-97E9-3ABFDDB1EE5A}"/>
                </a:ext>
              </a:extLst>
            </p:cNvPr>
            <p:cNvSpPr/>
            <p:nvPr/>
          </p:nvSpPr>
          <p:spPr bwMode="auto">
            <a:xfrm>
              <a:off x="2773996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CEDB8B6D-02E5-DC45-BB44-856BBE7010ED}"/>
                </a:ext>
              </a:extLst>
            </p:cNvPr>
            <p:cNvSpPr/>
            <p:nvPr/>
          </p:nvSpPr>
          <p:spPr bwMode="auto">
            <a:xfrm>
              <a:off x="3235323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9778B39-51E8-B14C-8773-7CD696521F44}"/>
                </a:ext>
              </a:extLst>
            </p:cNvPr>
            <p:cNvSpPr/>
            <p:nvPr/>
          </p:nvSpPr>
          <p:spPr bwMode="auto">
            <a:xfrm>
              <a:off x="369665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734A939-E535-A04C-BB4D-19B0E322EECF}"/>
                </a:ext>
              </a:extLst>
            </p:cNvPr>
            <p:cNvSpPr/>
            <p:nvPr/>
          </p:nvSpPr>
          <p:spPr bwMode="auto">
            <a:xfrm>
              <a:off x="4157977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D3CBC8F-88DD-E944-87D9-70A696913907}"/>
                </a:ext>
              </a:extLst>
            </p:cNvPr>
            <p:cNvSpPr/>
            <p:nvPr/>
          </p:nvSpPr>
          <p:spPr bwMode="auto">
            <a:xfrm>
              <a:off x="4619304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43BDD3C-7256-7842-A2C5-E5740D4E3650}"/>
                </a:ext>
              </a:extLst>
            </p:cNvPr>
            <p:cNvSpPr/>
            <p:nvPr/>
          </p:nvSpPr>
          <p:spPr bwMode="auto">
            <a:xfrm>
              <a:off x="5080631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BEDCD3D-3926-5D4C-BDFE-71ED9F76D86C}"/>
                </a:ext>
              </a:extLst>
            </p:cNvPr>
            <p:cNvSpPr/>
            <p:nvPr/>
          </p:nvSpPr>
          <p:spPr bwMode="auto">
            <a:xfrm>
              <a:off x="554195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418BC18-D877-8642-AA83-98F702E04200}"/>
                </a:ext>
              </a:extLst>
            </p:cNvPr>
            <p:cNvSpPr/>
            <p:nvPr/>
          </p:nvSpPr>
          <p:spPr bwMode="auto">
            <a:xfrm>
              <a:off x="600328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697EE7E8-6331-0F4A-B840-664CD27530F2}"/>
                </a:ext>
              </a:extLst>
            </p:cNvPr>
            <p:cNvSpPr/>
            <p:nvPr/>
          </p:nvSpPr>
          <p:spPr bwMode="auto">
            <a:xfrm>
              <a:off x="646461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2F8693B-1F29-EC42-B630-D62DA0E8E733}"/>
                </a:ext>
              </a:extLst>
            </p:cNvPr>
            <p:cNvSpPr/>
            <p:nvPr/>
          </p:nvSpPr>
          <p:spPr bwMode="auto">
            <a:xfrm>
              <a:off x="692593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9E929C3-DCDA-8643-B219-43412FE25CB4}"/>
                </a:ext>
              </a:extLst>
            </p:cNvPr>
            <p:cNvSpPr/>
            <p:nvPr/>
          </p:nvSpPr>
          <p:spPr bwMode="auto">
            <a:xfrm>
              <a:off x="7387266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EE31606-3C25-BB46-825C-2E7BA58F3027}"/>
                </a:ext>
              </a:extLst>
            </p:cNvPr>
            <p:cNvSpPr/>
            <p:nvPr/>
          </p:nvSpPr>
          <p:spPr bwMode="auto">
            <a:xfrm>
              <a:off x="92868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94B572DE-9024-D740-AA0B-0A9BDFD11CF3}"/>
                </a:ext>
              </a:extLst>
            </p:cNvPr>
            <p:cNvSpPr/>
            <p:nvPr/>
          </p:nvSpPr>
          <p:spPr bwMode="auto">
            <a:xfrm>
              <a:off x="784860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F32A947-3294-9E49-A54B-D5964B6B9FC7}"/>
                </a:ext>
              </a:extLst>
            </p:cNvPr>
            <p:cNvSpPr/>
            <p:nvPr/>
          </p:nvSpPr>
          <p:spPr bwMode="auto">
            <a:xfrm>
              <a:off x="2312669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5F278D84-6A1C-BA47-82C1-EE5FCB82BFFE}"/>
                </a:ext>
              </a:extLst>
            </p:cNvPr>
            <p:cNvSpPr/>
            <p:nvPr/>
          </p:nvSpPr>
          <p:spPr bwMode="auto">
            <a:xfrm>
              <a:off x="4157977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58680998-BC19-EC43-9EF1-340937460ECE}"/>
                </a:ext>
              </a:extLst>
            </p:cNvPr>
            <p:cNvSpPr/>
            <p:nvPr/>
          </p:nvSpPr>
          <p:spPr bwMode="auto">
            <a:xfrm>
              <a:off x="6003285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7644CE5-0F78-3146-96E6-48A8DD25C38A}"/>
                </a:ext>
              </a:extLst>
            </p:cNvPr>
            <p:cNvSpPr/>
            <p:nvPr/>
          </p:nvSpPr>
          <p:spPr bwMode="auto">
            <a:xfrm>
              <a:off x="7848600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E0E66B9D-DA00-3347-8C97-1C376A6A8EAC}"/>
                </a:ext>
              </a:extLst>
            </p:cNvPr>
            <p:cNvSpPr/>
            <p:nvPr/>
          </p:nvSpPr>
          <p:spPr>
            <a:xfrm>
              <a:off x="936940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C5236EEE-B443-A149-8CC0-74C4232BE14F}"/>
                </a:ext>
              </a:extLst>
            </p:cNvPr>
            <p:cNvSpPr/>
            <p:nvPr/>
          </p:nvSpPr>
          <p:spPr>
            <a:xfrm>
              <a:off x="2764152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14C4A89-5451-C34C-BAFF-9A297277F72B}"/>
                </a:ext>
              </a:extLst>
            </p:cNvPr>
            <p:cNvSpPr/>
            <p:nvPr/>
          </p:nvSpPr>
          <p:spPr>
            <a:xfrm>
              <a:off x="4615177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7650AA85-AEA1-1A41-B602-2FF044F2596D}"/>
                </a:ext>
              </a:extLst>
            </p:cNvPr>
            <p:cNvSpPr/>
            <p:nvPr/>
          </p:nvSpPr>
          <p:spPr>
            <a:xfrm>
              <a:off x="6452460" y="2441749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4E3B62F-F8F8-054D-A339-897FE991C602}"/>
              </a:ext>
            </a:extLst>
          </p:cNvPr>
          <p:cNvGrpSpPr/>
          <p:nvPr/>
        </p:nvGrpSpPr>
        <p:grpSpPr>
          <a:xfrm>
            <a:off x="3732591" y="3933056"/>
            <a:ext cx="1828800" cy="457200"/>
            <a:chOff x="3732591" y="5780112"/>
            <a:chExt cx="1828800" cy="457200"/>
          </a:xfrm>
        </p:grpSpPr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2E89E41A-C8C7-684D-B8E6-019541DDD1A8}"/>
                </a:ext>
              </a:extLst>
            </p:cNvPr>
            <p:cNvSpPr/>
            <p:nvPr/>
          </p:nvSpPr>
          <p:spPr bwMode="auto">
            <a:xfrm>
              <a:off x="37325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554D07E-99E7-7C48-9227-EDED4B59EEFC}"/>
                </a:ext>
              </a:extLst>
            </p:cNvPr>
            <p:cNvSpPr/>
            <p:nvPr/>
          </p:nvSpPr>
          <p:spPr bwMode="auto">
            <a:xfrm>
              <a:off x="41897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75D07A13-B036-1B4E-A7F4-C2E365AF115F}"/>
                </a:ext>
              </a:extLst>
            </p:cNvPr>
            <p:cNvSpPr/>
            <p:nvPr/>
          </p:nvSpPr>
          <p:spPr bwMode="auto">
            <a:xfrm>
              <a:off x="46469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5DA2B01-7FA1-B848-B6A4-E2651CA2F5B3}"/>
                </a:ext>
              </a:extLst>
            </p:cNvPr>
            <p:cNvSpPr/>
            <p:nvPr/>
          </p:nvSpPr>
          <p:spPr bwMode="auto">
            <a:xfrm>
              <a:off x="51041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E830D0D-7EA9-0C4D-9DFF-E628FF370563}"/>
              </a:ext>
            </a:extLst>
          </p:cNvPr>
          <p:cNvGrpSpPr/>
          <p:nvPr/>
        </p:nvGrpSpPr>
        <p:grpSpPr>
          <a:xfrm>
            <a:off x="2541269" y="3015536"/>
            <a:ext cx="5535931" cy="798656"/>
            <a:chOff x="2541269" y="3015536"/>
            <a:chExt cx="5535931" cy="798656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218EE0D0-7C45-4840-9658-49E97C014CDE}"/>
                </a:ext>
              </a:extLst>
            </p:cNvPr>
            <p:cNvGrpSpPr/>
            <p:nvPr/>
          </p:nvGrpSpPr>
          <p:grpSpPr>
            <a:xfrm>
              <a:off x="3732591" y="3356992"/>
              <a:ext cx="1828800" cy="457200"/>
              <a:chOff x="3732591" y="3356992"/>
              <a:chExt cx="1828800" cy="457200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4FB9475D-75C2-6B4E-8467-7342A97E9A1A}"/>
                  </a:ext>
                </a:extLst>
              </p:cNvPr>
              <p:cNvSpPr/>
              <p:nvPr/>
            </p:nvSpPr>
            <p:spPr bwMode="auto">
              <a:xfrm>
                <a:off x="37325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5EBD8EB-0B87-0C47-9C9A-828329C96659}"/>
                  </a:ext>
                </a:extLst>
              </p:cNvPr>
              <p:cNvSpPr/>
              <p:nvPr/>
            </p:nvSpPr>
            <p:spPr bwMode="auto">
              <a:xfrm>
                <a:off x="41897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3E4E3B0-CF25-B54E-9039-B5EA8F9F24ED}"/>
                  </a:ext>
                </a:extLst>
              </p:cNvPr>
              <p:cNvSpPr/>
              <p:nvPr/>
            </p:nvSpPr>
            <p:spPr bwMode="auto">
              <a:xfrm>
                <a:off x="46469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708387AD-6BF0-484B-9EA6-3B7ABB20FC82}"/>
                  </a:ext>
                </a:extLst>
              </p:cNvPr>
              <p:cNvSpPr/>
              <p:nvPr/>
            </p:nvSpPr>
            <p:spPr bwMode="auto">
              <a:xfrm>
                <a:off x="51041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</p:grp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66CAD9AC-5670-784D-B1E3-03F2D3B73C0B}"/>
                </a:ext>
              </a:extLst>
            </p:cNvPr>
            <p:cNvCxnSpPr>
              <a:cxnSpLocks/>
              <a:stCxn id="190" idx="2"/>
              <a:endCxn id="209" idx="0"/>
            </p:cNvCxnSpPr>
            <p:nvPr/>
          </p:nvCxnSpPr>
          <p:spPr>
            <a:xfrm>
              <a:off x="2541269" y="3015536"/>
              <a:ext cx="1419922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6054974A-1DD2-074B-A4C2-8D620206A691}"/>
                </a:ext>
              </a:extLst>
            </p:cNvPr>
            <p:cNvCxnSpPr>
              <a:cxnSpLocks/>
              <a:stCxn id="191" idx="2"/>
              <a:endCxn id="210" idx="0"/>
            </p:cNvCxnSpPr>
            <p:nvPr/>
          </p:nvCxnSpPr>
          <p:spPr>
            <a:xfrm>
              <a:off x="4386577" y="3015536"/>
              <a:ext cx="31814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1FE55262-7AAB-B549-BB7A-6192E0BE4691}"/>
                </a:ext>
              </a:extLst>
            </p:cNvPr>
            <p:cNvCxnSpPr>
              <a:cxnSpLocks/>
              <a:stCxn id="192" idx="2"/>
              <a:endCxn id="211" idx="0"/>
            </p:cNvCxnSpPr>
            <p:nvPr/>
          </p:nvCxnSpPr>
          <p:spPr>
            <a:xfrm flipH="1">
              <a:off x="4875591" y="3015536"/>
              <a:ext cx="1356294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78ABEA5B-58CA-A949-BDE6-58929A0D3F73}"/>
                </a:ext>
              </a:extLst>
            </p:cNvPr>
            <p:cNvCxnSpPr>
              <a:cxnSpLocks/>
              <a:stCxn id="193" idx="2"/>
              <a:endCxn id="212" idx="0"/>
            </p:cNvCxnSpPr>
            <p:nvPr/>
          </p:nvCxnSpPr>
          <p:spPr>
            <a:xfrm flipH="1">
              <a:off x="5332791" y="3015536"/>
              <a:ext cx="2744409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TextBox 136">
            <a:extLst>
              <a:ext uri="{FF2B5EF4-FFF2-40B4-BE49-F238E27FC236}">
                <a16:creationId xmlns:a16="http://schemas.microsoft.com/office/drawing/2014/main" id="{E8634A29-63B7-1F40-B7AD-105FC6FAD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3972085"/>
            <a:ext cx="2044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 Partial Sums</a:t>
            </a:r>
          </a:p>
        </p:txBody>
      </p:sp>
      <p:sp>
        <p:nvSpPr>
          <p:cNvPr id="214" name="TextBox 136">
            <a:extLst>
              <a:ext uri="{FF2B5EF4-FFF2-40B4-BE49-F238E27FC236}">
                <a16:creationId xmlns:a16="http://schemas.microsoft.com/office/drawing/2014/main" id="{DFE2879D-4DC7-344E-89F8-82FD583C9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07940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ED7432AF-E93E-E344-A2DF-E45DF8FDA167}"/>
              </a:ext>
            </a:extLst>
          </p:cNvPr>
          <p:cNvSpPr/>
          <p:nvPr/>
        </p:nvSpPr>
        <p:spPr bwMode="auto">
          <a:xfrm>
            <a:off x="139001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8B1570-ABC7-394F-9B5C-6BF220FB3D8E}"/>
              </a:ext>
            </a:extLst>
          </p:cNvPr>
          <p:cNvSpPr/>
          <p:nvPr/>
        </p:nvSpPr>
        <p:spPr bwMode="auto">
          <a:xfrm>
            <a:off x="185134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C99D7852-0DEF-B142-8370-666075013565}"/>
              </a:ext>
            </a:extLst>
          </p:cNvPr>
          <p:cNvSpPr/>
          <p:nvPr/>
        </p:nvSpPr>
        <p:spPr bwMode="auto">
          <a:xfrm>
            <a:off x="231266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6BE4AE80-A78E-8445-B2EA-F9CB2937D1BC}"/>
              </a:ext>
            </a:extLst>
          </p:cNvPr>
          <p:cNvSpPr/>
          <p:nvPr/>
        </p:nvSpPr>
        <p:spPr bwMode="auto">
          <a:xfrm>
            <a:off x="2773996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1250CBED-12A6-0A4D-860A-5A4189D0FE85}"/>
              </a:ext>
            </a:extLst>
          </p:cNvPr>
          <p:cNvSpPr/>
          <p:nvPr/>
        </p:nvSpPr>
        <p:spPr bwMode="auto">
          <a:xfrm>
            <a:off x="3235323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C1334676-0808-DD48-9B78-CD199E06FC84}"/>
              </a:ext>
            </a:extLst>
          </p:cNvPr>
          <p:cNvSpPr/>
          <p:nvPr/>
        </p:nvSpPr>
        <p:spPr bwMode="auto">
          <a:xfrm>
            <a:off x="369665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25AB9008-A49B-574B-AC52-CC3739814E7A}"/>
              </a:ext>
            </a:extLst>
          </p:cNvPr>
          <p:cNvSpPr/>
          <p:nvPr/>
        </p:nvSpPr>
        <p:spPr bwMode="auto">
          <a:xfrm>
            <a:off x="4157977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1210960-55CE-6544-8841-D94A47AABAD6}"/>
              </a:ext>
            </a:extLst>
          </p:cNvPr>
          <p:cNvSpPr/>
          <p:nvPr/>
        </p:nvSpPr>
        <p:spPr bwMode="auto">
          <a:xfrm>
            <a:off x="4619304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332CBC28-E776-0D4B-B504-4B720C2CD14C}"/>
              </a:ext>
            </a:extLst>
          </p:cNvPr>
          <p:cNvSpPr/>
          <p:nvPr/>
        </p:nvSpPr>
        <p:spPr bwMode="auto">
          <a:xfrm>
            <a:off x="5080631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4EF82D6-53C7-4D4A-9659-B0C9102BA722}"/>
              </a:ext>
            </a:extLst>
          </p:cNvPr>
          <p:cNvSpPr/>
          <p:nvPr/>
        </p:nvSpPr>
        <p:spPr bwMode="auto">
          <a:xfrm>
            <a:off x="554195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6D75AEE-756E-D64D-9CB7-DBCC64DFC118}"/>
              </a:ext>
            </a:extLst>
          </p:cNvPr>
          <p:cNvSpPr/>
          <p:nvPr/>
        </p:nvSpPr>
        <p:spPr bwMode="auto">
          <a:xfrm>
            <a:off x="600328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04D3E562-37EA-8D44-9412-32BF82BA4B14}"/>
              </a:ext>
            </a:extLst>
          </p:cNvPr>
          <p:cNvSpPr/>
          <p:nvPr/>
        </p:nvSpPr>
        <p:spPr bwMode="auto">
          <a:xfrm>
            <a:off x="646461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859E932A-EBBA-2E4A-B7FA-F61E35830316}"/>
              </a:ext>
            </a:extLst>
          </p:cNvPr>
          <p:cNvSpPr/>
          <p:nvPr/>
        </p:nvSpPr>
        <p:spPr bwMode="auto">
          <a:xfrm>
            <a:off x="692593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62D70090-3BCE-9A4A-B08F-97A1D4F018E7}"/>
              </a:ext>
            </a:extLst>
          </p:cNvPr>
          <p:cNvSpPr/>
          <p:nvPr/>
        </p:nvSpPr>
        <p:spPr bwMode="auto">
          <a:xfrm>
            <a:off x="7387266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0B22A34-217E-E544-8C43-F84776538167}"/>
              </a:ext>
            </a:extLst>
          </p:cNvPr>
          <p:cNvSpPr/>
          <p:nvPr/>
        </p:nvSpPr>
        <p:spPr bwMode="auto">
          <a:xfrm>
            <a:off x="92868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269EA9F8-092A-EF47-A598-C1655F1367C5}"/>
              </a:ext>
            </a:extLst>
          </p:cNvPr>
          <p:cNvSpPr/>
          <p:nvPr/>
        </p:nvSpPr>
        <p:spPr bwMode="auto">
          <a:xfrm>
            <a:off x="784860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C60B4858-6D02-4A45-A6FB-2D19086C9F17}"/>
              </a:ext>
            </a:extLst>
          </p:cNvPr>
          <p:cNvGrpSpPr/>
          <p:nvPr/>
        </p:nvGrpSpPr>
        <p:grpSpPr>
          <a:xfrm>
            <a:off x="928688" y="4664705"/>
            <a:ext cx="7385364" cy="684000"/>
            <a:chOff x="928688" y="4664705"/>
            <a:chExt cx="7385364" cy="684000"/>
          </a:xfrm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359E1FF-303C-0048-B357-FDA877994A63}"/>
                </a:ext>
              </a:extLst>
            </p:cNvPr>
            <p:cNvSpPr/>
            <p:nvPr/>
          </p:nvSpPr>
          <p:spPr bwMode="auto">
            <a:xfrm>
              <a:off x="139001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100DCCE0-B27D-FD49-A162-773962BE5BDD}"/>
                </a:ext>
              </a:extLst>
            </p:cNvPr>
            <p:cNvSpPr/>
            <p:nvPr/>
          </p:nvSpPr>
          <p:spPr bwMode="auto">
            <a:xfrm>
              <a:off x="185134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860D6332-9290-CF4E-AEC3-06B7776524CB}"/>
                </a:ext>
              </a:extLst>
            </p:cNvPr>
            <p:cNvSpPr/>
            <p:nvPr/>
          </p:nvSpPr>
          <p:spPr bwMode="auto">
            <a:xfrm>
              <a:off x="231266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59C3794D-A75E-C04C-A948-91662C4AA0F7}"/>
                </a:ext>
              </a:extLst>
            </p:cNvPr>
            <p:cNvSpPr/>
            <p:nvPr/>
          </p:nvSpPr>
          <p:spPr bwMode="auto">
            <a:xfrm>
              <a:off x="2773996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3EFD5C6-3DBF-2D4B-AF38-7B2ECEC8453D}"/>
                </a:ext>
              </a:extLst>
            </p:cNvPr>
            <p:cNvSpPr/>
            <p:nvPr/>
          </p:nvSpPr>
          <p:spPr bwMode="auto">
            <a:xfrm>
              <a:off x="3235323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2CCEBBA-FFDA-B24A-8072-3B383E12B179}"/>
                </a:ext>
              </a:extLst>
            </p:cNvPr>
            <p:cNvSpPr/>
            <p:nvPr/>
          </p:nvSpPr>
          <p:spPr bwMode="auto">
            <a:xfrm>
              <a:off x="369665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5A6C4EEB-3AC9-3C4F-91BC-6342B23C9964}"/>
                </a:ext>
              </a:extLst>
            </p:cNvPr>
            <p:cNvSpPr/>
            <p:nvPr/>
          </p:nvSpPr>
          <p:spPr bwMode="auto">
            <a:xfrm>
              <a:off x="4157977" y="4781292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168C54A5-FE87-7D45-B273-66AE70637E09}"/>
                </a:ext>
              </a:extLst>
            </p:cNvPr>
            <p:cNvSpPr/>
            <p:nvPr/>
          </p:nvSpPr>
          <p:spPr bwMode="auto">
            <a:xfrm>
              <a:off x="4619304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E8207D76-51C1-E34F-8635-2C676CB6241B}"/>
                </a:ext>
              </a:extLst>
            </p:cNvPr>
            <p:cNvSpPr/>
            <p:nvPr/>
          </p:nvSpPr>
          <p:spPr bwMode="auto">
            <a:xfrm>
              <a:off x="5080631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6AE6E711-CCD0-784E-8AE0-7B05388F189E}"/>
                </a:ext>
              </a:extLst>
            </p:cNvPr>
            <p:cNvSpPr/>
            <p:nvPr/>
          </p:nvSpPr>
          <p:spPr bwMode="auto">
            <a:xfrm>
              <a:off x="554195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1A5165ED-1E4A-AE4E-AB31-87C6CA9DFADC}"/>
                </a:ext>
              </a:extLst>
            </p:cNvPr>
            <p:cNvSpPr/>
            <p:nvPr/>
          </p:nvSpPr>
          <p:spPr bwMode="auto">
            <a:xfrm>
              <a:off x="600328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E0BE5A8B-28AC-3042-9222-11829F480461}"/>
                </a:ext>
              </a:extLst>
            </p:cNvPr>
            <p:cNvSpPr/>
            <p:nvPr/>
          </p:nvSpPr>
          <p:spPr bwMode="auto">
            <a:xfrm>
              <a:off x="646461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322FBE34-8209-644F-A1F6-2836B91E7DCE}"/>
                </a:ext>
              </a:extLst>
            </p:cNvPr>
            <p:cNvSpPr/>
            <p:nvPr/>
          </p:nvSpPr>
          <p:spPr bwMode="auto">
            <a:xfrm>
              <a:off x="692593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713CEBD2-3E9F-F441-BEC8-517C5C0EF3CE}"/>
                </a:ext>
              </a:extLst>
            </p:cNvPr>
            <p:cNvSpPr/>
            <p:nvPr/>
          </p:nvSpPr>
          <p:spPr bwMode="auto">
            <a:xfrm>
              <a:off x="7387266" y="4781292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B141A37-E3B1-BF42-8359-F25BD7926E64}"/>
                </a:ext>
              </a:extLst>
            </p:cNvPr>
            <p:cNvSpPr/>
            <p:nvPr/>
          </p:nvSpPr>
          <p:spPr bwMode="auto">
            <a:xfrm>
              <a:off x="92868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B114F075-DB53-AD4B-BAF4-5D52E5A9E666}"/>
                </a:ext>
              </a:extLst>
            </p:cNvPr>
            <p:cNvSpPr/>
            <p:nvPr/>
          </p:nvSpPr>
          <p:spPr bwMode="auto">
            <a:xfrm>
              <a:off x="784860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9B50C52A-8D4F-E347-BA0C-C6595948DB66}"/>
                </a:ext>
              </a:extLst>
            </p:cNvPr>
            <p:cNvSpPr/>
            <p:nvPr/>
          </p:nvSpPr>
          <p:spPr>
            <a:xfrm>
              <a:off x="936940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E6D0390-F0B6-9F40-814E-E5ADBFD7950B}"/>
                </a:ext>
              </a:extLst>
            </p:cNvPr>
            <p:cNvSpPr/>
            <p:nvPr/>
          </p:nvSpPr>
          <p:spPr>
            <a:xfrm>
              <a:off x="2764152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E39F4B07-CBDC-644B-80E1-1BD7F09599B8}"/>
                </a:ext>
              </a:extLst>
            </p:cNvPr>
            <p:cNvSpPr/>
            <p:nvPr/>
          </p:nvSpPr>
          <p:spPr>
            <a:xfrm>
              <a:off x="4615177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E8A2866-1940-884B-BA97-5506F95BA5CE}"/>
                </a:ext>
              </a:extLst>
            </p:cNvPr>
            <p:cNvSpPr/>
            <p:nvPr/>
          </p:nvSpPr>
          <p:spPr>
            <a:xfrm>
              <a:off x="6452460" y="4664705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B3D1374A-CBE0-C640-819A-F99A74FD8ECA}"/>
              </a:ext>
            </a:extLst>
          </p:cNvPr>
          <p:cNvGrpSpPr/>
          <p:nvPr/>
        </p:nvGrpSpPr>
        <p:grpSpPr>
          <a:xfrm>
            <a:off x="3673790" y="4390256"/>
            <a:ext cx="3709466" cy="274449"/>
            <a:chOff x="3673790" y="4390256"/>
            <a:chExt cx="3709466" cy="274449"/>
          </a:xfrm>
        </p:grpSpPr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17C24DB5-7A89-9F49-BA6B-B0A2FD240E3B}"/>
                </a:ext>
              </a:extLst>
            </p:cNvPr>
            <p:cNvCxnSpPr>
              <a:cxnSpLocks/>
              <a:stCxn id="199" idx="2"/>
              <a:endCxn id="249" idx="0"/>
            </p:cNvCxnSpPr>
            <p:nvPr/>
          </p:nvCxnSpPr>
          <p:spPr>
            <a:xfrm flipH="1">
              <a:off x="3673790" y="4390256"/>
              <a:ext cx="287401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0712B35E-0B34-0049-ADDB-B0D8EDDCFFD1}"/>
                </a:ext>
              </a:extLst>
            </p:cNvPr>
            <p:cNvCxnSpPr>
              <a:cxnSpLocks/>
              <a:stCxn id="200" idx="2"/>
              <a:endCxn id="250" idx="0"/>
            </p:cNvCxnSpPr>
            <p:nvPr/>
          </p:nvCxnSpPr>
          <p:spPr>
            <a:xfrm>
              <a:off x="4418391" y="4390256"/>
              <a:ext cx="1106424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98E1483C-8D44-9E47-8A58-4E7836D28BDD}"/>
                </a:ext>
              </a:extLst>
            </p:cNvPr>
            <p:cNvCxnSpPr>
              <a:cxnSpLocks/>
              <a:stCxn id="201" idx="2"/>
              <a:endCxn id="251" idx="0"/>
            </p:cNvCxnSpPr>
            <p:nvPr/>
          </p:nvCxnSpPr>
          <p:spPr>
            <a:xfrm>
              <a:off x="4875591" y="4390256"/>
              <a:ext cx="2507665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75C29579-921C-8447-93F7-577DA7D31842}"/>
              </a:ext>
            </a:extLst>
          </p:cNvPr>
          <p:cNvCxnSpPr>
            <a:cxnSpLocks/>
            <a:stCxn id="235" idx="2"/>
            <a:endCxn id="218" idx="0"/>
          </p:cNvCxnSpPr>
          <p:nvPr/>
        </p:nvCxnSpPr>
        <p:spPr>
          <a:xfrm>
            <a:off x="3002596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35AA1C5E-4263-8F4E-A155-2FFCC86D3A3D}"/>
              </a:ext>
            </a:extLst>
          </p:cNvPr>
          <p:cNvCxnSpPr>
            <a:cxnSpLocks/>
            <a:stCxn id="236" idx="2"/>
            <a:endCxn id="219" idx="0"/>
          </p:cNvCxnSpPr>
          <p:nvPr/>
        </p:nvCxnSpPr>
        <p:spPr>
          <a:xfrm>
            <a:off x="3463923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C8BD57E4-E378-A94B-8F3C-2B1E31D8BAA3}"/>
              </a:ext>
            </a:extLst>
          </p:cNvPr>
          <p:cNvCxnSpPr>
            <a:cxnSpLocks/>
            <a:stCxn id="237" idx="2"/>
            <a:endCxn id="220" idx="0"/>
          </p:cNvCxnSpPr>
          <p:nvPr/>
        </p:nvCxnSpPr>
        <p:spPr>
          <a:xfrm>
            <a:off x="3925250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BF93A3CE-97CC-C34C-BE19-80E76EAED7B6}"/>
              </a:ext>
            </a:extLst>
          </p:cNvPr>
          <p:cNvCxnSpPr>
            <a:cxnSpLocks/>
          </p:cNvCxnSpPr>
          <p:nvPr/>
        </p:nvCxnSpPr>
        <p:spPr>
          <a:xfrm flipH="1">
            <a:off x="4386570" y="5238492"/>
            <a:ext cx="7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8AA7AD17-7709-6B4E-A3E4-313F5294FB16}"/>
              </a:ext>
            </a:extLst>
          </p:cNvPr>
          <p:cNvCxnSpPr>
            <a:cxnSpLocks/>
            <a:stCxn id="239" idx="2"/>
            <a:endCxn id="222" idx="0"/>
          </p:cNvCxnSpPr>
          <p:nvPr/>
        </p:nvCxnSpPr>
        <p:spPr>
          <a:xfrm>
            <a:off x="4847904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5FFC0B53-2287-9442-80B6-DD86E6F14F1C}"/>
              </a:ext>
            </a:extLst>
          </p:cNvPr>
          <p:cNvCxnSpPr>
            <a:cxnSpLocks/>
            <a:stCxn id="240" idx="2"/>
            <a:endCxn id="223" idx="0"/>
          </p:cNvCxnSpPr>
          <p:nvPr/>
        </p:nvCxnSpPr>
        <p:spPr>
          <a:xfrm>
            <a:off x="5309231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A63F02F0-F628-5743-BA68-ECC9C31D4610}"/>
              </a:ext>
            </a:extLst>
          </p:cNvPr>
          <p:cNvCxnSpPr>
            <a:cxnSpLocks/>
            <a:stCxn id="241" idx="2"/>
            <a:endCxn id="224" idx="0"/>
          </p:cNvCxnSpPr>
          <p:nvPr/>
        </p:nvCxnSpPr>
        <p:spPr>
          <a:xfrm>
            <a:off x="5770558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3C15C673-92E7-3C41-9340-95CC6F350DC5}"/>
              </a:ext>
            </a:extLst>
          </p:cNvPr>
          <p:cNvCxnSpPr>
            <a:cxnSpLocks/>
          </p:cNvCxnSpPr>
          <p:nvPr/>
        </p:nvCxnSpPr>
        <p:spPr>
          <a:xfrm flipH="1">
            <a:off x="6231878" y="5238492"/>
            <a:ext cx="7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CE51FD8B-7833-B44B-864E-729C5D8FF614}"/>
              </a:ext>
            </a:extLst>
          </p:cNvPr>
          <p:cNvCxnSpPr>
            <a:cxnSpLocks/>
            <a:stCxn id="243" idx="2"/>
            <a:endCxn id="226" idx="0"/>
          </p:cNvCxnSpPr>
          <p:nvPr/>
        </p:nvCxnSpPr>
        <p:spPr>
          <a:xfrm>
            <a:off x="6693212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E1CACE35-FCB1-D541-912B-5BB9149C166A}"/>
              </a:ext>
            </a:extLst>
          </p:cNvPr>
          <p:cNvCxnSpPr>
            <a:cxnSpLocks/>
            <a:stCxn id="244" idx="2"/>
            <a:endCxn id="227" idx="0"/>
          </p:cNvCxnSpPr>
          <p:nvPr/>
        </p:nvCxnSpPr>
        <p:spPr>
          <a:xfrm>
            <a:off x="7154539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907C90D2-5856-8A48-9B9A-4F0A5E97387B}"/>
              </a:ext>
            </a:extLst>
          </p:cNvPr>
          <p:cNvCxnSpPr>
            <a:cxnSpLocks/>
            <a:stCxn id="245" idx="2"/>
            <a:endCxn id="228" idx="0"/>
          </p:cNvCxnSpPr>
          <p:nvPr/>
        </p:nvCxnSpPr>
        <p:spPr>
          <a:xfrm>
            <a:off x="7615866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27F703C7-58D6-9E4E-B477-42D015785DFB}"/>
              </a:ext>
            </a:extLst>
          </p:cNvPr>
          <p:cNvCxnSpPr>
            <a:cxnSpLocks/>
            <a:endCxn id="230" idx="0"/>
          </p:cNvCxnSpPr>
          <p:nvPr/>
        </p:nvCxnSpPr>
        <p:spPr>
          <a:xfrm>
            <a:off x="8077200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136">
            <a:extLst>
              <a:ext uri="{FF2B5EF4-FFF2-40B4-BE49-F238E27FC236}">
                <a16:creationId xmlns:a16="http://schemas.microsoft.com/office/drawing/2014/main" id="{727CD56F-C73F-1448-BDAA-144BFC68A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136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+10</a:t>
            </a:r>
          </a:p>
        </p:txBody>
      </p:sp>
      <p:sp>
        <p:nvSpPr>
          <p:cNvPr id="269" name="TextBox 136">
            <a:extLst>
              <a:ext uri="{FF2B5EF4-FFF2-40B4-BE49-F238E27FC236}">
                <a16:creationId xmlns:a16="http://schemas.microsoft.com/office/drawing/2014/main" id="{31156BF7-672D-7044-9568-94ECCBFAD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+14</a:t>
            </a:r>
          </a:p>
        </p:txBody>
      </p:sp>
      <p:sp>
        <p:nvSpPr>
          <p:cNvPr id="270" name="TextBox 136">
            <a:extLst>
              <a:ext uri="{FF2B5EF4-FFF2-40B4-BE49-F238E27FC236}">
                <a16:creationId xmlns:a16="http://schemas.microsoft.com/office/drawing/2014/main" id="{D9F5BACA-6295-D84F-8E7C-A0C0C90BB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225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+20</a:t>
            </a: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42073FC7-8AD3-974E-BC22-1E0126AE9381}"/>
              </a:ext>
            </a:extLst>
          </p:cNvPr>
          <p:cNvGrpSpPr/>
          <p:nvPr/>
        </p:nvGrpSpPr>
        <p:grpSpPr>
          <a:xfrm>
            <a:off x="2763836" y="5852120"/>
            <a:ext cx="1841181" cy="457200"/>
            <a:chOff x="2763836" y="5852120"/>
            <a:chExt cx="1841181" cy="457200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0337CC3-B3EA-D143-B2FC-8685B8BE5D1F}"/>
                </a:ext>
              </a:extLst>
            </p:cNvPr>
            <p:cNvSpPr/>
            <p:nvPr/>
          </p:nvSpPr>
          <p:spPr bwMode="auto">
            <a:xfrm>
              <a:off x="2763836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4B4590DD-6FBE-AC47-988A-55D74270988E}"/>
                </a:ext>
              </a:extLst>
            </p:cNvPr>
            <p:cNvSpPr/>
            <p:nvPr/>
          </p:nvSpPr>
          <p:spPr bwMode="auto">
            <a:xfrm>
              <a:off x="3225163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989A1003-CD1F-F943-A475-0BCE771EFA41}"/>
                </a:ext>
              </a:extLst>
            </p:cNvPr>
            <p:cNvSpPr/>
            <p:nvPr/>
          </p:nvSpPr>
          <p:spPr bwMode="auto">
            <a:xfrm>
              <a:off x="3686490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8602282-B1BF-6544-B087-2F2F52C3C276}"/>
                </a:ext>
              </a:extLst>
            </p:cNvPr>
            <p:cNvSpPr/>
            <p:nvPr/>
          </p:nvSpPr>
          <p:spPr bwMode="auto">
            <a:xfrm>
              <a:off x="4147817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6F0FA74F-2CDB-7145-8EBA-F48EDF696723}"/>
              </a:ext>
            </a:extLst>
          </p:cNvPr>
          <p:cNvGrpSpPr/>
          <p:nvPr/>
        </p:nvGrpSpPr>
        <p:grpSpPr>
          <a:xfrm>
            <a:off x="4609144" y="5852120"/>
            <a:ext cx="1841181" cy="457200"/>
            <a:chOff x="4609144" y="5852120"/>
            <a:chExt cx="1841181" cy="45720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1958AA16-19F9-1F49-8175-4C3CE3B75CE0}"/>
                </a:ext>
              </a:extLst>
            </p:cNvPr>
            <p:cNvSpPr/>
            <p:nvPr/>
          </p:nvSpPr>
          <p:spPr bwMode="auto">
            <a:xfrm>
              <a:off x="4609144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D44690F3-EAA7-1647-8E3F-07A5785720A7}"/>
                </a:ext>
              </a:extLst>
            </p:cNvPr>
            <p:cNvSpPr/>
            <p:nvPr/>
          </p:nvSpPr>
          <p:spPr bwMode="auto">
            <a:xfrm>
              <a:off x="5070471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7D3CE4A4-1ACC-7A48-BB53-64883056F26F}"/>
                </a:ext>
              </a:extLst>
            </p:cNvPr>
            <p:cNvSpPr/>
            <p:nvPr/>
          </p:nvSpPr>
          <p:spPr bwMode="auto">
            <a:xfrm>
              <a:off x="5531798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85D8DEEC-78CB-DD41-A4D3-2D573978B6B4}"/>
                </a:ext>
              </a:extLst>
            </p:cNvPr>
            <p:cNvSpPr/>
            <p:nvPr/>
          </p:nvSpPr>
          <p:spPr bwMode="auto">
            <a:xfrm>
              <a:off x="5993125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BF92BF3B-F613-AB45-8810-36F66811A83F}"/>
              </a:ext>
            </a:extLst>
          </p:cNvPr>
          <p:cNvGrpSpPr/>
          <p:nvPr/>
        </p:nvGrpSpPr>
        <p:grpSpPr>
          <a:xfrm>
            <a:off x="6454452" y="5852120"/>
            <a:ext cx="1841188" cy="457200"/>
            <a:chOff x="6454452" y="5852120"/>
            <a:chExt cx="1841188" cy="457200"/>
          </a:xfrm>
        </p:grpSpPr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CC6804A5-5859-FA4D-AD33-339AD744ACE3}"/>
                </a:ext>
              </a:extLst>
            </p:cNvPr>
            <p:cNvSpPr/>
            <p:nvPr/>
          </p:nvSpPr>
          <p:spPr bwMode="auto">
            <a:xfrm>
              <a:off x="6454452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4795439-A780-ED48-9245-3A7F7E2300D1}"/>
                </a:ext>
              </a:extLst>
            </p:cNvPr>
            <p:cNvSpPr/>
            <p:nvPr/>
          </p:nvSpPr>
          <p:spPr bwMode="auto">
            <a:xfrm>
              <a:off x="6915779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5BAC0C7E-07C3-5148-8C68-4E73DED26334}"/>
                </a:ext>
              </a:extLst>
            </p:cNvPr>
            <p:cNvSpPr/>
            <p:nvPr/>
          </p:nvSpPr>
          <p:spPr bwMode="auto">
            <a:xfrm>
              <a:off x="7377106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E3D707A-B9A5-814B-9D16-10B3123DB64D}"/>
                </a:ext>
              </a:extLst>
            </p:cNvPr>
            <p:cNvSpPr/>
            <p:nvPr/>
          </p:nvSpPr>
          <p:spPr bwMode="auto">
            <a:xfrm>
              <a:off x="7838440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sp>
        <p:nvSpPr>
          <p:cNvPr id="286" name="Arc 285">
            <a:extLst>
              <a:ext uri="{FF2B5EF4-FFF2-40B4-BE49-F238E27FC236}">
                <a16:creationId xmlns:a16="http://schemas.microsoft.com/office/drawing/2014/main" id="{320784C1-8921-FF49-B517-1D3B67910D33}"/>
              </a:ext>
            </a:extLst>
          </p:cNvPr>
          <p:cNvSpPr/>
          <p:nvPr/>
        </p:nvSpPr>
        <p:spPr>
          <a:xfrm>
            <a:off x="534541" y="1966992"/>
            <a:ext cx="699939" cy="2686145"/>
          </a:xfrm>
          <a:prstGeom prst="arc">
            <a:avLst>
              <a:gd name="adj1" fmla="val 5253048"/>
              <a:gd name="adj2" fmla="val 16224855"/>
            </a:avLst>
          </a:prstGeom>
          <a:ln w="28575">
            <a:solidFill>
              <a:srgbClr val="002060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718D1C66-E3BE-D349-B011-E172B4CF4187}"/>
              </a:ext>
            </a:extLst>
          </p:cNvPr>
          <p:cNvCxnSpPr>
            <a:cxnSpLocks/>
          </p:cNvCxnSpPr>
          <p:nvPr/>
        </p:nvCxnSpPr>
        <p:spPr>
          <a:xfrm>
            <a:off x="971599" y="3275692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TextBox 287">
            <a:extLst>
              <a:ext uri="{FF2B5EF4-FFF2-40B4-BE49-F238E27FC236}">
                <a16:creationId xmlns:a16="http://schemas.microsoft.com/office/drawing/2014/main" id="{011181A9-1C68-FF40-AF62-983B0DF28DD6}"/>
              </a:ext>
            </a:extLst>
          </p:cNvPr>
          <p:cNvSpPr txBox="1"/>
          <p:nvPr/>
        </p:nvSpPr>
        <p:spPr>
          <a:xfrm>
            <a:off x="6318750" y="3284984"/>
            <a:ext cx="2645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DPU kernel termination</a:t>
            </a:r>
          </a:p>
        </p:txBody>
      </p: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D570A957-4F2A-F641-885E-FBDEA292372F}"/>
              </a:ext>
            </a:extLst>
          </p:cNvPr>
          <p:cNvCxnSpPr>
            <a:cxnSpLocks/>
          </p:cNvCxnSpPr>
          <p:nvPr/>
        </p:nvCxnSpPr>
        <p:spPr>
          <a:xfrm>
            <a:off x="971600" y="4509120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TextBox 136">
            <a:extLst>
              <a:ext uri="{FF2B5EF4-FFF2-40B4-BE49-F238E27FC236}">
                <a16:creationId xmlns:a16="http://schemas.microsoft.com/office/drawing/2014/main" id="{35BD7B10-6427-5045-ACA8-E24B51D30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593" y="5391787"/>
            <a:ext cx="5854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</a:t>
            </a:r>
          </a:p>
        </p:txBody>
      </p: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2C86EE71-9988-8F47-A9F2-C36FF267F4AE}"/>
              </a:ext>
            </a:extLst>
          </p:cNvPr>
          <p:cNvGrpSpPr/>
          <p:nvPr/>
        </p:nvGrpSpPr>
        <p:grpSpPr>
          <a:xfrm>
            <a:off x="928688" y="4664705"/>
            <a:ext cx="7385364" cy="684000"/>
            <a:chOff x="928688" y="4664705"/>
            <a:chExt cx="7385364" cy="684000"/>
          </a:xfrm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30E2D200-B470-5643-8E7D-91BE309C3B27}"/>
                </a:ext>
              </a:extLst>
            </p:cNvPr>
            <p:cNvSpPr/>
            <p:nvPr/>
          </p:nvSpPr>
          <p:spPr bwMode="auto">
            <a:xfrm>
              <a:off x="139001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425A8DD6-28BE-C043-82B6-2A4491B5BB13}"/>
                </a:ext>
              </a:extLst>
            </p:cNvPr>
            <p:cNvSpPr/>
            <p:nvPr/>
          </p:nvSpPr>
          <p:spPr bwMode="auto">
            <a:xfrm>
              <a:off x="185134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6497FE43-0AA8-1A40-97B2-5C11B19EB495}"/>
                </a:ext>
              </a:extLst>
            </p:cNvPr>
            <p:cNvSpPr/>
            <p:nvPr/>
          </p:nvSpPr>
          <p:spPr bwMode="auto">
            <a:xfrm>
              <a:off x="231266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4C3041B6-D735-3044-B7E2-876A94BECC9D}"/>
                </a:ext>
              </a:extLst>
            </p:cNvPr>
            <p:cNvSpPr/>
            <p:nvPr/>
          </p:nvSpPr>
          <p:spPr bwMode="auto">
            <a:xfrm>
              <a:off x="2773996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50B53FDC-D9B8-F84F-B4B8-68E384D3D4AE}"/>
                </a:ext>
              </a:extLst>
            </p:cNvPr>
            <p:cNvSpPr/>
            <p:nvPr/>
          </p:nvSpPr>
          <p:spPr bwMode="auto">
            <a:xfrm>
              <a:off x="3235323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66333EC9-6650-2543-8A15-9B5835BB0EFA}"/>
                </a:ext>
              </a:extLst>
            </p:cNvPr>
            <p:cNvSpPr/>
            <p:nvPr/>
          </p:nvSpPr>
          <p:spPr bwMode="auto">
            <a:xfrm>
              <a:off x="369665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15B2CD03-E2E7-494F-BB5B-81BC55B503AB}"/>
                </a:ext>
              </a:extLst>
            </p:cNvPr>
            <p:cNvSpPr/>
            <p:nvPr/>
          </p:nvSpPr>
          <p:spPr bwMode="auto">
            <a:xfrm>
              <a:off x="4157977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E3D38BD1-2BC5-EB41-9004-F45502190C8B}"/>
                </a:ext>
              </a:extLst>
            </p:cNvPr>
            <p:cNvSpPr/>
            <p:nvPr/>
          </p:nvSpPr>
          <p:spPr bwMode="auto">
            <a:xfrm>
              <a:off x="4619304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C54FD0B1-3394-3D44-B93D-EA4EA541FF13}"/>
                </a:ext>
              </a:extLst>
            </p:cNvPr>
            <p:cNvSpPr/>
            <p:nvPr/>
          </p:nvSpPr>
          <p:spPr bwMode="auto">
            <a:xfrm>
              <a:off x="5080631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BB3B6631-6DBB-3B47-84BA-BD65F3830430}"/>
                </a:ext>
              </a:extLst>
            </p:cNvPr>
            <p:cNvSpPr/>
            <p:nvPr/>
          </p:nvSpPr>
          <p:spPr bwMode="auto">
            <a:xfrm>
              <a:off x="554195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9AA727A7-632C-8A4E-8101-4497EEE75E06}"/>
                </a:ext>
              </a:extLst>
            </p:cNvPr>
            <p:cNvSpPr/>
            <p:nvPr/>
          </p:nvSpPr>
          <p:spPr bwMode="auto">
            <a:xfrm>
              <a:off x="600328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DA5E6AAE-BB25-AA48-AD38-959BDFE8D589}"/>
                </a:ext>
              </a:extLst>
            </p:cNvPr>
            <p:cNvSpPr/>
            <p:nvPr/>
          </p:nvSpPr>
          <p:spPr bwMode="auto">
            <a:xfrm>
              <a:off x="646461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C87E30-A071-934F-BCC6-9D4A1D47FB0B}"/>
                </a:ext>
              </a:extLst>
            </p:cNvPr>
            <p:cNvSpPr/>
            <p:nvPr/>
          </p:nvSpPr>
          <p:spPr bwMode="auto">
            <a:xfrm>
              <a:off x="692593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BA118885-A0B2-684B-A039-B9B927F83E97}"/>
                </a:ext>
              </a:extLst>
            </p:cNvPr>
            <p:cNvSpPr/>
            <p:nvPr/>
          </p:nvSpPr>
          <p:spPr bwMode="auto">
            <a:xfrm>
              <a:off x="7387266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AE9D1A50-BE5C-C24E-ACA1-E32B91E78F62}"/>
                </a:ext>
              </a:extLst>
            </p:cNvPr>
            <p:cNvSpPr/>
            <p:nvPr/>
          </p:nvSpPr>
          <p:spPr bwMode="auto">
            <a:xfrm>
              <a:off x="92868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A226BB03-6B84-9940-BEDE-0A166E287909}"/>
                </a:ext>
              </a:extLst>
            </p:cNvPr>
            <p:cNvSpPr/>
            <p:nvPr/>
          </p:nvSpPr>
          <p:spPr bwMode="auto">
            <a:xfrm>
              <a:off x="784860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46113329-F5BB-5946-B179-CF72A8F84237}"/>
                </a:ext>
              </a:extLst>
            </p:cNvPr>
            <p:cNvSpPr/>
            <p:nvPr/>
          </p:nvSpPr>
          <p:spPr>
            <a:xfrm>
              <a:off x="936940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FA63A9F7-73AC-2542-A306-CE973E7CB9AD}"/>
                </a:ext>
              </a:extLst>
            </p:cNvPr>
            <p:cNvSpPr/>
            <p:nvPr/>
          </p:nvSpPr>
          <p:spPr>
            <a:xfrm>
              <a:off x="2764152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B2376BD8-0395-6140-A6A0-5009B1D9C5A0}"/>
                </a:ext>
              </a:extLst>
            </p:cNvPr>
            <p:cNvSpPr/>
            <p:nvPr/>
          </p:nvSpPr>
          <p:spPr>
            <a:xfrm>
              <a:off x="4615177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B3EAD58F-0FC0-6042-80CD-9BF16624E9DE}"/>
                </a:ext>
              </a:extLst>
            </p:cNvPr>
            <p:cNvSpPr/>
            <p:nvPr/>
          </p:nvSpPr>
          <p:spPr>
            <a:xfrm>
              <a:off x="6452460" y="4664705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2" name="TextBox 136">
            <a:extLst>
              <a:ext uri="{FF2B5EF4-FFF2-40B4-BE49-F238E27FC236}">
                <a16:creationId xmlns:a16="http://schemas.microsoft.com/office/drawing/2014/main" id="{C6A3CD88-CF1D-CB4E-A483-185386F77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4293096"/>
            <a:ext cx="1790875" cy="369332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Per-DPU Scan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91C48D6D-06EA-D64E-853E-84685B0BA21D}"/>
              </a:ext>
            </a:extLst>
          </p:cNvPr>
          <p:cNvSpPr txBox="1"/>
          <p:nvPr/>
        </p:nvSpPr>
        <p:spPr>
          <a:xfrm>
            <a:off x="1407585" y="899428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0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BA6260FF-05E7-9C45-8CCF-47AAD4E69AF8}"/>
              </a:ext>
            </a:extLst>
          </p:cNvPr>
          <p:cNvSpPr txBox="1"/>
          <p:nvPr/>
        </p:nvSpPr>
        <p:spPr>
          <a:xfrm>
            <a:off x="3256854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1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CA9D6548-4642-B641-A7F1-1DC20A034553}"/>
              </a:ext>
            </a:extLst>
          </p:cNvPr>
          <p:cNvSpPr txBox="1"/>
          <p:nvPr/>
        </p:nvSpPr>
        <p:spPr>
          <a:xfrm>
            <a:off x="5079993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2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A33BCBCD-FCA9-C547-B0F5-6E7EEE80FBC1}"/>
              </a:ext>
            </a:extLst>
          </p:cNvPr>
          <p:cNvSpPr txBox="1"/>
          <p:nvPr/>
        </p:nvSpPr>
        <p:spPr>
          <a:xfrm>
            <a:off x="6952201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3</a:t>
            </a:r>
          </a:p>
        </p:txBody>
      </p:sp>
    </p:spTree>
    <p:extLst>
      <p:ext uri="{BB962C8B-B14F-4D97-AF65-F5344CB8AC3E}">
        <p14:creationId xmlns:p14="http://schemas.microsoft.com/office/powerpoint/2010/main" val="105392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  <p:bldP spid="268" grpId="0" animBg="1"/>
      <p:bldP spid="269" grpId="0" animBg="1"/>
      <p:bldP spid="270" grpId="0" animBg="1"/>
      <p:bldP spid="286" grpId="0" animBg="1"/>
      <p:bldP spid="290" grpId="0"/>
      <p:bldP spid="31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 dirty="0"/>
              <a:t>RSS: Memory Accesses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8600" y="908720"/>
            <a:ext cx="8735888" cy="5472608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Reduce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First kernel reads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input array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writes per-DPU reduction</a:t>
            </a:r>
            <a:r>
              <a:rPr lang="en-US" altLang="ja-JP" dirty="0">
                <a:ea typeface="ＭＳ Ｐゴシック" panose="020B0600070205080204" pitchFamily="34" charset="-128"/>
              </a:rPr>
              <a:t> (N / PER_DPU_SIZE elements)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Second kernel reads and writes N / </a:t>
            </a:r>
            <a:r>
              <a:rPr lang="en-US" altLang="ja-JP" dirty="0">
                <a:ea typeface="ＭＳ Ｐゴシック" panose="020B0600070205080204" pitchFamily="34" charset="-128"/>
              </a:rPr>
              <a:t>PER_DPU_SIZE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elements 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Third kernel reads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input array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scan partial sums (N / </a:t>
            </a:r>
            <a:r>
              <a:rPr lang="en-US" altLang="ja-JP" dirty="0">
                <a:ea typeface="ＭＳ Ｐゴシック" panose="020B0600070205080204" pitchFamily="34" charset="-128"/>
              </a:rPr>
              <a:t>PER_DPU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_SIZE elements), and writes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output (N elements)</a:t>
            </a:r>
          </a:p>
          <a:p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3N elements </a:t>
            </a:r>
            <a:r>
              <a:rPr lang="en-US" altLang="ja-JP" dirty="0">
                <a:ea typeface="ＭＳ Ｐゴシック" panose="020B0600070205080204" pitchFamily="34" charset="-128"/>
              </a:rPr>
              <a:t>are read/written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ED58E-19D2-0646-B659-032039775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191000"/>
            <a:ext cx="3558762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3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0CC3-C2D1-5544-825C-6FF033D7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SCAN-SSA vs. SCAN-RSS on UPMEM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74A1C-532A-F848-96FE-DD611BD6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01296" cy="5472608"/>
          </a:xfrm>
        </p:spPr>
        <p:txBody>
          <a:bodyPr/>
          <a:lstStyle/>
          <a:p>
            <a:r>
              <a:rPr lang="en-US" dirty="0"/>
              <a:t>SCAN-SSA vs. SCAN-RSS on 1 DPU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610">
            <a:extLst>
              <a:ext uri="{FF2B5EF4-FFF2-40B4-BE49-F238E27FC236}">
                <a16:creationId xmlns:a16="http://schemas.microsoft.com/office/drawing/2014/main" id="{DF98D127-EB4F-2D45-8040-AB2E0013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77000"/>
            <a:ext cx="753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Gómez-Luna et al. "Benchmarking a New Paradigm: An Experimental Analysis of a Real Processing-in-Memory Architecture." </a:t>
            </a:r>
            <a:r>
              <a:rPr lang="en-US" sz="1000" i="1" dirty="0" err="1"/>
              <a:t>arXiv</a:t>
            </a:r>
            <a:r>
              <a:rPr lang="en-US" sz="1000" i="1" dirty="0"/>
              <a:t> preprint arXiv:2105.03814</a:t>
            </a:r>
            <a:r>
              <a:rPr lang="en-US" sz="1000" dirty="0"/>
              <a:t> (2021).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E6759-66A5-8548-AE15-74FD1B008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1358900"/>
            <a:ext cx="6235700" cy="359410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B96AC5-99DF-964E-B8E1-FD693BB545FC}"/>
              </a:ext>
            </a:extLst>
          </p:cNvPr>
          <p:cNvSpPr/>
          <p:nvPr/>
        </p:nvSpPr>
        <p:spPr>
          <a:xfrm>
            <a:off x="80388" y="4876800"/>
            <a:ext cx="8956722" cy="15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The cost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of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intra-DPU synchronization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in RSS (in Reduce step)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may be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noticeable for small arrays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For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 large arrays, RSS is faster than SSA</a:t>
            </a: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since it saves memory accesses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</a:t>
            </a:r>
            <a:r>
              <a:rPr lang="en-US"/>
              <a:t>(II)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In a UPMEM-based PIM system </a:t>
            </a:r>
            <a:r>
              <a:rPr lang="en-US" dirty="0"/>
              <a:t>UPMEM DIMMs coexist with regular DDR4 DIMMs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0052D-6AD0-5E45-81CF-2FBF423F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65" y="2236016"/>
            <a:ext cx="6047670" cy="36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Parallel Prefix-Sum (Scan) on GPU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453745" y="6504801"/>
            <a:ext cx="2209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https://youtu.be/SG0gvcbf2eo</a:t>
            </a:r>
            <a:endParaRPr lang="en-US" sz="1200" dirty="0">
              <a:solidFill>
                <a:srgbClr val="0432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717B9-F9A3-8640-8FC5-7715771D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70" y="886602"/>
            <a:ext cx="7739461" cy="553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154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UPMEM SDK 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343138" y="6504801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https://sdk.upmem.com/2023.1.0/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2E78-C7DF-644D-B3DA-26EE43B8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72" y="906405"/>
            <a:ext cx="5550856" cy="55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98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41723" y="6538972"/>
            <a:ext cx="2260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https://youtu.be/zF70xuhesME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80664-7791-0746-BB87-C6DE9E0F5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914400"/>
            <a:ext cx="7696200" cy="549728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C3B1C2E-0D68-7D43-A5FD-99EF9B22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UPMEM PIM (I)</a:t>
            </a:r>
          </a:p>
        </p:txBody>
      </p:sp>
    </p:spTree>
    <p:extLst>
      <p:ext uri="{BB962C8B-B14F-4D97-AF65-F5344CB8AC3E}">
        <p14:creationId xmlns:p14="http://schemas.microsoft.com/office/powerpoint/2010/main" val="1491132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03475" y="6538972"/>
            <a:ext cx="2292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https://youtu.be/pHEHdLsnNdk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E6378-D25E-4F49-8F95-4203B1283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914399"/>
            <a:ext cx="7391400" cy="552457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A1980F6-A440-324C-B46D-4141EFA50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UPMEM PIM (II)</a:t>
            </a:r>
          </a:p>
        </p:txBody>
      </p:sp>
    </p:spTree>
    <p:extLst>
      <p:ext uri="{BB962C8B-B14F-4D97-AF65-F5344CB8AC3E}">
        <p14:creationId xmlns:p14="http://schemas.microsoft.com/office/powerpoint/2010/main" val="41324379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 err="1">
                <a:ea typeface="ＭＳ Ｐゴシック" panose="020B0600070205080204" pitchFamily="34" charset="-128"/>
              </a:rPr>
              <a:t>Microbenchmarking</a:t>
            </a:r>
            <a:r>
              <a:rPr lang="en-US" altLang="en-US" b="1" dirty="0">
                <a:ea typeface="ＭＳ Ｐゴシック" panose="020B0600070205080204" pitchFamily="34" charset="-128"/>
              </a:rPr>
              <a:t> of UPMEM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3086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6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Arithmetic Throughput: Microbenchmark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3DDD-18BD-0E44-AEE3-5CF5CC03B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3114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the </a:t>
            </a:r>
            <a:r>
              <a:rPr lang="en-US" dirty="0">
                <a:solidFill>
                  <a:srgbClr val="00B050"/>
                </a:solidFill>
              </a:rPr>
              <a:t>maximum arithmetic throughput for different datatypes and operations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stream over an </a:t>
            </a:r>
            <a:r>
              <a:rPr lang="en-US" dirty="0">
                <a:solidFill>
                  <a:srgbClr val="0070C0"/>
                </a:solidFill>
              </a:rPr>
              <a:t>array in WRAM and perform read-modify-write operations</a:t>
            </a:r>
          </a:p>
          <a:p>
            <a:pPr lvl="1"/>
            <a:r>
              <a:rPr lang="en-US" dirty="0"/>
              <a:t>Experiments on </a:t>
            </a:r>
            <a:r>
              <a:rPr lang="en-US" dirty="0">
                <a:solidFill>
                  <a:srgbClr val="C00000"/>
                </a:solidFill>
              </a:rPr>
              <a:t>one DPU</a:t>
            </a:r>
          </a:p>
          <a:p>
            <a:pPr lvl="1"/>
            <a:r>
              <a:rPr lang="en-US" dirty="0"/>
              <a:t>We vary the number of </a:t>
            </a:r>
            <a:r>
              <a:rPr lang="en-US" dirty="0" err="1"/>
              <a:t>tasklets</a:t>
            </a:r>
            <a:r>
              <a:rPr lang="en-US" dirty="0"/>
              <a:t> from </a:t>
            </a:r>
            <a:r>
              <a:rPr lang="en-US" dirty="0">
                <a:solidFill>
                  <a:srgbClr val="C00000"/>
                </a:solidFill>
              </a:rPr>
              <a:t>1 to 24</a:t>
            </a:r>
          </a:p>
          <a:p>
            <a:pPr lvl="1"/>
            <a:r>
              <a:rPr lang="en-US" dirty="0"/>
              <a:t>Arithmetic operations: </a:t>
            </a:r>
            <a:r>
              <a:rPr lang="en-US" dirty="0">
                <a:solidFill>
                  <a:srgbClr val="7030A0"/>
                </a:solidFill>
              </a:rPr>
              <a:t>add, subtract, multiply, divide</a:t>
            </a:r>
          </a:p>
          <a:p>
            <a:pPr lvl="1"/>
            <a:r>
              <a:rPr lang="en-US" dirty="0"/>
              <a:t>Datatypes: </a:t>
            </a:r>
            <a:r>
              <a:rPr lang="en-US" dirty="0">
                <a:solidFill>
                  <a:srgbClr val="0070C0"/>
                </a:solidFill>
              </a:rPr>
              <a:t>int32, int64, float, double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We measure cycles with an </a:t>
            </a:r>
            <a:r>
              <a:rPr lang="en-US" dirty="0">
                <a:solidFill>
                  <a:srgbClr val="00B050"/>
                </a:solidFill>
              </a:rPr>
              <a:t>accurate cycle counter </a:t>
            </a:r>
            <a:r>
              <a:rPr lang="en-US" dirty="0"/>
              <a:t>that the SDK provides</a:t>
            </a:r>
          </a:p>
          <a:p>
            <a:pPr lvl="1"/>
            <a:r>
              <a:rPr lang="en-US" dirty="0"/>
              <a:t>We include WRAM accesses (including address calculation) and arithmetic operation</a:t>
            </a:r>
          </a:p>
        </p:txBody>
      </p:sp>
    </p:spTree>
    <p:extLst>
      <p:ext uri="{BB962C8B-B14F-4D97-AF65-F5344CB8AC3E}">
        <p14:creationId xmlns:p14="http://schemas.microsoft.com/office/powerpoint/2010/main" val="44497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for INT32 ADD Throughput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7E370-53F6-A543-865A-028F9778536A}"/>
              </a:ext>
            </a:extLst>
          </p:cNvPr>
          <p:cNvSpPr/>
          <p:nvPr/>
        </p:nvSpPr>
        <p:spPr>
          <a:xfrm>
            <a:off x="1324764" y="17653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7C664-0063-A34B-BE93-34D02731FFFE}"/>
              </a:ext>
            </a:extLst>
          </p:cNvPr>
          <p:cNvSpPr/>
          <p:nvPr/>
        </p:nvSpPr>
        <p:spPr>
          <a:xfrm>
            <a:off x="1324764" y="2982681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6B585-2971-9B40-9792-005130908F8E}"/>
              </a:ext>
            </a:extLst>
          </p:cNvPr>
          <p:cNvSpPr/>
          <p:nvPr/>
        </p:nvSpPr>
        <p:spPr>
          <a:xfrm>
            <a:off x="1324764" y="357539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74882-8E4F-0840-A966-6B173F0DAC19}"/>
              </a:ext>
            </a:extLst>
          </p:cNvPr>
          <p:cNvSpPr/>
          <p:nvPr/>
        </p:nvSpPr>
        <p:spPr>
          <a:xfrm>
            <a:off x="1324764" y="54102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4F6F8-B0D9-644B-9B12-4B2B424EA2B7}"/>
              </a:ext>
            </a:extLst>
          </p:cNvPr>
          <p:cNvSpPr/>
          <p:nvPr/>
        </p:nvSpPr>
        <p:spPr>
          <a:xfrm>
            <a:off x="1324764" y="572082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7F2FF-1B76-2942-BD32-A42FB3F61538}"/>
              </a:ext>
            </a:extLst>
          </p:cNvPr>
          <p:cNvSpPr/>
          <p:nvPr/>
        </p:nvSpPr>
        <p:spPr>
          <a:xfrm>
            <a:off x="1324764" y="2063227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CC15FD-6810-9C48-8314-B5E5AC5BBB16}"/>
              </a:ext>
            </a:extLst>
          </p:cNvPr>
          <p:cNvSpPr/>
          <p:nvPr/>
        </p:nvSpPr>
        <p:spPr>
          <a:xfrm>
            <a:off x="1324764" y="41859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AF2788-091B-0A46-A6D4-DFF5BB245BB4}"/>
              </a:ext>
            </a:extLst>
          </p:cNvPr>
          <p:cNvSpPr/>
          <p:nvPr/>
        </p:nvSpPr>
        <p:spPr>
          <a:xfrm>
            <a:off x="1324764" y="44907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1C299B-9F4C-1B42-93A3-7312BE6185D2}"/>
              </a:ext>
            </a:extLst>
          </p:cNvPr>
          <p:cNvSpPr/>
          <p:nvPr/>
        </p:nvSpPr>
        <p:spPr>
          <a:xfrm>
            <a:off x="1324764" y="2365935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14C6E-83A1-734E-93DC-6EA2ACCBF7BF}"/>
              </a:ext>
            </a:extLst>
          </p:cNvPr>
          <p:cNvSpPr/>
          <p:nvPr/>
        </p:nvSpPr>
        <p:spPr>
          <a:xfrm>
            <a:off x="1324764" y="4794636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ADB799-0FE2-524E-9D0D-980A1F625BF6}"/>
              </a:ext>
            </a:extLst>
          </p:cNvPr>
          <p:cNvSpPr/>
          <p:nvPr/>
        </p:nvSpPr>
        <p:spPr>
          <a:xfrm>
            <a:off x="1324764" y="2670280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3A0DCC-B309-CA4E-A50E-08A1F76FD679}"/>
              </a:ext>
            </a:extLst>
          </p:cNvPr>
          <p:cNvSpPr/>
          <p:nvPr/>
        </p:nvSpPr>
        <p:spPr>
          <a:xfrm>
            <a:off x="1324764" y="5105263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D665B-E83F-9042-A334-3ADFE24CA3E8}"/>
              </a:ext>
            </a:extLst>
          </p:cNvPr>
          <p:cNvSpPr txBox="1"/>
          <p:nvPr/>
        </p:nvSpPr>
        <p:spPr>
          <a:xfrm rot="16200000">
            <a:off x="-433268" y="1994953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C-based code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741F8-F015-8A44-8A4F-106CBD84DA8B}"/>
              </a:ext>
            </a:extLst>
          </p:cNvPr>
          <p:cNvSpPr txBox="1"/>
          <p:nvPr/>
        </p:nvSpPr>
        <p:spPr>
          <a:xfrm rot="16200000">
            <a:off x="-567034" y="4440693"/>
            <a:ext cx="22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Compiled code (UPMEM DPU ISA)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CB235-17EE-D44B-AD80-3597C2481B3C}"/>
              </a:ext>
            </a:extLst>
          </p:cNvPr>
          <p:cNvSpPr txBox="1"/>
          <p:nvPr/>
        </p:nvSpPr>
        <p:spPr>
          <a:xfrm>
            <a:off x="951449" y="1071880"/>
            <a:ext cx="77251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#define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 256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mem_alloc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(SIZE 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temp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   temp += scalar;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temp;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.LBB0_1: 	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Loop header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lsl_add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r3, r0, r2, 2 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Address calculation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r3, 0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from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r4, r1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r3, 0, r4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Store to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r2, 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Index update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8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jneq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256, .LBB0_1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Conditional jump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6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11 </a:t>
            </a:r>
            <a:r>
              <a:rPr lang="en-US" dirty="0" err="1"/>
              <a:t>Tasklets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364064-2365-7C4B-9C7E-79E7AEC6A89C}"/>
              </a:ext>
            </a:extLst>
          </p:cNvPr>
          <p:cNvGrpSpPr/>
          <p:nvPr/>
        </p:nvGrpSpPr>
        <p:grpSpPr>
          <a:xfrm>
            <a:off x="5811688" y="1573740"/>
            <a:ext cx="3135922" cy="3957485"/>
            <a:chOff x="4546948" y="1816270"/>
            <a:chExt cx="4478145" cy="2697210"/>
          </a:xfrm>
          <a:solidFill>
            <a:srgbClr val="2D458A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D6FF53F-79F1-B541-B72E-4A2D34953DBA}"/>
                </a:ext>
              </a:extLst>
            </p:cNvPr>
            <p:cNvSpPr/>
            <p:nvPr/>
          </p:nvSpPr>
          <p:spPr>
            <a:xfrm>
              <a:off x="4546948" y="1816272"/>
              <a:ext cx="4472353" cy="2697208"/>
            </a:xfrm>
            <a:prstGeom prst="roundRect">
              <a:avLst>
                <a:gd name="adj" fmla="val 2876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5E9C6547-1660-2B4B-B99C-119636EA6AD9}"/>
                </a:ext>
              </a:extLst>
            </p:cNvPr>
            <p:cNvSpPr/>
            <p:nvPr/>
          </p:nvSpPr>
          <p:spPr>
            <a:xfrm>
              <a:off x="4546948" y="1816270"/>
              <a:ext cx="4472353" cy="269892"/>
            </a:xfrm>
            <a:prstGeom prst="round2SameRect">
              <a:avLst>
                <a:gd name="adj1" fmla="val 24871"/>
                <a:gd name="adj2" fmla="val 0"/>
              </a:avLst>
            </a:prstGeom>
            <a:grpFill/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AD0B00-1E27-1042-B564-6E7AD5BBC5B5}"/>
                </a:ext>
              </a:extLst>
            </p:cNvPr>
            <p:cNvSpPr txBox="1"/>
            <p:nvPr/>
          </p:nvSpPr>
          <p:spPr>
            <a:xfrm>
              <a:off x="4552740" y="2091279"/>
              <a:ext cx="4472353" cy="2370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arithmetic throughput of a DRAM Processing Unit saturates at 11 or more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This observation is consistent for different datatypes (INT32, INT64, UINT32, UINT64, FLOAT, DOUBLE) and operations (ADD, SUB, MUL, DIV). 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1E555F-259E-124A-8C6C-CE602D17A704}"/>
              </a:ext>
            </a:extLst>
          </p:cNvPr>
          <p:cNvCxnSpPr>
            <a:cxnSpLocks/>
          </p:cNvCxnSpPr>
          <p:nvPr/>
        </p:nvCxnSpPr>
        <p:spPr>
          <a:xfrm>
            <a:off x="1553031" y="1072451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5A56E6-55FA-114F-8F2F-C0518EC5C7E5}"/>
              </a:ext>
            </a:extLst>
          </p:cNvPr>
          <p:cNvCxnSpPr>
            <a:cxnSpLocks/>
          </p:cNvCxnSpPr>
          <p:nvPr/>
        </p:nvCxnSpPr>
        <p:spPr>
          <a:xfrm>
            <a:off x="4252688" y="1072451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012B37-95F2-DD41-823C-CF531447B984}"/>
              </a:ext>
            </a:extLst>
          </p:cNvPr>
          <p:cNvCxnSpPr>
            <a:cxnSpLocks/>
          </p:cNvCxnSpPr>
          <p:nvPr/>
        </p:nvCxnSpPr>
        <p:spPr>
          <a:xfrm>
            <a:off x="1553031" y="3781073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E2FE78-DBE6-FB4F-898B-B690A0869705}"/>
              </a:ext>
            </a:extLst>
          </p:cNvPr>
          <p:cNvCxnSpPr>
            <a:cxnSpLocks/>
          </p:cNvCxnSpPr>
          <p:nvPr/>
        </p:nvCxnSpPr>
        <p:spPr>
          <a:xfrm>
            <a:off x="4252688" y="3781073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7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Chart bld="series"/>
        </p:bldSub>
      </p:bldGraphic>
      <p:bldGraphic spid="25" grpId="0" uiExpand="1">
        <p:bldSub>
          <a:bldChart bld="series"/>
        </p:bldSub>
      </p:bldGraphic>
      <p:bldGraphic spid="26" grpId="0" uiExpand="1">
        <p:bldSub>
          <a:bldChart bld="series"/>
        </p:bldSub>
      </p:bldGraphic>
      <p:bldGraphic spid="27" grpId="0" uiExpand="1">
        <p:bldSub>
          <a:bldChart bld="series"/>
        </p:bldSub>
      </p:bldGraphic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ADD/SUB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25CF1-8FAE-CE41-AC37-E456EE52557D}"/>
              </a:ext>
            </a:extLst>
          </p:cNvPr>
          <p:cNvGrpSpPr/>
          <p:nvPr/>
        </p:nvGrpSpPr>
        <p:grpSpPr>
          <a:xfrm>
            <a:off x="1545771" y="1371598"/>
            <a:ext cx="3902922" cy="304802"/>
            <a:chOff x="1545771" y="1371598"/>
            <a:chExt cx="3712029" cy="3048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4A77147-94AC-3845-B356-FD2AB8ACB8B8}"/>
                </a:ext>
              </a:extLst>
            </p:cNvPr>
            <p:cNvCxnSpPr>
              <a:cxnSpLocks/>
            </p:cNvCxnSpPr>
            <p:nvPr/>
          </p:nvCxnSpPr>
          <p:spPr>
            <a:xfrm>
              <a:off x="1545771" y="1371598"/>
              <a:ext cx="371202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93F8C45-F361-524A-81EB-EFDC0B84E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92486" y="1371600"/>
              <a:ext cx="0" cy="3048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C3856A3-6444-674F-9C24-8933D78E6EF5}"/>
              </a:ext>
            </a:extLst>
          </p:cNvPr>
          <p:cNvSpPr/>
          <p:nvPr/>
        </p:nvSpPr>
        <p:spPr>
          <a:xfrm>
            <a:off x="6007709" y="1276553"/>
            <a:ext cx="2812521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INT32 ADD/SUB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17% faster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than INT64 ADD/SUB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CE4BA-8C24-AF45-98B4-03593C3CAF82}"/>
              </a:ext>
            </a:extLst>
          </p:cNvPr>
          <p:cNvSpPr txBox="1"/>
          <p:nvPr/>
        </p:nvSpPr>
        <p:spPr>
          <a:xfrm>
            <a:off x="5372581" y="1339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17%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B90492-B248-B64D-AD03-18647948D40A}"/>
              </a:ext>
            </a:extLst>
          </p:cNvPr>
          <p:cNvSpPr/>
          <p:nvPr/>
        </p:nvSpPr>
        <p:spPr>
          <a:xfrm>
            <a:off x="169010" y="3719193"/>
            <a:ext cx="8819023" cy="46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explain the peak throughput?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4AB30D6-13C4-0746-8221-7E17E84A9B49}"/>
              </a:ext>
            </a:extLst>
          </p:cNvPr>
          <p:cNvSpPr/>
          <p:nvPr/>
        </p:nvSpPr>
        <p:spPr>
          <a:xfrm>
            <a:off x="169009" y="4235190"/>
            <a:ext cx="8819026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Peak throughput at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One instruction retires every cycle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when the pipeline is full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FCCD4A8-A429-164E-AE4A-2C9EE9D5301C}"/>
                  </a:ext>
                </a:extLst>
              </p:cNvPr>
              <p:cNvSpPr/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𝐴𝑟𝑖𝑡h𝑚𝑒𝑡𝑖𝑐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𝑇h𝑟𝑜𝑢𝑔h𝑝𝑢𝑡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𝑂𝑃𝑆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FCCD4A8-A429-164E-AE4A-2C9EE9D53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blipFill>
                <a:blip r:embed="rId6"/>
                <a:stretch>
                  <a:fillRect b="-3125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6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5" grpId="0">
        <p:bldAsOne/>
      </p:bldGraphic>
      <p:bldP spid="23" grpId="0" animBg="1"/>
      <p:bldP spid="11" grpId="0"/>
      <p:bldP spid="32" grpId="0" animBg="1"/>
      <p:bldP spid="3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B03D0-8190-D443-8C79-41C1214E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7" y="3458048"/>
            <a:ext cx="3719964" cy="221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06B28-E1D0-714E-8C6C-56E7F3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161" y="3511325"/>
            <a:ext cx="4830946" cy="24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 UPMEM DIMM contains </a:t>
            </a:r>
            <a:r>
              <a:rPr lang="en-US" sz="2600" dirty="0">
                <a:solidFill>
                  <a:srgbClr val="00B050"/>
                </a:solidFill>
              </a:rPr>
              <a:t>8 or 16 chips</a:t>
            </a:r>
          </a:p>
          <a:p>
            <a:pPr lvl="1"/>
            <a:r>
              <a:rPr lang="en-US" sz="2200" dirty="0"/>
              <a:t>Thus, </a:t>
            </a:r>
            <a:r>
              <a:rPr lang="en-US" sz="2200" dirty="0">
                <a:solidFill>
                  <a:srgbClr val="00B050"/>
                </a:solidFill>
              </a:rPr>
              <a:t>1 or 2 ranks </a:t>
            </a:r>
            <a:r>
              <a:rPr lang="en-US" sz="2200" dirty="0"/>
              <a:t>of 8 chips each</a:t>
            </a:r>
          </a:p>
          <a:p>
            <a:r>
              <a:rPr lang="en-US" sz="2600" dirty="0"/>
              <a:t>Inside each PIM chip there are: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64MB banks </a:t>
            </a:r>
            <a:r>
              <a:rPr lang="en-US" dirty="0"/>
              <a:t>per chip: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RAM (MRAM)</a:t>
            </a:r>
            <a:r>
              <a:rPr lang="en-US" dirty="0"/>
              <a:t> banks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rgbClr val="0070C0"/>
                </a:solidFill>
              </a:rPr>
              <a:t>DRAM Processing Units (DPUs)</a:t>
            </a:r>
            <a:r>
              <a:rPr lang="en-US" dirty="0"/>
              <a:t> in each chip, 64 DPUs per rank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1802DE-1D59-FB46-A9C9-50AD777D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28" y="4450292"/>
            <a:ext cx="2197507" cy="138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6EC1F-546A-D24F-B390-78D54FF76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245" y="4450292"/>
            <a:ext cx="1195702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0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#Instructions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3DDD-18BD-0E44-AEE3-5CF5CC03B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Compiler explorer: </a:t>
            </a:r>
            <a:r>
              <a:rPr lang="en-US" sz="2400" dirty="0">
                <a:hlinkClick r:id="rId3"/>
              </a:rPr>
              <a:t>https://dpu.dev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483972-1652-2E43-A073-C0D9D242B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" y="1420281"/>
            <a:ext cx="8768080" cy="475528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85A54B-FC6B-6A41-9961-5A9771C87734}"/>
              </a:ext>
            </a:extLst>
          </p:cNvPr>
          <p:cNvSpPr/>
          <p:nvPr/>
        </p:nvSpPr>
        <p:spPr>
          <a:xfrm>
            <a:off x="576197" y="5410986"/>
            <a:ext cx="8054236" cy="969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instructions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32-bit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ADD/SUB microbenchmark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instructions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64-bit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ADD/SUB microbenchmark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7FBFB3A-F8AF-8044-941D-F2FC24DC2728}"/>
              </a:ext>
            </a:extLst>
          </p:cNvPr>
          <p:cNvSpPr/>
          <p:nvPr/>
        </p:nvSpPr>
        <p:spPr>
          <a:xfrm>
            <a:off x="6565900" y="2198510"/>
            <a:ext cx="2064533" cy="107809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B66D62-20E1-EF42-B271-B4F2EADAD867}"/>
              </a:ext>
            </a:extLst>
          </p:cNvPr>
          <p:cNvSpPr/>
          <p:nvPr/>
        </p:nvSpPr>
        <p:spPr>
          <a:xfrm>
            <a:off x="6565899" y="3958462"/>
            <a:ext cx="2064533" cy="122400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33F61C4-EC24-1E49-A315-283C0A83C3F1}"/>
              </a:ext>
            </a:extLst>
          </p:cNvPr>
          <p:cNvSpPr/>
          <p:nvPr/>
        </p:nvSpPr>
        <p:spPr>
          <a:xfrm>
            <a:off x="6565898" y="4481562"/>
            <a:ext cx="2064533" cy="18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2BD998C-6D4E-A64D-9B5E-E3CC2CCE7554}"/>
              </a:ext>
            </a:extLst>
          </p:cNvPr>
          <p:cNvSpPr/>
          <p:nvPr/>
        </p:nvSpPr>
        <p:spPr>
          <a:xfrm>
            <a:off x="169009" y="5405717"/>
            <a:ext cx="8819024" cy="10215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ADD/SUB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6 instructions 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58.33 MOPS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64-bit ADD/SUB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7 instructions 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50.00 MOPS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frequency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DPU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= 350 MHz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ADD/SUB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25CF1-8FAE-CE41-AC37-E456EE52557D}"/>
              </a:ext>
            </a:extLst>
          </p:cNvPr>
          <p:cNvGrpSpPr/>
          <p:nvPr/>
        </p:nvGrpSpPr>
        <p:grpSpPr>
          <a:xfrm>
            <a:off x="1545771" y="1371598"/>
            <a:ext cx="3902922" cy="304802"/>
            <a:chOff x="1545771" y="1371598"/>
            <a:chExt cx="3712029" cy="3048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4A77147-94AC-3845-B356-FD2AB8ACB8B8}"/>
                </a:ext>
              </a:extLst>
            </p:cNvPr>
            <p:cNvCxnSpPr>
              <a:cxnSpLocks/>
            </p:cNvCxnSpPr>
            <p:nvPr/>
          </p:nvCxnSpPr>
          <p:spPr>
            <a:xfrm>
              <a:off x="1545771" y="1371598"/>
              <a:ext cx="371202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93F8C45-F361-524A-81EB-EFDC0B84E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92486" y="1371600"/>
              <a:ext cx="0" cy="3048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C3856A3-6444-674F-9C24-8933D78E6EF5}"/>
              </a:ext>
            </a:extLst>
          </p:cNvPr>
          <p:cNvSpPr/>
          <p:nvPr/>
        </p:nvSpPr>
        <p:spPr>
          <a:xfrm>
            <a:off x="6007709" y="1276553"/>
            <a:ext cx="2812521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INT32 ADD/SUB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17% faster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than INT64 ADD/SUB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CE4BA-8C24-AF45-98B4-03593C3CAF82}"/>
              </a:ext>
            </a:extLst>
          </p:cNvPr>
          <p:cNvSpPr txBox="1"/>
          <p:nvPr/>
        </p:nvSpPr>
        <p:spPr>
          <a:xfrm>
            <a:off x="5372581" y="1339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17%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B90492-B248-B64D-AD03-18647948D40A}"/>
              </a:ext>
            </a:extLst>
          </p:cNvPr>
          <p:cNvSpPr/>
          <p:nvPr/>
        </p:nvSpPr>
        <p:spPr>
          <a:xfrm>
            <a:off x="169010" y="3719193"/>
            <a:ext cx="8819023" cy="46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explain the peak throughput?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4AB30D6-13C4-0746-8221-7E17E84A9B49}"/>
              </a:ext>
            </a:extLst>
          </p:cNvPr>
          <p:cNvSpPr/>
          <p:nvPr/>
        </p:nvSpPr>
        <p:spPr>
          <a:xfrm>
            <a:off x="169009" y="4235190"/>
            <a:ext cx="8819026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Peak throughput at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One instruction retires every cycle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when the pipeline is full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B1C8FB16-30CB-C34B-B6DB-88CEEF8BD35A}"/>
                  </a:ext>
                </a:extLst>
              </p:cNvPr>
              <p:cNvSpPr/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𝐴𝑟𝑖𝑡h𝑚𝑒𝑡𝑖𝑐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𝑇h𝑟𝑜𝑢𝑔h𝑝𝑢𝑡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𝑂𝑃𝑆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B1C8FB16-30CB-C34B-B6DB-88CEEF8BD3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blipFill>
                <a:blip r:embed="rId4"/>
                <a:stretch>
                  <a:fillRect b="-3125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61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00035 -0.0678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00035 -0.0673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 animBg="1"/>
      <p:bldP spid="33" grpId="0" animBg="1"/>
      <p:bldP spid="1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MUL/DIV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F09CEE-1431-474F-8B2B-41859D4BCEFD}"/>
              </a:ext>
            </a:extLst>
          </p:cNvPr>
          <p:cNvCxnSpPr>
            <a:cxnSpLocks/>
          </p:cNvCxnSpPr>
          <p:nvPr/>
        </p:nvCxnSpPr>
        <p:spPr>
          <a:xfrm>
            <a:off x="2869971" y="2329761"/>
            <a:ext cx="0" cy="1360714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5A77E4F-E716-8941-AC4E-34974DE8DD2E}"/>
              </a:ext>
            </a:extLst>
          </p:cNvPr>
          <p:cNvSpPr/>
          <p:nvPr/>
        </p:nvSpPr>
        <p:spPr>
          <a:xfrm>
            <a:off x="5279661" y="1066825"/>
            <a:ext cx="3270449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Huge throughput difference between ADD/SUB and MUL/DIV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A80BAD1-7D7F-8145-8881-9F0B9A47A3E8}"/>
              </a:ext>
            </a:extLst>
          </p:cNvPr>
          <p:cNvSpPr/>
          <p:nvPr/>
        </p:nvSpPr>
        <p:spPr>
          <a:xfrm>
            <a:off x="5279662" y="2554970"/>
            <a:ext cx="3270447" cy="9671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DPUs do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have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 32-bit multiplier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46E65C3-CC53-D84C-98A2-71EEBC2BC934}"/>
              </a:ext>
            </a:extLst>
          </p:cNvPr>
          <p:cNvSpPr/>
          <p:nvPr/>
        </p:nvSpPr>
        <p:spPr>
          <a:xfrm>
            <a:off x="5271409" y="3622742"/>
            <a:ext cx="3278700" cy="2740265"/>
          </a:xfrm>
          <a:prstGeom prst="roundRect">
            <a:avLst>
              <a:gd name="adj" fmla="val 678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MUL/DIV implementation is based on an instruction that performs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bit shifting and addition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1 cycle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(MUL/DIV take a maximum of 32 instructions)</a:t>
            </a:r>
          </a:p>
        </p:txBody>
      </p:sp>
    </p:spTree>
    <p:extLst>
      <p:ext uri="{BB962C8B-B14F-4D97-AF65-F5344CB8AC3E}">
        <p14:creationId xmlns:p14="http://schemas.microsoft.com/office/powerpoint/2010/main" val="18630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 0.13334 " pathEditMode="relative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5" grpId="0">
        <p:bldAsOne/>
      </p:bldGraphic>
      <p:bldGraphic spid="26" grpId="0">
        <p:bldAsOne/>
      </p:bldGraphic>
      <p:bldGraphic spid="27" grpId="0">
        <p:bldAsOne/>
      </p:bldGraphic>
      <p:bldGraphic spid="27" grpId="1">
        <p:bldAsOne/>
      </p:bldGraphic>
      <p:bldP spid="19" grpId="0" animBg="1"/>
      <p:bldP spid="20" grpId="0" animBg="1"/>
      <p:bldP spid="3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Native Support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6FF53F-79F1-B541-B72E-4A2D34953DBA}"/>
              </a:ext>
            </a:extLst>
          </p:cNvPr>
          <p:cNvSpPr/>
          <p:nvPr/>
        </p:nvSpPr>
        <p:spPr>
          <a:xfrm>
            <a:off x="5562678" y="925426"/>
            <a:ext cx="3425321" cy="5442820"/>
          </a:xfrm>
          <a:prstGeom prst="roundRect">
            <a:avLst>
              <a:gd name="adj" fmla="val 2876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5E9C6547-1660-2B4B-B99C-119636EA6AD9}"/>
              </a:ext>
            </a:extLst>
          </p:cNvPr>
          <p:cNvSpPr/>
          <p:nvPr/>
        </p:nvSpPr>
        <p:spPr>
          <a:xfrm>
            <a:off x="5562678" y="925422"/>
            <a:ext cx="3425321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D0B00-1E27-1042-B564-6E7AD5BBC5B5}"/>
              </a:ext>
            </a:extLst>
          </p:cNvPr>
          <p:cNvSpPr txBox="1"/>
          <p:nvPr/>
        </p:nvSpPr>
        <p:spPr>
          <a:xfrm>
            <a:off x="5567114" y="1364187"/>
            <a:ext cx="3425321" cy="501675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 provide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native hardware support for 32- and 64-bit integer addition and subtraction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leading to high throughput for these operations. </a:t>
            </a: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 do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natively support 32- and 64-bit multiplication and division, and floating point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These operations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emulated by the UPMEM runtime library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leading to much lower throughput.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1CA90-8D8D-A24A-A007-849FC1278AC6}"/>
              </a:ext>
            </a:extLst>
          </p:cNvPr>
          <p:cNvSpPr/>
          <p:nvPr/>
        </p:nvSpPr>
        <p:spPr>
          <a:xfrm>
            <a:off x="331304" y="963902"/>
            <a:ext cx="251792" cy="5704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1814BF-7FDD-A242-8EF2-A604518ADDB5}"/>
              </a:ext>
            </a:extLst>
          </p:cNvPr>
          <p:cNvSpPr/>
          <p:nvPr/>
        </p:nvSpPr>
        <p:spPr>
          <a:xfrm>
            <a:off x="3032264" y="963902"/>
            <a:ext cx="251792" cy="5704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DFA4E-15E1-7E4E-9468-947AE22B13DF}"/>
              </a:ext>
            </a:extLst>
          </p:cNvPr>
          <p:cNvSpPr/>
          <p:nvPr/>
        </p:nvSpPr>
        <p:spPr>
          <a:xfrm>
            <a:off x="331304" y="3671195"/>
            <a:ext cx="251792" cy="570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513E39-1DE7-F241-82C0-FFEF6C728B6A}"/>
              </a:ext>
            </a:extLst>
          </p:cNvPr>
          <p:cNvSpPr/>
          <p:nvPr/>
        </p:nvSpPr>
        <p:spPr>
          <a:xfrm>
            <a:off x="3032264" y="3671195"/>
            <a:ext cx="251792" cy="570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 animBg="1"/>
      <p:bldP spid="16" grpId="0" animBg="1"/>
      <p:bldP spid="17" grpId="0" animBg="1"/>
      <p:bldP spid="18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Microbenchmark: Arithmetic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Arithmetic throughput for different operations and datatypes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1F8C0-A924-DB43-BCEC-91FEDE301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8655"/>
            <a:ext cx="9144000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857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DPU: WRAM Bandwidth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6981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49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DE718-C99B-054E-AD0C-9269E2131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28" y="3002691"/>
            <a:ext cx="3845356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68 0.01806 L 0.26163 -0.100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5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Microbenchmark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5AE9-DABD-FF4A-A951-32BE255FF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the </a:t>
            </a:r>
            <a:r>
              <a:rPr lang="en-US" dirty="0">
                <a:solidFill>
                  <a:srgbClr val="00B050"/>
                </a:solidFill>
              </a:rPr>
              <a:t>WRAM bandwidth </a:t>
            </a:r>
            <a:r>
              <a:rPr lang="en-US" dirty="0"/>
              <a:t>for the STREAM benchmark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implement the four versions of STREAM: </a:t>
            </a:r>
            <a:r>
              <a:rPr lang="en-US" dirty="0">
                <a:solidFill>
                  <a:srgbClr val="0070C0"/>
                </a:solidFill>
              </a:rPr>
              <a:t>COPY, ADD, SCALE, and TRIAD</a:t>
            </a:r>
          </a:p>
          <a:p>
            <a:pPr lvl="1"/>
            <a:r>
              <a:rPr lang="en-US" dirty="0"/>
              <a:t>The operations performed in ADD, SCALE, and TRIAD are </a:t>
            </a:r>
            <a:r>
              <a:rPr lang="en-US" dirty="0">
                <a:solidFill>
                  <a:srgbClr val="0070C0"/>
                </a:solidFill>
              </a:rPr>
              <a:t>addition, multiplication, and </a:t>
            </a:r>
            <a:r>
              <a:rPr lang="en-US" dirty="0" err="1">
                <a:solidFill>
                  <a:srgbClr val="0070C0"/>
                </a:solidFill>
              </a:rPr>
              <a:t>addition+multiplication</a:t>
            </a:r>
            <a:r>
              <a:rPr lang="en-US" dirty="0"/>
              <a:t>, respectively</a:t>
            </a:r>
          </a:p>
          <a:p>
            <a:pPr lvl="1"/>
            <a:r>
              <a:rPr lang="en-US" dirty="0"/>
              <a:t>We vary the number of </a:t>
            </a:r>
            <a:r>
              <a:rPr lang="en-US" dirty="0" err="1"/>
              <a:t>tasklets</a:t>
            </a:r>
            <a:r>
              <a:rPr lang="en-US" dirty="0"/>
              <a:t> from 1 to 16</a:t>
            </a:r>
          </a:p>
          <a:p>
            <a:pPr lvl="1"/>
            <a:r>
              <a:rPr lang="en-US" dirty="0"/>
              <a:t>We show results for 1 DPU</a:t>
            </a:r>
          </a:p>
          <a:p>
            <a:pPr lvl="1"/>
            <a:endParaRPr lang="en-US" dirty="0"/>
          </a:p>
          <a:p>
            <a:r>
              <a:rPr lang="en-US" dirty="0"/>
              <a:t>We do </a:t>
            </a:r>
            <a:r>
              <a:rPr lang="en-US" i="1" dirty="0"/>
              <a:t>not</a:t>
            </a:r>
            <a:r>
              <a:rPr lang="en-US" dirty="0"/>
              <a:t> include accesses to MRAM</a:t>
            </a:r>
          </a:p>
        </p:txBody>
      </p:sp>
    </p:spTree>
    <p:extLst>
      <p:ext uri="{BB962C8B-B14F-4D97-AF65-F5344CB8AC3E}">
        <p14:creationId xmlns:p14="http://schemas.microsoft.com/office/powerpoint/2010/main" val="227193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 in WRAM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2E8C85-F0C1-8546-B732-45B170D68828}"/>
              </a:ext>
            </a:extLst>
          </p:cNvPr>
          <p:cNvSpPr/>
          <p:nvPr/>
        </p:nvSpPr>
        <p:spPr>
          <a:xfrm>
            <a:off x="889000" y="5801191"/>
            <a:ext cx="7264400" cy="27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BA5F-73BF-9645-AE22-BBD931B9A7DB}"/>
              </a:ext>
            </a:extLst>
          </p:cNvPr>
          <p:cNvSpPr/>
          <p:nvPr/>
        </p:nvSpPr>
        <p:spPr>
          <a:xfrm>
            <a:off x="889000" y="1455446"/>
            <a:ext cx="7264400" cy="270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3B171E-7983-1040-9664-06543EE8A133}"/>
              </a:ext>
            </a:extLst>
          </p:cNvPr>
          <p:cNvSpPr/>
          <p:nvPr/>
        </p:nvSpPr>
        <p:spPr>
          <a:xfrm>
            <a:off x="889000" y="2913909"/>
            <a:ext cx="7264400" cy="27000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3DD690-927D-F64E-AD7C-6BFD636C3235}"/>
              </a:ext>
            </a:extLst>
          </p:cNvPr>
          <p:cNvSpPr/>
          <p:nvPr/>
        </p:nvSpPr>
        <p:spPr>
          <a:xfrm>
            <a:off x="889000" y="4347200"/>
            <a:ext cx="7264400" cy="270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C30B5B-45AD-8742-BC6F-5CDEFABDD91F}"/>
              </a:ext>
            </a:extLst>
          </p:cNvPr>
          <p:cNvSpPr/>
          <p:nvPr/>
        </p:nvSpPr>
        <p:spPr>
          <a:xfrm>
            <a:off x="5613400" y="952500"/>
            <a:ext cx="2882900" cy="5038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no arithmetic operations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36B261-E71C-2B45-B4B0-EC501DBEF17A}"/>
              </a:ext>
            </a:extLst>
          </p:cNvPr>
          <p:cNvSpPr/>
          <p:nvPr/>
        </p:nvSpPr>
        <p:spPr>
          <a:xfrm>
            <a:off x="5613400" y="2401118"/>
            <a:ext cx="2882900" cy="5038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16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497C67-7E99-674B-A355-E6DCC3FB3F9C}"/>
              </a:ext>
            </a:extLst>
          </p:cNvPr>
          <p:cNvSpPr/>
          <p:nvPr/>
        </p:nvSpPr>
        <p:spPr>
          <a:xfrm>
            <a:off x="5613400" y="3841591"/>
            <a:ext cx="2882900" cy="5038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026CFF-767C-ED4E-A4B1-2847247FF251}"/>
              </a:ext>
            </a:extLst>
          </p:cNvPr>
          <p:cNvSpPr/>
          <p:nvPr/>
        </p:nvSpPr>
        <p:spPr>
          <a:xfrm>
            <a:off x="5613400" y="5300282"/>
            <a:ext cx="2882900" cy="5038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16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MUL,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800100" y="812800"/>
            <a:ext cx="7478329" cy="5647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SCALE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scalar *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TRIAD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 scalar *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8505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STREAM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F23680-0032-184E-A63E-1C430DE432A8}"/>
              </a:ext>
            </a:extLst>
          </p:cNvPr>
          <p:cNvSpPr/>
          <p:nvPr/>
        </p:nvSpPr>
        <p:spPr>
          <a:xfrm>
            <a:off x="464214" y="3983776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How can we estimate the bandwidth?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A99AF4-247C-B943-A13C-DBFCB95B7C35}"/>
              </a:ext>
            </a:extLst>
          </p:cNvPr>
          <p:cNvSpPr/>
          <p:nvPr/>
        </p:nvSpPr>
        <p:spPr>
          <a:xfrm>
            <a:off x="464214" y="4600980"/>
            <a:ext cx="8215572" cy="8316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Assuming that the pipeline is full, 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Bytes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the number of bytes read and written:</a:t>
            </a:r>
          </a:p>
        </p:txBody>
      </p:sp>
    </p:spTree>
    <p:extLst>
      <p:ext uri="{BB962C8B-B14F-4D97-AF65-F5344CB8AC3E}">
        <p14:creationId xmlns:p14="http://schemas.microsoft.com/office/powerpoint/2010/main" val="157354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Graphic spid="10" grpId="0" uiExpand="1">
        <p:bldSub>
          <a:bldChart bld="series"/>
        </p:bldSub>
      </p:bldGraphic>
      <p:bldP spid="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/>
              <p:nvPr/>
            </p:nvSpPr>
            <p:spPr>
              <a:xfrm>
                <a:off x="473174" y="5581868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=2,800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𝑀𝐵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350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𝑀𝐻𝑧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5581868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COPY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4361F2-A8BF-B248-91B7-4BDAC5B8F6B1}"/>
              </a:ext>
            </a:extLst>
          </p:cNvPr>
          <p:cNvSpPr/>
          <p:nvPr/>
        </p:nvSpPr>
        <p:spPr>
          <a:xfrm>
            <a:off x="464214" y="4800595"/>
            <a:ext cx="8215572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executes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 instructions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(WRAM load and store).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× 16 bytes in 22 cycles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005F6-8CA2-6B40-85EC-DAA73DF6ABE1}"/>
              </a:ext>
            </a:extLst>
          </p:cNvPr>
          <p:cNvSpPr/>
          <p:nvPr/>
        </p:nvSpPr>
        <p:spPr>
          <a:xfrm>
            <a:off x="7431741" y="1326776"/>
            <a:ext cx="600635" cy="2241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 -0.239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21F3-1581-BC4B-BF7C-2B4961BCE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4 schematically illustrates part of the computing system of FIG. 1 in more detail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69DD3-EEE0-CC40-8DB1-95999361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12" y="1848678"/>
            <a:ext cx="5572100" cy="4579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6576E-7F6F-9343-B271-03E2DB25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2" y="1728303"/>
            <a:ext cx="2649083" cy="18250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031599-4F7F-2D49-A134-1A170F604BB0}"/>
              </a:ext>
            </a:extLst>
          </p:cNvPr>
          <p:cNvGrpSpPr/>
          <p:nvPr/>
        </p:nvGrpSpPr>
        <p:grpSpPr>
          <a:xfrm>
            <a:off x="2377438" y="2659890"/>
            <a:ext cx="537212" cy="629134"/>
            <a:chOff x="6172196" y="3975652"/>
            <a:chExt cx="1260000" cy="1476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8C3785-0302-1C49-AB1C-3D9C2CD6486A}"/>
                </a:ext>
              </a:extLst>
            </p:cNvPr>
            <p:cNvSpPr/>
            <p:nvPr/>
          </p:nvSpPr>
          <p:spPr>
            <a:xfrm>
              <a:off x="6172196" y="3975652"/>
              <a:ext cx="1260000" cy="14760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0377C0-6536-2143-943E-34FA7AAA66DA}"/>
                </a:ext>
              </a:extLst>
            </p:cNvPr>
            <p:cNvSpPr/>
            <p:nvPr/>
          </p:nvSpPr>
          <p:spPr>
            <a:xfrm>
              <a:off x="6599578" y="4323522"/>
              <a:ext cx="616226" cy="288235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91F34B-B053-E34F-966C-84B3A7705C83}"/>
                </a:ext>
              </a:extLst>
            </p:cNvPr>
            <p:cNvSpPr/>
            <p:nvPr/>
          </p:nvSpPr>
          <p:spPr>
            <a:xfrm>
              <a:off x="6251709" y="4810539"/>
              <a:ext cx="1083365" cy="556591"/>
            </a:xfrm>
            <a:prstGeom prst="rect">
              <a:avLst/>
            </a:prstGeom>
            <a:solidFill>
              <a:srgbClr val="ED7D31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44FD58-3B65-8A4F-B864-8887082AF680}"/>
              </a:ext>
            </a:extLst>
          </p:cNvPr>
          <p:cNvCxnSpPr>
            <a:cxnSpLocks/>
          </p:cNvCxnSpPr>
          <p:nvPr/>
        </p:nvCxnSpPr>
        <p:spPr>
          <a:xfrm flipV="1">
            <a:off x="3001618" y="1987826"/>
            <a:ext cx="2146852" cy="662954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EF018-2BB5-CC49-BF87-47E1D1F47773}"/>
              </a:ext>
            </a:extLst>
          </p:cNvPr>
          <p:cNvSpPr/>
          <p:nvPr/>
        </p:nvSpPr>
        <p:spPr>
          <a:xfrm>
            <a:off x="5216040" y="1921889"/>
            <a:ext cx="3768933" cy="3962075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EEBDE1-1E2E-B44C-B279-590E6DACF26D}"/>
              </a:ext>
            </a:extLst>
          </p:cNvPr>
          <p:cNvSpPr/>
          <p:nvPr/>
        </p:nvSpPr>
        <p:spPr>
          <a:xfrm>
            <a:off x="6338529" y="4943165"/>
            <a:ext cx="1848040" cy="683084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49549-B34F-A047-A2D9-2C6A04546AFF}"/>
              </a:ext>
            </a:extLst>
          </p:cNvPr>
          <p:cNvSpPr/>
          <p:nvPr/>
        </p:nvSpPr>
        <p:spPr>
          <a:xfrm>
            <a:off x="7111264" y="3470432"/>
            <a:ext cx="967729" cy="1152000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E1236-702F-374F-8C72-7C5D8AC100BC}"/>
              </a:ext>
            </a:extLst>
          </p:cNvPr>
          <p:cNvSpPr txBox="1"/>
          <p:nvPr/>
        </p:nvSpPr>
        <p:spPr>
          <a:xfrm>
            <a:off x="1911657" y="6476104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, Jean-François Roy. “Memory circuit with integrated processor.” US 10,324,870 B2.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B5BB21-66E2-9647-80FB-DE2D10202955}"/>
              </a:ext>
            </a:extLst>
          </p:cNvPr>
          <p:cNvCxnSpPr>
            <a:cxnSpLocks/>
          </p:cNvCxnSpPr>
          <p:nvPr/>
        </p:nvCxnSpPr>
        <p:spPr>
          <a:xfrm>
            <a:off x="2948551" y="3344965"/>
            <a:ext cx="2267488" cy="2538999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61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5" grpId="0" animBg="1"/>
      <p:bldP spid="17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ADD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3906211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3906211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4361F2-A8BF-B248-91B7-4BDAC5B8F6B1}"/>
              </a:ext>
            </a:extLst>
          </p:cNvPr>
          <p:cNvSpPr/>
          <p:nvPr/>
        </p:nvSpPr>
        <p:spPr>
          <a:xfrm>
            <a:off x="464214" y="4808062"/>
            <a:ext cx="8215572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executes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5 instructions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addc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sd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).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× 24 bytes in 55 cycles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005F6-8CA2-6B40-85EC-DAA73DF6ABE1}"/>
              </a:ext>
            </a:extLst>
          </p:cNvPr>
          <p:cNvSpPr/>
          <p:nvPr/>
        </p:nvSpPr>
        <p:spPr>
          <a:xfrm>
            <a:off x="7440706" y="1698787"/>
            <a:ext cx="600635" cy="22411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/>
              <p:nvPr/>
            </p:nvSpPr>
            <p:spPr>
              <a:xfrm>
                <a:off x="473174" y="5581871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=1,680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𝑀𝐵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350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𝑀𝐻𝑧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5581871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616545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Access Patterns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52BBD0-AC47-3E47-99E4-482D832A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688118" cy="55363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8-byte </a:t>
            </a:r>
            <a:r>
              <a:rPr lang="en-US" dirty="0">
                <a:solidFill>
                  <a:srgbClr val="0070C0"/>
                </a:solidFill>
              </a:rPr>
              <a:t>WRAM loads and stores take one cycle </a:t>
            </a:r>
            <a:r>
              <a:rPr lang="en-US" dirty="0"/>
              <a:t>when the DPU pipeline is full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r>
              <a:rPr lang="en-US" sz="2400" dirty="0"/>
              <a:t>Microbenchmark:  </a:t>
            </a:r>
            <a:r>
              <a:rPr lang="en-US" sz="2400" dirty="0">
                <a:latin typeface="Courier" pitchFamily="2" charset="0"/>
              </a:rPr>
              <a:t>c[a[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]]=b[a[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]];</a:t>
            </a:r>
          </a:p>
          <a:p>
            <a:pPr lvl="1"/>
            <a:r>
              <a:rPr lang="en-US" sz="2000" dirty="0"/>
              <a:t>Unit-stride: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]=a[i-1]</a:t>
            </a:r>
            <a:r>
              <a:rPr lang="en-US" sz="2000" dirty="0">
                <a:solidFill>
                  <a:srgbClr val="0070C0"/>
                </a:solidFill>
                <a:latin typeface="Courier" pitchFamily="2" charset="0"/>
              </a:rPr>
              <a:t>+1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r>
              <a:rPr lang="en-US" sz="2000" dirty="0" err="1"/>
              <a:t>Strided</a:t>
            </a:r>
            <a:r>
              <a:rPr lang="en-US" sz="2000" dirty="0"/>
              <a:t>:      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]=a[i-1]</a:t>
            </a:r>
            <a:r>
              <a:rPr lang="en-US" sz="2000" dirty="0">
                <a:solidFill>
                  <a:srgbClr val="C00000"/>
                </a:solidFill>
                <a:latin typeface="Courier" pitchFamily="2" charset="0"/>
              </a:rPr>
              <a:t>+stride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r>
              <a:rPr lang="en-US" sz="2000" dirty="0"/>
              <a:t>Random:    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</a:t>
            </a:r>
            <a:r>
              <a:rPr lang="en-US" sz="2000" dirty="0">
                <a:solidFill>
                  <a:srgbClr val="7030A0"/>
                </a:solidFill>
                <a:latin typeface="Courier" pitchFamily="2" charset="0"/>
              </a:rPr>
              <a:t>rand()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579D5B-8D9E-634A-BB44-EE062A940F40}"/>
              </a:ext>
            </a:extLst>
          </p:cNvPr>
          <p:cNvGrpSpPr/>
          <p:nvPr/>
        </p:nvGrpSpPr>
        <p:grpSpPr>
          <a:xfrm>
            <a:off x="519294" y="2070845"/>
            <a:ext cx="8105413" cy="2393577"/>
            <a:chOff x="4546948" y="1816271"/>
            <a:chExt cx="4478145" cy="295906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A503BAE-9455-2941-BE89-7DFD28ED9D38}"/>
                </a:ext>
              </a:extLst>
            </p:cNvPr>
            <p:cNvSpPr/>
            <p:nvPr/>
          </p:nvSpPr>
          <p:spPr>
            <a:xfrm>
              <a:off x="4546948" y="1816272"/>
              <a:ext cx="4472353" cy="2959062"/>
            </a:xfrm>
            <a:prstGeom prst="roundRect">
              <a:avLst>
                <a:gd name="adj" fmla="val 2876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A8B85356-B08B-E140-8114-CA0CC7DFFF0D}"/>
                </a:ext>
              </a:extLst>
            </p:cNvPr>
            <p:cNvSpPr/>
            <p:nvPr/>
          </p:nvSpPr>
          <p:spPr>
            <a:xfrm>
              <a:off x="4546948" y="1816271"/>
              <a:ext cx="4472353" cy="484711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16A196-3D4D-0E4F-9957-C2F51F7B397F}"/>
                </a:ext>
              </a:extLst>
            </p:cNvPr>
            <p:cNvSpPr txBox="1"/>
            <p:nvPr/>
          </p:nvSpPr>
          <p:spPr>
            <a:xfrm>
              <a:off x="4552740" y="2319942"/>
              <a:ext cx="4472353" cy="2397082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provided by the DPU’s internal Working memory (WRAM) is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independent of the memory access pattern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(either streaming,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strided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or random access pattern).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All 8-byte WRAM loads and stores take one cycle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when the DPU’s pipeline is full (i.e., with 11 or more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).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9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STREAM and WRAM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STREAM benchmark and WRAM access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51872-4858-FF49-A116-EB49DB799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6424"/>
            <a:ext cx="9144000" cy="4089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23310-6108-2749-9337-36DB35A5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7637"/>
            <a:ext cx="9144000" cy="313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DPU: MRAM Latency and Bandwidth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8251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50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1B2B1-A360-5E44-ACDA-FF518EE83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341" y="3002691"/>
            <a:ext cx="5147957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96 0.00556 L -0.09895 -0.1043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2343290"/>
            <a:ext cx="8064500" cy="8977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62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0759DD8-9C94-D146-B449-605115CBE85F}"/>
                  </a:ext>
                </a:extLst>
              </p:cNvPr>
              <p:cNvSpPr/>
              <p:nvPr/>
            </p:nvSpPr>
            <p:spPr>
              <a:xfrm>
                <a:off x="473174" y="3570044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𝑠𝑖𝑧𝑒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𝑀𝑅𝐴𝑀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𝐿𝑎𝑡𝑒𝑛𝑐𝑦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0759DD8-9C94-D146-B449-605115CBE8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3570044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 b="-8333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464214" y="4467866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can model the MRAM latency with a linear expression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/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𝐿𝑎𝑡𝑒𝑛𝑐𝑦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𝑐𝑦𝑐𝑙𝑒𝑠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𝑠𝑖𝑧𝑒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 b="-4444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D497BA67-9248-2042-A2BB-ACDC42AE8828}"/>
                  </a:ext>
                </a:extLst>
              </p:cNvPr>
              <p:cNvSpPr/>
              <p:nvPr/>
            </p:nvSpPr>
            <p:spPr>
              <a:xfrm>
                <a:off x="464214" y="5605028"/>
                <a:ext cx="8215572" cy="831632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In our measurements,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 equals 0.5 cycles/byte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Theoretical maximum MRAM bandwidth =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700 MB/s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 at 350 MHz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D497BA67-9248-2042-A2BB-ACDC42AE8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605028"/>
                <a:ext cx="8215572" cy="831632"/>
              </a:xfrm>
              <a:prstGeom prst="roundRect">
                <a:avLst/>
              </a:prstGeom>
              <a:blipFill>
                <a:blip r:embed="rId6"/>
                <a:stretch>
                  <a:fillRect b="-8696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18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Graphic spid="20" grpId="0" uiExpand="1">
        <p:bldSub>
          <a:bldChart bld="series"/>
        </p:bldSub>
      </p:bldGraphic>
      <p:bldGraphic spid="21" grpId="0" uiExpand="1">
        <p:bldSub>
          <a:bldChart bld="series"/>
        </p:bldSub>
      </p:bldGraphic>
      <p:bldP spid="2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/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𝐿𝑎𝑡𝑒𝑛𝑐𝑦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𝑐𝑦𝑐𝑙𝑒𝑠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𝑠𝑖𝑧𝑒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 b="-4444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5E65E0BA-57C4-E54D-8AD8-270B06687B5B}"/>
              </a:ext>
            </a:extLst>
          </p:cNvPr>
          <p:cNvGrpSpPr/>
          <p:nvPr/>
        </p:nvGrpSpPr>
        <p:grpSpPr>
          <a:xfrm>
            <a:off x="464215" y="4529592"/>
            <a:ext cx="8224532" cy="1548480"/>
            <a:chOff x="4546948" y="1816269"/>
            <a:chExt cx="4478145" cy="2328073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FFF1D9F-0D78-A447-B06E-7DD4F75E7610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D0BCF65-5610-EC41-AD2D-AA08E3553E4E}"/>
                </a:ext>
              </a:extLst>
            </p:cNvPr>
            <p:cNvSpPr/>
            <p:nvPr/>
          </p:nvSpPr>
          <p:spPr>
            <a:xfrm>
              <a:off x="4546948" y="1816269"/>
              <a:ext cx="4472353" cy="59536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CDB484-5B9A-2547-AB59-7D405F5AC4F2}"/>
                </a:ext>
              </a:extLst>
            </p:cNvPr>
            <p:cNvSpPr txBox="1"/>
            <p:nvPr/>
          </p:nvSpPr>
          <p:spPr>
            <a:xfrm>
              <a:off x="4552740" y="2497658"/>
              <a:ext cx="4472353" cy="1527006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3600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DPU’s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Main memory (MRAM) bank access latency increases linearly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with the transfer size.</a:t>
              </a:r>
            </a:p>
            <a:p>
              <a:pPr marL="3600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maximum theoretical MRAM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bandwidth is 2 bytes per cycle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(II)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3268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00104 -0.180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(III)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464214" y="3580357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Read and write accesses to MRAM are symmetric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D9E94-BAFE-F94F-B5E2-B8161BC4B96A}"/>
              </a:ext>
            </a:extLst>
          </p:cNvPr>
          <p:cNvSpPr/>
          <p:nvPr/>
        </p:nvSpPr>
        <p:spPr>
          <a:xfrm>
            <a:off x="464214" y="4135165"/>
            <a:ext cx="8215572" cy="75266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MRAM bandwidth increases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data transfer size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464215" y="4952692"/>
            <a:ext cx="8224532" cy="1446543"/>
            <a:chOff x="4546948" y="1816269"/>
            <a:chExt cx="4478145" cy="2771223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2771217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41730"/>
              <a:ext cx="4472353" cy="19457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For data movement between the DPU’s MRAM bank and the WRAM,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use large DMA transfer sizes when all the accessed data is going to be used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ED969EB5-F839-BE41-97D2-9A95FD858970}"/>
              </a:ext>
            </a:extLst>
          </p:cNvPr>
          <p:cNvSpPr/>
          <p:nvPr/>
        </p:nvSpPr>
        <p:spPr>
          <a:xfrm rot="20410027">
            <a:off x="134251" y="1746414"/>
            <a:ext cx="4264270" cy="494676"/>
          </a:xfrm>
          <a:prstGeom prst="arc">
            <a:avLst>
              <a:gd name="adj1" fmla="val 11390633"/>
              <a:gd name="adj2" fmla="val 21139328"/>
            </a:avLst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AED15C81-8048-EF46-B953-E3769B7D4404}"/>
              </a:ext>
            </a:extLst>
          </p:cNvPr>
          <p:cNvSpPr/>
          <p:nvPr/>
        </p:nvSpPr>
        <p:spPr>
          <a:xfrm rot="20410027">
            <a:off x="4638500" y="1746415"/>
            <a:ext cx="4264270" cy="494676"/>
          </a:xfrm>
          <a:prstGeom prst="arc">
            <a:avLst>
              <a:gd name="adj1" fmla="val 11390633"/>
              <a:gd name="adj2" fmla="val 21139328"/>
            </a:avLst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8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8" grpId="0" animBg="1"/>
      <p:bldP spid="2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(IV)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169011" y="3580357"/>
            <a:ext cx="8786808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MRAM latency changes slowly between 8 and 128 bytes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F2D9E94-BAFE-F94F-B5E2-B8161BC4B96A}"/>
                  </a:ext>
                </a:extLst>
              </p:cNvPr>
              <p:cNvSpPr/>
              <p:nvPr/>
            </p:nvSpPr>
            <p:spPr>
              <a:xfrm>
                <a:off x="176799" y="4131850"/>
                <a:ext cx="8779019" cy="5040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For small transfers, the fixed cost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) dominates the variable cost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𝑠𝑖𝑧𝑒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F2D9E94-BAFE-F94F-B5E2-B8161BC4B9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99" y="4131850"/>
                <a:ext cx="8779019" cy="504000"/>
              </a:xfrm>
              <a:prstGeom prst="roundRect">
                <a:avLst/>
              </a:prstGeom>
              <a:blipFill>
                <a:blip r:embed="rId5"/>
                <a:stretch>
                  <a:fillRect b="-7143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169010" y="4691230"/>
            <a:ext cx="8798189" cy="1970162"/>
            <a:chOff x="4546948" y="1816269"/>
            <a:chExt cx="4478145" cy="37743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3297293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13012"/>
              <a:ext cx="4472353" cy="2977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For small transfers between the MRAM bank and the WRAM, </a:t>
              </a: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fetch more bytes than necessary within a 128-byte limit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Doing so increases the likelihood of finding data in WRAM for later accesses (i.e., the program can check whether the desired data is in WRAM before issuing a new MRAM access). 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10A85B-EF93-1247-9BCF-F3BD93F76DA2}"/>
              </a:ext>
            </a:extLst>
          </p:cNvPr>
          <p:cNvCxnSpPr>
            <a:cxnSpLocks/>
          </p:cNvCxnSpPr>
          <p:nvPr/>
        </p:nvCxnSpPr>
        <p:spPr>
          <a:xfrm>
            <a:off x="1139252" y="2323477"/>
            <a:ext cx="1229194" cy="0"/>
          </a:xfrm>
          <a:prstGeom prst="line">
            <a:avLst/>
          </a:prstGeom>
          <a:ln w="50800">
            <a:solidFill>
              <a:srgbClr val="FF0000"/>
            </a:solidFill>
            <a:headEnd type="diamond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A6E077-76BE-4D40-8308-E9B8ED22C093}"/>
              </a:ext>
            </a:extLst>
          </p:cNvPr>
          <p:cNvCxnSpPr>
            <a:cxnSpLocks/>
          </p:cNvCxnSpPr>
          <p:nvPr/>
        </p:nvCxnSpPr>
        <p:spPr>
          <a:xfrm>
            <a:off x="5623808" y="2385937"/>
            <a:ext cx="1229194" cy="0"/>
          </a:xfrm>
          <a:prstGeom prst="line">
            <a:avLst/>
          </a:prstGeom>
          <a:ln w="50800">
            <a:solidFill>
              <a:srgbClr val="FF0000"/>
            </a:solidFill>
            <a:headEnd type="diamond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01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(V)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176800" y="3580357"/>
            <a:ext cx="8790400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2,048-byte transfers are only 4% faster than 1,024-byte transfers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D9E94-BAFE-F94F-B5E2-B8161BC4B96A}"/>
              </a:ext>
            </a:extLst>
          </p:cNvPr>
          <p:cNvSpPr/>
          <p:nvPr/>
        </p:nvSpPr>
        <p:spPr>
          <a:xfrm>
            <a:off x="169011" y="4131850"/>
            <a:ext cx="8798189" cy="504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Larger transfers require more WRAM, which may limit the number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169010" y="4691230"/>
            <a:ext cx="8798189" cy="1970162"/>
            <a:chOff x="4546948" y="1816269"/>
            <a:chExt cx="4478145" cy="37743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3297293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13012"/>
              <a:ext cx="4472353" cy="2977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Choose the data transfer size between the MRAM bank and the WRAM based on the program’s WRAM usage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as it imposes a tradeoff between the sustained MRAM bandwidth and the number of </a:t>
              </a:r>
              <a:r>
                <a:rPr kumimoji="0" 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that can run in the DPU (which is dictated by the limited WRAM capacity).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99446AA7-420B-4440-930D-95A73729A0DA}"/>
              </a:ext>
            </a:extLst>
          </p:cNvPr>
          <p:cNvSpPr/>
          <p:nvPr/>
        </p:nvSpPr>
        <p:spPr>
          <a:xfrm>
            <a:off x="3087974" y="1004341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2DF301-92B8-A241-8D58-8D8BABD3B151}"/>
              </a:ext>
            </a:extLst>
          </p:cNvPr>
          <p:cNvSpPr/>
          <p:nvPr/>
        </p:nvSpPr>
        <p:spPr>
          <a:xfrm>
            <a:off x="7600011" y="1004341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22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(II)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0AA4E-EBDC-6041-B78E-B1FF87AD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4" y="2054386"/>
            <a:ext cx="9063613" cy="2773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3BE86-857B-A848-BCA1-6FDAD350A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" y="876821"/>
            <a:ext cx="9134222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F57B4A-55EA-204C-B19D-97138EED41CC}"/>
              </a:ext>
            </a:extLst>
          </p:cNvPr>
          <p:cNvSpPr/>
          <p:nvPr/>
        </p:nvSpPr>
        <p:spPr>
          <a:xfrm flipV="1">
            <a:off x="4504623" y="2608433"/>
            <a:ext cx="4608000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AA1C8A-5B3C-B04C-BCCF-70593A21B6FA}"/>
              </a:ext>
            </a:extLst>
          </p:cNvPr>
          <p:cNvSpPr/>
          <p:nvPr/>
        </p:nvSpPr>
        <p:spPr>
          <a:xfrm flipV="1">
            <a:off x="40194" y="1392484"/>
            <a:ext cx="9072000" cy="1215959"/>
          </a:xfrm>
          <a:prstGeom prst="roundRect">
            <a:avLst>
              <a:gd name="adj" fmla="val 2199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8C1B5C-D5DE-224C-BCE0-84902F66A049}"/>
              </a:ext>
            </a:extLst>
          </p:cNvPr>
          <p:cNvSpPr/>
          <p:nvPr/>
        </p:nvSpPr>
        <p:spPr>
          <a:xfrm flipV="1">
            <a:off x="2492942" y="2608436"/>
            <a:ext cx="2011681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49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3E2BE2-94C4-724C-9998-02C8E6710F08}"/>
              </a:ext>
            </a:extLst>
          </p:cNvPr>
          <p:cNvSpPr/>
          <p:nvPr/>
        </p:nvSpPr>
        <p:spPr>
          <a:xfrm flipV="1">
            <a:off x="40193" y="2608440"/>
            <a:ext cx="2452749" cy="3780000"/>
          </a:xfrm>
          <a:prstGeom prst="roundRect">
            <a:avLst>
              <a:gd name="adj" fmla="val 1399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5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3186570"/>
            <a:ext cx="8064500" cy="8977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2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 in MRAM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BA5F-73BF-9645-AE22-BBD931B9A7DB}"/>
              </a:ext>
            </a:extLst>
          </p:cNvPr>
          <p:cNvSpPr/>
          <p:nvPr/>
        </p:nvSpPr>
        <p:spPr>
          <a:xfrm>
            <a:off x="673100" y="2355860"/>
            <a:ext cx="7740000" cy="270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673100" y="1400020"/>
            <a:ext cx="7740000" cy="49227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1D4A95-0258-2948-989E-EAA408CFE53D}"/>
              </a:ext>
            </a:extLst>
          </p:cNvPr>
          <p:cNvSpPr/>
          <p:nvPr/>
        </p:nvSpPr>
        <p:spPr>
          <a:xfrm>
            <a:off x="609600" y="3359360"/>
            <a:ext cx="7740000" cy="49227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B08436-2F75-C94A-8995-75A088A31EA9}"/>
              </a:ext>
            </a:extLst>
          </p:cNvPr>
          <p:cNvSpPr/>
          <p:nvPr/>
        </p:nvSpPr>
        <p:spPr>
          <a:xfrm>
            <a:off x="609600" y="4559739"/>
            <a:ext cx="7740000" cy="492279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079C52-8E7B-7047-A86D-BC80E31558DC}"/>
              </a:ext>
            </a:extLst>
          </p:cNvPr>
          <p:cNvSpPr/>
          <p:nvPr/>
        </p:nvSpPr>
        <p:spPr>
          <a:xfrm>
            <a:off x="609600" y="5526678"/>
            <a:ext cx="7740000" cy="492279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609600" y="850900"/>
            <a:ext cx="79629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COPY-DMA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95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Benchmark: COPY-DMA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704089-E24E-E34D-A54B-B14DE09E3BF4}"/>
              </a:ext>
            </a:extLst>
          </p:cNvPr>
          <p:cNvSpPr/>
          <p:nvPr/>
        </p:nvSpPr>
        <p:spPr>
          <a:xfrm>
            <a:off x="178200" y="3820197"/>
            <a:ext cx="8787600" cy="756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bandwidth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COPY-DMA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close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theoretical maximum (700 MB/s):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~1.6 TB/s for 2,556 DPUs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A065AD-D79E-AC4E-A7BB-42E06D4EBE7F}"/>
              </a:ext>
            </a:extLst>
          </p:cNvPr>
          <p:cNvSpPr/>
          <p:nvPr/>
        </p:nvSpPr>
        <p:spPr>
          <a:xfrm>
            <a:off x="178200" y="4686480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COPY-DMA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saturates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two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even though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DMA engine can perform only one transfer at a time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0F82CA-41D9-9D47-A323-05CA5AB45EB2}"/>
              </a:ext>
            </a:extLst>
          </p:cNvPr>
          <p:cNvSpPr/>
          <p:nvPr/>
        </p:nvSpPr>
        <p:spPr>
          <a:xfrm>
            <a:off x="169011" y="5560058"/>
            <a:ext cx="8796789" cy="8316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Using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two or more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guarantees that there is always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 DMA request enqueued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to keep the DMA engine busy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6A21E6-1168-484C-B35E-534434E48A24}"/>
              </a:ext>
            </a:extLst>
          </p:cNvPr>
          <p:cNvCxnSpPr>
            <a:cxnSpLocks/>
          </p:cNvCxnSpPr>
          <p:nvPr/>
        </p:nvCxnSpPr>
        <p:spPr>
          <a:xfrm>
            <a:off x="2512401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7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  <p:bldP spid="10" grpId="0" animBg="1"/>
      <p:bldP spid="11" grpId="0" animBg="1"/>
      <p:bldP spid="12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STREAM Benchmark: Bandwidth Saturation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704089-E24E-E34D-A54B-B14DE09E3BF4}"/>
              </a:ext>
            </a:extLst>
          </p:cNvPr>
          <p:cNvSpPr/>
          <p:nvPr/>
        </p:nvSpPr>
        <p:spPr>
          <a:xfrm>
            <a:off x="178200" y="3820197"/>
            <a:ext cx="8787600" cy="432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ADD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4 and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respectively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A065AD-D79E-AC4E-A7BB-42E06D4EBE7F}"/>
              </a:ext>
            </a:extLst>
          </p:cNvPr>
          <p:cNvSpPr/>
          <p:nvPr/>
        </p:nvSpPr>
        <p:spPr>
          <a:xfrm>
            <a:off x="178200" y="4322966"/>
            <a:ext cx="8787600" cy="432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TRIAD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0F82CA-41D9-9D47-A323-05CA5AB45EB2}"/>
              </a:ext>
            </a:extLst>
          </p:cNvPr>
          <p:cNvSpPr/>
          <p:nvPr/>
        </p:nvSpPr>
        <p:spPr>
          <a:xfrm>
            <a:off x="178200" y="4825735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latency of MRAM accesses becomes longer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than the pipeline latency after 4 and 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COPY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respectively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532EA-99CA-0248-B188-53C806F6DE32}"/>
              </a:ext>
            </a:extLst>
          </p:cNvPr>
          <p:cNvCxnSpPr>
            <a:cxnSpLocks/>
          </p:cNvCxnSpPr>
          <p:nvPr/>
        </p:nvCxnSpPr>
        <p:spPr>
          <a:xfrm>
            <a:off x="3291887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A22C9-F0D8-664B-A6B3-D187FBF2AB8D}"/>
              </a:ext>
            </a:extLst>
          </p:cNvPr>
          <p:cNvCxnSpPr>
            <a:cxnSpLocks/>
          </p:cNvCxnSpPr>
          <p:nvPr/>
        </p:nvCxnSpPr>
        <p:spPr>
          <a:xfrm>
            <a:off x="4071376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DDC5FD-B1E3-EC4B-BFEF-7A3E14A44430}"/>
              </a:ext>
            </a:extLst>
          </p:cNvPr>
          <p:cNvCxnSpPr>
            <a:cxnSpLocks/>
          </p:cNvCxnSpPr>
          <p:nvPr/>
        </p:nvCxnSpPr>
        <p:spPr>
          <a:xfrm>
            <a:off x="6022596" y="2938072"/>
            <a:ext cx="0" cy="2131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DC69240-3489-3940-AB10-54AFFB8B5D90}"/>
              </a:ext>
            </a:extLst>
          </p:cNvPr>
          <p:cNvSpPr/>
          <p:nvPr/>
        </p:nvSpPr>
        <p:spPr>
          <a:xfrm>
            <a:off x="178200" y="5652503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pipeline latency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of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SCALE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TRIAD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longer than the MRAM latency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for any number of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(both use costly MUL)</a:t>
            </a:r>
          </a:p>
        </p:txBody>
      </p:sp>
    </p:spTree>
    <p:extLst>
      <p:ext uri="{BB962C8B-B14F-4D97-AF65-F5344CB8AC3E}">
        <p14:creationId xmlns:p14="http://schemas.microsoft.com/office/powerpoint/2010/main" val="44778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P spid="10" grpId="0" animBg="1"/>
      <p:bldP spid="11" grpId="0" animBg="1"/>
      <p:bldP spid="12" grpId="0" animBg="1"/>
      <p:bldP spid="1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STREAM Benchmark: Bandwidth Saturation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532EA-99CA-0248-B188-53C806F6DE32}"/>
              </a:ext>
            </a:extLst>
          </p:cNvPr>
          <p:cNvCxnSpPr>
            <a:cxnSpLocks/>
          </p:cNvCxnSpPr>
          <p:nvPr/>
        </p:nvCxnSpPr>
        <p:spPr>
          <a:xfrm>
            <a:off x="3291887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A22C9-F0D8-664B-A6B3-D187FBF2AB8D}"/>
              </a:ext>
            </a:extLst>
          </p:cNvPr>
          <p:cNvCxnSpPr>
            <a:cxnSpLocks/>
          </p:cNvCxnSpPr>
          <p:nvPr/>
        </p:nvCxnSpPr>
        <p:spPr>
          <a:xfrm>
            <a:off x="4071376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DDC5FD-B1E3-EC4B-BFEF-7A3E14A44430}"/>
              </a:ext>
            </a:extLst>
          </p:cNvPr>
          <p:cNvCxnSpPr>
            <a:cxnSpLocks/>
          </p:cNvCxnSpPr>
          <p:nvPr/>
        </p:nvCxnSpPr>
        <p:spPr>
          <a:xfrm>
            <a:off x="6022596" y="2938072"/>
            <a:ext cx="0" cy="2131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11A6635-9C01-FC49-A40D-F8074011809F}"/>
              </a:ext>
            </a:extLst>
          </p:cNvPr>
          <p:cNvSpPr/>
          <p:nvPr/>
        </p:nvSpPr>
        <p:spPr>
          <a:xfrm>
            <a:off x="169011" y="3849676"/>
            <a:ext cx="8782484" cy="252000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C2BDC9DE-4194-8942-9EC2-17369FDB1313}"/>
              </a:ext>
            </a:extLst>
          </p:cNvPr>
          <p:cNvSpPr/>
          <p:nvPr/>
        </p:nvSpPr>
        <p:spPr>
          <a:xfrm>
            <a:off x="169011" y="3849671"/>
            <a:ext cx="8782483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DE1461-CB21-4C42-A910-156E2C955D70}"/>
              </a:ext>
            </a:extLst>
          </p:cNvPr>
          <p:cNvSpPr txBox="1"/>
          <p:nvPr/>
        </p:nvSpPr>
        <p:spPr>
          <a:xfrm>
            <a:off x="169011" y="4276585"/>
            <a:ext cx="8782484" cy="206210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When the access latency to an MRAM bank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a streaming benchmark (COPY-DMA, COPY, ADD)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is larger than the pipeline latency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(i.e., execution latency of arithmetic operations and WRAM accesses), the performance of the DPU saturates at a number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smaller than 11.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This is a memory-bound workload.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When the pipeline latency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for a streaming benchmark (SCALE, TRIAD)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is larger than the MRAM access latency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the performance of a DPU saturates at 11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This is a compute-bound workload.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58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4019690"/>
            <a:ext cx="8064500" cy="119239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 to MRAM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609600" y="1343420"/>
            <a:ext cx="7874000" cy="84098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A7E38-66BB-B34B-89A1-FB65545D269C}"/>
              </a:ext>
            </a:extLst>
          </p:cNvPr>
          <p:cNvSpPr/>
          <p:nvPr/>
        </p:nvSpPr>
        <p:spPr>
          <a:xfrm>
            <a:off x="609600" y="3230896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7E905-53AF-5247-90B4-F07D6F15814B}"/>
              </a:ext>
            </a:extLst>
          </p:cNvPr>
          <p:cNvSpPr/>
          <p:nvPr/>
        </p:nvSpPr>
        <p:spPr>
          <a:xfrm>
            <a:off x="3285352" y="2418080"/>
            <a:ext cx="1341120" cy="1908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EBBFA-6CE9-6E4A-8EF3-E89F62F196F9}"/>
              </a:ext>
            </a:extLst>
          </p:cNvPr>
          <p:cNvSpPr/>
          <p:nvPr/>
        </p:nvSpPr>
        <p:spPr>
          <a:xfrm>
            <a:off x="609600" y="4954913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702FE5-C9CB-F34F-AA29-D71C9B452A61}"/>
              </a:ext>
            </a:extLst>
          </p:cNvPr>
          <p:cNvSpPr/>
          <p:nvPr/>
        </p:nvSpPr>
        <p:spPr>
          <a:xfrm>
            <a:off x="609600" y="5796601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BF14F-53F7-5A42-A772-4E6C62374482}"/>
              </a:ext>
            </a:extLst>
          </p:cNvPr>
          <p:cNvSpPr/>
          <p:nvPr/>
        </p:nvSpPr>
        <p:spPr>
          <a:xfrm>
            <a:off x="3285352" y="4332884"/>
            <a:ext cx="1341120" cy="19225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E2E5CA-945B-8741-A5DB-4EE9B32B5FD5}"/>
              </a:ext>
            </a:extLst>
          </p:cNvPr>
          <p:cNvSpPr/>
          <p:nvPr/>
        </p:nvSpPr>
        <p:spPr>
          <a:xfrm>
            <a:off x="1487032" y="4545456"/>
            <a:ext cx="313944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712EE1-C67A-DC41-955E-C93DF45827DA}"/>
              </a:ext>
            </a:extLst>
          </p:cNvPr>
          <p:cNvSpPr/>
          <p:nvPr/>
        </p:nvSpPr>
        <p:spPr>
          <a:xfrm>
            <a:off x="6445112" y="4982545"/>
            <a:ext cx="75600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6A0F82-56B7-0644-A443-6CD99B18D8C4}"/>
              </a:ext>
            </a:extLst>
          </p:cNvPr>
          <p:cNvSpPr/>
          <p:nvPr/>
        </p:nvSpPr>
        <p:spPr>
          <a:xfrm>
            <a:off x="6912472" y="5824233"/>
            <a:ext cx="75600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609600" y="850900"/>
            <a:ext cx="79857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COARSE-GRAINED STRIDED ACCESS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+= 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FINE-GRAINED STRIDED &amp; RANDOM ACCESS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+= 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index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// Load current MRAM element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 index),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			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// Write WRAM element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 index), 				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70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 difference in maximum sustained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between coarse-grained and fine-grained DMA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792030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Coarse-grained DMA uses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1,024-byte transfers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while fine-grained DMA uses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8-byte transfers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2ADF3D-D010-3B4C-A644-84291B262075}"/>
              </a:ext>
            </a:extLst>
          </p:cNvPr>
          <p:cNvSpPr/>
          <p:nvPr/>
        </p:nvSpPr>
        <p:spPr>
          <a:xfrm>
            <a:off x="801974" y="1049026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C15AC3-1CB6-FD48-9C6A-0F01FC2782BC}"/>
              </a:ext>
            </a:extLst>
          </p:cNvPr>
          <p:cNvSpPr/>
          <p:nvPr/>
        </p:nvSpPr>
        <p:spPr>
          <a:xfrm>
            <a:off x="8213621" y="1181480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D355689-F381-0E40-BCFA-5A0800712E7D}"/>
              </a:ext>
            </a:extLst>
          </p:cNvPr>
          <p:cNvSpPr/>
          <p:nvPr/>
        </p:nvSpPr>
        <p:spPr>
          <a:xfrm>
            <a:off x="178200" y="563057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Random access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achieves very similar maximum sustained bandwidth to fine-grained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strided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approach</a:t>
            </a:r>
          </a:p>
        </p:txBody>
      </p:sp>
    </p:spTree>
    <p:extLst>
      <p:ext uri="{BB962C8B-B14F-4D97-AF65-F5344CB8AC3E}">
        <p14:creationId xmlns:p14="http://schemas.microsoft.com/office/powerpoint/2010/main" val="129440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series"/>
        </p:bldSub>
      </p:bldGraphic>
      <p:bldGraphic spid="16" grpId="0" uiExpand="1">
        <p:bldSub>
          <a:bldChart bld="series"/>
        </p:bldSub>
      </p:bldGraphic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MRAM bandwidth of coarse-grained DMA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decreases as the stride increases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807805"/>
            <a:ext cx="8787600" cy="12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effective utilization of the transferred data decreases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 the stride becomes larger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(e.g., a stride 4 means that only one fourth of the transferred data is used)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B3DEBC1B-A4AE-2F4F-8F58-40436B00B418}"/>
              </a:ext>
            </a:extLst>
          </p:cNvPr>
          <p:cNvSpPr/>
          <p:nvPr/>
        </p:nvSpPr>
        <p:spPr>
          <a:xfrm rot="13346287">
            <a:off x="996784" y="919956"/>
            <a:ext cx="3296509" cy="1828900"/>
          </a:xfrm>
          <a:prstGeom prst="arc">
            <a:avLst>
              <a:gd name="adj1" fmla="val 12481916"/>
              <a:gd name="adj2" fmla="val 20310381"/>
            </a:avLst>
          </a:prstGeom>
          <a:ln w="571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17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(III)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stride of 16 or larger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fine-grained DMA approach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achieves higher bandwidth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807805"/>
            <a:ext cx="8787600" cy="15420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stride 16,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only one sixteenth of the maximum sustained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(622.36 MB/s) of coarse-grained DMA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effectively used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which is lower than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bandwidth of fine-grained DMA (72.58 MB/s)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F8F2ED-18A6-1246-8013-34EF495BEA42}"/>
              </a:ext>
            </a:extLst>
          </p:cNvPr>
          <p:cNvSpPr/>
          <p:nvPr/>
        </p:nvSpPr>
        <p:spPr>
          <a:xfrm>
            <a:off x="1677379" y="2745479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B8847A-F563-9F4D-977D-CDD54FF7A630}"/>
              </a:ext>
            </a:extLst>
          </p:cNvPr>
          <p:cNvSpPr/>
          <p:nvPr/>
        </p:nvSpPr>
        <p:spPr>
          <a:xfrm>
            <a:off x="8213621" y="1181480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1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(IV)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63924D2-7B16-E44F-9C9C-B76A93D000E2}"/>
              </a:ext>
            </a:extLst>
          </p:cNvPr>
          <p:cNvGrpSpPr/>
          <p:nvPr/>
        </p:nvGrpSpPr>
        <p:grpSpPr>
          <a:xfrm>
            <a:off x="639241" y="3967330"/>
            <a:ext cx="7865519" cy="2386705"/>
            <a:chOff x="464215" y="3967330"/>
            <a:chExt cx="8213894" cy="190699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5DED43E-B97D-9B4C-A2B5-9DC62C0F6D12}"/>
                </a:ext>
              </a:extLst>
            </p:cNvPr>
            <p:cNvSpPr/>
            <p:nvPr/>
          </p:nvSpPr>
          <p:spPr>
            <a:xfrm>
              <a:off x="464215" y="3967333"/>
              <a:ext cx="8213894" cy="1906994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2" name="Round Same Side Corner Rectangle 21">
              <a:extLst>
                <a:ext uri="{FF2B5EF4-FFF2-40B4-BE49-F238E27FC236}">
                  <a16:creationId xmlns:a16="http://schemas.microsoft.com/office/drawing/2014/main" id="{0B37B348-5830-A446-A27E-34693EE3439E}"/>
                </a:ext>
              </a:extLst>
            </p:cNvPr>
            <p:cNvSpPr/>
            <p:nvPr/>
          </p:nvSpPr>
          <p:spPr>
            <a:xfrm>
              <a:off x="464215" y="3967330"/>
              <a:ext cx="8213894" cy="31640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4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7A2FC96-7A3C-1C46-99DB-CE1AD6961632}"/>
              </a:ext>
            </a:extLst>
          </p:cNvPr>
          <p:cNvSpPr txBox="1"/>
          <p:nvPr/>
        </p:nvSpPr>
        <p:spPr>
          <a:xfrm>
            <a:off x="639241" y="4387333"/>
            <a:ext cx="7865519" cy="193899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access patterns with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 smaller than 16 8-byte elements, fetch a large contiguous chunk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(e.g., 1,024 bytes) from a DPU’s MRAM bank.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access patterns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larger strides and random access patterns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fetch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only the data elements that are needed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from an MRAM bank.   </a:t>
            </a:r>
          </a:p>
        </p:txBody>
      </p:sp>
    </p:spTree>
    <p:extLst>
      <p:ext uri="{BB962C8B-B14F-4D97-AF65-F5344CB8AC3E}">
        <p14:creationId xmlns:p14="http://schemas.microsoft.com/office/powerpoint/2010/main" val="38392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</a:t>
            </a:r>
            <a:r>
              <a:rPr lang="en-US" dirty="0" err="1"/>
              <a:t>Strided</a:t>
            </a:r>
            <a:r>
              <a:rPr lang="en-US" dirty="0"/>
              <a:t> and Random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Strided</a:t>
            </a:r>
            <a:r>
              <a:rPr lang="en-US" sz="2400" dirty="0"/>
              <a:t> and random accesses to MRAM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440DC-5DBB-094A-8F34-39C04A7F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0968"/>
            <a:ext cx="9144000" cy="411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84CBF-949F-434C-AD0F-ADF464244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1747"/>
            <a:ext cx="9144000" cy="30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DPU: Arithmetic Throughput vs. Operational Intensity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7235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50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0C09F-C747-2541-A3E2-DA1C4501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89" y="2997200"/>
            <a:ext cx="7630365" cy="31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0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2269 L 0.05434 -0.1069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64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6029F-E62B-B040-8938-C00AEE817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527949" cy="56170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Characterize </a:t>
            </a:r>
            <a:r>
              <a:rPr lang="en-US" dirty="0">
                <a:solidFill>
                  <a:srgbClr val="00B050"/>
                </a:solidFill>
              </a:rPr>
              <a:t>memory-bound regions and compute-bound regions</a:t>
            </a:r>
            <a:r>
              <a:rPr lang="en-US" dirty="0"/>
              <a:t> for different datatypes and operations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</a:t>
            </a:r>
            <a:r>
              <a:rPr lang="en-US" dirty="0">
                <a:solidFill>
                  <a:srgbClr val="0070C0"/>
                </a:solidFill>
              </a:rPr>
              <a:t>load one chunk of an MRAM array into WRAM</a:t>
            </a:r>
          </a:p>
          <a:p>
            <a:pPr lvl="1"/>
            <a:r>
              <a:rPr lang="en-US" dirty="0"/>
              <a:t>Perform a </a:t>
            </a:r>
            <a:r>
              <a:rPr lang="en-US" dirty="0">
                <a:solidFill>
                  <a:srgbClr val="00B050"/>
                </a:solidFill>
              </a:rPr>
              <a:t>variable number of operations on the data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Write back </a:t>
            </a:r>
            <a:r>
              <a:rPr lang="en-US" dirty="0"/>
              <a:t>to MRAM</a:t>
            </a:r>
          </a:p>
          <a:p>
            <a:endParaRPr lang="en-US" dirty="0"/>
          </a:p>
          <a:p>
            <a:r>
              <a:rPr lang="en-US" dirty="0"/>
              <a:t>The experiment is inspired by the </a:t>
            </a:r>
            <a:r>
              <a:rPr lang="en-US" dirty="0">
                <a:solidFill>
                  <a:srgbClr val="0070C0"/>
                </a:solidFill>
              </a:rPr>
              <a:t>Roofline model</a:t>
            </a:r>
            <a:r>
              <a:rPr lang="en-US" dirty="0"/>
              <a:t>*</a:t>
            </a:r>
          </a:p>
          <a:p>
            <a:endParaRPr lang="en-US" dirty="0"/>
          </a:p>
          <a:p>
            <a:r>
              <a:rPr lang="en-US" dirty="0"/>
              <a:t>We define </a:t>
            </a:r>
            <a:r>
              <a:rPr lang="en-US" dirty="0">
                <a:solidFill>
                  <a:srgbClr val="C00000"/>
                </a:solidFill>
              </a:rPr>
              <a:t>operational intensity </a:t>
            </a:r>
            <a:r>
              <a:rPr lang="en-US" dirty="0"/>
              <a:t>(OI)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as the number of arithmetic operations performed per byte accessed from MRAM (OP/B)</a:t>
            </a:r>
          </a:p>
          <a:p>
            <a:endParaRPr lang="en-US" dirty="0"/>
          </a:p>
          <a:p>
            <a:r>
              <a:rPr lang="en-US" dirty="0"/>
              <a:t>The pipeline latency changes with the operational intensity, but the MRAM access latency is fixed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558A2-B31E-3240-AD07-810FDA6883D6}"/>
              </a:ext>
            </a:extLst>
          </p:cNvPr>
          <p:cNvSpPr txBox="1"/>
          <p:nvPr/>
        </p:nvSpPr>
        <p:spPr>
          <a:xfrm>
            <a:off x="1581667" y="6553200"/>
            <a:ext cx="6069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*S. Williams et al., “Roofline: An Insightful Visual Performance Model for Multi-core Architectures,” CACM, 2009</a:t>
            </a:r>
          </a:p>
        </p:txBody>
      </p:sp>
    </p:spTree>
    <p:extLst>
      <p:ext uri="{BB962C8B-B14F-4D97-AF65-F5344CB8AC3E}">
        <p14:creationId xmlns:p14="http://schemas.microsoft.com/office/powerpoint/2010/main" val="21865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(II)</a:t>
            </a:r>
            <a:endParaRPr lang="en-US" sz="30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389304" y="1955200"/>
            <a:ext cx="8454013" cy="29016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7E905-53AF-5247-90B4-F07D6F15814B}"/>
              </a:ext>
            </a:extLst>
          </p:cNvPr>
          <p:cNvSpPr/>
          <p:nvPr/>
        </p:nvSpPr>
        <p:spPr>
          <a:xfrm>
            <a:off x="2360792" y="1140108"/>
            <a:ext cx="2124000" cy="1908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A3A86F-54C5-554B-B7F5-45DDCD71F73B}"/>
              </a:ext>
            </a:extLst>
          </p:cNvPr>
          <p:cNvSpPr/>
          <p:nvPr/>
        </p:nvSpPr>
        <p:spPr>
          <a:xfrm>
            <a:off x="389303" y="3243101"/>
            <a:ext cx="8454013" cy="25200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E75770-494A-9C4D-BD75-FB307931F9AA}"/>
              </a:ext>
            </a:extLst>
          </p:cNvPr>
          <p:cNvSpPr/>
          <p:nvPr/>
        </p:nvSpPr>
        <p:spPr>
          <a:xfrm>
            <a:off x="389303" y="5801316"/>
            <a:ext cx="8454013" cy="29016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01A6FE-2B9D-4642-8EF2-5A609E671A67}"/>
              </a:ext>
            </a:extLst>
          </p:cNvPr>
          <p:cNvSpPr/>
          <p:nvPr/>
        </p:nvSpPr>
        <p:spPr>
          <a:xfrm>
            <a:off x="887592" y="1140108"/>
            <a:ext cx="1224000" cy="18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A10F84-0A85-9C43-90FB-0524289FA0A1}"/>
              </a:ext>
            </a:extLst>
          </p:cNvPr>
          <p:cNvSpPr/>
          <p:nvPr/>
        </p:nvSpPr>
        <p:spPr>
          <a:xfrm>
            <a:off x="2482712" y="2644070"/>
            <a:ext cx="1224000" cy="18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816DA1-F753-FB45-8A97-90474F098866}"/>
              </a:ext>
            </a:extLst>
          </p:cNvPr>
          <p:cNvSpPr/>
          <p:nvPr/>
        </p:nvSpPr>
        <p:spPr>
          <a:xfrm>
            <a:off x="887592" y="1343478"/>
            <a:ext cx="720000" cy="18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5C5A5A-4220-1C40-A842-74C89CF22F4A}"/>
              </a:ext>
            </a:extLst>
          </p:cNvPr>
          <p:cNvSpPr/>
          <p:nvPr/>
        </p:nvSpPr>
        <p:spPr>
          <a:xfrm>
            <a:off x="3682949" y="2848073"/>
            <a:ext cx="864000" cy="18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389305" y="1074420"/>
            <a:ext cx="845401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repetitions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&gt;= 1.0 ?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: 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stride     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&gt;= 1.0 ? 1 :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)(1 /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(T));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Update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 = 0; r &lt; repetitions; r++){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+=stride){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#ifdef ADD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SUB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-=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SUB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MUL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*=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MUL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DIV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/=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DIV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#endif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(T));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E0EC3F7-19D0-4F45-A792-6D714D4D2392}"/>
              </a:ext>
            </a:extLst>
          </p:cNvPr>
          <p:cNvSpPr/>
          <p:nvPr/>
        </p:nvSpPr>
        <p:spPr>
          <a:xfrm>
            <a:off x="5960417" y="2454324"/>
            <a:ext cx="2882900" cy="17942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greater or equal to 1 indicates the (integer) number of repetitions per input element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smaller than 1 indicates the fraction of elements that are updated</a:t>
            </a:r>
          </a:p>
        </p:txBody>
      </p:sp>
    </p:spTree>
    <p:extLst>
      <p:ext uri="{BB962C8B-B14F-4D97-AF65-F5344CB8AC3E}">
        <p14:creationId xmlns:p14="http://schemas.microsoft.com/office/powerpoint/2010/main" val="29606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(III)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D0DE-5C84-6441-A92C-A7033691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12" y="887483"/>
            <a:ext cx="7162800" cy="435805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93E1D88-E6DE-FA40-AB62-FF2BDC4CB736}"/>
              </a:ext>
            </a:extLst>
          </p:cNvPr>
          <p:cNvSpPr/>
          <p:nvPr/>
        </p:nvSpPr>
        <p:spPr>
          <a:xfrm>
            <a:off x="464214" y="5017564"/>
            <a:ext cx="8215572" cy="13959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show results of arithmetic throughput vs. operational intensity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(a)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integer 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(b)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integer MUL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(c)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floating-point 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and (d)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floating-point MUL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(results for other datatypes and operations show similar trends)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B82DE-2CFD-6949-8946-6828286B01F0}"/>
              </a:ext>
            </a:extLst>
          </p:cNvPr>
          <p:cNvSpPr/>
          <p:nvPr/>
        </p:nvSpPr>
        <p:spPr>
          <a:xfrm>
            <a:off x="1535070" y="922209"/>
            <a:ext cx="1046084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BB1EF2-5690-E244-989A-C72CC816AD9E}"/>
              </a:ext>
            </a:extLst>
          </p:cNvPr>
          <p:cNvSpPr/>
          <p:nvPr/>
        </p:nvSpPr>
        <p:spPr>
          <a:xfrm>
            <a:off x="5090427" y="920803"/>
            <a:ext cx="1046084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7BB1CA-EF79-EC4F-B489-FDAEAD1041AE}"/>
              </a:ext>
            </a:extLst>
          </p:cNvPr>
          <p:cNvSpPr/>
          <p:nvPr/>
        </p:nvSpPr>
        <p:spPr>
          <a:xfrm>
            <a:off x="1535070" y="3100179"/>
            <a:ext cx="1080000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76C0F-ABE5-A34A-9E23-C8F0EBF812C0}"/>
              </a:ext>
            </a:extLst>
          </p:cNvPr>
          <p:cNvSpPr/>
          <p:nvPr/>
        </p:nvSpPr>
        <p:spPr>
          <a:xfrm>
            <a:off x="5090427" y="3098773"/>
            <a:ext cx="1080000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80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Arithmetic Throughput vs. Operational Intensity (IV)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58A7E4E-46E7-A941-80D3-FF7FD6CFC8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EE47C952-0691-0D41-B462-344133A31237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0B65AB58-6E39-E74F-9B09-13663BA35025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D7AB2-F16C-0E43-8506-49F562DF246B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Memory-bound region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8D4043-BC79-594D-8CAF-AFDF7EA7C71A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63AC6A-FF2B-4443-8C04-F757D7764BAC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30D2FD-15B9-3C47-A8D0-D0ABCBE3941B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Compute-bound region</a:t>
              </a: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7EF13-2289-E949-B65E-AAAF43AE5D4F}"/>
              </a:ext>
            </a:extLst>
          </p:cNvPr>
          <p:cNvSpPr/>
          <p:nvPr/>
        </p:nvSpPr>
        <p:spPr>
          <a:xfrm>
            <a:off x="5137078" y="1053733"/>
            <a:ext cx="3491347" cy="14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region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the arithmetic throughput increases with the operational intensity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744CA7D-8B32-0243-885E-B5D0E4098157}"/>
              </a:ext>
            </a:extLst>
          </p:cNvPr>
          <p:cNvSpPr/>
          <p:nvPr/>
        </p:nvSpPr>
        <p:spPr>
          <a:xfrm>
            <a:off x="5137077" y="2685989"/>
            <a:ext cx="3491347" cy="14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compute-bound region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the arithmetic throughput is flat at its maximum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D9559C1-0047-5C43-AE57-37811C246327}"/>
              </a:ext>
            </a:extLst>
          </p:cNvPr>
          <p:cNvSpPr/>
          <p:nvPr/>
        </p:nvSpPr>
        <p:spPr>
          <a:xfrm>
            <a:off x="464214" y="4298099"/>
            <a:ext cx="8215572" cy="11645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throughput saturation point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the operational intensity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where the transition between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memory-bound region and the compute-bound region happens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D25F215-D3B2-E442-A8A6-6C42B6FD453A}"/>
              </a:ext>
            </a:extLst>
          </p:cNvPr>
          <p:cNvSpPr/>
          <p:nvPr/>
        </p:nvSpPr>
        <p:spPr>
          <a:xfrm>
            <a:off x="464214" y="5615161"/>
            <a:ext cx="8215572" cy="7179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</p:spTree>
    <p:extLst>
      <p:ext uri="{BB962C8B-B14F-4D97-AF65-F5344CB8AC3E}">
        <p14:creationId xmlns:p14="http://schemas.microsoft.com/office/powerpoint/2010/main" val="279283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category"/>
        </p:bldSub>
      </p:bldGraphic>
      <p:bldP spid="18" grpId="0" animBg="1"/>
      <p:bldP spid="19" grpId="0" animBg="1"/>
      <p:bldP spid="20" grpId="0" animBg="1"/>
      <p:bldP spid="21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Arithmetic Throughput vs. Operational Intensity (V)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D0DE-5C84-6441-A92C-A7033691C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12" y="887483"/>
            <a:ext cx="7162800" cy="43580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59E24-E535-D64D-85B0-011BC9DB4A07}"/>
              </a:ext>
            </a:extLst>
          </p:cNvPr>
          <p:cNvCxnSpPr/>
          <p:nvPr/>
        </p:nvCxnSpPr>
        <p:spPr>
          <a:xfrm>
            <a:off x="3491346" y="950027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41E883-1B60-4245-BEE3-A3E5A2C7E597}"/>
              </a:ext>
            </a:extLst>
          </p:cNvPr>
          <p:cNvCxnSpPr/>
          <p:nvPr/>
        </p:nvCxnSpPr>
        <p:spPr>
          <a:xfrm>
            <a:off x="6458197" y="950027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DA803C-B0CE-994D-8E7E-4D96E70BB85C}"/>
              </a:ext>
            </a:extLst>
          </p:cNvPr>
          <p:cNvCxnSpPr/>
          <p:nvPr/>
        </p:nvCxnSpPr>
        <p:spPr>
          <a:xfrm>
            <a:off x="2693720" y="3133108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FF0991-694A-0049-95C4-DF5503B8DF81}"/>
              </a:ext>
            </a:extLst>
          </p:cNvPr>
          <p:cNvCxnSpPr/>
          <p:nvPr/>
        </p:nvCxnSpPr>
        <p:spPr>
          <a:xfrm>
            <a:off x="6054437" y="3133108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943DF7-74DB-8946-95D6-77B823ED7BC0}"/>
              </a:ext>
            </a:extLst>
          </p:cNvPr>
          <p:cNvSpPr/>
          <p:nvPr/>
        </p:nvSpPr>
        <p:spPr>
          <a:xfrm>
            <a:off x="455254" y="4502818"/>
            <a:ext cx="8213894" cy="1904237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81D68544-6280-0F44-AB25-3F08225D1E62}"/>
              </a:ext>
            </a:extLst>
          </p:cNvPr>
          <p:cNvSpPr/>
          <p:nvPr/>
        </p:nvSpPr>
        <p:spPr>
          <a:xfrm>
            <a:off x="455254" y="4502813"/>
            <a:ext cx="8213894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759750-D689-3844-B105-218E641961E8}"/>
              </a:ext>
            </a:extLst>
          </p:cNvPr>
          <p:cNvSpPr txBox="1"/>
          <p:nvPr/>
        </p:nvSpPr>
        <p:spPr>
          <a:xfrm>
            <a:off x="465892" y="4929727"/>
            <a:ext cx="8213894" cy="1477328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The arithmetic throughput of a DRAM Processing Unit (DPU) saturates at low or very low operational intensity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(e.g., 1 integer addition per 32-bit element). Thus,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the DPU is fundamentally a compute-bound processor.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We expect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most real-world workloads be compute-bound in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Microbenchmark: Arithmetic Throughput vs. Operational Intensity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Arithmetic Throughput versus Operational Intensity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C4D66-758B-C44A-A952-D8EC6D86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2199"/>
            <a:ext cx="9144000" cy="412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2917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Benchmarking and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Workload Suitability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81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Fine-grained Multithreading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210458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79046" cy="5293805"/>
          </a:xfrm>
        </p:spPr>
        <p:txBody>
          <a:bodyPr>
            <a:normAutofit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common set of workloads</a:t>
            </a:r>
            <a:r>
              <a:rPr lang="en-US" dirty="0"/>
              <a:t> that can be used to </a:t>
            </a:r>
          </a:p>
          <a:p>
            <a:pPr lvl="2"/>
            <a:r>
              <a:rPr lang="en-US" dirty="0"/>
              <a:t>evaluate the UPMEM PIM architecture,</a:t>
            </a:r>
          </a:p>
          <a:p>
            <a:pPr lvl="2"/>
            <a:r>
              <a:rPr lang="en-US" dirty="0"/>
              <a:t>compare software improvements and compilers,</a:t>
            </a:r>
          </a:p>
          <a:p>
            <a:pPr lvl="2"/>
            <a:r>
              <a:rPr lang="en-US" dirty="0"/>
              <a:t>compare future PIM architectures and hardware</a:t>
            </a:r>
          </a:p>
          <a:p>
            <a:endParaRPr lang="en-US" dirty="0"/>
          </a:p>
          <a:p>
            <a:r>
              <a:rPr lang="en-US" dirty="0"/>
              <a:t>Two key selection criteria:</a:t>
            </a:r>
          </a:p>
          <a:p>
            <a:pPr lvl="1"/>
            <a:r>
              <a:rPr lang="en-US" dirty="0"/>
              <a:t>Selected workloads from </a:t>
            </a:r>
            <a:r>
              <a:rPr lang="en-US" dirty="0">
                <a:solidFill>
                  <a:srgbClr val="00B050"/>
                </a:solidFill>
              </a:rPr>
              <a:t>different application domains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Memory-bound workloads </a:t>
            </a:r>
            <a:r>
              <a:rPr lang="en-US" dirty="0"/>
              <a:t>on processor-centric architectures</a:t>
            </a:r>
          </a:p>
          <a:p>
            <a:pPr lvl="1"/>
            <a:endParaRPr lang="en-US" dirty="0"/>
          </a:p>
          <a:p>
            <a:r>
              <a:rPr lang="en-US" dirty="0"/>
              <a:t>14 different workloads, 16 different benchmarks*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23A56-4D1B-DD40-99B2-114152D0331D}"/>
              </a:ext>
            </a:extLst>
          </p:cNvPr>
          <p:cNvSpPr txBox="1"/>
          <p:nvPr/>
        </p:nvSpPr>
        <p:spPr>
          <a:xfrm>
            <a:off x="2852619" y="6545765"/>
            <a:ext cx="4071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*There are two versions for two of the workloads (HST, SCAN).</a:t>
            </a:r>
          </a:p>
        </p:txBody>
      </p:sp>
    </p:spTree>
    <p:extLst>
      <p:ext uri="{BB962C8B-B14F-4D97-AF65-F5344CB8AC3E}">
        <p14:creationId xmlns:p14="http://schemas.microsoft.com/office/powerpoint/2010/main" val="23185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0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83F1047-015F-EB4A-87A9-CA3BA6F28135}"/>
              </a:ext>
            </a:extLst>
          </p:cNvPr>
          <p:cNvGrpSpPr/>
          <p:nvPr/>
        </p:nvGrpSpPr>
        <p:grpSpPr>
          <a:xfrm>
            <a:off x="1605868" y="1936544"/>
            <a:ext cx="4032607" cy="2420014"/>
            <a:chOff x="1077871" y="272386"/>
            <a:chExt cx="3303777" cy="197063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3B38D0-DBB4-3E4D-88F0-E62285E416CC}"/>
                </a:ext>
              </a:extLst>
            </p:cNvPr>
            <p:cNvSpPr/>
            <p:nvPr/>
          </p:nvSpPr>
          <p:spPr>
            <a:xfrm>
              <a:off x="2565902" y="278736"/>
              <a:ext cx="1815746" cy="1964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4EF3E92-F297-0346-B557-F78C8A1FBE01}"/>
                </a:ext>
              </a:extLst>
            </p:cNvPr>
            <p:cNvSpPr/>
            <p:nvPr/>
          </p:nvSpPr>
          <p:spPr>
            <a:xfrm>
              <a:off x="1077871" y="272386"/>
              <a:ext cx="2796130" cy="853732"/>
            </a:xfrm>
            <a:prstGeom prst="triangle">
              <a:avLst>
                <a:gd name="adj" fmla="val 532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98E2FB-C354-CB45-A1A3-FA799E597BA1}"/>
                </a:ext>
              </a:extLst>
            </p:cNvPr>
            <p:cNvSpPr/>
            <p:nvPr/>
          </p:nvSpPr>
          <p:spPr>
            <a:xfrm>
              <a:off x="1093771" y="1126118"/>
              <a:ext cx="1484833" cy="1116906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6635C7-EB81-FB47-8C79-C67F8E69B45F}"/>
              </a:ext>
            </a:extLst>
          </p:cNvPr>
          <p:cNvCxnSpPr/>
          <p:nvPr/>
        </p:nvCxnSpPr>
        <p:spPr>
          <a:xfrm flipV="1">
            <a:off x="1625277" y="1928763"/>
            <a:ext cx="4019291" cy="234220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DA3F4-600C-BC45-BE3A-E9C292B6F12C}"/>
              </a:ext>
            </a:extLst>
          </p:cNvPr>
          <p:cNvCxnSpPr/>
          <p:nvPr/>
        </p:nvCxnSpPr>
        <p:spPr>
          <a:xfrm>
            <a:off x="3397497" y="1928762"/>
            <a:ext cx="48114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85349-9D21-B349-849C-EE276940B77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615117" y="1928777"/>
            <a:ext cx="1785740" cy="10426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BEF336D-2DEB-D946-9D15-EC31EF403461}"/>
              </a:ext>
            </a:extLst>
          </p:cNvPr>
          <p:cNvGraphicFramePr>
            <a:graphicFrameLocks/>
          </p:cNvGraphicFramePr>
          <p:nvPr/>
        </p:nvGraphicFramePr>
        <p:xfrm>
          <a:off x="527997" y="1664158"/>
          <a:ext cx="7920000" cy="3529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2">
            <a:extLst>
              <a:ext uri="{FF2B5EF4-FFF2-40B4-BE49-F238E27FC236}">
                <a16:creationId xmlns:a16="http://schemas.microsoft.com/office/drawing/2014/main" id="{A4FCD16C-1481-B44C-93F3-54AB19B579EB}"/>
              </a:ext>
            </a:extLst>
          </p:cNvPr>
          <p:cNvSpPr txBox="1"/>
          <p:nvPr/>
        </p:nvSpPr>
        <p:spPr>
          <a:xfrm>
            <a:off x="6044877" y="1877518"/>
            <a:ext cx="2571125" cy="2801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 compute performance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04B2-5B42-7E4D-AA84-E802F73D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Roofline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08F1-8C29-7644-B831-B18AA4778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Advisor on an Intel Xeon E3-1225 v6 CPU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EC04833-5240-1B4B-9210-533FDFA03F78}"/>
              </a:ext>
            </a:extLst>
          </p:cNvPr>
          <p:cNvSpPr txBox="1"/>
          <p:nvPr/>
        </p:nvSpPr>
        <p:spPr>
          <a:xfrm rot="19781696">
            <a:off x="1564317" y="3810845"/>
            <a:ext cx="671457" cy="3240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E89CC645-8B9D-8544-9599-F406B8042131}"/>
              </a:ext>
            </a:extLst>
          </p:cNvPr>
          <p:cNvSpPr txBox="1"/>
          <p:nvPr/>
        </p:nvSpPr>
        <p:spPr>
          <a:xfrm rot="19781696">
            <a:off x="1581862" y="2589041"/>
            <a:ext cx="384912" cy="31307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1BBE4C-4E9E-C849-AA62-8AEFC3EF8D9B}"/>
              </a:ext>
            </a:extLst>
          </p:cNvPr>
          <p:cNvSpPr/>
          <p:nvPr/>
        </p:nvSpPr>
        <p:spPr>
          <a:xfrm>
            <a:off x="178200" y="5374639"/>
            <a:ext cx="8787600" cy="716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workloads fall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area of the Roofline</a:t>
            </a:r>
          </a:p>
        </p:txBody>
      </p:sp>
    </p:spTree>
    <p:extLst>
      <p:ext uri="{BB962C8B-B14F-4D97-AF65-F5344CB8AC3E}">
        <p14:creationId xmlns:p14="http://schemas.microsoft.com/office/powerpoint/2010/main" val="32826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  <p:bldP spid="9" grpId="0"/>
      <p:bldP spid="3" grpId="0" build="p"/>
      <p:bldP spid="10" grpId="0"/>
      <p:bldP spid="11" grpId="0"/>
      <p:bldP spid="15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2D2EF-06EC-2A49-9BCD-BE2A2505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5206"/>
            <a:ext cx="9144000" cy="280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Diversity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diverse: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 access patterns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Operations and datatypes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Communication/synchronization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4209F-B4E6-6040-8CD1-71212F5A3AEF}"/>
              </a:ext>
            </a:extLst>
          </p:cNvPr>
          <p:cNvSpPr/>
          <p:nvPr/>
        </p:nvSpPr>
        <p:spPr>
          <a:xfrm>
            <a:off x="7150960" y="2949535"/>
            <a:ext cx="1951613" cy="273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F421A-12F1-894D-B52D-B4D6D0248B66}"/>
              </a:ext>
            </a:extLst>
          </p:cNvPr>
          <p:cNvGrpSpPr/>
          <p:nvPr/>
        </p:nvGrpSpPr>
        <p:grpSpPr>
          <a:xfrm>
            <a:off x="0" y="2916707"/>
            <a:ext cx="9144000" cy="2802598"/>
            <a:chOff x="0" y="2916707"/>
            <a:chExt cx="9144000" cy="2802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11669C-9E86-3244-B921-6FFAF9B7B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16707"/>
              <a:ext cx="9144000" cy="28025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64897-AE4F-3E4E-91C1-BF93BB72DAED}"/>
                </a:ext>
              </a:extLst>
            </p:cNvPr>
            <p:cNvSpPr/>
            <p:nvPr/>
          </p:nvSpPr>
          <p:spPr>
            <a:xfrm>
              <a:off x="7150959" y="2949535"/>
              <a:ext cx="1951613" cy="2736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PrIM</a:t>
            </a:r>
            <a:r>
              <a:rPr lang="en-US" sz="3200" dirty="0"/>
              <a:t> Benchmarks: Inter-DPU Communication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7F56B-7396-9649-8D05-A81B33B51250}"/>
              </a:ext>
            </a:extLst>
          </p:cNvPr>
          <p:cNvSpPr/>
          <p:nvPr/>
        </p:nvSpPr>
        <p:spPr>
          <a:xfrm>
            <a:off x="1187532" y="1750156"/>
            <a:ext cx="7915041" cy="2882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1C82A-FA33-6343-B7E4-EC7D29A0B163}"/>
              </a:ext>
            </a:extLst>
          </p:cNvPr>
          <p:cNvSpPr/>
          <p:nvPr/>
        </p:nvSpPr>
        <p:spPr>
          <a:xfrm>
            <a:off x="1187532" y="2815366"/>
            <a:ext cx="7915041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454F6F-55B4-D144-B9F3-787FA33635ED}"/>
              </a:ext>
            </a:extLst>
          </p:cNvPr>
          <p:cNvSpPr/>
          <p:nvPr/>
        </p:nvSpPr>
        <p:spPr>
          <a:xfrm>
            <a:off x="1187531" y="2342127"/>
            <a:ext cx="7915041" cy="45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41B48E-D36F-6049-AB48-EA695DD37DBB}"/>
              </a:ext>
            </a:extLst>
          </p:cNvPr>
          <p:cNvSpPr/>
          <p:nvPr/>
        </p:nvSpPr>
        <p:spPr>
          <a:xfrm>
            <a:off x="1187532" y="3260333"/>
            <a:ext cx="7915041" cy="301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Result merging:</a:t>
            </a:r>
          </a:p>
          <a:p>
            <a:pPr lvl="2"/>
            <a:r>
              <a:rPr lang="en-US" dirty="0"/>
              <a:t>SEL, UNI, HST-S, HST-L, RED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Redistribution of intermediate results:</a:t>
            </a:r>
          </a:p>
          <a:p>
            <a:pPr lvl="2"/>
            <a:r>
              <a:rPr lang="en-US" dirty="0"/>
              <a:t>BFS, MLP, NW, SCAN-SSA, SCAN-RSS</a:t>
            </a:r>
          </a:p>
          <a:p>
            <a:pPr lvl="2"/>
            <a:r>
              <a:rPr lang="en-US" dirty="0"/>
              <a:t>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614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288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1" grpId="0" animBg="1"/>
      <p:bldP spid="15" grpId="0" animBg="1"/>
      <p:bldP spid="17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93389" cy="5293805"/>
          </a:xfrm>
        </p:spPr>
        <p:txBody>
          <a:bodyPr>
            <a:normAutofit/>
          </a:bodyPr>
          <a:lstStyle/>
          <a:p>
            <a:r>
              <a:rPr lang="en-US" sz="2400" dirty="0"/>
              <a:t>16 benchmarks and scripts for evaluation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84D90-BFC0-3C44-A1BD-303717155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877686"/>
            <a:ext cx="4936389" cy="5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9708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111634"/>
            <a:ext cx="8787600" cy="83196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305AA6-E8C9-FB4C-817B-0029654B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6801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1602B1-C5DD-0F49-B47D-31A2EF1A63C8}"/>
              </a:ext>
            </a:extLst>
          </p:cNvPr>
          <p:cNvSpPr/>
          <p:nvPr/>
        </p:nvSpPr>
        <p:spPr>
          <a:xfrm>
            <a:off x="178200" y="5145743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Strong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for a fixed problem size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750B84-15C2-184F-A6B8-5FEBD953F55A}"/>
              </a:ext>
            </a:extLst>
          </p:cNvPr>
          <p:cNvSpPr/>
          <p:nvPr/>
        </p:nvSpPr>
        <p:spPr>
          <a:xfrm>
            <a:off x="178200" y="5779994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Weak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 fixed problem size per processor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0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  <a:p>
            <a:r>
              <a:rPr lang="en-US" dirty="0"/>
              <a:t>Comparison of both UPMEM-based PIM systems to </a:t>
            </a:r>
            <a:r>
              <a:rPr lang="en-US" dirty="0">
                <a:solidFill>
                  <a:srgbClr val="00B050"/>
                </a:solidFill>
              </a:rPr>
              <a:t>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</p:txBody>
      </p:sp>
    </p:spTree>
    <p:extLst>
      <p:ext uri="{BB962C8B-B14F-4D97-AF65-F5344CB8AC3E}">
        <p14:creationId xmlns:p14="http://schemas.microsoft.com/office/powerpoint/2010/main" val="806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DD877-191D-2149-826A-8B0E2C44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25" y="986857"/>
            <a:ext cx="4175012" cy="4915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 lvl="1"/>
            <a:r>
              <a:rPr lang="en-US" sz="2200" dirty="0"/>
              <a:t>P21 DIMMs</a:t>
            </a:r>
          </a:p>
          <a:p>
            <a:pPr lvl="1"/>
            <a:r>
              <a:rPr lang="en-US" sz="2200" dirty="0"/>
              <a:t>Dual x86 socket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dirty="0"/>
              <a:t> coexist with </a:t>
            </a:r>
            <a:r>
              <a:rPr lang="en-US" dirty="0">
                <a:solidFill>
                  <a:srgbClr val="C00000"/>
                </a:solidFill>
              </a:rPr>
              <a:t>regular DDR4 DIMMs</a:t>
            </a:r>
          </a:p>
          <a:p>
            <a:pPr lvl="2"/>
            <a:r>
              <a:rPr lang="en-US" dirty="0"/>
              <a:t>2 memory controllers/socket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6951641" y="2071051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2560 DPUs*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E9180-9C7C-4243-8B57-779664277A41}"/>
              </a:ext>
            </a:extLst>
          </p:cNvPr>
          <p:cNvSpPr txBox="1"/>
          <p:nvPr/>
        </p:nvSpPr>
        <p:spPr>
          <a:xfrm>
            <a:off x="1443269" y="6555534"/>
            <a:ext cx="6896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4 faulty DPUs in the system that we use in our experiments. Thus, the maximum number of DPUs we can use is 2,556.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1295" y="5809731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 GB</a:t>
            </a:r>
          </a:p>
        </p:txBody>
      </p:sp>
    </p:spTree>
    <p:extLst>
      <p:ext uri="{BB962C8B-B14F-4D97-AF65-F5344CB8AC3E}">
        <p14:creationId xmlns:p14="http://schemas.microsoft.com/office/powerpoint/2010/main" val="300153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BB410A76-AC54-BE41-AC8F-AD466BF4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Fine-Grained Multithreading (I)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ABCB183F-52F5-624A-8FB9-B98CBA38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9676"/>
            <a:ext cx="8974989" cy="531157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Idea: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Hardware has multiple thread contexts (</a:t>
            </a:r>
            <a:r>
              <a:rPr lang="en-US" altLang="en-US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PC+registers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). Each cycle, fetch engine fetches from a different thread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By the time the fetched branch/instruction resolves, no instruction is fetched from the same thread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Branch/instruction resolution latency overlapped with execution of other threads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 instructions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+ No logic needed for handling control and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  data dependences within a thread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Single thread performance suffers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Extra logic for keeping thread contexts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Does not overlap latency if not enough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threads to cover the whole pipeline</a:t>
            </a:r>
          </a:p>
        </p:txBody>
      </p:sp>
      <p:pic>
        <p:nvPicPr>
          <p:cNvPr id="113668" name="Picture 4">
            <a:extLst>
              <a:ext uri="{FF2B5EF4-FFF2-40B4-BE49-F238E27FC236}">
                <a16:creationId xmlns:a16="http://schemas.microsoft.com/office/drawing/2014/main" id="{4A012089-33C0-BB4B-99B5-BFE31D4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97" y="3040926"/>
            <a:ext cx="237648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8680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640-DPU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10 UPMEM DIMMs of 8 chips each (10 ranks)</a:t>
            </a:r>
          </a:p>
          <a:p>
            <a:pPr lvl="1"/>
            <a:r>
              <a:rPr lang="en-US" sz="2200" dirty="0"/>
              <a:t>E19 DIMMs</a:t>
            </a:r>
          </a:p>
          <a:p>
            <a:pPr lvl="1"/>
            <a:r>
              <a:rPr lang="en-US" sz="2200" dirty="0"/>
              <a:t>x86 socket</a:t>
            </a:r>
          </a:p>
          <a:p>
            <a:pPr lvl="2"/>
            <a:r>
              <a:rPr lang="en-US" dirty="0"/>
              <a:t>2 memory controllers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1694-403F-1740-81E2-EF1FB87E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06" y="2214414"/>
            <a:ext cx="4445000" cy="264160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7253614" y="3417820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640 DPUs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7364" y="4575278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GB</a:t>
            </a:r>
          </a:p>
        </p:txBody>
      </p:sp>
    </p:spTree>
    <p:extLst>
      <p:ext uri="{BB962C8B-B14F-4D97-AF65-F5344CB8AC3E}">
        <p14:creationId xmlns:p14="http://schemas.microsoft.com/office/powerpoint/2010/main" val="39494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and weak scaling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96CD0-76A1-8D4C-B444-E452CD68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508"/>
            <a:ext cx="9144000" cy="3160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8067D-A442-0248-BF6C-1E932AD2C19D}"/>
              </a:ext>
            </a:extLst>
          </p:cNvPr>
          <p:cNvSpPr/>
          <p:nvPr/>
        </p:nvSpPr>
        <p:spPr>
          <a:xfrm>
            <a:off x="771894" y="1635131"/>
            <a:ext cx="4824000" cy="3096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CBB6C1-CCCE-8F4D-9651-51B6818CAB43}"/>
              </a:ext>
            </a:extLst>
          </p:cNvPr>
          <p:cNvSpPr/>
          <p:nvPr/>
        </p:nvSpPr>
        <p:spPr>
          <a:xfrm>
            <a:off x="5626917" y="1635131"/>
            <a:ext cx="2556000" cy="309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252CB8-C0C8-F348-B5F8-30C66E187E61}"/>
              </a:ext>
            </a:extLst>
          </p:cNvPr>
          <p:cNvSpPr/>
          <p:nvPr/>
        </p:nvSpPr>
        <p:spPr>
          <a:xfrm>
            <a:off x="8218490" y="1635131"/>
            <a:ext cx="864000" cy="309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6752C-05DF-364B-8B0C-1EB187A4B847}"/>
              </a:ext>
            </a:extLst>
          </p:cNvPr>
          <p:cNvSpPr/>
          <p:nvPr/>
        </p:nvSpPr>
        <p:spPr>
          <a:xfrm>
            <a:off x="771894" y="1995056"/>
            <a:ext cx="1656000" cy="1781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A1D88-3DBB-C644-822F-DB030953AD1A}"/>
              </a:ext>
            </a:extLst>
          </p:cNvPr>
          <p:cNvSpPr/>
          <p:nvPr/>
        </p:nvSpPr>
        <p:spPr>
          <a:xfrm>
            <a:off x="2458917" y="1995056"/>
            <a:ext cx="1476000" cy="1781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7DC675-FC2B-334D-964F-096177F9F2BE}"/>
              </a:ext>
            </a:extLst>
          </p:cNvPr>
          <p:cNvSpPr/>
          <p:nvPr/>
        </p:nvSpPr>
        <p:spPr>
          <a:xfrm>
            <a:off x="464214" y="504716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repository includes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datasets and scripts used in our evaluation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9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DPU</a:t>
            </a:r>
          </a:p>
          <a:p>
            <a:pPr lvl="1"/>
            <a:r>
              <a:rPr lang="en-US" sz="2100" dirty="0"/>
              <a:t>We set the </a:t>
            </a:r>
            <a:r>
              <a:rPr lang="en-US" sz="2100" dirty="0">
                <a:solidFill>
                  <a:srgbClr val="C00000"/>
                </a:solidFill>
              </a:rPr>
              <a:t>number of </a:t>
            </a:r>
            <a:r>
              <a:rPr lang="en-US" sz="2100" dirty="0" err="1">
                <a:solidFill>
                  <a:srgbClr val="C00000"/>
                </a:solidFill>
              </a:rPr>
              <a:t>tasklets</a:t>
            </a:r>
            <a:r>
              <a:rPr lang="en-US" sz="2100" dirty="0">
                <a:solidFill>
                  <a:srgbClr val="C00000"/>
                </a:solidFill>
              </a:rPr>
              <a:t> to 1, 2, 4, 8, and 16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</a:t>
            </a:r>
            <a:r>
              <a:rPr lang="en-US" sz="2100" dirty="0" err="1">
                <a:solidFill>
                  <a:srgbClr val="C00000"/>
                </a:solidFill>
              </a:rPr>
              <a:t>tasklet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0E7FC-2264-0C4B-B3CB-C5EDA157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4" y="873419"/>
            <a:ext cx="5799539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AB1A6BF-AE20-C142-9394-2E76B7A28C93}"/>
              </a:ext>
            </a:extLst>
          </p:cNvPr>
          <p:cNvGraphicFramePr>
            <a:graphicFrameLocks/>
          </p:cNvGraphicFramePr>
          <p:nvPr/>
        </p:nvGraphicFramePr>
        <p:xfrm>
          <a:off x="3979436" y="1323982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677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618 -0.000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DFEFAF6-6F42-A648-82C4-AA559762BD29}"/>
              </a:ext>
            </a:extLst>
          </p:cNvPr>
          <p:cNvSpPr/>
          <p:nvPr/>
        </p:nvSpPr>
        <p:spPr>
          <a:xfrm>
            <a:off x="6082145" y="900545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TS, MLP, NW, HST-S, RED, SCAN-SSA (Scan kernel), SCAN-RSS (both kernels), and TRNS (Step 2 kernel),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best performing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16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60652FB-F54B-1C48-ABAE-FD147CB47971}"/>
              </a:ext>
            </a:extLst>
          </p:cNvPr>
          <p:cNvSpPr/>
          <p:nvPr/>
        </p:nvSpPr>
        <p:spPr>
          <a:xfrm>
            <a:off x="6082145" y="2304131"/>
            <a:ext cx="2981467" cy="13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1.5-2.0x as we double the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from 1 to 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1.2-1.5x from 8 to 16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since the pipeline throughput saturates at 11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8D249C5-8F6D-4243-B239-FC7965B7C953}"/>
              </a:ext>
            </a:extLst>
          </p:cNvPr>
          <p:cNvSpPr/>
          <p:nvPr/>
        </p:nvSpPr>
        <p:spPr>
          <a:xfrm>
            <a:off x="6071506" y="3699333"/>
            <a:ext cx="2981467" cy="272091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4B40945B-2B36-6B4C-B201-9B3AC7579F93}"/>
              </a:ext>
            </a:extLst>
          </p:cNvPr>
          <p:cNvSpPr/>
          <p:nvPr/>
        </p:nvSpPr>
        <p:spPr>
          <a:xfrm>
            <a:off x="6071506" y="369932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DCBDE2-6C2A-3945-AC61-68CAAD589481}"/>
              </a:ext>
            </a:extLst>
          </p:cNvPr>
          <p:cNvSpPr txBox="1"/>
          <p:nvPr/>
        </p:nvSpPr>
        <p:spPr>
          <a:xfrm>
            <a:off x="6082144" y="4104237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 number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greater than 11 is a good choice for most real-world workloads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we tested (16 kernels out of 19 kernels from 16 benchmarks), as it fully utilizes the DPU’s pipeline. </a:t>
            </a:r>
          </a:p>
        </p:txBody>
      </p:sp>
    </p:spTree>
    <p:extLst>
      <p:ext uri="{BB962C8B-B14F-4D97-AF65-F5344CB8AC3E}">
        <p14:creationId xmlns:p14="http://schemas.microsoft.com/office/powerpoint/2010/main" val="37821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E292C3-0E8D-4841-994C-D4D73D98130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60A17F-06E5-0841-AB77-08849D0AD9AA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49BD93-DADD-2343-892D-8537350276B3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(III)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7D56F87-CE24-C544-943E-EA90D593B7C6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B9AB5DB-78A8-E342-9FC3-F30C79A20284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6F3EB09-6015-C940-85C5-4BAE034CD2D8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1963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39" grpId="0" animBg="1"/>
      <p:bldP spid="40" grpId="0" animBg="1"/>
      <p:bldP spid="41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43" grpId="0" animBg="1"/>
      <p:bldP spid="44" grpId="0" animBg="1"/>
      <p:bldP spid="49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C941BE-CEF0-5347-ACC1-F12E72C36CE7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(IV)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51115318-81A9-B848-8F52-807D0A621F9E}"/>
              </a:ext>
            </a:extLst>
          </p:cNvPr>
          <p:cNvGraphicFramePr>
            <a:graphicFrameLocks/>
          </p:cNvGraphicFramePr>
          <p:nvPr/>
        </p:nvGraphicFramePr>
        <p:xfrm>
          <a:off x="2543184" y="2386868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EA73810-158E-744C-83F4-D03AC08D3967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2935F7E-2863-3442-BE6F-7AA65319EAAE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825D60B-5E60-7B4C-86BA-72C5832691C3}"/>
              </a:ext>
            </a:extLst>
          </p:cNvPr>
          <p:cNvSpPr/>
          <p:nvPr/>
        </p:nvSpPr>
        <p:spPr>
          <a:xfrm>
            <a:off x="6071506" y="3408378"/>
            <a:ext cx="2981467" cy="3011866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222A212D-AA50-3E47-A148-18CF3EFD2CFA}"/>
              </a:ext>
            </a:extLst>
          </p:cNvPr>
          <p:cNvSpPr/>
          <p:nvPr/>
        </p:nvSpPr>
        <p:spPr>
          <a:xfrm>
            <a:off x="6071506" y="3408372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C773D2-3525-634A-88DD-EE03165A7636}"/>
              </a:ext>
            </a:extLst>
          </p:cNvPr>
          <p:cNvSpPr txBox="1"/>
          <p:nvPr/>
        </p:nvSpPr>
        <p:spPr>
          <a:xfrm>
            <a:off x="6065156" y="3841425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Intensive use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intra-DPU synchronization across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mutexes, barriers, handshakes) may limit scalability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sometimes causing the best performing number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to be lower than 11. 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B54D56D-45A0-0E40-9D1D-09792D4C2674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27868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 uiExpand="1">
        <p:bldSub>
          <a:bldChart bld="series"/>
        </p:bldSub>
      </p:bldGraphic>
      <p:bldP spid="45" grpId="0" animBg="1"/>
      <p:bldP spid="46" grpId="0" animBg="1"/>
      <p:bldP spid="47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CF8C2E-F89E-8144-B346-CD827A83B133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(V)</a:t>
            </a: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C8B830CF-E556-E346-A32F-D0EFCFC0F5CC}"/>
              </a:ext>
            </a:extLst>
          </p:cNvPr>
          <p:cNvGraphicFramePr>
            <a:graphicFrameLocks/>
          </p:cNvGraphicFramePr>
          <p:nvPr/>
        </p:nvGraphicFramePr>
        <p:xfrm>
          <a:off x="2268715" y="233931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E0115A5-D1A6-304F-84B4-AC7ABB08EE18}"/>
              </a:ext>
            </a:extLst>
          </p:cNvPr>
          <p:cNvSpPr/>
          <p:nvPr/>
        </p:nvSpPr>
        <p:spPr>
          <a:xfrm>
            <a:off x="6082144" y="1288473"/>
            <a:ext cx="2981467" cy="17041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SCAN-SSA (Add kernel)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not compute-intensive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Thus,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saturates with less that 11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(recall STREAM ADD).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shows similar behavior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AC58130-5BFA-2D45-8CF2-97596990F93F}"/>
              </a:ext>
            </a:extLst>
          </p:cNvPr>
          <p:cNvSpPr/>
          <p:nvPr/>
        </p:nvSpPr>
        <p:spPr>
          <a:xfrm>
            <a:off x="6071506" y="3339103"/>
            <a:ext cx="2981467" cy="2741371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025D70C-7BE7-6F43-B6F9-B96C7B4ECEF6}"/>
              </a:ext>
            </a:extLst>
          </p:cNvPr>
          <p:cNvSpPr/>
          <p:nvPr/>
        </p:nvSpPr>
        <p:spPr>
          <a:xfrm>
            <a:off x="6071506" y="33390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6DF05A-8755-7A4D-B86F-B7ACB33545F7}"/>
              </a:ext>
            </a:extLst>
          </p:cNvPr>
          <p:cNvSpPr txBox="1"/>
          <p:nvPr/>
        </p:nvSpPr>
        <p:spPr>
          <a:xfrm>
            <a:off x="6065156" y="3772150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Most real-world workloads are in the compute-bound region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DPU (all kernels except SCAN-SSA (Add kernel) and BS), i.e., the pipeline latency dominates the MRAM access latency. </a:t>
            </a:r>
          </a:p>
        </p:txBody>
      </p:sp>
    </p:spTree>
    <p:extLst>
      <p:ext uri="{BB962C8B-B14F-4D97-AF65-F5344CB8AC3E}">
        <p14:creationId xmlns:p14="http://schemas.microsoft.com/office/powerpoint/2010/main" val="320257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 uiExpand="1">
        <p:bldSub>
          <a:bldChart bld="series"/>
        </p:bldSub>
      </p:bldGraphic>
      <p:bldGraphic spid="43" grpId="1" uiExpand="1">
        <p:bldSub>
          <a:bldChart bld="series"/>
        </p:bldSub>
      </p:bldGraphic>
      <p:bldP spid="44" grpId="0" animBg="1"/>
      <p:bldP spid="45" grpId="0" animBg="1"/>
      <p:bldP spid="46" grpId="0" animBg="1"/>
      <p:bldP spid="47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63A9EBB-F1D2-8645-974A-5CA92C6E1E90}"/>
              </a:ext>
            </a:extLst>
          </p:cNvPr>
          <p:cNvSpPr/>
          <p:nvPr/>
        </p:nvSpPr>
        <p:spPr>
          <a:xfrm>
            <a:off x="6082144" y="2279440"/>
            <a:ext cx="2981467" cy="1461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TRNS performs step 1 of the matrix transposition via the CPU-DPU transfer.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Using small transfers (8 elements) does not exploit full CPU-DPU bandwidth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08ACEDC-69C1-D04D-AA42-F9484C7C45D4}"/>
              </a:ext>
            </a:extLst>
          </p:cNvPr>
          <p:cNvSpPr/>
          <p:nvPr/>
        </p:nvSpPr>
        <p:spPr>
          <a:xfrm>
            <a:off x="6071506" y="3893303"/>
            <a:ext cx="2981467" cy="2187373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Same Side Corner Rectangle 42">
            <a:extLst>
              <a:ext uri="{FF2B5EF4-FFF2-40B4-BE49-F238E27FC236}">
                <a16:creationId xmlns:a16="http://schemas.microsoft.com/office/drawing/2014/main" id="{5EE9A380-8AD7-BF44-8F10-DDF70482FA7E}"/>
              </a:ext>
            </a:extLst>
          </p:cNvPr>
          <p:cNvSpPr/>
          <p:nvPr/>
        </p:nvSpPr>
        <p:spPr>
          <a:xfrm>
            <a:off x="6071506" y="38932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A9A1F2-AA3B-594B-9600-1458A86167DB}"/>
              </a:ext>
            </a:extLst>
          </p:cNvPr>
          <p:cNvSpPr txBox="1"/>
          <p:nvPr/>
        </p:nvSpPr>
        <p:spPr>
          <a:xfrm>
            <a:off x="6065156" y="4326350"/>
            <a:ext cx="2981467" cy="1754326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Transferring large data chunks from/to the host CPU is preferred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input data and output results due to higher sustained CPU-DPU/DPU-CPU bandwidths. 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6A1C8A4-C29F-3241-96FB-26DF84481446}"/>
              </a:ext>
            </a:extLst>
          </p:cNvPr>
          <p:cNvSpPr/>
          <p:nvPr/>
        </p:nvSpPr>
        <p:spPr>
          <a:xfrm>
            <a:off x="6071505" y="1149921"/>
            <a:ext cx="2981467" cy="9873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 of time spent on CPU-DPU and DPU-CPU transfers is low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compared to the time spent on DPU execution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6C65779D-F6BB-E64D-99AA-CE5F634D8611}"/>
              </a:ext>
            </a:extLst>
          </p:cNvPr>
          <p:cNvGraphicFramePr>
            <a:graphicFrameLocks/>
          </p:cNvGraphicFramePr>
          <p:nvPr/>
        </p:nvGraphicFramePr>
        <p:xfrm>
          <a:off x="2268715" y="229667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19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4" grpId="0"/>
      <p:bldP spid="45" grpId="0" animBg="1"/>
      <p:bldGraphic spid="46" grpId="0" uiExpand="1">
        <p:bldSub>
          <a:bldChart bld="series"/>
        </p:bldSub>
      </p:bldGraphic>
      <p:bldGraphic spid="46" grpId="1" uiExpand="1">
        <p:bldSub>
          <a:bldChart bld="series"/>
        </p:bldSub>
      </p:bldGraphic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1, 4, 16, 64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DPU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14C6C1-8A21-7246-9421-1A9F20ED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2" y="873419"/>
            <a:ext cx="5799541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A3D328F-00E0-FC48-AA7E-34FB94CF2880}"/>
              </a:ext>
            </a:extLst>
          </p:cNvPr>
          <p:cNvGraphicFramePr>
            <a:graphicFrameLocks/>
          </p:cNvGraphicFramePr>
          <p:nvPr/>
        </p:nvGraphicFramePr>
        <p:xfrm>
          <a:off x="4104127" y="155950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2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514 -0.000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7" y="-4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26" grpId="0" uiExpand="1">
        <p:bldSub>
          <a:bldChart bld="series"/>
        </p:bldSub>
      </p:bldGraphic>
      <p:bldGraphic spid="26" grpId="1" uiExpand="1">
        <p:bldSub>
          <a:bldChart bld="series"/>
        </p:bldSub>
      </p:bldGraphic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CE20153-0E49-0245-ABB2-248795153381}"/>
              </a:ext>
            </a:extLst>
          </p:cNvPr>
          <p:cNvSpPr/>
          <p:nvPr/>
        </p:nvSpPr>
        <p:spPr>
          <a:xfrm>
            <a:off x="6082145" y="131740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2052FAC-A480-C64B-A016-25D5AC21A6E2}"/>
              </a:ext>
            </a:extLst>
          </p:cNvPr>
          <p:cNvSpPr/>
          <p:nvPr/>
        </p:nvSpPr>
        <p:spPr>
          <a:xfrm>
            <a:off x="6082145" y="3254386"/>
            <a:ext cx="2981467" cy="428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Scaling is sublinear for BFS and NW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16FDE4A-053F-B048-9AEC-F4714A6A4A21}"/>
              </a:ext>
            </a:extLst>
          </p:cNvPr>
          <p:cNvSpPr/>
          <p:nvPr/>
        </p:nvSpPr>
        <p:spPr>
          <a:xfrm>
            <a:off x="6082144" y="3845108"/>
            <a:ext cx="2981467" cy="6782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 suffers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load imbalance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due to irregular graph topology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BF67F04-209E-664B-9A27-FC98A9A09554}"/>
              </a:ext>
            </a:extLst>
          </p:cNvPr>
          <p:cNvSpPr/>
          <p:nvPr/>
        </p:nvSpPr>
        <p:spPr>
          <a:xfrm>
            <a:off x="6082144" y="4685869"/>
            <a:ext cx="2981467" cy="1070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computes a diagonal of a 2D matrix in each iteration.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More DPUs does not mean more parallelization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 shorter diagonals.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AEDF0EB8-9C1D-4E45-B8A8-1C3DB457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Fine-Grained Multithreading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05008-BBBB-5546-86C2-D705D883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02825"/>
            <a:ext cx="8801369" cy="5602147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Idea: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Switch to another thread every cycle such that no two instructions from a thread are in the pipeline concurrently</a:t>
            </a:r>
          </a:p>
          <a:p>
            <a:endParaRPr lang="en-US" altLang="en-US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Tolerates the control and data dependence latencies by overlapping the latency with useful work from other threads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Improves pipeline utilization by taking advantage of multiple threads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Thornton,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Parallel Operation in the Control Data 6600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AFIPS 1964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Smith,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 pipelined, shared resource MIMD computer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ICPP 1978</a:t>
            </a: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altLang="ja-JP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22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1801494"/>
            <a:ext cx="2981467" cy="6593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need inter-DPU synchronization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898051"/>
            <a:ext cx="2981467" cy="9939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RED, SCAN-SSA, SCAN-RSS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need inter-DPU synchronization but 64 DPUs still obtain the best performance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4329200"/>
            <a:ext cx="2981467" cy="8748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 require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heavy inter-DPU synchronization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involving 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155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12" grpId="0" animBg="1"/>
      <p:bldP spid="13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11" grpId="0" animBg="1"/>
      <p:bldP spid="14" grpId="0" animBg="1"/>
      <p:bldP spid="16" grpId="0" animBg="1"/>
      <p:bldP spid="23" grpId="0" animBg="1"/>
      <p:bldP spid="31" grpId="0" animBg="1"/>
      <p:bldP spid="33" grpId="0" animBg="1"/>
      <p:bldP spid="36" grpId="0" animBg="1"/>
      <p:bldP spid="28" grpId="0" animBg="1"/>
      <p:bldP spid="29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27" grpId="0" animBg="1"/>
      <p:bldP spid="30" grpId="0" animBg="1"/>
      <p:bldP spid="32" grpId="0" animBg="1"/>
      <p:bldP spid="39" grpId="0" animBg="1"/>
      <p:bldP spid="34" grpId="0" animBg="1"/>
      <p:bldP spid="41" grpId="0" animBg="1"/>
      <p:bldP spid="42" grpId="0" animBg="1"/>
      <p:bldP spid="43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(IV)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927848"/>
            <a:ext cx="2981467" cy="138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TS, MLP, HST-S, HST-L, RED, SCAN-SSA, SCAN-RSS,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CPU-DPU and DPU-CPU transfer times decrease as we increase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391101"/>
            <a:ext cx="2981467" cy="14184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 but do not reduce transfer times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transfers a complete array to all DPUs.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does not use all DPUs in all iterations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3887764"/>
            <a:ext cx="2981467" cy="7514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BFS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cannot 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as the transfer size per DPU is not fixed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074351-7E1D-A04A-9F2A-14899F42FF86}"/>
              </a:ext>
            </a:extLst>
          </p:cNvPr>
          <p:cNvSpPr/>
          <p:nvPr/>
        </p:nvSpPr>
        <p:spPr>
          <a:xfrm>
            <a:off x="6082143" y="4717451"/>
            <a:ext cx="2917726" cy="1702792"/>
          </a:xfrm>
          <a:prstGeom prst="roundRect">
            <a:avLst>
              <a:gd name="adj" fmla="val 9070"/>
            </a:avLst>
          </a:prstGeom>
          <a:solidFill>
            <a:srgbClr val="F2F9F3"/>
          </a:solidFill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2F7B0F6-80B2-EB49-BA79-74AD5DD80A83}"/>
              </a:ext>
            </a:extLst>
          </p:cNvPr>
          <p:cNvSpPr/>
          <p:nvPr/>
        </p:nvSpPr>
        <p:spPr>
          <a:xfrm>
            <a:off x="6082143" y="4717448"/>
            <a:ext cx="2917725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PROGRAMMING RECOMMENDATION 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873C1C-5359-0543-87C7-0C942DABEB8C}"/>
              </a:ext>
            </a:extLst>
          </p:cNvPr>
          <p:cNvSpPr txBox="1"/>
          <p:nvPr/>
        </p:nvSpPr>
        <p:spPr>
          <a:xfrm>
            <a:off x="6082143" y="5089999"/>
            <a:ext cx="2917726" cy="1384995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Parallel CPU-DPU/DPU-CPU transfers inside a rank of DPUs are recommended for real-world workloads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when all transferred buffers are of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40496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11" grpId="0" animBg="1"/>
      <p:bldP spid="31" grpId="0" animBg="1"/>
      <p:bldP spid="28" grpId="0" animBg="1"/>
      <p:bldP spid="29" grpId="0" animBg="1"/>
      <p:bldP spid="27" grpId="0" animBg="1"/>
      <p:bldP spid="16" grpId="0" animBg="1"/>
      <p:bldP spid="20" grpId="0" animBg="1"/>
      <p:bldP spid="32" grpId="0" animBg="1"/>
      <p:bldP spid="3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23" grpId="0" animBg="1"/>
      <p:bldP spid="14" grpId="0" animBg="1"/>
      <p:bldP spid="33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39" grpId="0" animBg="1"/>
      <p:bldP spid="34" grpId="0" animBg="1"/>
      <p:bldP spid="3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32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256, 512, 1024, 2048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/>
              <a:t>We do not show CPU-DPU/DPU-CPU transfer times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256 DPUs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8C7CA-02F7-AC4B-B2DF-D55EAA69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13" y="873419"/>
            <a:ext cx="5580000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523BA4-AEEC-EC49-BCCE-35D7DDB27793}"/>
              </a:ext>
            </a:extLst>
          </p:cNvPr>
          <p:cNvGraphicFramePr>
            <a:graphicFrameLocks/>
          </p:cNvGraphicFramePr>
          <p:nvPr/>
        </p:nvGraphicFramePr>
        <p:xfrm>
          <a:off x="3886530" y="1845000"/>
          <a:ext cx="29308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796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36094 -0.000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9" grpId="0" uiExpand="1">
        <p:bldSub>
          <a:bldChart bld="series"/>
        </p:bldSub>
      </p:bldGraphic>
      <p:bldGraphic spid="9" grpId="1">
        <p:bldSub>
          <a:bldChart bld="series"/>
        </p:bldSub>
      </p:bldGraphic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7FC3CE5-1753-1A40-8A6A-688B4CB58F07}"/>
              </a:ext>
            </a:extLst>
          </p:cNvPr>
          <p:cNvSpPr/>
          <p:nvPr/>
        </p:nvSpPr>
        <p:spPr>
          <a:xfrm>
            <a:off x="6082144" y="2530159"/>
            <a:ext cx="2981467" cy="5885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scale linearly due to load imbalance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3183202"/>
            <a:ext cx="2981467" cy="3010813"/>
          </a:xfrm>
          <a:prstGeom prst="roundRect">
            <a:avLst>
              <a:gd name="adj" fmla="val 57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3183196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3554901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Load balancing across DPUs ensures linear reduction of the execution time spent on the DPUs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for a given problem size, when all available DPUs are used (as observed in strong scaling experiments). 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42ECB67-5E7D-1C4F-B5F0-B0BCB169D35F}"/>
              </a:ext>
            </a:extLst>
          </p:cNvPr>
          <p:cNvSpPr/>
          <p:nvPr/>
        </p:nvSpPr>
        <p:spPr>
          <a:xfrm>
            <a:off x="6082145" y="111092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</p:spTree>
    <p:extLst>
      <p:ext uri="{BB962C8B-B14F-4D97-AF65-F5344CB8AC3E}">
        <p14:creationId xmlns:p14="http://schemas.microsoft.com/office/powerpoint/2010/main" val="2720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1" grpId="0" animBg="1"/>
      <p:bldP spid="39" grpId="0" animBg="1"/>
      <p:bldP spid="40" grpId="0" animBg="1"/>
      <p:bldP spid="57" grpId="0" animBg="1"/>
      <p:bldP spid="58" grpId="0"/>
      <p:bldP spid="60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(III)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BB08AE25-5806-DF4C-B329-F837064BBA87}"/>
              </a:ext>
            </a:extLst>
          </p:cNvPr>
          <p:cNvSpPr/>
          <p:nvPr/>
        </p:nvSpPr>
        <p:spPr>
          <a:xfrm>
            <a:off x="6071505" y="1782138"/>
            <a:ext cx="2981467" cy="1470648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 Same Side Corner Rectangle 62">
            <a:extLst>
              <a:ext uri="{FF2B5EF4-FFF2-40B4-BE49-F238E27FC236}">
                <a16:creationId xmlns:a16="http://schemas.microsoft.com/office/drawing/2014/main" id="{1CD92AF1-ACF6-054A-A1A9-D2DF4F96EBE8}"/>
              </a:ext>
            </a:extLst>
          </p:cNvPr>
          <p:cNvSpPr/>
          <p:nvPr/>
        </p:nvSpPr>
        <p:spPr>
          <a:xfrm>
            <a:off x="6071505" y="1782131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54227-803E-A542-9831-27D82C6499A2}"/>
              </a:ext>
            </a:extLst>
          </p:cNvPr>
          <p:cNvSpPr txBox="1"/>
          <p:nvPr/>
        </p:nvSpPr>
        <p:spPr>
          <a:xfrm>
            <a:off x="6062291" y="2207627"/>
            <a:ext cx="2981467" cy="101566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overhead of merging partial results from DPUs in the host CPU is tolerable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across all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that need it. 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484D7255-1193-CE4B-9509-4934996D11FD}"/>
              </a:ext>
            </a:extLst>
          </p:cNvPr>
          <p:cNvSpPr/>
          <p:nvPr/>
        </p:nvSpPr>
        <p:spPr>
          <a:xfrm>
            <a:off x="6082145" y="1037182"/>
            <a:ext cx="2981467" cy="654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 only need to merge final results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B4099A5-F66A-0944-906B-BB7211CD8FB5}"/>
              </a:ext>
            </a:extLst>
          </p:cNvPr>
          <p:cNvSpPr/>
          <p:nvPr/>
        </p:nvSpPr>
        <p:spPr>
          <a:xfrm>
            <a:off x="6091359" y="4132496"/>
            <a:ext cx="2981467" cy="213364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 Same Side Corner Rectangle 66">
            <a:extLst>
              <a:ext uri="{FF2B5EF4-FFF2-40B4-BE49-F238E27FC236}">
                <a16:creationId xmlns:a16="http://schemas.microsoft.com/office/drawing/2014/main" id="{2D5A7A7E-6D4B-2646-A0CC-3075BED1841B}"/>
              </a:ext>
            </a:extLst>
          </p:cNvPr>
          <p:cNvSpPr/>
          <p:nvPr/>
        </p:nvSpPr>
        <p:spPr>
          <a:xfrm>
            <a:off x="6091359" y="4132490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7A514D-9045-FE4C-A50B-C1F9CA1022DE}"/>
              </a:ext>
            </a:extLst>
          </p:cNvPr>
          <p:cNvSpPr txBox="1"/>
          <p:nvPr/>
        </p:nvSpPr>
        <p:spPr>
          <a:xfrm>
            <a:off x="6082145" y="4557986"/>
            <a:ext cx="2981467" cy="1708160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Complex synchronization across DPUs (i.e., inter-DPU synchronization involving two-way communication with the host CPU) imposes significant overhead, which limits scalability to more DPUs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9969970-72C7-BD4D-9F1F-83A8F66A4D80}"/>
              </a:ext>
            </a:extLst>
          </p:cNvPr>
          <p:cNvSpPr/>
          <p:nvPr/>
        </p:nvSpPr>
        <p:spPr>
          <a:xfrm>
            <a:off x="6101999" y="3372791"/>
            <a:ext cx="2981467" cy="6514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NW, SCAN-SSA, SCAN-RSS have more complex communication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8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4" grpId="0" animBg="1"/>
      <p:bldP spid="38" grpId="0" animBg="1"/>
      <p:bldP spid="42" grpId="0" animBg="1"/>
      <p:bldP spid="43" grpId="0" animBg="1"/>
      <p:bldP spid="44" grpId="0" animBg="1"/>
      <p:bldP spid="52" grpId="0" animBg="1"/>
      <p:bldP spid="56" grpId="0" animBg="1"/>
      <p:bldP spid="61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48" grpId="0" animBg="1"/>
      <p:bldP spid="49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/>
      <p:bldP spid="69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 Scaling: 1 Rank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1195541"/>
            <a:ext cx="2981467" cy="2980034"/>
          </a:xfrm>
          <a:prstGeom prst="roundRect">
            <a:avLst>
              <a:gd name="adj" fmla="val 63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1195534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1621030"/>
            <a:ext cx="2981467" cy="255454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Equally-sized problems assigned to different DPUs and little/no inter-DPU synchronization lead to linear weak scaling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execution time spent on the DPUs (i.e., constant execution time when we increase the number of DPUs and the dataset size accordingly). 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E4CA248-79CF-0641-88D3-50FBC4F6804C}"/>
              </a:ext>
            </a:extLst>
          </p:cNvPr>
          <p:cNvSpPr/>
          <p:nvPr/>
        </p:nvSpPr>
        <p:spPr>
          <a:xfrm>
            <a:off x="6091359" y="4374036"/>
            <a:ext cx="2981467" cy="174892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 Same Side Corner Rectangle 60">
            <a:extLst>
              <a:ext uri="{FF2B5EF4-FFF2-40B4-BE49-F238E27FC236}">
                <a16:creationId xmlns:a16="http://schemas.microsoft.com/office/drawing/2014/main" id="{D6060AC6-1DD7-004B-A5B3-5EE6C8BE57DF}"/>
              </a:ext>
            </a:extLst>
          </p:cNvPr>
          <p:cNvSpPr/>
          <p:nvPr/>
        </p:nvSpPr>
        <p:spPr>
          <a:xfrm>
            <a:off x="6091359" y="4391282"/>
            <a:ext cx="2981467" cy="396000"/>
          </a:xfrm>
          <a:prstGeom prst="round2SameRect">
            <a:avLst>
              <a:gd name="adj1" fmla="val 2509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62DD269-106D-ED45-9D35-5B6F85BEFDB2}"/>
              </a:ext>
            </a:extLst>
          </p:cNvPr>
          <p:cNvSpPr txBox="1"/>
          <p:nvPr/>
        </p:nvSpPr>
        <p:spPr>
          <a:xfrm>
            <a:off x="6082145" y="4799526"/>
            <a:ext cx="2981467" cy="132343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Sustained bandwidth of parallel CPU-DPU/DPU-CPU transfers inside a rank of DPUs increases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sublinearly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with the number of DPUs.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DD0A8-74EB-5548-933D-8257C29C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8" y="873992"/>
            <a:ext cx="5799541" cy="5580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B66557A-4370-AF49-BDF6-F6940359BACC}"/>
              </a:ext>
            </a:extLst>
          </p:cNvPr>
          <p:cNvSpPr/>
          <p:nvPr/>
        </p:nvSpPr>
        <p:spPr>
          <a:xfrm>
            <a:off x="122592" y="884550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D912F25D-50DB-CA4D-A389-648CAB90D4B5}"/>
              </a:ext>
            </a:extLst>
          </p:cNvPr>
          <p:cNvGraphicFramePr>
            <a:graphicFrameLocks/>
          </p:cNvGraphicFramePr>
          <p:nvPr/>
        </p:nvGraphicFramePr>
        <p:xfrm>
          <a:off x="1642382" y="1621030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33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7" grpId="0" animBg="1"/>
      <p:bldP spid="58" grpId="0"/>
      <p:bldP spid="59" grpId="0" animBg="1"/>
      <p:bldP spid="61" grpId="0" animBg="1"/>
      <p:bldP spid="62" grpId="0"/>
      <p:bldP spid="64" grpId="0" animBg="1"/>
      <p:bldGraphic spid="65" grpId="0" uiExpand="1">
        <p:bldSub>
          <a:bldChart bld="series"/>
        </p:bldSub>
      </p:bldGraphic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of both UPMEM-based PIM systems </a:t>
            </a:r>
            <a:r>
              <a:rPr lang="en-US" dirty="0">
                <a:solidFill>
                  <a:srgbClr val="00B050"/>
                </a:solidFill>
              </a:rPr>
              <a:t>to 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  <a:p>
            <a:r>
              <a:rPr lang="en-US" dirty="0"/>
              <a:t>We use </a:t>
            </a:r>
            <a:r>
              <a:rPr lang="en-US" dirty="0">
                <a:solidFill>
                  <a:srgbClr val="C00000"/>
                </a:solidFill>
              </a:rPr>
              <a:t>state-of-the-art CPU and GPU counterparts</a:t>
            </a:r>
            <a:r>
              <a:rPr lang="en-US" dirty="0"/>
              <a:t> of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  <a:p>
            <a:pPr lvl="1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dirty="0"/>
          </a:p>
          <a:p>
            <a:r>
              <a:rPr lang="en-US" dirty="0"/>
              <a:t>We use the </a:t>
            </a:r>
            <a:r>
              <a:rPr lang="en-US" dirty="0">
                <a:solidFill>
                  <a:srgbClr val="0070C0"/>
                </a:solidFill>
              </a:rPr>
              <a:t>largest dataset that we can fit in the GPU</a:t>
            </a:r>
            <a:r>
              <a:rPr lang="en-US" dirty="0"/>
              <a:t> memory</a:t>
            </a:r>
          </a:p>
          <a:p>
            <a:r>
              <a:rPr lang="en-US" dirty="0"/>
              <a:t>We show overall execution time, including DPU kernel time and inter DPU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292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systems outperform the CPU 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benchmarks except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and NW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0417DB-CE0F-BF4A-94A8-271FA4EC1E26}"/>
              </a:ext>
            </a:extLst>
          </p:cNvPr>
          <p:cNvSpPr/>
          <p:nvPr/>
        </p:nvSpPr>
        <p:spPr>
          <a:xfrm>
            <a:off x="5605670" y="1378226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A0405-D778-6E49-BE7E-0F485EBA57C2}"/>
              </a:ext>
            </a:extLst>
          </p:cNvPr>
          <p:cNvSpPr/>
          <p:nvPr/>
        </p:nvSpPr>
        <p:spPr>
          <a:xfrm>
            <a:off x="6327914" y="1378225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0BD69-F7BB-A54E-96B5-49A2A6DC44F9}"/>
              </a:ext>
            </a:extLst>
          </p:cNvPr>
          <p:cNvSpPr/>
          <p:nvPr/>
        </p:nvSpPr>
        <p:spPr>
          <a:xfrm>
            <a:off x="7050158" y="1378224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are, respectively,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93.0x and 27.9x faster than the CPU for 13 of 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outperforms the GPU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with an average of 2.54x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is within 65%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the GPU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for the same 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41674-C562-A346-8D0B-95C18468A69A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can outperform a state-of-the-art 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on workloads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three key characteristics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Streaming memory accesses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inter-DPU synchronization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use of integer multiplication, integer division, or floating point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These three key characteristics make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workload potentially suitable to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1370160" y="6538972"/>
            <a:ext cx="71112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www.youtube.com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watch?v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=6e5KZcCGBYw&amp;list=PL5Q2soXY2Zi_uej3aY39YB5pfW4SJ7LlN&amp;index=16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A9D7C-7DAE-204A-86F6-5CB0DE1D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87" y="896254"/>
            <a:ext cx="8003825" cy="55092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4571C15-4604-BD4D-BE6B-39310160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</a:t>
            </a:r>
            <a:r>
              <a:rPr lang="en-US" altLang="en-US" dirty="0">
                <a:ea typeface="ＭＳ Ｐゴシック" panose="020B0600070205080204" pitchFamily="34" charset="-128"/>
              </a:rPr>
              <a:t>Fine-Grained Multithreading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75125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system consumes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average 1.64x less energy than the CPU for all 16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12 benchmarks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640-DPU system provides energy savings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5.23x over the CPU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286A357-218A-E84D-AC0C-807C6A1D662A}"/>
              </a:ext>
            </a:extLst>
          </p:cNvPr>
          <p:cNvSpPr/>
          <p:nvPr/>
        </p:nvSpPr>
        <p:spPr>
          <a:xfrm>
            <a:off x="1099930" y="1205948"/>
            <a:ext cx="3710609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2E23B-6947-3245-BDAD-1CD2B23A5DC7}"/>
              </a:ext>
            </a:extLst>
          </p:cNvPr>
          <p:cNvSpPr/>
          <p:nvPr/>
        </p:nvSpPr>
        <p:spPr>
          <a:xfrm>
            <a:off x="518822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31AADF-C020-4445-82CC-73A110C3C261}"/>
              </a:ext>
            </a:extLst>
          </p:cNvPr>
          <p:cNvSpPr/>
          <p:nvPr/>
        </p:nvSpPr>
        <p:spPr>
          <a:xfrm>
            <a:off x="591709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Graphic spid="14" grpId="0" uiExpand="1">
        <p:bldSub>
          <a:bldChart bld="category"/>
        </p:bldSub>
      </p:bldGraphic>
      <p:bldP spid="15" grpId="0" animBg="1"/>
      <p:bldP spid="16" grpId="0" animBg="1"/>
      <p:bldP spid="17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(II)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DEBD98-FA37-F840-B866-6FCC79CD3AD4}"/>
              </a:ext>
            </a:extLst>
          </p:cNvPr>
          <p:cNvSpPr/>
          <p:nvPr/>
        </p:nvSpPr>
        <p:spPr>
          <a:xfrm>
            <a:off x="701177" y="3419804"/>
            <a:ext cx="7741646" cy="2980442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C56BE9C-D53E-8541-9801-74905310F9C3}"/>
              </a:ext>
            </a:extLst>
          </p:cNvPr>
          <p:cNvSpPr/>
          <p:nvPr/>
        </p:nvSpPr>
        <p:spPr>
          <a:xfrm>
            <a:off x="701177" y="3419803"/>
            <a:ext cx="7741646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DE82E-BA1F-F042-A082-561AF4A0DB10}"/>
              </a:ext>
            </a:extLst>
          </p:cNvPr>
          <p:cNvSpPr txBox="1"/>
          <p:nvPr/>
        </p:nvSpPr>
        <p:spPr>
          <a:xfrm>
            <a:off x="701177" y="3814923"/>
            <a:ext cx="7741646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large energy savings over a state-of-the-art CPU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due to higher performance (thus, lower static energy) and less data movement between memory and processors.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energy savings over a state-of-the-art CPU/GPU on workloads where it outperforms the CPU/GPU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This is because the source of both performance improvement and energy savings is the same: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significant reduction in data movement between the memory and the processor cores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which the UPMEM-based PIM system can provide for PIM-suitable workloads. </a:t>
            </a:r>
          </a:p>
        </p:txBody>
      </p:sp>
    </p:spTree>
    <p:extLst>
      <p:ext uri="{BB962C8B-B14F-4D97-AF65-F5344CB8AC3E}">
        <p14:creationId xmlns:p14="http://schemas.microsoft.com/office/powerpoint/2010/main" val="33451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990175"/>
            <a:ext cx="8787600" cy="35853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E52B8E0-367F-B447-B19F-0CD1C9857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871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35917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493911"/>
            <a:ext cx="7733584" cy="4289376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493908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solidFill>
                  <a:schemeClr val="bg1"/>
                </a:solidFill>
                <a:latin typeface="Cambria" panose="02040503050406030204" pitchFamily="18" charset="0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1903188"/>
            <a:ext cx="7733584" cy="378565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• UPMEM-based PIM systems </a:t>
            </a:r>
            <a:r>
              <a:rPr lang="en-US" sz="2000" b="1" dirty="0">
                <a:latin typeface="Cambria" panose="02040503050406030204" pitchFamily="18" charset="0"/>
              </a:rPr>
              <a:t>outperform state-of-the-art CPUs in terms of performance </a:t>
            </a:r>
            <a:r>
              <a:rPr lang="en-US" sz="2000" dirty="0">
                <a:latin typeface="Cambria" panose="02040503050406030204" pitchFamily="18" charset="0"/>
              </a:rPr>
              <a:t>(by 23.2× on 2,556 DPUs for 16 </a:t>
            </a:r>
            <a:r>
              <a:rPr lang="en-US" sz="2000" dirty="0" err="1">
                <a:latin typeface="Cambria" panose="02040503050406030204" pitchFamily="18" charset="0"/>
              </a:rPr>
              <a:t>PrIM</a:t>
            </a:r>
            <a:r>
              <a:rPr lang="en-US" sz="2000" dirty="0">
                <a:latin typeface="Cambria" panose="02040503050406030204" pitchFamily="18" charset="0"/>
              </a:rPr>
              <a:t> benchmarks)</a:t>
            </a:r>
            <a:r>
              <a:rPr lang="en-US" sz="2000" b="1" dirty="0">
                <a:latin typeface="Cambria" panose="02040503050406030204" pitchFamily="18" charset="0"/>
              </a:rPr>
              <a:t> and energy efficiency on most of </a:t>
            </a:r>
            <a:r>
              <a:rPr lang="en-US" sz="2000" b="1" dirty="0" err="1">
                <a:latin typeface="Cambria" panose="02040503050406030204" pitchFamily="18" charset="0"/>
              </a:rPr>
              <a:t>PrIM</a:t>
            </a:r>
            <a:r>
              <a:rPr lang="en-US" sz="2000" b="1" dirty="0">
                <a:latin typeface="Cambria" panose="02040503050406030204" pitchFamily="18" charset="0"/>
              </a:rPr>
              <a:t> benchmarks.</a:t>
            </a:r>
          </a:p>
          <a:p>
            <a:br>
              <a:rPr lang="en-US" sz="2000" dirty="0">
                <a:latin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</a:rPr>
              <a:t>• UPMEM-based PIM systems </a:t>
            </a:r>
            <a:r>
              <a:rPr lang="en-US" sz="2000" b="1" dirty="0">
                <a:latin typeface="Cambria" panose="02040503050406030204" pitchFamily="18" charset="0"/>
              </a:rPr>
              <a:t>outperform state-of-the-art GPUs on a majority of </a:t>
            </a:r>
            <a:r>
              <a:rPr lang="en-US" sz="2000" b="1" dirty="0" err="1">
                <a:latin typeface="Cambria" panose="02040503050406030204" pitchFamily="18" charset="0"/>
              </a:rPr>
              <a:t>PrIM</a:t>
            </a:r>
            <a:r>
              <a:rPr lang="en-US" sz="2000" b="1" dirty="0">
                <a:latin typeface="Cambria" panose="02040503050406030204" pitchFamily="18" charset="0"/>
              </a:rPr>
              <a:t> benchmarks </a:t>
            </a:r>
            <a:r>
              <a:rPr lang="en-US" sz="2000" dirty="0">
                <a:latin typeface="Cambria" panose="02040503050406030204" pitchFamily="18" charset="0"/>
              </a:rPr>
              <a:t>(by 2.54× on 2,556 DPUs for 10 </a:t>
            </a:r>
            <a:r>
              <a:rPr lang="en-US" sz="2000" dirty="0" err="1">
                <a:latin typeface="Cambria" panose="02040503050406030204" pitchFamily="18" charset="0"/>
              </a:rPr>
              <a:t>PrIM</a:t>
            </a:r>
            <a:r>
              <a:rPr lang="en-US" sz="2000" dirty="0">
                <a:latin typeface="Cambria" panose="02040503050406030204" pitchFamily="18" charset="0"/>
              </a:rPr>
              <a:t> benchmarks), and the outlook is even more positive for future PIM systems. 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• UPMEM-based PIM systems are </a:t>
            </a:r>
            <a:r>
              <a:rPr lang="en-US" sz="2000" b="1" dirty="0">
                <a:latin typeface="Cambria" panose="02040503050406030204" pitchFamily="18" charset="0"/>
              </a:rPr>
              <a:t>more energy-efficient than state-of-the-art CPUs and GPUs on workloads that they provide performance improvements </a:t>
            </a:r>
            <a:r>
              <a:rPr lang="en-US" sz="2000" dirty="0">
                <a:latin typeface="Cambria" panose="02040503050406030204" pitchFamily="18" charset="0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380175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9125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Short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https://arxiv.org/pdf/2110.01709.pdf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2A80F-0E24-9E43-B0BC-F2952B8E0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8" y="2249238"/>
            <a:ext cx="9081345" cy="20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592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Long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https://arxiv.org/pdf/2105.03814.pdf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038B2-BCCD-AB45-8600-5494E24D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1826"/>
            <a:ext cx="9144000" cy="17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4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1AE0-544C-AA4C-B8F5-232DBF7E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PIM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999D-0C9A-9C49-95EE-90346FD7F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2564904"/>
            <a:ext cx="3475112" cy="1993776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Onur Mutlu, </a:t>
            </a:r>
            <a:r>
              <a:rPr lang="en-US" sz="1200" dirty="0" err="1"/>
              <a:t>Saugata</a:t>
            </a:r>
            <a:r>
              <a:rPr lang="en-US" sz="1200" dirty="0"/>
              <a:t> Ghose, Juan Gomez-Luna, and </a:t>
            </a:r>
            <a:r>
              <a:rPr lang="en-US" sz="1200" dirty="0" err="1"/>
              <a:t>Rachata</a:t>
            </a:r>
            <a:r>
              <a:rPr lang="en-US" sz="1200" dirty="0"/>
              <a:t> </a:t>
            </a:r>
            <a:r>
              <a:rPr lang="en-US" sz="1200" dirty="0" err="1"/>
              <a:t>Ausavarungnirun</a:t>
            </a:r>
            <a:r>
              <a:rPr lang="en-US" sz="1200" dirty="0"/>
              <a:t>,</a:t>
            </a:r>
            <a:br>
              <a:rPr lang="en-US" sz="1200" dirty="0"/>
            </a:br>
            <a:r>
              <a:rPr lang="en-US" sz="1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lang="en-US" sz="1200" dirty="0"/>
            </a:br>
            <a:r>
              <a:rPr lang="en-US" sz="1200" i="1" dirty="0"/>
              <a:t>Invited Book Chapter in </a:t>
            </a:r>
            <a:r>
              <a:rPr lang="en-US" sz="1200" b="1" i="1" dirty="0">
                <a:hlinkClick r:id="rId3"/>
              </a:rPr>
              <a:t>Emerging Computing: From Devices to Systems - Looking Beyond Moore and Von Neumann</a:t>
            </a:r>
            <a:r>
              <a:rPr lang="en-US" sz="1200" dirty="0"/>
              <a:t>, Springer, 2022.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Video on "Memory-Centric Computing Systems"</a:t>
            </a:r>
            <a:r>
              <a:rPr lang="en-US" sz="1200" dirty="0">
                <a:solidFill>
                  <a:srgbClr val="0432FF"/>
                </a:solidFill>
              </a:rPr>
              <a:t> </a:t>
            </a:r>
            <a:r>
              <a:rPr lang="en-US" sz="1200" dirty="0"/>
              <a:t>(1 hour 51 minutes)]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491F0-7113-1E49-91B6-188FB8991FFE}"/>
              </a:ext>
            </a:extLst>
          </p:cNvPr>
          <p:cNvSpPr txBox="1"/>
          <p:nvPr/>
        </p:nvSpPr>
        <p:spPr>
          <a:xfrm>
            <a:off x="1361695" y="6530113"/>
            <a:ext cx="7074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https://people.inf.ethz.ch/omutlu/pub/ModernPrimerOnPIM_springer-emerging-computing-bookchapter21.pdf</a:t>
            </a:r>
            <a:r>
              <a:rPr lang="en-US" sz="1100" dirty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3CDE0-5982-5347-942A-A8DEDE38D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40" y="962776"/>
            <a:ext cx="4320000" cy="239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CD49D-F1D9-8C48-AEDA-A8536DAAA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0" y="3284984"/>
            <a:ext cx="4320000" cy="3066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624E45-573F-2840-A943-99389681D2C5}"/>
              </a:ext>
            </a:extLst>
          </p:cNvPr>
          <p:cNvSpPr/>
          <p:nvPr/>
        </p:nvSpPr>
        <p:spPr bwMode="auto">
          <a:xfrm>
            <a:off x="762000" y="4148469"/>
            <a:ext cx="4038600" cy="880732"/>
          </a:xfrm>
          <a:prstGeom prst="rect">
            <a:avLst/>
          </a:prstGeom>
          <a:solidFill>
            <a:srgbClr val="92D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843A9-7492-9840-B7E6-073C9B639DF6}"/>
              </a:ext>
            </a:extLst>
          </p:cNvPr>
          <p:cNvSpPr/>
          <p:nvPr/>
        </p:nvSpPr>
        <p:spPr bwMode="auto">
          <a:xfrm>
            <a:off x="762000" y="5029199"/>
            <a:ext cx="4038600" cy="1143002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012C3-4F4D-B24C-9E58-B765C26A8E1C}"/>
              </a:ext>
            </a:extLst>
          </p:cNvPr>
          <p:cNvSpPr/>
          <p:nvPr/>
        </p:nvSpPr>
        <p:spPr bwMode="auto">
          <a:xfrm>
            <a:off x="688240" y="992902"/>
            <a:ext cx="4188560" cy="454898"/>
          </a:xfrm>
          <a:prstGeom prst="rect">
            <a:avLst/>
          </a:prstGeom>
          <a:solidFill>
            <a:srgbClr val="0070C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7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1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985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Processing-Near-Memory</a:t>
            </a:r>
          </a:p>
          <a:p>
            <a:r>
              <a:rPr lang="en-US" sz="4000" dirty="0">
                <a:latin typeface="Candara" panose="020E0502030303020204" pitchFamily="34" charset="0"/>
              </a:rPr>
              <a:t>Real PNM Architectures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Programming General-purpose PIM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ISCA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661335" y="6538933"/>
            <a:ext cx="182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June 18, 2023</a:t>
            </a:r>
          </a:p>
        </p:txBody>
      </p:sp>
    </p:spTree>
    <p:extLst>
      <p:ext uri="{BB962C8B-B14F-4D97-AF65-F5344CB8AC3E}">
        <p14:creationId xmlns:p14="http://schemas.microsoft.com/office/powerpoint/2010/main" val="3071682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869590" cy="5293805"/>
          </a:xfrm>
        </p:spPr>
        <p:txBody>
          <a:bodyPr>
            <a:normAutofit/>
          </a:bodyPr>
          <a:lstStyle/>
          <a:p>
            <a:r>
              <a:rPr lang="en-US" dirty="0"/>
              <a:t>Specific 32-bit ISA</a:t>
            </a:r>
          </a:p>
          <a:p>
            <a:pPr lvl="1"/>
            <a:r>
              <a:rPr lang="en-US" dirty="0"/>
              <a:t>Aiming at scalar, in-order, and multithreaded implementation</a:t>
            </a:r>
          </a:p>
          <a:p>
            <a:pPr lvl="1"/>
            <a:r>
              <a:rPr lang="en-US" dirty="0"/>
              <a:t>Allowing compilation of 64-bit C code</a:t>
            </a:r>
          </a:p>
          <a:p>
            <a:pPr lvl="1"/>
            <a:r>
              <a:rPr lang="en-US" dirty="0"/>
              <a:t>LLVM/Clang compiler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B585E-867C-894A-8067-48E225FED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90600"/>
            <a:ext cx="4788408" cy="5029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B0B0-3656-9843-B341-86EF3DE228D7}"/>
              </a:ext>
            </a:extLst>
          </p:cNvPr>
          <p:cNvSpPr txBox="1"/>
          <p:nvPr/>
        </p:nvSpPr>
        <p:spPr>
          <a:xfrm>
            <a:off x="6122421" y="6106866"/>
            <a:ext cx="2704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sdk.upmem.com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/2021.2.0/201_IS.html#</a:t>
            </a:r>
          </a:p>
        </p:txBody>
      </p:sp>
    </p:spTree>
    <p:extLst>
      <p:ext uri="{BB962C8B-B14F-4D97-AF65-F5344CB8AC3E}">
        <p14:creationId xmlns:p14="http://schemas.microsoft.com/office/powerpoint/2010/main" val="34523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for INT32 ADD Throughput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7E370-53F6-A543-865A-028F9778536A}"/>
              </a:ext>
            </a:extLst>
          </p:cNvPr>
          <p:cNvSpPr/>
          <p:nvPr/>
        </p:nvSpPr>
        <p:spPr>
          <a:xfrm>
            <a:off x="1324764" y="17653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7C664-0063-A34B-BE93-34D02731FFFE}"/>
              </a:ext>
            </a:extLst>
          </p:cNvPr>
          <p:cNvSpPr/>
          <p:nvPr/>
        </p:nvSpPr>
        <p:spPr>
          <a:xfrm>
            <a:off x="1324764" y="2982681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6B585-2971-9B40-9792-005130908F8E}"/>
              </a:ext>
            </a:extLst>
          </p:cNvPr>
          <p:cNvSpPr/>
          <p:nvPr/>
        </p:nvSpPr>
        <p:spPr>
          <a:xfrm>
            <a:off x="1324764" y="357539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74882-8E4F-0840-A966-6B173F0DAC19}"/>
              </a:ext>
            </a:extLst>
          </p:cNvPr>
          <p:cNvSpPr/>
          <p:nvPr/>
        </p:nvSpPr>
        <p:spPr>
          <a:xfrm>
            <a:off x="1324764" y="54102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4F6F8-B0D9-644B-9B12-4B2B424EA2B7}"/>
              </a:ext>
            </a:extLst>
          </p:cNvPr>
          <p:cNvSpPr/>
          <p:nvPr/>
        </p:nvSpPr>
        <p:spPr>
          <a:xfrm>
            <a:off x="1324764" y="572082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7F2FF-1B76-2942-BD32-A42FB3F61538}"/>
              </a:ext>
            </a:extLst>
          </p:cNvPr>
          <p:cNvSpPr/>
          <p:nvPr/>
        </p:nvSpPr>
        <p:spPr>
          <a:xfrm>
            <a:off x="1324764" y="2063227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CC15FD-6810-9C48-8314-B5E5AC5BBB16}"/>
              </a:ext>
            </a:extLst>
          </p:cNvPr>
          <p:cNvSpPr/>
          <p:nvPr/>
        </p:nvSpPr>
        <p:spPr>
          <a:xfrm>
            <a:off x="1324764" y="41859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AF2788-091B-0A46-A6D4-DFF5BB245BB4}"/>
              </a:ext>
            </a:extLst>
          </p:cNvPr>
          <p:cNvSpPr/>
          <p:nvPr/>
        </p:nvSpPr>
        <p:spPr>
          <a:xfrm>
            <a:off x="1324764" y="44907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1C299B-9F4C-1B42-93A3-7312BE6185D2}"/>
              </a:ext>
            </a:extLst>
          </p:cNvPr>
          <p:cNvSpPr/>
          <p:nvPr/>
        </p:nvSpPr>
        <p:spPr>
          <a:xfrm>
            <a:off x="1324764" y="2365935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14C6E-83A1-734E-93DC-6EA2ACCBF7BF}"/>
              </a:ext>
            </a:extLst>
          </p:cNvPr>
          <p:cNvSpPr/>
          <p:nvPr/>
        </p:nvSpPr>
        <p:spPr>
          <a:xfrm>
            <a:off x="1324764" y="4794636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ADB799-0FE2-524E-9D0D-980A1F625BF6}"/>
              </a:ext>
            </a:extLst>
          </p:cNvPr>
          <p:cNvSpPr/>
          <p:nvPr/>
        </p:nvSpPr>
        <p:spPr>
          <a:xfrm>
            <a:off x="1324764" y="2670280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3A0DCC-B309-CA4E-A50E-08A1F76FD679}"/>
              </a:ext>
            </a:extLst>
          </p:cNvPr>
          <p:cNvSpPr/>
          <p:nvPr/>
        </p:nvSpPr>
        <p:spPr>
          <a:xfrm>
            <a:off x="1324764" y="5105263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D665B-E83F-9042-A334-3ADFE24CA3E8}"/>
              </a:ext>
            </a:extLst>
          </p:cNvPr>
          <p:cNvSpPr txBox="1"/>
          <p:nvPr/>
        </p:nvSpPr>
        <p:spPr>
          <a:xfrm rot="16200000">
            <a:off x="-433268" y="1994953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C-based code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741F8-F015-8A44-8A4F-106CBD84DA8B}"/>
              </a:ext>
            </a:extLst>
          </p:cNvPr>
          <p:cNvSpPr txBox="1"/>
          <p:nvPr/>
        </p:nvSpPr>
        <p:spPr>
          <a:xfrm rot="16200000">
            <a:off x="-567034" y="4440693"/>
            <a:ext cx="22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Compiled code (UPMEM DPU ISA)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CB235-17EE-D44B-AD80-3597C2481B3C}"/>
              </a:ext>
            </a:extLst>
          </p:cNvPr>
          <p:cNvSpPr txBox="1"/>
          <p:nvPr/>
        </p:nvSpPr>
        <p:spPr>
          <a:xfrm>
            <a:off x="951449" y="1071880"/>
            <a:ext cx="77251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#define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 256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mem_alloc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(SIZE 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temp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   temp += scalar;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temp;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.LBB0_1: 	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Loop header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lsl_add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r3, r0, r2, 2 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Address calculation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r3, 0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from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r4, r1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r3, 0, r4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Store to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r2, 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Index update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8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jneq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256, .LBB0_1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Conditional jump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More on the UPMEM PIM Architecture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909650" y="6427999"/>
            <a:ext cx="732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https://youtu.be/p_sLhKeo6ys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algn="ctr" defTabSz="914400"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https://youtu.be/7c6x5GJG6dw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567E2-8076-3D4A-B149-8CE36EA40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914400"/>
            <a:ext cx="7543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34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516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269501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can outperform a state-of-the-art 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on workloads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three key characteristics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Streaming memory accesses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inter-DPU synchronization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use of integer multiplication, integer division, or floating point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These three key characteristics make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workload potentially suitable to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4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8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1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493911"/>
            <a:ext cx="7733584" cy="4289376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493908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1903188"/>
            <a:ext cx="7733584" cy="378565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CPUs in terms of performance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23.2× on 2,556 DPUs for 16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and energy efficiency on most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GPUs on a majority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2.54× on 2,556 DPUs for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benchmarks), and the outlook is even more positive for future PIM systems.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more energy-efficient than state-of-the-art CPUs and GPUs on workloads that they provide performance improvements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297973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859114"/>
            <a:ext cx="5417395" cy="55913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70C0"/>
                </a:solidFill>
              </a:rPr>
              <a:t>UPMEM</a:t>
            </a:r>
            <a:r>
              <a:rPr lang="en-US" dirty="0"/>
              <a:t>, founded in January 2015, </a:t>
            </a:r>
            <a:r>
              <a:rPr lang="en-US" dirty="0">
                <a:solidFill>
                  <a:srgbClr val="0070C0"/>
                </a:solidFill>
              </a:rPr>
              <a:t>announces the first real-world PIM </a:t>
            </a:r>
            <a:r>
              <a:rPr lang="en-US" dirty="0"/>
              <a:t>architecture in 2016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UPMEM’s PIM-enabled DIMMs start getting commercialized in 2019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 early 2021, </a:t>
            </a:r>
            <a:r>
              <a:rPr lang="en-US" dirty="0">
                <a:solidFill>
                  <a:srgbClr val="7030A0"/>
                </a:solidFill>
              </a:rPr>
              <a:t>Samsung announces FIMDRAM </a:t>
            </a:r>
            <a:r>
              <a:rPr lang="en-US" dirty="0"/>
              <a:t>at ISSCC conference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Samsung’s LP-DDR5 and DIMM-based PIM announced a few months later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 early 2022, </a:t>
            </a:r>
            <a:r>
              <a:rPr lang="en-US" dirty="0">
                <a:solidFill>
                  <a:srgbClr val="7030A0"/>
                </a:solidFill>
              </a:rPr>
              <a:t>SK Hynix announces </a:t>
            </a:r>
            <a:r>
              <a:rPr lang="en-US" dirty="0" err="1">
                <a:solidFill>
                  <a:srgbClr val="7030A0"/>
                </a:solidFill>
              </a:rPr>
              <a:t>AiM</a:t>
            </a:r>
            <a:r>
              <a:rPr lang="en-US" dirty="0"/>
              <a:t> and </a:t>
            </a:r>
            <a:r>
              <a:rPr lang="en-US" dirty="0">
                <a:solidFill>
                  <a:srgbClr val="7030A0"/>
                </a:solidFill>
              </a:rPr>
              <a:t>Alibaba announces HB-PNM</a:t>
            </a:r>
            <a:r>
              <a:rPr lang="en-US" dirty="0"/>
              <a:t> at ISSCC conference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3972056" y="6529229"/>
            <a:ext cx="4700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www.eenewsautomotive.com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/news/startup-plans-embed-processors-dram-0#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4DA4C5-7185-C641-8510-00917199A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598" y="922134"/>
            <a:ext cx="2729484" cy="5486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57B2D13-0135-2340-91AC-6FADCD88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PIM Becomes Real</a:t>
            </a:r>
          </a:p>
        </p:txBody>
      </p:sp>
    </p:spTree>
    <p:extLst>
      <p:ext uri="{BB962C8B-B14F-4D97-AF65-F5344CB8AC3E}">
        <p14:creationId xmlns:p14="http://schemas.microsoft.com/office/powerpoint/2010/main" val="3614810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17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Samsung FIMDRAM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(aka HBM-PIM)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859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0B81DD-E1C2-B742-9E26-9880117A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19" y="882515"/>
            <a:ext cx="8229600" cy="5552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1204733" y="6528003"/>
            <a:ext cx="800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https://news.samsung.com/global/samsung-develops-industrys-first-high-bandwidth-memory-with-ai-processing-power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89819" y="1972999"/>
            <a:ext cx="228600" cy="609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989502C-4D24-9C4A-9B1A-56185097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3200135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60E39F-21C1-5448-816C-90F49DCB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" y="956844"/>
            <a:ext cx="9144000" cy="3959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8C0CB-6C34-F34A-9020-7FC8E1A9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90611"/>
            <a:ext cx="2438400" cy="168077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16D359F-7EF9-9746-B12F-6A97AB5F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755737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75B62A-7CF5-E740-B603-F143F946B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822"/>
            <a:ext cx="9144000" cy="4805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172E2-3235-8D42-BF84-8638A7D0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" y="5200478"/>
            <a:ext cx="1775114" cy="122357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F193B5F-0194-1D4D-BC67-4CB11364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646798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91600" cy="870527"/>
          </a:xfrm>
        </p:spPr>
        <p:txBody>
          <a:bodyPr anchor="ctr"/>
          <a:lstStyle/>
          <a:p>
            <a:r>
              <a:rPr lang="en-US" sz="3800" dirty="0"/>
              <a:t>FIMDRAM: 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32862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PIM units respond to standard DRAM column commands (RD or WR)</a:t>
            </a:r>
          </a:p>
          <a:p>
            <a:pPr lvl="1"/>
            <a:r>
              <a:rPr lang="en-US" dirty="0"/>
              <a:t>Compliant with </a:t>
            </a:r>
            <a:r>
              <a:rPr lang="en-US" dirty="0">
                <a:solidFill>
                  <a:srgbClr val="7030A0"/>
                </a:solidFill>
              </a:rPr>
              <a:t>unmodified JEDEC controllers</a:t>
            </a:r>
          </a:p>
          <a:p>
            <a:r>
              <a:rPr lang="en-US" dirty="0"/>
              <a:t>They execute </a:t>
            </a:r>
            <a:r>
              <a:rPr lang="en-US" dirty="0">
                <a:solidFill>
                  <a:srgbClr val="00B050"/>
                </a:solidFill>
              </a:rPr>
              <a:t>one wide-SIMD operation commanded by a PIM instruction with deterministic latency in a lock-step manner</a:t>
            </a:r>
          </a:p>
          <a:p>
            <a:r>
              <a:rPr lang="en-US" dirty="0"/>
              <a:t>A PIM unit can get </a:t>
            </a:r>
            <a:r>
              <a:rPr lang="en-US" dirty="0">
                <a:solidFill>
                  <a:srgbClr val="0432FF"/>
                </a:solidFill>
              </a:rPr>
              <a:t>16 16-bit operands from IOSAs, a register, and/or the result bus</a:t>
            </a:r>
          </a:p>
        </p:txBody>
      </p:sp>
      <p:pic>
        <p:nvPicPr>
          <p:cNvPr id="8" name="Google Shape;131;p18">
            <a:extLst>
              <a:ext uri="{FF2B5EF4-FFF2-40B4-BE49-F238E27FC236}">
                <a16:creationId xmlns:a16="http://schemas.microsoft.com/office/drawing/2014/main" id="{DE1567FE-23AA-D94F-B88C-399F3C11FA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00" y="4165920"/>
            <a:ext cx="9072000" cy="22542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CE48922E-9A89-8A4A-B7F8-089DD6E3527B}"/>
              </a:ext>
            </a:extLst>
          </p:cNvPr>
          <p:cNvSpPr txBox="1"/>
          <p:nvPr/>
        </p:nvSpPr>
        <p:spPr>
          <a:xfrm>
            <a:off x="1407912" y="6550547"/>
            <a:ext cx="6721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1000" dirty="0"/>
              <a:t>Lee et al., Hardware Architecture and Software Stack for PIM Based on Commercial DRAM Technology, ISCA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7727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25693" y="6538972"/>
            <a:ext cx="2292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https://youtu.be/67oMjDmeUvo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9EF27-068A-F247-A021-439FFC439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914400"/>
            <a:ext cx="7391400" cy="551133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3B0105B-7F3E-7C41-A699-3C2EE756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Lecture on FIMDRAM/HBM-PIM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91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Samsung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AxDIMM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4508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DIMM-based PIM</a:t>
            </a:r>
          </a:p>
          <a:p>
            <a:pPr lvl="1"/>
            <a:r>
              <a:rPr lang="en-US" dirty="0"/>
              <a:t>DLRM recommendation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7A9E-E0FB-2940-A668-77B550C7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5" b="1"/>
          <a:stretch/>
        </p:blipFill>
        <p:spPr>
          <a:xfrm>
            <a:off x="5491978" y="4939215"/>
            <a:ext cx="3494859" cy="14615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2116CC-AE4C-C245-A91B-56DA9C2A5AB9}"/>
              </a:ext>
            </a:extLst>
          </p:cNvPr>
          <p:cNvGrpSpPr>
            <a:grpSpLocks noChangeAspect="1"/>
          </p:cNvGrpSpPr>
          <p:nvPr/>
        </p:nvGrpSpPr>
        <p:grpSpPr>
          <a:xfrm>
            <a:off x="5865291" y="1022909"/>
            <a:ext cx="3002279" cy="1644091"/>
            <a:chOff x="100000" y="862740"/>
            <a:chExt cx="4069270" cy="22283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7B2DD5-1935-F548-A387-1349A648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00" y="1159634"/>
              <a:ext cx="4069270" cy="19314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6A3B20-5E20-0D44-BD6B-9DE9B313FE24}"/>
                </a:ext>
              </a:extLst>
            </p:cNvPr>
            <p:cNvSpPr/>
            <p:nvPr/>
          </p:nvSpPr>
          <p:spPr>
            <a:xfrm>
              <a:off x="929107" y="862740"/>
              <a:ext cx="177644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Baseline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7CFD-59DD-384E-97E3-7AE7BC6C5C34}"/>
              </a:ext>
            </a:extLst>
          </p:cNvPr>
          <p:cNvGrpSpPr>
            <a:grpSpLocks noChangeAspect="1"/>
          </p:cNvGrpSpPr>
          <p:nvPr/>
        </p:nvGrpSpPr>
        <p:grpSpPr>
          <a:xfrm>
            <a:off x="5883828" y="2895600"/>
            <a:ext cx="3107772" cy="1775735"/>
            <a:chOff x="4744267" y="634328"/>
            <a:chExt cx="4299733" cy="24568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F9F513-FA4B-E949-99EC-7CFF34E58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75" b="2189"/>
            <a:stretch/>
          </p:blipFill>
          <p:spPr>
            <a:xfrm>
              <a:off x="4744267" y="1159634"/>
              <a:ext cx="4299733" cy="19314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36909C-2052-0A45-A3A2-4C2930C8654C}"/>
                </a:ext>
              </a:extLst>
            </p:cNvPr>
            <p:cNvSpPr/>
            <p:nvPr/>
          </p:nvSpPr>
          <p:spPr>
            <a:xfrm>
              <a:off x="5564945" y="634328"/>
              <a:ext cx="1904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AxDIMM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ED770-D7DA-4148-A854-219B6EAC3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22" y="1983156"/>
            <a:ext cx="4426237" cy="4454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450CF6-3385-024A-B2B2-719A2C17BE5E}"/>
              </a:ext>
            </a:extLst>
          </p:cNvPr>
          <p:cNvSpPr txBox="1"/>
          <p:nvPr/>
        </p:nvSpPr>
        <p:spPr>
          <a:xfrm>
            <a:off x="1242352" y="6551153"/>
            <a:ext cx="72362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 "Near-Memory Processing in Action: Accelerating Personalized Recommendation with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AxDIMM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", IEEE Micro (2021)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7FE326-F698-4F43-A339-D7A18AE1C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Samsung </a:t>
            </a:r>
            <a:r>
              <a:rPr lang="en-US" dirty="0" err="1"/>
              <a:t>AxDIMM</a:t>
            </a:r>
            <a:r>
              <a:rPr lang="en-US" dirty="0"/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1167056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1A067-43C5-884B-AE9A-06938E3D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AxDIMM</a:t>
            </a:r>
            <a:r>
              <a:rPr lang="en-US" sz="3600" dirty="0"/>
              <a:t> Design: Hardware Architecture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87EFE-BFFF-EE4E-AF5E-972F2B715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33680"/>
            <a:ext cx="4419600" cy="2342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E4754-EC6D-F04D-AE9E-6E8CB7B4B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3352800"/>
            <a:ext cx="5524500" cy="21407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D57A04-D7FC-0E42-902A-18048D5601F5}"/>
              </a:ext>
            </a:extLst>
          </p:cNvPr>
          <p:cNvSpPr/>
          <p:nvPr/>
        </p:nvSpPr>
        <p:spPr>
          <a:xfrm>
            <a:off x="2590801" y="3429000"/>
            <a:ext cx="288000" cy="1962000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DB4E1D2-7319-BF48-8295-DC100B7F106C}"/>
              </a:ext>
            </a:extLst>
          </p:cNvPr>
          <p:cNvSpPr/>
          <p:nvPr/>
        </p:nvSpPr>
        <p:spPr>
          <a:xfrm>
            <a:off x="819097" y="5638800"/>
            <a:ext cx="7505806" cy="704318"/>
          </a:xfrm>
          <a:prstGeom prst="roundRect">
            <a:avLst>
              <a:gd name="adj" fmla="val 563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DDR4 slave PHY receives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 commands and NMP instructions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(via DQ pins) from the host side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982C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UPMEM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139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8BA1-D0C2-7249-8DA2-002823C3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AxDIMM</a:t>
            </a:r>
            <a:r>
              <a:rPr lang="en-US" dirty="0"/>
              <a:t> Design: Execution 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06EC8-8200-6C4F-B791-205303D31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0" b="4756"/>
          <a:stretch/>
        </p:blipFill>
        <p:spPr>
          <a:xfrm>
            <a:off x="999061" y="937300"/>
            <a:ext cx="7145878" cy="54241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F6AFEE-A131-D94C-A062-BAEFF619CF4F}"/>
              </a:ext>
            </a:extLst>
          </p:cNvPr>
          <p:cNvSpPr/>
          <p:nvPr/>
        </p:nvSpPr>
        <p:spPr>
          <a:xfrm>
            <a:off x="1425041" y="1157175"/>
            <a:ext cx="6377047" cy="328657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AF576-A359-5A42-BCE0-6C1282CC02E6}"/>
              </a:ext>
            </a:extLst>
          </p:cNvPr>
          <p:cNvSpPr/>
          <p:nvPr/>
        </p:nvSpPr>
        <p:spPr>
          <a:xfrm>
            <a:off x="1852059" y="3454167"/>
            <a:ext cx="828000" cy="432000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42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01648" y="6538972"/>
            <a:ext cx="2340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https://youtu.be/SXdzQZAKG-Y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C7ABF-BD5C-0242-BEA4-46E54827B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0" y="914400"/>
            <a:ext cx="7462121" cy="549273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D1FE49D-F9C7-4046-9FB6-4F19AB64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</a:t>
            </a:r>
            <a:r>
              <a:rPr lang="en-US" dirty="0" err="1"/>
              <a:t>AxDIMM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3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SK Hynix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AiM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1876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630F2C-F1A4-504C-BD76-4C0CF610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6075"/>
            <a:ext cx="5514372" cy="5534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1993410" y="6528003"/>
            <a:ext cx="51571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https://news.skhynix.com/sk-hynix-develops-pim-next-generation-ai-accelerator/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04774" y="3645615"/>
            <a:ext cx="477539" cy="511016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782F46-972B-F74E-B5E1-F30E8DD0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19" y="1600200"/>
            <a:ext cx="3724263" cy="238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1C93C8-E662-634A-AE11-0C2FA4229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009" y="4648200"/>
            <a:ext cx="3754081" cy="52428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8E4D7D1-19A2-F445-BEC2-A01F88F3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SK Hynix Accelerator-in-Memory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39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Gb </a:t>
            </a:r>
            <a:r>
              <a:rPr lang="en-US" dirty="0" err="1"/>
              <a:t>AiM</a:t>
            </a:r>
            <a:r>
              <a:rPr lang="en-US" dirty="0"/>
              <a:t> die with 16 processing units (PUs)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6D4E88C4-7835-3048-82B9-3EBD91CC3862}"/>
              </a:ext>
            </a:extLst>
          </p:cNvPr>
          <p:cNvSpPr txBox="1"/>
          <p:nvPr/>
        </p:nvSpPr>
        <p:spPr>
          <a:xfrm>
            <a:off x="1261641" y="6477000"/>
            <a:ext cx="735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E4A93-E3CA-FC41-A48F-2210E2BAB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3600"/>
            <a:ext cx="9144000" cy="3485834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2DD25A5-B5E5-1544-AB13-ACAB993F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SK Hynix Accelerator-in-Memory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24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91600" cy="87052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SK Hynix </a:t>
            </a:r>
            <a:r>
              <a:rPr lang="en-US" sz="3600" dirty="0" err="1"/>
              <a:t>AiM</a:t>
            </a:r>
            <a:r>
              <a:rPr lang="en-US" sz="3600" dirty="0"/>
              <a:t>: System Organization (2022)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dirty="0"/>
              <a:t>GDDR6-based </a:t>
            </a:r>
            <a:r>
              <a:rPr lang="en-US" dirty="0" err="1"/>
              <a:t>AiM</a:t>
            </a:r>
            <a:r>
              <a:rPr lang="en-US" dirty="0"/>
              <a:t>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3BB8F-3F49-D548-A49E-682CBCA6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98600"/>
            <a:ext cx="4699000" cy="482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2163E-DC27-E748-A11E-9A9599C3C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502660"/>
            <a:ext cx="3678238" cy="3069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E39E97-4753-B74D-BC8D-0E53BDD9D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238" y="4767911"/>
            <a:ext cx="3255962" cy="1404289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C12CD630-6071-ED45-9E40-71BA66B16F43}"/>
              </a:ext>
            </a:extLst>
          </p:cNvPr>
          <p:cNvSpPr txBox="1"/>
          <p:nvPr/>
        </p:nvSpPr>
        <p:spPr>
          <a:xfrm>
            <a:off x="1261641" y="6477000"/>
            <a:ext cx="735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568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Accelerator-in-Memory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31720" y="6492015"/>
            <a:ext cx="2145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https://youtu.be/HUSrlKgR1cM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C4B34-3271-6F43-97BE-EAA7BD6B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63" y="998025"/>
            <a:ext cx="7420075" cy="52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1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Alibaba HB-PNM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0835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dirty="0"/>
              <a:t>3D-stacked </a:t>
            </a:r>
            <a:r>
              <a:rPr lang="en-US" dirty="0">
                <a:solidFill>
                  <a:srgbClr val="0070C0"/>
                </a:solidFill>
              </a:rPr>
              <a:t>logic die and DRAM die</a:t>
            </a:r>
            <a:r>
              <a:rPr lang="en-US" dirty="0"/>
              <a:t> vertically bonded by </a:t>
            </a:r>
            <a:r>
              <a:rPr lang="en-US" dirty="0">
                <a:solidFill>
                  <a:srgbClr val="7030A0"/>
                </a:solidFill>
              </a:rPr>
              <a:t>hybrid bonding </a:t>
            </a:r>
            <a:r>
              <a:rPr lang="en-US" dirty="0"/>
              <a:t>(HB)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4C7ED-BA8F-B744-889D-44668B36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5486400" cy="4702629"/>
          </a:xfrm>
          <a:prstGeom prst="rect">
            <a:avLst/>
          </a:prstGeom>
        </p:spPr>
      </p:pic>
      <p:sp>
        <p:nvSpPr>
          <p:cNvPr id="13" name="TextBox 12">
            <a:hlinkClick r:id="rId3"/>
            <a:extLst>
              <a:ext uri="{FF2B5EF4-FFF2-40B4-BE49-F238E27FC236}">
                <a16:creationId xmlns:a16="http://schemas.microsoft.com/office/drawing/2014/main" id="{456D9861-C519-CF45-8A84-159DD945735D}"/>
              </a:ext>
            </a:extLst>
          </p:cNvPr>
          <p:cNvSpPr txBox="1"/>
          <p:nvPr/>
        </p:nvSpPr>
        <p:spPr>
          <a:xfrm>
            <a:off x="1331089" y="6504668"/>
            <a:ext cx="705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19DD39-708F-E740-864C-35B5A186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Alibaba HB-PNM: Overall Architecture (2022)</a:t>
            </a:r>
          </a:p>
        </p:txBody>
      </p:sp>
    </p:spTree>
    <p:extLst>
      <p:ext uri="{BB962C8B-B14F-4D97-AF65-F5344CB8AC3E}">
        <p14:creationId xmlns:p14="http://schemas.microsoft.com/office/powerpoint/2010/main" val="123552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sz="2200" dirty="0"/>
              <a:t>Match engine and neural engine for matching and ranking in a recommendation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3F600-C4D9-974B-A5F9-07BE8BD7D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55556" y="1840445"/>
            <a:ext cx="4343400" cy="4320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287FF-8971-4446-8CD6-FBD662817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2649" y="2351953"/>
            <a:ext cx="3962400" cy="322089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899A44-DBAB-5440-A0AD-3FE718D1F572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4389440"/>
            <a:ext cx="2362200" cy="106360"/>
          </a:xfrm>
          <a:prstGeom prst="straightConnector1">
            <a:avLst/>
          </a:prstGeom>
          <a:solidFill>
            <a:srgbClr val="C0C0C0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53BC90-47B0-7147-AD46-E4F6B512FCDF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4419600"/>
            <a:ext cx="4267200" cy="653406"/>
          </a:xfrm>
          <a:prstGeom prst="straightConnector1">
            <a:avLst/>
          </a:prstGeom>
          <a:solidFill>
            <a:srgbClr val="C0C0C0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8599C98-42C6-2143-A49C-6C2FDB5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Alibaba HB-PNM: Compute Engines</a:t>
            </a:r>
            <a:endParaRPr lang="en-US" dirty="0"/>
          </a:p>
        </p:txBody>
      </p:sp>
      <p:sp>
        <p:nvSpPr>
          <p:cNvPr id="13" name="TextBox 12">
            <a:hlinkClick r:id="rId4"/>
            <a:extLst>
              <a:ext uri="{FF2B5EF4-FFF2-40B4-BE49-F238E27FC236}">
                <a16:creationId xmlns:a16="http://schemas.microsoft.com/office/drawing/2014/main" id="{1B1CDA33-0141-144C-AB97-402109609542}"/>
              </a:ext>
            </a:extLst>
          </p:cNvPr>
          <p:cNvSpPr txBox="1"/>
          <p:nvPr/>
        </p:nvSpPr>
        <p:spPr>
          <a:xfrm>
            <a:off x="1331089" y="6504668"/>
            <a:ext cx="705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2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88613" y="6387700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84532" y="6452797"/>
            <a:ext cx="5327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184532" y="6613279"/>
            <a:ext cx="7332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https://www.upmem.com/video-upmem-presenting-its-true-processing-in-memory-solution-hot-chips-2019/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724400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Data bus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457903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351954" y="6538972"/>
            <a:ext cx="2440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https://youtu.be/8MM6_36LmWQ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3E363-AA8A-5941-AE75-C0FEE21AC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914400"/>
            <a:ext cx="7543800" cy="553160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FF8B8DF-AF89-6747-A0D8-37D6AF7FE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HB-PNM</a:t>
            </a:r>
          </a:p>
        </p:txBody>
      </p:sp>
    </p:spTree>
    <p:extLst>
      <p:ext uri="{BB962C8B-B14F-4D97-AF65-F5344CB8AC3E}">
        <p14:creationId xmlns:p14="http://schemas.microsoft.com/office/powerpoint/2010/main" val="2778046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More Real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30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88FE39-F8D4-AB4E-A8BC-DBB3E292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18" y="990600"/>
            <a:ext cx="4993964" cy="5459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4CC986-E9BD-2A42-A0EF-27E1528C7273}"/>
              </a:ext>
            </a:extLst>
          </p:cNvPr>
          <p:cNvSpPr txBox="1"/>
          <p:nvPr/>
        </p:nvSpPr>
        <p:spPr>
          <a:xfrm>
            <a:off x="1569842" y="6528003"/>
            <a:ext cx="69765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https://blocksandfiles.com/2021/10/06/neurobladers-build-a-processing-in-memory-analytics-chip-and-server/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46562F-168A-8D49-A47C-9CFE2A8E355C}"/>
              </a:ext>
            </a:extLst>
          </p:cNvPr>
          <p:cNvSpPr/>
          <p:nvPr/>
        </p:nvSpPr>
        <p:spPr bwMode="auto">
          <a:xfrm>
            <a:off x="2590800" y="4572000"/>
            <a:ext cx="35814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0E510-D752-9045-AFEE-7BD86098DB10}"/>
              </a:ext>
            </a:extLst>
          </p:cNvPr>
          <p:cNvSpPr/>
          <p:nvPr/>
        </p:nvSpPr>
        <p:spPr bwMode="auto">
          <a:xfrm>
            <a:off x="3195638" y="5282687"/>
            <a:ext cx="33840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2E94F6-9C41-034C-ADAF-B217685C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25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C6524A-4706-164E-A36F-B571EA69A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02" y="990601"/>
            <a:ext cx="4854498" cy="2318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A0EAC3-E50C-9F43-B37C-7395E7A43911}"/>
              </a:ext>
            </a:extLst>
          </p:cNvPr>
          <p:cNvSpPr txBox="1"/>
          <p:nvPr/>
        </p:nvSpPr>
        <p:spPr>
          <a:xfrm>
            <a:off x="1932496" y="6528003"/>
            <a:ext cx="5279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Sity</a:t>
            </a:r>
            <a:r>
              <a:rPr lang="en-US" sz="1100" dirty="0"/>
              <a:t> et al., “Memory-based Distributed Processor Architecture,” US 10,762,034 B2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F6596B-3E1D-B344-B359-A2694F053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403600"/>
            <a:ext cx="4032417" cy="299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90A899-6999-0544-9925-AD7A4C1FDC4A}"/>
              </a:ext>
            </a:extLst>
          </p:cNvPr>
          <p:cNvSpPr/>
          <p:nvPr/>
        </p:nvSpPr>
        <p:spPr bwMode="auto">
          <a:xfrm>
            <a:off x="5791200" y="4038600"/>
            <a:ext cx="2362200" cy="152400"/>
          </a:xfrm>
          <a:prstGeom prst="rect">
            <a:avLst/>
          </a:prstGeom>
          <a:solidFill>
            <a:srgbClr val="0096FF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025C71-291D-F243-898E-232C172BD4BB}"/>
              </a:ext>
            </a:extLst>
          </p:cNvPr>
          <p:cNvSpPr/>
          <p:nvPr/>
        </p:nvSpPr>
        <p:spPr bwMode="auto">
          <a:xfrm>
            <a:off x="5259762" y="4208807"/>
            <a:ext cx="1044000" cy="152400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6E40AF-D734-7745-BCD8-249E19F2DB67}"/>
              </a:ext>
            </a:extLst>
          </p:cNvPr>
          <p:cNvSpPr/>
          <p:nvPr/>
        </p:nvSpPr>
        <p:spPr bwMode="auto">
          <a:xfrm>
            <a:off x="4691050" y="4396132"/>
            <a:ext cx="1152000" cy="152400"/>
          </a:xfrm>
          <a:prstGeom prst="rect">
            <a:avLst/>
          </a:prstGeom>
          <a:solidFill>
            <a:srgbClr val="00B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C0C7A7-AFD0-304B-9AE1-5F91A7C1141F}"/>
              </a:ext>
            </a:extLst>
          </p:cNvPr>
          <p:cNvSpPr/>
          <p:nvPr/>
        </p:nvSpPr>
        <p:spPr bwMode="auto">
          <a:xfrm>
            <a:off x="6394721" y="4916290"/>
            <a:ext cx="2232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6003BB-24E0-0042-8A1F-54D641392EC4}"/>
              </a:ext>
            </a:extLst>
          </p:cNvPr>
          <p:cNvSpPr/>
          <p:nvPr/>
        </p:nvSpPr>
        <p:spPr bwMode="auto">
          <a:xfrm>
            <a:off x="4691050" y="5103615"/>
            <a:ext cx="3924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5F90DC-C09D-5246-A0AD-5A636800EC22}"/>
              </a:ext>
            </a:extLst>
          </p:cNvPr>
          <p:cNvSpPr/>
          <p:nvPr/>
        </p:nvSpPr>
        <p:spPr bwMode="auto">
          <a:xfrm>
            <a:off x="4691050" y="5290940"/>
            <a:ext cx="1548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0DF25C-00D8-A545-86E4-E2EBCA60DBB1}"/>
              </a:ext>
            </a:extLst>
          </p:cNvPr>
          <p:cNvSpPr/>
          <p:nvPr/>
        </p:nvSpPr>
        <p:spPr bwMode="auto">
          <a:xfrm>
            <a:off x="5029200" y="5998423"/>
            <a:ext cx="3564000" cy="152400"/>
          </a:xfrm>
          <a:prstGeom prst="rect">
            <a:avLst/>
          </a:prstGeom>
          <a:solidFill>
            <a:srgbClr val="7030A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A6087F-AC27-3A4D-A827-8493495AACB4}"/>
              </a:ext>
            </a:extLst>
          </p:cNvPr>
          <p:cNvSpPr/>
          <p:nvPr/>
        </p:nvSpPr>
        <p:spPr bwMode="auto">
          <a:xfrm>
            <a:off x="4678040" y="6189663"/>
            <a:ext cx="3060000" cy="152400"/>
          </a:xfrm>
          <a:prstGeom prst="rect">
            <a:avLst/>
          </a:prstGeom>
          <a:solidFill>
            <a:srgbClr val="7030A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6F1013-AEBA-A14C-A385-8718D199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 Patent (I)</a:t>
            </a:r>
          </a:p>
        </p:txBody>
      </p:sp>
    </p:spTree>
    <p:extLst>
      <p:ext uri="{BB962C8B-B14F-4D97-AF65-F5344CB8AC3E}">
        <p14:creationId xmlns:p14="http://schemas.microsoft.com/office/powerpoint/2010/main" val="419743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EA0EAC3-E50C-9F43-B37C-7395E7A43911}"/>
              </a:ext>
            </a:extLst>
          </p:cNvPr>
          <p:cNvSpPr txBox="1"/>
          <p:nvPr/>
        </p:nvSpPr>
        <p:spPr>
          <a:xfrm>
            <a:off x="1932496" y="6528003"/>
            <a:ext cx="5279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Sity</a:t>
            </a:r>
            <a:r>
              <a:rPr lang="en-US" sz="1100" dirty="0"/>
              <a:t> et al., “Memory-based Distributed Processor Architecture,” US 10,762,034 B2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B0179-E007-8241-831F-F15D9B996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67" y="1064753"/>
            <a:ext cx="5068633" cy="4269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BD17A-D79B-564E-9149-32913414C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62" y="2133600"/>
            <a:ext cx="2814638" cy="405307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2EC3375-67D5-3E4E-AB38-10B49825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 Patent (II)</a:t>
            </a:r>
          </a:p>
        </p:txBody>
      </p:sp>
    </p:spTree>
    <p:extLst>
      <p:ext uri="{BB962C8B-B14F-4D97-AF65-F5344CB8AC3E}">
        <p14:creationId xmlns:p14="http://schemas.microsoft.com/office/powerpoint/2010/main" val="6156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238"/>
            <a:ext cx="8534400" cy="50593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/>
              <a:t>PIM XRAM chip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IMPU (Intensive Memory Processing Unit)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x86 CPU, 32 </a:t>
            </a:r>
            <a:r>
              <a:rPr lang="en-US" sz="2200" dirty="0" err="1"/>
              <a:t>NVMe</a:t>
            </a:r>
            <a:r>
              <a:rPr lang="en-US" sz="2200" dirty="0"/>
              <a:t> SSDs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PCIe fabric: </a:t>
            </a:r>
            <a:r>
              <a:rPr lang="en-US" sz="2200" dirty="0">
                <a:solidFill>
                  <a:srgbClr val="0070C0"/>
                </a:solidFill>
              </a:rPr>
              <a:t>“Everything is connected on top of PCIe fabric.”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Wide I/O bus: multiple x16 PCIe buses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13650-0F1F-2441-8E16-DC572A3F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631" y="4121150"/>
            <a:ext cx="4628738" cy="2127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C1D3FC-F055-A843-9E3D-DE53072FCB66}"/>
              </a:ext>
            </a:extLst>
          </p:cNvPr>
          <p:cNvSpPr txBox="1"/>
          <p:nvPr/>
        </p:nvSpPr>
        <p:spPr>
          <a:xfrm>
            <a:off x="3590802" y="6528003"/>
            <a:ext cx="1962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https://www.neuroblade.com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F145E3-82D6-BD46-90FE-31DF681A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: </a:t>
            </a:r>
            <a:r>
              <a:rPr lang="en-US" dirty="0" err="1"/>
              <a:t>Xiphos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8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0" y="856525"/>
            <a:ext cx="8799656" cy="5562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Differences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Near-bank (UPMEM, FIMDRAM, </a:t>
            </a:r>
            <a:r>
              <a:rPr lang="en-US" dirty="0" err="1"/>
              <a:t>AiM</a:t>
            </a:r>
            <a:r>
              <a:rPr lang="en-US" dirty="0"/>
              <a:t>, HB-PNM) vs. near-chip (</a:t>
            </a:r>
            <a:r>
              <a:rPr lang="en-US" dirty="0" err="1"/>
              <a:t>AxDIMM</a:t>
            </a:r>
            <a:r>
              <a:rPr lang="en-US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General-purpose (UPMEM) vs. special-function (FIMDRAM, </a:t>
            </a:r>
            <a:r>
              <a:rPr lang="en-US" dirty="0" err="1"/>
              <a:t>AiM</a:t>
            </a:r>
            <a:r>
              <a:rPr lang="en-US" dirty="0"/>
              <a:t>, HB-PNM)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FGMT (UPMEM) vs. SIMD (FIMDRAM, </a:t>
            </a:r>
            <a:r>
              <a:rPr lang="en-US" dirty="0" err="1"/>
              <a:t>AiM</a:t>
            </a:r>
            <a:r>
              <a:rPr lang="en-US" dirty="0"/>
              <a:t>, </a:t>
            </a:r>
            <a:r>
              <a:rPr lang="en-US" dirty="0" err="1"/>
              <a:t>AxDIMM</a:t>
            </a:r>
            <a:r>
              <a:rPr lang="en-US" dirty="0"/>
              <a:t>) vs. systolic array (HB-PNM)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Natively integer (UPMEM, HB-PNM) vs. floating point (FIMDRAM)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FP16 (FIMDRAM) vs. BF16 (</a:t>
            </a:r>
            <a:r>
              <a:rPr lang="en-US" sz="2400" dirty="0" err="1"/>
              <a:t>AiM</a:t>
            </a:r>
            <a:r>
              <a:rPr lang="en-US" sz="2400" dirty="0"/>
              <a:t>) vs. FP32 (</a:t>
            </a:r>
            <a:r>
              <a:rPr lang="en-US" sz="2400" dirty="0" err="1"/>
              <a:t>AxDIMM</a:t>
            </a:r>
            <a:r>
              <a:rPr lang="en-US" sz="24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DDR4 (UPMEM, </a:t>
            </a:r>
            <a:r>
              <a:rPr lang="en-US" dirty="0" err="1"/>
              <a:t>AxDIMM</a:t>
            </a:r>
            <a:r>
              <a:rPr lang="en-US" dirty="0"/>
              <a:t>) vs. LPDDR4 (HB-PNM) vs. HBM2 (FIMDRAM) vs. GDDR6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A7A463-5964-2A4C-93E6-7B990A94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Variety of Current Real PIM Architectures</a:t>
            </a:r>
          </a:p>
        </p:txBody>
      </p:sp>
    </p:spTree>
    <p:extLst>
      <p:ext uri="{BB962C8B-B14F-4D97-AF65-F5344CB8AC3E}">
        <p14:creationId xmlns:p14="http://schemas.microsoft.com/office/powerpoint/2010/main" val="39099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 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State-of-the-Art PIM (PNM)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5D412-D24F-F549-B5B1-E0C0860F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1" y="941818"/>
            <a:ext cx="8598098" cy="30346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0DC647-A5A8-2A49-AE29-7BA04BB3F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4161639"/>
            <a:ext cx="8894602" cy="23229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Programming a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General-purpose PIM System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678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DIMMs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E19: 8 chips/DIMM (1 rank). DPUs @ 267 MHz</a:t>
            </a:r>
          </a:p>
          <a:p>
            <a:r>
              <a:rPr lang="en-US" sz="2600" dirty="0"/>
              <a:t>P21: 16 chips/DIMM (2 ranks). DPUs @ 350 MHz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C2AE4-3B3A-DE4A-A3A4-2A8ADB7D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37" y="2058625"/>
            <a:ext cx="5694726" cy="4141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AC973-70A2-804A-B666-069E89D6CF82}"/>
              </a:ext>
            </a:extLst>
          </p:cNvPr>
          <p:cNvSpPr txBox="1"/>
          <p:nvPr/>
        </p:nvSpPr>
        <p:spPr>
          <a:xfrm>
            <a:off x="3996362" y="6556419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www.upmem.com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476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Integration of UPMEM DIMMs in a system follows an </a:t>
            </a:r>
            <a:r>
              <a:rPr lang="en-US" dirty="0">
                <a:solidFill>
                  <a:srgbClr val="00B050"/>
                </a:solidFill>
              </a:rPr>
              <a:t>accelerator model</a:t>
            </a:r>
          </a:p>
          <a:p>
            <a:endParaRPr lang="en-US" dirty="0"/>
          </a:p>
          <a:p>
            <a:r>
              <a:rPr lang="en-US" dirty="0"/>
              <a:t>UPMEM DIMMs coexist with conventional DIMMs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/>
              <a:t>UPMEM DIMMs can be seen as a </a:t>
            </a:r>
            <a:r>
              <a:rPr lang="en-US" dirty="0">
                <a:solidFill>
                  <a:srgbClr val="0070C0"/>
                </a:solidFill>
              </a:rPr>
              <a:t>loosely coupled accelerator</a:t>
            </a:r>
            <a:endParaRPr lang="en-US" dirty="0"/>
          </a:p>
          <a:p>
            <a:pPr lvl="1"/>
            <a:r>
              <a:rPr lang="en-US" dirty="0"/>
              <a:t>Explicit data movement between the main processor (host CPU) and the accelerator (UPMEM)</a:t>
            </a:r>
          </a:p>
          <a:p>
            <a:pPr lvl="1"/>
            <a:r>
              <a:rPr lang="en-US" dirty="0"/>
              <a:t>Explicit kernel launch onto the UPMEM processors</a:t>
            </a:r>
          </a:p>
          <a:p>
            <a:endParaRPr lang="en-US" dirty="0"/>
          </a:p>
          <a:p>
            <a:r>
              <a:rPr lang="en-US" dirty="0"/>
              <a:t>This resembles GPU computing</a:t>
            </a:r>
          </a:p>
        </p:txBody>
      </p:sp>
    </p:spTree>
    <p:extLst>
      <p:ext uri="{BB962C8B-B14F-4D97-AF65-F5344CB8AC3E}">
        <p14:creationId xmlns:p14="http://schemas.microsoft.com/office/powerpoint/2010/main" val="51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GPU Computing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Computation is </a:t>
            </a:r>
            <a:r>
              <a:rPr lang="is-IS" dirty="0">
                <a:solidFill>
                  <a:srgbClr val="0070C0"/>
                </a:solidFill>
                <a:ea typeface="ヒラギノ角ゴ Pro W3" pitchFamily="-108" charset="-128"/>
                <a:cs typeface="ヒラギノ角ゴ Pro W3" pitchFamily="-108" charset="-128"/>
              </a:rPr>
              <a:t>offloaded to the GPU</a:t>
            </a:r>
          </a:p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Three steps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CPU-GPU data transfer (1)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 kernel execution (2)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GPU-CPU data transfer (3)</a:t>
            </a:r>
            <a:endParaRPr lang="is-IS" dirty="0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6" name="Imagen 5" descr="CPUtransposeonGP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52" y="3491116"/>
            <a:ext cx="6077096" cy="2008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6D2262-6072-C646-927C-BC114994E5BB}"/>
              </a:ext>
            </a:extLst>
          </p:cNvPr>
          <p:cNvSpPr txBox="1"/>
          <p:nvPr/>
        </p:nvSpPr>
        <p:spPr>
          <a:xfrm>
            <a:off x="708932" y="6078711"/>
            <a:ext cx="7726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https://www.youtube.com/watch?v=y40-tY5WJ8A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https://safari.ethz.ch/digitaltechnik/spring2018/lib/exe/fetch.php?media=digitaldesign-2018-lecture22-gpuprogramming-afterlecture.pdf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57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6 is a flow diagram representing operations in a method of delegating a processing task to a DRAM processor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2D8CD-A3CB-3E42-81F2-96F4BBA4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33" y="1665630"/>
            <a:ext cx="4568135" cy="4495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FE34C5-F311-A043-8EB2-544973B5CC13}"/>
              </a:ext>
            </a:extLst>
          </p:cNvPr>
          <p:cNvSpPr/>
          <p:nvPr/>
        </p:nvSpPr>
        <p:spPr>
          <a:xfrm>
            <a:off x="2464904" y="1769165"/>
            <a:ext cx="3279913" cy="795131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90BBB-5E91-C14C-AC15-B1554764A8B8}"/>
              </a:ext>
            </a:extLst>
          </p:cNvPr>
          <p:cNvSpPr/>
          <p:nvPr/>
        </p:nvSpPr>
        <p:spPr>
          <a:xfrm>
            <a:off x="2464904" y="2842591"/>
            <a:ext cx="3269974" cy="795131"/>
          </a:xfrm>
          <a:prstGeom prst="rect">
            <a:avLst/>
          </a:prstGeom>
          <a:solidFill>
            <a:srgbClr val="C5E0B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23DC2-3F23-1E42-AAB4-3BC0F20CE110}"/>
              </a:ext>
            </a:extLst>
          </p:cNvPr>
          <p:cNvSpPr/>
          <p:nvPr/>
        </p:nvSpPr>
        <p:spPr>
          <a:xfrm>
            <a:off x="2464904" y="3916017"/>
            <a:ext cx="3279913" cy="367748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59AE943-1A85-A34B-B187-F5FDA44E55D1}"/>
              </a:ext>
            </a:extLst>
          </p:cNvPr>
          <p:cNvSpPr/>
          <p:nvPr/>
        </p:nvSpPr>
        <p:spPr>
          <a:xfrm>
            <a:off x="3219303" y="4571025"/>
            <a:ext cx="1769165" cy="735494"/>
          </a:xfrm>
          <a:prstGeom prst="diamond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283719-F18A-8140-B56C-5184FB97A397}"/>
              </a:ext>
            </a:extLst>
          </p:cNvPr>
          <p:cNvSpPr/>
          <p:nvPr/>
        </p:nvSpPr>
        <p:spPr>
          <a:xfrm>
            <a:off x="2465878" y="5585791"/>
            <a:ext cx="3269974" cy="367749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7697A-76A1-6147-95C3-5CA8B2D7171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6352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880829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First Programming Example: Vector Addition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08418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8DE1-2DFF-8F4D-9D07-1B5E2425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Observations, Recommendations, Takeaways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6A7D6-A66D-5442-B215-449631D9D656}"/>
              </a:ext>
            </a:extLst>
          </p:cNvPr>
          <p:cNvGrpSpPr/>
          <p:nvPr/>
        </p:nvGrpSpPr>
        <p:grpSpPr>
          <a:xfrm>
            <a:off x="300460" y="913670"/>
            <a:ext cx="4791692" cy="1960161"/>
            <a:chOff x="1630496" y="1483683"/>
            <a:chExt cx="6271846" cy="34836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32956E0-8CDE-4B47-AF4F-DE0E5DD4B72D}"/>
                </a:ext>
              </a:extLst>
            </p:cNvPr>
            <p:cNvGrpSpPr/>
            <p:nvPr/>
          </p:nvGrpSpPr>
          <p:grpSpPr>
            <a:xfrm>
              <a:off x="1630496" y="1483683"/>
              <a:ext cx="6271845" cy="3483650"/>
              <a:chOff x="1652530" y="2170323"/>
              <a:chExt cx="5883007" cy="3483650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30D3F85-BDA6-1944-9DD5-4C7692DF9C31}"/>
                  </a:ext>
                </a:extLst>
              </p:cNvPr>
              <p:cNvSpPr/>
              <p:nvPr/>
            </p:nvSpPr>
            <p:spPr>
              <a:xfrm>
                <a:off x="1652530" y="2170323"/>
                <a:ext cx="5883007" cy="3483650"/>
              </a:xfrm>
              <a:prstGeom prst="roundRect">
                <a:avLst>
                  <a:gd name="adj" fmla="val 7357"/>
                </a:avLst>
              </a:prstGeom>
              <a:solidFill>
                <a:srgbClr val="F3FCF3"/>
              </a:solidFill>
              <a:ln w="44450"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 Same Side Corner Rectangle 8">
                <a:extLst>
                  <a:ext uri="{FF2B5EF4-FFF2-40B4-BE49-F238E27FC236}">
                    <a16:creationId xmlns:a16="http://schemas.microsoft.com/office/drawing/2014/main" id="{36AC87D9-2689-F149-9CF6-7C3DA9DCC1F2}"/>
                  </a:ext>
                </a:extLst>
              </p:cNvPr>
              <p:cNvSpPr/>
              <p:nvPr/>
            </p:nvSpPr>
            <p:spPr>
              <a:xfrm>
                <a:off x="1652530" y="2179287"/>
                <a:ext cx="5883007" cy="575821"/>
              </a:xfrm>
              <a:prstGeom prst="round2SameRect">
                <a:avLst>
                  <a:gd name="adj1" fmla="val 33688"/>
                  <a:gd name="adj2" fmla="val 0"/>
                </a:avLst>
              </a:prstGeom>
              <a:solidFill>
                <a:srgbClr val="009901"/>
              </a:solidFill>
              <a:ln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0" rIns="0" bIns="0"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GENERAL PROGRAMMING RECOMMENDATIONS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974F1D-0403-9F4B-8942-DD2EADB81DC6}"/>
                </a:ext>
              </a:extLst>
            </p:cNvPr>
            <p:cNvSpPr txBox="1"/>
            <p:nvPr/>
          </p:nvSpPr>
          <p:spPr>
            <a:xfrm>
              <a:off x="1630496" y="2043988"/>
              <a:ext cx="6271846" cy="2578748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Execute on the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DRAM Processing Units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(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DPUs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portions of parallel code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that are as long as possible.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Split the workload into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independent data blocks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which the DPUs operate on independently.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Use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as many working DPUs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 the system as possible.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Launch at least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11 </a:t>
              </a: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tasklets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(i.e., software threads)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per DPU.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5E813-C8D6-6043-B396-B074EA615142}"/>
              </a:ext>
            </a:extLst>
          </p:cNvPr>
          <p:cNvGrpSpPr/>
          <p:nvPr/>
        </p:nvGrpSpPr>
        <p:grpSpPr>
          <a:xfrm>
            <a:off x="3574543" y="3036080"/>
            <a:ext cx="5272574" cy="1071018"/>
            <a:chOff x="4546948" y="1816269"/>
            <a:chExt cx="4478145" cy="232807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00F5691-C71C-E14A-9B16-3F6393F2A21F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D1C95A56-ADE7-AF40-BCD9-73E46003A275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66FC7B-64B6-C248-A3F9-0C6391878FBE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For data movement between the DPU’s MRAM bank and the WRAM,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use large DMA transfer sizes when all the accessed data is going to be used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597EDD-AF99-C74B-957D-3E0D3904C88E}"/>
              </a:ext>
            </a:extLst>
          </p:cNvPr>
          <p:cNvGrpSpPr/>
          <p:nvPr/>
        </p:nvGrpSpPr>
        <p:grpSpPr>
          <a:xfrm>
            <a:off x="300460" y="4255262"/>
            <a:ext cx="3384611" cy="1528185"/>
            <a:chOff x="1643281" y="4361976"/>
            <a:chExt cx="6864225" cy="170713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36B5677-DF2E-FE45-AA85-DB283C5C0122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5F25360B-332A-B849-82FD-C665D784F041}"/>
                </a:ext>
              </a:extLst>
            </p:cNvPr>
            <p:cNvSpPr/>
            <p:nvPr/>
          </p:nvSpPr>
          <p:spPr>
            <a:xfrm>
              <a:off x="1643281" y="4361976"/>
              <a:ext cx="6864225" cy="361939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1A2A50-C25A-674F-8085-8824E02AE17B}"/>
                </a:ext>
              </a:extLst>
            </p:cNvPr>
            <p:cNvSpPr txBox="1"/>
            <p:nvPr/>
          </p:nvSpPr>
          <p:spPr>
            <a:xfrm>
              <a:off x="1643281" y="4731882"/>
              <a:ext cx="6864225" cy="1169551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Larger CPU-DPU and DPU-CPU transfers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between the host main memory and the DRAM Processing Unit’s Main memory (MRAM) banks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result in higher sustained bandwidth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D33620-5C64-2549-B884-8B2B16CAE0BD}"/>
              </a:ext>
            </a:extLst>
          </p:cNvPr>
          <p:cNvGrpSpPr/>
          <p:nvPr/>
        </p:nvGrpSpPr>
        <p:grpSpPr>
          <a:xfrm>
            <a:off x="3883231" y="5299876"/>
            <a:ext cx="4960476" cy="1071018"/>
            <a:chOff x="4546948" y="1816269"/>
            <a:chExt cx="4478145" cy="232807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FB0880E-31A3-9A43-948E-4959436BC3F0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9F2F2"/>
            </a:solidFill>
            <a:ln w="44450"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ound Same Side Corner Rectangle 25">
              <a:extLst>
                <a:ext uri="{FF2B5EF4-FFF2-40B4-BE49-F238E27FC236}">
                  <a16:creationId xmlns:a16="http://schemas.microsoft.com/office/drawing/2014/main" id="{5FB3EDB7-8409-3A4E-A7C7-48668EC08BA0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660000"/>
            </a:solidFill>
            <a:ln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TAKEAWAY 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D7673-D23A-5F41-85EC-946E24CDAEBF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 UPMEM PIM architecture is fundamentally compute bound.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As a result,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 most suitable work- loads are memory-bound.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403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1437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UPMEM SDK 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343138" y="6504801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https://sdk.upmem.com/2023.1.0/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2E78-C7DF-644D-B3DA-26EE43B8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72" y="906405"/>
            <a:ext cx="5550856" cy="55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3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General Programming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UPMEM programming guide</a:t>
            </a:r>
            <a:r>
              <a:rPr lang="en-US" baseline="30000" dirty="0"/>
              <a:t>✻</a:t>
            </a:r>
            <a:r>
              <a:rPr lang="en-US" dirty="0"/>
              <a:t>, presentations</a:t>
            </a:r>
            <a:r>
              <a:rPr lang="en-US" baseline="30000" dirty="0"/>
              <a:t>★</a:t>
            </a:r>
            <a:r>
              <a:rPr lang="en-US" dirty="0"/>
              <a:t>, and white papers</a:t>
            </a:r>
            <a:r>
              <a:rPr lang="en-US" baseline="30000" dirty="0"/>
              <a:t>☆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5D1409-3F6A-404C-BA0C-B1E58EE0C5C1}"/>
              </a:ext>
            </a:extLst>
          </p:cNvPr>
          <p:cNvSpPr txBox="1"/>
          <p:nvPr/>
        </p:nvSpPr>
        <p:spPr>
          <a:xfrm>
            <a:off x="169011" y="5851726"/>
            <a:ext cx="723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✻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https://sdk.upmem.com/2021.1.1/index.html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★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"The true Processing In Memory accelerator,"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HotChips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2019.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10.1109/HOTCHIPS.2019.8875680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☆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UPMEM, “Introduction to UPMEM PIM. Processing-in-memory (PIM) on DRAM Accelerator,” White paper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9C40A2-9B30-A54D-8764-D723E53E557A}"/>
              </a:ext>
            </a:extLst>
          </p:cNvPr>
          <p:cNvGrpSpPr/>
          <p:nvPr/>
        </p:nvGrpSpPr>
        <p:grpSpPr>
          <a:xfrm>
            <a:off x="1630497" y="2060153"/>
            <a:ext cx="5883007" cy="3593820"/>
            <a:chOff x="1630497" y="2060153"/>
            <a:chExt cx="5883007" cy="348365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2C774D0-0374-7B43-914C-DDA905936022}"/>
                </a:ext>
              </a:extLst>
            </p:cNvPr>
            <p:cNvSpPr/>
            <p:nvPr/>
          </p:nvSpPr>
          <p:spPr>
            <a:xfrm>
              <a:off x="1630497" y="2060153"/>
              <a:ext cx="5883007" cy="3483650"/>
            </a:xfrm>
            <a:prstGeom prst="roundRect">
              <a:avLst>
                <a:gd name="adj" fmla="val 7357"/>
              </a:avLst>
            </a:prstGeom>
            <a:solidFill>
              <a:srgbClr val="F3FCF3"/>
            </a:solidFill>
            <a:ln w="44450"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 Same Side Corner Rectangle 23">
              <a:extLst>
                <a:ext uri="{FF2B5EF4-FFF2-40B4-BE49-F238E27FC236}">
                  <a16:creationId xmlns:a16="http://schemas.microsoft.com/office/drawing/2014/main" id="{C0955F9C-1712-B54F-9BAE-DD8C0C4C3A90}"/>
                </a:ext>
              </a:extLst>
            </p:cNvPr>
            <p:cNvSpPr/>
            <p:nvPr/>
          </p:nvSpPr>
          <p:spPr>
            <a:xfrm>
              <a:off x="1630497" y="2069119"/>
              <a:ext cx="5883007" cy="396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9901"/>
            </a:solidFill>
            <a:ln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GENERAL PROGRAMMING RECOMMENDATIONS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A18A08A-B5EA-F040-B17C-5E2D7CC3B463}"/>
              </a:ext>
            </a:extLst>
          </p:cNvPr>
          <p:cNvSpPr txBox="1"/>
          <p:nvPr/>
        </p:nvSpPr>
        <p:spPr>
          <a:xfrm>
            <a:off x="1630497" y="2465119"/>
            <a:ext cx="5883007" cy="317009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Execute on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DRAM Processing Units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portions of parallel code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that are as long as possible.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Split the workload into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independent data blocks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which the DPUs operate on independently.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Use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as many working DPUs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in the system as possible.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Launch at least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11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(i.e., software threads)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per DPU. </a:t>
            </a:r>
          </a:p>
        </p:txBody>
      </p:sp>
    </p:spTree>
    <p:extLst>
      <p:ext uri="{BB962C8B-B14F-4D97-AF65-F5344CB8AC3E}">
        <p14:creationId xmlns:p14="http://schemas.microsoft.com/office/powerpoint/2010/main" val="398499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50DAA-E360-2847-8FC1-8ACFA0C5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0" y="2022062"/>
            <a:ext cx="5549900" cy="190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dpu_alloc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allocates a number of DPUs</a:t>
            </a:r>
          </a:p>
          <a:p>
            <a:pPr lvl="1"/>
            <a:r>
              <a:rPr lang="en-US" dirty="0"/>
              <a:t>Creates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2C0BA4-C882-2342-857C-D9075A4814AA}"/>
              </a:ext>
            </a:extLst>
          </p:cNvPr>
          <p:cNvSpPr/>
          <p:nvPr/>
        </p:nvSpPr>
        <p:spPr>
          <a:xfrm>
            <a:off x="576197" y="4339308"/>
            <a:ext cx="8054236" cy="900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allocate different DPU sets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over the course of a program?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FCA07D-5D31-C940-867D-A1CD65962359}"/>
              </a:ext>
            </a:extLst>
          </p:cNvPr>
          <p:cNvSpPr/>
          <p:nvPr/>
        </p:nvSpPr>
        <p:spPr>
          <a:xfrm>
            <a:off x="576197" y="5341760"/>
            <a:ext cx="8054236" cy="4687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Yes, we can. We show an example next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C2A61-D701-914B-996C-59367929C56E}"/>
              </a:ext>
            </a:extLst>
          </p:cNvPr>
          <p:cNvSpPr/>
          <p:nvPr/>
        </p:nvSpPr>
        <p:spPr>
          <a:xfrm>
            <a:off x="2618374" y="2893670"/>
            <a:ext cx="4450866" cy="2083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30E365-08CE-964A-AAA0-AB875AF895CF}"/>
              </a:ext>
            </a:extLst>
          </p:cNvPr>
          <p:cNvSpPr/>
          <p:nvPr/>
        </p:nvSpPr>
        <p:spPr>
          <a:xfrm>
            <a:off x="576197" y="5903084"/>
            <a:ext cx="8054236" cy="46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deallocate a DPU set with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dpu_free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4700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2,560-DPU Processing-in-Memory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609" y="868571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45" y="2869568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530" y="1640260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923" y="3405134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895" y="1852739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383" y="2259477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990" y="2031718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59395" y="941102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DAA6C-C5FB-CB44-A9E6-6E964C820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062" y="898000"/>
            <a:ext cx="2598083" cy="3058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498B5C-ED8C-5E45-ADFE-D336315F8238}"/>
              </a:ext>
            </a:extLst>
          </p:cNvPr>
          <p:cNvSpPr txBox="1"/>
          <p:nvPr/>
        </p:nvSpPr>
        <p:spPr>
          <a:xfrm>
            <a:off x="2780819" y="6493319"/>
            <a:ext cx="40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C71662-8A7A-2045-B226-D20EE146E9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062" y="4030411"/>
            <a:ext cx="2405112" cy="24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125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A7871-1B99-BB48-8715-000EFDEE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12" y="1808132"/>
            <a:ext cx="6546377" cy="4629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DPU Allocation: Needleman-Wunsch (NW)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NW we change the number of DPUs in the DPU set as computation progresses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D47259-6EE9-264F-8D8D-77930A3F293D}"/>
              </a:ext>
            </a:extLst>
          </p:cNvPr>
          <p:cNvSpPr/>
          <p:nvPr/>
        </p:nvSpPr>
        <p:spPr>
          <a:xfrm>
            <a:off x="2738081" y="3287210"/>
            <a:ext cx="4947509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7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796E5-B034-7E45-BD71-384E04ECC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859983"/>
            <a:ext cx="5689600" cy="2204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Load DPU Binary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dpu_load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loads a program in all DPUs of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9E6352-6379-A545-AAE3-C3A60C35FC7D}"/>
              </a:ext>
            </a:extLst>
          </p:cNvPr>
          <p:cNvSpPr/>
          <p:nvPr/>
        </p:nvSpPr>
        <p:spPr>
          <a:xfrm>
            <a:off x="180000" y="4271178"/>
            <a:ext cx="87840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it possible to launch different kernels onto different DPUs?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E7B64D-547B-1945-A629-3AFB52D7DED1}"/>
              </a:ext>
            </a:extLst>
          </p:cNvPr>
          <p:cNvSpPr/>
          <p:nvPr/>
        </p:nvSpPr>
        <p:spPr>
          <a:xfrm>
            <a:off x="180000" y="5105090"/>
            <a:ext cx="8784000" cy="12790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Yes, it is possible. This enables: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Workloads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task-level parallelism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Different programs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using different DPU sets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FA5533-DD45-D948-96A3-F7B8A5044115}"/>
              </a:ext>
            </a:extLst>
          </p:cNvPr>
          <p:cNvSpPr/>
          <p:nvPr/>
        </p:nvSpPr>
        <p:spPr>
          <a:xfrm>
            <a:off x="2583652" y="3625612"/>
            <a:ext cx="4644000" cy="2083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Data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CPU-DPU and DPU-CPU transfers</a:t>
            </a:r>
          </a:p>
          <a:p>
            <a:pPr lvl="1"/>
            <a:r>
              <a:rPr lang="en-US" dirty="0"/>
              <a:t>Between host CPU’s main memory and DPUs’ MRAM banks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Serial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A single DPU (i.e., 1 MRAM bank)</a:t>
            </a:r>
          </a:p>
          <a:p>
            <a:r>
              <a:rPr lang="en-US" dirty="0">
                <a:solidFill>
                  <a:srgbClr val="00B0F0"/>
                </a:solidFill>
              </a:rPr>
              <a:t>Parallel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(i.e., many MRAM banks)</a:t>
            </a:r>
          </a:p>
          <a:p>
            <a:r>
              <a:rPr lang="en-US" dirty="0">
                <a:solidFill>
                  <a:srgbClr val="C00000"/>
                </a:solidFill>
              </a:rPr>
              <a:t>Broadcast CPU-DPU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with a single buffer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2EA4C-7C37-8149-BB9F-4DBD4123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BBFD5D-1D73-5A45-882D-127A02242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50C03D-7079-A345-905D-A3CC89134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9E19C-E116-394B-B3F6-A9B12088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647"/>
            <a:ext cx="9144000" cy="724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Serial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dpu_copy_to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r>
              <a:rPr lang="en-US" dirty="0" err="1">
                <a:latin typeface="Courier" pitchFamily="2" charset="0"/>
              </a:rPr>
              <a:t>dpu_copy_from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r>
              <a:rPr lang="en-US" dirty="0"/>
              <a:t>We transfer (part of) a buffer to/from each DPU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DPU_MRAM_HEAP_POINTER_NAME</a:t>
            </a:r>
            <a:r>
              <a:rPr lang="en-US" dirty="0"/>
              <a:t>: Start of the MRAM range that can be freely accessed by applications</a:t>
            </a:r>
          </a:p>
          <a:p>
            <a:pPr lvl="1"/>
            <a:r>
              <a:rPr lang="en-US" dirty="0"/>
              <a:t>We do not allocate MRAM explicitly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2DF0F9-2BFB-4843-8527-5F94CC6962E3}"/>
              </a:ext>
            </a:extLst>
          </p:cNvPr>
          <p:cNvSpPr/>
          <p:nvPr/>
        </p:nvSpPr>
        <p:spPr>
          <a:xfrm>
            <a:off x="3366467" y="4583759"/>
            <a:ext cx="1833770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5249269" y="4583759"/>
            <a:ext cx="1899976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7193399" y="4587072"/>
            <a:ext cx="1919246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CF407-A637-6644-A466-07C9CDA664EE}"/>
              </a:ext>
            </a:extLst>
          </p:cNvPr>
          <p:cNvSpPr txBox="1"/>
          <p:nvPr/>
        </p:nvSpPr>
        <p:spPr>
          <a:xfrm>
            <a:off x="3453375" y="4931437"/>
            <a:ext cx="1680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Offset within MRAM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5213487" y="4931436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7639985" y="4931436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248039-D1F3-6F44-A4E5-AFC07248542B}"/>
              </a:ext>
            </a:extLst>
          </p:cNvPr>
          <p:cNvSpPr/>
          <p:nvPr/>
        </p:nvSpPr>
        <p:spPr>
          <a:xfrm>
            <a:off x="1894901" y="4583759"/>
            <a:ext cx="1431642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52FC9-EF50-E74C-9050-61BDD8C7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2992"/>
            <a:ext cx="9144000" cy="1183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push different buffers to/from a DPU set in one transfer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All buffers need to be of the same size</a:t>
            </a:r>
          </a:p>
          <a:p>
            <a:r>
              <a:rPr lang="en-US" dirty="0"/>
              <a:t>First, prepare (</a:t>
            </a:r>
            <a:r>
              <a:rPr lang="en-US" dirty="0" err="1">
                <a:latin typeface="Courier" pitchFamily="2" charset="0"/>
              </a:rPr>
              <a:t>dpu_prepare_xfer</a:t>
            </a:r>
            <a:r>
              <a:rPr lang="en-US" dirty="0"/>
              <a:t>); </a:t>
            </a:r>
          </a:p>
          <a:p>
            <a:pPr marL="0" indent="0">
              <a:buNone/>
            </a:pPr>
            <a:r>
              <a:rPr lang="en-US" dirty="0"/>
              <a:t>   then, push (</a:t>
            </a:r>
            <a:r>
              <a:rPr lang="en-US" dirty="0" err="1">
                <a:latin typeface="Courier" pitchFamily="2" charset="0"/>
              </a:rPr>
              <a:t>dpu_push_xfer</a:t>
            </a:r>
            <a:r>
              <a:rPr lang="en-US" dirty="0"/>
              <a:t>)</a:t>
            </a:r>
          </a:p>
          <a:p>
            <a:r>
              <a:rPr lang="en-US" dirty="0"/>
              <a:t>Direction: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DPU_XFER_TO_DPU</a:t>
            </a:r>
          </a:p>
          <a:p>
            <a:pPr lvl="1"/>
            <a:r>
              <a:rPr lang="en-US" dirty="0">
                <a:latin typeface="Courier" pitchFamily="2" charset="0"/>
              </a:rPr>
              <a:t>DPU_XFER_FROM_DPU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4E432-79B3-7A41-8E68-B145568FABDB}"/>
              </a:ext>
            </a:extLst>
          </p:cNvPr>
          <p:cNvSpPr txBox="1"/>
          <p:nvPr/>
        </p:nvSpPr>
        <p:spPr>
          <a:xfrm>
            <a:off x="4147987" y="4680077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B90E8-B847-954F-8D72-FBACFEED0E58}"/>
              </a:ext>
            </a:extLst>
          </p:cNvPr>
          <p:cNvSpPr/>
          <p:nvPr/>
        </p:nvSpPr>
        <p:spPr>
          <a:xfrm>
            <a:off x="2201239" y="4851387"/>
            <a:ext cx="200055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DC613-6990-024C-8074-B8D49D8D1D00}"/>
              </a:ext>
            </a:extLst>
          </p:cNvPr>
          <p:cNvSpPr/>
          <p:nvPr/>
        </p:nvSpPr>
        <p:spPr>
          <a:xfrm>
            <a:off x="2201238" y="5423356"/>
            <a:ext cx="200055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02BF4-5D78-7A4C-B2FD-35C7371F727C}"/>
              </a:ext>
            </a:extLst>
          </p:cNvPr>
          <p:cNvSpPr txBox="1"/>
          <p:nvPr/>
        </p:nvSpPr>
        <p:spPr>
          <a:xfrm>
            <a:off x="4486503" y="5205579"/>
            <a:ext cx="1680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Offset within MRAM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F12E8-791D-6E45-AEB3-C557CB4D0152}"/>
              </a:ext>
            </a:extLst>
          </p:cNvPr>
          <p:cNvSpPr/>
          <p:nvPr/>
        </p:nvSpPr>
        <p:spPr>
          <a:xfrm>
            <a:off x="4396014" y="5074824"/>
            <a:ext cx="1788886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E8023-21F2-EC4E-8077-2560A7CDB347}"/>
              </a:ext>
            </a:extLst>
          </p:cNvPr>
          <p:cNvSpPr/>
          <p:nvPr/>
        </p:nvSpPr>
        <p:spPr>
          <a:xfrm>
            <a:off x="4396014" y="5655921"/>
            <a:ext cx="1788886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963A45-1083-B74F-8494-ECAF0DD27BA4}"/>
              </a:ext>
            </a:extLst>
          </p:cNvPr>
          <p:cNvSpPr txBox="1"/>
          <p:nvPr/>
        </p:nvSpPr>
        <p:spPr>
          <a:xfrm>
            <a:off x="6589850" y="5205579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591F47-E872-484C-AC72-622E01C6436B}"/>
              </a:ext>
            </a:extLst>
          </p:cNvPr>
          <p:cNvSpPr/>
          <p:nvPr/>
        </p:nvSpPr>
        <p:spPr>
          <a:xfrm>
            <a:off x="6234026" y="5074824"/>
            <a:ext cx="1792374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B6827-01C3-1D44-80F8-253AC5258CC4}"/>
              </a:ext>
            </a:extLst>
          </p:cNvPr>
          <p:cNvSpPr/>
          <p:nvPr/>
        </p:nvSpPr>
        <p:spPr>
          <a:xfrm>
            <a:off x="6234026" y="5655921"/>
            <a:ext cx="1792374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F78C7-D6E3-6E47-BA24-B9613909999E}"/>
              </a:ext>
            </a:extLst>
          </p:cNvPr>
          <p:cNvSpPr txBox="1"/>
          <p:nvPr/>
        </p:nvSpPr>
        <p:spPr>
          <a:xfrm>
            <a:off x="2848925" y="5706759"/>
            <a:ext cx="853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Direction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2E9B8A-7AC7-4245-B4AA-52EB53B86945}"/>
              </a:ext>
            </a:extLst>
          </p:cNvPr>
          <p:cNvSpPr/>
          <p:nvPr/>
        </p:nvSpPr>
        <p:spPr>
          <a:xfrm>
            <a:off x="2038259" y="5089012"/>
            <a:ext cx="857342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0464AD-C55F-154C-85E1-B81225288AA0}"/>
              </a:ext>
            </a:extLst>
          </p:cNvPr>
          <p:cNvSpPr/>
          <p:nvPr/>
        </p:nvSpPr>
        <p:spPr>
          <a:xfrm>
            <a:off x="2038258" y="5660981"/>
            <a:ext cx="857343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4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0E579A-431B-0442-895F-E410DED7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3265172"/>
            <a:ext cx="8866909" cy="338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Broadcast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dpu_broadcast_to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pPr lvl="1"/>
            <a:r>
              <a:rPr lang="en-US" dirty="0"/>
              <a:t>Only CPU to DPU</a:t>
            </a:r>
          </a:p>
          <a:p>
            <a:r>
              <a:rPr lang="en-US" dirty="0"/>
              <a:t>We transfer the same buffer to all DPUs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4928341" y="3281556"/>
            <a:ext cx="56440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5549470" y="3281556"/>
            <a:ext cx="177843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3378314" y="3366537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5897992" y="3378587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</p:spTree>
    <p:extLst>
      <p:ext uri="{BB962C8B-B14F-4D97-AF65-F5344CB8AC3E}">
        <p14:creationId xmlns:p14="http://schemas.microsoft.com/office/powerpoint/2010/main" val="13813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Different Types of Transfers in a Program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CDEB4C7-6870-FC49-886F-6AC4FABEC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benchmark that uses both parallel and serial transfers</a:t>
            </a:r>
          </a:p>
          <a:p>
            <a:r>
              <a:rPr lang="en-US" dirty="0"/>
              <a:t>Select (SEL)</a:t>
            </a:r>
          </a:p>
          <a:p>
            <a:pPr lvl="1"/>
            <a:r>
              <a:rPr lang="en-US" dirty="0"/>
              <a:t>Remove even values</a:t>
            </a:r>
          </a:p>
        </p:txBody>
      </p:sp>
      <p:pic>
        <p:nvPicPr>
          <p:cNvPr id="1026" name="Picture 2" descr="https://lh3.googleusercontent.com/3CySxnroF3B3ofCAVargSn8x_YDhnSqiFLkgtnUdHwwQWemW3YdUXwdYSbMY2Xx-eOAKokCwHHGh2PjC8OaxwjdJjdV1ZMwnKvet9SMSAZwEoxxi9FTtjWHLaBcj65CFBCEG-L4">
            <a:extLst>
              <a:ext uri="{FF2B5EF4-FFF2-40B4-BE49-F238E27FC236}">
                <a16:creationId xmlns:a16="http://schemas.microsoft.com/office/drawing/2014/main" id="{AE11AA65-E381-344B-B0A3-CCCF3187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0" y="3137414"/>
            <a:ext cx="6315765" cy="20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8D0166-1F09-1F4F-AC75-9B0B7A873D9C}"/>
              </a:ext>
            </a:extLst>
          </p:cNvPr>
          <p:cNvSpPr/>
          <p:nvPr/>
        </p:nvSpPr>
        <p:spPr>
          <a:xfrm>
            <a:off x="1838863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29C51-D287-554E-95CB-D669A3DB5308}"/>
              </a:ext>
            </a:extLst>
          </p:cNvPr>
          <p:cNvSpPr txBox="1"/>
          <p:nvPr/>
        </p:nvSpPr>
        <p:spPr>
          <a:xfrm>
            <a:off x="2407944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71EB7-8A9C-144F-ABDE-C1F827BF26D6}"/>
              </a:ext>
            </a:extLst>
          </p:cNvPr>
          <p:cNvSpPr/>
          <p:nvPr/>
        </p:nvSpPr>
        <p:spPr>
          <a:xfrm>
            <a:off x="3678861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45036-4C95-7749-BF11-FCB7E07A5BDB}"/>
              </a:ext>
            </a:extLst>
          </p:cNvPr>
          <p:cNvSpPr txBox="1"/>
          <p:nvPr/>
        </p:nvSpPr>
        <p:spPr>
          <a:xfrm>
            <a:off x="4268239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49E219-4A5E-E047-9D34-51BC98BDEB81}"/>
              </a:ext>
            </a:extLst>
          </p:cNvPr>
          <p:cNvSpPr/>
          <p:nvPr/>
        </p:nvSpPr>
        <p:spPr>
          <a:xfrm>
            <a:off x="5518859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6C3A0-6F9D-5D4C-8317-05EFEF69D13C}"/>
              </a:ext>
            </a:extLst>
          </p:cNvPr>
          <p:cNvSpPr txBox="1"/>
          <p:nvPr/>
        </p:nvSpPr>
        <p:spPr>
          <a:xfrm>
            <a:off x="6087940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13D260-4160-7148-A5D6-BC53CFB03E89}"/>
              </a:ext>
            </a:extLst>
          </p:cNvPr>
          <p:cNvSpPr/>
          <p:nvPr/>
        </p:nvSpPr>
        <p:spPr>
          <a:xfrm>
            <a:off x="183886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AAC44-C123-C34D-B7F0-41D2A9E54199}"/>
              </a:ext>
            </a:extLst>
          </p:cNvPr>
          <p:cNvSpPr txBox="1"/>
          <p:nvPr/>
        </p:nvSpPr>
        <p:spPr>
          <a:xfrm>
            <a:off x="1950744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64F227-B950-214F-BED2-4789E6294B7A}"/>
              </a:ext>
            </a:extLst>
          </p:cNvPr>
          <p:cNvSpPr/>
          <p:nvPr/>
        </p:nvSpPr>
        <p:spPr>
          <a:xfrm>
            <a:off x="276439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512962-8A93-694F-91A8-25DACD2F0435}"/>
              </a:ext>
            </a:extLst>
          </p:cNvPr>
          <p:cNvSpPr txBox="1"/>
          <p:nvPr/>
        </p:nvSpPr>
        <p:spPr>
          <a:xfrm>
            <a:off x="2864571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A486AB-4515-5C43-90C3-E770CBF7C1FF}"/>
              </a:ext>
            </a:extLst>
          </p:cNvPr>
          <p:cNvSpPr/>
          <p:nvPr/>
        </p:nvSpPr>
        <p:spPr>
          <a:xfrm>
            <a:off x="3689922" y="4731865"/>
            <a:ext cx="411093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CDF037-A4F4-1840-9FE1-3A616C64B3E2}"/>
              </a:ext>
            </a:extLst>
          </p:cNvPr>
          <p:cNvSpPr txBox="1"/>
          <p:nvPr/>
        </p:nvSpPr>
        <p:spPr>
          <a:xfrm>
            <a:off x="3635550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BDC5F1-D650-3A4D-A19B-9DC141195CEC}"/>
              </a:ext>
            </a:extLst>
          </p:cNvPr>
          <p:cNvSpPr txBox="1"/>
          <p:nvPr/>
        </p:nvSpPr>
        <p:spPr>
          <a:xfrm>
            <a:off x="7391717" y="3444845"/>
            <a:ext cx="144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Parallel transfers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4EDAAB-1B0C-AD41-9543-D45741CDD8AD}"/>
              </a:ext>
            </a:extLst>
          </p:cNvPr>
          <p:cNvSpPr txBox="1"/>
          <p:nvPr/>
        </p:nvSpPr>
        <p:spPr>
          <a:xfrm>
            <a:off x="4168920" y="4630285"/>
            <a:ext cx="162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Serial transfers</a:t>
            </a:r>
          </a:p>
        </p:txBody>
      </p:sp>
    </p:spTree>
    <p:extLst>
      <p:ext uri="{BB962C8B-B14F-4D97-AF65-F5344CB8AC3E}">
        <p14:creationId xmlns:p14="http://schemas.microsoft.com/office/powerpoint/2010/main" val="21874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9" grpId="0" animBg="1"/>
      <p:bldP spid="20" grpId="0"/>
      <p:bldP spid="21" grpId="0"/>
      <p:bldP spid="2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Inter-DPU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is </a:t>
            </a:r>
            <a:r>
              <a:rPr lang="en-US" dirty="0">
                <a:solidFill>
                  <a:srgbClr val="C00000"/>
                </a:solidFill>
              </a:rPr>
              <a:t>no direct communication channel between DPUs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 takes place via the host CPU </a:t>
            </a:r>
            <a:r>
              <a:rPr lang="en-US" dirty="0"/>
              <a:t>using CPU-DPU and DPU-CPU transfers</a:t>
            </a:r>
          </a:p>
          <a:p>
            <a:r>
              <a:rPr lang="en-US" dirty="0"/>
              <a:t>Example communication patterns:</a:t>
            </a:r>
          </a:p>
          <a:p>
            <a:pPr lvl="1"/>
            <a:r>
              <a:rPr lang="en-US" dirty="0"/>
              <a:t>Merging of partial results to obtain the final result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/>
              <a:t>Redistribution of intermediate results for further computation</a:t>
            </a:r>
          </a:p>
          <a:p>
            <a:pPr lvl="2"/>
            <a:r>
              <a:rPr lang="en-US" dirty="0"/>
              <a:t>DPU-CPU transfers and CPU-DPU transfers</a:t>
            </a: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73F16-FD64-9E44-95EB-838ABD9C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BF1AC-6943-264D-9EE5-45F1898FB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181AF-3817-9B4B-AC17-D6F6B7FA4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Fast are these Data Transfers?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563509" cy="3596387"/>
          </a:xfrm>
        </p:spPr>
        <p:txBody>
          <a:bodyPr>
            <a:normAutofit fontScale="92500"/>
          </a:bodyPr>
          <a:lstStyle/>
          <a:p>
            <a:r>
              <a:rPr lang="en-US" dirty="0"/>
              <a:t>With a microbenchmark, we obtain the </a:t>
            </a:r>
            <a:r>
              <a:rPr lang="en-US" dirty="0">
                <a:solidFill>
                  <a:srgbClr val="00B050"/>
                </a:solidFill>
              </a:rPr>
              <a:t>sustained bandwidth of all types of CPU-DPU and DPU-CPU transfers</a:t>
            </a:r>
          </a:p>
          <a:p>
            <a:r>
              <a:rPr lang="en-US" dirty="0"/>
              <a:t>Two experiments: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DPU</a:t>
            </a:r>
            <a:r>
              <a:rPr lang="en-US" dirty="0"/>
              <a:t>: variable CPU-DPU and DPU-CPU transfer size (</a:t>
            </a:r>
            <a:r>
              <a:rPr lang="en-US" dirty="0">
                <a:solidFill>
                  <a:srgbClr val="0070C0"/>
                </a:solidFill>
              </a:rPr>
              <a:t>8 bytes to 32 MB</a:t>
            </a:r>
            <a:r>
              <a:rPr lang="en-US" dirty="0"/>
              <a:t>)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: 32 MB CPU-DPU and DPU-CPU transfers to/from a set of    </a:t>
            </a:r>
            <a:r>
              <a:rPr lang="en-US" dirty="0">
                <a:solidFill>
                  <a:srgbClr val="0070C0"/>
                </a:solidFill>
              </a:rPr>
              <a:t>1 to 64 MRAM banks </a:t>
            </a:r>
            <a:r>
              <a:rPr lang="en-US" dirty="0"/>
              <a:t>within the same rank</a:t>
            </a:r>
          </a:p>
          <a:p>
            <a:r>
              <a:rPr lang="en-US" dirty="0"/>
              <a:t>Preliminary experiments with more than one rank</a:t>
            </a:r>
          </a:p>
          <a:p>
            <a:pPr lvl="1"/>
            <a:r>
              <a:rPr lang="en-US" dirty="0"/>
              <a:t>Channel-level parallelism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8BF6F1C-6357-FF41-8DAD-F141C5360C5E}"/>
              </a:ext>
            </a:extLst>
          </p:cNvPr>
          <p:cNvSpPr/>
          <p:nvPr/>
        </p:nvSpPr>
        <p:spPr>
          <a:xfrm>
            <a:off x="178200" y="4532559"/>
            <a:ext cx="8787600" cy="8090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DDR4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bounds the maximum transfer bandwidth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50DB32E-BCF3-E341-8FD4-948C6D96182A}"/>
              </a:ext>
            </a:extLst>
          </p:cNvPr>
          <p:cNvSpPr/>
          <p:nvPr/>
        </p:nvSpPr>
        <p:spPr>
          <a:xfrm>
            <a:off x="178200" y="5467048"/>
            <a:ext cx="8787600" cy="8345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cost of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transfers can be amortized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if enough computation is run on the DPUs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9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transfer size varies between 8 bytes and 32 MB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011641A-D2D1-0A49-B19D-E493AEEC6F4E}"/>
              </a:ext>
            </a:extLst>
          </p:cNvPr>
          <p:cNvGraphicFramePr>
            <a:graphicFrameLocks/>
          </p:cNvGraphicFramePr>
          <p:nvPr/>
        </p:nvGraphicFramePr>
        <p:xfrm>
          <a:off x="1682750" y="1532510"/>
          <a:ext cx="57785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0B98109-C8EE-2342-9334-DD8DC3206000}"/>
              </a:ext>
            </a:extLst>
          </p:cNvPr>
          <p:cNvGrpSpPr/>
          <p:nvPr/>
        </p:nvGrpSpPr>
        <p:grpSpPr>
          <a:xfrm>
            <a:off x="832991" y="4512290"/>
            <a:ext cx="7478019" cy="1600415"/>
            <a:chOff x="1643281" y="4361975"/>
            <a:chExt cx="6864225" cy="1798364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403D06A-5D97-DD45-9B05-3564ED166269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00193EC6-326B-7D4B-B7BB-74938269E67A}"/>
                </a:ext>
              </a:extLst>
            </p:cNvPr>
            <p:cNvSpPr/>
            <p:nvPr/>
          </p:nvSpPr>
          <p:spPr>
            <a:xfrm>
              <a:off x="1643281" y="4361975"/>
              <a:ext cx="6864225" cy="44498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F2F449-943C-994C-880E-C7AD4D78257B}"/>
                </a:ext>
              </a:extLst>
            </p:cNvPr>
            <p:cNvSpPr txBox="1"/>
            <p:nvPr/>
          </p:nvSpPr>
          <p:spPr>
            <a:xfrm>
              <a:off x="1643281" y="4836900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Larger CPU-DPU and DPU-CPU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between the host main memory and the DRAM Processing Unit’s Main memory (MRAM) banks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result in higher sustained bandwidth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633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/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96F35F5-422B-DB4F-962C-E39AC8431745}"/>
              </a:ext>
            </a:extLst>
          </p:cNvPr>
          <p:cNvGrpSpPr/>
          <p:nvPr/>
        </p:nvGrpSpPr>
        <p:grpSpPr>
          <a:xfrm>
            <a:off x="701177" y="4612496"/>
            <a:ext cx="7741646" cy="1718559"/>
            <a:chOff x="1643281" y="4361976"/>
            <a:chExt cx="6864225" cy="17185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1643281" y="4361976"/>
              <a:ext cx="6864225" cy="39600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1643281" y="4757096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sustained bandwidth of parallel CPU-DPU and DPU-CPU transfers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between the host main memory and the DRAM Processing Unit’s Main memory (MRAM) banks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increases with the number of DRAM Processing Units inside a rank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1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 uiExpand="1">
        <p:bldSub>
          <a:bldChart bld="series"/>
        </p:bldSub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/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3D45A45-6386-8D42-8B38-71D9CBC603BB}"/>
              </a:ext>
            </a:extLst>
          </p:cNvPr>
          <p:cNvGrpSpPr/>
          <p:nvPr/>
        </p:nvGrpSpPr>
        <p:grpSpPr>
          <a:xfrm>
            <a:off x="4641505" y="1903954"/>
            <a:ext cx="4240151" cy="2959062"/>
            <a:chOff x="4546948" y="1816272"/>
            <a:chExt cx="4478145" cy="2959062"/>
          </a:xfrm>
          <a:solidFill>
            <a:srgbClr val="F5F6FB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4546948" y="1816272"/>
              <a:ext cx="4472353" cy="2959062"/>
            </a:xfrm>
            <a:prstGeom prst="roundRect">
              <a:avLst>
                <a:gd name="adj" fmla="val 2876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4546948" y="1816272"/>
              <a:ext cx="4472353" cy="396000"/>
            </a:xfrm>
            <a:prstGeom prst="round2SameRect">
              <a:avLst>
                <a:gd name="adj1" fmla="val 29209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4552740" y="2251830"/>
              <a:ext cx="4472353" cy="2246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of parallel CPU-DPU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is higher than the sustained bandwidth of parallel DPU-CPU transfers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due to different implementations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of CPU-DPU and DPU-CPU transfers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 the UPMEM runtime library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B0052-A2F2-924B-8DA6-41540C4B5F0B}"/>
              </a:ext>
            </a:extLst>
          </p:cNvPr>
          <p:cNvGrpSpPr/>
          <p:nvPr/>
        </p:nvGrpSpPr>
        <p:grpSpPr>
          <a:xfrm>
            <a:off x="269029" y="4863016"/>
            <a:ext cx="8605942" cy="1442985"/>
            <a:chOff x="124699" y="4775334"/>
            <a:chExt cx="8894602" cy="1442985"/>
          </a:xfrm>
          <a:solidFill>
            <a:srgbClr val="F5F6FB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CCC0183-07EE-3341-A13A-3F0D9898D507}"/>
                </a:ext>
              </a:extLst>
            </p:cNvPr>
            <p:cNvSpPr/>
            <p:nvPr/>
          </p:nvSpPr>
          <p:spPr>
            <a:xfrm>
              <a:off x="124699" y="4775334"/>
              <a:ext cx="8894602" cy="1442985"/>
            </a:xfrm>
            <a:prstGeom prst="roundRect">
              <a:avLst>
                <a:gd name="adj" fmla="val 7357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DE824E-D4D9-C44E-9A82-BACD2795D6EA}"/>
                </a:ext>
              </a:extLst>
            </p:cNvPr>
            <p:cNvSpPr txBox="1"/>
            <p:nvPr/>
          </p:nvSpPr>
          <p:spPr>
            <a:xfrm>
              <a:off x="124699" y="4832250"/>
              <a:ext cx="889460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of broadcast CPU-DPU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(i.e., the same buffer is copied to multiple MRAM banks)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is higher than that of parallel CPU-DPU transfers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(i.e., different buffers are copied to different MRAM banks)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due to higher temporal locality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 the CPU cache hierarchy.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0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>
        <p:bldSub>
          <a:bldChart bld="series"/>
        </p:bldSub>
      </p:bldGraphic>
      <p:bldGraphic spid="10" grpId="2" uiExpand="1">
        <p:bldSub>
          <a:bldChart bld="series"/>
        </p:bldSub>
      </p:bldGraphic>
      <p:bldGraphic spid="10" grpId="3" uiExpand="1">
        <p:bldSub>
          <a:bldChart bld="series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“Transposing” Library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9D24D-ED5C-264E-9D4A-4E651D65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04"/>
            <a:ext cx="9144000" cy="5168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C7166-78A4-C24C-9B0C-86721B846B1C}"/>
              </a:ext>
            </a:extLst>
          </p:cNvPr>
          <p:cNvSpPr txBox="1"/>
          <p:nvPr/>
        </p:nvSpPr>
        <p:spPr>
          <a:xfrm>
            <a:off x="1568614" y="6554456"/>
            <a:ext cx="6006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"The true Processing In Memory accelerator,"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HotChips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2019.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10.1109/HOTCHIPS.2019.8875680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895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CPU-DPU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CPU-DPU (serial/parallel/broadcast) and DPU-CPU (serial/parallel)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A35AE-066B-284F-BBFC-913CF710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7423"/>
            <a:ext cx="9144000" cy="41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670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A73E85-6A53-744E-836D-297673618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2928640"/>
            <a:ext cx="5956300" cy="85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Kernel Launch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dpu_launch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launches a kernel on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DPU_SYNCHRONOUS </a:t>
            </a:r>
            <a:r>
              <a:rPr lang="en-US" dirty="0"/>
              <a:t>suspends the application until the kernel finishes</a:t>
            </a:r>
          </a:p>
          <a:p>
            <a:pPr lvl="1"/>
            <a:r>
              <a:rPr lang="en-US" dirty="0">
                <a:latin typeface="Courier" pitchFamily="2" charset="0"/>
              </a:rPr>
              <a:t>DPU_ASYNCHRONOUS </a:t>
            </a:r>
            <a:r>
              <a:rPr lang="en-US" dirty="0"/>
              <a:t>returns the control to the application</a:t>
            </a:r>
          </a:p>
          <a:p>
            <a:pPr lvl="2"/>
            <a:r>
              <a:rPr lang="en-US" dirty="0" err="1">
                <a:latin typeface="Courier" pitchFamily="2" charset="0"/>
              </a:rPr>
              <a:t>dpu_sync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or </a:t>
            </a:r>
            <a:r>
              <a:rPr lang="en-US" dirty="0" err="1">
                <a:latin typeface="Courier" pitchFamily="2" charset="0"/>
              </a:rPr>
              <a:t>dpu_status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to check kernel completion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FD8C99-188E-5345-B9FB-348EC45B104D}"/>
              </a:ext>
            </a:extLst>
          </p:cNvPr>
          <p:cNvSpPr/>
          <p:nvPr/>
        </p:nvSpPr>
        <p:spPr>
          <a:xfrm>
            <a:off x="178200" y="3927189"/>
            <a:ext cx="87876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What does the asynchronous execution enable?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80B15E8-C3EF-8E4C-9E8D-B7F6EBBB81AC}"/>
              </a:ext>
            </a:extLst>
          </p:cNvPr>
          <p:cNvSpPr/>
          <p:nvPr/>
        </p:nvSpPr>
        <p:spPr>
          <a:xfrm>
            <a:off x="178200" y="4765809"/>
            <a:ext cx="8787600" cy="15983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Some ideas: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Task-level parallelism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 concurrent execution of different kernels on different DPU sets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Concurrent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heterogeneous computation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 CPU and DPUs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18E13-3EC4-D648-84B0-37F217B0D836}"/>
              </a:ext>
            </a:extLst>
          </p:cNvPr>
          <p:cNvSpPr/>
          <p:nvPr/>
        </p:nvSpPr>
        <p:spPr>
          <a:xfrm>
            <a:off x="2193588" y="3383410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allAtOnce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DCBA3-1EE0-134B-B185-537822BE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Pass Parameters to the Kernel?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73267-2B4C-8544-9109-0944995BF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use serial and parallel transfers</a:t>
            </a:r>
          </a:p>
          <a:p>
            <a:r>
              <a:rPr lang="en-US" dirty="0"/>
              <a:t>We pass them directly to the scratchpad memory of the DPU 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Working RAM (WRAM)</a:t>
            </a:r>
            <a:r>
              <a:rPr lang="en-US" dirty="0"/>
              <a:t>: 64KB per DPU</a:t>
            </a:r>
          </a:p>
          <a:p>
            <a:r>
              <a:rPr lang="en-US" dirty="0"/>
              <a:t>This is useful for </a:t>
            </a:r>
            <a:r>
              <a:rPr lang="en-US" dirty="0">
                <a:solidFill>
                  <a:srgbClr val="0070C0"/>
                </a:solidFill>
              </a:rPr>
              <a:t>input parameters and some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DA157-6CC3-B544-AF39-C8A219F82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9176"/>
            <a:ext cx="9144000" cy="615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E7523-9B81-314B-AB22-875DB90BC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0866"/>
            <a:ext cx="9144000" cy="19083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CA4BED-F7DD-7747-9A88-0A9CCB60F94D}"/>
              </a:ext>
            </a:extLst>
          </p:cNvPr>
          <p:cNvSpPr/>
          <p:nvPr/>
        </p:nvSpPr>
        <p:spPr>
          <a:xfrm>
            <a:off x="259948" y="3524973"/>
            <a:ext cx="2916000" cy="1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E0061-0039-A540-8DC5-031745BEDE76}"/>
              </a:ext>
            </a:extLst>
          </p:cNvPr>
          <p:cNvSpPr/>
          <p:nvPr/>
        </p:nvSpPr>
        <p:spPr>
          <a:xfrm>
            <a:off x="2949986" y="4638889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9C331-2F2C-614C-B4FD-A47E8065C4D5}"/>
              </a:ext>
            </a:extLst>
          </p:cNvPr>
          <p:cNvSpPr/>
          <p:nvPr/>
        </p:nvSpPr>
        <p:spPr>
          <a:xfrm>
            <a:off x="4186907" y="5641893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Recall: 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078600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FD8F1-F7E7-A745-BA19-7DB5453F2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305"/>
            <a:ext cx="9144000" cy="46948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DFD3A-77D3-9743-B42F-A3C23780108D}"/>
              </a:ext>
            </a:extLst>
          </p:cNvPr>
          <p:cNvSpPr txBox="1"/>
          <p:nvPr/>
        </p:nvSpPr>
        <p:spPr>
          <a:xfrm>
            <a:off x="2189919" y="1547847"/>
            <a:ext cx="884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B0BAA-FFFB-1D47-9CE0-0091AD59DA14}"/>
              </a:ext>
            </a:extLst>
          </p:cNvPr>
          <p:cNvSpPr/>
          <p:nvPr/>
        </p:nvSpPr>
        <p:spPr>
          <a:xfrm>
            <a:off x="544220" y="1824593"/>
            <a:ext cx="2088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2319A-D0BA-6A45-ADD7-2991250C4A35}"/>
              </a:ext>
            </a:extLst>
          </p:cNvPr>
          <p:cNvSpPr txBox="1"/>
          <p:nvPr/>
        </p:nvSpPr>
        <p:spPr>
          <a:xfrm>
            <a:off x="3562135" y="1712135"/>
            <a:ext cx="3410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Size of vector tile processed by a DPU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748E3-C9E2-BE46-998E-096447DD8658}"/>
              </a:ext>
            </a:extLst>
          </p:cNvPr>
          <p:cNvSpPr/>
          <p:nvPr/>
        </p:nvSpPr>
        <p:spPr>
          <a:xfrm>
            <a:off x="544220" y="1973461"/>
            <a:ext cx="3852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010B3-B0AC-8F4D-BE30-0B9FBFDE13BE}"/>
              </a:ext>
            </a:extLst>
          </p:cNvPr>
          <p:cNvSpPr txBox="1"/>
          <p:nvPr/>
        </p:nvSpPr>
        <p:spPr>
          <a:xfrm>
            <a:off x="5267522" y="2429624"/>
            <a:ext cx="3332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MRAM addresses of arrays A and 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8ACB72-765F-CC44-B331-941DBBF6E2F4}"/>
              </a:ext>
            </a:extLst>
          </p:cNvPr>
          <p:cNvSpPr/>
          <p:nvPr/>
        </p:nvSpPr>
        <p:spPr>
          <a:xfrm>
            <a:off x="544220" y="2691875"/>
            <a:ext cx="6300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DDFC1F-F536-B048-AD49-3F3DF79BD992}"/>
              </a:ext>
            </a:extLst>
          </p:cNvPr>
          <p:cNvSpPr/>
          <p:nvPr/>
        </p:nvSpPr>
        <p:spPr>
          <a:xfrm>
            <a:off x="544220" y="3268875"/>
            <a:ext cx="280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8CBA5-B1CC-114E-A7B0-FEAD929934D8}"/>
              </a:ext>
            </a:extLst>
          </p:cNvPr>
          <p:cNvSpPr txBox="1"/>
          <p:nvPr/>
        </p:nvSpPr>
        <p:spPr>
          <a:xfrm>
            <a:off x="3352220" y="3275297"/>
            <a:ext cx="278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WRAM allocation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86BD6-F8A5-4643-8152-12DD6CB99FF2}"/>
              </a:ext>
            </a:extLst>
          </p:cNvPr>
          <p:cNvSpPr/>
          <p:nvPr/>
        </p:nvSpPr>
        <p:spPr>
          <a:xfrm>
            <a:off x="802201" y="4439193"/>
            <a:ext cx="604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5FF25A-F6AF-554F-8F33-9D267541E3EF}"/>
              </a:ext>
            </a:extLst>
          </p:cNvPr>
          <p:cNvSpPr txBox="1"/>
          <p:nvPr/>
        </p:nvSpPr>
        <p:spPr>
          <a:xfrm>
            <a:off x="6811806" y="4340423"/>
            <a:ext cx="2372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MRAM-WRAM DMA transfers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743F8-A950-0C44-A1E9-EF88F39328BF}"/>
              </a:ext>
            </a:extLst>
          </p:cNvPr>
          <p:cNvSpPr txBox="1"/>
          <p:nvPr/>
        </p:nvSpPr>
        <p:spPr>
          <a:xfrm>
            <a:off x="4524802" y="4947576"/>
            <a:ext cx="2448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Vector addition (see next slide)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75B4D-E317-004E-BB15-AF48CEA111A6}"/>
              </a:ext>
            </a:extLst>
          </p:cNvPr>
          <p:cNvSpPr/>
          <p:nvPr/>
        </p:nvSpPr>
        <p:spPr>
          <a:xfrm>
            <a:off x="805255" y="5020461"/>
            <a:ext cx="374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4AA86-377B-E44A-BCA9-9875E981C8ED}"/>
              </a:ext>
            </a:extLst>
          </p:cNvPr>
          <p:cNvSpPr txBox="1"/>
          <p:nvPr/>
        </p:nvSpPr>
        <p:spPr>
          <a:xfrm>
            <a:off x="6522821" y="5379190"/>
            <a:ext cx="2450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WRAM-MRAM DMA transfer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9E4164-9376-ED49-94A0-BCE9AF28C05F}"/>
              </a:ext>
            </a:extLst>
          </p:cNvPr>
          <p:cNvSpPr/>
          <p:nvPr/>
        </p:nvSpPr>
        <p:spPr>
          <a:xfrm>
            <a:off x="798821" y="5447112"/>
            <a:ext cx="57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BF6B3-4A7E-2A41-A212-506896CB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2590800"/>
            <a:ext cx="76835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Intra-DPU Synchronization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0727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2F5B-2FA9-4644-9521-6571B9C0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Patent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BB8D6-4586-EC4C-9064-653F73D9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34" y="1191714"/>
            <a:ext cx="5844014" cy="2734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17AD4-C0E1-B14E-896F-AC18656A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061" y="4105105"/>
            <a:ext cx="3958652" cy="2035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C25AE1-A9B4-E449-9534-6F0CF62D93CF}"/>
              </a:ext>
            </a:extLst>
          </p:cNvPr>
          <p:cNvSpPr/>
          <p:nvPr/>
        </p:nvSpPr>
        <p:spPr bwMode="auto">
          <a:xfrm>
            <a:off x="6899238" y="5005854"/>
            <a:ext cx="1188000" cy="174066"/>
          </a:xfrm>
          <a:prstGeom prst="rect">
            <a:avLst/>
          </a:prstGeom>
          <a:solidFill>
            <a:srgbClr val="FF0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B044E-F24D-3549-B4A9-C4D2B91FECF4}"/>
              </a:ext>
            </a:extLst>
          </p:cNvPr>
          <p:cNvSpPr/>
          <p:nvPr/>
        </p:nvSpPr>
        <p:spPr bwMode="auto">
          <a:xfrm>
            <a:off x="4694131" y="4520252"/>
            <a:ext cx="1116000" cy="157488"/>
          </a:xfrm>
          <a:prstGeom prst="rect">
            <a:avLst/>
          </a:prstGeom>
          <a:solidFill>
            <a:srgbClr val="7030A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288ED-5C82-4D4B-8B35-1885F6AA3C45}"/>
              </a:ext>
            </a:extLst>
          </p:cNvPr>
          <p:cNvSpPr/>
          <p:nvPr/>
        </p:nvSpPr>
        <p:spPr bwMode="auto">
          <a:xfrm>
            <a:off x="4694131" y="4850746"/>
            <a:ext cx="1080000" cy="160104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2F21AB-CED6-2F44-95DB-FF3035209C9B}"/>
              </a:ext>
            </a:extLst>
          </p:cNvPr>
          <p:cNvSpPr/>
          <p:nvPr/>
        </p:nvSpPr>
        <p:spPr bwMode="auto">
          <a:xfrm>
            <a:off x="6152052" y="4686912"/>
            <a:ext cx="1080000" cy="146095"/>
          </a:xfrm>
          <a:prstGeom prst="rect">
            <a:avLst/>
          </a:prstGeom>
          <a:solidFill>
            <a:srgbClr val="0432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E85F-2C23-6F45-9AFF-1C55921C5C68}"/>
              </a:ext>
            </a:extLst>
          </p:cNvPr>
          <p:cNvSpPr/>
          <p:nvPr/>
        </p:nvSpPr>
        <p:spPr bwMode="auto">
          <a:xfrm>
            <a:off x="6304985" y="4520252"/>
            <a:ext cx="997587" cy="157488"/>
          </a:xfrm>
          <a:prstGeom prst="rect">
            <a:avLst/>
          </a:prstGeom>
          <a:solidFill>
            <a:srgbClr val="00B05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1FE6C1-E199-8048-A1CB-B97F932E986B}"/>
              </a:ext>
            </a:extLst>
          </p:cNvPr>
          <p:cNvSpPr/>
          <p:nvPr/>
        </p:nvSpPr>
        <p:spPr bwMode="auto">
          <a:xfrm>
            <a:off x="5116985" y="5685379"/>
            <a:ext cx="2772000" cy="174066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0FD91A-B7F1-2446-A14D-F78F0CD77E31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2333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Synchronization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>
                <a:solidFill>
                  <a:srgbClr val="00B050"/>
                </a:solidFill>
              </a:rPr>
              <a:t>tasklet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is the software abstraction of a hardware thread</a:t>
            </a:r>
          </a:p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can have its </a:t>
            </a:r>
            <a:r>
              <a:rPr lang="en-US" dirty="0">
                <a:solidFill>
                  <a:srgbClr val="ED7D31"/>
                </a:solidFill>
              </a:rPr>
              <a:t>own memory space in WRAM</a:t>
            </a:r>
          </a:p>
          <a:p>
            <a:pPr lvl="1"/>
            <a:r>
              <a:rPr lang="en-US" dirty="0" err="1"/>
              <a:t>Tasklets</a:t>
            </a:r>
            <a:r>
              <a:rPr lang="en-US" dirty="0"/>
              <a:t> can also share data in WRAM by sharing pointers</a:t>
            </a:r>
          </a:p>
          <a:p>
            <a:r>
              <a:rPr lang="en-US" dirty="0" err="1"/>
              <a:t>Tasklets</a:t>
            </a:r>
            <a:r>
              <a:rPr lang="en-US" dirty="0"/>
              <a:t> within the same DPU can </a:t>
            </a:r>
            <a:r>
              <a:rPr lang="en-US" dirty="0">
                <a:solidFill>
                  <a:srgbClr val="0070C0"/>
                </a:solidFill>
              </a:rPr>
              <a:t>synchronize</a:t>
            </a:r>
          </a:p>
          <a:p>
            <a:pPr lvl="1"/>
            <a:r>
              <a:rPr lang="en-US" dirty="0"/>
              <a:t>Mutual exclusion</a:t>
            </a:r>
          </a:p>
          <a:p>
            <a:pPr lvl="2"/>
            <a:r>
              <a:rPr lang="en-US" dirty="0" err="1">
                <a:latin typeface="Courier" pitchFamily="2" charset="0"/>
              </a:rPr>
              <a:t>mutex_lock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mutex_unlock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Handshakes</a:t>
            </a:r>
          </a:p>
          <a:p>
            <a:pPr lvl="2"/>
            <a:r>
              <a:rPr lang="en-US" dirty="0" err="1">
                <a:latin typeface="Courier" pitchFamily="2" charset="0"/>
              </a:rPr>
              <a:t>handshake_wait_for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handshake_notify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Barriers</a:t>
            </a:r>
          </a:p>
          <a:p>
            <a:pPr lvl="2"/>
            <a:r>
              <a:rPr lang="en-US" dirty="0" err="1">
                <a:latin typeface="Courier" pitchFamily="2" charset="0"/>
              </a:rPr>
              <a:t>barrier_wait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Semaphores</a:t>
            </a:r>
          </a:p>
          <a:p>
            <a:pPr lvl="2"/>
            <a:r>
              <a:rPr lang="en-US" dirty="0" err="1">
                <a:latin typeface="Courier" pitchFamily="2" charset="0"/>
              </a:rPr>
              <a:t>sem_give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sem_take</a:t>
            </a:r>
            <a:r>
              <a:rPr lang="en-US" dirty="0">
                <a:latin typeface="Courier" pitchFamily="2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44859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Tasklets</a:t>
            </a:r>
            <a:r>
              <a:rPr lang="en-US" dirty="0"/>
              <a:t> in a DPU can work together on a parallel reduction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5F4D6-0E5B-454D-B0EA-ED77FE3F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94" y="2771848"/>
            <a:ext cx="8149213" cy="2824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064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B5DB3-BD5A-0045-8E47-5DB80392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" y="2771012"/>
            <a:ext cx="8150400" cy="3058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598333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971FD-896F-D643-99F0-590FA96A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9354"/>
            <a:ext cx="9144000" cy="2353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</a:t>
            </a:r>
            <a:r>
              <a:rPr lang="en-US" dirty="0" err="1"/>
              <a:t>tasklet</a:t>
            </a:r>
            <a:r>
              <a:rPr lang="en-US" dirty="0"/>
              <a:t> can perform the final reduction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EA728-1A57-2546-944F-5B07D9BD0724}"/>
              </a:ext>
            </a:extLst>
          </p:cNvPr>
          <p:cNvSpPr txBox="1"/>
          <p:nvPr/>
        </p:nvSpPr>
        <p:spPr>
          <a:xfrm>
            <a:off x="4000215" y="5171957"/>
            <a:ext cx="1986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Sequential accumulation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27842E-36A0-B247-9DA8-5C9696EAB8F2}"/>
              </a:ext>
            </a:extLst>
          </p:cNvPr>
          <p:cNvSpPr/>
          <p:nvPr/>
        </p:nvSpPr>
        <p:spPr>
          <a:xfrm>
            <a:off x="1068155" y="5228761"/>
            <a:ext cx="2952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D1953-2BEE-1A4F-A987-D970F220FBC1}"/>
              </a:ext>
            </a:extLst>
          </p:cNvPr>
          <p:cNvSpPr txBox="1"/>
          <p:nvPr/>
        </p:nvSpPr>
        <p:spPr>
          <a:xfrm>
            <a:off x="2636301" y="4259388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Barrier synchronization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CF4DCC-13D1-2246-BA84-12FC7084C1FE}"/>
              </a:ext>
            </a:extLst>
          </p:cNvPr>
          <p:cNvSpPr/>
          <p:nvPr/>
        </p:nvSpPr>
        <p:spPr>
          <a:xfrm>
            <a:off x="407624" y="4329548"/>
            <a:ext cx="2192352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 Reduction: Naïve Mapping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380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88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96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92000" y="1605705"/>
            <a:ext cx="648000" cy="4320000"/>
          </a:xfrm>
          <a:prstGeom prst="rect">
            <a:avLst/>
          </a:prstGeom>
          <a:solidFill>
            <a:srgbClr val="FFD147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84000" y="1605705"/>
            <a:ext cx="648000" cy="4320000"/>
          </a:xfrm>
          <a:prstGeom prst="rect">
            <a:avLst/>
          </a:prstGeom>
          <a:solidFill>
            <a:srgbClr val="FF6600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00000" y="1605705"/>
            <a:ext cx="648000" cy="4320000"/>
          </a:xfrm>
          <a:prstGeom prst="rect">
            <a:avLst/>
          </a:prstGeom>
          <a:solidFill>
            <a:srgbClr val="FF6600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0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4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196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844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492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14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5436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7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78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38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10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6732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9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6084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802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11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900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0+1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54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2196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2+3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2844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3492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4+5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140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5436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4788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6+7</a:t>
            </a: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7380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10+11</a:t>
            </a: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6732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6084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8+9</a:t>
            </a: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02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900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0...3</a:t>
            </a: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154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19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2844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3492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4..7</a:t>
            </a: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414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543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478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738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6732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6084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8..11</a:t>
            </a: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802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900000" y="520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0..7</a:t>
            </a: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154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219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2844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349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414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543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478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738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673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6084000" y="520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8..15</a:t>
            </a: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802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118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H="1">
            <a:off x="133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2556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 flipH="1">
            <a:off x="2700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>
            <a:off x="378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H="1">
            <a:off x="392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" name="Line 63"/>
          <p:cNvSpPr>
            <a:spLocks noChangeShapeType="1"/>
          </p:cNvSpPr>
          <p:nvPr/>
        </p:nvSpPr>
        <p:spPr bwMode="auto">
          <a:xfrm>
            <a:off x="514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 flipH="1">
            <a:off x="529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>
            <a:off x="6444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 flipH="1">
            <a:off x="6588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>
            <a:off x="774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H="1">
            <a:off x="788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>
            <a:off x="1188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" name="Line 70"/>
          <p:cNvSpPr>
            <a:spLocks noChangeShapeType="1"/>
          </p:cNvSpPr>
          <p:nvPr/>
        </p:nvSpPr>
        <p:spPr bwMode="auto">
          <a:xfrm flipH="1">
            <a:off x="1332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" name="Line 71"/>
          <p:cNvSpPr>
            <a:spLocks noChangeShapeType="1"/>
          </p:cNvSpPr>
          <p:nvPr/>
        </p:nvSpPr>
        <p:spPr bwMode="auto">
          <a:xfrm>
            <a:off x="3780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" name="Line 72"/>
          <p:cNvSpPr>
            <a:spLocks noChangeShapeType="1"/>
          </p:cNvSpPr>
          <p:nvPr/>
        </p:nvSpPr>
        <p:spPr bwMode="auto">
          <a:xfrm flipH="1">
            <a:off x="3924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>
            <a:off x="6444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" name="Line 74"/>
          <p:cNvSpPr>
            <a:spLocks noChangeShapeType="1"/>
          </p:cNvSpPr>
          <p:nvPr/>
        </p:nvSpPr>
        <p:spPr bwMode="auto">
          <a:xfrm flipH="1">
            <a:off x="6516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" name="Line 75"/>
          <p:cNvSpPr>
            <a:spLocks noChangeShapeType="1"/>
          </p:cNvSpPr>
          <p:nvPr/>
        </p:nvSpPr>
        <p:spPr bwMode="auto">
          <a:xfrm>
            <a:off x="1188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 flipH="1">
            <a:off x="1332000" y="4557705"/>
            <a:ext cx="2592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" name="Text Box 77"/>
          <p:cNvSpPr txBox="1">
            <a:spLocks noChangeArrowheads="1"/>
          </p:cNvSpPr>
          <p:nvPr/>
        </p:nvSpPr>
        <p:spPr bwMode="auto">
          <a:xfrm>
            <a:off x="612000" y="304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80" name="Text Box 78"/>
          <p:cNvSpPr txBox="1">
            <a:spLocks noChangeArrowheads="1"/>
          </p:cNvSpPr>
          <p:nvPr/>
        </p:nvSpPr>
        <p:spPr bwMode="auto">
          <a:xfrm>
            <a:off x="612000" y="412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81" name="Text Box 79"/>
          <p:cNvSpPr txBox="1">
            <a:spLocks noChangeArrowheads="1"/>
          </p:cNvSpPr>
          <p:nvPr/>
        </p:nvSpPr>
        <p:spPr bwMode="auto">
          <a:xfrm>
            <a:off x="612000" y="520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83" name="Line 81"/>
          <p:cNvSpPr>
            <a:spLocks noChangeShapeType="1"/>
          </p:cNvSpPr>
          <p:nvPr/>
        </p:nvSpPr>
        <p:spPr bwMode="auto">
          <a:xfrm>
            <a:off x="6444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" name="Line 82"/>
          <p:cNvSpPr>
            <a:spLocks noChangeShapeType="1"/>
          </p:cNvSpPr>
          <p:nvPr/>
        </p:nvSpPr>
        <p:spPr bwMode="auto">
          <a:xfrm flipH="1">
            <a:off x="6588000" y="4629705"/>
            <a:ext cx="23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" name="Line 83"/>
          <p:cNvSpPr>
            <a:spLocks noChangeShapeType="1"/>
          </p:cNvSpPr>
          <p:nvPr/>
        </p:nvSpPr>
        <p:spPr bwMode="auto">
          <a:xfrm>
            <a:off x="1188000" y="5637705"/>
            <a:ext cx="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" name="Line 84"/>
          <p:cNvSpPr>
            <a:spLocks noChangeShapeType="1"/>
          </p:cNvSpPr>
          <p:nvPr/>
        </p:nvSpPr>
        <p:spPr bwMode="auto">
          <a:xfrm flipH="1">
            <a:off x="1476000" y="5637705"/>
            <a:ext cx="496800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" name="Text Box 87"/>
          <p:cNvSpPr txBox="1">
            <a:spLocks noChangeArrowheads="1"/>
          </p:cNvSpPr>
          <p:nvPr/>
        </p:nvSpPr>
        <p:spPr bwMode="auto">
          <a:xfrm rot="16200000">
            <a:off x="-171000" y="4822959"/>
            <a:ext cx="972000" cy="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iterations</a:t>
            </a:r>
          </a:p>
        </p:txBody>
      </p:sp>
      <p:sp>
        <p:nvSpPr>
          <p:cNvPr id="89" name="Line 88"/>
          <p:cNvSpPr>
            <a:spLocks noChangeShapeType="1"/>
          </p:cNvSpPr>
          <p:nvPr/>
        </p:nvSpPr>
        <p:spPr bwMode="auto">
          <a:xfrm>
            <a:off x="468000" y="4845705"/>
            <a:ext cx="0" cy="72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" name="Text Box 89"/>
          <p:cNvSpPr txBox="1">
            <a:spLocks noChangeArrowheads="1"/>
          </p:cNvSpPr>
          <p:nvPr/>
        </p:nvSpPr>
        <p:spPr bwMode="auto">
          <a:xfrm>
            <a:off x="828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0</a:t>
            </a:r>
          </a:p>
        </p:txBody>
      </p:sp>
      <p:sp>
        <p:nvSpPr>
          <p:cNvPr id="91" name="Text Box 90"/>
          <p:cNvSpPr txBox="1">
            <a:spLocks noChangeArrowheads="1"/>
          </p:cNvSpPr>
          <p:nvPr/>
        </p:nvSpPr>
        <p:spPr bwMode="auto">
          <a:xfrm>
            <a:off x="6012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8</a:t>
            </a:r>
          </a:p>
        </p:txBody>
      </p:sp>
      <p:sp>
        <p:nvSpPr>
          <p:cNvPr id="92" name="Text Box 91"/>
          <p:cNvSpPr txBox="1">
            <a:spLocks noChangeArrowheads="1"/>
          </p:cNvSpPr>
          <p:nvPr/>
        </p:nvSpPr>
        <p:spPr bwMode="auto">
          <a:xfrm>
            <a:off x="2124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2</a:t>
            </a:r>
          </a:p>
        </p:txBody>
      </p:sp>
      <p:sp>
        <p:nvSpPr>
          <p:cNvPr id="93" name="Text Box 92"/>
          <p:cNvSpPr txBox="1">
            <a:spLocks noChangeArrowheads="1"/>
          </p:cNvSpPr>
          <p:nvPr/>
        </p:nvSpPr>
        <p:spPr bwMode="auto">
          <a:xfrm>
            <a:off x="3420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4</a:t>
            </a:r>
          </a:p>
        </p:txBody>
      </p:sp>
      <p:sp>
        <p:nvSpPr>
          <p:cNvPr id="94" name="Text Box 93"/>
          <p:cNvSpPr txBox="1">
            <a:spLocks noChangeArrowheads="1"/>
          </p:cNvSpPr>
          <p:nvPr/>
        </p:nvSpPr>
        <p:spPr bwMode="auto">
          <a:xfrm>
            <a:off x="4716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6</a:t>
            </a:r>
          </a:p>
        </p:txBody>
      </p:sp>
      <p:sp>
        <p:nvSpPr>
          <p:cNvPr id="95" name="Text Box 94"/>
          <p:cNvSpPr txBox="1">
            <a:spLocks noChangeArrowheads="1"/>
          </p:cNvSpPr>
          <p:nvPr/>
        </p:nvSpPr>
        <p:spPr bwMode="auto">
          <a:xfrm>
            <a:off x="7308000" y="1340768"/>
            <a:ext cx="8779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10</a:t>
            </a:r>
          </a:p>
        </p:txBody>
      </p:sp>
      <p:sp>
        <p:nvSpPr>
          <p:cNvPr id="97" name="CuadroTexto 26">
            <a:extLst>
              <a:ext uri="{FF2B5EF4-FFF2-40B4-BE49-F238E27FC236}">
                <a16:creationId xmlns:a16="http://schemas.microsoft.com/office/drawing/2014/main" id="{1D24DD0F-C82B-9B44-A534-ADB88735E535}"/>
              </a:ext>
            </a:extLst>
          </p:cNvPr>
          <p:cNvSpPr txBox="1"/>
          <p:nvPr/>
        </p:nvSpPr>
        <p:spPr>
          <a:xfrm>
            <a:off x="124428" y="6275300"/>
            <a:ext cx="12747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Slide credit: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Hwu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&amp; Kirk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9BA15-B558-6649-8760-B1A1BBE8F0F2}"/>
              </a:ext>
            </a:extLst>
          </p:cNvPr>
          <p:cNvSpPr txBox="1"/>
          <p:nvPr/>
        </p:nvSpPr>
        <p:spPr>
          <a:xfrm>
            <a:off x="8652290" y="2000392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4741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3" grpId="0" animBg="1"/>
      <p:bldP spid="84" grpId="0" animBg="1"/>
      <p:bldP spid="85" grpId="0" animBg="1"/>
      <p:bldP spid="86" grpId="0" animBg="1"/>
      <p:bldP spid="88" grpId="0"/>
      <p:bldP spid="89" grpId="0" animBg="1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07565-983B-F540-84C3-EFECFAFB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2540"/>
            <a:ext cx="9144000" cy="2503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Barriers: Tree-Based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</a:t>
            </a:r>
            <a:r>
              <a:rPr lang="en-US" dirty="0" err="1"/>
              <a:t>tasklets</a:t>
            </a:r>
            <a:r>
              <a:rPr lang="en-US" dirty="0"/>
              <a:t> can perform a tree-based reduction</a:t>
            </a:r>
          </a:p>
          <a:p>
            <a:pPr lvl="1"/>
            <a:r>
              <a:rPr lang="en-US" dirty="0"/>
              <a:t>After every iteration </a:t>
            </a:r>
            <a:r>
              <a:rPr lang="en-US" dirty="0" err="1"/>
              <a:t>tasklets</a:t>
            </a:r>
            <a:r>
              <a:rPr lang="en-US" dirty="0"/>
              <a:t> synchronize with a barrier</a:t>
            </a:r>
          </a:p>
          <a:p>
            <a:pPr lvl="1"/>
            <a:r>
              <a:rPr lang="en-US" dirty="0"/>
              <a:t>Half of the </a:t>
            </a:r>
            <a:r>
              <a:rPr lang="en-US" dirty="0" err="1"/>
              <a:t>tasklets</a:t>
            </a:r>
            <a:r>
              <a:rPr lang="en-US" dirty="0"/>
              <a:t> retire at the end of an iteration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16E5F-AC72-C442-A1D6-1A4EA61EB72F}"/>
              </a:ext>
            </a:extLst>
          </p:cNvPr>
          <p:cNvSpPr txBox="1"/>
          <p:nvPr/>
        </p:nvSpPr>
        <p:spPr>
          <a:xfrm>
            <a:off x="5992566" y="3730717"/>
            <a:ext cx="1981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“offset”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working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A664B-7C47-444F-8113-4A0035D934FC}"/>
              </a:ext>
            </a:extLst>
          </p:cNvPr>
          <p:cNvSpPr/>
          <p:nvPr/>
        </p:nvSpPr>
        <p:spPr>
          <a:xfrm>
            <a:off x="1136226" y="3786472"/>
            <a:ext cx="4821141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336E8-DC8B-C34B-B303-4D68D193D67F}"/>
              </a:ext>
            </a:extLst>
          </p:cNvPr>
          <p:cNvSpPr txBox="1"/>
          <p:nvPr/>
        </p:nvSpPr>
        <p:spPr>
          <a:xfrm>
            <a:off x="3326186" y="4490794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Barrier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4CB4E-5E92-F44D-BDE6-1769D47E590C}"/>
              </a:ext>
            </a:extLst>
          </p:cNvPr>
          <p:cNvSpPr/>
          <p:nvPr/>
        </p:nvSpPr>
        <p:spPr>
          <a:xfrm>
            <a:off x="786739" y="4554683"/>
            <a:ext cx="2520077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EC781D-DA8D-B449-B075-B773D4E97483}"/>
              </a:ext>
            </a:extLst>
          </p:cNvPr>
          <p:cNvSpPr/>
          <p:nvPr/>
        </p:nvSpPr>
        <p:spPr>
          <a:xfrm>
            <a:off x="464214" y="511841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handshake-based tree-based reduction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also possible.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can compare single-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barrier-based,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handshake-based versions*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DEB62-E93C-A04B-B791-685EF862E068}"/>
              </a:ext>
            </a:extLst>
          </p:cNvPr>
          <p:cNvSpPr txBox="1"/>
          <p:nvPr/>
        </p:nvSpPr>
        <p:spPr>
          <a:xfrm>
            <a:off x="1219200" y="6457890"/>
            <a:ext cx="7401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*Gómez-Luna et al., “Benchmarking a New Paradigm: An Experimental Analysis of a Real Processing-in-Memory Architecture,”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 animBg="1"/>
      <p:bldP spid="1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0CC3-C2D1-5544-825C-6FF033D7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Tree-Based Reduction on UPMEM PIM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74A1C-532A-F848-96FE-DD611BD6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01296" cy="5472608"/>
          </a:xfrm>
        </p:spPr>
        <p:txBody>
          <a:bodyPr/>
          <a:lstStyle/>
          <a:p>
            <a:r>
              <a:rPr lang="en-US" dirty="0"/>
              <a:t>Single-thread vs. Barrier-based vs. Handshake-based on 1 DPU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610">
            <a:extLst>
              <a:ext uri="{FF2B5EF4-FFF2-40B4-BE49-F238E27FC236}">
                <a16:creationId xmlns:a16="http://schemas.microsoft.com/office/drawing/2014/main" id="{DF98D127-EB4F-2D45-8040-AB2E0013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77000"/>
            <a:ext cx="753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Gómez-Luna et al. "Benchmarking a New Paradigm: An Experimental Analysis of a Real Processing-in-Memory Architecture." </a:t>
            </a:r>
            <a:r>
              <a:rPr lang="en-US" sz="1000" i="1" dirty="0" err="1"/>
              <a:t>arXiv</a:t>
            </a:r>
            <a:r>
              <a:rPr lang="en-US" sz="1000" i="1" dirty="0"/>
              <a:t> preprint arXiv:2105.03814</a:t>
            </a:r>
            <a:r>
              <a:rPr lang="en-US" sz="1000" dirty="0"/>
              <a:t> (2021).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B96AC5-99DF-964E-B8E1-FD693BB545FC}"/>
              </a:ext>
            </a:extLst>
          </p:cNvPr>
          <p:cNvSpPr/>
          <p:nvPr/>
        </p:nvSpPr>
        <p:spPr>
          <a:xfrm>
            <a:off x="80388" y="5029200"/>
            <a:ext cx="8956722" cy="1199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High cost of intra-DPU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synchronization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(especially, barrier synchronization)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when there is small amount of computation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72E7C-506A-0349-AE58-1D7D3543D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1917700"/>
            <a:ext cx="6565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6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0CC3-C2D1-5544-825C-6FF033D7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Tree-Based Reduction on UPMEM PIM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74A1C-532A-F848-96FE-DD611BD6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01296" cy="5472608"/>
          </a:xfrm>
        </p:spPr>
        <p:txBody>
          <a:bodyPr/>
          <a:lstStyle/>
          <a:p>
            <a:r>
              <a:rPr lang="en-US" dirty="0"/>
              <a:t>Single-thread vs. Barrier-based vs. Handshake-based on 1 DPU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610">
            <a:extLst>
              <a:ext uri="{FF2B5EF4-FFF2-40B4-BE49-F238E27FC236}">
                <a16:creationId xmlns:a16="http://schemas.microsoft.com/office/drawing/2014/main" id="{DF98D127-EB4F-2D45-8040-AB2E0013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77000"/>
            <a:ext cx="753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Gómez-Luna et al. "Benchmarking a New Paradigm: An Experimental Analysis of a Real Processing-in-Memory Architecture." </a:t>
            </a:r>
            <a:r>
              <a:rPr lang="en-US" sz="1000" i="1" dirty="0" err="1"/>
              <a:t>arXiv</a:t>
            </a:r>
            <a:r>
              <a:rPr lang="en-US" sz="1000" i="1" dirty="0"/>
              <a:t> preprint arXiv:2105.03814</a:t>
            </a:r>
            <a:r>
              <a:rPr lang="en-US" sz="1000" dirty="0"/>
              <a:t> (2021).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B96AC5-99DF-964E-B8E1-FD693BB545FC}"/>
              </a:ext>
            </a:extLst>
          </p:cNvPr>
          <p:cNvSpPr/>
          <p:nvPr/>
        </p:nvSpPr>
        <p:spPr>
          <a:xfrm>
            <a:off x="80388" y="5334000"/>
            <a:ext cx="8956722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Cost of intra-DPU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synchronization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gets amortized </a:t>
            </a: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when there is large amount of computation</a:t>
            </a:r>
            <a:endParaRPr kumimoji="0" lang="en-US" sz="24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42ECE-3006-0749-931E-DEB0D2B7B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94000"/>
            <a:ext cx="4591511" cy="20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98081-4BDC-304C-BC6E-38EC1CAE9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70" y="3241800"/>
            <a:ext cx="4591511" cy="20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17FA68-175D-A849-B667-0C0BE2D85E2F}"/>
              </a:ext>
            </a:extLst>
          </p:cNvPr>
          <p:cNvSpPr txBox="1"/>
          <p:nvPr/>
        </p:nvSpPr>
        <p:spPr>
          <a:xfrm>
            <a:off x="3276600" y="157877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2K elements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30E99-3C95-B944-A4FF-C1569BF47A02}"/>
              </a:ext>
            </a:extLst>
          </p:cNvPr>
          <p:cNvSpPr txBox="1"/>
          <p:nvPr/>
        </p:nvSpPr>
        <p:spPr>
          <a:xfrm>
            <a:off x="7620000" y="301903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2M elements</a:t>
            </a:r>
          </a:p>
        </p:txBody>
      </p:sp>
    </p:spTree>
    <p:extLst>
      <p:ext uri="{BB962C8B-B14F-4D97-AF65-F5344CB8AC3E}">
        <p14:creationId xmlns:p14="http://schemas.microsoft.com/office/powerpoint/2010/main" val="242577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0" grpId="0"/>
      <p:bldP spid="1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Parallel Reduction on GPU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453745" y="6504801"/>
            <a:ext cx="2236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https://youtu.be/tJmcV9AMfp4</a:t>
            </a:r>
            <a:endParaRPr lang="en-US" sz="1200" dirty="0">
              <a:solidFill>
                <a:srgbClr val="0432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074EF-DE63-514B-BB2F-C54362B80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914400"/>
            <a:ext cx="7696200" cy="54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4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12968</TotalTime>
  <Words>12565</Words>
  <Application>Microsoft Macintosh PowerPoint</Application>
  <PresentationFormat>On-screen Show (4:3)</PresentationFormat>
  <Paragraphs>2109</Paragraphs>
  <Slides>201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201</vt:i4>
      </vt:variant>
    </vt:vector>
  </HeadingPairs>
  <TitlesOfParts>
    <vt:vector size="221" baseType="lpstr">
      <vt:lpstr>Arial</vt:lpstr>
      <vt:lpstr>Calibri</vt:lpstr>
      <vt:lpstr>Calibri Light</vt:lpstr>
      <vt:lpstr>Cambria</vt:lpstr>
      <vt:lpstr>Cambria Math</vt:lpstr>
      <vt:lpstr>Candara</vt:lpstr>
      <vt:lpstr>Courier</vt:lpstr>
      <vt:lpstr>Garamond</vt:lpstr>
      <vt:lpstr>Segoe UI</vt:lpstr>
      <vt:lpstr>Segoe UI Symbol</vt:lpstr>
      <vt:lpstr>Tahoma</vt:lpstr>
      <vt:lpstr>Times</vt:lpstr>
      <vt:lpstr>Wingdings</vt:lpstr>
      <vt:lpstr>Office Theme</vt:lpstr>
      <vt:lpstr>Edge</vt:lpstr>
      <vt:lpstr>3_Edge</vt:lpstr>
      <vt:lpstr>4_Edge</vt:lpstr>
      <vt:lpstr>2_Edge</vt:lpstr>
      <vt:lpstr>26_Edge</vt:lpstr>
      <vt:lpstr>1_Office Theme</vt:lpstr>
      <vt:lpstr>PowerPoint Presentation</vt:lpstr>
      <vt:lpstr>Two PIM Approaches</vt:lpstr>
      <vt:lpstr>PIM Becomes Real</vt:lpstr>
      <vt:lpstr>UPMEM PIM</vt:lpstr>
      <vt:lpstr>UPMEM Processing-in-DRAM Engine (2019)</vt:lpstr>
      <vt:lpstr>UPMEM DIMMs</vt:lpstr>
      <vt:lpstr>2,560-DPU Processing-in-Memory System</vt:lpstr>
      <vt:lpstr>Understanding a Modern PIM Architecture</vt:lpstr>
      <vt:lpstr>UPMEM Patent</vt:lpstr>
      <vt:lpstr>UPMEM PIM System Organization (I)</vt:lpstr>
      <vt:lpstr>UPMEM PIM System Organization (II)</vt:lpstr>
      <vt:lpstr>UPMEM PIM System Organization (III)</vt:lpstr>
      <vt:lpstr>DRAM Processing Unit (I)</vt:lpstr>
      <vt:lpstr>DRAM Processing Unit (II)</vt:lpstr>
      <vt:lpstr>DPU Pipeline</vt:lpstr>
      <vt:lpstr>Fine-grained Multithreading</vt:lpstr>
      <vt:lpstr>Fine-Grained Multithreading (I)</vt:lpstr>
      <vt:lpstr>Fine-Grained Multithreading (II)</vt:lpstr>
      <vt:lpstr>Lecture on Fine-Grained Multithreading</vt:lpstr>
      <vt:lpstr>DPU Pipeline</vt:lpstr>
      <vt:lpstr>DPU Instruction Set Architecture</vt:lpstr>
      <vt:lpstr>Microbenchmark for INT32 ADD Throughput</vt:lpstr>
      <vt:lpstr>More on the UPMEM PIM Architecture</vt:lpstr>
      <vt:lpstr>Understanding a Modern PIM Architecture</vt:lpstr>
      <vt:lpstr>Key Takeaway 1</vt:lpstr>
      <vt:lpstr>CPU/GPU: Performance Comparison</vt:lpstr>
      <vt:lpstr>Key Takeaway 2</vt:lpstr>
      <vt:lpstr>Key Takeaway 3</vt:lpstr>
      <vt:lpstr>Key Takeaway 4</vt:lpstr>
      <vt:lpstr>PrIM Repository</vt:lpstr>
      <vt:lpstr>Samsung FIMDRAM  (aka HBM-PIM)</vt:lpstr>
      <vt:lpstr>Samsung Function-in-Memory DRAM (2021)</vt:lpstr>
      <vt:lpstr>Samsung Function-in-Memory DRAM (2021)</vt:lpstr>
      <vt:lpstr>Samsung Function-in-Memory DRAM (2021)</vt:lpstr>
      <vt:lpstr>FIMDRAM: System Organization</vt:lpstr>
      <vt:lpstr>Lecture on FIMDRAM/HBM-PIM</vt:lpstr>
      <vt:lpstr>Samsung AxDIMM</vt:lpstr>
      <vt:lpstr>Samsung AxDIMM (2021)</vt:lpstr>
      <vt:lpstr>AxDIMM Design: Hardware Architecture</vt:lpstr>
      <vt:lpstr>AxDIMM Design: Execution Flow</vt:lpstr>
      <vt:lpstr>Lecture on AxDIMM</vt:lpstr>
      <vt:lpstr>SK Hynix AiM</vt:lpstr>
      <vt:lpstr>SK Hynix Accelerator-in-Memory (2022)</vt:lpstr>
      <vt:lpstr>SK Hynix Accelerator-in-Memory (2022)</vt:lpstr>
      <vt:lpstr>SK Hynix AiM: System Organization (2022)</vt:lpstr>
      <vt:lpstr>Lecture on Accelerator-in-Memory</vt:lpstr>
      <vt:lpstr>Alibaba HB-PNM</vt:lpstr>
      <vt:lpstr>Alibaba HB-PNM: Overall Architecture (2022)</vt:lpstr>
      <vt:lpstr>Alibaba HB-PNM: Compute Engines</vt:lpstr>
      <vt:lpstr>Lecture on HB-PNM</vt:lpstr>
      <vt:lpstr>More Real PIM</vt:lpstr>
      <vt:lpstr>NeuroBlade</vt:lpstr>
      <vt:lpstr>NeuroBlade Patent (I)</vt:lpstr>
      <vt:lpstr>NeuroBlade Patent (II)</vt:lpstr>
      <vt:lpstr>NeuroBlade: Xiphos</vt:lpstr>
      <vt:lpstr>Variety of Current Real PIM Architectures</vt:lpstr>
      <vt:lpstr>Common Characteristics</vt:lpstr>
      <vt:lpstr>A State-of-the-Art PIM (PNM) System</vt:lpstr>
      <vt:lpstr>Programming a  General-purpose PIM System</vt:lpstr>
      <vt:lpstr>Accelerator Model (I)</vt:lpstr>
      <vt:lpstr>GPU Computing</vt:lpstr>
      <vt:lpstr>Accelerator Model (II)</vt:lpstr>
      <vt:lpstr>System Organization</vt:lpstr>
      <vt:lpstr>First Programming Example: Vector Addition</vt:lpstr>
      <vt:lpstr>Observations, Recommendations, Takeaways</vt:lpstr>
      <vt:lpstr>Vector Addition (VA)</vt:lpstr>
      <vt:lpstr>UPMEM SDK Documentation</vt:lpstr>
      <vt:lpstr>General Programming Recommendations</vt:lpstr>
      <vt:lpstr>DPU Allocation</vt:lpstr>
      <vt:lpstr>DPU Allocation: Needleman-Wunsch (NW)</vt:lpstr>
      <vt:lpstr>Load DPU Binary</vt:lpstr>
      <vt:lpstr>CPU-DPU/DPU-CPU Data Transfers</vt:lpstr>
      <vt:lpstr>Serial Transfers</vt:lpstr>
      <vt:lpstr>Parallel Transfers</vt:lpstr>
      <vt:lpstr>Broadcast Transfers</vt:lpstr>
      <vt:lpstr>Different Types of Transfers in a Program</vt:lpstr>
      <vt:lpstr>Inter-DPU Communication</vt:lpstr>
      <vt:lpstr>How Fast are these Data Transfers? </vt:lpstr>
      <vt:lpstr>CPU-DPU/DPU-CPU Transfers: 1 DPU</vt:lpstr>
      <vt:lpstr>CPU-DPU/DPU-CPU Transfers: 1 Rank (I)</vt:lpstr>
      <vt:lpstr>CPU-DPU/DPU-CPU Transfers: 1 Rank (II)</vt:lpstr>
      <vt:lpstr>“Transposing” Library</vt:lpstr>
      <vt:lpstr>Microbenchmark: CPU-DPU</vt:lpstr>
      <vt:lpstr>DPU Kernel Launch</vt:lpstr>
      <vt:lpstr>How to Pass Parameters to the Kernel?</vt:lpstr>
      <vt:lpstr>Recall: Vector Addition (VA)</vt:lpstr>
      <vt:lpstr>Programming a DPU Kernel (I)</vt:lpstr>
      <vt:lpstr>Programming a DPU Kernel (II)</vt:lpstr>
      <vt:lpstr>Intra-DPU Synchronization</vt:lpstr>
      <vt:lpstr>Synchronization Primitives</vt:lpstr>
      <vt:lpstr>Parallel Reduction (I)</vt:lpstr>
      <vt:lpstr>Parallel Reduction (II)</vt:lpstr>
      <vt:lpstr>Parallel Reduction (III)</vt:lpstr>
      <vt:lpstr>Final Reduction</vt:lpstr>
      <vt:lpstr>Vector Reduction: Naïve Mapping</vt:lpstr>
      <vt:lpstr>Using Barriers: Tree-Based Reduction</vt:lpstr>
      <vt:lpstr>Tree-Based Reduction on UPMEM PIM (I)</vt:lpstr>
      <vt:lpstr>Tree-Based Reduction on UPMEM PIM (II)</vt:lpstr>
      <vt:lpstr>Parallel Reduction on GPU</vt:lpstr>
      <vt:lpstr>Prefix-Sum (Scan)</vt:lpstr>
      <vt:lpstr>Hierarchical (Inclusive) Scan: 1 DPU</vt:lpstr>
      <vt:lpstr>Per-DPU (Inclusive) Scan (I)</vt:lpstr>
      <vt:lpstr>Per-DPU (Inclusive) Scan (II)</vt:lpstr>
      <vt:lpstr>Per-DPU (Inclusive) Scan (III)</vt:lpstr>
      <vt:lpstr>Scan-Scan-Add (SSA)</vt:lpstr>
      <vt:lpstr>SSA: Memory Accesses</vt:lpstr>
      <vt:lpstr>Reduce-Scan-Scan (RSS)</vt:lpstr>
      <vt:lpstr>RSS: Memory Accesses</vt:lpstr>
      <vt:lpstr>SCAN-SSA vs. SCAN-RSS on UPMEM PIM</vt:lpstr>
      <vt:lpstr>Parallel Prefix-Sum (Scan) on GPU</vt:lpstr>
      <vt:lpstr>UPMEM SDK Documentation</vt:lpstr>
      <vt:lpstr>Programming UPMEM PIM (I)</vt:lpstr>
      <vt:lpstr>Programming UPMEM PIM (II)</vt:lpstr>
      <vt:lpstr>Microbenchmarking of UPMEM PIM</vt:lpstr>
      <vt:lpstr>DPU Pipeline</vt:lpstr>
      <vt:lpstr>Arithmetic Throughput: Microbenchmark </vt:lpstr>
      <vt:lpstr>Microbenchmark for INT32 ADD Throughput</vt:lpstr>
      <vt:lpstr>Arithmetic Throughput: 11 Tasklets</vt:lpstr>
      <vt:lpstr>Arithmetic Throughput: ADD/SUB</vt:lpstr>
      <vt:lpstr>Arithmetic Throughput: #Instructions</vt:lpstr>
      <vt:lpstr>Arithmetic Throughput: ADD/SUB</vt:lpstr>
      <vt:lpstr>Arithmetic Throughput: MUL/DIV</vt:lpstr>
      <vt:lpstr>Arithmetic Throughput: Native Support</vt:lpstr>
      <vt:lpstr>Microbenchmark: Arithmetic Throughput</vt:lpstr>
      <vt:lpstr>DPU: WRAM Bandwidth</vt:lpstr>
      <vt:lpstr>WRAM Bandwidth: Microbenchmark</vt:lpstr>
      <vt:lpstr>STREAM Benchmark in WRAM</vt:lpstr>
      <vt:lpstr>WRAM Bandwidth: STREAM</vt:lpstr>
      <vt:lpstr>WRAM Bandwidth: COPY</vt:lpstr>
      <vt:lpstr>WRAM Bandwidth: ADD</vt:lpstr>
      <vt:lpstr>WRAM Bandwidth: Access Patterns</vt:lpstr>
      <vt:lpstr>Microbenchmark: STREAM and WRAM</vt:lpstr>
      <vt:lpstr>DPU: MRAM Latency and Bandwidth</vt:lpstr>
      <vt:lpstr>MRAM Bandwidth</vt:lpstr>
      <vt:lpstr>MRAM Read and Write Latency (I)</vt:lpstr>
      <vt:lpstr>MRAM Read and Write Latency (II)</vt:lpstr>
      <vt:lpstr>MRAM Read and Write Latency (III)</vt:lpstr>
      <vt:lpstr>MRAM Read and Write Latency (IV)</vt:lpstr>
      <vt:lpstr>MRAM Read and Write Latency (V)</vt:lpstr>
      <vt:lpstr>MRAM Bandwidth</vt:lpstr>
      <vt:lpstr>STREAM Benchmark in MRAM</vt:lpstr>
      <vt:lpstr>STREAM Benchmark: COPY-DMA</vt:lpstr>
      <vt:lpstr>STREAM Benchmark: Bandwidth Saturation (I)</vt:lpstr>
      <vt:lpstr>STREAM Benchmark: Bandwidth Saturation (II)</vt:lpstr>
      <vt:lpstr>MRAM Bandwidth</vt:lpstr>
      <vt:lpstr>Strided and Random Access to MRAM</vt:lpstr>
      <vt:lpstr>Strided and Random Accesses (I)</vt:lpstr>
      <vt:lpstr>Strided and Random Accesses (II)</vt:lpstr>
      <vt:lpstr>Strided and Random Accesses (III)</vt:lpstr>
      <vt:lpstr>Strided and Random Accesses (IV)</vt:lpstr>
      <vt:lpstr>Microbenchmark: Strided and Random</vt:lpstr>
      <vt:lpstr>DPU: Arithmetic Throughput vs. Operational Intensity</vt:lpstr>
      <vt:lpstr>Arithmetic Throughput vs. Operational Intensity (I)</vt:lpstr>
      <vt:lpstr>Arithmetic Throughput vs. Operational Intensity (II)</vt:lpstr>
      <vt:lpstr>Arithmetic Throughput vs. Operational Intensity (III)</vt:lpstr>
      <vt:lpstr>Arithmetic Throughput vs. Operational Intensity (IV)</vt:lpstr>
      <vt:lpstr>Arithmetic Throughput vs. Operational Intensity (V)</vt:lpstr>
      <vt:lpstr>Microbenchmark: Arithmetic Throughput vs. Operational Intensity</vt:lpstr>
      <vt:lpstr>Benchmarking and  Workload Suitability</vt:lpstr>
      <vt:lpstr>PrIM Benchmarks</vt:lpstr>
      <vt:lpstr>PrIM Benchmarks: Application Domains</vt:lpstr>
      <vt:lpstr>Roofline Model</vt:lpstr>
      <vt:lpstr>PrIM Benchmarks: Diversity</vt:lpstr>
      <vt:lpstr>PrIM Benchmarks: Inter-DPU Communication</vt:lpstr>
      <vt:lpstr>PrIM Benchmarks</vt:lpstr>
      <vt:lpstr>Outline</vt:lpstr>
      <vt:lpstr>Evaluation Methodology</vt:lpstr>
      <vt:lpstr>Evaluation Methodology</vt:lpstr>
      <vt:lpstr>2,560-DPU System</vt:lpstr>
      <vt:lpstr>640-DPU System</vt:lpstr>
      <vt:lpstr>Datasets</vt:lpstr>
      <vt:lpstr>Strong Scaling: 1 DPU (I)</vt:lpstr>
      <vt:lpstr>Strong Scaling: 1 DPU (II)</vt:lpstr>
      <vt:lpstr>Strong Scaling: 1 DPU (III)</vt:lpstr>
      <vt:lpstr>Strong Scaling: 1 DPU (IV)</vt:lpstr>
      <vt:lpstr>Strong Scaling: 1 DPU (V)</vt:lpstr>
      <vt:lpstr>Strong Scaling: 1 DPU (VI)</vt:lpstr>
      <vt:lpstr>Strong Scaling: 1 Rank (I)</vt:lpstr>
      <vt:lpstr>Strong Scaling: 1 Rank (II)</vt:lpstr>
      <vt:lpstr>Strong Scaling: 1 Rank (III)</vt:lpstr>
      <vt:lpstr>Strong Scaling: 1 Rank (IV)</vt:lpstr>
      <vt:lpstr>Strong Scaling: 32 Ranks (I)</vt:lpstr>
      <vt:lpstr>Strong Scaling: 32 Ranks (II)</vt:lpstr>
      <vt:lpstr>Strong Scaling: 32 Ranks (III)</vt:lpstr>
      <vt:lpstr>Weak Scaling: 1 Rank</vt:lpstr>
      <vt:lpstr>CPU/GPU: Evaluation Methodology</vt:lpstr>
      <vt:lpstr>CPU/GPU: Performance Comparison (I)</vt:lpstr>
      <vt:lpstr>CPU/GPU: Performance Comparison (II)</vt:lpstr>
      <vt:lpstr>CPU/GPU: Performance Comparison (III)</vt:lpstr>
      <vt:lpstr>CPU/GPU: Energy Comparison (I)</vt:lpstr>
      <vt:lpstr>CPU/GPU: Energy Comparison (II)</vt:lpstr>
      <vt:lpstr>Outline</vt:lpstr>
      <vt:lpstr>Key Takeaway 1</vt:lpstr>
      <vt:lpstr>Key Takeaway 2</vt:lpstr>
      <vt:lpstr>Key Takeaway 3</vt:lpstr>
      <vt:lpstr>Key Takeaway 4</vt:lpstr>
      <vt:lpstr>Understanding a Modern PIM Architecture</vt:lpstr>
      <vt:lpstr>Short arXiv Version</vt:lpstr>
      <vt:lpstr>Long arXiv Version</vt:lpstr>
      <vt:lpstr>PrIM Repository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</dc:title>
  <dc:creator>Microsoft Office User</dc:creator>
  <cp:lastModifiedBy>Gomez Luna  Juan</cp:lastModifiedBy>
  <cp:revision>888</cp:revision>
  <dcterms:created xsi:type="dcterms:W3CDTF">2020-09-04T14:15:51Z</dcterms:created>
  <dcterms:modified xsi:type="dcterms:W3CDTF">2023-06-13T10:03:12Z</dcterms:modified>
</cp:coreProperties>
</file>