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7.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8.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88" r:id="rId3"/>
    <p:sldMasterId id="2147483700" r:id="rId4"/>
    <p:sldMasterId id="2147483712" r:id="rId5"/>
    <p:sldMasterId id="2147483724" r:id="rId6"/>
  </p:sldMasterIdLst>
  <p:notesMasterIdLst>
    <p:notesMasterId r:id="rId133"/>
  </p:notesMasterIdLst>
  <p:handoutMasterIdLst>
    <p:handoutMasterId r:id="rId134"/>
  </p:handoutMasterIdLst>
  <p:sldIdLst>
    <p:sldId id="6035" r:id="rId7"/>
    <p:sldId id="7247" r:id="rId8"/>
    <p:sldId id="642" r:id="rId9"/>
    <p:sldId id="7251" r:id="rId10"/>
    <p:sldId id="661" r:id="rId11"/>
    <p:sldId id="662" r:id="rId12"/>
    <p:sldId id="663" r:id="rId13"/>
    <p:sldId id="666" r:id="rId14"/>
    <p:sldId id="667" r:id="rId15"/>
    <p:sldId id="6555" r:id="rId16"/>
    <p:sldId id="5599" r:id="rId17"/>
    <p:sldId id="7248" r:id="rId18"/>
    <p:sldId id="5600" r:id="rId19"/>
    <p:sldId id="5601" r:id="rId20"/>
    <p:sldId id="5602" r:id="rId21"/>
    <p:sldId id="5603" r:id="rId22"/>
    <p:sldId id="672" r:id="rId23"/>
    <p:sldId id="741" r:id="rId24"/>
    <p:sldId id="1318" r:id="rId25"/>
    <p:sldId id="5604" r:id="rId26"/>
    <p:sldId id="5605" r:id="rId27"/>
    <p:sldId id="5606" r:id="rId28"/>
    <p:sldId id="1321" r:id="rId29"/>
    <p:sldId id="1324" r:id="rId30"/>
    <p:sldId id="1325" r:id="rId31"/>
    <p:sldId id="6054" r:id="rId32"/>
    <p:sldId id="6577" r:id="rId33"/>
    <p:sldId id="7256" r:id="rId34"/>
    <p:sldId id="5003" r:id="rId35"/>
    <p:sldId id="5004" r:id="rId36"/>
    <p:sldId id="6580" r:id="rId37"/>
    <p:sldId id="5594" r:id="rId38"/>
    <p:sldId id="7249" r:id="rId39"/>
    <p:sldId id="5612" r:id="rId40"/>
    <p:sldId id="670" r:id="rId41"/>
    <p:sldId id="744" r:id="rId42"/>
    <p:sldId id="694" r:id="rId43"/>
    <p:sldId id="682" r:id="rId44"/>
    <p:sldId id="5614" r:id="rId45"/>
    <p:sldId id="5615" r:id="rId46"/>
    <p:sldId id="5616" r:id="rId47"/>
    <p:sldId id="5617" r:id="rId48"/>
    <p:sldId id="5618" r:id="rId49"/>
    <p:sldId id="5619" r:id="rId50"/>
    <p:sldId id="5621" r:id="rId51"/>
    <p:sldId id="5622" r:id="rId52"/>
    <p:sldId id="5623" r:id="rId53"/>
    <p:sldId id="5624" r:id="rId54"/>
    <p:sldId id="6589" r:id="rId55"/>
    <p:sldId id="6590" r:id="rId56"/>
    <p:sldId id="7252" r:id="rId57"/>
    <p:sldId id="729" r:id="rId58"/>
    <p:sldId id="743" r:id="rId59"/>
    <p:sldId id="782" r:id="rId60"/>
    <p:sldId id="783" r:id="rId61"/>
    <p:sldId id="781" r:id="rId62"/>
    <p:sldId id="552" r:id="rId63"/>
    <p:sldId id="761" r:id="rId64"/>
    <p:sldId id="705" r:id="rId65"/>
    <p:sldId id="706" r:id="rId66"/>
    <p:sldId id="762" r:id="rId67"/>
    <p:sldId id="589" r:id="rId68"/>
    <p:sldId id="778" r:id="rId69"/>
    <p:sldId id="766" r:id="rId70"/>
    <p:sldId id="779" r:id="rId71"/>
    <p:sldId id="710" r:id="rId72"/>
    <p:sldId id="780" r:id="rId73"/>
    <p:sldId id="712" r:id="rId74"/>
    <p:sldId id="713" r:id="rId75"/>
    <p:sldId id="770" r:id="rId76"/>
    <p:sldId id="769" r:id="rId77"/>
    <p:sldId id="815" r:id="rId78"/>
    <p:sldId id="767" r:id="rId79"/>
    <p:sldId id="715" r:id="rId80"/>
    <p:sldId id="763" r:id="rId81"/>
    <p:sldId id="777" r:id="rId82"/>
    <p:sldId id="785" r:id="rId83"/>
    <p:sldId id="734" r:id="rId84"/>
    <p:sldId id="722" r:id="rId85"/>
    <p:sldId id="786" r:id="rId86"/>
    <p:sldId id="727" r:id="rId87"/>
    <p:sldId id="798" r:id="rId88"/>
    <p:sldId id="799" r:id="rId89"/>
    <p:sldId id="800" r:id="rId90"/>
    <p:sldId id="801" r:id="rId91"/>
    <p:sldId id="802" r:id="rId92"/>
    <p:sldId id="803" r:id="rId93"/>
    <p:sldId id="811" r:id="rId94"/>
    <p:sldId id="806" r:id="rId95"/>
    <p:sldId id="807" r:id="rId96"/>
    <p:sldId id="808" r:id="rId97"/>
    <p:sldId id="809" r:id="rId98"/>
    <p:sldId id="812" r:id="rId99"/>
    <p:sldId id="6591" r:id="rId100"/>
    <p:sldId id="566" r:id="rId101"/>
    <p:sldId id="680" r:id="rId102"/>
    <p:sldId id="677" r:id="rId103"/>
    <p:sldId id="678" r:id="rId104"/>
    <p:sldId id="679" r:id="rId105"/>
    <p:sldId id="619" r:id="rId106"/>
    <p:sldId id="771" r:id="rId107"/>
    <p:sldId id="7255" r:id="rId108"/>
    <p:sldId id="7254" r:id="rId109"/>
    <p:sldId id="6625" r:id="rId110"/>
    <p:sldId id="6626" r:id="rId111"/>
    <p:sldId id="6627" r:id="rId112"/>
    <p:sldId id="6628" r:id="rId113"/>
    <p:sldId id="6629" r:id="rId114"/>
    <p:sldId id="6630" r:id="rId115"/>
    <p:sldId id="6631" r:id="rId116"/>
    <p:sldId id="7212" r:id="rId117"/>
    <p:sldId id="6680" r:id="rId118"/>
    <p:sldId id="7213" r:id="rId119"/>
    <p:sldId id="6681" r:id="rId120"/>
    <p:sldId id="7214" r:id="rId121"/>
    <p:sldId id="7240" r:id="rId122"/>
    <p:sldId id="5299" r:id="rId123"/>
    <p:sldId id="5304" r:id="rId124"/>
    <p:sldId id="7253" r:id="rId125"/>
    <p:sldId id="5756" r:id="rId126"/>
    <p:sldId id="6593" r:id="rId127"/>
    <p:sldId id="6594" r:id="rId128"/>
    <p:sldId id="6595" r:id="rId129"/>
    <p:sldId id="922" r:id="rId130"/>
    <p:sldId id="7257" r:id="rId131"/>
    <p:sldId id="7259" r:id="rId1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5D6"/>
    <a:srgbClr val="FFFFFF"/>
    <a:srgbClr val="2D458A"/>
    <a:srgbClr val="F5F6FB"/>
    <a:srgbClr val="000000"/>
    <a:srgbClr val="B9B9B9"/>
    <a:srgbClr val="0070C0"/>
    <a:srgbClr val="009193"/>
    <a:srgbClr val="006600"/>
    <a:srgbClr val="F2F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2"/>
    <p:restoredTop sz="88748"/>
  </p:normalViewPr>
  <p:slideViewPr>
    <p:cSldViewPr snapToGrid="0" snapToObjects="1">
      <p:cViewPr varScale="1">
        <p:scale>
          <a:sx n="115" d="100"/>
          <a:sy n="115" d="100"/>
        </p:scale>
        <p:origin x="2320" y="208"/>
      </p:cViewPr>
      <p:guideLst/>
    </p:cSldViewPr>
  </p:slideViewPr>
  <p:outlineViewPr>
    <p:cViewPr>
      <p:scale>
        <a:sx n="33" d="100"/>
        <a:sy n="33" d="100"/>
      </p:scale>
      <p:origin x="0" y="-28976"/>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1" d="100"/>
          <a:sy n="111" d="100"/>
        </p:scale>
        <p:origin x="3456" y="2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handoutMaster" Target="handoutMasters/handoutMaster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vboxsrv\shared\ppts\pdl-retreat-talk\sheets\memfrac-apps.csv"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vboxsrv\shared\ppts\pdl-retreat-talk\sheets\perf-energy.csv"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CH"/>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CH"/>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CH"/>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32006354506201"/>
          <c:y val="0.17359212684527101"/>
          <c:w val="0.85385370549901196"/>
          <c:h val="0.70222647702178198"/>
        </c:manualLayout>
      </c:layout>
      <c:barChart>
        <c:barDir val="col"/>
        <c:grouping val="stacked"/>
        <c:varyColors val="0"/>
        <c:ser>
          <c:idx val="0"/>
          <c:order val="0"/>
          <c:tx>
            <c:strRef>
              <c:f>'memfrac-apps'!$B$1</c:f>
              <c:strCache>
                <c:ptCount val="1"/>
                <c:pt idx="0">
                  <c:v>Read</c:v>
                </c:pt>
              </c:strCache>
            </c:strRef>
          </c:tx>
          <c:spPr>
            <a:solidFill>
              <a:srgbClr val="262626">
                <a:lumMod val="75000"/>
                <a:lumOff val="25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'memfrac-apps'!$B$2:$B$7</c:f>
              <c:numCache>
                <c:formatCode>General</c:formatCode>
                <c:ptCount val="6"/>
                <c:pt idx="0">
                  <c:v>0.273936701</c:v>
                </c:pt>
                <c:pt idx="1">
                  <c:v>0.34894197100000002</c:v>
                </c:pt>
                <c:pt idx="2">
                  <c:v>5.4305079999999999E-2</c:v>
                </c:pt>
                <c:pt idx="3">
                  <c:v>0.45435130499999998</c:v>
                </c:pt>
                <c:pt idx="4">
                  <c:v>0.43893370100000001</c:v>
                </c:pt>
                <c:pt idx="5">
                  <c:v>9.9544654999999996E-2</c:v>
                </c:pt>
              </c:numCache>
            </c:numRef>
          </c:val>
          <c:extLst>
            <c:ext xmlns:c16="http://schemas.microsoft.com/office/drawing/2014/chart" uri="{C3380CC4-5D6E-409C-BE32-E72D297353CC}">
              <c16:uniqueId val="{00000000-6BDE-574F-BEAC-B2E7F5E0E357}"/>
            </c:ext>
          </c:extLst>
        </c:ser>
        <c:ser>
          <c:idx val="1"/>
          <c:order val="1"/>
          <c:tx>
            <c:strRef>
              <c:f>'memfrac-apps'!$C$1</c:f>
              <c:strCache>
                <c:ptCount val="1"/>
                <c:pt idx="0">
                  <c:v>Write</c:v>
                </c:pt>
              </c:strCache>
            </c:strRef>
          </c:tx>
          <c:spPr>
            <a:solidFill>
              <a:srgbClr val="262626">
                <a:lumMod val="50000"/>
                <a:lumOff val="50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'memfrac-apps'!$C$2:$C$7</c:f>
              <c:numCache>
                <c:formatCode>General</c:formatCode>
                <c:ptCount val="6"/>
                <c:pt idx="0">
                  <c:v>0.27185014200000002</c:v>
                </c:pt>
                <c:pt idx="1">
                  <c:v>0.33216862699999999</c:v>
                </c:pt>
                <c:pt idx="2">
                  <c:v>0.322792623</c:v>
                </c:pt>
                <c:pt idx="3">
                  <c:v>0.45420634100000001</c:v>
                </c:pt>
                <c:pt idx="4">
                  <c:v>0.43768948600000002</c:v>
                </c:pt>
                <c:pt idx="5">
                  <c:v>8.97559990000001E-2</c:v>
                </c:pt>
              </c:numCache>
            </c:numRef>
          </c:val>
          <c:extLst>
            <c:ext xmlns:c16="http://schemas.microsoft.com/office/drawing/2014/chart" uri="{C3380CC4-5D6E-409C-BE32-E72D297353CC}">
              <c16:uniqueId val="{00000001-6BDE-574F-BEAC-B2E7F5E0E357}"/>
            </c:ext>
          </c:extLst>
        </c:ser>
        <c:ser>
          <c:idx val="2"/>
          <c:order val="2"/>
          <c:tx>
            <c:strRef>
              <c:f>'memfrac-apps'!$D$1</c:f>
              <c:strCache>
                <c:ptCount val="1"/>
                <c:pt idx="0">
                  <c:v>Copy</c:v>
                </c:pt>
              </c:strCache>
            </c:strRef>
          </c:tx>
          <c:spPr>
            <a:solidFill>
              <a:srgbClr val="C0000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'memfrac-apps'!$D$2:$D$7</c:f>
              <c:numCache>
                <c:formatCode>General</c:formatCode>
                <c:ptCount val="6"/>
                <c:pt idx="0">
                  <c:v>0.21550672300000001</c:v>
                </c:pt>
                <c:pt idx="1">
                  <c:v>0</c:v>
                </c:pt>
                <c:pt idx="2">
                  <c:v>0.61578032000000005</c:v>
                </c:pt>
                <c:pt idx="3">
                  <c:v>0</c:v>
                </c:pt>
                <c:pt idx="4">
                  <c:v>0</c:v>
                </c:pt>
                <c:pt idx="5">
                  <c:v>0.420163116</c:v>
                </c:pt>
              </c:numCache>
            </c:numRef>
          </c:val>
          <c:extLst>
            <c:ext xmlns:c16="http://schemas.microsoft.com/office/drawing/2014/chart" uri="{C3380CC4-5D6E-409C-BE32-E72D297353CC}">
              <c16:uniqueId val="{00000002-6BDE-574F-BEAC-B2E7F5E0E357}"/>
            </c:ext>
          </c:extLst>
        </c:ser>
        <c:ser>
          <c:idx val="3"/>
          <c:order val="3"/>
          <c:tx>
            <c:strRef>
              <c:f>'memfrac-apps'!$E$1</c:f>
              <c:strCache>
                <c:ptCount val="1"/>
                <c:pt idx="0">
                  <c:v>Zero</c:v>
                </c:pt>
              </c:strCache>
            </c:strRef>
          </c:tx>
          <c:spPr>
            <a:solidFill>
              <a:srgbClr val="00206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'memfrac-apps'!$E$2:$E$7</c:f>
              <c:numCache>
                <c:formatCode>General</c:formatCode>
                <c:ptCount val="6"/>
                <c:pt idx="0">
                  <c:v>0.238706434</c:v>
                </c:pt>
                <c:pt idx="1">
                  <c:v>0.31888940300000002</c:v>
                </c:pt>
                <c:pt idx="2">
                  <c:v>7.1219780000000002E-3</c:v>
                </c:pt>
                <c:pt idx="3">
                  <c:v>9.1442354000000003E-2</c:v>
                </c:pt>
                <c:pt idx="4">
                  <c:v>0.123376814</c:v>
                </c:pt>
                <c:pt idx="5">
                  <c:v>0.39053622999999998</c:v>
                </c:pt>
              </c:numCache>
            </c:numRef>
          </c:val>
          <c:extLst>
            <c:ext xmlns:c16="http://schemas.microsoft.com/office/drawing/2014/chart" uri="{C3380CC4-5D6E-409C-BE32-E72D297353CC}">
              <c16:uniqueId val="{00000003-6BDE-574F-BEAC-B2E7F5E0E357}"/>
            </c:ext>
          </c:extLst>
        </c:ser>
        <c:dLbls>
          <c:showLegendKey val="0"/>
          <c:showVal val="0"/>
          <c:showCatName val="0"/>
          <c:showSerName val="0"/>
          <c:showPercent val="0"/>
          <c:showBubbleSize val="0"/>
        </c:dLbls>
        <c:gapWidth val="150"/>
        <c:overlap val="100"/>
        <c:axId val="96672912"/>
        <c:axId val="96677152"/>
      </c:barChart>
      <c:catAx>
        <c:axId val="96672912"/>
        <c:scaling>
          <c:orientation val="minMax"/>
        </c:scaling>
        <c:delete val="0"/>
        <c:axPos val="b"/>
        <c:numFmt formatCode="General" sourceLinked="0"/>
        <c:majorTickMark val="out"/>
        <c:minorTickMark val="none"/>
        <c:tickLblPos val="nextTo"/>
        <c:txPr>
          <a:bodyPr/>
          <a:lstStyle/>
          <a:p>
            <a:pPr>
              <a:defRPr sz="2000"/>
            </a:pPr>
            <a:endParaRPr lang="en-CH"/>
          </a:p>
        </c:txPr>
        <c:crossAx val="96677152"/>
        <c:crosses val="autoZero"/>
        <c:auto val="1"/>
        <c:lblAlgn val="ctr"/>
        <c:lblOffset val="100"/>
        <c:noMultiLvlLbl val="0"/>
      </c:catAx>
      <c:valAx>
        <c:axId val="96677152"/>
        <c:scaling>
          <c:orientation val="minMax"/>
          <c:max val="1"/>
        </c:scaling>
        <c:delete val="0"/>
        <c:axPos val="l"/>
        <c:majorGridlines/>
        <c:title>
          <c:tx>
            <c:rich>
              <a:bodyPr rot="-5400000" vert="horz"/>
              <a:lstStyle/>
              <a:p>
                <a:pPr>
                  <a:defRPr sz="2000"/>
                </a:pPr>
                <a:r>
                  <a:rPr lang="en-US" sz="2000" dirty="0"/>
                  <a:t>Fraction of Memory Traffic</a:t>
                </a:r>
              </a:p>
            </c:rich>
          </c:tx>
          <c:layout>
            <c:manualLayout>
              <c:xMode val="edge"/>
              <c:yMode val="edge"/>
              <c:x val="7.7777784582483498E-3"/>
              <c:y val="0.184494016531249"/>
            </c:manualLayout>
          </c:layout>
          <c:overlay val="0"/>
        </c:title>
        <c:numFmt formatCode="General" sourceLinked="1"/>
        <c:majorTickMark val="out"/>
        <c:minorTickMark val="none"/>
        <c:tickLblPos val="nextTo"/>
        <c:txPr>
          <a:bodyPr/>
          <a:lstStyle/>
          <a:p>
            <a:pPr>
              <a:defRPr sz="1800"/>
            </a:pPr>
            <a:endParaRPr lang="en-CH"/>
          </a:p>
        </c:txPr>
        <c:crossAx val="96672912"/>
        <c:crosses val="autoZero"/>
        <c:crossBetween val="between"/>
        <c:majorUnit val="0.2"/>
      </c:valAx>
    </c:plotArea>
    <c:legend>
      <c:legendPos val="r"/>
      <c:layout>
        <c:manualLayout>
          <c:xMode val="edge"/>
          <c:yMode val="edge"/>
          <c:x val="0.15317379467902101"/>
          <c:y val="3.7483742961209703E-2"/>
          <c:w val="0.77868896341820604"/>
          <c:h val="9.4128025663459305E-2"/>
        </c:manualLayout>
      </c:layout>
      <c:overlay val="0"/>
      <c:txPr>
        <a:bodyPr/>
        <a:lstStyle/>
        <a:p>
          <a:pPr>
            <a:defRPr sz="2400"/>
          </a:pPr>
          <a:endParaRPr lang="en-CH"/>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5.0925925925925902E-2"/>
          <c:w val="0.82965675159486296"/>
          <c:h val="0.81464601106221302"/>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c:v>
                </c:pt>
                <c:pt idx="1">
                  <c:v>9</c:v>
                </c:pt>
                <c:pt idx="2">
                  <c:v>43</c:v>
                </c:pt>
                <c:pt idx="3">
                  <c:v>4</c:v>
                </c:pt>
                <c:pt idx="4">
                  <c:v>4</c:v>
                </c:pt>
                <c:pt idx="5">
                  <c:v>40</c:v>
                </c:pt>
              </c:numCache>
            </c:numRef>
          </c:val>
          <c:extLst>
            <c:ext xmlns:c16="http://schemas.microsoft.com/office/drawing/2014/chart" uri="{C3380CC4-5D6E-409C-BE32-E72D297353CC}">
              <c16:uniqueId val="{00000000-FC62-3D45-BF69-21B040BD0F4E}"/>
            </c:ext>
          </c:extLst>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c:v>
                </c:pt>
                <c:pt idx="1">
                  <c:v>32</c:v>
                </c:pt>
                <c:pt idx="2">
                  <c:v>60</c:v>
                </c:pt>
                <c:pt idx="3">
                  <c:v>15</c:v>
                </c:pt>
                <c:pt idx="4">
                  <c:v>17</c:v>
                </c:pt>
                <c:pt idx="5">
                  <c:v>67</c:v>
                </c:pt>
              </c:numCache>
            </c:numRef>
          </c:val>
          <c:extLst>
            <c:ext xmlns:c16="http://schemas.microsoft.com/office/drawing/2014/chart" uri="{C3380CC4-5D6E-409C-BE32-E72D297353CC}">
              <c16:uniqueId val="{00000001-FC62-3D45-BF69-21B040BD0F4E}"/>
            </c:ext>
          </c:extLst>
        </c:ser>
        <c:dLbls>
          <c:showLegendKey val="0"/>
          <c:showVal val="0"/>
          <c:showCatName val="0"/>
          <c:showSerName val="0"/>
          <c:showPercent val="0"/>
          <c:showBubbleSize val="0"/>
        </c:dLbls>
        <c:gapWidth val="150"/>
        <c:axId val="97196528"/>
        <c:axId val="97200432"/>
      </c:barChart>
      <c:catAx>
        <c:axId val="97196528"/>
        <c:scaling>
          <c:orientation val="minMax"/>
        </c:scaling>
        <c:delete val="0"/>
        <c:axPos val="b"/>
        <c:numFmt formatCode="General" sourceLinked="0"/>
        <c:majorTickMark val="out"/>
        <c:minorTickMark val="none"/>
        <c:tickLblPos val="nextTo"/>
        <c:txPr>
          <a:bodyPr/>
          <a:lstStyle/>
          <a:p>
            <a:pPr>
              <a:defRPr sz="2000"/>
            </a:pPr>
            <a:endParaRPr lang="en-CH"/>
          </a:p>
        </c:txPr>
        <c:crossAx val="97200432"/>
        <c:crosses val="autoZero"/>
        <c:auto val="1"/>
        <c:lblAlgn val="ctr"/>
        <c:lblOffset val="100"/>
        <c:noMultiLvlLbl val="0"/>
      </c:catAx>
      <c:valAx>
        <c:axId val="97200432"/>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1.44230969254128E-2"/>
              <c:y val="3.2482724239465098E-2"/>
            </c:manualLayout>
          </c:layout>
          <c:overlay val="0"/>
        </c:title>
        <c:numFmt formatCode="General" sourceLinked="1"/>
        <c:majorTickMark val="out"/>
        <c:minorTickMark val="none"/>
        <c:tickLblPos val="nextTo"/>
        <c:crossAx val="97196528"/>
        <c:crosses val="autoZero"/>
        <c:crossBetween val="between"/>
      </c:valAx>
    </c:plotArea>
    <c:legend>
      <c:legendPos val="r"/>
      <c:layout>
        <c:manualLayout>
          <c:xMode val="edge"/>
          <c:yMode val="edge"/>
          <c:x val="0.15307081301480799"/>
          <c:y val="3.40183473981229E-2"/>
          <c:w val="0.75749680920451701"/>
          <c:h val="0.102619568387285"/>
        </c:manualLayout>
      </c:layout>
      <c:overlay val="0"/>
      <c:spPr>
        <a:solidFill>
          <a:schemeClr val="bg1"/>
        </a:solidFill>
      </c:spPr>
      <c:txPr>
        <a:bodyPr/>
        <a:lstStyle/>
        <a:p>
          <a:pPr>
            <a:defRPr sz="2000"/>
          </a:pPr>
          <a:endParaRPr lang="en-CH"/>
        </a:p>
      </c:txPr>
    </c:legend>
    <c:plotVisOnly val="1"/>
    <c:dispBlanksAs val="gap"/>
    <c:showDLblsOverMax val="0"/>
  </c:chart>
  <c:txPr>
    <a:bodyPr/>
    <a:lstStyle/>
    <a:p>
      <a:pPr>
        <a:defRPr sz="1800"/>
      </a:pPr>
      <a:endParaRPr lang="en-CH"/>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01306337604605"/>
          <c:y val="0.21605433622608106"/>
          <c:w val="0.86298693662395387"/>
          <c:h val="0.74666857336678727"/>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Lbl>
              <c:idx val="1"/>
              <c:layout>
                <c:manualLayout>
                  <c:x val="-1.413054532110941E-3"/>
                  <c:y val="0.1956521739130434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9E-C143-9F21-061FE2B2AC8D}"/>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Sheet1!$B$41:$D$41</c:f>
              <c:numCache>
                <c:formatCode>0.0</c:formatCode>
                <c:ptCount val="3"/>
                <c:pt idx="0">
                  <c:v>5.5</c:v>
                </c:pt>
                <c:pt idx="1">
                  <c:v>0.36</c:v>
                </c:pt>
                <c:pt idx="2">
                  <c:v>1.98</c:v>
                </c:pt>
              </c:numCache>
            </c:numRef>
          </c:val>
          <c:extLst>
            <c:ext xmlns:c16="http://schemas.microsoft.com/office/drawing/2014/chart" uri="{C3380CC4-5D6E-409C-BE32-E72D297353CC}">
              <c16:uniqueId val="{00000000-8E9E-C143-9F21-061FE2B2AC8D}"/>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Sheet1!$B$42:$D$42</c:f>
              <c:numCache>
                <c:formatCode>0.0</c:formatCode>
                <c:ptCount val="3"/>
                <c:pt idx="0">
                  <c:v>22</c:v>
                </c:pt>
                <c:pt idx="1">
                  <c:v>1.5</c:v>
                </c:pt>
                <c:pt idx="2">
                  <c:v>7.9</c:v>
                </c:pt>
              </c:numCache>
            </c:numRef>
          </c:val>
          <c:extLst>
            <c:ext xmlns:c16="http://schemas.microsoft.com/office/drawing/2014/chart" uri="{C3380CC4-5D6E-409C-BE32-E72D297353CC}">
              <c16:uniqueId val="{00000001-8E9E-C143-9F21-061FE2B2AC8D}"/>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Sheet1!$B$43:$D$43</c:f>
              <c:numCache>
                <c:formatCode>0.0</c:formatCode>
                <c:ptCount val="3"/>
                <c:pt idx="0">
                  <c:v>88.01</c:v>
                </c:pt>
                <c:pt idx="1">
                  <c:v>5.82</c:v>
                </c:pt>
                <c:pt idx="2">
                  <c:v>31.61</c:v>
                </c:pt>
              </c:numCache>
            </c:numRef>
          </c:val>
          <c:extLst>
            <c:ext xmlns:c16="http://schemas.microsoft.com/office/drawing/2014/chart" uri="{C3380CC4-5D6E-409C-BE32-E72D297353CC}">
              <c16:uniqueId val="{00000002-8E9E-C143-9F21-061FE2B2AC8D}"/>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r>
                  <a:rPr lang="en-US" sz="1800" dirty="0"/>
                  <a:t>Average Normalized Throughput (GOPS/s) --  log scale</a:t>
                </a:r>
              </a:p>
            </c:rich>
          </c:tx>
          <c:layout>
            <c:manualLayout>
              <c:xMode val="edge"/>
              <c:yMode val="edge"/>
              <c:x val="0"/>
              <c:y val="0.1890374985670203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535920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1"/>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2"/>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ayout>
        <c:manualLayout>
          <c:xMode val="edge"/>
          <c:yMode val="edge"/>
          <c:x val="8.6720367268307303E-3"/>
          <c:y val="6.9043029573155237E-2"/>
          <c:w val="0.99120654892392324"/>
          <c:h val="8.767117459424515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CH"/>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56013386409291"/>
          <c:y val="0.17402815816501199"/>
          <c:w val="0.84513346854891447"/>
          <c:h val="0.70217969017459769"/>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elete val="1"/>
          </c:dLbls>
          <c:cat>
            <c:strRef>
              <c:f>Sheet1!$B$40:$D$40</c:f>
              <c:strCache>
                <c:ptCount val="3"/>
                <c:pt idx="0">
                  <c:v>CPU</c:v>
                </c:pt>
                <c:pt idx="1">
                  <c:v>GPU</c:v>
                </c:pt>
                <c:pt idx="2">
                  <c:v>Ambit</c:v>
                </c:pt>
              </c:strCache>
            </c:strRef>
          </c:cat>
          <c:val>
            <c:numRef>
              <c:f>Sheet1!$B$55:$D$55</c:f>
              <c:numCache>
                <c:formatCode>General</c:formatCode>
                <c:ptCount val="3"/>
                <c:pt idx="0">
                  <c:v>257</c:v>
                </c:pt>
                <c:pt idx="1">
                  <c:v>31</c:v>
                </c:pt>
                <c:pt idx="2">
                  <c:v>2.6</c:v>
                </c:pt>
              </c:numCache>
            </c:numRef>
          </c:val>
          <c:extLst>
            <c:ext xmlns:c16="http://schemas.microsoft.com/office/drawing/2014/chart" uri="{C3380CC4-5D6E-409C-BE32-E72D297353CC}">
              <c16:uniqueId val="{00000000-4D49-8941-B6EA-424EE53BF810}"/>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Sheet1!$B$56:$D$56</c:f>
              <c:numCache>
                <c:formatCode>General</c:formatCode>
                <c:ptCount val="3"/>
                <c:pt idx="0">
                  <c:v>257</c:v>
                </c:pt>
                <c:pt idx="1">
                  <c:v>31</c:v>
                </c:pt>
                <c:pt idx="2">
                  <c:v>2.6</c:v>
                </c:pt>
              </c:numCache>
            </c:numRef>
          </c:val>
          <c:extLst>
            <c:ext xmlns:c16="http://schemas.microsoft.com/office/drawing/2014/chart" uri="{C3380CC4-5D6E-409C-BE32-E72D297353CC}">
              <c16:uniqueId val="{00000001-4D49-8941-B6EA-424EE53BF810}"/>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delete val="1"/>
          </c:dLbls>
          <c:cat>
            <c:strRef>
              <c:f>Sheet1!$B$40:$D$40</c:f>
              <c:strCache>
                <c:ptCount val="3"/>
                <c:pt idx="0">
                  <c:v>CPU</c:v>
                </c:pt>
                <c:pt idx="1">
                  <c:v>GPU</c:v>
                </c:pt>
                <c:pt idx="2">
                  <c:v>Ambit</c:v>
                </c:pt>
              </c:strCache>
            </c:strRef>
          </c:cat>
          <c:val>
            <c:numRef>
              <c:f>Sheet1!$B$57:$D$57</c:f>
              <c:numCache>
                <c:formatCode>General</c:formatCode>
                <c:ptCount val="3"/>
                <c:pt idx="0">
                  <c:v>257</c:v>
                </c:pt>
                <c:pt idx="1">
                  <c:v>31</c:v>
                </c:pt>
                <c:pt idx="2">
                  <c:v>2.6</c:v>
                </c:pt>
              </c:numCache>
            </c:numRef>
          </c:val>
          <c:extLst>
            <c:ext xmlns:c16="http://schemas.microsoft.com/office/drawing/2014/chart" uri="{C3380CC4-5D6E-409C-BE32-E72D297353CC}">
              <c16:uniqueId val="{00000002-4D49-8941-B6EA-424EE53BF810}"/>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r>
                  <a:rPr lang="en-US" sz="1800" dirty="0">
                    <a:solidFill>
                      <a:schemeClr val="tx1"/>
                    </a:solidFill>
                  </a:rPr>
                  <a:t>Average Energy Efficiency (GOPS/s/Watt) --  log scale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CH"/>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5359200"/>
        <c:crosses val="autoZero"/>
        <c:crossBetween val="between"/>
      </c:valAx>
      <c:spPr>
        <a:noFill/>
        <a:ln>
          <a:noFill/>
        </a:ln>
        <a:effectLst/>
      </c:spPr>
    </c:plotArea>
    <c:legend>
      <c:legendPos val="t"/>
      <c:legendEntry>
        <c:idx val="0"/>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1"/>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2"/>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ayout>
        <c:manualLayout>
          <c:xMode val="edge"/>
          <c:yMode val="edge"/>
          <c:x val="0"/>
          <c:y val="1.8115283094090353E-2"/>
          <c:w val="1"/>
          <c:h val="8.8177685727415384E-2"/>
        </c:manualLayout>
      </c:layout>
      <c:overlay val="0"/>
      <c:spPr>
        <a:noFill/>
        <a:ln>
          <a:noFill/>
        </a:ln>
        <a:effectLst/>
      </c:spPr>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CH"/>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56003779420184"/>
          <c:y val="0.20392592193099152"/>
          <c:w val="0.85502483304260013"/>
          <c:h val="0.65325609983683541"/>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Lbl>
              <c:idx val="1"/>
              <c:layout>
                <c:manualLayout>
                  <c:x val="-1.1481056257176502E-3"/>
                  <c:y val="0.2119565217391304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05-0443-AD08-76740C6E9D78}"/>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Sheet1!$B$77:$D$77</c:f>
              <c:numCache>
                <c:formatCode>0.0</c:formatCode>
                <c:ptCount val="3"/>
                <c:pt idx="0">
                  <c:v>3</c:v>
                </c:pt>
                <c:pt idx="1">
                  <c:v>0.30612244999999999</c:v>
                </c:pt>
                <c:pt idx="2">
                  <c:v>2.5</c:v>
                </c:pt>
              </c:numCache>
            </c:numRef>
          </c:val>
          <c:extLst>
            <c:ext xmlns:c16="http://schemas.microsoft.com/office/drawing/2014/chart" uri="{C3380CC4-5D6E-409C-BE32-E72D297353CC}">
              <c16:uniqueId val="{00000001-9905-0443-AD08-76740C6E9D78}"/>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dLbl>
              <c:idx val="1"/>
              <c:layout>
                <c:manualLayout>
                  <c:x val="-1.1481056257176502E-3"/>
                  <c:y val="0.1032608695652173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05-0443-AD08-76740C6E9D78}"/>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Sheet1!$B$78:$D$78</c:f>
              <c:numCache>
                <c:formatCode>0.0</c:formatCode>
                <c:ptCount val="3"/>
                <c:pt idx="0">
                  <c:v>8.6999999999999993</c:v>
                </c:pt>
                <c:pt idx="1">
                  <c:v>0.88775510000000002</c:v>
                </c:pt>
                <c:pt idx="2">
                  <c:v>7.25</c:v>
                </c:pt>
              </c:numCache>
            </c:numRef>
          </c:val>
          <c:extLst>
            <c:ext xmlns:c16="http://schemas.microsoft.com/office/drawing/2014/chart" uri="{C3380CC4-5D6E-409C-BE32-E72D297353CC}">
              <c16:uniqueId val="{00000003-9905-0443-AD08-76740C6E9D78}"/>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Sheet1!$B$79:$D$79</c:f>
              <c:numCache>
                <c:formatCode>0.0</c:formatCode>
                <c:ptCount val="3"/>
                <c:pt idx="0">
                  <c:v>21</c:v>
                </c:pt>
                <c:pt idx="1">
                  <c:v>2.1428571399999998</c:v>
                </c:pt>
                <c:pt idx="2">
                  <c:v>17.5</c:v>
                </c:pt>
              </c:numCache>
            </c:numRef>
          </c:val>
          <c:extLst>
            <c:ext xmlns:c16="http://schemas.microsoft.com/office/drawing/2014/chart" uri="{C3380CC4-5D6E-409C-BE32-E72D297353CC}">
              <c16:uniqueId val="{00000004-9905-0443-AD08-76740C6E9D78}"/>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r>
                  <a:rPr lang="en-US" sz="1800"/>
                  <a:t>Average Speedup  --  log scale</a:t>
                </a:r>
              </a:p>
            </c:rich>
          </c:tx>
          <c:layout>
            <c:manualLayout>
              <c:xMode val="edge"/>
              <c:yMode val="edge"/>
              <c:x val="2.826109064221882E-3"/>
              <c:y val="0.1904594973573508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CH"/>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535920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1"/>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2"/>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ayout>
        <c:manualLayout>
          <c:xMode val="edge"/>
          <c:yMode val="edge"/>
          <c:x val="7.8126338646641001E-3"/>
          <c:y val="7.2422882071247946E-2"/>
          <c:w val="0.98306203798958192"/>
          <c:h val="7.412469541051613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DB5256-F1E6-8743-B02A-68834AC97D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43DF50-F8E9-9241-9406-236CB6BE4E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1437D9-744C-C144-AC94-91DD2CDA03B0}" type="datetimeFigureOut">
              <a:rPr lang="en-US" smtClean="0"/>
              <a:t>6/13/23</a:t>
            </a:fld>
            <a:endParaRPr lang="en-US"/>
          </a:p>
        </p:txBody>
      </p:sp>
      <p:sp>
        <p:nvSpPr>
          <p:cNvPr id="4" name="Footer Placeholder 3">
            <a:extLst>
              <a:ext uri="{FF2B5EF4-FFF2-40B4-BE49-F238E27FC236}">
                <a16:creationId xmlns:a16="http://schemas.microsoft.com/office/drawing/2014/main" id="{B796F5C5-CE3A-FA42-98DE-93BCBE04DF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36B318-E632-1A46-A963-2EC75F69F8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205C31-5BD3-9B42-A270-096A1EE58719}" type="slidenum">
              <a:rPr lang="en-US" smtClean="0"/>
              <a:t>‹#›</a:t>
            </a:fld>
            <a:endParaRPr lang="en-US"/>
          </a:p>
        </p:txBody>
      </p:sp>
    </p:spTree>
    <p:extLst>
      <p:ext uri="{BB962C8B-B14F-4D97-AF65-F5344CB8AC3E}">
        <p14:creationId xmlns:p14="http://schemas.microsoft.com/office/powerpoint/2010/main" val="20500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929AC-FC5A-1646-B3A1-E39A37E8D8F5}" type="datetimeFigureOut">
              <a:rPr lang="en-US" smtClean="0"/>
              <a:t>6/13/23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715E5-0E3B-1B4F-BB79-1C4B57B4732F}" type="slidenum">
              <a:rPr lang="en-US" smtClean="0"/>
              <a:t>‹#›</a:t>
            </a:fld>
            <a:endParaRPr lang="en-US"/>
          </a:p>
        </p:txBody>
      </p:sp>
    </p:spTree>
    <p:extLst>
      <p:ext uri="{BB962C8B-B14F-4D97-AF65-F5344CB8AC3E}">
        <p14:creationId xmlns:p14="http://schemas.microsoft.com/office/powerpoint/2010/main" val="315801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59DA4BF-7897-944F-A08A-D6C0E2AD9951}"/>
              </a:ext>
            </a:extLst>
          </p:cNvPr>
          <p:cNvSpPr>
            <a:spLocks noGrp="1"/>
          </p:cNvSpPr>
          <p:nvPr>
            <p:ph type="dt" idx="1"/>
          </p:nvPr>
        </p:nvSpPr>
        <p:spPr/>
        <p:txBody>
          <a:bodyPr/>
          <a:lstStyle/>
          <a:p>
            <a:fld id="{A3CA167D-28A3-194E-AE3D-83E0BE1CFECE}" type="datetime1">
              <a:rPr lang="en-US" smtClean="0"/>
              <a:t>6/13/23</a:t>
            </a:fld>
            <a:endParaRPr lang="en-US"/>
          </a:p>
        </p:txBody>
      </p:sp>
      <p:sp>
        <p:nvSpPr>
          <p:cNvPr id="6" name="Footer Placeholder 5">
            <a:extLst>
              <a:ext uri="{FF2B5EF4-FFF2-40B4-BE49-F238E27FC236}">
                <a16:creationId xmlns:a16="http://schemas.microsoft.com/office/drawing/2014/main" id="{EB8D96E9-386F-5A40-BCC3-4F263F81786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F0FD70C-B3CD-F94B-ACBB-67F665EEACD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59260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we can use the internal DRAM cell operation to perform in-DRAM computation. First, we will see how we can perform in-DRAM row copy.</a:t>
            </a:r>
          </a:p>
          <a:p>
            <a:endParaRPr lang="en-US" dirty="0"/>
          </a:p>
          <a:p>
            <a:r>
              <a:rPr lang="en-US" dirty="0"/>
              <a:t>[CLICK] Let's assume we want to copy the value stored in source row A </a:t>
            </a:r>
          </a:p>
          <a:p>
            <a:r>
              <a:rPr lang="en-US" dirty="0"/>
              <a:t>[CLICK] to destination row B</a:t>
            </a:r>
          </a:p>
          <a:p>
            <a:r>
              <a:rPr lang="en-US" dirty="0"/>
              <a:t>[CLICK] The two rows share the same bitline</a:t>
            </a:r>
          </a:p>
          <a:p>
            <a:r>
              <a:rPr lang="en-US" dirty="0"/>
              <a:t>[CLICK] </a:t>
            </a:r>
            <a:r>
              <a:rPr lang="en-US" dirty="0" err="1"/>
              <a:t>RowClone</a:t>
            </a:r>
            <a:r>
              <a:rPr lang="en-US" dirty="0"/>
              <a:t> enables copying a source row 𝐴 to a destination row 𝐵 in the same subarray by issuing two consecutive ACTIVATE commands to these two rows, followed by a PRECHARGE command. This command sequence is called ACT/ACT/PRE. It works as follows.</a:t>
            </a:r>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FF74698C-D87F-BA41-A4D2-CDE99E8BE9BE}"/>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4ED04C-00C8-3941-8B27-BECC61A43E7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6/13/23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E4561ED-A34A-D345-B742-3F7C3EC4C7D2}"/>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01A10675-3E7F-944B-B7AE-2AC963DF0CF5}"/>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303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issue an ACTIVATE command to source row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which will copy the contents of the source row 𝐴 into the row buffer.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then issue an ACTIVATE command to destination row B, which connects the cells in the destination row 𝐵 to the </a:t>
            </a:r>
            <a:r>
              <a:rPr lang="en-US" dirty="0" err="1"/>
              <a:t>bitlines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Because the sense amplifiers have already sensed and amplified the source data by the time row 𝐵 is activated, the data in each cell of row 𝐵 is overwritten by the data stored in the row buffer, thus copying the data in source row A to destination row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Finally, we issue an activate command to prepare the DRAM array fora next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97BED88-5E47-B04C-8E42-1A918EB67188}"/>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B2F62D-ED05-414A-9BCD-895E817C1B1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6/13/23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9BEC8D-E454-5F48-B326-F13F04DEF4F3}"/>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80FF9AF7-5BFC-4747-91DF-B520662FCB71}"/>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590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153383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31914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9989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follow similar principles to execute majority functions in-DRAM. A 3-input majority outputs 1 if at least two of the inputs are also 1. </a:t>
            </a:r>
          </a:p>
          <a:p>
            <a:endParaRPr lang="en-US" dirty="0"/>
          </a:p>
          <a:p>
            <a:r>
              <a:rPr lang="en-US" dirty="0"/>
              <a:t>Let's assume we want to compute the majority function between three rows</a:t>
            </a:r>
          </a:p>
          <a:p>
            <a:endParaRPr lang="en-US" dirty="0"/>
          </a:p>
          <a:p>
            <a:r>
              <a:rPr lang="en-US" dirty="0"/>
              <a:t>[CLICK] A</a:t>
            </a:r>
          </a:p>
          <a:p>
            <a:r>
              <a:rPr lang="en-US" dirty="0"/>
              <a:t>[CLICK] B</a:t>
            </a:r>
          </a:p>
          <a:p>
            <a:r>
              <a:rPr lang="en-US" dirty="0"/>
              <a:t>[CLICK] C</a:t>
            </a:r>
          </a:p>
          <a:p>
            <a:r>
              <a:rPr lang="en-US" dirty="0"/>
              <a:t>[CLICK] All there rows share the same bitline. </a:t>
            </a:r>
          </a:p>
          <a:p>
            <a:r>
              <a:rPr lang="en-US" dirty="0"/>
              <a:t>[CLICK] The authors of Ambit shows that simultaneously activating three DRAM rows via a DRAM operation called Triple Row Activation can be used to perform bitwise Boolean Majority operations on the values contained within the cells of the three rows. Let's see how it works.</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35</a:t>
            </a:fld>
            <a:endParaRPr lang="en-US"/>
          </a:p>
        </p:txBody>
      </p:sp>
      <p:sp>
        <p:nvSpPr>
          <p:cNvPr id="5" name="Date Placeholder 4">
            <a:extLst>
              <a:ext uri="{FF2B5EF4-FFF2-40B4-BE49-F238E27FC236}">
                <a16:creationId xmlns:a16="http://schemas.microsoft.com/office/drawing/2014/main" id="{421658C3-1641-E640-A0DC-BBA509BBFBE2}"/>
              </a:ext>
            </a:extLst>
          </p:cNvPr>
          <p:cNvSpPr>
            <a:spLocks noGrp="1"/>
          </p:cNvSpPr>
          <p:nvPr>
            <p:ph type="dt" idx="1"/>
          </p:nvPr>
        </p:nvSpPr>
        <p:spPr/>
        <p:txBody>
          <a:bodyPr/>
          <a:lstStyle/>
          <a:p>
            <a:fld id="{B3FFB974-6E0C-274E-B45C-405936ECD21C}" type="datetime1">
              <a:rPr lang="en-US" smtClean="0"/>
              <a:t>6/13/23</a:t>
            </a:fld>
            <a:endParaRPr lang="en-US"/>
          </a:p>
        </p:txBody>
      </p:sp>
      <p:sp>
        <p:nvSpPr>
          <p:cNvPr id="6" name="Footer Placeholder 5">
            <a:extLst>
              <a:ext uri="{FF2B5EF4-FFF2-40B4-BE49-F238E27FC236}">
                <a16:creationId xmlns:a16="http://schemas.microsoft.com/office/drawing/2014/main" id="{C69BFFB2-0E9C-C548-A2C1-75577944E1D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B9428FE7-A8C3-1649-B70D-065601BEA24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35412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when activating three rows, three cells connected to each bitline share charge simultaneously and contribute to the perturbation of the bitline. </a:t>
            </a:r>
          </a:p>
          <a:p>
            <a:r>
              <a:rPr lang="en-US" dirty="0"/>
              <a:t>[CLICK] Upon sensing the perturbation, the sense amplifier amplifies the bitline voltage to 𝑉𝐷𝐷 or 0 if at least two of the capacitors of the three DRAM cells are charged or discharged, respectively. As such, a triple row activation results in a Boolean majority operation among the three DRAM cells on each bitline. </a:t>
            </a:r>
          </a:p>
          <a:p>
            <a:r>
              <a:rPr lang="en-US" dirty="0"/>
              <a:t>[CLICK] In this example, the majority of rows A, B, and C will be equal to </a:t>
            </a:r>
            <a:r>
              <a:rPr lang="en-US" dirty="0" err="1"/>
              <a:t>Vdd</a:t>
            </a:r>
            <a:r>
              <a:rPr lang="en-US" dirty="0"/>
              <a:t>. </a:t>
            </a:r>
          </a:p>
          <a:p>
            <a:r>
              <a:rPr lang="en-US" dirty="0"/>
              <a:t>[CLICK] The result of the majority operation is then overwritten to all three DRAM cells </a:t>
            </a:r>
          </a:p>
          <a:p>
            <a:r>
              <a:rPr lang="en-US" dirty="0"/>
              <a:t>[CLICK] To end of the operation, the memory controller needs to issue a PRECHARGE command to prepare the DRAM array to future accesses</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36</a:t>
            </a:fld>
            <a:endParaRPr lang="en-US"/>
          </a:p>
        </p:txBody>
      </p:sp>
      <p:sp>
        <p:nvSpPr>
          <p:cNvPr id="5" name="Date Placeholder 4">
            <a:extLst>
              <a:ext uri="{FF2B5EF4-FFF2-40B4-BE49-F238E27FC236}">
                <a16:creationId xmlns:a16="http://schemas.microsoft.com/office/drawing/2014/main" id="{ED4C5A41-E729-9E40-AB51-E06E9CABA669}"/>
              </a:ext>
            </a:extLst>
          </p:cNvPr>
          <p:cNvSpPr>
            <a:spLocks noGrp="1"/>
          </p:cNvSpPr>
          <p:nvPr>
            <p:ph type="dt" idx="1"/>
          </p:nvPr>
        </p:nvSpPr>
        <p:spPr/>
        <p:txBody>
          <a:bodyPr/>
          <a:lstStyle/>
          <a:p>
            <a:fld id="{6F4C0F3F-A22D-C548-9DD2-4A514AB05FF9}" type="datetime1">
              <a:rPr lang="en-US" smtClean="0"/>
              <a:t>6/13/23</a:t>
            </a:fld>
            <a:endParaRPr lang="en-US"/>
          </a:p>
        </p:txBody>
      </p:sp>
      <p:sp>
        <p:nvSpPr>
          <p:cNvPr id="6" name="Footer Placeholder 5">
            <a:extLst>
              <a:ext uri="{FF2B5EF4-FFF2-40B4-BE49-F238E27FC236}">
                <a16:creationId xmlns:a16="http://schemas.microsoft.com/office/drawing/2014/main" id="{AA85311F-3440-734E-B0B9-67F41247D19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71E2486-0197-514A-9D29-D6A1A1AB067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4796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Ambit uses the triple row activation command sequence to implement Boolean AND and OR operations by simply setting one of the inputs (for example, 𝐶) to 1 or 0. </a:t>
            </a:r>
          </a:p>
          <a:p>
            <a:endParaRPr lang="en-US" dirty="0"/>
          </a:p>
          <a:p>
            <a:r>
              <a:rPr lang="en-US" dirty="0"/>
              <a:t>[CLICK] The AND operation is computed by setting 𝐶 to 0 since the majority of A, B, and 0 is equivalent to  A AND B</a:t>
            </a:r>
          </a:p>
          <a:p>
            <a:r>
              <a:rPr lang="en-US" dirty="0"/>
              <a:t>[CLICK] The OR operation is computed by setting 𝐶 to 1 since the  majority of A, B, and 1 is equivalent to  A OR B</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37</a:t>
            </a:fld>
            <a:endParaRPr lang="en-US"/>
          </a:p>
        </p:txBody>
      </p:sp>
      <p:sp>
        <p:nvSpPr>
          <p:cNvPr id="5" name="Date Placeholder 4">
            <a:extLst>
              <a:ext uri="{FF2B5EF4-FFF2-40B4-BE49-F238E27FC236}">
                <a16:creationId xmlns:a16="http://schemas.microsoft.com/office/drawing/2014/main" id="{14568B32-02A0-6C44-8B18-28CE30602887}"/>
              </a:ext>
            </a:extLst>
          </p:cNvPr>
          <p:cNvSpPr>
            <a:spLocks noGrp="1"/>
          </p:cNvSpPr>
          <p:nvPr>
            <p:ph type="dt" idx="1"/>
          </p:nvPr>
        </p:nvSpPr>
        <p:spPr/>
        <p:txBody>
          <a:bodyPr/>
          <a:lstStyle/>
          <a:p>
            <a:fld id="{A26A74C9-A41D-AB45-8C3D-7057BC3D9632}" type="datetime1">
              <a:rPr lang="en-US" smtClean="0"/>
              <a:t>6/13/23</a:t>
            </a:fld>
            <a:endParaRPr lang="en-US"/>
          </a:p>
        </p:txBody>
      </p:sp>
      <p:sp>
        <p:nvSpPr>
          <p:cNvPr id="6" name="Footer Placeholder 5">
            <a:extLst>
              <a:ext uri="{FF2B5EF4-FFF2-40B4-BE49-F238E27FC236}">
                <a16:creationId xmlns:a16="http://schemas.microsoft.com/office/drawing/2014/main" id="{BB245481-A0F4-454F-941F-BC3C610EA60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7617041-560E-5043-B28E-7ADEBE0BBC4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9168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perform processing-using-DRAM, </a:t>
            </a:r>
          </a:p>
          <a:p>
            <a:endParaRPr lang="en-US" dirty="0"/>
          </a:p>
          <a:p>
            <a:r>
              <a:rPr lang="en-US" dirty="0"/>
              <a:t>[CLICK] Ambit  makes use of a subarray organization that incorporates additional functionality to perform logic primitives.  Ambit splits the  DRAM rows into three groups. </a:t>
            </a:r>
          </a:p>
          <a:p>
            <a:r>
              <a:rPr lang="en-US" dirty="0"/>
              <a:t>[CLICK] First, Ambit designates 16 row address as compute rows, which can execute triple row activation. We call this group the Bitwise group.</a:t>
            </a:r>
          </a:p>
          <a:p>
            <a:r>
              <a:rPr lang="en-US" dirty="0"/>
              <a:t>[CLICK] Second, Ambit pre-initialize two rows with all 1s and all 0s values. These rows are used as control rows for AND and OR logic operations. We call this group the control group.</a:t>
            </a:r>
          </a:p>
          <a:p>
            <a:r>
              <a:rPr lang="en-US" dirty="0"/>
              <a:t>[CLICK] Third, Ambit uses the remaining DRAM rows as regular data rows, which stores users data. We call this group the data group </a:t>
            </a:r>
          </a:p>
          <a:p>
            <a:endParaRPr lang="en-US" dirty="0"/>
          </a:p>
          <a:p>
            <a:r>
              <a:rPr lang="en-US" dirty="0"/>
              <a:t>[CLICK] Ambit requires only minimal modifications to the DRAM subarray, namely, </a:t>
            </a:r>
          </a:p>
          <a:p>
            <a:r>
              <a:rPr lang="en-US" dirty="0"/>
              <a:t>[CLICK] a regular row decoder that can activate rows in the data and control groups and </a:t>
            </a:r>
          </a:p>
          <a:p>
            <a:r>
              <a:rPr lang="en-US" dirty="0"/>
              <a:t>[CLICK] a small row decoder that can address the bitwise group.</a:t>
            </a:r>
          </a:p>
          <a:p>
            <a:r>
              <a:rPr lang="en-US" dirty="0"/>
              <a:t>[CLICK] This special row decoder can simultaneously activate three rows using a single address, which perform a majority operation between the three activated rows</a:t>
            </a:r>
          </a:p>
          <a:p>
            <a:r>
              <a:rPr lang="en-US" dirty="0"/>
              <a:t>[CLICK] Ambit imposes less the 1\% of overhead in existing DRAM chips. </a:t>
            </a:r>
          </a:p>
        </p:txBody>
      </p:sp>
      <p:sp>
        <p:nvSpPr>
          <p:cNvPr id="4" name="Slide Number Placeholder 3"/>
          <p:cNvSpPr>
            <a:spLocks noGrp="1"/>
          </p:cNvSpPr>
          <p:nvPr>
            <p:ph type="sldNum" sz="quarter" idx="5"/>
          </p:nvPr>
        </p:nvSpPr>
        <p:spPr/>
        <p:txBody>
          <a:bodyPr/>
          <a:lstStyle/>
          <a:p>
            <a:fld id="{9215BD74-A3FE-8D41-A5F8-7391B7541C41}" type="slidenum">
              <a:rPr lang="en-US" smtClean="0"/>
              <a:t>38</a:t>
            </a:fld>
            <a:endParaRPr lang="en-US"/>
          </a:p>
        </p:txBody>
      </p:sp>
      <p:sp>
        <p:nvSpPr>
          <p:cNvPr id="5" name="Date Placeholder 4">
            <a:extLst>
              <a:ext uri="{FF2B5EF4-FFF2-40B4-BE49-F238E27FC236}">
                <a16:creationId xmlns:a16="http://schemas.microsoft.com/office/drawing/2014/main" id="{4662405D-A88E-EF42-8286-B4D8B6F4A631}"/>
              </a:ext>
            </a:extLst>
          </p:cNvPr>
          <p:cNvSpPr>
            <a:spLocks noGrp="1"/>
          </p:cNvSpPr>
          <p:nvPr>
            <p:ph type="dt" idx="1"/>
          </p:nvPr>
        </p:nvSpPr>
        <p:spPr/>
        <p:txBody>
          <a:bodyPr/>
          <a:lstStyle/>
          <a:p>
            <a:fld id="{C6AC5B32-D2A8-CC49-B2D6-4C0B0588630E}" type="datetime1">
              <a:rPr lang="en-US" smtClean="0"/>
              <a:t>6/13/23</a:t>
            </a:fld>
            <a:endParaRPr lang="en-US"/>
          </a:p>
        </p:txBody>
      </p:sp>
      <p:sp>
        <p:nvSpPr>
          <p:cNvPr id="6" name="Footer Placeholder 5">
            <a:extLst>
              <a:ext uri="{FF2B5EF4-FFF2-40B4-BE49-F238E27FC236}">
                <a16:creationId xmlns:a16="http://schemas.microsoft.com/office/drawing/2014/main" id="{33C6CB91-0D22-034A-AEC1-A748B4AEEDF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673352E-1570-744C-8DA0-4E756258D75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93712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715E5-0E3B-1B4F-BB79-1C4B57B4732F}" type="slidenum">
              <a:rPr lang="en-US" smtClean="0"/>
              <a:t>46</a:t>
            </a:fld>
            <a:endParaRPr lang="en-US"/>
          </a:p>
        </p:txBody>
      </p:sp>
    </p:spTree>
    <p:extLst>
      <p:ext uri="{BB962C8B-B14F-4D97-AF65-F5344CB8AC3E}">
        <p14:creationId xmlns:p14="http://schemas.microsoft.com/office/powerpoint/2010/main" val="166099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0894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715E5-0E3B-1B4F-BB79-1C4B57B4732F}" type="slidenum">
              <a:rPr lang="en-US" smtClean="0"/>
              <a:t>48</a:t>
            </a:fld>
            <a:endParaRPr lang="en-US"/>
          </a:p>
        </p:txBody>
      </p:sp>
    </p:spTree>
    <p:extLst>
      <p:ext uri="{BB962C8B-B14F-4D97-AF65-F5344CB8AC3E}">
        <p14:creationId xmlns:p14="http://schemas.microsoft.com/office/powerpoint/2010/main" val="92350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9333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Many prior works followed up by Ambit have explored DRAM designs (as well as other memory technologies), that are capable of performing computation using memory. However, three major shortcoming prevents these proposals from becoming widely applicable:</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[CLICK] First, they support only basic operations (e.g., Boolean operations, addition) and fall short on efficiently supporting more complex operations. </a:t>
            </a:r>
          </a:p>
          <a:p>
            <a:r>
              <a:rPr lang="en-CA" sz="1200" b="0" i="0" u="none" strike="noStrike" kern="1200" dirty="0">
                <a:solidFill>
                  <a:schemeClr val="tx1"/>
                </a:solidFill>
                <a:effectLst/>
                <a:latin typeface="+mn-lt"/>
                <a:ea typeface="+mn-ea"/>
                <a:cs typeface="+mn-cs"/>
              </a:rPr>
              <a:t>[CLICK] which limits their applicability </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[CLICK] Second, they support only a limited and specific set of operations, </a:t>
            </a:r>
          </a:p>
          <a:p>
            <a:r>
              <a:rPr lang="en-CA" sz="1200" b="0" i="0" u="none" strike="noStrike" kern="1200" dirty="0">
                <a:solidFill>
                  <a:schemeClr val="tx1"/>
                </a:solidFill>
                <a:effectLst/>
                <a:latin typeface="+mn-lt"/>
                <a:ea typeface="+mn-ea"/>
                <a:cs typeface="+mn-cs"/>
              </a:rPr>
              <a:t>[CLICK] lacking the flexibility to support new operations and cater to the wide variety of applications that can potentially benefit from processing using DRAM.  </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And some prior works propose processing-using-DRAM designs that support more complex operations [CLICK] However, such designs require significant changes to the DRAM subarray, which makes them costly.</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FB0C516-E035-8342-9066-5737EFA055A9}"/>
              </a:ext>
            </a:extLst>
          </p:cNvPr>
          <p:cNvSpPr>
            <a:spLocks noGrp="1"/>
          </p:cNvSpPr>
          <p:nvPr>
            <p:ph type="dt" idx="1"/>
          </p:nvPr>
        </p:nvSpPr>
        <p:spPr/>
        <p:txBody>
          <a:bodyPr/>
          <a:lstStyle/>
          <a:p>
            <a:fld id="{001B1F8D-D0D0-9D4B-9031-227BCB4541AB}" type="datetime1">
              <a:rPr lang="en-US" smtClean="0"/>
              <a:t>6/13/23</a:t>
            </a:fld>
            <a:endParaRPr lang="en-US"/>
          </a:p>
        </p:txBody>
      </p:sp>
      <p:sp>
        <p:nvSpPr>
          <p:cNvPr id="6" name="Footer Placeholder 5">
            <a:extLst>
              <a:ext uri="{FF2B5EF4-FFF2-40B4-BE49-F238E27FC236}">
                <a16:creationId xmlns:a16="http://schemas.microsoft.com/office/drawing/2014/main" id="{D91A5F70-680A-0341-B7D1-8DB2450933D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3ACCBCA-5391-DD4A-8BC7-AD7F8C84D9E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00536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This highlights the need for a framework that aids the general adoption of processing-using-DRAM by efficiently implementing complex operations, while providing the flexibility to support new desired operations</a:t>
            </a:r>
            <a:endParaRPr lang="en-US" dirty="0"/>
          </a:p>
          <a:p>
            <a:r>
              <a:rPr lang="en-CA" sz="1200" b="0" i="0" u="none" strike="noStrike" kern="1200" dirty="0">
                <a:solidFill>
                  <a:schemeClr val="tx1"/>
                </a:solidFill>
                <a:effectLst/>
                <a:latin typeface="+mn-lt"/>
                <a:ea typeface="+mn-ea"/>
                <a:cs typeface="+mn-cs"/>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6988223-DCEF-BA42-85B2-4AE7740F0C0C}"/>
              </a:ext>
            </a:extLst>
          </p:cNvPr>
          <p:cNvSpPr>
            <a:spLocks noGrp="1"/>
          </p:cNvSpPr>
          <p:nvPr>
            <p:ph type="dt" idx="1"/>
          </p:nvPr>
        </p:nvSpPr>
        <p:spPr/>
        <p:txBody>
          <a:bodyPr/>
          <a:lstStyle/>
          <a:p>
            <a:fld id="{DF1006E0-4DA2-094D-9DE5-C620F6A59F2B}" type="datetime1">
              <a:rPr lang="en-US" smtClean="0"/>
              <a:t>6/13/23</a:t>
            </a:fld>
            <a:endParaRPr lang="en-US"/>
          </a:p>
        </p:txBody>
      </p:sp>
      <p:sp>
        <p:nvSpPr>
          <p:cNvPr id="6" name="Footer Placeholder 5">
            <a:extLst>
              <a:ext uri="{FF2B5EF4-FFF2-40B4-BE49-F238E27FC236}">
                <a16:creationId xmlns:a16="http://schemas.microsoft.com/office/drawing/2014/main" id="{473CCCEF-2E9C-A345-8B3E-6D048BE84C1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E96CE8F-AE6E-E040-BAB3-25AB0824EE6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83616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Accordingly, [CLICK] our goal is to design a processing using memory framework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solidFill>
                  <a:schemeClr val="accent1">
                    <a:lumMod val="75000"/>
                  </a:schemeClr>
                </a:solidFill>
              </a:rPr>
              <a:t>Efficiently</a:t>
            </a:r>
            <a:r>
              <a:rPr lang="en-US" sz="1200" dirty="0"/>
              <a:t> implements </a:t>
            </a:r>
            <a:r>
              <a:rPr lang="en-US" sz="1200" dirty="0">
                <a:solidFill>
                  <a:schemeClr val="accent1">
                    <a:lumMod val="75000"/>
                  </a:schemeClr>
                </a:solidFill>
              </a:rPr>
              <a:t>complex</a:t>
            </a:r>
            <a:r>
              <a:rPr lang="en-US" sz="1200" dirty="0"/>
              <a:t>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t>Provides the </a:t>
            </a:r>
            <a:r>
              <a:rPr lang="en-US" sz="1200" dirty="0">
                <a:solidFill>
                  <a:schemeClr val="accent1">
                    <a:lumMod val="75000"/>
                  </a:schemeClr>
                </a:solidFill>
              </a:rPr>
              <a:t>flexibility</a:t>
            </a:r>
            <a:r>
              <a:rPr lang="en-US" sz="1200" dirty="0"/>
              <a:t> to support new desired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solidFill>
                  <a:schemeClr val="accent1">
                    <a:lumMod val="75000"/>
                  </a:schemeClr>
                </a:solidFill>
              </a:rPr>
              <a:t>Minimally</a:t>
            </a:r>
            <a:r>
              <a:rPr lang="en-US" sz="1200" dirty="0"/>
              <a:t> changes the DRAM architecture</a:t>
            </a:r>
          </a:p>
          <a:p>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15BD74-A3FE-8D41-A5F8-7391B7541C41}" type="slidenum">
              <a:rPr lang="en-US" smtClean="0"/>
              <a:t>54</a:t>
            </a:fld>
            <a:endParaRPr lang="en-US"/>
          </a:p>
        </p:txBody>
      </p:sp>
      <p:sp>
        <p:nvSpPr>
          <p:cNvPr id="5" name="Date Placeholder 4">
            <a:extLst>
              <a:ext uri="{FF2B5EF4-FFF2-40B4-BE49-F238E27FC236}">
                <a16:creationId xmlns:a16="http://schemas.microsoft.com/office/drawing/2014/main" id="{4888CC07-5324-1447-BCDD-69E7ABB5119A}"/>
              </a:ext>
            </a:extLst>
          </p:cNvPr>
          <p:cNvSpPr>
            <a:spLocks noGrp="1"/>
          </p:cNvSpPr>
          <p:nvPr>
            <p:ph type="dt" idx="1"/>
          </p:nvPr>
        </p:nvSpPr>
        <p:spPr/>
        <p:txBody>
          <a:bodyPr/>
          <a:lstStyle/>
          <a:p>
            <a:fld id="{AD99EF5E-4122-264E-B5A7-A7D5D01A8F1C}" type="datetime1">
              <a:rPr lang="en-US" smtClean="0"/>
              <a:t>6/13/23</a:t>
            </a:fld>
            <a:endParaRPr lang="en-US"/>
          </a:p>
        </p:txBody>
      </p:sp>
      <p:sp>
        <p:nvSpPr>
          <p:cNvPr id="6" name="Footer Placeholder 5">
            <a:extLst>
              <a:ext uri="{FF2B5EF4-FFF2-40B4-BE49-F238E27FC236}">
                <a16:creationId xmlns:a16="http://schemas.microsoft.com/office/drawing/2014/main" id="{B102D3B0-3BD6-AB4D-BE52-ED73489007D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A9182A1-BF4D-7049-9F8B-51441138284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60639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[CLICK] we introduce SIMDRAM, </a:t>
            </a:r>
            <a:r>
              <a:rPr lang="en-US" sz="1200" dirty="0"/>
              <a:t>An end-to-end processing-using-DRAM framework that provides the programming interface, the ISA, and the hardware support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[CLICK] </a:t>
            </a:r>
            <a:r>
              <a:rPr lang="en-US" sz="1200" dirty="0">
                <a:solidFill>
                  <a:schemeClr val="accent6">
                    <a:lumMod val="75000"/>
                  </a:schemeClr>
                </a:solidFill>
              </a:rPr>
              <a:t>Efficiently</a:t>
            </a:r>
            <a:r>
              <a:rPr lang="en-US" sz="1200" dirty="0"/>
              <a:t> computing </a:t>
            </a:r>
            <a:r>
              <a:rPr lang="en-US" sz="1200" dirty="0">
                <a:solidFill>
                  <a:schemeClr val="accent6">
                    <a:lumMod val="75000"/>
                  </a:schemeClr>
                </a:solidFill>
              </a:rPr>
              <a:t>complex</a:t>
            </a:r>
            <a:r>
              <a:rPr lang="en-US" sz="1200" dirty="0"/>
              <a:t> operations in DRAM, and </a:t>
            </a:r>
            <a:r>
              <a:rPr lang="en-US" sz="1200" b="0" i="0" u="none" strike="noStrike" kern="1200" dirty="0">
                <a:solidFill>
                  <a:schemeClr val="tx1"/>
                </a:solidFill>
                <a:effectLst/>
                <a:latin typeface="+mn-lt"/>
                <a:ea typeface="+mn-ea"/>
                <a:cs typeface="+mn-cs"/>
              </a:rPr>
              <a:t> [CLICK] </a:t>
            </a:r>
            <a:r>
              <a:rPr lang="en-US" sz="1200" dirty="0"/>
              <a:t>Providing the ability to implement </a:t>
            </a:r>
            <a:r>
              <a:rPr lang="en-US" sz="1200" dirty="0">
                <a:solidFill>
                  <a:schemeClr val="accent6">
                    <a:lumMod val="75000"/>
                  </a:schemeClr>
                </a:solidFill>
              </a:rPr>
              <a:t>arbitrary</a:t>
            </a:r>
            <a:r>
              <a:rPr lang="en-US" sz="1200" dirty="0"/>
              <a:t> operations as required</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SIMDRAM </a:t>
            </a:r>
            <a:r>
              <a:rPr lang="en-US" sz="1200" b="0" i="0" u="none" strike="noStrike" kern="1200" dirty="0">
                <a:solidFill>
                  <a:schemeClr val="tx1"/>
                </a:solidFill>
                <a:effectLst/>
                <a:latin typeface="+mn-lt"/>
                <a:ea typeface="+mn-ea"/>
                <a:cs typeface="+mn-cs"/>
              </a:rPr>
              <a:t>achieves this using</a:t>
            </a:r>
            <a:r>
              <a:rPr lang="en-US" sz="1200" dirty="0"/>
              <a:t> an </a:t>
            </a:r>
            <a:r>
              <a:rPr lang="en-US" sz="1200" dirty="0">
                <a:solidFill>
                  <a:schemeClr val="accent6">
                    <a:lumMod val="75000"/>
                  </a:schemeClr>
                </a:solidFill>
              </a:rPr>
              <a:t>in-DRAM massively-parallel SIMD substrate</a:t>
            </a:r>
            <a:r>
              <a:rPr lang="en-US" sz="1200" dirty="0"/>
              <a:t> that requires </a:t>
            </a:r>
            <a:r>
              <a:rPr lang="en-US" sz="1200" dirty="0">
                <a:solidFill>
                  <a:schemeClr val="accent6">
                    <a:lumMod val="75000"/>
                  </a:schemeClr>
                </a:solidFill>
              </a:rPr>
              <a:t>minimal</a:t>
            </a:r>
            <a:r>
              <a:rPr lang="en-US" sz="1200" dirty="0"/>
              <a:t> changes to DRAM architecture</a:t>
            </a:r>
          </a:p>
          <a:p>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15BD74-A3FE-8D41-A5F8-7391B7541C41}" type="slidenum">
              <a:rPr lang="en-US" smtClean="0"/>
              <a:t>55</a:t>
            </a:fld>
            <a:endParaRPr lang="en-US"/>
          </a:p>
        </p:txBody>
      </p:sp>
      <p:sp>
        <p:nvSpPr>
          <p:cNvPr id="5" name="Date Placeholder 4">
            <a:extLst>
              <a:ext uri="{FF2B5EF4-FFF2-40B4-BE49-F238E27FC236}">
                <a16:creationId xmlns:a16="http://schemas.microsoft.com/office/drawing/2014/main" id="{45E7A31A-398E-5F48-851E-BA8C69CC8230}"/>
              </a:ext>
            </a:extLst>
          </p:cNvPr>
          <p:cNvSpPr>
            <a:spLocks noGrp="1"/>
          </p:cNvSpPr>
          <p:nvPr>
            <p:ph type="dt" idx="1"/>
          </p:nvPr>
        </p:nvSpPr>
        <p:spPr/>
        <p:txBody>
          <a:bodyPr/>
          <a:lstStyle/>
          <a:p>
            <a:fld id="{BB3FD00E-433B-E440-A331-F79D8B6E7431}" type="datetime1">
              <a:rPr lang="en-US" smtClean="0"/>
              <a:t>6/13/23</a:t>
            </a:fld>
            <a:endParaRPr lang="en-US"/>
          </a:p>
        </p:txBody>
      </p:sp>
      <p:sp>
        <p:nvSpPr>
          <p:cNvPr id="6" name="Footer Placeholder 5">
            <a:extLst>
              <a:ext uri="{FF2B5EF4-FFF2-40B4-BE49-F238E27FC236}">
                <a16:creationId xmlns:a16="http://schemas.microsoft.com/office/drawing/2014/main" id="{8B81B2C9-AAE2-0B40-9AC7-A82970907FE1}"/>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ED2E06E-C8EA-4345-AE82-421237408C8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50886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We build the SIMDRAM</a:t>
            </a:r>
          </a:p>
          <a:p>
            <a:r>
              <a:rPr lang="en-CA" sz="1200" kern="1200" dirty="0">
                <a:solidFill>
                  <a:schemeClr val="tx1"/>
                </a:solidFill>
                <a:effectLst/>
                <a:latin typeface="+mn-lt"/>
                <a:ea typeface="+mn-ea"/>
                <a:cs typeface="+mn-cs"/>
              </a:rPr>
              <a:t>framework around a DRAM substrate that enables two</a:t>
            </a:r>
          </a:p>
          <a:p>
            <a:r>
              <a:rPr lang="en-CA" sz="1200" kern="1200" dirty="0">
                <a:solidFill>
                  <a:schemeClr val="tx1"/>
                </a:solidFill>
                <a:effectLst/>
                <a:latin typeface="+mn-lt"/>
                <a:ea typeface="+mn-ea"/>
                <a:cs typeface="+mn-cs"/>
              </a:rPr>
              <a:t>key techniques: first, [CLICK] vertical data layout in DRAM</a:t>
            </a:r>
            <a:endParaRPr lang="en-US" dirty="0"/>
          </a:p>
          <a:p>
            <a:endParaRPr lang="en-US" dirty="0"/>
          </a:p>
          <a:p>
            <a:r>
              <a:rPr lang="en-CA" sz="1200" kern="1200" dirty="0">
                <a:solidFill>
                  <a:schemeClr val="tx1"/>
                </a:solidFill>
                <a:effectLst/>
                <a:latin typeface="+mn-lt"/>
                <a:ea typeface="+mn-ea"/>
                <a:cs typeface="+mn-cs"/>
              </a:rPr>
              <a:t>[CLICK] Prior works show that employing a vertical layout for the data in DRAM, eliminates the need for adding extra logic in DRAM to implement bit-shift operation which is essential for many complex operations.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Employing vertical data layout provides SIMDRAM with two key benefits: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implicit shift operation</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and massive parallelism, wherein each DRAM column operates as a SIMD lane</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The second key technique used in SIMDRAM’s substrate is majority based computation. As opposed to using basic logic operations such as AND/OR/NOT to implement in-DRAM computation, SIMDRAM uses [CLICK] logically complete set of majority (MAJ) and NOT operations to implement in-DRAM computation.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Doing so [CLICK] enables SIMDRAM to achieve [CLICK] higher performance, [CLICK] higher throughput, and [CLICK] lower energy consumption compared to using basic logical operations for in-DRAM computation.</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56</a:t>
            </a:fld>
            <a:endParaRPr lang="en-US"/>
          </a:p>
        </p:txBody>
      </p:sp>
      <p:sp>
        <p:nvSpPr>
          <p:cNvPr id="5" name="Date Placeholder 4">
            <a:extLst>
              <a:ext uri="{FF2B5EF4-FFF2-40B4-BE49-F238E27FC236}">
                <a16:creationId xmlns:a16="http://schemas.microsoft.com/office/drawing/2014/main" id="{1CD57545-2F4C-B844-9634-FE7F5D2CE328}"/>
              </a:ext>
            </a:extLst>
          </p:cNvPr>
          <p:cNvSpPr>
            <a:spLocks noGrp="1"/>
          </p:cNvSpPr>
          <p:nvPr>
            <p:ph type="dt" idx="1"/>
          </p:nvPr>
        </p:nvSpPr>
        <p:spPr/>
        <p:txBody>
          <a:bodyPr/>
          <a:lstStyle/>
          <a:p>
            <a:fld id="{F02C948B-F522-9746-B9D4-3F04C9CEEB8D}" type="datetime1">
              <a:rPr lang="en-US" smtClean="0"/>
              <a:t>6/13/23</a:t>
            </a:fld>
            <a:endParaRPr lang="en-US"/>
          </a:p>
        </p:txBody>
      </p:sp>
      <p:sp>
        <p:nvSpPr>
          <p:cNvPr id="6" name="Footer Placeholder 5">
            <a:extLst>
              <a:ext uri="{FF2B5EF4-FFF2-40B4-BE49-F238E27FC236}">
                <a16:creationId xmlns:a16="http://schemas.microsoft.com/office/drawing/2014/main" id="{BEA0ECA3-B587-C741-BCE1-37AC0E57EDD5}"/>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451061D-999A-014D-B032-B0396A6BF2B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01941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CA" sz="1200" kern="1200" dirty="0">
                <a:solidFill>
                  <a:schemeClr val="tx1"/>
                </a:solidFill>
                <a:effectLst/>
                <a:latin typeface="+mn-lt"/>
                <a:ea typeface="+mn-ea"/>
                <a:cs typeface="+mn-cs"/>
              </a:rPr>
              <a:t>SIMDRAM is an end-to-end framework that provides the user with</a:t>
            </a:r>
          </a:p>
          <a:p>
            <a:r>
              <a:rPr lang="en-CA" sz="1200" kern="1200" dirty="0">
                <a:solidFill>
                  <a:schemeClr val="tx1"/>
                </a:solidFill>
                <a:effectLst/>
                <a:latin typeface="+mn-lt"/>
                <a:ea typeface="+mn-ea"/>
                <a:cs typeface="+mn-cs"/>
              </a:rPr>
              <a:t>the ability to implement an arbitrary operation in DRAM</a:t>
            </a:r>
          </a:p>
          <a:p>
            <a:endParaRPr lang="en-US" dirty="0"/>
          </a:p>
          <a:p>
            <a:r>
              <a:rPr lang="en-CA" sz="1200" kern="1200" dirty="0">
                <a:solidFill>
                  <a:schemeClr val="tx1"/>
                </a:solidFill>
                <a:effectLst/>
                <a:latin typeface="+mn-lt"/>
                <a:ea typeface="+mn-ea"/>
                <a:cs typeface="+mn-cs"/>
              </a:rPr>
              <a:t>The framework</a:t>
            </a:r>
            <a:r>
              <a:rPr lang="en-US" dirty="0"/>
              <a:t> is composed of three main steps</a:t>
            </a:r>
            <a:r>
              <a:rPr lang="en-CA" sz="1200" kern="1200" dirty="0">
                <a:solidFill>
                  <a:schemeClr val="tx1"/>
                </a:solidFill>
                <a:effectLst/>
                <a:latin typeface="+mn-lt"/>
                <a:ea typeface="+mn-ea"/>
                <a:cs typeface="+mn-cs"/>
              </a:rPr>
              <a:t> which are illustrated in this picture. </a:t>
            </a:r>
            <a:endParaRPr lang="en-US" dirty="0"/>
          </a:p>
          <a:p>
            <a:endParaRPr lang="en-US" dirty="0"/>
          </a:p>
          <a:p>
            <a:r>
              <a:rPr lang="en-US" dirty="0"/>
              <a:t>[CLICK] It takes as user input input the AND/OR/NOT representation of a desired operation.</a:t>
            </a:r>
          </a:p>
          <a:p>
            <a:endParaRPr lang="en-US" dirty="0"/>
          </a:p>
          <a:p>
            <a:r>
              <a:rPr lang="en-CA" sz="1200" kern="1200" dirty="0">
                <a:solidFill>
                  <a:schemeClr val="tx1"/>
                </a:solidFill>
                <a:effectLst/>
                <a:latin typeface="+mn-lt"/>
                <a:ea typeface="+mn-ea"/>
                <a:cs typeface="+mn-cs"/>
              </a:rPr>
              <a:t>[CLICK] Step 1 builds an efficient MAJ/NOT representation of a given desired operation from its AND/OR/NOT-based implementation. Specifically, this step takes as input a desired</a:t>
            </a:r>
          </a:p>
          <a:p>
            <a:r>
              <a:rPr lang="en-CA" sz="1200" kern="1200" dirty="0">
                <a:solidFill>
                  <a:schemeClr val="tx1"/>
                </a:solidFill>
                <a:effectLst/>
                <a:latin typeface="+mn-lt"/>
                <a:ea typeface="+mn-ea"/>
                <a:cs typeface="+mn-cs"/>
              </a:rPr>
              <a:t>operation and uses logic optimization to minimize the number of logic primitives (and, therefore, the computation latency) required to perform the operation. </a:t>
            </a:r>
          </a:p>
          <a:p>
            <a:endParaRPr lang="en-US" dirty="0"/>
          </a:p>
          <a:p>
            <a:r>
              <a:rPr lang="en-CA" sz="1200"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The second step allocates DRAM rows to the operation’s inputs and outputs and generates the required sequence of DRAM commands to execute the desired operation. </a:t>
            </a:r>
            <a:endParaRPr lang="en-US" dirty="0"/>
          </a:p>
          <a:p>
            <a:endParaRPr lang="en-US" dirty="0"/>
          </a:p>
          <a:p>
            <a:r>
              <a:rPr lang="en-CA" sz="1200" kern="1200" dirty="0">
                <a:solidFill>
                  <a:schemeClr val="tx1"/>
                </a:solidFill>
                <a:effectLst/>
                <a:latin typeface="+mn-lt"/>
                <a:ea typeface="+mn-ea"/>
                <a:cs typeface="+mn-cs"/>
              </a:rPr>
              <a:t>[CLICK] This step’s output is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i.e., the optimized sequence of DRAM commands that is stored in main memory and will be used to execute the operation at runtime. The </a:t>
            </a:r>
            <a:r>
              <a:rPr lang="en-CA" sz="1200" kern="1200" dirty="0" err="1">
                <a:solidFill>
                  <a:schemeClr val="tx1"/>
                </a:solidFill>
                <a:effectLst/>
                <a:latin typeface="+mn-lt"/>
                <a:ea typeface="+mn-ea"/>
                <a:cs typeface="+mn-cs"/>
              </a:rPr>
              <a:t>uProgram</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is stored in main memory and will be used to execute the operation at runtime</a:t>
            </a:r>
          </a:p>
          <a:p>
            <a:r>
              <a:rPr lang="en-CA" sz="1200" kern="1200" dirty="0">
                <a:solidFill>
                  <a:schemeClr val="tx1"/>
                </a:solidFill>
                <a:effectLst/>
                <a:latin typeface="+mn-lt"/>
                <a:ea typeface="+mn-ea"/>
                <a:cs typeface="+mn-cs"/>
              </a:rPr>
              <a:t>[CLICK] and a new SIMDRAM instruction called </a:t>
            </a:r>
            <a:r>
              <a:rPr lang="en-CA" sz="1200" kern="1200" dirty="0" err="1">
                <a:solidFill>
                  <a:schemeClr val="tx1"/>
                </a:solidFill>
                <a:effectLst/>
                <a:latin typeface="+mn-lt"/>
                <a:ea typeface="+mn-ea"/>
                <a:cs typeface="+mn-cs"/>
              </a:rPr>
              <a:t>bbop</a:t>
            </a:r>
            <a:r>
              <a:rPr lang="en-CA" sz="1200" kern="1200" dirty="0">
                <a:solidFill>
                  <a:schemeClr val="tx1"/>
                </a:solidFill>
                <a:effectLst/>
                <a:latin typeface="+mn-lt"/>
                <a:ea typeface="+mn-ea"/>
                <a:cs typeface="+mn-cs"/>
              </a:rPr>
              <a:t> is created as an interface to the </a:t>
            </a:r>
            <a:r>
              <a:rPr lang="en-CA" sz="1200" kern="1200" dirty="0" err="1">
                <a:solidFill>
                  <a:schemeClr val="tx1"/>
                </a:solidFill>
                <a:effectLst/>
                <a:latin typeface="+mn-lt"/>
                <a:ea typeface="+mn-ea"/>
                <a:cs typeface="+mn-cs"/>
              </a:rPr>
              <a:t>uProgram</a:t>
            </a:r>
            <a:r>
              <a:rPr lang="en-CA" sz="1200" kern="1200" dirty="0">
                <a:solidFill>
                  <a:schemeClr val="tx1"/>
                </a:solidFill>
                <a:effectLst/>
                <a:latin typeface="+mn-lt"/>
                <a:ea typeface="+mn-ea"/>
                <a:cs typeface="+mn-cs"/>
              </a:rPr>
              <a:t>, and then added to the CPU ISA</a:t>
            </a:r>
          </a:p>
          <a:p>
            <a:endParaRPr lang="en-US" dirty="0"/>
          </a:p>
          <a:p>
            <a:r>
              <a:rPr lang="en-US" dirty="0"/>
              <a:t>[CLICK] The third step </a:t>
            </a:r>
            <a:r>
              <a:rPr lang="en-CA" sz="1200" kern="1200" dirty="0">
                <a:solidFill>
                  <a:schemeClr val="tx1"/>
                </a:solidFill>
                <a:effectLst/>
                <a:latin typeface="+mn-lt"/>
                <a:ea typeface="+mn-ea"/>
                <a:cs typeface="+mn-cs"/>
              </a:rPr>
              <a:t>executes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to perform the operation. SIMDRAM uses a control unit in the memory controller that transparently issues the sequence of commands to DRAM, as dictated by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Once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is complete, the result of the operation is held in DRAM.</a:t>
            </a:r>
            <a:endParaRPr lang="en-US" sz="1200" kern="1200" dirty="0">
              <a:solidFill>
                <a:schemeClr val="tx1"/>
              </a:solidFill>
              <a:effectLst/>
              <a:latin typeface="+mn-lt"/>
              <a:ea typeface="+mn-ea"/>
              <a:cs typeface="+mn-cs"/>
            </a:endParaRPr>
          </a:p>
          <a:p>
            <a:endParaRPr lang="en-US" dirty="0"/>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5C05B30F-BA6C-9149-B255-56E54729187F}"/>
              </a:ext>
            </a:extLst>
          </p:cNvPr>
          <p:cNvSpPr>
            <a:spLocks noGrp="1"/>
          </p:cNvSpPr>
          <p:nvPr>
            <p:ph type="dt" idx="1"/>
          </p:nvPr>
        </p:nvSpPr>
        <p:spPr/>
        <p:txBody>
          <a:bodyPr/>
          <a:lstStyle/>
          <a:p>
            <a:fld id="{1E035412-A6B9-CB43-9480-5F06A4E85463}" type="datetime1">
              <a:rPr lang="en-US" smtClean="0"/>
              <a:t>6/13/23</a:t>
            </a:fld>
            <a:endParaRPr lang="en-US"/>
          </a:p>
        </p:txBody>
      </p:sp>
      <p:sp>
        <p:nvSpPr>
          <p:cNvPr id="6" name="Footer Placeholder 5">
            <a:extLst>
              <a:ext uri="{FF2B5EF4-FFF2-40B4-BE49-F238E27FC236}">
                <a16:creationId xmlns:a16="http://schemas.microsoft.com/office/drawing/2014/main" id="{0EF98DC5-8B83-4147-8F81-E9BF1BEB60D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717AFDC-B6E7-B246-8635-069AA5EEDEB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95684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into the first step of the SIMDRAM framework in more detail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CA0682F-F3CA-CD42-B2FD-A1128E9141CB}"/>
              </a:ext>
            </a:extLst>
          </p:cNvPr>
          <p:cNvSpPr>
            <a:spLocks noGrp="1"/>
          </p:cNvSpPr>
          <p:nvPr>
            <p:ph type="dt" idx="1"/>
          </p:nvPr>
        </p:nvSpPr>
        <p:spPr/>
        <p:txBody>
          <a:bodyPr/>
          <a:lstStyle/>
          <a:p>
            <a:fld id="{150A7CCE-077F-3E47-A1AC-17621043FDBF}" type="datetime1">
              <a:rPr lang="en-US" smtClean="0"/>
              <a:t>6/13/23</a:t>
            </a:fld>
            <a:endParaRPr lang="en-US"/>
          </a:p>
        </p:txBody>
      </p:sp>
      <p:sp>
        <p:nvSpPr>
          <p:cNvPr id="6" name="Footer Placeholder 5">
            <a:extLst>
              <a:ext uri="{FF2B5EF4-FFF2-40B4-BE49-F238E27FC236}">
                <a16:creationId xmlns:a16="http://schemas.microsoft.com/office/drawing/2014/main" id="{BF4D79FC-F936-3041-ACB7-512E4790C9A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3DFFC64-DA7B-7247-AAA8-0BB71DF7F5C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4974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AMBIT showed, it is quite trivial to convert a Boolean equation to the equivalent Majority equation </a:t>
            </a:r>
          </a:p>
          <a:p>
            <a:endParaRPr lang="en-US" dirty="0"/>
          </a:p>
          <a:p>
            <a:r>
              <a:rPr lang="en-US" dirty="0"/>
              <a:t>[CLICK] As </a:t>
            </a:r>
            <a:r>
              <a:rPr lang="en-CA" sz="1200" kern="1200" dirty="0">
                <a:solidFill>
                  <a:schemeClr val="tx1"/>
                </a:solidFill>
                <a:effectLst/>
                <a:latin typeface="+mn-lt"/>
                <a:ea typeface="+mn-ea"/>
                <a:cs typeface="+mn-cs"/>
              </a:rPr>
              <a:t>Each two-input AND is in implemented using a three-input MAJ primitive, where one of the inputs is tied to logic 0</a:t>
            </a:r>
          </a:p>
          <a:p>
            <a:r>
              <a:rPr lang="en-CA" sz="1200" kern="1200" dirty="0">
                <a:solidFill>
                  <a:schemeClr val="tx1"/>
                </a:solidFill>
                <a:effectLst/>
                <a:latin typeface="+mn-lt"/>
                <a:ea typeface="+mn-ea"/>
                <a:cs typeface="+mn-cs"/>
              </a:rPr>
              <a:t>[CLICK] And an OR primitive is implemented using a three-input MAJ primitive, where one of the inputs is tied to logic 1</a:t>
            </a:r>
            <a:endParaRPr lang="en-US" dirty="0"/>
          </a:p>
          <a:p>
            <a:endParaRPr lang="en-US" dirty="0"/>
          </a:p>
          <a:p>
            <a:r>
              <a:rPr lang="en-CA" sz="1200" kern="1200" dirty="0">
                <a:solidFill>
                  <a:schemeClr val="tx1"/>
                </a:solidFill>
                <a:effectLst/>
                <a:latin typeface="+mn-lt"/>
                <a:ea typeface="+mn-ea"/>
                <a:cs typeface="+mn-cs"/>
              </a:rPr>
              <a:t>[CLICK] Accordingly, The first part of the transformation process in step 1 of the SIMDRAM framework simply replaces the AND and OR primitives, with MAJ primitives. </a:t>
            </a:r>
          </a:p>
          <a:p>
            <a:r>
              <a:rPr lang="en-CA" sz="1200" kern="1200" dirty="0">
                <a:solidFill>
                  <a:schemeClr val="tx1"/>
                </a:solidFill>
                <a:effectLst/>
                <a:latin typeface="+mn-lt"/>
                <a:ea typeface="+mn-ea"/>
                <a:cs typeface="+mn-cs"/>
              </a:rPr>
              <a:t>[CLICK] </a:t>
            </a:r>
            <a:r>
              <a:rPr lang="en-US" dirty="0"/>
              <a:t>However, naively converting </a:t>
            </a:r>
            <a:r>
              <a:rPr lang="en-CA" sz="1200" kern="1200" dirty="0">
                <a:solidFill>
                  <a:schemeClr val="tx1"/>
                </a:solidFill>
                <a:effectLst/>
                <a:latin typeface="+mn-lt"/>
                <a:ea typeface="+mn-ea"/>
                <a:cs typeface="+mn-cs"/>
              </a:rPr>
              <a:t>AND/OR primitives with MAJ primitives yields a implementation of the operation that correctly replicates the functionality of the initial AND/OR/NOT implementation, but is likely inefficient.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1CE8A24-EA67-F248-BA79-56242F693CA0}"/>
              </a:ext>
            </a:extLst>
          </p:cNvPr>
          <p:cNvSpPr>
            <a:spLocks noGrp="1"/>
          </p:cNvSpPr>
          <p:nvPr>
            <p:ph type="dt" idx="1"/>
          </p:nvPr>
        </p:nvSpPr>
        <p:spPr/>
        <p:txBody>
          <a:bodyPr/>
          <a:lstStyle/>
          <a:p>
            <a:fld id="{9EFB9FA7-2DB9-C845-997E-E8B865A2DEA0}" type="datetime1">
              <a:rPr lang="en-US" smtClean="0"/>
              <a:t>6/13/23</a:t>
            </a:fld>
            <a:endParaRPr lang="en-US"/>
          </a:p>
        </p:txBody>
      </p:sp>
      <p:sp>
        <p:nvSpPr>
          <p:cNvPr id="6" name="Footer Placeholder 5">
            <a:extLst>
              <a:ext uri="{FF2B5EF4-FFF2-40B4-BE49-F238E27FC236}">
                <a16:creationId xmlns:a16="http://schemas.microsoft.com/office/drawing/2014/main" id="{AF6D148A-9A41-9F4B-AA27-B334D1FA22B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DA1F1D9-BC4E-C14B-87B8-BC94664B419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9303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DRAM module </a:t>
            </a:r>
          </a:p>
          <a:p>
            <a:r>
              <a:rPr lang="en-US" dirty="0"/>
              <a:t>[CLICK] is composed of many DRAM chips</a:t>
            </a:r>
          </a:p>
          <a:p>
            <a:r>
              <a:rPr lang="en-US" dirty="0"/>
              <a:t>[CLICK] Each DRAM chip is composed of several banks.</a:t>
            </a:r>
          </a:p>
          <a:p>
            <a:r>
              <a:rPr lang="en-US" dirty="0"/>
              <a:t>[CLICK] Each bank has many subarrays, which are a 2D array of DRAM cells</a:t>
            </a:r>
          </a:p>
          <a:p>
            <a:endParaRPr lang="en-US" dirty="0"/>
          </a:p>
          <a:p>
            <a:r>
              <a:rPr lang="en-US" dirty="0"/>
              <a:t>[CLICK] The 2D array of DRAM cells are horizontally connected via a </a:t>
            </a:r>
            <a:r>
              <a:rPr lang="en-US" dirty="0" err="1"/>
              <a:t>wordline</a:t>
            </a:r>
            <a:r>
              <a:rPr lang="en-US" dirty="0"/>
              <a:t> </a:t>
            </a:r>
          </a:p>
          <a:p>
            <a:r>
              <a:rPr lang="en-US" dirty="0"/>
              <a:t>[CLICK] And vertically connected via a bitline</a:t>
            </a:r>
          </a:p>
          <a:p>
            <a:endParaRPr lang="en-US" dirty="0"/>
          </a:p>
          <a:p>
            <a:r>
              <a:rPr lang="en-US" dirty="0"/>
              <a:t>[CLICK] The </a:t>
            </a:r>
            <a:r>
              <a:rPr lang="en-US" dirty="0" err="1"/>
              <a:t>bitlines</a:t>
            </a:r>
            <a:r>
              <a:rPr lang="en-US" dirty="0"/>
              <a:t> are connected to an array of sense amplifiers </a:t>
            </a:r>
          </a:p>
          <a:p>
            <a:r>
              <a:rPr lang="en-US" dirty="0"/>
              <a:t>[CLICK] called row buffer .</a:t>
            </a:r>
          </a:p>
          <a:p>
            <a:r>
              <a:rPr lang="en-US" dirty="0"/>
              <a:t>[CLICK] A DRAM cell is composed of </a:t>
            </a:r>
          </a:p>
          <a:p>
            <a:r>
              <a:rPr lang="en-US" dirty="0"/>
              <a:t>[CLICK] A storage capacitor, which holds the data stored in DRAM as charge and</a:t>
            </a:r>
          </a:p>
          <a:p>
            <a:r>
              <a:rPr lang="en-US" dirty="0"/>
              <a:t>[CLICK] An access transistor, which enables and disables the charge flow from the storage capacitor to the bitline</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5</a:t>
            </a:fld>
            <a:endParaRPr lang="en-US"/>
          </a:p>
        </p:txBody>
      </p:sp>
      <p:sp>
        <p:nvSpPr>
          <p:cNvPr id="5" name="Date Placeholder 4">
            <a:extLst>
              <a:ext uri="{FF2B5EF4-FFF2-40B4-BE49-F238E27FC236}">
                <a16:creationId xmlns:a16="http://schemas.microsoft.com/office/drawing/2014/main" id="{30068E84-B061-9446-9096-3BC730E6E604}"/>
              </a:ext>
            </a:extLst>
          </p:cNvPr>
          <p:cNvSpPr>
            <a:spLocks noGrp="1"/>
          </p:cNvSpPr>
          <p:nvPr>
            <p:ph type="dt" idx="1"/>
          </p:nvPr>
        </p:nvSpPr>
        <p:spPr/>
        <p:txBody>
          <a:bodyPr/>
          <a:lstStyle/>
          <a:p>
            <a:fld id="{96890652-24CD-8049-8C2D-E31C691FC4F4}" type="datetime1">
              <a:rPr lang="en-US" smtClean="0"/>
              <a:t>6/13/23</a:t>
            </a:fld>
            <a:endParaRPr lang="en-US"/>
          </a:p>
        </p:txBody>
      </p:sp>
      <p:sp>
        <p:nvSpPr>
          <p:cNvPr id="6" name="Footer Placeholder 5">
            <a:extLst>
              <a:ext uri="{FF2B5EF4-FFF2-40B4-BE49-F238E27FC236}">
                <a16:creationId xmlns:a16="http://schemas.microsoft.com/office/drawing/2014/main" id="{86B175C1-48FE-B943-8084-D38C72B2F10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BCED357B-4BE7-6449-9ECA-63DA660FD0D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574818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To address this issue, the second part of the transformation process </a:t>
            </a:r>
          </a:p>
          <a:p>
            <a:r>
              <a:rPr lang="en-CA" sz="1200" kern="1200" dirty="0">
                <a:solidFill>
                  <a:schemeClr val="tx1"/>
                </a:solidFill>
                <a:effectLst/>
                <a:latin typeface="+mn-lt"/>
                <a:ea typeface="+mn-ea"/>
                <a:cs typeface="+mn-cs"/>
              </a:rPr>
              <a:t>[CLICK] takes the inefficient MAJ/NOT-based implementation, and uses </a:t>
            </a:r>
          </a:p>
          <a:p>
            <a:r>
              <a:rPr lang="en-CA" sz="1200" kern="1200" dirty="0">
                <a:solidFill>
                  <a:schemeClr val="tx1"/>
                </a:solidFill>
                <a:effectLst/>
                <a:latin typeface="+mn-lt"/>
                <a:ea typeface="+mn-ea"/>
                <a:cs typeface="+mn-cs"/>
              </a:rPr>
              <a:t>[CLICK] a greedy algorithm to apply a series of transformations that consolidate multiple MAJ primitives into a smaller number of MAJ primitives with identical functionality.</a:t>
            </a:r>
          </a:p>
          <a:p>
            <a:r>
              <a:rPr lang="en-CA" sz="1200" kern="1200" dirty="0">
                <a:solidFill>
                  <a:schemeClr val="tx1"/>
                </a:solidFill>
                <a:effectLst/>
                <a:latin typeface="+mn-lt"/>
                <a:ea typeface="+mn-ea"/>
                <a:cs typeface="+mn-cs"/>
              </a:rPr>
              <a:t>[CLICK] This yields an optimized MAJ/NOT-based implementation that requires fewer logic primitives to perform the same operation that the unoptimized implementation performs.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For example, This picture shows the generated MAJ/NOT-based for the carry propagation logic in a full addition which</a:t>
            </a:r>
            <a:r>
              <a:rPr lang="en-US" dirty="0"/>
              <a:t> requires only one majority logic primitive instead of four.</a:t>
            </a:r>
          </a:p>
          <a:p>
            <a:endParaRPr lang="en-US" dirty="0"/>
          </a:p>
          <a:p>
            <a:r>
              <a:rPr lang="en-US" dirty="0"/>
              <a:t>[CLICK] Therefore, Step 1 generates an optimized MAJ/NOT implementation of the desired operations. </a:t>
            </a:r>
          </a:p>
          <a:p>
            <a:endParaRPr lang="en-US" dirty="0"/>
          </a:p>
          <a:p>
            <a:r>
              <a:rPr lang="en-US" dirty="0"/>
              <a:t>[NEXT] </a:t>
            </a: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DF1342C-5694-2E40-B622-31BA81CF07CF}"/>
              </a:ext>
            </a:extLst>
          </p:cNvPr>
          <p:cNvSpPr>
            <a:spLocks noGrp="1"/>
          </p:cNvSpPr>
          <p:nvPr>
            <p:ph type="dt" idx="1"/>
          </p:nvPr>
        </p:nvSpPr>
        <p:spPr/>
        <p:txBody>
          <a:bodyPr/>
          <a:lstStyle/>
          <a:p>
            <a:fld id="{86D87B86-64EC-4D4A-8D9D-7073D3AAAD85}" type="datetime1">
              <a:rPr lang="en-US" smtClean="0"/>
              <a:t>6/13/23</a:t>
            </a:fld>
            <a:endParaRPr lang="en-US"/>
          </a:p>
        </p:txBody>
      </p:sp>
      <p:sp>
        <p:nvSpPr>
          <p:cNvPr id="6" name="Footer Placeholder 5">
            <a:extLst>
              <a:ext uri="{FF2B5EF4-FFF2-40B4-BE49-F238E27FC236}">
                <a16:creationId xmlns:a16="http://schemas.microsoft.com/office/drawing/2014/main" id="{09438DBC-A73F-F54C-8AB3-18969099E21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846D7943-2FDA-594A-A1C9-DBAE93232A4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10027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take a more detailed look at Step 2 of the SIMDRAM framework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44A045E-47CA-8C44-9104-BFED0ADB5791}"/>
              </a:ext>
            </a:extLst>
          </p:cNvPr>
          <p:cNvSpPr>
            <a:spLocks noGrp="1"/>
          </p:cNvSpPr>
          <p:nvPr>
            <p:ph type="dt" idx="1"/>
          </p:nvPr>
        </p:nvSpPr>
        <p:spPr/>
        <p:txBody>
          <a:bodyPr/>
          <a:lstStyle/>
          <a:p>
            <a:fld id="{84996F87-E6EA-8446-99F5-71AFD0AE6EB2}" type="datetime1">
              <a:rPr lang="en-US" smtClean="0"/>
              <a:t>6/13/23</a:t>
            </a:fld>
            <a:endParaRPr lang="en-US"/>
          </a:p>
        </p:txBody>
      </p:sp>
      <p:sp>
        <p:nvSpPr>
          <p:cNvPr id="6" name="Footer Placeholder 5">
            <a:extLst>
              <a:ext uri="{FF2B5EF4-FFF2-40B4-BE49-F238E27FC236}">
                <a16:creationId xmlns:a16="http://schemas.microsoft.com/office/drawing/2014/main" id="{515CFB1A-272B-114D-AEFE-682C4B0DDD6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BCBA490-1AC0-0A44-B252-134F664354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43407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[CLICK] Each SIMDRAM operation is stored as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which  is a series of microarchitectural operations, such as activation and </a:t>
            </a:r>
            <a:r>
              <a:rPr lang="en-CA" sz="1200" kern="1200" dirty="0" err="1">
                <a:solidFill>
                  <a:schemeClr val="tx1"/>
                </a:solidFill>
                <a:effectLst/>
                <a:latin typeface="+mn-lt"/>
                <a:ea typeface="+mn-ea"/>
                <a:cs typeface="+mn-cs"/>
              </a:rPr>
              <a:t>precharge</a:t>
            </a:r>
            <a:r>
              <a:rPr lang="en-CA" sz="1200" kern="1200" dirty="0">
                <a:solidFill>
                  <a:schemeClr val="tx1"/>
                </a:solidFill>
                <a:effectLst/>
                <a:latin typeface="+mn-lt"/>
                <a:ea typeface="+mn-ea"/>
                <a:cs typeface="+mn-cs"/>
              </a:rPr>
              <a:t>, that SIMDRAM uses to execute SIMDRAM operations in DRAM</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Accordingly, the goal of the second step is to take the optimized MAJ/not-based implementation in Step 1</a:t>
            </a:r>
          </a:p>
          <a:p>
            <a:r>
              <a:rPr lang="en-CA" sz="1200" kern="1200" dirty="0">
                <a:solidFill>
                  <a:schemeClr val="tx1"/>
                </a:solidFill>
                <a:effectLst/>
                <a:latin typeface="+mn-lt"/>
                <a:ea typeface="+mn-ea"/>
                <a:cs typeface="+mn-cs"/>
              </a:rPr>
              <a:t>and generate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that executes the desired SIMDRAM operation in DRAM.</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To this end, the second step of the framework performs two key tasks on the optimized</a:t>
            </a:r>
          </a:p>
          <a:p>
            <a:r>
              <a:rPr lang="en-CA" sz="1200" kern="1200" dirty="0">
                <a:solidFill>
                  <a:schemeClr val="tx1"/>
                </a:solidFill>
                <a:effectLst/>
                <a:latin typeface="+mn-lt"/>
                <a:ea typeface="+mn-ea"/>
                <a:cs typeface="+mn-cs"/>
              </a:rPr>
              <a:t>MAJ-based implementation of the operation: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first,  allocating DRAM rows to the operands, which assigns each input operand of each MAJ operation to a DRAM row, and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And, second, generating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[NEXT]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9180F67-B5AE-A143-9049-A00BC7724E06}"/>
              </a:ext>
            </a:extLst>
          </p:cNvPr>
          <p:cNvSpPr>
            <a:spLocks noGrp="1"/>
          </p:cNvSpPr>
          <p:nvPr>
            <p:ph type="dt" idx="1"/>
          </p:nvPr>
        </p:nvSpPr>
        <p:spPr/>
        <p:txBody>
          <a:bodyPr/>
          <a:lstStyle/>
          <a:p>
            <a:fld id="{BEDB6D44-348F-9D40-AF3C-A4C6F1FE0320}" type="datetime1">
              <a:rPr lang="en-US" smtClean="0"/>
              <a:t>6/13/23</a:t>
            </a:fld>
            <a:endParaRPr lang="en-US"/>
          </a:p>
        </p:txBody>
      </p:sp>
      <p:sp>
        <p:nvSpPr>
          <p:cNvPr id="6" name="Footer Placeholder 5">
            <a:extLst>
              <a:ext uri="{FF2B5EF4-FFF2-40B4-BE49-F238E27FC236}">
                <a16:creationId xmlns:a16="http://schemas.microsoft.com/office/drawing/2014/main" id="{91BB27E6-FE48-3B44-9148-77CE3969930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9D5648-0A4A-774C-96D2-8871DFE6A4C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80476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first task of step 2</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7E41310-DF16-6A4C-A52F-E5D5C3D1B7F1}"/>
              </a:ext>
            </a:extLst>
          </p:cNvPr>
          <p:cNvSpPr>
            <a:spLocks noGrp="1"/>
          </p:cNvSpPr>
          <p:nvPr>
            <p:ph type="dt" idx="1"/>
          </p:nvPr>
        </p:nvSpPr>
        <p:spPr/>
        <p:txBody>
          <a:bodyPr/>
          <a:lstStyle/>
          <a:p>
            <a:fld id="{D200834A-64C2-B149-8E5B-88A5F75A06EE}" type="datetime1">
              <a:rPr lang="en-US" smtClean="0"/>
              <a:t>6/13/23</a:t>
            </a:fld>
            <a:endParaRPr lang="en-US"/>
          </a:p>
        </p:txBody>
      </p:sp>
      <p:sp>
        <p:nvSpPr>
          <p:cNvPr id="6" name="Footer Placeholder 5">
            <a:extLst>
              <a:ext uri="{FF2B5EF4-FFF2-40B4-BE49-F238E27FC236}">
                <a16:creationId xmlns:a16="http://schemas.microsoft.com/office/drawing/2014/main" id="{CB0CB5A2-4FF7-E648-9ADE-304993F3B988}"/>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C3BE61F-1519-F742-A662-4D9DDBECAB2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9459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task 1 is to allocate DRAM rows to the input operands of each MAJ primitive in the MAJ/NOT-based implementation of the operation.</a:t>
            </a:r>
          </a:p>
          <a:p>
            <a:endParaRPr lang="en-US" dirty="0"/>
          </a:p>
          <a:p>
            <a:r>
              <a:rPr lang="en-US" dirty="0"/>
              <a:t>when allocating DRAM rows to operands, SIMDRAM takes into account two extra constraints that are specific to processing-using-DRAM.</a:t>
            </a:r>
          </a:p>
          <a:p>
            <a:endParaRPr lang="en-US" dirty="0"/>
          </a:p>
          <a:p>
            <a:r>
              <a:rPr lang="en-US" dirty="0"/>
              <a:t>[CLICK] First, the number of compute rows which are rows in the subarray that are designated to perform bitwise operations is limited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64</a:t>
            </a:fld>
            <a:endParaRPr lang="en-US"/>
          </a:p>
        </p:txBody>
      </p:sp>
      <p:sp>
        <p:nvSpPr>
          <p:cNvPr id="5" name="Date Placeholder 4">
            <a:extLst>
              <a:ext uri="{FF2B5EF4-FFF2-40B4-BE49-F238E27FC236}">
                <a16:creationId xmlns:a16="http://schemas.microsoft.com/office/drawing/2014/main" id="{E07C313D-A16D-C241-A38C-B411F1296517}"/>
              </a:ext>
            </a:extLst>
          </p:cNvPr>
          <p:cNvSpPr>
            <a:spLocks noGrp="1"/>
          </p:cNvSpPr>
          <p:nvPr>
            <p:ph type="dt" idx="1"/>
          </p:nvPr>
        </p:nvSpPr>
        <p:spPr/>
        <p:txBody>
          <a:bodyPr/>
          <a:lstStyle/>
          <a:p>
            <a:fld id="{591B3912-E61D-9747-8B17-9E34D96A3D1E}" type="datetime1">
              <a:rPr lang="en-US" smtClean="0"/>
              <a:t>6/13/23</a:t>
            </a:fld>
            <a:endParaRPr lang="en-US"/>
          </a:p>
        </p:txBody>
      </p:sp>
      <p:sp>
        <p:nvSpPr>
          <p:cNvPr id="6" name="Footer Placeholder 5">
            <a:extLst>
              <a:ext uri="{FF2B5EF4-FFF2-40B4-BE49-F238E27FC236}">
                <a16:creationId xmlns:a16="http://schemas.microsoft.com/office/drawing/2014/main" id="{414B73CE-DFF8-FD44-BCC4-1C636E07C1F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2FC5779-2B4E-0F42-8BF2-BAE57EAE5B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34260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[CLICK] performing MAJ in DRAM has destructive behavior,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other words, the triple-row activation operation overwrites the original values of the three input rows with the output of the MAJ function;</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65</a:t>
            </a:fld>
            <a:endParaRPr lang="en-US"/>
          </a:p>
        </p:txBody>
      </p:sp>
      <p:sp>
        <p:nvSpPr>
          <p:cNvPr id="5" name="Date Placeholder 4">
            <a:extLst>
              <a:ext uri="{FF2B5EF4-FFF2-40B4-BE49-F238E27FC236}">
                <a16:creationId xmlns:a16="http://schemas.microsoft.com/office/drawing/2014/main" id="{F2FA687B-E087-BA49-B89C-8C9CAB043111}"/>
              </a:ext>
            </a:extLst>
          </p:cNvPr>
          <p:cNvSpPr>
            <a:spLocks noGrp="1"/>
          </p:cNvSpPr>
          <p:nvPr>
            <p:ph type="dt" idx="1"/>
          </p:nvPr>
        </p:nvSpPr>
        <p:spPr/>
        <p:txBody>
          <a:bodyPr/>
          <a:lstStyle/>
          <a:p>
            <a:fld id="{A99A5052-4FC1-FA4A-936B-D6705B30AD5A}" type="datetime1">
              <a:rPr lang="en-US" smtClean="0"/>
              <a:t>6/13/23</a:t>
            </a:fld>
            <a:endParaRPr lang="en-US"/>
          </a:p>
        </p:txBody>
      </p:sp>
      <p:sp>
        <p:nvSpPr>
          <p:cNvPr id="6" name="Footer Placeholder 5">
            <a:extLst>
              <a:ext uri="{FF2B5EF4-FFF2-40B4-BE49-F238E27FC236}">
                <a16:creationId xmlns:a16="http://schemas.microsoft.com/office/drawing/2014/main" id="{AF42C5BF-A4F3-1541-AE68-60699A43012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81CF9CC-1C2E-5349-A4C4-7693CA900BA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65219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two issues, we present a new allocation algorithm inspired by the linear scan register allocation algorithm .:</a:t>
            </a:r>
          </a:p>
          <a:p>
            <a:endParaRPr lang="en-US" dirty="0"/>
          </a:p>
          <a:p>
            <a:r>
              <a:rPr lang="en-US" dirty="0"/>
              <a:t>[CLICK] Our allocation algorithm takes as input the MAJ/NOT implementation of the operation generated in step 1, and starts by [CLICK] assigning the inputs of each majority logic primitive to the available compute rows, one at a time. [CLICK] Since the number of compute rows are limited, three in this example, this step of the algorithm assigns only as many inputs to the compute rows as the number of compute rows that are not allocated to any operand yet.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[CLICK] performing triple row activation in the compute rows, computes the majority of A, B and Carry in, which in fact [CLICK] computes the Carry out value. As a result of the destructive behavior of the triple row activation in DRAM, the carry out is stored in all three input rows at the end of the triple row activation. [CLICK] our allocation algorithm takes advantage of this behavior and reuses these rows for row to operand allocation in the next round of triple row activation in case the value stored in these rows is an input for the next MAJ function.</a:t>
            </a:r>
          </a:p>
          <a:p>
            <a:endParaRPr lang="en-US" dirty="0"/>
          </a:p>
          <a:p>
            <a:r>
              <a:rPr lang="en-US" dirty="0"/>
              <a:t>[NEXT]</a:t>
            </a:r>
          </a:p>
          <a:p>
            <a:endParaRPr lang="en-US" dirty="0"/>
          </a:p>
          <a:p>
            <a:endParaRPr lang="en-US" dirty="0"/>
          </a:p>
          <a:p>
            <a:r>
              <a:rPr lang="en-US" dirty="0"/>
              <a:t>----------------</a:t>
            </a:r>
          </a:p>
          <a:p>
            <a:r>
              <a:rPr lang="en-US" dirty="0"/>
              <a:t>[CLICK] When assigning a DRAM row to the output of the majority logic primitive, the algorithm </a:t>
            </a:r>
          </a:p>
          <a:p>
            <a:r>
              <a:rPr lang="en-US" dirty="0"/>
              <a:t>[CLICK] reuses any of the previously allocated DRAM rows for the same majority primitive</a:t>
            </a:r>
          </a:p>
          <a:p>
            <a:r>
              <a:rPr lang="en-US" dirty="0"/>
              <a:t>[CLICK] this is possible because our algorithm takes advantage of the destructive behavior of the triple-row activation operation, since the value produced by the majority of A, B, and carry in will be store in all three row allocated for them at the end of the triple-row activation</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66</a:t>
            </a:fld>
            <a:endParaRPr lang="en-US"/>
          </a:p>
        </p:txBody>
      </p:sp>
      <p:sp>
        <p:nvSpPr>
          <p:cNvPr id="5" name="Date Placeholder 4">
            <a:extLst>
              <a:ext uri="{FF2B5EF4-FFF2-40B4-BE49-F238E27FC236}">
                <a16:creationId xmlns:a16="http://schemas.microsoft.com/office/drawing/2014/main" id="{CC23258A-29FF-F548-BFCD-3E7D085DD365}"/>
              </a:ext>
            </a:extLst>
          </p:cNvPr>
          <p:cNvSpPr>
            <a:spLocks noGrp="1"/>
          </p:cNvSpPr>
          <p:nvPr>
            <p:ph type="dt" idx="1"/>
          </p:nvPr>
        </p:nvSpPr>
        <p:spPr/>
        <p:txBody>
          <a:bodyPr/>
          <a:lstStyle/>
          <a:p>
            <a:fld id="{429FB2A9-98B8-F041-882C-F891050B3CD0}" type="datetime1">
              <a:rPr lang="en-US" smtClean="0"/>
              <a:t>6/13/23</a:t>
            </a:fld>
            <a:endParaRPr lang="en-US"/>
          </a:p>
        </p:txBody>
      </p:sp>
      <p:sp>
        <p:nvSpPr>
          <p:cNvPr id="6" name="Footer Placeholder 5">
            <a:extLst>
              <a:ext uri="{FF2B5EF4-FFF2-40B4-BE49-F238E27FC236}">
                <a16:creationId xmlns:a16="http://schemas.microsoft.com/office/drawing/2014/main" id="{0C949343-2EDA-3A48-BD35-17F9DDB53CD1}"/>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880A8EB-776C-644F-877D-7B5507F2B83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48927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second task of the step 2</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6835F614-DA6F-A040-B5DD-99CE58BC6978}"/>
              </a:ext>
            </a:extLst>
          </p:cNvPr>
          <p:cNvSpPr>
            <a:spLocks noGrp="1"/>
          </p:cNvSpPr>
          <p:nvPr>
            <p:ph type="dt" idx="1"/>
          </p:nvPr>
        </p:nvSpPr>
        <p:spPr/>
        <p:txBody>
          <a:bodyPr/>
          <a:lstStyle/>
          <a:p>
            <a:fld id="{BDC052EA-D493-644E-8B75-FCCB7868116D}" type="datetime1">
              <a:rPr lang="en-US" smtClean="0"/>
              <a:t>6/13/23</a:t>
            </a:fld>
            <a:endParaRPr lang="en-US"/>
          </a:p>
        </p:txBody>
      </p:sp>
      <p:sp>
        <p:nvSpPr>
          <p:cNvPr id="6" name="Footer Placeholder 5">
            <a:extLst>
              <a:ext uri="{FF2B5EF4-FFF2-40B4-BE49-F238E27FC236}">
                <a16:creationId xmlns:a16="http://schemas.microsoft.com/office/drawing/2014/main" id="{926CA0B1-E98F-E24B-8A4B-EAD70058CC7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1680EE2-FCF1-E841-A150-7C967AFA5F3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88919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Task 2 works in three key parts: The first part generates an initial micro-program. </a:t>
            </a:r>
          </a:p>
          <a:p>
            <a:endParaRPr lang="en-US" dirty="0"/>
          </a:p>
          <a:p>
            <a:r>
              <a:rPr lang="en-US" dirty="0"/>
              <a:t>[CLICK] This part first copies the three operands from the data rows to the DRAM rows allocated to them in task 1, using row-copy operation witch consists of two activations followed by a </a:t>
            </a:r>
            <a:r>
              <a:rPr lang="en-US" dirty="0" err="1"/>
              <a:t>precharge</a:t>
            </a:r>
            <a:r>
              <a:rPr lang="en-US" dirty="0"/>
              <a:t>.</a:t>
            </a:r>
          </a:p>
          <a:p>
            <a:endParaRPr lang="en-US" dirty="0"/>
          </a:p>
          <a:p>
            <a:r>
              <a:rPr lang="en-US" dirty="0"/>
              <a:t>Once all inputs of the MAJ are copied to the allocated rows, [CLICK]  a triple-row activation operation is issued to execute the majority logic</a:t>
            </a:r>
          </a:p>
          <a:p>
            <a:r>
              <a:rPr lang="en-US" dirty="0"/>
              <a:t>Finally, [CLICK]  another row copy is issued to copy the output of the MAJ stored in the compute rows back to the destination data rows </a:t>
            </a:r>
          </a:p>
          <a:p>
            <a:r>
              <a:rPr lang="en-US" dirty="0"/>
              <a:t>[CLICK] The resulting sequence of DRAM commands represents the initial </a:t>
            </a:r>
            <a:r>
              <a:rPr lang="en-US" dirty="0" err="1"/>
              <a:t>uProgram</a:t>
            </a:r>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68</a:t>
            </a:fld>
            <a:endParaRPr lang="en-US"/>
          </a:p>
        </p:txBody>
      </p:sp>
      <p:sp>
        <p:nvSpPr>
          <p:cNvPr id="5" name="Date Placeholder 4">
            <a:extLst>
              <a:ext uri="{FF2B5EF4-FFF2-40B4-BE49-F238E27FC236}">
                <a16:creationId xmlns:a16="http://schemas.microsoft.com/office/drawing/2014/main" id="{48B6D932-9AAF-ED44-A269-6E818D62C664}"/>
              </a:ext>
            </a:extLst>
          </p:cNvPr>
          <p:cNvSpPr>
            <a:spLocks noGrp="1"/>
          </p:cNvSpPr>
          <p:nvPr>
            <p:ph type="dt" idx="1"/>
          </p:nvPr>
        </p:nvSpPr>
        <p:spPr/>
        <p:txBody>
          <a:bodyPr/>
          <a:lstStyle/>
          <a:p>
            <a:fld id="{BC4C3C5D-04A3-B940-84D9-F925BFC7D956}" type="datetime1">
              <a:rPr lang="en-US" smtClean="0"/>
              <a:t>6/13/23</a:t>
            </a:fld>
            <a:endParaRPr lang="en-US"/>
          </a:p>
        </p:txBody>
      </p:sp>
      <p:sp>
        <p:nvSpPr>
          <p:cNvPr id="6" name="Footer Placeholder 5">
            <a:extLst>
              <a:ext uri="{FF2B5EF4-FFF2-40B4-BE49-F238E27FC236}">
                <a16:creationId xmlns:a16="http://schemas.microsoft.com/office/drawing/2014/main" id="{E455D762-7448-EB4F-B6A6-01426AA2A65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493A1955-F5C7-5948-BC60-B85FFD7E63B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0899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 the second step we optimize the initial </a:t>
            </a:r>
            <a:r>
              <a:rPr lang="en-US" dirty="0" err="1"/>
              <a:t>uProgram</a:t>
            </a:r>
            <a:r>
              <a:rPr lang="en-US" dirty="0"/>
              <a:t> by leveraging the structure of our processing-using-DRAM substrate. </a:t>
            </a:r>
          </a:p>
          <a:p>
            <a:r>
              <a:rPr lang="en-US" dirty="0"/>
              <a:t>[NEXT]  </a:t>
            </a:r>
          </a:p>
        </p:txBody>
      </p:sp>
      <p:sp>
        <p:nvSpPr>
          <p:cNvPr id="4" name="Slide Number Placeholder 3"/>
          <p:cNvSpPr>
            <a:spLocks noGrp="1"/>
          </p:cNvSpPr>
          <p:nvPr>
            <p:ph type="sldNum" sz="quarter" idx="5"/>
          </p:nvPr>
        </p:nvSpPr>
        <p:spPr/>
        <p:txBody>
          <a:bodyPr/>
          <a:lstStyle/>
          <a:p>
            <a:fld id="{9215BD74-A3FE-8D41-A5F8-7391B7541C41}" type="slidenum">
              <a:rPr lang="en-US" smtClean="0"/>
              <a:t>69</a:t>
            </a:fld>
            <a:endParaRPr lang="en-US"/>
          </a:p>
        </p:txBody>
      </p:sp>
      <p:sp>
        <p:nvSpPr>
          <p:cNvPr id="5" name="Date Placeholder 4">
            <a:extLst>
              <a:ext uri="{FF2B5EF4-FFF2-40B4-BE49-F238E27FC236}">
                <a16:creationId xmlns:a16="http://schemas.microsoft.com/office/drawing/2014/main" id="{55098FE9-829E-E14D-920A-583BA6A01F1A}"/>
              </a:ext>
            </a:extLst>
          </p:cNvPr>
          <p:cNvSpPr>
            <a:spLocks noGrp="1"/>
          </p:cNvSpPr>
          <p:nvPr>
            <p:ph type="dt" idx="1"/>
          </p:nvPr>
        </p:nvSpPr>
        <p:spPr/>
        <p:txBody>
          <a:bodyPr/>
          <a:lstStyle/>
          <a:p>
            <a:fld id="{EE1A0476-F557-F84C-8CEE-D82858D294F7}" type="datetime1">
              <a:rPr lang="en-US" smtClean="0"/>
              <a:t>6/13/23</a:t>
            </a:fld>
            <a:endParaRPr lang="en-US"/>
          </a:p>
        </p:txBody>
      </p:sp>
      <p:sp>
        <p:nvSpPr>
          <p:cNvPr id="6" name="Footer Placeholder 5">
            <a:extLst>
              <a:ext uri="{FF2B5EF4-FFF2-40B4-BE49-F238E27FC236}">
                <a16:creationId xmlns:a16="http://schemas.microsoft.com/office/drawing/2014/main" id="{8417C5B7-D332-6B41-950D-61D24CCAB43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D5B3546-A35D-524F-B73D-C32C3D0DFBD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889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DRAM cells operates using three main commands: ACTIVATE, READ/WRITE, and PRECHARGE.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6</a:t>
            </a:fld>
            <a:endParaRPr lang="en-US"/>
          </a:p>
        </p:txBody>
      </p:sp>
      <p:sp>
        <p:nvSpPr>
          <p:cNvPr id="5" name="Date Placeholder 4">
            <a:extLst>
              <a:ext uri="{FF2B5EF4-FFF2-40B4-BE49-F238E27FC236}">
                <a16:creationId xmlns:a16="http://schemas.microsoft.com/office/drawing/2014/main" id="{331DF277-76A8-9649-A69B-9534F8D1DB9A}"/>
              </a:ext>
            </a:extLst>
          </p:cNvPr>
          <p:cNvSpPr>
            <a:spLocks noGrp="1"/>
          </p:cNvSpPr>
          <p:nvPr>
            <p:ph type="dt" idx="1"/>
          </p:nvPr>
        </p:nvSpPr>
        <p:spPr/>
        <p:txBody>
          <a:bodyPr/>
          <a:lstStyle/>
          <a:p>
            <a:fld id="{F4C0277E-13AE-DB4A-BDCD-9F032ADFB81B}" type="datetime1">
              <a:rPr lang="en-US" smtClean="0"/>
              <a:t>6/13/23</a:t>
            </a:fld>
            <a:endParaRPr lang="en-US"/>
          </a:p>
        </p:txBody>
      </p:sp>
      <p:sp>
        <p:nvSpPr>
          <p:cNvPr id="6" name="Footer Placeholder 5">
            <a:extLst>
              <a:ext uri="{FF2B5EF4-FFF2-40B4-BE49-F238E27FC236}">
                <a16:creationId xmlns:a16="http://schemas.microsoft.com/office/drawing/2014/main" id="{84784474-899F-FA43-9EA2-73602A2C879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FB6AC4-985F-C249-9DE4-E22FAF787E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28750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the ability to coalesce multiple row copy operation into a single one, and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70</a:t>
            </a:fld>
            <a:endParaRPr lang="en-US"/>
          </a:p>
        </p:txBody>
      </p:sp>
      <p:sp>
        <p:nvSpPr>
          <p:cNvPr id="5" name="Date Placeholder 4">
            <a:extLst>
              <a:ext uri="{FF2B5EF4-FFF2-40B4-BE49-F238E27FC236}">
                <a16:creationId xmlns:a16="http://schemas.microsoft.com/office/drawing/2014/main" id="{C68EA020-2339-3149-9220-CD0D61861155}"/>
              </a:ext>
            </a:extLst>
          </p:cNvPr>
          <p:cNvSpPr>
            <a:spLocks noGrp="1"/>
          </p:cNvSpPr>
          <p:nvPr>
            <p:ph type="dt" idx="1"/>
          </p:nvPr>
        </p:nvSpPr>
        <p:spPr/>
        <p:txBody>
          <a:bodyPr/>
          <a:lstStyle/>
          <a:p>
            <a:fld id="{CBD64402-071D-8447-BC5A-C5AE644D139C}" type="datetime1">
              <a:rPr lang="en-US" smtClean="0"/>
              <a:t>6/13/23</a:t>
            </a:fld>
            <a:endParaRPr lang="en-US"/>
          </a:p>
        </p:txBody>
      </p:sp>
      <p:sp>
        <p:nvSpPr>
          <p:cNvPr id="6" name="Footer Placeholder 5">
            <a:extLst>
              <a:ext uri="{FF2B5EF4-FFF2-40B4-BE49-F238E27FC236}">
                <a16:creationId xmlns:a16="http://schemas.microsoft.com/office/drawing/2014/main" id="{10B44760-16F2-8448-B02E-BDBAECEFE52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8B5CBEC-FE0B-1746-88E6-F06EFF87FC7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15021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merging a majority and row copy operation into a single operation. </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71</a:t>
            </a:fld>
            <a:endParaRPr lang="en-US"/>
          </a:p>
        </p:txBody>
      </p:sp>
      <p:sp>
        <p:nvSpPr>
          <p:cNvPr id="5" name="Date Placeholder 4">
            <a:extLst>
              <a:ext uri="{FF2B5EF4-FFF2-40B4-BE49-F238E27FC236}">
                <a16:creationId xmlns:a16="http://schemas.microsoft.com/office/drawing/2014/main" id="{D50A065C-22F0-E44C-B593-C506DDCA9EC7}"/>
              </a:ext>
            </a:extLst>
          </p:cNvPr>
          <p:cNvSpPr>
            <a:spLocks noGrp="1"/>
          </p:cNvSpPr>
          <p:nvPr>
            <p:ph type="dt" idx="1"/>
          </p:nvPr>
        </p:nvSpPr>
        <p:spPr/>
        <p:txBody>
          <a:bodyPr/>
          <a:lstStyle/>
          <a:p>
            <a:fld id="{2156840E-ACC4-8645-B24E-3A6F130DF306}" type="datetime1">
              <a:rPr lang="en-US" smtClean="0"/>
              <a:t>6/13/23</a:t>
            </a:fld>
            <a:endParaRPr lang="en-US"/>
          </a:p>
        </p:txBody>
      </p:sp>
      <p:sp>
        <p:nvSpPr>
          <p:cNvPr id="6" name="Footer Placeholder 5">
            <a:extLst>
              <a:ext uri="{FF2B5EF4-FFF2-40B4-BE49-F238E27FC236}">
                <a16:creationId xmlns:a16="http://schemas.microsoft.com/office/drawing/2014/main" id="{50CBD4AB-A272-A244-BC23-59D89A3D3766}"/>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F5806F7B-DBA8-B941-91BE-14A5D1D443A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1679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with these two optimizations, Task 2 of step 2 generates an optimized </a:t>
            </a:r>
            <a:r>
              <a:rPr lang="en-US" dirty="0" err="1"/>
              <a:t>uProgram</a:t>
            </a:r>
            <a:r>
              <a:rPr lang="en-US" dirty="0"/>
              <a:t> that requires fewer DRAM operations to execute the same desired operation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invite you to read our paper for more details about the two optimizations discussed here. </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72</a:t>
            </a:fld>
            <a:endParaRPr lang="en-US"/>
          </a:p>
        </p:txBody>
      </p:sp>
      <p:sp>
        <p:nvSpPr>
          <p:cNvPr id="5" name="Date Placeholder 4">
            <a:extLst>
              <a:ext uri="{FF2B5EF4-FFF2-40B4-BE49-F238E27FC236}">
                <a16:creationId xmlns:a16="http://schemas.microsoft.com/office/drawing/2014/main" id="{15168036-C79F-7F41-816F-16E56F5C3BA2}"/>
              </a:ext>
            </a:extLst>
          </p:cNvPr>
          <p:cNvSpPr>
            <a:spLocks noGrp="1"/>
          </p:cNvSpPr>
          <p:nvPr>
            <p:ph type="dt" idx="1"/>
          </p:nvPr>
        </p:nvSpPr>
        <p:spPr/>
        <p:txBody>
          <a:bodyPr/>
          <a:lstStyle/>
          <a:p>
            <a:fld id="{F6EDB581-E151-B840-9BBA-916874639988}" type="datetime1">
              <a:rPr lang="en-US" smtClean="0"/>
              <a:t>6/13/23</a:t>
            </a:fld>
            <a:endParaRPr lang="en-US"/>
          </a:p>
        </p:txBody>
      </p:sp>
      <p:sp>
        <p:nvSpPr>
          <p:cNvPr id="6" name="Footer Placeholder 5">
            <a:extLst>
              <a:ext uri="{FF2B5EF4-FFF2-40B4-BE49-F238E27FC236}">
                <a16:creationId xmlns:a16="http://schemas.microsoft.com/office/drawing/2014/main" id="{E1EB9A16-40AD-864D-A29D-B78CF546115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BCA24C2-F0F8-8D44-AB16-DF22A045298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76973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potential operations are coalesced, the framework now has an optimized micro program that compute the desired </a:t>
            </a:r>
            <a:r>
              <a:rPr lang="en-US" dirty="0" err="1"/>
              <a:t>opertatoin</a:t>
            </a:r>
            <a:r>
              <a:rPr lang="en-US" dirty="0"/>
              <a:t> for operands of size 1-bit. </a:t>
            </a:r>
          </a:p>
          <a:p>
            <a:r>
              <a:rPr lang="en-US" dirty="0"/>
              <a:t>[CLICK] The final part of task 2 generalizes this 1-bit version of the operation into an N-bit version by repeating the DRAM commands in the optimized micro program for N times.</a:t>
            </a:r>
          </a:p>
          <a:p>
            <a:r>
              <a:rPr lang="en-US" dirty="0"/>
              <a:t>[CLICK] The final outcome is an optimized </a:t>
            </a:r>
            <a:r>
              <a:rPr lang="en-US" dirty="0" err="1"/>
              <a:t>uProgram</a:t>
            </a:r>
            <a:r>
              <a:rPr lang="en-US" dirty="0"/>
              <a:t> that can execute bit-serial computation over a flexible precision in DRAM.</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73</a:t>
            </a:fld>
            <a:endParaRPr lang="en-US"/>
          </a:p>
        </p:txBody>
      </p:sp>
      <p:sp>
        <p:nvSpPr>
          <p:cNvPr id="5" name="Date Placeholder 4">
            <a:extLst>
              <a:ext uri="{FF2B5EF4-FFF2-40B4-BE49-F238E27FC236}">
                <a16:creationId xmlns:a16="http://schemas.microsoft.com/office/drawing/2014/main" id="{0E09DBDA-C240-E446-8306-D06F69851ED2}"/>
              </a:ext>
            </a:extLst>
          </p:cNvPr>
          <p:cNvSpPr>
            <a:spLocks noGrp="1"/>
          </p:cNvSpPr>
          <p:nvPr>
            <p:ph type="dt" idx="1"/>
          </p:nvPr>
        </p:nvSpPr>
        <p:spPr/>
        <p:txBody>
          <a:bodyPr/>
          <a:lstStyle/>
          <a:p>
            <a:fld id="{B3164AA1-1680-C34A-B100-C45CC3DDD10E}" type="datetime1">
              <a:rPr lang="en-US" smtClean="0"/>
              <a:t>6/13/23</a:t>
            </a:fld>
            <a:endParaRPr lang="en-US"/>
          </a:p>
        </p:txBody>
      </p:sp>
      <p:sp>
        <p:nvSpPr>
          <p:cNvPr id="6" name="Footer Placeholder 5">
            <a:extLst>
              <a:ext uri="{FF2B5EF4-FFF2-40B4-BE49-F238E27FC236}">
                <a16:creationId xmlns:a16="http://schemas.microsoft.com/office/drawing/2014/main" id="{4D7B0972-6DB2-AA4E-84C3-AF68245675C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72D8CD-A165-F445-BD30-D174FF09BC5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44674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final </a:t>
            </a:r>
            <a:r>
              <a:rPr lang="en-US" dirty="0" err="1"/>
              <a:t>uProgram</a:t>
            </a:r>
            <a:r>
              <a:rPr lang="en-US" dirty="0"/>
              <a:t> is then stored in a reserved region of DRAM for future use.</a:t>
            </a:r>
          </a:p>
          <a:p>
            <a:r>
              <a:rPr lang="en-US" dirty="0"/>
              <a:t>[CLICK] Also, a new SIMDRAM instruction, called </a:t>
            </a:r>
            <a:r>
              <a:rPr lang="en-US" dirty="0" err="1"/>
              <a:t>bbop</a:t>
            </a:r>
            <a:r>
              <a:rPr lang="en-US" dirty="0"/>
              <a:t>, is created and added to the CPU ISA. The SIMDRAM instructions is used later by the programmer to perform the added SIMDRAM operation</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74</a:t>
            </a:fld>
            <a:endParaRPr lang="en-US"/>
          </a:p>
        </p:txBody>
      </p:sp>
      <p:sp>
        <p:nvSpPr>
          <p:cNvPr id="5" name="Date Placeholder 4">
            <a:extLst>
              <a:ext uri="{FF2B5EF4-FFF2-40B4-BE49-F238E27FC236}">
                <a16:creationId xmlns:a16="http://schemas.microsoft.com/office/drawing/2014/main" id="{CD349C9C-BEA0-3D4E-BABE-59946608524E}"/>
              </a:ext>
            </a:extLst>
          </p:cNvPr>
          <p:cNvSpPr>
            <a:spLocks noGrp="1"/>
          </p:cNvSpPr>
          <p:nvPr>
            <p:ph type="dt" idx="1"/>
          </p:nvPr>
        </p:nvSpPr>
        <p:spPr/>
        <p:txBody>
          <a:bodyPr/>
          <a:lstStyle/>
          <a:p>
            <a:fld id="{EFCA7642-36BC-9342-9AAA-44F56CDEBFB9}" type="datetime1">
              <a:rPr lang="en-US" smtClean="0"/>
              <a:t>6/13/23</a:t>
            </a:fld>
            <a:endParaRPr lang="en-US"/>
          </a:p>
        </p:txBody>
      </p:sp>
      <p:sp>
        <p:nvSpPr>
          <p:cNvPr id="6" name="Footer Placeholder 5">
            <a:extLst>
              <a:ext uri="{FF2B5EF4-FFF2-40B4-BE49-F238E27FC236}">
                <a16:creationId xmlns:a16="http://schemas.microsoft.com/office/drawing/2014/main" id="{6176C121-0806-0E46-B625-FA1B5FF4779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3CA86CC3-FC0F-A942-A647-BE1EBEB84F7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00571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more detailed look at Step 3, the final step of the SIMDRAM framework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6D14284-0BBF-2043-BDA9-B09FA1F047DD}"/>
              </a:ext>
            </a:extLst>
          </p:cNvPr>
          <p:cNvSpPr>
            <a:spLocks noGrp="1"/>
          </p:cNvSpPr>
          <p:nvPr>
            <p:ph type="dt" idx="1"/>
          </p:nvPr>
        </p:nvSpPr>
        <p:spPr/>
        <p:txBody>
          <a:bodyPr/>
          <a:lstStyle/>
          <a:p>
            <a:fld id="{7A516619-DF5F-BB45-AB2F-8A0552BA8F34}" type="datetime1">
              <a:rPr lang="en-US" smtClean="0"/>
              <a:t>6/13/23</a:t>
            </a:fld>
            <a:endParaRPr lang="en-US"/>
          </a:p>
        </p:txBody>
      </p:sp>
      <p:sp>
        <p:nvSpPr>
          <p:cNvPr id="6" name="Footer Placeholder 5">
            <a:extLst>
              <a:ext uri="{FF2B5EF4-FFF2-40B4-BE49-F238E27FC236}">
                <a16:creationId xmlns:a16="http://schemas.microsoft.com/office/drawing/2014/main" id="{48301787-3E13-A049-806D-EE423037C18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4AA33B9-EE33-F547-8999-F281790040C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59266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SIMDRAM uses a control unit in the memory controller that handles the execution of the</a:t>
            </a:r>
          </a:p>
          <a:p>
            <a:r>
              <a:rPr lang="el-GR" dirty="0"/>
              <a:t>μ</a:t>
            </a:r>
            <a:r>
              <a:rPr lang="en-US" dirty="0"/>
              <a:t>Program at runtime, transparently to the programmer. </a:t>
            </a:r>
          </a:p>
          <a:p>
            <a:endParaRPr lang="en-US" dirty="0"/>
          </a:p>
          <a:p>
            <a:r>
              <a:rPr lang="en-US" dirty="0"/>
              <a:t>[CLICK] To perform a SIMDRAM operation, program a </a:t>
            </a:r>
            <a:r>
              <a:rPr lang="en-US" dirty="0" err="1"/>
              <a:t>bbop</a:t>
            </a:r>
            <a:r>
              <a:rPr lang="en-US" dirty="0"/>
              <a:t> instruction. Upon receiving this instruction, the control unit </a:t>
            </a:r>
          </a:p>
          <a:p>
            <a:r>
              <a:rPr lang="en-US" dirty="0"/>
              <a:t>[CLICK] loads the </a:t>
            </a:r>
            <a:r>
              <a:rPr lang="el-GR" dirty="0"/>
              <a:t>μ</a:t>
            </a:r>
            <a:r>
              <a:rPr lang="en-US" dirty="0"/>
              <a:t>Program corresponding to the </a:t>
            </a:r>
            <a:r>
              <a:rPr lang="en-US" dirty="0" err="1"/>
              <a:t>bbop</a:t>
            </a:r>
            <a:r>
              <a:rPr lang="en-US" dirty="0"/>
              <a:t> from the main memory</a:t>
            </a:r>
          </a:p>
          <a:p>
            <a:r>
              <a:rPr lang="en-US" dirty="0"/>
              <a:t>[CLICK] and performs the requested SIMDRAM operation by issuing the sequence of DRAM commands stores in the </a:t>
            </a:r>
            <a:r>
              <a:rPr lang="el-GR" dirty="0"/>
              <a:t>μ</a:t>
            </a:r>
            <a:r>
              <a:rPr lang="en-US" dirty="0"/>
              <a:t>Program of that SIMDRAM operation. </a:t>
            </a:r>
          </a:p>
          <a:p>
            <a:r>
              <a:rPr lang="en-US" dirty="0"/>
              <a:t>[CLICK] at the end of the </a:t>
            </a:r>
            <a:r>
              <a:rPr lang="en-US" dirty="0" err="1"/>
              <a:t>uProgram's</a:t>
            </a:r>
            <a:r>
              <a:rPr lang="en-US" dirty="0"/>
              <a:t> execution, the outcome of the SIMDRAM operation is stored in memory.</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2B0CE0E-A6B0-F649-881E-6B048B4D0DBF}"/>
              </a:ext>
            </a:extLst>
          </p:cNvPr>
          <p:cNvSpPr>
            <a:spLocks noGrp="1"/>
          </p:cNvSpPr>
          <p:nvPr>
            <p:ph type="dt" idx="1"/>
          </p:nvPr>
        </p:nvSpPr>
        <p:spPr/>
        <p:txBody>
          <a:bodyPr/>
          <a:lstStyle/>
          <a:p>
            <a:fld id="{751CBD63-E352-B24A-AB83-D2A8DD10F136}" type="datetime1">
              <a:rPr lang="en-US" smtClean="0"/>
              <a:t>6/13/23</a:t>
            </a:fld>
            <a:endParaRPr lang="en-US"/>
          </a:p>
        </p:txBody>
      </p:sp>
      <p:sp>
        <p:nvSpPr>
          <p:cNvPr id="6" name="Footer Placeholder 5">
            <a:extLst>
              <a:ext uri="{FF2B5EF4-FFF2-40B4-BE49-F238E27FC236}">
                <a16:creationId xmlns:a16="http://schemas.microsoft.com/office/drawing/2014/main" id="{1CE6D4B8-1568-6C47-984F-411D766652E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7186B1B-92E2-D64C-9398-D34023FF3BE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18996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Cambria" panose="02040503050406030204" pitchFamily="18" charset="0"/>
              </a:rPr>
              <a:t>we employ several techniques to efficiently integrate SIMDRAM in the system</a:t>
            </a:r>
          </a:p>
          <a:p>
            <a:pPr algn="l"/>
            <a:endParaRPr lang="en-US" dirty="0">
              <a:latin typeface="Cambria" panose="02040503050406030204" pitchFamily="18" charset="0"/>
            </a:endParaRPr>
          </a:p>
          <a:p>
            <a:pPr algn="l"/>
            <a:r>
              <a:rPr lang="en-US" dirty="0">
                <a:latin typeface="Cambria" panose="02040503050406030204" pitchFamily="18" charset="0"/>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7D5BA563-45DF-EC4D-BA05-5749DC84E145}"/>
              </a:ext>
            </a:extLst>
          </p:cNvPr>
          <p:cNvSpPr>
            <a:spLocks noGrp="1"/>
          </p:cNvSpPr>
          <p:nvPr>
            <p:ph type="dt" idx="1"/>
          </p:nvPr>
        </p:nvSpPr>
        <p:spPr/>
        <p:txBody>
          <a:bodyPr/>
          <a:lstStyle/>
          <a:p>
            <a:fld id="{532238A8-FF56-324C-8B5A-62B095E93691}" type="datetime1">
              <a:rPr lang="en-US" smtClean="0"/>
              <a:t>6/13/23</a:t>
            </a:fld>
            <a:endParaRPr lang="en-US"/>
          </a:p>
        </p:txBody>
      </p:sp>
      <p:sp>
        <p:nvSpPr>
          <p:cNvPr id="6" name="Footer Placeholder 5">
            <a:extLst>
              <a:ext uri="{FF2B5EF4-FFF2-40B4-BE49-F238E27FC236}">
                <a16:creationId xmlns:a16="http://schemas.microsoft.com/office/drawing/2014/main" id="{14B9573A-2A8D-1A44-892D-4432580B603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35ADE54-B94C-4743-A4E4-619E81696C5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88955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The first technique is regarding efficient transposing of the data layout in DRAM that enables SIMDRAM to store the data required for in-DRAM computation in a vertical layout.</a:t>
            </a:r>
          </a:p>
          <a:p>
            <a:pPr algn="l"/>
            <a:endParaRPr lang="en-US" dirty="0">
              <a:latin typeface="Cambria" panose="02040503050406030204" pitchFamily="18" charset="0"/>
            </a:endParaRPr>
          </a:p>
          <a:p>
            <a:pPr algn="l"/>
            <a:r>
              <a:rPr lang="en-US" dirty="0">
                <a:latin typeface="Cambria" panose="02040503050406030204" pitchFamily="18" charset="0"/>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D78507F-F61B-0143-87EC-AB078A137ECE}"/>
              </a:ext>
            </a:extLst>
          </p:cNvPr>
          <p:cNvSpPr>
            <a:spLocks noGrp="1"/>
          </p:cNvSpPr>
          <p:nvPr>
            <p:ph type="dt" idx="1"/>
          </p:nvPr>
        </p:nvSpPr>
        <p:spPr/>
        <p:txBody>
          <a:bodyPr/>
          <a:lstStyle/>
          <a:p>
            <a:fld id="{3669646E-21AF-E04B-B80A-0E150B47E229}" type="datetime1">
              <a:rPr lang="en-US" smtClean="0"/>
              <a:t>6/13/23</a:t>
            </a:fld>
            <a:endParaRPr lang="en-US"/>
          </a:p>
        </p:txBody>
      </p:sp>
      <p:sp>
        <p:nvSpPr>
          <p:cNvPr id="6" name="Footer Placeholder 5">
            <a:extLst>
              <a:ext uri="{FF2B5EF4-FFF2-40B4-BE49-F238E27FC236}">
                <a16:creationId xmlns:a16="http://schemas.microsoft.com/office/drawing/2014/main" id="{C14B2E7E-1365-5847-8618-7100916E6BE6}"/>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0D39808-0872-074B-97BA-0658336E95C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22074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SIMDRAM operates on vertically-laid-out data, [CLICK] the other system components including the CPU expect the data to be laid out in the traditional horizontal format, [CLICK] making it challenging to share data between SIMDRAM and CPU</a:t>
            </a:r>
          </a:p>
          <a:p>
            <a:r>
              <a:rPr lang="en-US" dirty="0"/>
              <a:t>instructions. </a:t>
            </a:r>
          </a:p>
          <a:p>
            <a:endParaRPr lang="en-US" dirty="0"/>
          </a:p>
          <a:p>
            <a:r>
              <a:rPr lang="en-US" dirty="0"/>
              <a:t>To address this issue …</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79</a:t>
            </a:fld>
            <a:endParaRPr lang="en-US"/>
          </a:p>
        </p:txBody>
      </p:sp>
      <p:sp>
        <p:nvSpPr>
          <p:cNvPr id="5" name="Date Placeholder 4">
            <a:extLst>
              <a:ext uri="{FF2B5EF4-FFF2-40B4-BE49-F238E27FC236}">
                <a16:creationId xmlns:a16="http://schemas.microsoft.com/office/drawing/2014/main" id="{CBFD94CD-BD4C-454E-8D72-4045C813E496}"/>
              </a:ext>
            </a:extLst>
          </p:cNvPr>
          <p:cNvSpPr>
            <a:spLocks noGrp="1"/>
          </p:cNvSpPr>
          <p:nvPr>
            <p:ph type="dt" idx="1"/>
          </p:nvPr>
        </p:nvSpPr>
        <p:spPr/>
        <p:txBody>
          <a:bodyPr/>
          <a:lstStyle/>
          <a:p>
            <a:fld id="{C7328A54-E7C8-664A-8C03-B1E67598BA5D}" type="datetime1">
              <a:rPr lang="en-US" smtClean="0"/>
              <a:t>6/13/23</a:t>
            </a:fld>
            <a:endParaRPr lang="en-US"/>
          </a:p>
        </p:txBody>
      </p:sp>
      <p:sp>
        <p:nvSpPr>
          <p:cNvPr id="6" name="Footer Placeholder 5">
            <a:extLst>
              <a:ext uri="{FF2B5EF4-FFF2-40B4-BE49-F238E27FC236}">
                <a16:creationId xmlns:a16="http://schemas.microsoft.com/office/drawing/2014/main" id="{18577F75-8085-1D4C-BCCD-2F9D83FC6F7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13137EF-D9D6-544D-BAE2-682E4C0CEE0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47052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read the charge level stored in the storage capacitor, the memory controller issues an ACTIVATE command. Prior to receiving the ACTIVATE command, the bitline is held under a reference voltage, usually 1/2 VDD.  </a:t>
            </a:r>
          </a:p>
          <a:p>
            <a:endParaRPr lang="en-US" dirty="0"/>
          </a:p>
          <a:p>
            <a:r>
              <a:rPr lang="en-US" dirty="0"/>
              <a:t>[CLICK] First, once the DRAM array receives the ACTIVE command, the </a:t>
            </a:r>
            <a:r>
              <a:rPr lang="en-US" dirty="0" err="1"/>
              <a:t>wordline</a:t>
            </a:r>
            <a:r>
              <a:rPr lang="en-US" dirty="0"/>
              <a:t> of the target row is asserted, which connects all cells along the row to their respective </a:t>
            </a:r>
            <a:r>
              <a:rPr lang="en-US" dirty="0" err="1"/>
              <a:t>bitlines</a:t>
            </a:r>
            <a:r>
              <a:rPr lang="en-US" dirty="0"/>
              <a:t>. </a:t>
            </a:r>
            <a:br>
              <a:rPr lang="en-US" dirty="0"/>
            </a:br>
            <a:endParaRPr lang="en-US" dirty="0"/>
          </a:p>
          <a:p>
            <a:r>
              <a:rPr lang="en-US" dirty="0"/>
              <a:t>[CLICK] Second, the storage capacitor shares charge with its corresponding bitline</a:t>
            </a:r>
          </a:p>
          <a:p>
            <a:endParaRPr lang="en-US" dirty="0"/>
          </a:p>
          <a:p>
            <a:r>
              <a:rPr lang="en-US" dirty="0"/>
              <a:t>[CLICK] Third, the sense amplifier is enabled and </a:t>
            </a:r>
          </a:p>
          <a:p>
            <a:endParaRPr lang="en-US" dirty="0"/>
          </a:p>
          <a:p>
            <a:r>
              <a:rPr lang="en-US" dirty="0"/>
              <a:t>[CLICK] Fourth, the resulting bitline voltage shift is sensed and amplified by the </a:t>
            </a:r>
            <a:r>
              <a:rPr lang="en-US" dirty="0" err="1"/>
              <a:t>bitline’s</a:t>
            </a:r>
            <a:r>
              <a:rPr lang="en-US" dirty="0"/>
              <a:t> sense amplifier. Once the sense amplifiers finish amplification</a:t>
            </a:r>
          </a:p>
          <a:p>
            <a:endParaRPr lang="en-US" dirty="0"/>
          </a:p>
          <a:p>
            <a:r>
              <a:rPr lang="en-US" dirty="0"/>
              <a:t>[CLICK] the row buffer will contain the values originally stored within the cells along the asserted </a:t>
            </a:r>
            <a:r>
              <a:rPr lang="en-US" dirty="0" err="1"/>
              <a:t>wordline</a:t>
            </a:r>
            <a:r>
              <a:rPr lang="en-US" dirty="0"/>
              <a:t>. Also, the charge in the storage capacitor is fully restored. At the end of the ACTIVATE operation, the DRAM array is ready to receive read and write requests from the memory controller. </a:t>
            </a:r>
          </a:p>
          <a:p>
            <a:r>
              <a:rPr lang="en-US" dirty="0"/>
              <a:t>  </a:t>
            </a:r>
          </a:p>
          <a:p>
            <a:r>
              <a:rPr lang="en-US" dirty="0"/>
              <a:t>[NEXT]]</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7</a:t>
            </a:fld>
            <a:endParaRPr lang="en-US"/>
          </a:p>
        </p:txBody>
      </p:sp>
      <p:sp>
        <p:nvSpPr>
          <p:cNvPr id="5" name="Date Placeholder 4">
            <a:extLst>
              <a:ext uri="{FF2B5EF4-FFF2-40B4-BE49-F238E27FC236}">
                <a16:creationId xmlns:a16="http://schemas.microsoft.com/office/drawing/2014/main" id="{BF5882C2-75EA-824C-BE85-620ED6BF661B}"/>
              </a:ext>
            </a:extLst>
          </p:cNvPr>
          <p:cNvSpPr>
            <a:spLocks noGrp="1"/>
          </p:cNvSpPr>
          <p:nvPr>
            <p:ph type="dt" idx="1"/>
          </p:nvPr>
        </p:nvSpPr>
        <p:spPr/>
        <p:txBody>
          <a:bodyPr/>
          <a:lstStyle/>
          <a:p>
            <a:fld id="{D3913858-2A1B-B147-8F2E-11416B85575F}" type="datetime1">
              <a:rPr lang="en-US" smtClean="0"/>
              <a:t>6/13/23</a:t>
            </a:fld>
            <a:endParaRPr lang="en-US"/>
          </a:p>
        </p:txBody>
      </p:sp>
      <p:sp>
        <p:nvSpPr>
          <p:cNvPr id="6" name="Footer Placeholder 5">
            <a:extLst>
              <a:ext uri="{FF2B5EF4-FFF2-40B4-BE49-F238E27FC236}">
                <a16:creationId xmlns:a16="http://schemas.microsoft.com/office/drawing/2014/main" id="{45A44CFD-5905-1849-9B1D-50EBD0CAC65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736CF36-E613-904B-9B2F-26AC020C7DD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15094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SIMDRAM uses a specialized hardware unit placed </a:t>
            </a:r>
          </a:p>
          <a:p>
            <a:endParaRPr lang="en-US" dirty="0"/>
          </a:p>
          <a:p>
            <a:r>
              <a:rPr lang="en-US" dirty="0"/>
              <a:t>[CLICK] between the last-level cache (LLC) </a:t>
            </a:r>
          </a:p>
          <a:p>
            <a:r>
              <a:rPr lang="en-US" dirty="0"/>
              <a:t>[CLICK] and the memory controller, </a:t>
            </a:r>
          </a:p>
          <a:p>
            <a:r>
              <a:rPr lang="en-US" dirty="0"/>
              <a:t>[[CLICK] called data transposition unit, to transform the data layout from horizontal to vertical, and vice versa. </a:t>
            </a:r>
          </a:p>
          <a:p>
            <a:endParaRPr lang="en-US" dirty="0"/>
          </a:p>
          <a:p>
            <a:r>
              <a:rPr lang="en-US" dirty="0"/>
              <a:t>[CLICK] The transposition unit  tracks SIMDRAM objects, </a:t>
            </a:r>
          </a:p>
          <a:p>
            <a:endParaRPr lang="en-US" dirty="0"/>
          </a:p>
          <a:p>
            <a:r>
              <a:rPr lang="en-US" dirty="0"/>
              <a:t>[CLICK] and ensures that its corresponding data is in a vertical layout and ready for SIMDRAM </a:t>
            </a:r>
            <a:r>
              <a:rPr lang="en-US" dirty="0" err="1"/>
              <a:t>compution</a:t>
            </a:r>
            <a:r>
              <a:rPr lang="en-US" dirty="0"/>
              <a:t>, whenever the data is in DRAM.</a:t>
            </a:r>
          </a:p>
          <a:p>
            <a:r>
              <a:rPr lang="en-US" dirty="0"/>
              <a:t>[CLIC] and in a horizontal layout whenever the data is in the cache and is ready for computation in the processor</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80</a:t>
            </a:fld>
            <a:endParaRPr lang="en-US"/>
          </a:p>
        </p:txBody>
      </p:sp>
      <p:sp>
        <p:nvSpPr>
          <p:cNvPr id="5" name="Date Placeholder 4">
            <a:extLst>
              <a:ext uri="{FF2B5EF4-FFF2-40B4-BE49-F238E27FC236}">
                <a16:creationId xmlns:a16="http://schemas.microsoft.com/office/drawing/2014/main" id="{B33CF6BC-3BE7-AE48-B69D-4FDB0010E190}"/>
              </a:ext>
            </a:extLst>
          </p:cNvPr>
          <p:cNvSpPr>
            <a:spLocks noGrp="1"/>
          </p:cNvSpPr>
          <p:nvPr>
            <p:ph type="dt" idx="1"/>
          </p:nvPr>
        </p:nvSpPr>
        <p:spPr/>
        <p:txBody>
          <a:bodyPr/>
          <a:lstStyle/>
          <a:p>
            <a:fld id="{325516BE-A834-CF4D-A097-7AE16B097D6E}" type="datetime1">
              <a:rPr lang="en-US" smtClean="0"/>
              <a:t>6/13/23</a:t>
            </a:fld>
            <a:endParaRPr lang="en-US"/>
          </a:p>
        </p:txBody>
      </p:sp>
      <p:sp>
        <p:nvSpPr>
          <p:cNvPr id="6" name="Footer Placeholder 5">
            <a:extLst>
              <a:ext uri="{FF2B5EF4-FFF2-40B4-BE49-F238E27FC236}">
                <a16:creationId xmlns:a16="http://schemas.microsoft.com/office/drawing/2014/main" id="{87D77042-E9FA-5B4F-8088-D5D435EE765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17B70C8-35BE-FB4D-B49D-FA223CE5217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747437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a:t>
            </a:r>
            <a:r>
              <a:rPr lang="en-US" dirty="0" err="1"/>
              <a:t>ecaluations</a:t>
            </a:r>
            <a:r>
              <a:rPr lang="en-US" dirty="0"/>
              <a:t> show that the transposition unit imposes very low overhead on the throughput of SIMDRAM operations</a:t>
            </a:r>
          </a:p>
          <a:p>
            <a:endParaRPr lang="en-US" dirty="0"/>
          </a:p>
          <a:p>
            <a:r>
              <a:rPr lang="en-US" dirty="0"/>
              <a:t>[CLICK] while imposing very low area overhead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81</a:t>
            </a:fld>
            <a:endParaRPr lang="en-US"/>
          </a:p>
        </p:txBody>
      </p:sp>
      <p:sp>
        <p:nvSpPr>
          <p:cNvPr id="5" name="Date Placeholder 4">
            <a:extLst>
              <a:ext uri="{FF2B5EF4-FFF2-40B4-BE49-F238E27FC236}">
                <a16:creationId xmlns:a16="http://schemas.microsoft.com/office/drawing/2014/main" id="{6C4361F0-63D7-4E40-96FE-7EF684635021}"/>
              </a:ext>
            </a:extLst>
          </p:cNvPr>
          <p:cNvSpPr>
            <a:spLocks noGrp="1"/>
          </p:cNvSpPr>
          <p:nvPr>
            <p:ph type="dt" idx="1"/>
          </p:nvPr>
        </p:nvSpPr>
        <p:spPr/>
        <p:txBody>
          <a:bodyPr/>
          <a:lstStyle/>
          <a:p>
            <a:fld id="{479527CA-EBD4-1C40-A750-FD5604748D33}" type="datetime1">
              <a:rPr lang="en-US" smtClean="0"/>
              <a:t>6/13/23</a:t>
            </a:fld>
            <a:endParaRPr lang="en-US"/>
          </a:p>
        </p:txBody>
      </p:sp>
      <p:sp>
        <p:nvSpPr>
          <p:cNvPr id="6" name="Footer Placeholder 5">
            <a:extLst>
              <a:ext uri="{FF2B5EF4-FFF2-40B4-BE49-F238E27FC236}">
                <a16:creationId xmlns:a16="http://schemas.microsoft.com/office/drawing/2014/main" id="{823EDCE1-9573-C048-A43D-7734333471AE}"/>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E42BC95-5CA7-D642-99D9-E6ABB62D770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34412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8100C907-EBAB-EF41-9C66-871257E86D06}" type="datetime1">
              <a:rPr lang="en-US" smtClean="0"/>
              <a:t>6/13/23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215BD74-A3FE-8D41-A5F8-7391B7541C41}" type="slidenum">
              <a:rPr lang="en-US" smtClean="0"/>
              <a:t>82</a:t>
            </a:fld>
            <a:endParaRPr lang="en-US"/>
          </a:p>
        </p:txBody>
      </p:sp>
    </p:spTree>
    <p:extLst>
      <p:ext uri="{BB962C8B-B14F-4D97-AF65-F5344CB8AC3E}">
        <p14:creationId xmlns:p14="http://schemas.microsoft.com/office/powerpoint/2010/main" val="146967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manual vs automatic programming </a:t>
            </a:r>
          </a:p>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8100C907-EBAB-EF41-9C66-871257E86D06}" type="datetime1">
              <a:rPr lang="en-US" smtClean="0"/>
              <a:t>6/13/23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215BD74-A3FE-8D41-A5F8-7391B7541C41}" type="slidenum">
              <a:rPr lang="en-US" smtClean="0"/>
              <a:t>93</a:t>
            </a:fld>
            <a:endParaRPr lang="en-US"/>
          </a:p>
        </p:txBody>
      </p:sp>
    </p:spTree>
    <p:extLst>
      <p:ext uri="{BB962C8B-B14F-4D97-AF65-F5344CB8AC3E}">
        <p14:creationId xmlns:p14="http://schemas.microsoft.com/office/powerpoint/2010/main" val="2815254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implement SIMDRAM using gem5 simulator</a:t>
            </a:r>
          </a:p>
          <a:p>
            <a:endParaRPr lang="en-US" dirty="0"/>
          </a:p>
          <a:p>
            <a:r>
              <a:rPr lang="en-US" dirty="0"/>
              <a:t>[CLICK] We compare SIMDRAM against three baselines</a:t>
            </a:r>
          </a:p>
          <a:p>
            <a:r>
              <a:rPr lang="en-US" dirty="0"/>
              <a:t>[CLICK] a multi-core CPU</a:t>
            </a:r>
          </a:p>
          <a:p>
            <a:r>
              <a:rPr lang="en-US" dirty="0"/>
              <a:t>[CLICK] a high-end GPU</a:t>
            </a:r>
          </a:p>
          <a:p>
            <a:r>
              <a:rPr lang="en-US" dirty="0"/>
              <a:t>[CLICK] and, Ambit, an state-of-the-art in-DRAM computing mechanism </a:t>
            </a:r>
          </a:p>
          <a:p>
            <a:endParaRPr lang="en-US" dirty="0"/>
          </a:p>
          <a:p>
            <a:r>
              <a:rPr lang="en-US" dirty="0"/>
              <a:t>[CLICK] We evaluate three different configurations of SIMDRAM</a:t>
            </a:r>
          </a:p>
          <a:p>
            <a:r>
              <a:rPr lang="en-US" dirty="0"/>
              <a:t>[CLICK] 1-bank configuration, where a single DRAM bank is extended to enable SIMDRAM computation. This  enables SIMDRAM to execute operations over 64K SIMD lanes</a:t>
            </a:r>
          </a:p>
          <a:p>
            <a:r>
              <a:rPr lang="en-US" dirty="0"/>
              <a:t>[CLICK] We also evaluate SIMDRAM with four in-DRAM computation enabled banks</a:t>
            </a:r>
          </a:p>
          <a:p>
            <a:r>
              <a:rPr lang="en-US" dirty="0"/>
              <a:t>[CLICK] And 16 in-DRAM computation enabled banks. </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95</a:t>
            </a:fld>
            <a:endParaRPr lang="en-US"/>
          </a:p>
        </p:txBody>
      </p:sp>
      <p:sp>
        <p:nvSpPr>
          <p:cNvPr id="5" name="Date Placeholder 4">
            <a:extLst>
              <a:ext uri="{FF2B5EF4-FFF2-40B4-BE49-F238E27FC236}">
                <a16:creationId xmlns:a16="http://schemas.microsoft.com/office/drawing/2014/main" id="{D30514E8-A6EE-8E4D-8BEC-5F50C5A7B9B7}"/>
              </a:ext>
            </a:extLst>
          </p:cNvPr>
          <p:cNvSpPr>
            <a:spLocks noGrp="1"/>
          </p:cNvSpPr>
          <p:nvPr>
            <p:ph type="dt" idx="1"/>
          </p:nvPr>
        </p:nvSpPr>
        <p:spPr/>
        <p:txBody>
          <a:bodyPr/>
          <a:lstStyle/>
          <a:p>
            <a:fld id="{A72DF000-2E77-3741-B876-BD16A4065520}" type="datetime1">
              <a:rPr lang="en-US" smtClean="0"/>
              <a:t>6/13/23</a:t>
            </a:fld>
            <a:endParaRPr lang="en-US"/>
          </a:p>
        </p:txBody>
      </p:sp>
      <p:sp>
        <p:nvSpPr>
          <p:cNvPr id="6" name="Footer Placeholder 5">
            <a:extLst>
              <a:ext uri="{FF2B5EF4-FFF2-40B4-BE49-F238E27FC236}">
                <a16:creationId xmlns:a16="http://schemas.microsoft.com/office/drawing/2014/main" id="{F4D43C0C-C292-A447-8785-D35331D72C6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E609680-ECCA-F640-8696-1B4A29AA601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3030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demonstrate its generality, we evaluate SIMDRAM using</a:t>
            </a:r>
          </a:p>
          <a:p>
            <a:r>
              <a:rPr lang="en-US" dirty="0"/>
              <a:t>[CLICK] 16 complex in-DRAM operations</a:t>
            </a:r>
          </a:p>
          <a:p>
            <a:endParaRPr lang="en-US" dirty="0"/>
          </a:p>
          <a:p>
            <a:r>
              <a:rPr lang="en-US" dirty="0"/>
              <a:t>And [CLICK] 7 commonly-used real-world applications from various domains</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96</a:t>
            </a:fld>
            <a:endParaRPr lang="en-US"/>
          </a:p>
        </p:txBody>
      </p:sp>
      <p:sp>
        <p:nvSpPr>
          <p:cNvPr id="5" name="Date Placeholder 4">
            <a:extLst>
              <a:ext uri="{FF2B5EF4-FFF2-40B4-BE49-F238E27FC236}">
                <a16:creationId xmlns:a16="http://schemas.microsoft.com/office/drawing/2014/main" id="{C1D17C10-CDF3-6C47-BC91-92142CDACE95}"/>
              </a:ext>
            </a:extLst>
          </p:cNvPr>
          <p:cNvSpPr>
            <a:spLocks noGrp="1"/>
          </p:cNvSpPr>
          <p:nvPr>
            <p:ph type="dt" idx="1"/>
          </p:nvPr>
        </p:nvSpPr>
        <p:spPr/>
        <p:txBody>
          <a:bodyPr/>
          <a:lstStyle/>
          <a:p>
            <a:fld id="{C1A5276E-E567-D74E-8980-B1288617D8B1}" type="datetime1">
              <a:rPr lang="en-US" smtClean="0"/>
              <a:t>6/13/23</a:t>
            </a:fld>
            <a:endParaRPr lang="en-US"/>
          </a:p>
        </p:txBody>
      </p:sp>
      <p:sp>
        <p:nvSpPr>
          <p:cNvPr id="6" name="Footer Placeholder 5">
            <a:extLst>
              <a:ext uri="{FF2B5EF4-FFF2-40B4-BE49-F238E27FC236}">
                <a16:creationId xmlns:a16="http://schemas.microsoft.com/office/drawing/2014/main" id="{1D24143C-B602-0440-850B-484401BDDF3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9A273A3-A969-AF41-964C-018EA8BD396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31182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compare the throughput across all 16 SIMDRAM operations, normalized to the three baselines.</a:t>
            </a:r>
          </a:p>
          <a:p>
            <a:endParaRPr lang="en-US" dirty="0"/>
          </a:p>
          <a:p>
            <a:r>
              <a:rPr lang="en-US" dirty="0"/>
              <a:t>[CLICK] Here, the X axis shows each one of the three baselines we evaluated, and the Y axis shows the average normalized throughput in </a:t>
            </a:r>
            <a:r>
              <a:rPr lang="en-US" dirty="0" err="1"/>
              <a:t>GigaOPerations</a:t>
            </a:r>
            <a:r>
              <a:rPr lang="en-US" dirty="0"/>
              <a:t> per second. We make the following observations.</a:t>
            </a:r>
          </a:p>
          <a:p>
            <a:endParaRPr lang="en-US" dirty="0"/>
          </a:p>
          <a:p>
            <a:r>
              <a:rPr lang="en-US" dirty="0"/>
              <a:t>[CLICK] First, SIMDRAM with a single bank provides 5.5x the throughput of the baseline CPU </a:t>
            </a:r>
          </a:p>
          <a:p>
            <a:r>
              <a:rPr lang="en-US" dirty="0"/>
              <a:t>[CLICK] This value increases to 22x the throughput of the baseline CPU using four DRAM banks </a:t>
            </a:r>
          </a:p>
          <a:p>
            <a:r>
              <a:rPr lang="en-US" dirty="0"/>
              <a:t>[CLICK] and to 88x the throughput of the CPU using 16 DRAM banks. </a:t>
            </a:r>
          </a:p>
          <a:p>
            <a:endParaRPr lang="en-US" dirty="0"/>
          </a:p>
          <a:p>
            <a:r>
              <a:rPr lang="en-US" dirty="0"/>
              <a:t>[CLICK] Second, SIMDRAM with a single bank is not enough to outperform the throughput of the GPU.</a:t>
            </a:r>
          </a:p>
          <a:p>
            <a:r>
              <a:rPr lang="en-US" dirty="0"/>
              <a:t>[CLICK] However, with four DRAM banks, SIMDRAM provides 1.5x the throughput of the GPU </a:t>
            </a:r>
          </a:p>
          <a:p>
            <a:r>
              <a:rPr lang="en-US" dirty="0"/>
              <a:t>[CLICK] which scales to 5.8x when using 16 DRAM banks. </a:t>
            </a:r>
          </a:p>
          <a:p>
            <a:endParaRPr lang="en-US" dirty="0"/>
          </a:p>
          <a:p>
            <a:r>
              <a:rPr lang="en-US" dirty="0"/>
              <a:t>[CLICK] Third, compared to Ambit, SIMDRAM 1 bank provides 2x Ambit's throughput of Ambit.</a:t>
            </a:r>
          </a:p>
          <a:p>
            <a:r>
              <a:rPr lang="en-US" dirty="0"/>
              <a:t>[CLICK] While SIMDRAM 4 banks provides 7.9x</a:t>
            </a:r>
          </a:p>
          <a:p>
            <a:r>
              <a:rPr lang="en-US" dirty="0"/>
              <a:t>[CLICK] And SIMDRAM 16 banks provides 31.6x the throughput of Ambit.</a:t>
            </a:r>
          </a:p>
          <a:p>
            <a:endParaRPr lang="en-US" dirty="0"/>
          </a:p>
          <a:p>
            <a:r>
              <a:rPr lang="en-US" dirty="0"/>
              <a:t>[CLICK] We conclude that SIMDRAM can largely outperform all three state-of-the-art baselines for a wide range of operations</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97</a:t>
            </a:fld>
            <a:endParaRPr lang="en-US"/>
          </a:p>
        </p:txBody>
      </p:sp>
      <p:sp>
        <p:nvSpPr>
          <p:cNvPr id="5" name="Date Placeholder 4">
            <a:extLst>
              <a:ext uri="{FF2B5EF4-FFF2-40B4-BE49-F238E27FC236}">
                <a16:creationId xmlns:a16="http://schemas.microsoft.com/office/drawing/2014/main" id="{04F2004B-4FA6-384E-91AD-67360941D405}"/>
              </a:ext>
            </a:extLst>
          </p:cNvPr>
          <p:cNvSpPr>
            <a:spLocks noGrp="1"/>
          </p:cNvSpPr>
          <p:nvPr>
            <p:ph type="dt" idx="1"/>
          </p:nvPr>
        </p:nvSpPr>
        <p:spPr/>
        <p:txBody>
          <a:bodyPr/>
          <a:lstStyle/>
          <a:p>
            <a:fld id="{F4EA0BE4-F98E-054F-B55D-AE3436D7D5F9}" type="datetime1">
              <a:rPr lang="en-US" smtClean="0"/>
              <a:t>6/13/23</a:t>
            </a:fld>
            <a:endParaRPr lang="en-US"/>
          </a:p>
        </p:txBody>
      </p:sp>
      <p:sp>
        <p:nvSpPr>
          <p:cNvPr id="6" name="Footer Placeholder 5">
            <a:extLst>
              <a:ext uri="{FF2B5EF4-FFF2-40B4-BE49-F238E27FC236}">
                <a16:creationId xmlns:a16="http://schemas.microsoft.com/office/drawing/2014/main" id="{87BD953C-F2AB-D54A-97F1-14B6674757B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4CD8603-DA6B-D44D-A1AA-4EBDA2DE9BD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44644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compare the energy efficiency across all 16 SIMDRAM operations, normalized to the three baselines.</a:t>
            </a:r>
          </a:p>
          <a:p>
            <a:endParaRPr lang="en-US" dirty="0"/>
          </a:p>
          <a:p>
            <a:r>
              <a:rPr lang="en-US" dirty="0"/>
              <a:t>[CLICK] Here, the X axis shows each one of the three baselines we evaluated, and the Y axis shows the average normalized energy efficiency in Throughput per Watt. We make the following observations.</a:t>
            </a:r>
          </a:p>
          <a:p>
            <a:endParaRPr lang="en-US" dirty="0"/>
          </a:p>
          <a:p>
            <a:r>
              <a:rPr lang="en-US" dirty="0"/>
              <a:t>[CLICK] SIMDRAM provides  257x  the energy efficiency of the CPU baseline, </a:t>
            </a:r>
          </a:p>
          <a:p>
            <a:endParaRPr lang="en-US" dirty="0"/>
          </a:p>
          <a:p>
            <a:r>
              <a:rPr lang="en-US" dirty="0"/>
              <a:t>[CLICK] 31x the energy efficiency of the high-end GPU </a:t>
            </a:r>
          </a:p>
          <a:p>
            <a:r>
              <a:rPr lang="en-US" dirty="0"/>
              <a:t>[CLICK] And 2.6x the energy efficiency of Ambit</a:t>
            </a:r>
          </a:p>
          <a:p>
            <a:endParaRPr lang="en-US" dirty="0"/>
          </a:p>
          <a:p>
            <a:r>
              <a:rPr lang="en-US" dirty="0"/>
              <a:t>[CLICK] We conclude that SIMDRAM is more energy efficient than all state-of-the-art baselines</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98</a:t>
            </a:fld>
            <a:endParaRPr lang="en-US"/>
          </a:p>
        </p:txBody>
      </p:sp>
      <p:sp>
        <p:nvSpPr>
          <p:cNvPr id="5" name="Date Placeholder 4">
            <a:extLst>
              <a:ext uri="{FF2B5EF4-FFF2-40B4-BE49-F238E27FC236}">
                <a16:creationId xmlns:a16="http://schemas.microsoft.com/office/drawing/2014/main" id="{4B174365-706B-7A43-8440-0AD8B238977C}"/>
              </a:ext>
            </a:extLst>
          </p:cNvPr>
          <p:cNvSpPr>
            <a:spLocks noGrp="1"/>
          </p:cNvSpPr>
          <p:nvPr>
            <p:ph type="dt" idx="1"/>
          </p:nvPr>
        </p:nvSpPr>
        <p:spPr/>
        <p:txBody>
          <a:bodyPr/>
          <a:lstStyle/>
          <a:p>
            <a:fld id="{7CB354CA-2438-A443-9987-B4E837B418A6}" type="datetime1">
              <a:rPr lang="en-US" smtClean="0"/>
              <a:t>6/13/23</a:t>
            </a:fld>
            <a:endParaRPr lang="en-US"/>
          </a:p>
        </p:txBody>
      </p:sp>
      <p:sp>
        <p:nvSpPr>
          <p:cNvPr id="6" name="Footer Placeholder 5">
            <a:extLst>
              <a:ext uri="{FF2B5EF4-FFF2-40B4-BE49-F238E27FC236}">
                <a16:creationId xmlns:a16="http://schemas.microsoft.com/office/drawing/2014/main" id="{94C9BCCC-011B-6E4A-981C-A7F6DCDAFFC7}"/>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9A1DB93-68CA-2C4D-90A5-BFF69BE6FD7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488968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we compare the speedup across all 7 real-world applications,</a:t>
            </a:r>
          </a:p>
          <a:p>
            <a:endParaRPr lang="en-US" dirty="0"/>
          </a:p>
          <a:p>
            <a:endParaRPr lang="en-US" dirty="0"/>
          </a:p>
          <a:p>
            <a:r>
              <a:rPr lang="en-US" dirty="0"/>
              <a:t>[CLICK] First, SIMDRAM with a single bank provides 3x speedup compared to the baseline CPU </a:t>
            </a:r>
          </a:p>
          <a:p>
            <a:r>
              <a:rPr lang="en-US" dirty="0"/>
              <a:t>[CLICK] which scales to 8.7x using four DRAM banks and </a:t>
            </a:r>
          </a:p>
          <a:p>
            <a:r>
              <a:rPr lang="en-US" dirty="0"/>
              <a:t>[CLICK] 21x using all 16 SIMDRAM-capable banks </a:t>
            </a:r>
          </a:p>
          <a:p>
            <a:endParaRPr lang="en-US" dirty="0"/>
          </a:p>
          <a:p>
            <a:r>
              <a:rPr lang="en-US" dirty="0"/>
              <a:t>[CLICK] Second, SIMDRAM with a single bank and </a:t>
            </a:r>
          </a:p>
          <a:p>
            <a:r>
              <a:rPr lang="en-US" dirty="0"/>
              <a:t>[CLICK] with four banks is not enough to outperform the GPU.</a:t>
            </a:r>
          </a:p>
          <a:p>
            <a:r>
              <a:rPr lang="en-US" dirty="0"/>
              <a:t>[CLICK] However, by using all 16 SIMDRAM-capable banks, SIMDRAM provides an average speedup of 2.1x compared to the GPU </a:t>
            </a:r>
          </a:p>
          <a:p>
            <a:endParaRPr lang="en-US" dirty="0"/>
          </a:p>
          <a:p>
            <a:r>
              <a:rPr lang="en-US" dirty="0"/>
              <a:t>CLICK] Third, SIMDRAM with a single bank provides 2.5x speedup compared to Ambit</a:t>
            </a:r>
          </a:p>
          <a:p>
            <a:r>
              <a:rPr lang="en-US" dirty="0"/>
              <a:t>[CLICK] which scales to 7.3x using four DRAM banks and </a:t>
            </a:r>
          </a:p>
          <a:p>
            <a:r>
              <a:rPr lang="en-US" dirty="0"/>
              <a:t>[CLICK] 17.5x using all 16 SIMDRAM-capable banks </a:t>
            </a:r>
          </a:p>
          <a:p>
            <a:endParaRPr lang="en-US" dirty="0"/>
          </a:p>
          <a:p>
            <a:r>
              <a:rPr lang="en-US" dirty="0"/>
              <a:t>[CLICK] We conclude that SIMDRAM can effectively and efficiently accelerate many commonly used real-world applications. </a:t>
            </a:r>
          </a:p>
        </p:txBody>
      </p:sp>
      <p:sp>
        <p:nvSpPr>
          <p:cNvPr id="4" name="Slide Number Placeholder 3"/>
          <p:cNvSpPr>
            <a:spLocks noGrp="1"/>
          </p:cNvSpPr>
          <p:nvPr>
            <p:ph type="sldNum" sz="quarter" idx="5"/>
          </p:nvPr>
        </p:nvSpPr>
        <p:spPr/>
        <p:txBody>
          <a:bodyPr/>
          <a:lstStyle/>
          <a:p>
            <a:fld id="{9215BD74-A3FE-8D41-A5F8-7391B7541C41}" type="slidenum">
              <a:rPr lang="en-US" smtClean="0"/>
              <a:t>99</a:t>
            </a:fld>
            <a:endParaRPr lang="en-US"/>
          </a:p>
        </p:txBody>
      </p:sp>
      <p:sp>
        <p:nvSpPr>
          <p:cNvPr id="5" name="Date Placeholder 4">
            <a:extLst>
              <a:ext uri="{FF2B5EF4-FFF2-40B4-BE49-F238E27FC236}">
                <a16:creationId xmlns:a16="http://schemas.microsoft.com/office/drawing/2014/main" id="{F5ADA186-38D8-5C42-AD1D-F2ED58CB10FA}"/>
              </a:ext>
            </a:extLst>
          </p:cNvPr>
          <p:cNvSpPr>
            <a:spLocks noGrp="1"/>
          </p:cNvSpPr>
          <p:nvPr>
            <p:ph type="dt" idx="1"/>
          </p:nvPr>
        </p:nvSpPr>
        <p:spPr/>
        <p:txBody>
          <a:bodyPr/>
          <a:lstStyle/>
          <a:p>
            <a:fld id="{52BE9BEF-F99B-394E-BFA8-B357DE206114}" type="datetime1">
              <a:rPr lang="en-US" smtClean="0"/>
              <a:t>6/13/23</a:t>
            </a:fld>
            <a:endParaRPr lang="en-US"/>
          </a:p>
        </p:txBody>
      </p:sp>
      <p:sp>
        <p:nvSpPr>
          <p:cNvPr id="6" name="Footer Placeholder 5">
            <a:extLst>
              <a:ext uri="{FF2B5EF4-FFF2-40B4-BE49-F238E27FC236}">
                <a16:creationId xmlns:a16="http://schemas.microsoft.com/office/drawing/2014/main" id="{F51DA98C-865E-C949-B664-275AC8D5CFB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66DC97A-9A2D-E14B-9B9B-CA2CC7F1D3C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83988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out paper for more evaluations.</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100</a:t>
            </a:fld>
            <a:endParaRPr lang="en-US"/>
          </a:p>
        </p:txBody>
      </p:sp>
      <p:sp>
        <p:nvSpPr>
          <p:cNvPr id="5" name="Date Placeholder 4">
            <a:extLst>
              <a:ext uri="{FF2B5EF4-FFF2-40B4-BE49-F238E27FC236}">
                <a16:creationId xmlns:a16="http://schemas.microsoft.com/office/drawing/2014/main" id="{248A9190-57F1-A540-B140-19A20F19BA22}"/>
              </a:ext>
            </a:extLst>
          </p:cNvPr>
          <p:cNvSpPr>
            <a:spLocks noGrp="1"/>
          </p:cNvSpPr>
          <p:nvPr>
            <p:ph type="dt" idx="1"/>
          </p:nvPr>
        </p:nvSpPr>
        <p:spPr/>
        <p:txBody>
          <a:bodyPr/>
          <a:lstStyle/>
          <a:p>
            <a:fld id="{448F442D-9EEF-5A45-AA31-464ED9CA9CF0}" type="datetime1">
              <a:rPr lang="en-US" smtClean="0"/>
              <a:t>6/13/23</a:t>
            </a:fld>
            <a:endParaRPr lang="en-US"/>
          </a:p>
        </p:txBody>
      </p:sp>
      <p:sp>
        <p:nvSpPr>
          <p:cNvPr id="6" name="Footer Placeholder 5">
            <a:extLst>
              <a:ext uri="{FF2B5EF4-FFF2-40B4-BE49-F238E27FC236}">
                <a16:creationId xmlns:a16="http://schemas.microsoft.com/office/drawing/2014/main" id="{1DE6DA47-ECE5-9D4D-A996-7126849ED4D7}"/>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9409B2C-45F2-EE43-8E78-132FB3633B0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8128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memory controller then issues read or write commands to columns within the activated row. </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8</a:t>
            </a:fld>
            <a:endParaRPr lang="en-US"/>
          </a:p>
        </p:txBody>
      </p:sp>
      <p:sp>
        <p:nvSpPr>
          <p:cNvPr id="5" name="Date Placeholder 4">
            <a:extLst>
              <a:ext uri="{FF2B5EF4-FFF2-40B4-BE49-F238E27FC236}">
                <a16:creationId xmlns:a16="http://schemas.microsoft.com/office/drawing/2014/main" id="{86614EC8-D954-F34E-B52A-6E28E8B276B8}"/>
              </a:ext>
            </a:extLst>
          </p:cNvPr>
          <p:cNvSpPr>
            <a:spLocks noGrp="1"/>
          </p:cNvSpPr>
          <p:nvPr>
            <p:ph type="dt" idx="1"/>
          </p:nvPr>
        </p:nvSpPr>
        <p:spPr/>
        <p:txBody>
          <a:bodyPr/>
          <a:lstStyle/>
          <a:p>
            <a:fld id="{8E267489-4DBF-934D-9D83-BCB6DE069B2C}" type="datetime1">
              <a:rPr lang="en-US" smtClean="0"/>
              <a:t>6/13/23</a:t>
            </a:fld>
            <a:endParaRPr lang="en-US"/>
          </a:p>
        </p:txBody>
      </p:sp>
      <p:sp>
        <p:nvSpPr>
          <p:cNvPr id="6" name="Footer Placeholder 5">
            <a:extLst>
              <a:ext uri="{FF2B5EF4-FFF2-40B4-BE49-F238E27FC236}">
                <a16:creationId xmlns:a16="http://schemas.microsoft.com/office/drawing/2014/main" id="{723AB665-9509-2443-957E-6EEBA3A2CA0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0E1D145A-BC5E-6C41-B3E3-F61DE46132D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77273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a:t>
            </a:r>
            <a:r>
              <a:rPr lang="en-US" b="0" baseline="0" dirty="0"/>
              <a:t>we introduce SIMDRAM, an end-to-end processing-using-DRAM framework that provides the programming interface, the ISA, and the hardware support for efficiently computing complex operations, while providing the user with the ability to implement arbitrary operations as required, using a massively-parallel in-DRAM SIMD substrate.</a:t>
            </a:r>
          </a:p>
          <a:p>
            <a:r>
              <a:rPr lang="en-US" b="1" baseline="0" dirty="0"/>
              <a:t>[CLICK] </a:t>
            </a:r>
            <a:r>
              <a:rPr lang="en-US" b="0" baseline="0" dirty="0"/>
              <a:t>Our evaluations show that </a:t>
            </a:r>
          </a:p>
          <a:p>
            <a:r>
              <a:rPr lang="en-US" b="1" baseline="0" dirty="0"/>
              <a:t>[CLICK] </a:t>
            </a:r>
            <a:r>
              <a:rPr lang="en-US" b="0" baseline="0" dirty="0"/>
              <a:t>SIMDRAM provides 88x and 5.8x the throughput and 257x and 31x the energy efficiency of a baseline CPU and a high-end GPU, respectively, for 16 in-DRAM operations </a:t>
            </a:r>
          </a:p>
          <a:p>
            <a:r>
              <a:rPr lang="en-US" b="1" baseline="0" dirty="0"/>
              <a:t>[CLICK] </a:t>
            </a:r>
            <a:r>
              <a:rPr lang="en-US" b="0" baseline="0" dirty="0"/>
              <a:t>and 21x and 2.1x the performance of the CPU and the GPU over seven real-world applications. </a:t>
            </a:r>
          </a:p>
          <a:p>
            <a:endParaRPr lang="en-US" b="0" baseline="0" dirty="0"/>
          </a:p>
          <a:p>
            <a:pPr lvl="1"/>
            <a:r>
              <a:rPr lang="en-CA" sz="1200" kern="1200" dirty="0">
                <a:solidFill>
                  <a:schemeClr val="tx1"/>
                </a:solidFill>
                <a:effectLst/>
                <a:latin typeface="+mn-lt"/>
                <a:ea typeface="+mn-ea"/>
                <a:cs typeface="+mn-cs"/>
              </a:rPr>
              <a:t>[CLICK] We conclude, that </a:t>
            </a:r>
            <a:r>
              <a:rPr lang="en-US" sz="2800" b="1" dirty="0">
                <a:solidFill>
                  <a:schemeClr val="accent6">
                    <a:lumMod val="75000"/>
                  </a:schemeClr>
                </a:solidFill>
                <a:latin typeface="Cambria" charset="0"/>
                <a:ea typeface="Cambria" charset="0"/>
                <a:cs typeface="Cambria" charset="0"/>
              </a:rPr>
              <a:t>SIMDRAM</a:t>
            </a:r>
            <a:r>
              <a:rPr lang="en-US" sz="2800" b="1" dirty="0">
                <a:latin typeface="Cambria" charset="0"/>
                <a:ea typeface="Cambria" charset="0"/>
                <a:cs typeface="Cambria" charset="0"/>
              </a:rPr>
              <a:t> is a promising processing using memory framework</a:t>
            </a:r>
          </a:p>
          <a:p>
            <a:pPr marL="914400" lvl="1" indent="-457200">
              <a:buFont typeface="Arial" panose="020B0604020202020204" pitchFamily="34" charset="0"/>
              <a:buChar char="•"/>
            </a:pPr>
            <a:r>
              <a:rPr lang="en-US" sz="2400" dirty="0">
                <a:latin typeface="Cambria" charset="0"/>
                <a:ea typeface="Cambria" charset="0"/>
                <a:cs typeface="Cambria" charset="0"/>
              </a:rPr>
              <a:t>Can </a:t>
            </a:r>
            <a:r>
              <a:rPr lang="en-US" sz="2400" dirty="0">
                <a:solidFill>
                  <a:schemeClr val="accent1">
                    <a:lumMod val="75000"/>
                  </a:schemeClr>
                </a:solidFill>
                <a:latin typeface="Cambria" charset="0"/>
                <a:ea typeface="Cambria" charset="0"/>
                <a:cs typeface="Cambria" charset="0"/>
              </a:rPr>
              <a:t>ease the adoption </a:t>
            </a:r>
            <a:r>
              <a:rPr lang="en-US" sz="2400" dirty="0">
                <a:latin typeface="Cambria" charset="0"/>
                <a:ea typeface="Cambria" charset="0"/>
                <a:cs typeface="Cambria" charset="0"/>
              </a:rPr>
              <a:t>of processing-using-DRAM architectures, and </a:t>
            </a:r>
          </a:p>
          <a:p>
            <a:pPr marL="914400" lvl="1" indent="-457200">
              <a:buFont typeface="Arial" panose="020B0604020202020204" pitchFamily="34" charset="0"/>
              <a:buChar char="•"/>
            </a:pPr>
            <a:r>
              <a:rPr lang="en-US" sz="2400" dirty="0">
                <a:latin typeface="Cambria" charset="0"/>
                <a:ea typeface="Cambria" charset="0"/>
                <a:cs typeface="Cambria" charset="0"/>
              </a:rPr>
              <a:t>Improve the </a:t>
            </a:r>
            <a:r>
              <a:rPr lang="en-US" sz="2400" dirty="0">
                <a:solidFill>
                  <a:schemeClr val="accent1">
                    <a:lumMod val="75000"/>
                  </a:schemeClr>
                </a:solidFill>
                <a:latin typeface="Cambria" charset="0"/>
                <a:ea typeface="Cambria" charset="0"/>
                <a:cs typeface="Cambria" charset="0"/>
              </a:rPr>
              <a:t>performance </a:t>
            </a:r>
            <a:r>
              <a:rPr lang="en-US" sz="2400" dirty="0">
                <a:latin typeface="Cambria" charset="0"/>
                <a:ea typeface="Cambria" charset="0"/>
                <a:cs typeface="Cambria" charset="0"/>
              </a:rPr>
              <a:t>and</a:t>
            </a:r>
            <a:r>
              <a:rPr lang="en-US" sz="2400" dirty="0">
                <a:solidFill>
                  <a:schemeClr val="accent1">
                    <a:lumMod val="75000"/>
                  </a:schemeClr>
                </a:solidFill>
                <a:latin typeface="Cambria" charset="0"/>
                <a:ea typeface="Cambria" charset="0"/>
                <a:cs typeface="Cambria" charset="0"/>
              </a:rPr>
              <a:t> efficiency</a:t>
            </a:r>
            <a:r>
              <a:rPr lang="en-US" sz="2400" dirty="0">
                <a:latin typeface="Cambria" charset="0"/>
                <a:ea typeface="Cambria" charset="0"/>
                <a:cs typeface="Cambria" charset="0"/>
              </a:rPr>
              <a:t> of processing-using-DRAM architectures</a:t>
            </a:r>
          </a:p>
          <a:p>
            <a:endParaRPr lang="en-US" b="0" baseline="0" dirty="0"/>
          </a:p>
          <a:p>
            <a:endParaRPr lang="en-US" b="0" baseline="0" dirty="0"/>
          </a:p>
          <a:p>
            <a:r>
              <a:rPr lang="en-US" b="0" baseline="0" dirty="0"/>
              <a:t>[NEXT]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51993B1-6D1E-C645-82A5-53537C485219}"/>
              </a:ext>
            </a:extLst>
          </p:cNvPr>
          <p:cNvSpPr>
            <a:spLocks noGrp="1"/>
          </p:cNvSpPr>
          <p:nvPr>
            <p:ph type="dt" idx="1"/>
          </p:nvPr>
        </p:nvSpPr>
        <p:spPr/>
        <p:txBody>
          <a:bodyPr/>
          <a:lstStyle/>
          <a:p>
            <a:fld id="{EED88C25-DE70-4E47-A802-02658D93F942}" type="datetime1">
              <a:rPr lang="en-US" smtClean="0"/>
              <a:t>6/13/23</a:t>
            </a:fld>
            <a:endParaRPr lang="en-US"/>
          </a:p>
        </p:txBody>
      </p:sp>
      <p:sp>
        <p:nvSpPr>
          <p:cNvPr id="6" name="Footer Placeholder 5">
            <a:extLst>
              <a:ext uri="{FF2B5EF4-FFF2-40B4-BE49-F238E27FC236}">
                <a16:creationId xmlns:a16="http://schemas.microsoft.com/office/drawing/2014/main" id="{053779B4-D704-8F4F-8C29-272F895FA25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FEF3AABD-35CF-634D-8FAB-81CE28093F4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983994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857190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0097277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886242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PiDRAM</a:t>
            </a:r>
            <a:r>
              <a:rPr lang="en-US" dirty="0"/>
              <a:t> is openly and freely available on </a:t>
            </a:r>
            <a:r>
              <a:rPr lang="en-US" dirty="0" err="1"/>
              <a:t>Github</a:t>
            </a:r>
            <a:r>
              <a:rPr lang="en-US" dirty="0"/>
              <a:t>. If you are interested in </a:t>
            </a:r>
            <a:r>
              <a:rPr lang="en-US" dirty="0" err="1"/>
              <a:t>PiDRAM</a:t>
            </a:r>
            <a:r>
              <a:rPr lang="en-US" dirty="0"/>
              <a:t>, please use it and feel free to contribute to it.</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1319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describe </a:t>
            </a:r>
            <a:r>
              <a:rPr lang="en-US" dirty="0" err="1"/>
              <a:t>PiDRAM</a:t>
            </a:r>
            <a:r>
              <a:rPr lang="en-US" dirty="0"/>
              <a:t> in more detail and give a tutorial on how to use our framework in this SAFARI live seminar talk.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3957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644399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9775035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532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prepare the DRAM array for future access to other DRAM rows, the memory controller issues a </a:t>
            </a:r>
            <a:r>
              <a:rPr lang="en-US" dirty="0" err="1"/>
              <a:t>precharge</a:t>
            </a:r>
            <a:r>
              <a:rPr lang="en-US" dirty="0"/>
              <a:t> command. It works as follows</a:t>
            </a:r>
          </a:p>
          <a:p>
            <a:endParaRPr lang="en-US" dirty="0"/>
          </a:p>
          <a:p>
            <a:r>
              <a:rPr lang="en-US" dirty="0"/>
              <a:t>[CLICK] First, the capacitor is disconnected from the bitline by disabling the </a:t>
            </a:r>
            <a:r>
              <a:rPr lang="en-US" dirty="0" err="1"/>
              <a:t>wordline</a:t>
            </a:r>
            <a:endParaRPr lang="en-US" dirty="0"/>
          </a:p>
          <a:p>
            <a:endParaRPr lang="en-US" dirty="0"/>
          </a:p>
          <a:p>
            <a:r>
              <a:rPr lang="en-US" dirty="0"/>
              <a:t>[CLICK] Second, the bitline voltage is restored to its quiescent state. Now, the DRAM array is ready for  next accesses.</a:t>
            </a:r>
          </a:p>
          <a:p>
            <a:endParaRPr lang="en-US" dirty="0"/>
          </a:p>
          <a:p>
            <a:r>
              <a:rPr lang="en-US" dirty="0"/>
              <a:t>[CLICK] Third, the sense amplifier is disabled.</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a:t>
            </a:fld>
            <a:endParaRPr lang="en-US"/>
          </a:p>
        </p:txBody>
      </p:sp>
      <p:sp>
        <p:nvSpPr>
          <p:cNvPr id="5" name="Date Placeholder 4">
            <a:extLst>
              <a:ext uri="{FF2B5EF4-FFF2-40B4-BE49-F238E27FC236}">
                <a16:creationId xmlns:a16="http://schemas.microsoft.com/office/drawing/2014/main" id="{FDBC3626-046C-3E41-A124-86E06219A04E}"/>
              </a:ext>
            </a:extLst>
          </p:cNvPr>
          <p:cNvSpPr>
            <a:spLocks noGrp="1"/>
          </p:cNvSpPr>
          <p:nvPr>
            <p:ph type="dt" idx="1"/>
          </p:nvPr>
        </p:nvSpPr>
        <p:spPr/>
        <p:txBody>
          <a:bodyPr/>
          <a:lstStyle/>
          <a:p>
            <a:fld id="{EAD28EA3-BD89-4D49-8DFA-AB00D5A98A8E}" type="datetime1">
              <a:rPr lang="en-US" smtClean="0"/>
              <a:t>6/13/23</a:t>
            </a:fld>
            <a:endParaRPr lang="en-US"/>
          </a:p>
        </p:txBody>
      </p:sp>
      <p:sp>
        <p:nvSpPr>
          <p:cNvPr id="6" name="Footer Placeholder 5">
            <a:extLst>
              <a:ext uri="{FF2B5EF4-FFF2-40B4-BE49-F238E27FC236}">
                <a16:creationId xmlns:a16="http://schemas.microsoft.com/office/drawing/2014/main" id="{569DB281-C180-564D-838D-AA9651E840D2}"/>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9FE369D-DCC8-C349-BF20-7F44A95C92B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4519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This is a core</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part of ReRAM-based PIM. We use resistance of each cell to represent the value of weight, and</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add voltages representing values of inputs on each row.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According to the </a:t>
            </a:r>
            <a:r>
              <a:rPr lang="en-US" sz="1200" b="0" i="0" u="none" strike="noStrike" kern="1200" dirty="0">
                <a:solidFill>
                  <a:schemeClr val="tx1"/>
                </a:solidFill>
                <a:effectLst/>
                <a:latin typeface="Arial" charset="0"/>
                <a:ea typeface="+mn-ea"/>
                <a:cs typeface="+mn-cs"/>
              </a:rPr>
              <a:t>Kirchhoff</a:t>
            </a:r>
            <a:r>
              <a:rPr lang="zh-CN" altLang="en-US" sz="1200" b="0" i="0" u="none" strike="noStrike" kern="1200" dirty="0">
                <a:solidFill>
                  <a:schemeClr val="tx1"/>
                </a:solidFill>
                <a:effectLst/>
                <a:latin typeface="Arial" charset="0"/>
                <a:ea typeface="+mn-ea"/>
                <a:cs typeface="+mn-cs"/>
              </a:rPr>
              <a:t>‘</a:t>
            </a:r>
            <a:r>
              <a:rPr lang="en-US" altLang="zh-CN" sz="1200" b="0" i="0" u="none" strike="noStrike" kern="1200" dirty="0">
                <a:solidFill>
                  <a:schemeClr val="tx1"/>
                </a:solidFill>
                <a:effectLst/>
                <a:latin typeface="Arial" charset="0"/>
                <a:ea typeface="+mn-ea"/>
                <a:cs typeface="+mn-cs"/>
              </a:rPr>
              <a:t>s</a:t>
            </a:r>
            <a:r>
              <a:rPr lang="en-US" altLang="zh-CN" sz="1400" kern="1200" dirty="0">
                <a:solidFill>
                  <a:schemeClr val="tx1"/>
                </a:solidFill>
                <a:effectLst/>
                <a:latin typeface="Arial" charset="0"/>
                <a:ea typeface="+mn-ea"/>
                <a:cs typeface="+mn-cs"/>
              </a:rPr>
              <a:t> law, we finally obtain a current, representing the value of output. Thus, by modifying the peripheral circuit of </a:t>
            </a:r>
            <a:r>
              <a:rPr lang="en-US" altLang="zh-CN" sz="1400" kern="1200" dirty="0" err="1">
                <a:solidFill>
                  <a:schemeClr val="tx1"/>
                </a:solidFill>
                <a:effectLst/>
                <a:latin typeface="Arial" charset="0"/>
                <a:ea typeface="+mn-ea"/>
                <a:cs typeface="+mn-cs"/>
              </a:rPr>
              <a:t>ReRAM</a:t>
            </a:r>
            <a:r>
              <a:rPr lang="en-US" altLang="zh-CN" sz="1400" kern="1200" dirty="0">
                <a:solidFill>
                  <a:schemeClr val="tx1"/>
                </a:solidFill>
                <a:effectLst/>
                <a:latin typeface="Arial" charset="0"/>
                <a:ea typeface="+mn-ea"/>
                <a:cs typeface="+mn-cs"/>
              </a:rPr>
              <a:t> array, it can support a Matrix-Multiply-Vector operation in almost one read cycle. Let’s see how to do 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We have an input vector, multiply it with a matrix, and get an output vector.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First, we write the matrix into a ReRAM array.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Then we feed inputs into the ReRAM array, through performing an analog sum, finally we obtain outputs.</a:t>
            </a:r>
            <a:endParaRPr lang="zh-CN" altLang="zh-CN" sz="14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CA6C7-3AC9-4A26-B0BF-DF8AFF740679}" type="slidenum">
              <a:rPr kumimoji="0" lang="ko-KR" altLang="en-US" sz="1200" b="0" i="0" u="none" strike="noStrike" kern="1200" cap="none" spc="0" normalizeH="0" baseline="0" noProof="0" smtClean="0">
                <a:ln>
                  <a:noFill/>
                </a:ln>
                <a:solidFill>
                  <a:prstClr val="black"/>
                </a:solidFill>
                <a:effectLst/>
                <a:uLnTx/>
                <a:uFillTx/>
                <a:latin typeface="Calibri" charset="0"/>
                <a:ea typeface="맑은 고딕" panose="020B0503020000020004"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ko-KR"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982927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59DA4BF-7897-944F-A08A-D6C0E2AD9951}"/>
              </a:ext>
            </a:extLst>
          </p:cNvPr>
          <p:cNvSpPr>
            <a:spLocks noGrp="1"/>
          </p:cNvSpPr>
          <p:nvPr>
            <p:ph type="dt" idx="1"/>
          </p:nvPr>
        </p:nvSpPr>
        <p:spPr/>
        <p:txBody>
          <a:bodyPr/>
          <a:lstStyle/>
          <a:p>
            <a:fld id="{A3CA167D-28A3-194E-AE3D-83E0BE1CFECE}" type="datetime1">
              <a:rPr lang="en-US" smtClean="0"/>
              <a:t>6/13/23</a:t>
            </a:fld>
            <a:endParaRPr lang="en-US"/>
          </a:p>
        </p:txBody>
      </p:sp>
      <p:sp>
        <p:nvSpPr>
          <p:cNvPr id="6" name="Footer Placeholder 5">
            <a:extLst>
              <a:ext uri="{FF2B5EF4-FFF2-40B4-BE49-F238E27FC236}">
                <a16:creationId xmlns:a16="http://schemas.microsoft.com/office/drawing/2014/main" id="{EB8D96E9-386F-5A40-BCC3-4F263F81786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F0FD70C-B3CD-F94B-ACBB-67F665EEACD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25428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37158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451897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111049"/>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124681" y="6056165"/>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3436640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82622238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95777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562534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73049761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6887318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22300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692626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73331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392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9833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717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672878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2808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07672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3959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01234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50517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0915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25943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07242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9323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2"/>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2"/>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2"/>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atin typeface="Candara" panose="020E0502030303020204" pitchFamily="34" charset="0"/>
              </a:defRPr>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atin typeface="Candara" panose="020E0502030303020204" pitchFamily="34" charset="0"/>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693757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485040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69156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1834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24638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139701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0297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136187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60443789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6498605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3427394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32929991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18464703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40009815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8970206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75012992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06585543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50229795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5998818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8505451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2610043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37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2558657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2"/>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2"/>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2"/>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atin typeface="Candara" panose="020E0502030303020204" pitchFamily="34" charset="0"/>
              </a:defRPr>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atin typeface="Candara" panose="020E0502030303020204" pitchFamily="34" charset="0"/>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96634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2382107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908720"/>
            <a:ext cx="4229100"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10100" y="908720"/>
            <a:ext cx="4229100"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4993422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785765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03843096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6/13/23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144678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8"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0"/>
            <a:ext cx="8610600" cy="9087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a:t>Juan Gómez Luna Peking University. Beijing, September 7, 2015 </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4010528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7040518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2168368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4353873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6/13/23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248341979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youtube.com/watch?v=qeukNs5XI3g&amp;t=4192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13.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hyperlink" Target="https://www.youtube.com/watch?v=qeukNs5XI3g&amp;t=4192s"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arxiv.org/pdf/2111.00082.pdf" TargetMode="External"/><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hyperlink" Target="https://www.youtube.com/watch?v=qeukNs5XI3g&amp;t=4192s" TargetMode="External"/><Relationship Id="rId4" Type="http://schemas.openxmlformats.org/officeDocument/2006/relationships/hyperlink" Target="https://github.com/cmu-safari/pidram"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youtu.be/s_z_S6FYpC8"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png"/><Relationship Id="rId3" Type="http://schemas.openxmlformats.org/officeDocument/2006/relationships/notesSlide" Target="../notesSlides/notesSlide70.xml"/><Relationship Id="rId7" Type="http://schemas.openxmlformats.org/officeDocument/2006/relationships/image" Target="../media/image56.emf"/><Relationship Id="rId12" Type="http://schemas.openxmlformats.org/officeDocument/2006/relationships/image" Target="../media/image61.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5" Type="http://schemas.openxmlformats.org/officeDocument/2006/relationships/image" Target="../media/image64.png"/><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 Id="rId14" Type="http://schemas.openxmlformats.org/officeDocument/2006/relationships/image" Target="../media/image63.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youtube.com/watch?v=H3sEaINPBO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2.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n6Pwg1qax_E&amp;list=PL5Q2soXY2Zi_7UBNmC9B8Yr5JSwTG9yH4&amp;index=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hpca22.site.ac.upc.edu/" TargetMode="External"/><Relationship Id="rId7" Type="http://schemas.openxmlformats.org/officeDocument/2006/relationships/image" Target="../media/image15.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4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rxiv.org/pdf/1905.09822.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40.png"/><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8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2.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31.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4741887"/>
            <a:ext cx="9144000" cy="1199754"/>
          </a:xfrm>
        </p:spPr>
        <p:txBody>
          <a:bodyPr>
            <a:noAutofit/>
          </a:bodyPr>
          <a:lstStyle/>
          <a:p>
            <a:pPr>
              <a:spcBef>
                <a:spcPts val="600"/>
              </a:spcBef>
            </a:pPr>
            <a:r>
              <a:rPr lang="en-US" sz="2800" b="0" dirty="0">
                <a:latin typeface="Candara" panose="020E0502030303020204" pitchFamily="34" charset="0"/>
              </a:rPr>
              <a:t>Dr. Juan Gómez Luna</a:t>
            </a:r>
          </a:p>
          <a:p>
            <a:pPr>
              <a:spcBef>
                <a:spcPts val="600"/>
              </a:spcBef>
            </a:pPr>
            <a:r>
              <a:rPr lang="en-US" sz="2800" b="0" dirty="0">
                <a:latin typeface="Candara" panose="020E0502030303020204" pitchFamily="34" charset="0"/>
              </a:rPr>
              <a:t>Professor </a:t>
            </a:r>
            <a:r>
              <a:rPr lang="en-US" sz="2800" b="0" dirty="0" err="1">
                <a:latin typeface="Candara" panose="020E0502030303020204" pitchFamily="34" charset="0"/>
              </a:rPr>
              <a:t>Onur</a:t>
            </a:r>
            <a:r>
              <a:rPr lang="en-US" sz="2800" b="0" dirty="0">
                <a:latin typeface="Candara" panose="020E0502030303020204" pitchFamily="34" charset="0"/>
              </a:rPr>
              <a:t> </a:t>
            </a:r>
            <a:r>
              <a:rPr lang="en-US" sz="2800" b="0" dirty="0" err="1">
                <a:latin typeface="Candara" panose="020E0502030303020204" pitchFamily="34" charset="0"/>
              </a:rPr>
              <a:t>Mutlu</a:t>
            </a:r>
            <a:endParaRPr lang="en-US" sz="28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925972"/>
            <a:ext cx="9144000" cy="3240910"/>
          </a:xfrm>
        </p:spPr>
        <p:txBody>
          <a:bodyPr>
            <a:normAutofit/>
          </a:bodyPr>
          <a:lstStyle/>
          <a:p>
            <a:r>
              <a:rPr lang="en-US" sz="5400" dirty="0">
                <a:solidFill>
                  <a:srgbClr val="0070C0"/>
                </a:solidFill>
              </a:rPr>
              <a:t>Processing-Using-Memory</a:t>
            </a:r>
          </a:p>
          <a:p>
            <a:r>
              <a:rPr lang="en-US" sz="4000" dirty="0">
                <a:latin typeface="Candara" panose="020E0502030303020204" pitchFamily="34" charset="0"/>
              </a:rPr>
              <a:t>Exploiting the Analog Operational</a:t>
            </a:r>
          </a:p>
          <a:p>
            <a:r>
              <a:rPr lang="en-US" sz="4000" dirty="0">
                <a:latin typeface="Candara" panose="020E0502030303020204" pitchFamily="34" charset="0"/>
              </a:rPr>
              <a:t> Properties of Memory Components</a:t>
            </a:r>
          </a:p>
        </p:txBody>
      </p:sp>
      <p:sp>
        <p:nvSpPr>
          <p:cNvPr id="6" name="TextBox 5">
            <a:extLst>
              <a:ext uri="{FF2B5EF4-FFF2-40B4-BE49-F238E27FC236}">
                <a16:creationId xmlns:a16="http://schemas.microsoft.com/office/drawing/2014/main" id="{62D953C2-652F-1B44-A0B1-2575844D1492}"/>
              </a:ext>
            </a:extLst>
          </p:cNvPr>
          <p:cNvSpPr txBox="1"/>
          <p:nvPr/>
        </p:nvSpPr>
        <p:spPr>
          <a:xfrm>
            <a:off x="223310" y="11572"/>
            <a:ext cx="8697382" cy="738664"/>
          </a:xfrm>
          <a:prstGeom prst="rect">
            <a:avLst/>
          </a:prstGeom>
          <a:noFill/>
        </p:spPr>
        <p:txBody>
          <a:bodyPr wrap="none" rtlCol="0">
            <a:spAutoFit/>
          </a:bodyPr>
          <a:lstStyle/>
          <a:p>
            <a:pPr algn="ctr"/>
            <a:r>
              <a:rPr lang="en-US" dirty="0">
                <a:latin typeface="Candara" panose="020E0502030303020204" pitchFamily="34" charset="0"/>
              </a:rPr>
              <a:t>ISCA 2023 Tutorial</a:t>
            </a:r>
          </a:p>
          <a:p>
            <a:pPr algn="ctr"/>
            <a:r>
              <a:rPr lang="en-US" sz="2400" dirty="0">
                <a:latin typeface="Candara" panose="020E0502030303020204" pitchFamily="34" charset="0"/>
              </a:rPr>
              <a:t>Real-world Processing-in-Memory Systems for Modern Workloads</a:t>
            </a:r>
          </a:p>
        </p:txBody>
      </p:sp>
      <p:sp>
        <p:nvSpPr>
          <p:cNvPr id="7" name="TextBox 6">
            <a:extLst>
              <a:ext uri="{FF2B5EF4-FFF2-40B4-BE49-F238E27FC236}">
                <a16:creationId xmlns:a16="http://schemas.microsoft.com/office/drawing/2014/main" id="{EA198014-0400-9540-B345-B285C02537FB}"/>
              </a:ext>
            </a:extLst>
          </p:cNvPr>
          <p:cNvSpPr txBox="1"/>
          <p:nvPr/>
        </p:nvSpPr>
        <p:spPr>
          <a:xfrm>
            <a:off x="3661335" y="6538933"/>
            <a:ext cx="1821332" cy="307777"/>
          </a:xfrm>
          <a:prstGeom prst="rect">
            <a:avLst/>
          </a:prstGeom>
          <a:noFill/>
        </p:spPr>
        <p:txBody>
          <a:bodyPr wrap="none" rtlCol="0">
            <a:spAutoFit/>
          </a:bodyPr>
          <a:lstStyle/>
          <a:p>
            <a:pPr algn="ctr"/>
            <a:r>
              <a:rPr lang="en-US" sz="1400" dirty="0">
                <a:latin typeface="Candara" panose="020E0502030303020204" pitchFamily="34" charset="0"/>
              </a:rPr>
              <a:t>Sunday, June 18, 2023</a:t>
            </a:r>
          </a:p>
        </p:txBody>
      </p:sp>
    </p:spTree>
    <p:extLst>
      <p:ext uri="{BB962C8B-B14F-4D97-AF65-F5344CB8AC3E}">
        <p14:creationId xmlns:p14="http://schemas.microsoft.com/office/powerpoint/2010/main" val="2874167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62637"/>
            <a:ext cx="8428037" cy="1354177"/>
          </a:xfrm>
        </p:spPr>
        <p:txBody>
          <a:bodyPr>
            <a:normAutofit fontScale="90000"/>
          </a:bodyPr>
          <a:lstStyle/>
          <a:p>
            <a:pPr algn="ctr" eaLnBrk="1" hangingPunct="1"/>
            <a:r>
              <a:rPr lang="en-US" altLang="en-US" b="1" dirty="0">
                <a:ea typeface="ＭＳ Ｐゴシック" panose="020B0600070205080204" pitchFamily="34" charset="-128"/>
              </a:rPr>
              <a:t>Starting Simple: </a:t>
            </a:r>
            <a:br>
              <a:rPr lang="en-US" altLang="en-US" b="1" dirty="0">
                <a:ea typeface="ＭＳ Ｐゴシック" panose="020B0600070205080204" pitchFamily="34" charset="-128"/>
              </a:rPr>
            </a:br>
            <a:r>
              <a:rPr lang="en-US" altLang="en-US" b="1" dirty="0">
                <a:ea typeface="ＭＳ Ｐゴシック" panose="020B0600070205080204" pitchFamily="34" charset="-128"/>
              </a:rPr>
              <a:t>Data Copy and Initialization</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199618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0B5B-CD1E-8944-89B2-3D4342D6F8AD}"/>
              </a:ext>
            </a:extLst>
          </p:cNvPr>
          <p:cNvSpPr>
            <a:spLocks noGrp="1"/>
          </p:cNvSpPr>
          <p:nvPr>
            <p:ph type="title"/>
          </p:nvPr>
        </p:nvSpPr>
        <p:spPr/>
        <p:txBody>
          <a:bodyPr>
            <a:normAutofit fontScale="90000"/>
          </a:bodyPr>
          <a:lstStyle/>
          <a:p>
            <a:r>
              <a:rPr lang="en-US" dirty="0"/>
              <a:t>More in the Paper</a:t>
            </a:r>
            <a:endParaRPr lang="en-US" sz="4000" b="1" dirty="0"/>
          </a:p>
        </p:txBody>
      </p:sp>
      <p:sp>
        <p:nvSpPr>
          <p:cNvPr id="3" name="Content Placeholder 2">
            <a:extLst>
              <a:ext uri="{FF2B5EF4-FFF2-40B4-BE49-F238E27FC236}">
                <a16:creationId xmlns:a16="http://schemas.microsoft.com/office/drawing/2014/main" id="{476800CF-00E2-BE45-9BE8-9C6B087AD579}"/>
              </a:ext>
            </a:extLst>
          </p:cNvPr>
          <p:cNvSpPr>
            <a:spLocks noGrp="1"/>
          </p:cNvSpPr>
          <p:nvPr>
            <p:ph idx="1"/>
          </p:nvPr>
        </p:nvSpPr>
        <p:spPr/>
        <p:txBody>
          <a:bodyPr/>
          <a:lstStyle/>
          <a:p>
            <a:pPr>
              <a:lnSpc>
                <a:spcPct val="150000"/>
              </a:lnSpc>
            </a:pPr>
            <a:r>
              <a:rPr lang="en-US" sz="3200" b="1" dirty="0"/>
              <a:t>Evaluation:</a:t>
            </a:r>
          </a:p>
          <a:p>
            <a:pPr lvl="1">
              <a:lnSpc>
                <a:spcPct val="150000"/>
              </a:lnSpc>
            </a:pPr>
            <a:r>
              <a:rPr lang="en-US" sz="2800" dirty="0"/>
              <a:t>Reliability </a:t>
            </a:r>
          </a:p>
          <a:p>
            <a:pPr lvl="1">
              <a:lnSpc>
                <a:spcPct val="150000"/>
              </a:lnSpc>
            </a:pPr>
            <a:r>
              <a:rPr lang="en-US" sz="2800" dirty="0"/>
              <a:t>Data movement overhead </a:t>
            </a:r>
          </a:p>
          <a:p>
            <a:pPr lvl="1">
              <a:lnSpc>
                <a:spcPct val="150000"/>
              </a:lnSpc>
            </a:pPr>
            <a:r>
              <a:rPr lang="en-US" sz="2800" dirty="0"/>
              <a:t>Data transposition overhead</a:t>
            </a:r>
          </a:p>
          <a:p>
            <a:pPr lvl="1">
              <a:lnSpc>
                <a:spcPct val="150000"/>
              </a:lnSpc>
            </a:pPr>
            <a:r>
              <a:rPr lang="en-US" sz="2800" dirty="0"/>
              <a:t>Area overhead</a:t>
            </a:r>
          </a:p>
          <a:p>
            <a:pPr lvl="1">
              <a:lnSpc>
                <a:spcPct val="150000"/>
              </a:lnSpc>
            </a:pPr>
            <a:r>
              <a:rPr lang="en-US" sz="2800" dirty="0"/>
              <a:t>Comparison to in-cache computing</a:t>
            </a:r>
          </a:p>
        </p:txBody>
      </p:sp>
    </p:spTree>
    <p:extLst>
      <p:ext uri="{BB962C8B-B14F-4D97-AF65-F5344CB8AC3E}">
        <p14:creationId xmlns:p14="http://schemas.microsoft.com/office/powerpoint/2010/main" val="641276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descr=" 5"/>
          <p:cNvSpPr txBox="1">
            <a:spLocks/>
          </p:cNvSpPr>
          <p:nvPr/>
        </p:nvSpPr>
        <p:spPr>
          <a:xfrm>
            <a:off x="169011" y="856527"/>
            <a:ext cx="8894602" cy="55211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0" indent="-274320">
              <a:spcBef>
                <a:spcPts val="400"/>
              </a:spcBef>
              <a:defRPr/>
            </a:pPr>
            <a:r>
              <a:rPr kumimoji="0" lang="en-US" sz="2400" b="1" i="0" u="sng" strike="noStrike" kern="1200" cap="none" spc="0" normalizeH="0" baseline="0" noProof="0" dirty="0">
                <a:ln>
                  <a:noFill/>
                </a:ln>
                <a:solidFill>
                  <a:srgbClr val="2D5597"/>
                </a:solidFill>
                <a:effectLst/>
                <a:uLnTx/>
                <a:uFillTx/>
                <a:latin typeface="Candara" panose="020E0502030303020204" pitchFamily="34" charset="0"/>
              </a:rPr>
              <a:t>SIMDRAM</a:t>
            </a:r>
            <a:r>
              <a:rPr lang="en-US" sz="2400" dirty="0">
                <a:solidFill>
                  <a:srgbClr val="2D5597"/>
                </a:solidFill>
                <a:latin typeface="Candara" panose="020E0502030303020204" pitchFamily="34" charset="0"/>
              </a:rPr>
              <a:t>: </a:t>
            </a:r>
            <a:r>
              <a:rPr lang="en-US" sz="2400" dirty="0">
                <a:latin typeface="Candara" panose="020E0502030303020204" pitchFamily="34" charset="0"/>
              </a:rPr>
              <a:t>An end-to-end processing-using-DRAM framework that provides the programming interface, the ISA, and the hardware support for:</a:t>
            </a:r>
            <a:endParaRPr kumimoji="0" lang="x-none" sz="2400" b="0" i="0" u="none" strike="noStrike" kern="1200" cap="none" spc="0" normalizeH="0" baseline="0" noProof="0" dirty="0">
              <a:ln>
                <a:noFill/>
              </a:ln>
              <a:effectLst/>
              <a:uLnTx/>
              <a:uFillTx/>
              <a:latin typeface="Cambria" panose="02040503050406030204" pitchFamily="18" charset="0"/>
            </a:endParaRPr>
          </a:p>
          <a:p>
            <a:pPr marL="914400" lvl="1" indent="-457200">
              <a:spcBef>
                <a:spcPts val="400"/>
              </a:spcBef>
              <a:buClr>
                <a:schemeClr val="tx1"/>
              </a:buClr>
              <a:buFont typeface="+mj-lt"/>
              <a:buAutoNum type="arabicPeriod"/>
              <a:defRPr/>
            </a:pPr>
            <a:r>
              <a:rPr lang="en-US" sz="2000" dirty="0">
                <a:solidFill>
                  <a:srgbClr val="2D5597"/>
                </a:solidFill>
                <a:latin typeface="Candara" panose="020E0502030303020204" pitchFamily="34" charset="0"/>
              </a:rPr>
              <a:t>Efficiently</a:t>
            </a:r>
            <a:r>
              <a:rPr lang="en-US" sz="2000" dirty="0">
                <a:latin typeface="Candara" panose="020E0502030303020204" pitchFamily="34" charset="0"/>
              </a:rPr>
              <a:t> computing complex operations</a:t>
            </a:r>
          </a:p>
          <a:p>
            <a:pPr marL="914400" lvl="1" indent="-457200">
              <a:spcBef>
                <a:spcPts val="400"/>
              </a:spcBef>
              <a:buFont typeface="+mj-lt"/>
              <a:buAutoNum type="arabicPeriod"/>
              <a:defRPr/>
            </a:pPr>
            <a:r>
              <a:rPr lang="en-US" sz="2000" dirty="0">
                <a:latin typeface="Candara" panose="020E0502030303020204" pitchFamily="34" charset="0"/>
              </a:rPr>
              <a:t>Providing the ability to implement </a:t>
            </a:r>
            <a:r>
              <a:rPr lang="en-US" sz="2000" dirty="0">
                <a:solidFill>
                  <a:srgbClr val="2D5597"/>
                </a:solidFill>
                <a:latin typeface="Candara" panose="020E0502030303020204" pitchFamily="34" charset="0"/>
              </a:rPr>
              <a:t>arbitrary</a:t>
            </a:r>
            <a:r>
              <a:rPr lang="en-US" sz="2000" dirty="0">
                <a:latin typeface="Candara" panose="020E0502030303020204" pitchFamily="34" charset="0"/>
              </a:rPr>
              <a:t> operations as required</a:t>
            </a:r>
          </a:p>
          <a:p>
            <a:pPr marL="914400" lvl="1" indent="-457200">
              <a:spcBef>
                <a:spcPts val="400"/>
              </a:spcBef>
              <a:buFont typeface="+mj-lt"/>
              <a:buAutoNum type="arabicPeriod"/>
              <a:defRPr/>
            </a:pPr>
            <a:r>
              <a:rPr lang="en-US" sz="2000" dirty="0">
                <a:latin typeface="Candara" panose="020E0502030303020204" pitchFamily="34" charset="0"/>
              </a:rPr>
              <a:t>Using a </a:t>
            </a:r>
            <a:r>
              <a:rPr lang="en-US" sz="2000" dirty="0">
                <a:solidFill>
                  <a:srgbClr val="2D5597"/>
                </a:solidFill>
                <a:latin typeface="Candara" panose="020E0502030303020204" pitchFamily="34" charset="0"/>
              </a:rPr>
              <a:t>massively-parallel</a:t>
            </a:r>
            <a:r>
              <a:rPr lang="en-US" sz="2000" dirty="0">
                <a:latin typeface="Candara" panose="020E0502030303020204" pitchFamily="34" charset="0"/>
              </a:rPr>
              <a:t> in-DRAM SIMD substrate</a:t>
            </a:r>
            <a:endParaRPr kumimoji="0" lang="en-US" sz="800" b="0" i="0" u="none" strike="noStrike" kern="1200" cap="none" spc="0" normalizeH="0" baseline="0" noProof="0" dirty="0">
              <a:ln>
                <a:noFill/>
              </a:ln>
              <a:effectLst/>
              <a:uLnTx/>
              <a:uFillTx/>
              <a:latin typeface="Candara" panose="020E0502030303020204" pitchFamily="34" charset="0"/>
            </a:endParaRPr>
          </a:p>
          <a:p>
            <a:pPr marL="274320" indent="-274320">
              <a:spcBef>
                <a:spcPts val="400"/>
              </a:spcBef>
              <a:defRPr/>
            </a:pPr>
            <a:r>
              <a:rPr kumimoji="0" lang="en-US" sz="2400" b="1" i="0" u="sng" strike="noStrike" kern="1200" cap="none" spc="0" normalizeH="0" baseline="0" noProof="0" dirty="0">
                <a:ln>
                  <a:noFill/>
                </a:ln>
                <a:solidFill>
                  <a:schemeClr val="accent4">
                    <a:lumMod val="75000"/>
                  </a:schemeClr>
                </a:solidFill>
                <a:effectLst/>
                <a:uLnTx/>
                <a:uFillTx/>
                <a:latin typeface="Candara" panose="020E0502030303020204" pitchFamily="34" charset="0"/>
              </a:rPr>
              <a:t>Key Results</a:t>
            </a:r>
            <a:r>
              <a:rPr kumimoji="0" lang="en-US" sz="2400" b="0" i="0" u="none" strike="noStrike" kern="1200" cap="none" spc="0" normalizeH="0" baseline="0" noProof="0" dirty="0">
                <a:ln>
                  <a:noFill/>
                </a:ln>
                <a:solidFill>
                  <a:schemeClr val="accent4">
                    <a:lumMod val="75000"/>
                  </a:schemeClr>
                </a:solidFill>
                <a:effectLst/>
                <a:uLnTx/>
                <a:uFillTx/>
                <a:latin typeface="Candara" panose="020E0502030303020204" pitchFamily="34" charset="0"/>
              </a:rPr>
              <a:t>: </a:t>
            </a:r>
            <a:r>
              <a:rPr lang="en-US" sz="2400" dirty="0">
                <a:latin typeface="Candara" panose="020E0502030303020204" pitchFamily="34" charset="0"/>
              </a:rPr>
              <a:t>SIMDRAM provides:</a:t>
            </a:r>
            <a:endParaRPr kumimoji="0" lang="en-US" sz="2400" b="0" i="0" u="none" strike="noStrike" kern="1200" cap="none" spc="0" normalizeH="0" baseline="0" noProof="0" dirty="0">
              <a:ln>
                <a:noFill/>
              </a:ln>
              <a:effectLst/>
              <a:uLnTx/>
              <a:uFillTx/>
              <a:latin typeface="Candara" panose="020E0502030303020204" pitchFamily="34" charset="0"/>
            </a:endParaRPr>
          </a:p>
          <a:p>
            <a:pPr marL="674370" lvl="1" indent="-274320">
              <a:spcBef>
                <a:spcPts val="400"/>
              </a:spcBef>
              <a:defRPr/>
            </a:pPr>
            <a:r>
              <a:rPr lang="en-US" sz="2000" b="1" dirty="0">
                <a:solidFill>
                  <a:schemeClr val="accent4">
                    <a:lumMod val="75000"/>
                  </a:schemeClr>
                </a:solidFill>
                <a:latin typeface="Candara" panose="020E0502030303020204" pitchFamily="34" charset="0"/>
              </a:rPr>
              <a:t>88x</a:t>
            </a:r>
            <a:r>
              <a:rPr lang="en-US" sz="2000" dirty="0">
                <a:latin typeface="Candara" panose="020E0502030303020204" pitchFamily="34" charset="0"/>
              </a:rPr>
              <a:t> and  </a:t>
            </a:r>
            <a:r>
              <a:rPr lang="en-US" sz="2000" b="1" dirty="0">
                <a:solidFill>
                  <a:schemeClr val="accent4">
                    <a:lumMod val="75000"/>
                  </a:schemeClr>
                </a:solidFill>
                <a:latin typeface="Candara" panose="020E0502030303020204" pitchFamily="34" charset="0"/>
              </a:rPr>
              <a:t>5.8x</a:t>
            </a:r>
            <a:r>
              <a:rPr lang="en-US" sz="2000" dirty="0">
                <a:latin typeface="Candara" panose="020E0502030303020204" pitchFamily="34" charset="0"/>
              </a:rPr>
              <a:t> the throughput and </a:t>
            </a:r>
            <a:r>
              <a:rPr lang="en-US" sz="2000" b="1" dirty="0">
                <a:solidFill>
                  <a:srgbClr val="BF8F02"/>
                </a:solidFill>
                <a:latin typeface="Candara" panose="020E0502030303020204" pitchFamily="34" charset="0"/>
              </a:rPr>
              <a:t>257x</a:t>
            </a:r>
            <a:r>
              <a:rPr lang="en-US" sz="2000" dirty="0">
                <a:latin typeface="Candara" panose="020E0502030303020204" pitchFamily="34" charset="0"/>
              </a:rPr>
              <a:t> and </a:t>
            </a:r>
            <a:r>
              <a:rPr lang="en-US" sz="2000" b="1" dirty="0">
                <a:solidFill>
                  <a:srgbClr val="BF8F02"/>
                </a:solidFill>
                <a:latin typeface="Candara" panose="020E0502030303020204" pitchFamily="34" charset="0"/>
              </a:rPr>
              <a:t>31x</a:t>
            </a:r>
            <a:r>
              <a:rPr lang="en-US" sz="2000" dirty="0">
                <a:latin typeface="Candara" panose="020E0502030303020204" pitchFamily="34" charset="0"/>
              </a:rPr>
              <a:t> the energy efficiency of a baseline CPU and a high-end GPU, respectively, for 16 in-DRAM operations</a:t>
            </a:r>
          </a:p>
          <a:p>
            <a:pPr marL="674370" lvl="1" indent="-274320">
              <a:spcBef>
                <a:spcPts val="400"/>
              </a:spcBef>
              <a:defRPr/>
            </a:pPr>
            <a:r>
              <a:rPr lang="en-US" sz="2000" b="1" dirty="0">
                <a:solidFill>
                  <a:schemeClr val="accent4">
                    <a:lumMod val="75000"/>
                  </a:schemeClr>
                </a:solidFill>
                <a:latin typeface="Candara" panose="020E0502030303020204" pitchFamily="34" charset="0"/>
              </a:rPr>
              <a:t>21x</a:t>
            </a:r>
            <a:r>
              <a:rPr lang="en-US" sz="2000" dirty="0">
                <a:latin typeface="Candara" panose="020E0502030303020204" pitchFamily="34" charset="0"/>
              </a:rPr>
              <a:t> and </a:t>
            </a:r>
            <a:r>
              <a:rPr lang="en-US" sz="2000" b="1" dirty="0">
                <a:solidFill>
                  <a:schemeClr val="accent4">
                    <a:lumMod val="75000"/>
                  </a:schemeClr>
                </a:solidFill>
                <a:latin typeface="Candara" panose="020E0502030303020204" pitchFamily="34" charset="0"/>
              </a:rPr>
              <a:t>2.1x</a:t>
            </a:r>
            <a:r>
              <a:rPr lang="en-US" sz="2000" dirty="0">
                <a:latin typeface="Candara" panose="020E0502030303020204" pitchFamily="34" charset="0"/>
              </a:rPr>
              <a:t> the performance of the CPU and GPU over seven real-world applications</a:t>
            </a:r>
            <a:endParaRPr lang="en-US" sz="800" dirty="0">
              <a:latin typeface="Candara" panose="020E0502030303020204" pitchFamily="34" charset="0"/>
            </a:endParaRPr>
          </a:p>
          <a:p>
            <a:r>
              <a:rPr lang="en-US" sz="2400" b="1" u="sng" dirty="0">
                <a:solidFill>
                  <a:srgbClr val="C00000"/>
                </a:solidFill>
                <a:latin typeface="Candara" panose="020E0502030303020204" pitchFamily="34" charset="0"/>
              </a:rPr>
              <a:t>Conclusion</a:t>
            </a:r>
            <a:r>
              <a:rPr lang="en-US" sz="2400" b="1" dirty="0">
                <a:solidFill>
                  <a:srgbClr val="C00000"/>
                </a:solidFill>
                <a:latin typeface="Candara" panose="020E0502030303020204" pitchFamily="34" charset="0"/>
              </a:rPr>
              <a:t>: </a:t>
            </a:r>
            <a:r>
              <a:rPr lang="en-US" sz="2400" dirty="0">
                <a:latin typeface="Candara" panose="020E0502030303020204" pitchFamily="34" charset="0"/>
                <a:ea typeface="Cambria" charset="0"/>
                <a:cs typeface="Cambria" charset="0"/>
              </a:rPr>
              <a:t>SIMDRAM</a:t>
            </a:r>
            <a:r>
              <a:rPr lang="en-US" sz="2400" b="1" dirty="0">
                <a:latin typeface="Candara" panose="020E0502030303020204" pitchFamily="34" charset="0"/>
                <a:ea typeface="Cambria" charset="0"/>
                <a:cs typeface="Cambria" charset="0"/>
              </a:rPr>
              <a:t> </a:t>
            </a:r>
            <a:r>
              <a:rPr lang="en-US" sz="2400" dirty="0">
                <a:latin typeface="Candara" panose="020E0502030303020204" pitchFamily="34" charset="0"/>
                <a:ea typeface="Cambria" charset="0"/>
                <a:cs typeface="Cambria" charset="0"/>
              </a:rPr>
              <a:t>is a promising PuM framework</a:t>
            </a:r>
          </a:p>
          <a:p>
            <a:pPr marL="914400" lvl="1" indent="-457200">
              <a:buFont typeface="Arial" panose="020B0604020202020204" pitchFamily="34" charset="0"/>
              <a:buChar char="•"/>
            </a:pPr>
            <a:r>
              <a:rPr lang="en-US" sz="2000" dirty="0">
                <a:latin typeface="Candara" panose="020E0502030303020204" pitchFamily="34" charset="0"/>
                <a:ea typeface="Cambria" charset="0"/>
                <a:cs typeface="Cambria" charset="0"/>
              </a:rPr>
              <a:t>Can </a:t>
            </a:r>
            <a:r>
              <a:rPr lang="en-US" sz="2000" dirty="0">
                <a:solidFill>
                  <a:srgbClr val="C00000"/>
                </a:solidFill>
                <a:latin typeface="Candara" panose="020E0502030303020204" pitchFamily="34" charset="0"/>
                <a:ea typeface="Cambria" charset="0"/>
                <a:cs typeface="Cambria" charset="0"/>
              </a:rPr>
              <a:t>ease the adoption</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latin typeface="Candara" panose="020E0502030303020204" pitchFamily="34" charset="0"/>
                <a:ea typeface="Cambria" charset="0"/>
                <a:cs typeface="Cambria" charset="0"/>
              </a:rPr>
              <a:t>of processing-using-DRAM architectures </a:t>
            </a:r>
          </a:p>
          <a:p>
            <a:pPr marL="914400" lvl="1" indent="-457200">
              <a:buFont typeface="Arial" panose="020B0604020202020204" pitchFamily="34" charset="0"/>
              <a:buChar char="•"/>
            </a:pPr>
            <a:r>
              <a:rPr lang="en-US" sz="2000" dirty="0">
                <a:latin typeface="Candara" panose="020E0502030303020204" pitchFamily="34" charset="0"/>
                <a:ea typeface="Cambria" charset="0"/>
                <a:cs typeface="Cambria" charset="0"/>
              </a:rPr>
              <a:t>Improve the </a:t>
            </a:r>
            <a:r>
              <a:rPr lang="en-US" sz="2000" dirty="0">
                <a:solidFill>
                  <a:srgbClr val="C00000"/>
                </a:solidFill>
                <a:latin typeface="Candara" panose="020E0502030303020204" pitchFamily="34" charset="0"/>
                <a:ea typeface="Cambria" charset="0"/>
                <a:cs typeface="Cambria" charset="0"/>
              </a:rPr>
              <a:t>performance</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latin typeface="Candara" panose="020E0502030303020204" pitchFamily="34" charset="0"/>
                <a:ea typeface="Cambria" charset="0"/>
                <a:cs typeface="Cambria" charset="0"/>
              </a:rPr>
              <a:t>and</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solidFill>
                  <a:srgbClr val="C00000"/>
                </a:solidFill>
                <a:latin typeface="Candara" panose="020E0502030303020204" pitchFamily="34" charset="0"/>
                <a:ea typeface="Cambria" charset="0"/>
                <a:cs typeface="Cambria" charset="0"/>
              </a:rPr>
              <a:t>efficiency</a:t>
            </a:r>
            <a:r>
              <a:rPr lang="en-US" sz="2000" dirty="0">
                <a:latin typeface="Candara" panose="020E0502030303020204" pitchFamily="34" charset="0"/>
                <a:ea typeface="Cambria" charset="0"/>
                <a:cs typeface="Cambria" charset="0"/>
              </a:rPr>
              <a:t> of processing-using-DRAM architectures</a:t>
            </a:r>
            <a:endParaRPr lang="en-US" sz="2400" dirty="0">
              <a:solidFill>
                <a:schemeClr val="accent2"/>
              </a:solidFill>
              <a:latin typeface="Candara" panose="020E0502030303020204" pitchFamily="34" charset="0"/>
            </a:endParaRPr>
          </a:p>
        </p:txBody>
      </p:sp>
      <p:sp>
        <p:nvSpPr>
          <p:cNvPr id="4" name="Title 1">
            <a:extLst>
              <a:ext uri="{FF2B5EF4-FFF2-40B4-BE49-F238E27FC236}">
                <a16:creationId xmlns:a16="http://schemas.microsoft.com/office/drawing/2014/main" id="{A653DDD5-31A8-C145-82C1-A115D7E8AB2D}"/>
              </a:ext>
            </a:extLst>
          </p:cNvPr>
          <p:cNvSpPr>
            <a:spLocks noGrp="1"/>
          </p:cNvSpPr>
          <p:nvPr>
            <p:ph type="title"/>
          </p:nvPr>
        </p:nvSpPr>
        <p:spPr>
          <a:xfrm>
            <a:off x="169011" y="132335"/>
            <a:ext cx="8894602" cy="606084"/>
          </a:xfrm>
        </p:spPr>
        <p:txBody>
          <a:bodyPr>
            <a:normAutofit fontScale="90000"/>
          </a:bodyPr>
          <a:lstStyle/>
          <a:p>
            <a:r>
              <a:rPr lang="en-US" sz="4000" b="1" dirty="0"/>
              <a:t>SIMDRAM: Conc</a:t>
            </a:r>
            <a:r>
              <a:rPr lang="en-US" sz="4000" dirty="0"/>
              <a:t>lusion</a:t>
            </a:r>
            <a:endParaRPr lang="en-US" sz="4000" b="1" dirty="0"/>
          </a:p>
        </p:txBody>
      </p:sp>
    </p:spTree>
    <p:extLst>
      <p:ext uri="{BB962C8B-B14F-4D97-AF65-F5344CB8AC3E}">
        <p14:creationId xmlns:p14="http://schemas.microsoft.com/office/powerpoint/2010/main" val="38634928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Is PUM in DRAM</a:t>
            </a:r>
            <a:br>
              <a:rPr lang="en-US" altLang="en-US" b="1" dirty="0">
                <a:ea typeface="ＭＳ Ｐゴシック" panose="020B0600070205080204" pitchFamily="34" charset="-128"/>
              </a:rPr>
            </a:br>
            <a:r>
              <a:rPr lang="en-US" altLang="en-US" b="1" dirty="0">
                <a:ea typeface="ＭＳ Ｐゴシック" panose="020B0600070205080204" pitchFamily="34" charset="-128"/>
              </a:rPr>
              <a:t>Really Feasible?</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636263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73-7E21-7436-74E0-F287D60C1EE3}"/>
              </a:ext>
            </a:extLst>
          </p:cNvPr>
          <p:cNvSpPr>
            <a:spLocks noGrp="1"/>
          </p:cNvSpPr>
          <p:nvPr>
            <p:ph type="title"/>
          </p:nvPr>
        </p:nvSpPr>
        <p:spPr/>
        <p:txBody>
          <a:bodyPr>
            <a:normAutofit fontScale="90000"/>
          </a:bodyPr>
          <a:lstStyle/>
          <a:p>
            <a:r>
              <a:rPr lang="en-US" dirty="0" err="1"/>
              <a:t>RowClone</a:t>
            </a:r>
            <a:r>
              <a:rPr lang="en-US" dirty="0"/>
              <a:t> in Off-the-Shelf DRAM Chips</a:t>
            </a:r>
          </a:p>
        </p:txBody>
      </p:sp>
      <p:sp>
        <p:nvSpPr>
          <p:cNvPr id="3" name="Content Placeholder 2">
            <a:extLst>
              <a:ext uri="{FF2B5EF4-FFF2-40B4-BE49-F238E27FC236}">
                <a16:creationId xmlns:a16="http://schemas.microsoft.com/office/drawing/2014/main" id="{7A7D763B-460D-5047-4208-B36908168001}"/>
              </a:ext>
            </a:extLst>
          </p:cNvPr>
          <p:cNvSpPr>
            <a:spLocks noGrp="1"/>
          </p:cNvSpPr>
          <p:nvPr>
            <p:ph idx="1"/>
          </p:nvPr>
        </p:nvSpPr>
        <p:spPr>
          <a:xfrm>
            <a:off x="169010" y="958863"/>
            <a:ext cx="8766645" cy="5193723"/>
          </a:xfrm>
        </p:spPr>
        <p:txBody>
          <a:bodyPr/>
          <a:lstStyle/>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endParaRPr lang="en-US" dirty="0"/>
          </a:p>
        </p:txBody>
      </p:sp>
      <p:pic>
        <p:nvPicPr>
          <p:cNvPr id="5" name="Picture 4">
            <a:extLst>
              <a:ext uri="{FF2B5EF4-FFF2-40B4-BE49-F238E27FC236}">
                <a16:creationId xmlns:a16="http://schemas.microsoft.com/office/drawing/2014/main" id="{9B549C4D-0B83-D49C-F0C2-209B18BDE865}"/>
              </a:ext>
            </a:extLst>
          </p:cNvPr>
          <p:cNvPicPr>
            <a:picLocks noChangeAspect="1"/>
          </p:cNvPicPr>
          <p:nvPr/>
        </p:nvPicPr>
        <p:blipFill>
          <a:blip r:embed="rId2"/>
          <a:stretch>
            <a:fillRect/>
          </a:stretch>
        </p:blipFill>
        <p:spPr>
          <a:xfrm>
            <a:off x="104254" y="2780928"/>
            <a:ext cx="9004250" cy="1856690"/>
          </a:xfrm>
          <a:prstGeom prst="rect">
            <a:avLst/>
          </a:prstGeom>
        </p:spPr>
      </p:pic>
      <p:sp>
        <p:nvSpPr>
          <p:cNvPr id="6" name="TextBox 5">
            <a:extLst>
              <a:ext uri="{FF2B5EF4-FFF2-40B4-BE49-F238E27FC236}">
                <a16:creationId xmlns:a16="http://schemas.microsoft.com/office/drawing/2014/main" id="{5AB4E02B-07B2-089A-22A9-BFD691DD9A68}"/>
              </a:ext>
            </a:extLst>
          </p:cNvPr>
          <p:cNvSpPr txBox="1"/>
          <p:nvPr/>
        </p:nvSpPr>
        <p:spPr>
          <a:xfrm>
            <a:off x="2004310" y="6499636"/>
            <a:ext cx="5135380" cy="338554"/>
          </a:xfrm>
          <a:prstGeom prst="rect">
            <a:avLst/>
          </a:prstGeom>
          <a:noFill/>
        </p:spPr>
        <p:txBody>
          <a:bodyPr wrap="none" rtlCol="0">
            <a:spAutoFit/>
          </a:bodyPr>
          <a:lstStyle/>
          <a:p>
            <a:r>
              <a:rPr lang="en-US" sz="1600" dirty="0">
                <a:hlinkClick r:id="rId3"/>
              </a:rPr>
              <a:t>https://parallel.princeton.edu/papers/micro19-gao.pdf</a:t>
            </a:r>
            <a:r>
              <a:rPr lang="en-US" sz="1600" dirty="0"/>
              <a:t> </a:t>
            </a:r>
          </a:p>
        </p:txBody>
      </p:sp>
    </p:spTree>
    <p:extLst>
      <p:ext uri="{BB962C8B-B14F-4D97-AF65-F5344CB8AC3E}">
        <p14:creationId xmlns:p14="http://schemas.microsoft.com/office/powerpoint/2010/main" val="7387230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85DF6-6BDA-2241-8E14-28FE37DC0624}"/>
              </a:ext>
            </a:extLst>
          </p:cNvPr>
          <p:cNvPicPr>
            <a:picLocks noChangeAspect="1"/>
          </p:cNvPicPr>
          <p:nvPr/>
        </p:nvPicPr>
        <p:blipFill>
          <a:blip r:embed="rId2"/>
          <a:stretch>
            <a:fillRect/>
          </a:stretch>
        </p:blipFill>
        <p:spPr>
          <a:xfrm>
            <a:off x="0" y="1186041"/>
            <a:ext cx="9144000" cy="4786859"/>
          </a:xfrm>
          <a:prstGeom prst="rect">
            <a:avLst/>
          </a:prstGeom>
        </p:spPr>
      </p:pic>
      <p:sp>
        <p:nvSpPr>
          <p:cNvPr id="8" name="Title 7">
            <a:extLst>
              <a:ext uri="{FF2B5EF4-FFF2-40B4-BE49-F238E27FC236}">
                <a16:creationId xmlns:a16="http://schemas.microsoft.com/office/drawing/2014/main" id="{A623CE79-1FBD-8048-98F9-8A443FC40EB7}"/>
              </a:ext>
            </a:extLst>
          </p:cNvPr>
          <p:cNvSpPr>
            <a:spLocks noGrp="1"/>
          </p:cNvSpPr>
          <p:nvPr>
            <p:ph type="title"/>
          </p:nvPr>
        </p:nvSpPr>
        <p:spPr/>
        <p:txBody>
          <a:bodyPr>
            <a:noAutofit/>
          </a:bodyPr>
          <a:lstStyle/>
          <a:p>
            <a:r>
              <a:rPr lang="en-US" sz="3400" dirty="0" err="1"/>
              <a:t>RowClone</a:t>
            </a:r>
            <a:r>
              <a:rPr lang="en-US" sz="3400" dirty="0"/>
              <a:t> &amp; Bitwise Ops in Real DRAM Chips</a:t>
            </a:r>
          </a:p>
        </p:txBody>
      </p:sp>
      <p:sp>
        <p:nvSpPr>
          <p:cNvPr id="9" name="TextBox 8">
            <a:extLst>
              <a:ext uri="{FF2B5EF4-FFF2-40B4-BE49-F238E27FC236}">
                <a16:creationId xmlns:a16="http://schemas.microsoft.com/office/drawing/2014/main" id="{11738BC2-3FAF-4941-ACE4-0C78ED9B4C61}"/>
              </a:ext>
            </a:extLst>
          </p:cNvPr>
          <p:cNvSpPr txBox="1"/>
          <p:nvPr/>
        </p:nvSpPr>
        <p:spPr>
          <a:xfrm>
            <a:off x="2004310" y="6499636"/>
            <a:ext cx="5135380" cy="338554"/>
          </a:xfrm>
          <a:prstGeom prst="rect">
            <a:avLst/>
          </a:prstGeom>
          <a:noFill/>
        </p:spPr>
        <p:txBody>
          <a:bodyPr wrap="none" rtlCol="0">
            <a:spAutoFit/>
          </a:bodyPr>
          <a:lstStyle/>
          <a:p>
            <a:r>
              <a:rPr lang="en-US" sz="1600" dirty="0">
                <a:hlinkClick r:id="rId3"/>
              </a:rPr>
              <a:t>https://parallel.princeton.edu/papers/micro19-gao.pdf</a:t>
            </a:r>
            <a:r>
              <a:rPr lang="en-US" sz="1600" dirty="0"/>
              <a:t> </a:t>
            </a:r>
          </a:p>
        </p:txBody>
      </p:sp>
    </p:spTree>
    <p:extLst>
      <p:ext uri="{BB962C8B-B14F-4D97-AF65-F5344CB8AC3E}">
        <p14:creationId xmlns:p14="http://schemas.microsoft.com/office/powerpoint/2010/main" val="32526748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8564E6-3B1D-4FBF-989B-92D7254FC52C}"/>
              </a:ext>
            </a:extLst>
          </p:cNvPr>
          <p:cNvSpPr>
            <a:spLocks noGrp="1"/>
          </p:cNvSpPr>
          <p:nvPr>
            <p:ph type="title"/>
          </p:nvPr>
        </p:nvSpPr>
        <p:spPr/>
        <p:txBody>
          <a:bodyPr>
            <a:normAutofit fontScale="90000"/>
          </a:bodyPr>
          <a:lstStyle/>
          <a:p>
            <a:r>
              <a:rPr lang="en-US" dirty="0"/>
              <a:t>Row Copy in </a:t>
            </a:r>
            <a:r>
              <a:rPr lang="en-US" dirty="0" err="1"/>
              <a:t>ComputeDRAM</a:t>
            </a:r>
            <a:endParaRPr lang="en-US" dirty="0"/>
          </a:p>
        </p:txBody>
      </p:sp>
      <p:pic>
        <p:nvPicPr>
          <p:cNvPr id="5" name="İçerik Yer Tutucusu 4">
            <a:extLst>
              <a:ext uri="{FF2B5EF4-FFF2-40B4-BE49-F238E27FC236}">
                <a16:creationId xmlns:a16="http://schemas.microsoft.com/office/drawing/2014/main" id="{8BF46073-AC5C-4EBF-A9E6-264146700EFE}"/>
              </a:ext>
            </a:extLst>
          </p:cNvPr>
          <p:cNvPicPr>
            <a:picLocks noGrp="1" noChangeAspect="1"/>
          </p:cNvPicPr>
          <p:nvPr>
            <p:ph idx="1"/>
          </p:nvPr>
        </p:nvPicPr>
        <p:blipFill>
          <a:blip r:embed="rId2"/>
          <a:stretch>
            <a:fillRect/>
          </a:stretch>
        </p:blipFill>
        <p:spPr>
          <a:xfrm>
            <a:off x="942975" y="1023144"/>
            <a:ext cx="7181850" cy="5314950"/>
          </a:xfrm>
          <a:prstGeom prst="rect">
            <a:avLst/>
          </a:prstGeom>
        </p:spPr>
      </p:pic>
      <p:sp>
        <p:nvSpPr>
          <p:cNvPr id="6" name="Oval 5">
            <a:extLst>
              <a:ext uri="{FF2B5EF4-FFF2-40B4-BE49-F238E27FC236}">
                <a16:creationId xmlns:a16="http://schemas.microsoft.com/office/drawing/2014/main" id="{086EABC1-740A-49E2-9FCB-4BC5F1018BF9}"/>
              </a:ext>
            </a:extLst>
          </p:cNvPr>
          <p:cNvSpPr/>
          <p:nvPr/>
        </p:nvSpPr>
        <p:spPr bwMode="auto">
          <a:xfrm>
            <a:off x="1763688" y="4869160"/>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Oval 8">
            <a:extLst>
              <a:ext uri="{FF2B5EF4-FFF2-40B4-BE49-F238E27FC236}">
                <a16:creationId xmlns:a16="http://schemas.microsoft.com/office/drawing/2014/main" id="{DF1E7155-7085-404A-AF5E-373836CEC0A9}"/>
              </a:ext>
            </a:extLst>
          </p:cNvPr>
          <p:cNvSpPr/>
          <p:nvPr/>
        </p:nvSpPr>
        <p:spPr bwMode="auto">
          <a:xfrm>
            <a:off x="3803179" y="4779223"/>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Oval 9">
            <a:extLst>
              <a:ext uri="{FF2B5EF4-FFF2-40B4-BE49-F238E27FC236}">
                <a16:creationId xmlns:a16="http://schemas.microsoft.com/office/drawing/2014/main" id="{B5035798-316C-4581-9E7A-B505AB34E770}"/>
              </a:ext>
            </a:extLst>
          </p:cNvPr>
          <p:cNvSpPr/>
          <p:nvPr/>
        </p:nvSpPr>
        <p:spPr bwMode="auto">
          <a:xfrm>
            <a:off x="5842670" y="4811196"/>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1" name="Metin kutusu 10">
            <a:extLst>
              <a:ext uri="{FF2B5EF4-FFF2-40B4-BE49-F238E27FC236}">
                <a16:creationId xmlns:a16="http://schemas.microsoft.com/office/drawing/2014/main" id="{923D4A53-2845-4F9A-BB45-270A8B239DEC}"/>
              </a:ext>
            </a:extLst>
          </p:cNvPr>
          <p:cNvSpPr txBox="1"/>
          <p:nvPr/>
        </p:nvSpPr>
        <p:spPr>
          <a:xfrm>
            <a:off x="6804248" y="3915389"/>
            <a:ext cx="1800200" cy="97892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Bitline</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is above V</a:t>
            </a:r>
            <a:r>
              <a:rPr kumimoji="0" lang="en-US" sz="1600" b="0" i="0" u="none" strike="noStrike" kern="1200" cap="none" spc="0" normalizeH="0" baseline="-25000" noProof="0" dirty="0">
                <a:ln>
                  <a:noFill/>
                </a:ln>
                <a:solidFill>
                  <a:srgbClr val="000000"/>
                </a:solidFill>
                <a:effectLst/>
                <a:uLnTx/>
                <a:uFillTx/>
                <a:latin typeface="Cambria" panose="02040503050406030204" pitchFamily="18" charset="0"/>
                <a:ea typeface="+mn-ea"/>
                <a:cs typeface="+mn-cs"/>
              </a:rPr>
              <a:t>DD</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/2 when R2 is activated.</a:t>
            </a:r>
          </a:p>
        </p:txBody>
      </p:sp>
    </p:spTree>
    <p:extLst>
      <p:ext uri="{BB962C8B-B14F-4D97-AF65-F5344CB8AC3E}">
        <p14:creationId xmlns:p14="http://schemas.microsoft.com/office/powerpoint/2010/main" val="23090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719E87-E83D-4448-BA59-51250D82DDAB}"/>
              </a:ext>
            </a:extLst>
          </p:cNvPr>
          <p:cNvSpPr>
            <a:spLocks noGrp="1"/>
          </p:cNvSpPr>
          <p:nvPr>
            <p:ph type="title"/>
          </p:nvPr>
        </p:nvSpPr>
        <p:spPr/>
        <p:txBody>
          <a:bodyPr>
            <a:normAutofit fontScale="90000"/>
          </a:bodyPr>
          <a:lstStyle/>
          <a:p>
            <a:r>
              <a:rPr lang="en-US" dirty="0"/>
              <a:t>Bitwise AND in </a:t>
            </a:r>
            <a:r>
              <a:rPr lang="en-US" dirty="0" err="1"/>
              <a:t>ComputeDRAM</a:t>
            </a:r>
            <a:endParaRPr lang="en-US" dirty="0"/>
          </a:p>
        </p:txBody>
      </p:sp>
      <p:pic>
        <p:nvPicPr>
          <p:cNvPr id="6" name="İçerik Yer Tutucusu 5">
            <a:extLst>
              <a:ext uri="{FF2B5EF4-FFF2-40B4-BE49-F238E27FC236}">
                <a16:creationId xmlns:a16="http://schemas.microsoft.com/office/drawing/2014/main" id="{FAB8A4B6-CA06-41B2-AEA7-507C4B44F05B}"/>
              </a:ext>
            </a:extLst>
          </p:cNvPr>
          <p:cNvPicPr>
            <a:picLocks noGrp="1" noChangeAspect="1"/>
          </p:cNvPicPr>
          <p:nvPr>
            <p:ph idx="1"/>
          </p:nvPr>
        </p:nvPicPr>
        <p:blipFill>
          <a:blip r:embed="rId3"/>
          <a:stretch>
            <a:fillRect/>
          </a:stretch>
        </p:blipFill>
        <p:spPr>
          <a:xfrm>
            <a:off x="1280902" y="1052736"/>
            <a:ext cx="6582195" cy="5328444"/>
          </a:xfrm>
          <a:prstGeom prst="rect">
            <a:avLst/>
          </a:prstGeom>
        </p:spPr>
      </p:pic>
      <p:sp>
        <p:nvSpPr>
          <p:cNvPr id="10" name="Oval 9">
            <a:extLst>
              <a:ext uri="{FF2B5EF4-FFF2-40B4-BE49-F238E27FC236}">
                <a16:creationId xmlns:a16="http://schemas.microsoft.com/office/drawing/2014/main" id="{615F45A5-3196-4F22-BF3B-4BF57910805E}"/>
              </a:ext>
            </a:extLst>
          </p:cNvPr>
          <p:cNvSpPr/>
          <p:nvPr/>
        </p:nvSpPr>
        <p:spPr bwMode="auto">
          <a:xfrm>
            <a:off x="2411760" y="5157192"/>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1" name="Oval 10">
            <a:extLst>
              <a:ext uri="{FF2B5EF4-FFF2-40B4-BE49-F238E27FC236}">
                <a16:creationId xmlns:a16="http://schemas.microsoft.com/office/drawing/2014/main" id="{15796E25-C605-47C4-9358-C683805DF77C}"/>
              </a:ext>
            </a:extLst>
          </p:cNvPr>
          <p:cNvSpPr/>
          <p:nvPr/>
        </p:nvSpPr>
        <p:spPr bwMode="auto">
          <a:xfrm>
            <a:off x="3059832" y="5163715"/>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2" name="Oval 11">
            <a:extLst>
              <a:ext uri="{FF2B5EF4-FFF2-40B4-BE49-F238E27FC236}">
                <a16:creationId xmlns:a16="http://schemas.microsoft.com/office/drawing/2014/main" id="{51E2E3B2-865A-4271-8981-F3936BCFBAE9}"/>
              </a:ext>
            </a:extLst>
          </p:cNvPr>
          <p:cNvSpPr/>
          <p:nvPr/>
        </p:nvSpPr>
        <p:spPr bwMode="auto">
          <a:xfrm>
            <a:off x="3758642" y="5163715"/>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3" name="Metin kutusu 12">
            <a:extLst>
              <a:ext uri="{FF2B5EF4-FFF2-40B4-BE49-F238E27FC236}">
                <a16:creationId xmlns:a16="http://schemas.microsoft.com/office/drawing/2014/main" id="{FA3620FA-FD61-4254-A0B6-AFEF6B147314}"/>
              </a:ext>
            </a:extLst>
          </p:cNvPr>
          <p:cNvSpPr txBox="1"/>
          <p:nvPr/>
        </p:nvSpPr>
        <p:spPr>
          <a:xfrm>
            <a:off x="357652" y="4981231"/>
            <a:ext cx="1800200" cy="97892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T1 very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Sense amps are not activated</a:t>
            </a:r>
          </a:p>
        </p:txBody>
      </p:sp>
      <p:sp>
        <p:nvSpPr>
          <p:cNvPr id="14" name="Metin kutusu 13">
            <a:extLst>
              <a:ext uri="{FF2B5EF4-FFF2-40B4-BE49-F238E27FC236}">
                <a16:creationId xmlns:a16="http://schemas.microsoft.com/office/drawing/2014/main" id="{0B722556-2106-4CE4-87C9-61CDDFE85E4B}"/>
              </a:ext>
            </a:extLst>
          </p:cNvPr>
          <p:cNvSpPr txBox="1"/>
          <p:nvPr/>
        </p:nvSpPr>
        <p:spPr>
          <a:xfrm>
            <a:off x="251520" y="3646025"/>
            <a:ext cx="3024336" cy="1232622"/>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T2 very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PRE cannot close 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R3 will appear on the address bus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ACT(R2) will activate R3 and R2</a:t>
            </a:r>
          </a:p>
        </p:txBody>
      </p:sp>
    </p:spTree>
    <p:extLst>
      <p:ext uri="{BB962C8B-B14F-4D97-AF65-F5344CB8AC3E}">
        <p14:creationId xmlns:p14="http://schemas.microsoft.com/office/powerpoint/2010/main" val="135049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054FFC-4F8A-4E04-B93D-C158D8C620BA}"/>
              </a:ext>
            </a:extLst>
          </p:cNvPr>
          <p:cNvSpPr>
            <a:spLocks noGrp="1"/>
          </p:cNvSpPr>
          <p:nvPr>
            <p:ph type="title"/>
          </p:nvPr>
        </p:nvSpPr>
        <p:spPr/>
        <p:txBody>
          <a:bodyPr>
            <a:normAutofit fontScale="90000"/>
          </a:bodyPr>
          <a:lstStyle/>
          <a:p>
            <a:r>
              <a:rPr lang="en-US" dirty="0"/>
              <a:t>Experimental Methodology</a:t>
            </a:r>
          </a:p>
        </p:txBody>
      </p:sp>
      <p:pic>
        <p:nvPicPr>
          <p:cNvPr id="5" name="Resim 4">
            <a:extLst>
              <a:ext uri="{FF2B5EF4-FFF2-40B4-BE49-F238E27FC236}">
                <a16:creationId xmlns:a16="http://schemas.microsoft.com/office/drawing/2014/main" id="{E5139549-0ED8-47A2-94A8-98FF3A901F78}"/>
              </a:ext>
            </a:extLst>
          </p:cNvPr>
          <p:cNvPicPr>
            <a:picLocks noChangeAspect="1"/>
          </p:cNvPicPr>
          <p:nvPr/>
        </p:nvPicPr>
        <p:blipFill>
          <a:blip r:embed="rId2"/>
          <a:stretch>
            <a:fillRect/>
          </a:stretch>
        </p:blipFill>
        <p:spPr>
          <a:xfrm>
            <a:off x="1501539" y="1266803"/>
            <a:ext cx="6140921" cy="4862263"/>
          </a:xfrm>
          <a:prstGeom prst="rect">
            <a:avLst/>
          </a:prstGeom>
        </p:spPr>
      </p:pic>
    </p:spTree>
    <p:extLst>
      <p:ext uri="{BB962C8B-B14F-4D97-AF65-F5344CB8AC3E}">
        <p14:creationId xmlns:p14="http://schemas.microsoft.com/office/powerpoint/2010/main" val="40554479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853F09-A55E-4E95-B551-344728E49A02}"/>
              </a:ext>
            </a:extLst>
          </p:cNvPr>
          <p:cNvSpPr>
            <a:spLocks noGrp="1"/>
          </p:cNvSpPr>
          <p:nvPr>
            <p:ph type="title"/>
          </p:nvPr>
        </p:nvSpPr>
        <p:spPr/>
        <p:txBody>
          <a:bodyPr>
            <a:normAutofit fontScale="90000"/>
          </a:bodyPr>
          <a:lstStyle/>
          <a:p>
            <a:r>
              <a:rPr lang="en-US" dirty="0"/>
              <a:t>Experimental Methodology</a:t>
            </a:r>
          </a:p>
        </p:txBody>
      </p:sp>
      <p:pic>
        <p:nvPicPr>
          <p:cNvPr id="5" name="Resim 4">
            <a:extLst>
              <a:ext uri="{FF2B5EF4-FFF2-40B4-BE49-F238E27FC236}">
                <a16:creationId xmlns:a16="http://schemas.microsoft.com/office/drawing/2014/main" id="{7EB24BE1-34FF-43B1-8C80-5D05F2F4C6CB}"/>
              </a:ext>
            </a:extLst>
          </p:cNvPr>
          <p:cNvPicPr>
            <a:picLocks noChangeAspect="1"/>
          </p:cNvPicPr>
          <p:nvPr/>
        </p:nvPicPr>
        <p:blipFill>
          <a:blip r:embed="rId2"/>
          <a:stretch>
            <a:fillRect/>
          </a:stretch>
        </p:blipFill>
        <p:spPr>
          <a:xfrm>
            <a:off x="1498873" y="1268760"/>
            <a:ext cx="6146254" cy="4910136"/>
          </a:xfrm>
          <a:prstGeom prst="rect">
            <a:avLst/>
          </a:prstGeom>
        </p:spPr>
      </p:pic>
      <p:sp>
        <p:nvSpPr>
          <p:cNvPr id="6" name="Dikdörtgen 5">
            <a:extLst>
              <a:ext uri="{FF2B5EF4-FFF2-40B4-BE49-F238E27FC236}">
                <a16:creationId xmlns:a16="http://schemas.microsoft.com/office/drawing/2014/main" id="{D762A544-6392-4A5D-89D9-1281C8A6BB6A}"/>
              </a:ext>
            </a:extLst>
          </p:cNvPr>
          <p:cNvSpPr/>
          <p:nvPr/>
        </p:nvSpPr>
        <p:spPr bwMode="auto">
          <a:xfrm>
            <a:off x="2626736" y="2852936"/>
            <a:ext cx="3890528" cy="1999317"/>
          </a:xfrm>
          <a:prstGeom prst="rect">
            <a:avLst/>
          </a:prstGeom>
          <a:solidFill>
            <a:srgbClr val="C0C0C0"/>
          </a:solidFill>
          <a:ln w="571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32</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DDR3 Modules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~256</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DRAM Chips</a:t>
            </a:r>
          </a:p>
        </p:txBody>
      </p:sp>
    </p:spTree>
    <p:extLst>
      <p:ext uri="{BB962C8B-B14F-4D97-AF65-F5344CB8AC3E}">
        <p14:creationId xmlns:p14="http://schemas.microsoft.com/office/powerpoint/2010/main" val="9928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C4B54E-67D2-439B-9EB2-AB5E7BE04531}"/>
              </a:ext>
            </a:extLst>
          </p:cNvPr>
          <p:cNvSpPr>
            <a:spLocks noGrp="1"/>
          </p:cNvSpPr>
          <p:nvPr>
            <p:ph type="title"/>
          </p:nvPr>
        </p:nvSpPr>
        <p:spPr/>
        <p:txBody>
          <a:bodyPr>
            <a:normAutofit fontScale="90000"/>
          </a:bodyPr>
          <a:lstStyle/>
          <a:p>
            <a:r>
              <a:rPr lang="en-US" dirty="0"/>
              <a:t>Proof of Concept</a:t>
            </a:r>
          </a:p>
        </p:txBody>
      </p:sp>
      <p:sp>
        <p:nvSpPr>
          <p:cNvPr id="3" name="İçerik Yer Tutucusu 2">
            <a:extLst>
              <a:ext uri="{FF2B5EF4-FFF2-40B4-BE49-F238E27FC236}">
                <a16:creationId xmlns:a16="http://schemas.microsoft.com/office/drawing/2014/main" id="{1C59675A-B379-48D8-838A-E96A67CC0D87}"/>
              </a:ext>
            </a:extLst>
          </p:cNvPr>
          <p:cNvSpPr>
            <a:spLocks noGrp="1"/>
          </p:cNvSpPr>
          <p:nvPr>
            <p:ph idx="1"/>
          </p:nvPr>
        </p:nvSpPr>
        <p:spPr>
          <a:xfrm>
            <a:off x="169011" y="868101"/>
            <a:ext cx="8894602" cy="5604945"/>
          </a:xfrm>
        </p:spPr>
        <p:txBody>
          <a:bodyPr>
            <a:normAutofit fontScale="92500" lnSpcReduction="20000"/>
          </a:bodyPr>
          <a:lstStyle/>
          <a:p>
            <a:r>
              <a:rPr lang="en-US" dirty="0"/>
              <a:t>How they test these memory modules:</a:t>
            </a:r>
          </a:p>
          <a:p>
            <a:pPr lvl="1"/>
            <a:r>
              <a:rPr lang="en-US" dirty="0"/>
              <a:t>Vary </a:t>
            </a:r>
            <a:r>
              <a:rPr lang="en-US" i="1" dirty="0"/>
              <a:t>T</a:t>
            </a:r>
            <a:r>
              <a:rPr lang="en-US" i="1" baseline="-25000" dirty="0"/>
              <a:t>1</a:t>
            </a:r>
            <a:r>
              <a:rPr lang="en-US" dirty="0"/>
              <a:t> and </a:t>
            </a:r>
            <a:r>
              <a:rPr lang="en-US" i="1" dirty="0"/>
              <a:t>T</a:t>
            </a:r>
            <a:r>
              <a:rPr lang="en-US" i="1" baseline="-25000" dirty="0"/>
              <a:t>2</a:t>
            </a:r>
            <a:r>
              <a:rPr lang="en-US" dirty="0"/>
              <a:t>, observe what happens.</a:t>
            </a:r>
          </a:p>
          <a:p>
            <a:pPr marL="457177" lvl="1" indent="0">
              <a:buNone/>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327025" lvl="1" indent="0">
              <a:buNone/>
            </a:pPr>
            <a:endParaRPr lang="en-US" dirty="0"/>
          </a:p>
          <a:p>
            <a:pPr marL="327025" lvl="1" indent="0">
              <a:buNone/>
            </a:pPr>
            <a:r>
              <a:rPr lang="en-US" b="1" dirty="0" err="1">
                <a:solidFill>
                  <a:srgbClr val="7030A0"/>
                </a:solidFill>
              </a:rPr>
              <a:t>SoftMC</a:t>
            </a:r>
            <a:r>
              <a:rPr lang="en-US" b="1" dirty="0">
                <a:solidFill>
                  <a:srgbClr val="7030A0"/>
                </a:solidFill>
              </a:rPr>
              <a:t> Experiment</a:t>
            </a:r>
          </a:p>
          <a:p>
            <a:pPr marL="457200" indent="-457200">
              <a:buFont typeface="+mj-lt"/>
              <a:buAutoNum type="arabicPeriod"/>
            </a:pPr>
            <a:r>
              <a:rPr lang="en-US" dirty="0"/>
              <a:t>Select a random subarray</a:t>
            </a:r>
          </a:p>
          <a:p>
            <a:pPr marL="457200" indent="-457200">
              <a:buFont typeface="+mj-lt"/>
              <a:buAutoNum type="arabicPeriod"/>
            </a:pPr>
            <a:r>
              <a:rPr lang="en-US" dirty="0"/>
              <a:t>Fill subarray with random data</a:t>
            </a:r>
          </a:p>
          <a:p>
            <a:pPr marL="457200" indent="-457200">
              <a:buFont typeface="+mj-lt"/>
              <a:buAutoNum type="arabicPeriod"/>
            </a:pPr>
            <a:r>
              <a:rPr lang="en-US" dirty="0"/>
              <a:t>Issue ACT-PRE-ACTs with given </a:t>
            </a:r>
            <a:r>
              <a:rPr lang="en-US" i="1" dirty="0"/>
              <a:t>T</a:t>
            </a:r>
            <a:r>
              <a:rPr lang="en-US" i="1" baseline="-25000" dirty="0"/>
              <a:t>1</a:t>
            </a:r>
            <a:r>
              <a:rPr lang="en-US" i="1" dirty="0"/>
              <a:t> </a:t>
            </a:r>
            <a:r>
              <a:rPr lang="en-US" dirty="0"/>
              <a:t>&amp; </a:t>
            </a:r>
            <a:r>
              <a:rPr lang="en-US" i="1" dirty="0"/>
              <a:t>T</a:t>
            </a:r>
            <a:r>
              <a:rPr lang="en-US" i="1" baseline="-25000" dirty="0"/>
              <a:t>2</a:t>
            </a:r>
          </a:p>
          <a:p>
            <a:pPr marL="457200" indent="-457200">
              <a:buFont typeface="+mj-lt"/>
              <a:buAutoNum type="arabicPeriod"/>
            </a:pPr>
            <a:r>
              <a:rPr lang="en-US" dirty="0"/>
              <a:t>Read out subarray</a:t>
            </a:r>
          </a:p>
          <a:p>
            <a:pPr marL="457200" indent="-457200">
              <a:buFont typeface="+mj-lt"/>
              <a:buAutoNum type="arabicPeriod"/>
            </a:pPr>
            <a:r>
              <a:rPr lang="en-US" dirty="0"/>
              <a:t>Find out how many columns in a row support either operation</a:t>
            </a:r>
          </a:p>
          <a:p>
            <a:pPr marL="784225" lvl="1" indent="-457200"/>
            <a:r>
              <a:rPr lang="en-US" dirty="0"/>
              <a:t>Row-wise success ratio</a:t>
            </a:r>
          </a:p>
        </p:txBody>
      </p:sp>
      <p:pic>
        <p:nvPicPr>
          <p:cNvPr id="7" name="Resim 6">
            <a:extLst>
              <a:ext uri="{FF2B5EF4-FFF2-40B4-BE49-F238E27FC236}">
                <a16:creationId xmlns:a16="http://schemas.microsoft.com/office/drawing/2014/main" id="{1B8406D2-EBE2-4C92-8EDA-1BB86A9D6482}"/>
              </a:ext>
            </a:extLst>
          </p:cNvPr>
          <p:cNvPicPr>
            <a:picLocks noChangeAspect="1"/>
          </p:cNvPicPr>
          <p:nvPr/>
        </p:nvPicPr>
        <p:blipFill>
          <a:blip r:embed="rId2"/>
          <a:stretch>
            <a:fillRect/>
          </a:stretch>
        </p:blipFill>
        <p:spPr>
          <a:xfrm>
            <a:off x="730112" y="1673763"/>
            <a:ext cx="7772400" cy="1390650"/>
          </a:xfrm>
          <a:prstGeom prst="rect">
            <a:avLst/>
          </a:prstGeom>
        </p:spPr>
      </p:pic>
    </p:spTree>
    <p:extLst>
      <p:ext uri="{BB962C8B-B14F-4D97-AF65-F5344CB8AC3E}">
        <p14:creationId xmlns:p14="http://schemas.microsoft.com/office/powerpoint/2010/main" val="295266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60723" y="1722698"/>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432124" y="3840799"/>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5080323" y="1646498"/>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442523" y="164649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6070923" y="2332298"/>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442523" y="386883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964013" y="4554638"/>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232723" y="4231473"/>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
        <p:nvSpPr>
          <p:cNvPr id="6" name="Title 5">
            <a:extLst>
              <a:ext uri="{FF2B5EF4-FFF2-40B4-BE49-F238E27FC236}">
                <a16:creationId xmlns:a16="http://schemas.microsoft.com/office/drawing/2014/main" id="{BAC5E58E-E6FE-3640-B0E5-DF3303EF611A}"/>
              </a:ext>
            </a:extLst>
          </p:cNvPr>
          <p:cNvSpPr>
            <a:spLocks noGrp="1"/>
          </p:cNvSpPr>
          <p:nvPr>
            <p:ph type="title"/>
          </p:nvPr>
        </p:nvSpPr>
        <p:spPr/>
        <p:txBody>
          <a:bodyPr>
            <a:normAutofit/>
          </a:bodyPr>
          <a:lstStyle/>
          <a:p>
            <a:r>
              <a:rPr lang="en-US" sz="3600" dirty="0"/>
              <a:t>Starting Simple: Data Copy and Initialization</a:t>
            </a:r>
          </a:p>
        </p:txBody>
      </p:sp>
    </p:spTree>
    <p:extLst>
      <p:ext uri="{BB962C8B-B14F-4D97-AF65-F5344CB8AC3E}">
        <p14:creationId xmlns:p14="http://schemas.microsoft.com/office/powerpoint/2010/main" val="2736512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8114F2-8A71-491C-9508-9CFAE3E92A5A}"/>
              </a:ext>
            </a:extLst>
          </p:cNvPr>
          <p:cNvSpPr>
            <a:spLocks noGrp="1"/>
          </p:cNvSpPr>
          <p:nvPr>
            <p:ph type="title"/>
          </p:nvPr>
        </p:nvSpPr>
        <p:spPr/>
        <p:txBody>
          <a:bodyPr>
            <a:normAutofit fontScale="90000"/>
          </a:bodyPr>
          <a:lstStyle/>
          <a:p>
            <a:r>
              <a:rPr lang="en-US" dirty="0"/>
              <a:t>Proof of Concept</a:t>
            </a:r>
          </a:p>
        </p:txBody>
      </p:sp>
      <p:sp>
        <p:nvSpPr>
          <p:cNvPr id="6" name="İçerik Yer Tutucusu 5">
            <a:extLst>
              <a:ext uri="{FF2B5EF4-FFF2-40B4-BE49-F238E27FC236}">
                <a16:creationId xmlns:a16="http://schemas.microsoft.com/office/drawing/2014/main" id="{C2EF4EE1-5050-4FD1-9F72-4ADE6DB8C4C1}"/>
              </a:ext>
            </a:extLst>
          </p:cNvPr>
          <p:cNvSpPr>
            <a:spLocks noGrp="1"/>
          </p:cNvSpPr>
          <p:nvPr>
            <p:ph idx="1"/>
          </p:nvPr>
        </p:nvSpPr>
        <p:spPr>
          <a:xfrm>
            <a:off x="228600" y="5013175"/>
            <a:ext cx="8610600" cy="1440161"/>
          </a:xfrm>
        </p:spPr>
        <p:txBody>
          <a:bodyPr/>
          <a:lstStyle/>
          <a:p>
            <a:pPr algn="ctr"/>
            <a:r>
              <a:rPr lang="en-US" dirty="0"/>
              <a:t>Each grid represents the success ratio of operations for a specific DDR3 module.</a:t>
            </a:r>
          </a:p>
        </p:txBody>
      </p:sp>
      <p:pic>
        <p:nvPicPr>
          <p:cNvPr id="7" name="İçerik Yer Tutucusu 4">
            <a:extLst>
              <a:ext uri="{FF2B5EF4-FFF2-40B4-BE49-F238E27FC236}">
                <a16:creationId xmlns:a16="http://schemas.microsoft.com/office/drawing/2014/main" id="{0C08F1B4-FA05-4706-BA1E-3107B28068B4}"/>
              </a:ext>
            </a:extLst>
          </p:cNvPr>
          <p:cNvPicPr>
            <a:picLocks noChangeAspect="1"/>
          </p:cNvPicPr>
          <p:nvPr/>
        </p:nvPicPr>
        <p:blipFill>
          <a:blip r:embed="rId3"/>
          <a:stretch>
            <a:fillRect/>
          </a:stretch>
        </p:blipFill>
        <p:spPr bwMode="auto">
          <a:xfrm>
            <a:off x="228600" y="1052736"/>
            <a:ext cx="8610600" cy="38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2876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normAutofit/>
          </a:bodyPr>
          <a:lstStyle/>
          <a:p>
            <a:r>
              <a:rPr lang="en-US" sz="3600"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063613" cy="5193723"/>
          </a:xfrm>
        </p:spPr>
        <p:txBody>
          <a:bodyPr>
            <a:normAutofit fontScale="92500" lnSpcReduction="20000"/>
          </a:bodyPr>
          <a:lstStyle/>
          <a:p>
            <a:r>
              <a:rPr lang="en-US" dirty="0">
                <a:solidFill>
                  <a:srgbClr val="C00000"/>
                </a:solidFill>
              </a:rPr>
              <a:t>End-to-end </a:t>
            </a:r>
            <a:r>
              <a:rPr lang="en-US" dirty="0" err="1">
                <a:solidFill>
                  <a:srgbClr val="C00000"/>
                </a:solidFill>
              </a:rPr>
              <a:t>RowClone</a:t>
            </a:r>
            <a:r>
              <a:rPr lang="en-US" dirty="0">
                <a:solidFill>
                  <a:srgbClr val="C0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2600" dirty="0">
                <a:solidFill>
                  <a:srgbClr val="0070C0"/>
                </a:solidFill>
                <a:hlinkClick r:id="rId2">
                  <a:extLst>
                    <a:ext uri="{A12FA001-AC4F-418D-AE19-62706E023703}">
                      <ahyp:hlinkClr xmlns:ahyp="http://schemas.microsoft.com/office/drawing/2018/hyperlinkcolor" val="tx"/>
                    </a:ext>
                  </a:extLst>
                </a:hlinkClick>
              </a:rPr>
              <a:t>https://arxiv.org/pdf/2111.00082.pdf</a:t>
            </a:r>
            <a:r>
              <a:rPr lang="en-US" sz="2600" dirty="0">
                <a:solidFill>
                  <a:srgbClr val="0070C0"/>
                </a:solidFill>
              </a:rPr>
              <a:t> </a:t>
            </a:r>
          </a:p>
          <a:p>
            <a:pPr marL="0" indent="0" algn="ctr">
              <a:buNone/>
            </a:pPr>
            <a:r>
              <a:rPr lang="en-US" sz="2600" dirty="0">
                <a:solidFill>
                  <a:srgbClr val="0070C0"/>
                </a:solidFill>
                <a:hlinkClick r:id="rId3">
                  <a:extLst>
                    <a:ext uri="{A12FA001-AC4F-418D-AE19-62706E023703}">
                      <ahyp:hlinkClr xmlns:ahyp="http://schemas.microsoft.com/office/drawing/2018/hyperlinkcolor" val="tx"/>
                    </a:ext>
                  </a:extLst>
                </a:hlinkClick>
              </a:rPr>
              <a:t>https://github.com/cmu-safari/pidram</a:t>
            </a:r>
            <a:endParaRPr lang="en-US" sz="2600" dirty="0">
              <a:solidFill>
                <a:srgbClr val="0070C0"/>
              </a:solidFill>
            </a:endParaRPr>
          </a:p>
          <a:p>
            <a:pPr marL="0" indent="0" algn="ctr">
              <a:buNone/>
            </a:pPr>
            <a:r>
              <a:rPr lang="en-US" sz="2600" dirty="0">
                <a:solidFill>
                  <a:srgbClr val="0070C0"/>
                </a:solidFill>
                <a:hlinkClick r:id="rId4">
                  <a:extLst>
                    <a:ext uri="{A12FA001-AC4F-418D-AE19-62706E023703}">
                      <ahyp:hlinkClr xmlns:ahyp="http://schemas.microsoft.com/office/drawing/2018/hyperlinkcolor" val="tx"/>
                    </a:ext>
                  </a:extLst>
                </a:hlinkClick>
              </a:rPr>
              <a:t>https://www.youtube.com/watch?v=qeukNs5XI3g&amp;t=4192s</a:t>
            </a:r>
            <a:r>
              <a:rPr lang="en-US" sz="2600" dirty="0">
                <a:solidFill>
                  <a:srgbClr val="0070C0"/>
                </a:solidFill>
              </a:rPr>
              <a:t>  </a:t>
            </a: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21170947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7D55-1C66-9B4C-9EFC-9A639630EF9F}"/>
              </a:ext>
            </a:extLst>
          </p:cNvPr>
          <p:cNvSpPr>
            <a:spLocks noGrp="1"/>
          </p:cNvSpPr>
          <p:nvPr>
            <p:ph type="title"/>
          </p:nvPr>
        </p:nvSpPr>
        <p:spPr/>
        <p:txBody>
          <a:bodyPr>
            <a:noAutofit/>
          </a:bodyPr>
          <a:lstStyle/>
          <a:p>
            <a:r>
              <a:rPr lang="en-TR" dirty="0"/>
              <a:t>PiDRAM</a:t>
            </a:r>
          </a:p>
        </p:txBody>
      </p:sp>
      <p:sp>
        <p:nvSpPr>
          <p:cNvPr id="3" name="Content Placeholder 2">
            <a:extLst>
              <a:ext uri="{FF2B5EF4-FFF2-40B4-BE49-F238E27FC236}">
                <a16:creationId xmlns:a16="http://schemas.microsoft.com/office/drawing/2014/main" id="{C2ED2316-E1D9-2448-9F45-8023A37562D2}"/>
              </a:ext>
            </a:extLst>
          </p:cNvPr>
          <p:cNvSpPr>
            <a:spLocks noGrp="1"/>
          </p:cNvSpPr>
          <p:nvPr>
            <p:ph idx="1"/>
          </p:nvPr>
        </p:nvSpPr>
        <p:spPr>
          <a:xfrm>
            <a:off x="462987" y="936172"/>
            <a:ext cx="8600626" cy="5293805"/>
          </a:xfrm>
        </p:spPr>
        <p:txBody>
          <a:bodyPr/>
          <a:lstStyle/>
          <a:p>
            <a:pPr marL="0" indent="0">
              <a:buNone/>
            </a:pPr>
            <a:r>
              <a:rPr lang="en-TR" b="1" dirty="0">
                <a:solidFill>
                  <a:srgbClr val="0070C0"/>
                </a:solidFill>
              </a:rPr>
              <a:t>Goal:</a:t>
            </a:r>
            <a:r>
              <a:rPr lang="en-TR" dirty="0"/>
              <a:t> </a:t>
            </a:r>
            <a:r>
              <a:rPr lang="en-US" dirty="0"/>
              <a:t>Develop a </a:t>
            </a:r>
            <a:r>
              <a:rPr lang="en-US" b="1" dirty="0"/>
              <a:t>flexible </a:t>
            </a:r>
            <a:r>
              <a:rPr lang="en-US" dirty="0"/>
              <a:t>platform to explore </a:t>
            </a:r>
            <a:br>
              <a:rPr lang="en-US" dirty="0"/>
            </a:br>
            <a:r>
              <a:rPr lang="en-US" b="1" dirty="0"/>
              <a:t>end-to-end </a:t>
            </a:r>
            <a:r>
              <a:rPr lang="en-US" dirty="0"/>
              <a:t>implementations of </a:t>
            </a:r>
            <a:r>
              <a:rPr lang="en-US" dirty="0" err="1"/>
              <a:t>PuM</a:t>
            </a:r>
            <a:r>
              <a:rPr lang="en-US" dirty="0"/>
              <a:t> techniques</a:t>
            </a:r>
          </a:p>
          <a:p>
            <a:r>
              <a:rPr lang="en-TR" dirty="0"/>
              <a:t>Enable rapid integration via key components</a:t>
            </a:r>
          </a:p>
          <a:p>
            <a:endParaRPr lang="en-TR" dirty="0"/>
          </a:p>
          <a:p>
            <a:pPr marL="0" indent="0">
              <a:buNone/>
            </a:pPr>
            <a:endParaRPr lang="en-TR" dirty="0"/>
          </a:p>
        </p:txBody>
      </p:sp>
      <p:pic>
        <p:nvPicPr>
          <p:cNvPr id="7" name="Picture 6" descr="Circuit board">
            <a:extLst>
              <a:ext uri="{FF2B5EF4-FFF2-40B4-BE49-F238E27FC236}">
                <a16:creationId xmlns:a16="http://schemas.microsoft.com/office/drawing/2014/main" id="{5BD462D6-9150-C545-958C-B7401DCCB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696" y="3212981"/>
            <a:ext cx="1882756" cy="1255784"/>
          </a:xfrm>
          <a:prstGeom prst="rect">
            <a:avLst/>
          </a:prstGeom>
        </p:spPr>
      </p:pic>
      <p:pic>
        <p:nvPicPr>
          <p:cNvPr id="11" name="Graphic 10" descr="Programmer female with solid fill">
            <a:extLst>
              <a:ext uri="{FF2B5EF4-FFF2-40B4-BE49-F238E27FC236}">
                <a16:creationId xmlns:a16="http://schemas.microsoft.com/office/drawing/2014/main" id="{9FE23AD8-4B30-BE40-AC4E-03499AF21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6702" y="3159121"/>
            <a:ext cx="1255784" cy="1255784"/>
          </a:xfrm>
          <a:prstGeom prst="rect">
            <a:avLst/>
          </a:prstGeom>
        </p:spPr>
      </p:pic>
      <p:sp>
        <p:nvSpPr>
          <p:cNvPr id="12" name="TextBox 11">
            <a:extLst>
              <a:ext uri="{FF2B5EF4-FFF2-40B4-BE49-F238E27FC236}">
                <a16:creationId xmlns:a16="http://schemas.microsoft.com/office/drawing/2014/main" id="{0F5B6B61-2358-F441-9AF1-F5C5228D31B3}"/>
              </a:ext>
            </a:extLst>
          </p:cNvPr>
          <p:cNvSpPr txBox="1"/>
          <p:nvPr/>
        </p:nvSpPr>
        <p:spPr>
          <a:xfrm>
            <a:off x="1533261" y="2651120"/>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Hardware</a:t>
            </a:r>
          </a:p>
        </p:txBody>
      </p:sp>
      <p:sp>
        <p:nvSpPr>
          <p:cNvPr id="13" name="TextBox 12">
            <a:extLst>
              <a:ext uri="{FF2B5EF4-FFF2-40B4-BE49-F238E27FC236}">
                <a16:creationId xmlns:a16="http://schemas.microsoft.com/office/drawing/2014/main" id="{F39B13EA-E806-B948-B4AF-B5C166F1A2AB}"/>
              </a:ext>
            </a:extLst>
          </p:cNvPr>
          <p:cNvSpPr txBox="1"/>
          <p:nvPr/>
        </p:nvSpPr>
        <p:spPr>
          <a:xfrm>
            <a:off x="5540794" y="2635901"/>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a:t>
            </a:r>
          </a:p>
        </p:txBody>
      </p:sp>
      <p:sp>
        <p:nvSpPr>
          <p:cNvPr id="14" name="TextBox 13">
            <a:extLst>
              <a:ext uri="{FF2B5EF4-FFF2-40B4-BE49-F238E27FC236}">
                <a16:creationId xmlns:a16="http://schemas.microsoft.com/office/drawing/2014/main" id="{1CE5AFB0-739E-6540-B2A7-4EF18A4F804C}"/>
              </a:ext>
            </a:extLst>
          </p:cNvPr>
          <p:cNvSpPr txBox="1"/>
          <p:nvPr/>
        </p:nvSpPr>
        <p:spPr>
          <a:xfrm>
            <a:off x="963305" y="4522626"/>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Easy-to-extend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Memory Controller</a:t>
            </a:r>
          </a:p>
        </p:txBody>
      </p:sp>
      <p:sp>
        <p:nvSpPr>
          <p:cNvPr id="15" name="TextBox 14">
            <a:extLst>
              <a:ext uri="{FF2B5EF4-FFF2-40B4-BE49-F238E27FC236}">
                <a16:creationId xmlns:a16="http://schemas.microsoft.com/office/drawing/2014/main" id="{E4E8EDC1-CFA8-E341-881A-5D55550D806F}"/>
              </a:ext>
            </a:extLst>
          </p:cNvPr>
          <p:cNvSpPr txBox="1"/>
          <p:nvPr/>
        </p:nvSpPr>
        <p:spPr>
          <a:xfrm>
            <a:off x="963305" y="5353623"/>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ISA-transparent</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PuM Controller</a:t>
            </a:r>
          </a:p>
        </p:txBody>
      </p:sp>
      <p:sp>
        <p:nvSpPr>
          <p:cNvPr id="16" name="Oval 15">
            <a:extLst>
              <a:ext uri="{FF2B5EF4-FFF2-40B4-BE49-F238E27FC236}">
                <a16:creationId xmlns:a16="http://schemas.microsoft.com/office/drawing/2014/main" id="{D83DB719-D037-6F45-8D35-C20AA008B178}"/>
              </a:ext>
            </a:extLst>
          </p:cNvPr>
          <p:cNvSpPr/>
          <p:nvPr/>
        </p:nvSpPr>
        <p:spPr>
          <a:xfrm>
            <a:off x="963305" y="4736171"/>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7" name="Oval 16">
            <a:extLst>
              <a:ext uri="{FF2B5EF4-FFF2-40B4-BE49-F238E27FC236}">
                <a16:creationId xmlns:a16="http://schemas.microsoft.com/office/drawing/2014/main" id="{EB223949-C14D-0E45-BB14-FAE60901A8DC}"/>
              </a:ext>
            </a:extLst>
          </p:cNvPr>
          <p:cNvSpPr/>
          <p:nvPr/>
        </p:nvSpPr>
        <p:spPr>
          <a:xfrm>
            <a:off x="963305" y="554245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18" name="Oval 17">
            <a:extLst>
              <a:ext uri="{FF2B5EF4-FFF2-40B4-BE49-F238E27FC236}">
                <a16:creationId xmlns:a16="http://schemas.microsoft.com/office/drawing/2014/main" id="{C0565E5F-E174-D545-AAA8-174F7114BB10}"/>
              </a:ext>
            </a:extLst>
          </p:cNvPr>
          <p:cNvSpPr/>
          <p:nvPr/>
        </p:nvSpPr>
        <p:spPr>
          <a:xfrm>
            <a:off x="4937786" y="4758124"/>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9" name="Oval 18">
            <a:extLst>
              <a:ext uri="{FF2B5EF4-FFF2-40B4-BE49-F238E27FC236}">
                <a16:creationId xmlns:a16="http://schemas.microsoft.com/office/drawing/2014/main" id="{3EAFD182-1B63-1148-B999-EBFA9ED3CA08}"/>
              </a:ext>
            </a:extLst>
          </p:cNvPr>
          <p:cNvSpPr/>
          <p:nvPr/>
        </p:nvSpPr>
        <p:spPr>
          <a:xfrm>
            <a:off x="4937786" y="554245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20" name="TextBox 19">
            <a:extLst>
              <a:ext uri="{FF2B5EF4-FFF2-40B4-BE49-F238E27FC236}">
                <a16:creationId xmlns:a16="http://schemas.microsoft.com/office/drawing/2014/main" id="{C64C35C6-6497-6F47-8A91-B19553F7ED72}"/>
              </a:ext>
            </a:extLst>
          </p:cNvPr>
          <p:cNvSpPr txBox="1"/>
          <p:nvPr/>
        </p:nvSpPr>
        <p:spPr>
          <a:xfrm>
            <a:off x="5382623" y="4540812"/>
            <a:ext cx="270696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Extensible</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 Library</a:t>
            </a:r>
          </a:p>
        </p:txBody>
      </p:sp>
      <p:sp>
        <p:nvSpPr>
          <p:cNvPr id="21" name="TextBox 20">
            <a:extLst>
              <a:ext uri="{FF2B5EF4-FFF2-40B4-BE49-F238E27FC236}">
                <a16:creationId xmlns:a16="http://schemas.microsoft.com/office/drawing/2014/main" id="{E8B820B8-7F39-4E46-AA41-1C3029FD4E34}"/>
              </a:ext>
            </a:extLst>
          </p:cNvPr>
          <p:cNvSpPr txBox="1"/>
          <p:nvPr/>
        </p:nvSpPr>
        <p:spPr>
          <a:xfrm>
            <a:off x="5276119" y="5351857"/>
            <a:ext cx="291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Custom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Supervisor Software</a:t>
            </a:r>
          </a:p>
        </p:txBody>
      </p:sp>
    </p:spTree>
    <p:extLst>
      <p:ext uri="{BB962C8B-B14F-4D97-AF65-F5344CB8AC3E}">
        <p14:creationId xmlns:p14="http://schemas.microsoft.com/office/powerpoint/2010/main" val="39019966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414119"/>
            <a:ext cx="8610600" cy="5193723"/>
          </a:xfrm>
        </p:spPr>
        <p:txBody>
          <a:bodyPr>
            <a:noAutofit/>
          </a:bodyPr>
          <a:lstStyle/>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lgn="ctr">
              <a:buNone/>
            </a:pPr>
            <a:r>
              <a:rPr lang="en-US" sz="2400" dirty="0">
                <a:solidFill>
                  <a:srgbClr val="0070C0"/>
                </a:solidFill>
                <a:hlinkClick r:id="rId2">
                  <a:extLst>
                    <a:ext uri="{A12FA001-AC4F-418D-AE19-62706E023703}">
                      <ahyp:hlinkClr xmlns:ahyp="http://schemas.microsoft.com/office/drawing/2018/hyperlinkcolor" val="tx"/>
                    </a:ext>
                  </a:extLst>
                </a:hlinkClick>
              </a:rPr>
              <a:t>https://arxiv.org/pdf/2111.00082.pdf</a:t>
            </a:r>
            <a:r>
              <a:rPr lang="en-US" sz="2400" dirty="0">
                <a:solidFill>
                  <a:srgbClr val="0070C0"/>
                </a:solidFill>
              </a:rPr>
              <a:t> </a:t>
            </a:r>
          </a:p>
          <a:p>
            <a:pPr marL="0" indent="0" algn="ctr">
              <a:buNone/>
            </a:pPr>
            <a:r>
              <a:rPr lang="en-US" sz="2400" dirty="0">
                <a:solidFill>
                  <a:srgbClr val="0070C0"/>
                </a:solidFill>
                <a:hlinkClick r:id="rId3">
                  <a:extLst>
                    <a:ext uri="{A12FA001-AC4F-418D-AE19-62706E023703}">
                      <ahyp:hlinkClr xmlns:ahyp="http://schemas.microsoft.com/office/drawing/2018/hyperlinkcolor" val="tx"/>
                    </a:ext>
                  </a:extLst>
                </a:hlinkClick>
              </a:rPr>
              <a:t>https://github.com/cmu-safari/pidram</a:t>
            </a:r>
            <a:endParaRPr lang="en-US" sz="2400" dirty="0">
              <a:solidFill>
                <a:srgbClr val="0070C0"/>
              </a:solidFill>
            </a:endParaRPr>
          </a:p>
          <a:p>
            <a:pPr marL="0" lvl="0" indent="0" algn="ctr">
              <a:buClr>
                <a:srgbClr val="CC9900"/>
              </a:buClr>
              <a:buNone/>
            </a:pPr>
            <a:r>
              <a:rPr lang="en-US" sz="2400" dirty="0">
                <a:solidFill>
                  <a:srgbClr val="0070C0"/>
                </a:solidFill>
                <a:hlinkClick r:id="rId4">
                  <a:extLst>
                    <a:ext uri="{A12FA001-AC4F-418D-AE19-62706E023703}">
                      <ahyp:hlinkClr xmlns:ahyp="http://schemas.microsoft.com/office/drawing/2018/hyperlinkcolor" val="tx"/>
                    </a:ext>
                  </a:extLst>
                </a:hlinkClick>
              </a:rPr>
              <a:t>https://www.youtube.com/watch?v=qeukNs5XI3g&amp;t=4192s</a:t>
            </a:r>
            <a:r>
              <a:rPr lang="en-US" sz="2400" dirty="0">
                <a:solidFill>
                  <a:srgbClr val="0070C0"/>
                </a:solidFill>
              </a:rPr>
              <a:t>  </a:t>
            </a: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
        <p:nvSpPr>
          <p:cNvPr id="6" name="Title 5">
            <a:extLst>
              <a:ext uri="{FF2B5EF4-FFF2-40B4-BE49-F238E27FC236}">
                <a16:creationId xmlns:a16="http://schemas.microsoft.com/office/drawing/2014/main" id="{FA6005F8-C112-864D-9AE6-62F961C0CBD5}"/>
              </a:ext>
            </a:extLst>
          </p:cNvPr>
          <p:cNvSpPr>
            <a:spLocks noGrp="1"/>
          </p:cNvSpPr>
          <p:nvPr>
            <p:ph type="title"/>
          </p:nvPr>
        </p:nvSpPr>
        <p:spPr/>
        <p:txBody>
          <a:bodyPr>
            <a:normAutofit/>
          </a:bodyPr>
          <a:lstStyle/>
          <a:p>
            <a:r>
              <a:rPr lang="en-US" sz="3600" dirty="0"/>
              <a:t>Real Processing-Using-Memory Prototype</a:t>
            </a:r>
          </a:p>
        </p:txBody>
      </p:sp>
    </p:spTree>
    <p:extLst>
      <p:ext uri="{BB962C8B-B14F-4D97-AF65-F5344CB8AC3E}">
        <p14:creationId xmlns:p14="http://schemas.microsoft.com/office/powerpoint/2010/main" val="17218689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ACE4-53EC-D441-AA89-AFD4D31D70B5}"/>
              </a:ext>
            </a:extLst>
          </p:cNvPr>
          <p:cNvSpPr>
            <a:spLocks noGrp="1"/>
          </p:cNvSpPr>
          <p:nvPr>
            <p:ph type="title"/>
          </p:nvPr>
        </p:nvSpPr>
        <p:spPr/>
        <p:txBody>
          <a:bodyPr>
            <a:noAutofit/>
          </a:bodyPr>
          <a:lstStyle/>
          <a:p>
            <a:r>
              <a:rPr lang="en-TR" dirty="0"/>
              <a:t>PiDRAM Workflow</a:t>
            </a:r>
          </a:p>
        </p:txBody>
      </p:sp>
      <p:sp>
        <p:nvSpPr>
          <p:cNvPr id="3" name="Content Placeholder 2">
            <a:extLst>
              <a:ext uri="{FF2B5EF4-FFF2-40B4-BE49-F238E27FC236}">
                <a16:creationId xmlns:a16="http://schemas.microsoft.com/office/drawing/2014/main" id="{5A1E3F19-74F6-6244-B70A-5027FCAD45EA}"/>
              </a:ext>
            </a:extLst>
          </p:cNvPr>
          <p:cNvSpPr>
            <a:spLocks noGrp="1"/>
          </p:cNvSpPr>
          <p:nvPr>
            <p:ph idx="1"/>
          </p:nvPr>
        </p:nvSpPr>
        <p:spPr>
          <a:xfrm>
            <a:off x="155488" y="2841079"/>
            <a:ext cx="8815517" cy="3584132"/>
          </a:xfrm>
        </p:spPr>
        <p:txBody>
          <a:bodyPr>
            <a:normAutofit/>
          </a:bodyPr>
          <a:lstStyle/>
          <a:p>
            <a:pPr marL="0" indent="0">
              <a:buNone/>
            </a:pPr>
            <a:r>
              <a:rPr lang="en-TR" sz="2400" b="1" dirty="0"/>
              <a:t>1-</a:t>
            </a:r>
            <a:r>
              <a:rPr lang="en-TR" sz="2400" dirty="0"/>
              <a:t> </a:t>
            </a:r>
            <a:r>
              <a:rPr lang="en-TR" sz="2400" dirty="0">
                <a:solidFill>
                  <a:srgbClr val="0070C0"/>
                </a:solidFill>
              </a:rPr>
              <a:t>User application </a:t>
            </a:r>
            <a:r>
              <a:rPr lang="en-TR" sz="2400" dirty="0"/>
              <a:t>interfaces with the OS via </a:t>
            </a:r>
            <a:r>
              <a:rPr lang="en-TR" sz="2400" dirty="0">
                <a:solidFill>
                  <a:srgbClr val="0070C0"/>
                </a:solidFill>
              </a:rPr>
              <a:t>system calls</a:t>
            </a:r>
          </a:p>
          <a:p>
            <a:pPr marL="0" indent="0">
              <a:buNone/>
            </a:pPr>
            <a:r>
              <a:rPr lang="en-TR" sz="2400" b="1" dirty="0"/>
              <a:t>2-</a:t>
            </a:r>
            <a:r>
              <a:rPr lang="en-TR" sz="2400" dirty="0"/>
              <a:t> OS </a:t>
            </a:r>
            <a:r>
              <a:rPr lang="en-TR" sz="2400"/>
              <a:t>uses </a:t>
            </a:r>
            <a:r>
              <a:rPr lang="en-TR" sz="2400">
                <a:solidFill>
                  <a:srgbClr val="0070C0"/>
                </a:solidFill>
              </a:rPr>
              <a:t>P</a:t>
            </a:r>
            <a:r>
              <a:rPr lang="es-ES" sz="2400" dirty="0">
                <a:solidFill>
                  <a:srgbClr val="0070C0"/>
                </a:solidFill>
              </a:rPr>
              <a:t>U</a:t>
            </a:r>
            <a:r>
              <a:rPr lang="en-TR" sz="2400">
                <a:solidFill>
                  <a:srgbClr val="0070C0"/>
                </a:solidFill>
              </a:rPr>
              <a:t>M </a:t>
            </a:r>
            <a:r>
              <a:rPr lang="en-TR" sz="2400" dirty="0">
                <a:solidFill>
                  <a:srgbClr val="0070C0"/>
                </a:solidFill>
              </a:rPr>
              <a:t>Operations Library (pumolib) </a:t>
            </a:r>
            <a:r>
              <a:rPr lang="en-TR" sz="2400" dirty="0"/>
              <a:t>to </a:t>
            </a:r>
            <a:r>
              <a:rPr lang="en-TR" sz="2400" dirty="0">
                <a:solidFill>
                  <a:srgbClr val="0070C0"/>
                </a:solidFill>
              </a:rPr>
              <a:t>convey operation related information</a:t>
            </a:r>
            <a:r>
              <a:rPr lang="en-TR" sz="2400" dirty="0">
                <a:solidFill>
                  <a:schemeClr val="accent5"/>
                </a:solidFill>
              </a:rPr>
              <a:t> </a:t>
            </a:r>
            <a:r>
              <a:rPr lang="en-TR" sz="2400" dirty="0"/>
              <a:t>to the hardware </a:t>
            </a:r>
            <a:r>
              <a:rPr lang="en-TR" sz="2400" i="1" dirty="0"/>
              <a:t>using</a:t>
            </a:r>
          </a:p>
          <a:p>
            <a:pPr marL="0" indent="0">
              <a:buNone/>
            </a:pPr>
            <a:r>
              <a:rPr lang="en-TR" sz="2400" b="1"/>
              <a:t>3-</a:t>
            </a:r>
            <a:r>
              <a:rPr lang="en-TR" sz="2400"/>
              <a:t> </a:t>
            </a:r>
            <a:r>
              <a:rPr lang="en-TR" sz="2400" dirty="0"/>
              <a:t>STORE instructions that target the </a:t>
            </a:r>
            <a:r>
              <a:rPr lang="en-TR" sz="2400"/>
              <a:t>memory mapped registers </a:t>
            </a:r>
            <a:r>
              <a:rPr lang="en-TR" sz="2400" dirty="0"/>
              <a:t>of </a:t>
            </a:r>
            <a:r>
              <a:rPr lang="en-TR" sz="2400"/>
              <a:t>the </a:t>
            </a:r>
            <a:r>
              <a:rPr lang="en-TR" sz="2400">
                <a:solidFill>
                  <a:srgbClr val="0070C0"/>
                </a:solidFill>
              </a:rPr>
              <a:t>P</a:t>
            </a:r>
            <a:r>
              <a:rPr lang="es-ES" sz="2400" dirty="0">
                <a:solidFill>
                  <a:srgbClr val="0070C0"/>
                </a:solidFill>
              </a:rPr>
              <a:t>U</a:t>
            </a:r>
            <a:r>
              <a:rPr lang="en-TR" sz="2400">
                <a:solidFill>
                  <a:srgbClr val="0070C0"/>
                </a:solidFill>
              </a:rPr>
              <a:t>M </a:t>
            </a:r>
            <a:r>
              <a:rPr lang="en-TR" sz="2400" dirty="0">
                <a:solidFill>
                  <a:srgbClr val="0070C0"/>
                </a:solidFill>
              </a:rPr>
              <a:t>Operations Controller (POC)</a:t>
            </a:r>
          </a:p>
          <a:p>
            <a:pPr marL="0" indent="0">
              <a:buNone/>
            </a:pPr>
            <a:r>
              <a:rPr lang="en-TR" sz="2400" b="1" dirty="0"/>
              <a:t>4- </a:t>
            </a:r>
            <a:r>
              <a:rPr lang="en-TR" sz="2400" dirty="0">
                <a:solidFill>
                  <a:srgbClr val="0070C0"/>
                </a:solidFill>
              </a:rPr>
              <a:t>POC oversees the execution </a:t>
            </a:r>
            <a:r>
              <a:rPr lang="en-TR" sz="2400" dirty="0"/>
              <a:t>of </a:t>
            </a:r>
            <a:r>
              <a:rPr lang="en-TR" sz="2400"/>
              <a:t>a P</a:t>
            </a:r>
            <a:r>
              <a:rPr lang="es-ES" sz="2400" dirty="0"/>
              <a:t>U</a:t>
            </a:r>
            <a:r>
              <a:rPr lang="en-TR" sz="2400"/>
              <a:t>M </a:t>
            </a:r>
            <a:r>
              <a:rPr lang="en-TR" sz="2400" dirty="0"/>
              <a:t>operation (e.g., RowClone, bulk bitwise operations)</a:t>
            </a:r>
          </a:p>
          <a:p>
            <a:pPr marL="0" indent="0">
              <a:buNone/>
            </a:pPr>
            <a:r>
              <a:rPr lang="en-TR" sz="2400" b="1" dirty="0"/>
              <a:t>5-</a:t>
            </a:r>
            <a:r>
              <a:rPr lang="en-TR" sz="2400" dirty="0"/>
              <a:t> Scheduler arbitrates between regular (load, store) </a:t>
            </a:r>
            <a:r>
              <a:rPr lang="en-TR" sz="2400"/>
              <a:t>and P</a:t>
            </a:r>
            <a:r>
              <a:rPr lang="es-ES" sz="2400" dirty="0"/>
              <a:t>U</a:t>
            </a:r>
            <a:r>
              <a:rPr lang="en-TR" sz="2400"/>
              <a:t>M </a:t>
            </a:r>
            <a:r>
              <a:rPr lang="en-TR" sz="2400" dirty="0"/>
              <a:t>operations and issues </a:t>
            </a:r>
            <a:r>
              <a:rPr lang="en-TR" sz="2400" dirty="0">
                <a:solidFill>
                  <a:srgbClr val="0070C0"/>
                </a:solidFill>
              </a:rPr>
              <a:t>DRAM commands with custom timings</a:t>
            </a:r>
          </a:p>
        </p:txBody>
      </p:sp>
      <p:pic>
        <p:nvPicPr>
          <p:cNvPr id="5" name="Picture 4">
            <a:extLst>
              <a:ext uri="{FF2B5EF4-FFF2-40B4-BE49-F238E27FC236}">
                <a16:creationId xmlns:a16="http://schemas.microsoft.com/office/drawing/2014/main" id="{5395ED0A-4CC2-8941-9EAC-9D86662954BE}"/>
              </a:ext>
            </a:extLst>
          </p:cNvPr>
          <p:cNvPicPr>
            <a:picLocks noChangeAspect="1"/>
          </p:cNvPicPr>
          <p:nvPr/>
        </p:nvPicPr>
        <p:blipFill>
          <a:blip r:embed="rId2"/>
          <a:stretch>
            <a:fillRect/>
          </a:stretch>
        </p:blipFill>
        <p:spPr>
          <a:xfrm>
            <a:off x="0" y="909943"/>
            <a:ext cx="9144000" cy="1896411"/>
          </a:xfrm>
          <a:prstGeom prst="rect">
            <a:avLst/>
          </a:prstGeom>
        </p:spPr>
      </p:pic>
    </p:spTree>
    <p:extLst>
      <p:ext uri="{BB962C8B-B14F-4D97-AF65-F5344CB8AC3E}">
        <p14:creationId xmlns:p14="http://schemas.microsoft.com/office/powerpoint/2010/main" val="32563393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2"/>
          <a:stretch>
            <a:fillRect/>
          </a:stretch>
        </p:blipFill>
        <p:spPr>
          <a:xfrm>
            <a:off x="131393" y="862420"/>
            <a:ext cx="5662316" cy="5570988"/>
          </a:xfrm>
          <a:prstGeom prst="rect">
            <a:avLst/>
          </a:prstGeom>
        </p:spPr>
      </p:pic>
      <p:sp>
        <p:nvSpPr>
          <p:cNvPr id="6" name="Title 5">
            <a:extLst>
              <a:ext uri="{FF2B5EF4-FFF2-40B4-BE49-F238E27FC236}">
                <a16:creationId xmlns:a16="http://schemas.microsoft.com/office/drawing/2014/main" id="{A8B234D0-9872-8648-B047-E8DE5D31ECF3}"/>
              </a:ext>
            </a:extLst>
          </p:cNvPr>
          <p:cNvSpPr>
            <a:spLocks noGrp="1"/>
          </p:cNvSpPr>
          <p:nvPr>
            <p:ph type="title"/>
          </p:nvPr>
        </p:nvSpPr>
        <p:spPr/>
        <p:txBody>
          <a:bodyPr>
            <a:normAutofit/>
          </a:bodyPr>
          <a:lstStyle/>
          <a:p>
            <a:r>
              <a:rPr lang="en-US" sz="3600" dirty="0"/>
              <a:t>Real Processing-Using-Memory Prototype</a:t>
            </a:r>
          </a:p>
        </p:txBody>
      </p:sp>
      <p:sp>
        <p:nvSpPr>
          <p:cNvPr id="12" name="TextBox 11">
            <a:extLst>
              <a:ext uri="{FF2B5EF4-FFF2-40B4-BE49-F238E27FC236}">
                <a16:creationId xmlns:a16="http://schemas.microsoft.com/office/drawing/2014/main" id="{218F3E3B-1F0A-F847-AD52-156CCE8E03B1}"/>
              </a:ext>
            </a:extLst>
          </p:cNvPr>
          <p:cNvSpPr txBox="1"/>
          <p:nvPr/>
        </p:nvSpPr>
        <p:spPr>
          <a:xfrm>
            <a:off x="4361205" y="3518704"/>
            <a:ext cx="4886967" cy="738664"/>
          </a:xfrm>
          <a:prstGeom prst="rect">
            <a:avLst/>
          </a:prstGeom>
          <a:noFill/>
        </p:spPr>
        <p:txBody>
          <a:bodyPr wrap="square" rtlCol="0">
            <a:spAutoFit/>
          </a:bodyPr>
          <a:lstStyle/>
          <a:p>
            <a:pPr marL="0" indent="0" algn="ctr">
              <a:buNone/>
            </a:pPr>
            <a:r>
              <a:rPr lang="en-US" sz="1400" dirty="0">
                <a:solidFill>
                  <a:srgbClr val="0070C0"/>
                </a:solidFill>
                <a:hlinkClick r:id="rId3">
                  <a:extLst>
                    <a:ext uri="{A12FA001-AC4F-418D-AE19-62706E023703}">
                      <ahyp:hlinkClr xmlns:ahyp="http://schemas.microsoft.com/office/drawing/2018/hyperlinkcolor" val="tx"/>
                    </a:ext>
                  </a:extLst>
                </a:hlinkClick>
              </a:rPr>
              <a:t>https://arxiv.org/pdf/2111.00082.pdf</a:t>
            </a:r>
            <a:r>
              <a:rPr lang="en-US" sz="1400" dirty="0">
                <a:solidFill>
                  <a:srgbClr val="0070C0"/>
                </a:solidFill>
              </a:rPr>
              <a:t> </a:t>
            </a:r>
          </a:p>
          <a:p>
            <a:pPr marL="0" indent="0" algn="ctr">
              <a:buNone/>
            </a:pPr>
            <a:r>
              <a:rPr lang="en-US" sz="1400" dirty="0">
                <a:solidFill>
                  <a:srgbClr val="0070C0"/>
                </a:solidFill>
                <a:hlinkClick r:id="rId4">
                  <a:extLst>
                    <a:ext uri="{A12FA001-AC4F-418D-AE19-62706E023703}">
                      <ahyp:hlinkClr xmlns:ahyp="http://schemas.microsoft.com/office/drawing/2018/hyperlinkcolor" val="tx"/>
                    </a:ext>
                  </a:extLst>
                </a:hlinkClick>
              </a:rPr>
              <a:t>https://github.com/cmu-safari/pidram</a:t>
            </a:r>
            <a:endParaRPr lang="en-US" sz="1400" dirty="0">
              <a:solidFill>
                <a:srgbClr val="0070C0"/>
              </a:solidFill>
            </a:endParaRPr>
          </a:p>
          <a:p>
            <a:pPr marL="0" lvl="0" indent="0" algn="ctr">
              <a:buClr>
                <a:srgbClr val="CC9900"/>
              </a:buClr>
              <a:buNone/>
            </a:pPr>
            <a:r>
              <a:rPr lang="en-US" sz="1400" dirty="0">
                <a:solidFill>
                  <a:srgbClr val="0070C0"/>
                </a:solidFill>
                <a:hlinkClick r:id="rId5">
                  <a:extLst>
                    <a:ext uri="{A12FA001-AC4F-418D-AE19-62706E023703}">
                      <ahyp:hlinkClr xmlns:ahyp="http://schemas.microsoft.com/office/drawing/2018/hyperlinkcolor" val="tx"/>
                    </a:ext>
                  </a:extLst>
                </a:hlinkClick>
              </a:rPr>
              <a:t>https://www.youtube.com/watch?v=qeukNs5XI3g&amp;t=4192s</a:t>
            </a:r>
            <a:endParaRPr lang="en-US" sz="1400" dirty="0"/>
          </a:p>
        </p:txBody>
      </p:sp>
    </p:spTree>
    <p:extLst>
      <p:ext uri="{BB962C8B-B14F-4D97-AF65-F5344CB8AC3E}">
        <p14:creationId xmlns:p14="http://schemas.microsoft.com/office/powerpoint/2010/main" val="38256961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3200" dirty="0"/>
              <a:t>Microbenchmark Copy/Initialization Throughput</a:t>
            </a:r>
            <a:endParaRPr lang="en-TR" sz="32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51980" y="115768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872640"/>
            <a:ext cx="8652358" cy="1378425"/>
          </a:xfrm>
          <a:prstGeom prst="rect">
            <a:avLst/>
          </a:prstGeom>
          <a:solidFill>
            <a:schemeClr val="accent1">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ndara" panose="020E0502030303020204" pitchFamily="34" charset="0"/>
              </a:rPr>
              <a:t>In-DRAM Copy and Initialization </a:t>
            </a:r>
            <a:br>
              <a:rPr kumimoji="0" lang="en-US" sz="3200" b="1" i="0" u="none" strike="noStrike" kern="1200" cap="none" spc="0" normalizeH="0" baseline="0" noProof="0" dirty="0">
                <a:ln>
                  <a:noFill/>
                </a:ln>
                <a:solidFill>
                  <a:srgbClr val="C00000"/>
                </a:solidFill>
                <a:effectLst/>
                <a:uLnTx/>
                <a:uFillTx/>
                <a:latin typeface="Candara" panose="020E0502030303020204" pitchFamily="34" charset="0"/>
              </a:rPr>
            </a:br>
            <a:r>
              <a:rPr kumimoji="0" lang="en-TR" sz="3200" b="1" i="0" u="none" strike="noStrike" kern="1200" cap="none" spc="0" normalizeH="0" baseline="0" noProof="0" dirty="0">
                <a:ln>
                  <a:noFill/>
                </a:ln>
                <a:solidFill>
                  <a:srgbClr val="C00000"/>
                </a:solidFill>
                <a:effectLst/>
                <a:uLnTx/>
                <a:uFillTx/>
                <a:latin typeface="Candara" panose="020E0502030303020204" pitchFamily="34" charset="0"/>
              </a:rPr>
              <a:t>improve throughput by 119x </a:t>
            </a:r>
            <a:r>
              <a:rPr kumimoji="0" lang="en-TR" sz="3200" b="1" i="0" u="none" strike="noStrike" kern="1200" cap="none" spc="0" normalizeH="0" baseline="0" noProof="0">
                <a:ln>
                  <a:noFill/>
                </a:ln>
                <a:solidFill>
                  <a:srgbClr val="C00000"/>
                </a:solidFill>
                <a:effectLst/>
                <a:uLnTx/>
                <a:uFillTx/>
                <a:latin typeface="Candara" panose="020E0502030303020204" pitchFamily="34" charset="0"/>
              </a:rPr>
              <a:t>and 89x</a:t>
            </a:r>
            <a:endParaRPr kumimoji="0" lang="en-TR" sz="3200" b="1" i="0" u="none" strike="noStrike" kern="1200" cap="none" spc="0" normalizeH="0" baseline="0" noProof="0" dirty="0">
              <a:ln>
                <a:noFill/>
              </a:ln>
              <a:solidFill>
                <a:srgbClr val="C00000"/>
              </a:solidFill>
              <a:effectLst/>
              <a:uLnTx/>
              <a:uFillTx/>
              <a:latin typeface="Candara" panose="020E0502030303020204" pitchFamily="34" charset="0"/>
            </a:endParaRPr>
          </a:p>
        </p:txBody>
      </p:sp>
    </p:spTree>
    <p:extLst>
      <p:ext uri="{BB962C8B-B14F-4D97-AF65-F5344CB8AC3E}">
        <p14:creationId xmlns:p14="http://schemas.microsoft.com/office/powerpoint/2010/main" val="35510645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normAutofit fontScale="90000"/>
          </a:bodyPr>
          <a:lstStyle/>
          <a:p>
            <a:r>
              <a:rPr lang="en-US" dirty="0" err="1"/>
              <a:t>PiDRAM</a:t>
            </a:r>
            <a:r>
              <a:rPr lang="en-US" dirty="0"/>
              <a:t> is Open Source</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459534" y="859284"/>
            <a:ext cx="8224933" cy="558491"/>
          </a:xfrm>
        </p:spPr>
        <p:txBody>
          <a:bodyPr/>
          <a:lstStyle/>
          <a:p>
            <a:pPr marL="0" indent="0" algn="ctr">
              <a:buNone/>
            </a:pPr>
            <a:r>
              <a:rPr lang="en-US" dirty="0">
                <a:solidFill>
                  <a:srgbClr val="0070C0"/>
                </a:solidFill>
                <a:hlinkClick r:id="rId3">
                  <a:extLst>
                    <a:ext uri="{A12FA001-AC4F-418D-AE19-62706E023703}">
                      <ahyp:hlinkClr xmlns:ahyp="http://schemas.microsoft.com/office/drawing/2018/hyperlinkcolor" val="tx"/>
                    </a:ext>
                  </a:extLst>
                </a:hlinkClick>
              </a:rPr>
              <a:t>https://github.com/CMU-SAFARI/PiDRAM</a:t>
            </a:r>
            <a:r>
              <a:rPr lang="en-US" dirty="0">
                <a:solidFill>
                  <a:srgbClr val="0070C0"/>
                </a:solidFill>
              </a:rPr>
              <a:t> </a:t>
            </a:r>
            <a:endParaRPr lang="en-CH" dirty="0">
              <a:solidFill>
                <a:srgbClr val="0070C0"/>
              </a:solidFill>
            </a:endParaRPr>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stretch>
            <a:fillRect/>
          </a:stretch>
        </p:blipFill>
        <p:spPr>
          <a:xfrm>
            <a:off x="-2199" y="1734017"/>
            <a:ext cx="9144000" cy="4479291"/>
          </a:xfrm>
          <a:prstGeom prst="rect">
            <a:avLst/>
          </a:prstGeom>
        </p:spPr>
      </p:pic>
    </p:spTree>
    <p:extLst>
      <p:ext uri="{BB962C8B-B14F-4D97-AF65-F5344CB8AC3E}">
        <p14:creationId xmlns:p14="http://schemas.microsoft.com/office/powerpoint/2010/main" val="2986498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C6D-2567-AE99-2FEB-13692F9FED43}"/>
              </a:ext>
            </a:extLst>
          </p:cNvPr>
          <p:cNvSpPr>
            <a:spLocks noGrp="1"/>
          </p:cNvSpPr>
          <p:nvPr>
            <p:ph type="title"/>
          </p:nvPr>
        </p:nvSpPr>
        <p:spPr/>
        <p:txBody>
          <a:bodyPr>
            <a:normAutofit fontScale="90000"/>
          </a:bodyPr>
          <a:lstStyle/>
          <a:p>
            <a:r>
              <a:rPr lang="en-US" dirty="0" err="1"/>
              <a:t>PiDRAM</a:t>
            </a:r>
            <a:r>
              <a:rPr lang="en-US" dirty="0"/>
              <a:t>: Long Talk and Tutorial</a:t>
            </a:r>
            <a:endParaRPr lang="en-CH" dirty="0"/>
          </a:p>
        </p:txBody>
      </p:sp>
      <p:pic>
        <p:nvPicPr>
          <p:cNvPr id="5" name="Picture 4">
            <a:extLst>
              <a:ext uri="{FF2B5EF4-FFF2-40B4-BE49-F238E27FC236}">
                <a16:creationId xmlns:a16="http://schemas.microsoft.com/office/drawing/2014/main" id="{123E6DFB-6271-F619-4858-7914F0AB72E8}"/>
              </a:ext>
            </a:extLst>
          </p:cNvPr>
          <p:cNvPicPr>
            <a:picLocks noChangeAspect="1"/>
          </p:cNvPicPr>
          <p:nvPr/>
        </p:nvPicPr>
        <p:blipFill>
          <a:blip r:embed="rId3"/>
          <a:stretch>
            <a:fillRect/>
          </a:stretch>
        </p:blipFill>
        <p:spPr>
          <a:xfrm>
            <a:off x="835033" y="1348379"/>
            <a:ext cx="7473935" cy="5110930"/>
          </a:xfrm>
          <a:prstGeom prst="rect">
            <a:avLst/>
          </a:prstGeom>
        </p:spPr>
      </p:pic>
      <p:sp>
        <p:nvSpPr>
          <p:cNvPr id="8" name="Content Placeholder 2">
            <a:extLst>
              <a:ext uri="{FF2B5EF4-FFF2-40B4-BE49-F238E27FC236}">
                <a16:creationId xmlns:a16="http://schemas.microsoft.com/office/drawing/2014/main" id="{BF164E4E-91C6-7FE7-8DC5-5B2B5B704CB0}"/>
              </a:ext>
            </a:extLst>
          </p:cNvPr>
          <p:cNvSpPr>
            <a:spLocks noGrp="1"/>
          </p:cNvSpPr>
          <p:nvPr>
            <p:ph idx="1"/>
          </p:nvPr>
        </p:nvSpPr>
        <p:spPr>
          <a:xfrm>
            <a:off x="75991" y="847709"/>
            <a:ext cx="8987622" cy="558491"/>
          </a:xfrm>
        </p:spPr>
        <p:txBody>
          <a:bodyPr>
            <a:normAutofit/>
          </a:bodyPr>
          <a:lstStyle/>
          <a:p>
            <a:pPr marL="0" indent="0" algn="ctr">
              <a:buNone/>
            </a:pPr>
            <a:r>
              <a:rPr lang="en-CH" dirty="0">
                <a:hlinkClick r:id="rId4"/>
              </a:rPr>
              <a:t>https://youtu.be/s_z_S6FYpC8</a:t>
            </a:r>
            <a:r>
              <a:rPr lang="en-US" i="1" dirty="0"/>
              <a:t> </a:t>
            </a:r>
            <a:endParaRPr lang="en-CH" dirty="0"/>
          </a:p>
        </p:txBody>
      </p:sp>
    </p:spTree>
    <p:extLst>
      <p:ext uri="{BB962C8B-B14F-4D97-AF65-F5344CB8AC3E}">
        <p14:creationId xmlns:p14="http://schemas.microsoft.com/office/powerpoint/2010/main" val="1361319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PUM </a:t>
            </a:r>
            <a:br>
              <a:rPr lang="en-US" altLang="en-US" b="1" dirty="0">
                <a:ea typeface="ＭＳ Ｐゴシック" panose="020B0600070205080204" pitchFamily="34" charset="-128"/>
              </a:rPr>
            </a:br>
            <a:r>
              <a:rPr lang="en-US" altLang="en-US" b="1" dirty="0">
                <a:ea typeface="ＭＳ Ｐゴシック" panose="020B0600070205080204" pitchFamily="34" charset="-128"/>
              </a:rPr>
              <a:t>in Non-Volatile Memories</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7253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60723" y="1722698"/>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432124" y="3840799"/>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5080323" y="1646498"/>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442523" y="164649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6070923" y="2332298"/>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442523" y="386883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964013" y="4554638"/>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232723" y="4231473"/>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
        <p:nvSpPr>
          <p:cNvPr id="13" name="Title 1">
            <a:extLst>
              <a:ext uri="{FF2B5EF4-FFF2-40B4-BE49-F238E27FC236}">
                <a16:creationId xmlns:a16="http://schemas.microsoft.com/office/drawing/2014/main" id="{7110DEA1-81DA-8F4E-AA76-070A9869B789}"/>
              </a:ext>
            </a:extLst>
          </p:cNvPr>
          <p:cNvSpPr>
            <a:spLocks noGrp="1"/>
          </p:cNvSpPr>
          <p:nvPr>
            <p:ph type="title"/>
          </p:nvPr>
        </p:nvSpPr>
        <p:spPr/>
        <p:txBody>
          <a:bodyPr>
            <a:normAutofit fontScale="90000"/>
          </a:bodyPr>
          <a:lstStyle/>
          <a:p>
            <a:r>
              <a:rPr lang="en-US" dirty="0"/>
              <a:t>Bulk Data Copy and Initialization</a:t>
            </a:r>
          </a:p>
        </p:txBody>
      </p:sp>
      <p:pic>
        <p:nvPicPr>
          <p:cNvPr id="14" name="Picture 6" descr="oschar.png">
            <a:extLst>
              <a:ext uri="{FF2B5EF4-FFF2-40B4-BE49-F238E27FC236}">
                <a16:creationId xmlns:a16="http://schemas.microsoft.com/office/drawing/2014/main" id="{0AE8FB44-A324-DF40-A989-FCE1AB0F1AB2}"/>
              </a:ext>
            </a:extLst>
          </p:cNvPr>
          <p:cNvPicPr>
            <a:picLocks noChangeAspect="1"/>
          </p:cNvPicPr>
          <p:nvPr/>
        </p:nvPicPr>
        <p:blipFill>
          <a:blip r:embed="rId2" cstate="print"/>
          <a:srcRect/>
          <a:stretch>
            <a:fillRect/>
          </a:stretch>
        </p:blipFill>
        <p:spPr bwMode="auto">
          <a:xfrm rot="21393490">
            <a:off x="983985" y="1599021"/>
            <a:ext cx="7626143" cy="1660953"/>
          </a:xfrm>
          <a:prstGeom prst="rect">
            <a:avLst/>
          </a:prstGeom>
          <a:noFill/>
          <a:ln w="9525">
            <a:solidFill>
              <a:srgbClr val="262626"/>
            </a:solidFill>
            <a:miter lim="800000"/>
            <a:headEnd/>
            <a:tailEnd/>
          </a:ln>
        </p:spPr>
      </p:pic>
      <p:pic>
        <p:nvPicPr>
          <p:cNvPr id="15" name="Picture 7" descr="osfaster.png">
            <a:extLst>
              <a:ext uri="{FF2B5EF4-FFF2-40B4-BE49-F238E27FC236}">
                <a16:creationId xmlns:a16="http://schemas.microsoft.com/office/drawing/2014/main" id="{703A4D1D-273D-354A-B88E-E75A866F7FE1}"/>
              </a:ext>
            </a:extLst>
          </p:cNvPr>
          <p:cNvPicPr>
            <a:picLocks noChangeAspect="1"/>
          </p:cNvPicPr>
          <p:nvPr/>
        </p:nvPicPr>
        <p:blipFill>
          <a:blip r:embed="rId3" cstate="print"/>
          <a:srcRect/>
          <a:stretch>
            <a:fillRect/>
          </a:stretch>
        </p:blipFill>
        <p:spPr bwMode="auto">
          <a:xfrm>
            <a:off x="914400" y="3256522"/>
            <a:ext cx="7467600" cy="1967604"/>
          </a:xfrm>
          <a:prstGeom prst="rect">
            <a:avLst/>
          </a:prstGeom>
          <a:noFill/>
          <a:ln w="9525">
            <a:solidFill>
              <a:srgbClr val="262626"/>
            </a:solidFill>
            <a:miter lim="800000"/>
            <a:headEnd/>
            <a:tailEnd/>
          </a:ln>
        </p:spPr>
      </p:pic>
      <p:pic>
        <p:nvPicPr>
          <p:cNvPr id="16" name="Picture 15" descr="prior2.png">
            <a:extLst>
              <a:ext uri="{FF2B5EF4-FFF2-40B4-BE49-F238E27FC236}">
                <a16:creationId xmlns:a16="http://schemas.microsoft.com/office/drawing/2014/main" id="{A7418BA0-8FDF-FF41-885A-1F8488D2A88D}"/>
              </a:ext>
            </a:extLst>
          </p:cNvPr>
          <p:cNvPicPr>
            <a:picLocks noChangeAspect="1"/>
          </p:cNvPicPr>
          <p:nvPr/>
        </p:nvPicPr>
        <p:blipFill>
          <a:blip r:embed="rId4" cstate="print"/>
          <a:stretch>
            <a:fillRect/>
          </a:stretch>
        </p:blipFill>
        <p:spPr>
          <a:xfrm rot="197052">
            <a:off x="761659" y="2583163"/>
            <a:ext cx="7763272" cy="1719076"/>
          </a:xfrm>
          <a:prstGeom prst="rect">
            <a:avLst/>
          </a:prstGeom>
          <a:noFill/>
          <a:ln w="9525">
            <a:solidFill>
              <a:srgbClr val="262626"/>
            </a:solidFill>
            <a:miter lim="800000"/>
            <a:headEnd/>
            <a:tailEnd/>
          </a:ln>
        </p:spPr>
      </p:pic>
      <p:pic>
        <p:nvPicPr>
          <p:cNvPr id="17" name="Picture 16" descr="prior.png">
            <a:extLst>
              <a:ext uri="{FF2B5EF4-FFF2-40B4-BE49-F238E27FC236}">
                <a16:creationId xmlns:a16="http://schemas.microsoft.com/office/drawing/2014/main" id="{E442D3DD-4319-604F-9138-297958714138}"/>
              </a:ext>
            </a:extLst>
          </p:cNvPr>
          <p:cNvPicPr>
            <a:picLocks noChangeAspect="1"/>
          </p:cNvPicPr>
          <p:nvPr/>
        </p:nvPicPr>
        <p:blipFill>
          <a:blip r:embed="rId5" cstate="print"/>
          <a:stretch>
            <a:fillRect/>
          </a:stretch>
        </p:blipFill>
        <p:spPr>
          <a:xfrm rot="21422573">
            <a:off x="344918" y="4237679"/>
            <a:ext cx="7763272" cy="1755652"/>
          </a:xfrm>
          <a:prstGeom prst="rect">
            <a:avLst/>
          </a:prstGeom>
          <a:noFill/>
          <a:ln w="9525">
            <a:solidFill>
              <a:srgbClr val="262626"/>
            </a:solidFill>
            <a:miter lim="800000"/>
            <a:headEnd/>
            <a:tailEnd/>
          </a:ln>
        </p:spPr>
      </p:pic>
    </p:spTree>
    <p:extLst>
      <p:ext uri="{BB962C8B-B14F-4D97-AF65-F5344CB8AC3E}">
        <p14:creationId xmlns:p14="http://schemas.microsoft.com/office/powerpoint/2010/main" val="2303452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802652" y="6483971"/>
            <a:ext cx="553869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Title 7">
            <a:extLst>
              <a:ext uri="{FF2B5EF4-FFF2-40B4-BE49-F238E27FC236}">
                <a16:creationId xmlns:a16="http://schemas.microsoft.com/office/drawing/2014/main" id="{8E631B8A-1C3A-6840-952B-C431A4DA187D}"/>
              </a:ext>
            </a:extLst>
          </p:cNvPr>
          <p:cNvSpPr>
            <a:spLocks noGrp="1"/>
          </p:cNvSpPr>
          <p:nvPr>
            <p:ph type="title"/>
          </p:nvPr>
        </p:nvSpPr>
        <p:spPr/>
        <p:txBody>
          <a:bodyPr>
            <a:normAutofit/>
          </a:bodyPr>
          <a:lstStyle/>
          <a:p>
            <a:r>
              <a:rPr lang="en-US" sz="3600" dirty="0"/>
              <a:t>Pinatubo: Row Copy and Bitwise Ops in PCM</a:t>
            </a: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AC06A0-367A-9249-B9DA-8CE5B70A7F3C}"/>
              </a:ext>
            </a:extLst>
          </p:cNvPr>
          <p:cNvPicPr>
            <a:picLocks noChangeAspect="1"/>
          </p:cNvPicPr>
          <p:nvPr/>
        </p:nvPicPr>
        <p:blipFill>
          <a:blip r:embed="rId2"/>
          <a:stretch>
            <a:fillRect/>
          </a:stretch>
        </p:blipFill>
        <p:spPr>
          <a:xfrm>
            <a:off x="1454150" y="1371600"/>
            <a:ext cx="6235700" cy="4648200"/>
          </a:xfrm>
          <a:prstGeom prst="rect">
            <a:avLst/>
          </a:prstGeom>
        </p:spPr>
      </p:pic>
      <p:sp>
        <p:nvSpPr>
          <p:cNvPr id="9" name="Title 7">
            <a:extLst>
              <a:ext uri="{FF2B5EF4-FFF2-40B4-BE49-F238E27FC236}">
                <a16:creationId xmlns:a16="http://schemas.microsoft.com/office/drawing/2014/main" id="{8F231565-D584-2A48-8AD7-18A40582599A}"/>
              </a:ext>
            </a:extLst>
          </p:cNvPr>
          <p:cNvSpPr>
            <a:spLocks noGrp="1"/>
          </p:cNvSpPr>
          <p:nvPr>
            <p:ph type="title"/>
          </p:nvPr>
        </p:nvSpPr>
        <p:spPr/>
        <p:txBody>
          <a:bodyPr>
            <a:normAutofit/>
          </a:bodyPr>
          <a:lstStyle/>
          <a:p>
            <a:r>
              <a:rPr lang="en-US" sz="3600" dirty="0"/>
              <a:t>Pinatubo: Row Copy and Bitwise Ops in PCM</a:t>
            </a:r>
          </a:p>
        </p:txBody>
      </p:sp>
      <p:sp>
        <p:nvSpPr>
          <p:cNvPr id="10" name="TextBox 9">
            <a:extLst>
              <a:ext uri="{FF2B5EF4-FFF2-40B4-BE49-F238E27FC236}">
                <a16:creationId xmlns:a16="http://schemas.microsoft.com/office/drawing/2014/main" id="{B644DEF5-DD8D-2E4F-944B-214033ACDAC4}"/>
              </a:ext>
            </a:extLst>
          </p:cNvPr>
          <p:cNvSpPr txBox="1"/>
          <p:nvPr/>
        </p:nvSpPr>
        <p:spPr>
          <a:xfrm>
            <a:off x="1802652" y="6483971"/>
            <a:ext cx="553869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746258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4" y="879676"/>
            <a:ext cx="8894602" cy="5486399"/>
          </a:xfrm>
        </p:spPr>
        <p:txBody>
          <a:bodyPr>
            <a:normAutofit/>
          </a:bodyPr>
          <a:lstStyle/>
          <a:p>
            <a:r>
              <a:rPr lang="en-US" dirty="0">
                <a:solidFill>
                  <a:srgbClr val="0070C0"/>
                </a:solidFill>
              </a:rPr>
              <a:t>Some emerging NVM technologies have crossbar array structure</a:t>
            </a:r>
          </a:p>
          <a:p>
            <a:pPr lvl="1"/>
            <a:r>
              <a:rPr lang="en-US" dirty="0"/>
              <a:t>Memristors, resistive RAM, phase change </a:t>
            </a:r>
            <a:r>
              <a:rPr lang="en-US" dirty="0" err="1"/>
              <a:t>mem</a:t>
            </a:r>
            <a:r>
              <a:rPr lang="en-US" dirty="0"/>
              <a:t>, STT-MRAM, </a:t>
            </a:r>
            <a:r>
              <a:rPr lang="is-IS" dirty="0"/>
              <a:t>…</a:t>
            </a:r>
            <a:endParaRPr lang="en-US" dirty="0"/>
          </a:p>
          <a:p>
            <a:pPr lvl="1"/>
            <a:endParaRPr lang="en-US" dirty="0">
              <a:solidFill>
                <a:srgbClr val="FF0000"/>
              </a:solidFill>
            </a:endParaRPr>
          </a:p>
          <a:p>
            <a:r>
              <a:rPr lang="en-US" dirty="0">
                <a:solidFill>
                  <a:srgbClr val="0070C0"/>
                </a:solidFill>
              </a:rPr>
              <a:t>Crossbar arrays can be used to perform dot product operations using “analog computation capability”</a:t>
            </a:r>
          </a:p>
          <a:p>
            <a:pPr lvl="1"/>
            <a:r>
              <a:rPr lang="en-US" dirty="0"/>
              <a:t>Can operate on multiple pieces of data </a:t>
            </a:r>
            <a:r>
              <a:rPr lang="en-US" dirty="0">
                <a:solidFill>
                  <a:srgbClr val="C00000"/>
                </a:solidFill>
              </a:rPr>
              <a:t>using </a:t>
            </a:r>
            <a:r>
              <a:rPr lang="en-US" dirty="0" err="1">
                <a:solidFill>
                  <a:srgbClr val="C00000"/>
                </a:solidFill>
              </a:rPr>
              <a:t>Kirchoff’s</a:t>
            </a:r>
            <a:r>
              <a:rPr lang="en-US" dirty="0">
                <a:solidFill>
                  <a:srgbClr val="C00000"/>
                </a:solidFill>
              </a:rPr>
              <a:t> laws</a:t>
            </a:r>
          </a:p>
          <a:p>
            <a:pPr lvl="2"/>
            <a:r>
              <a:rPr lang="en-US" dirty="0" err="1">
                <a:solidFill>
                  <a:srgbClr val="C00000"/>
                </a:solidFill>
              </a:rPr>
              <a:t>Bitline</a:t>
            </a:r>
            <a:r>
              <a:rPr lang="en-US" dirty="0">
                <a:solidFill>
                  <a:srgbClr val="C00000"/>
                </a:solidFill>
              </a:rPr>
              <a:t> current is a sum of products of </a:t>
            </a:r>
            <a:r>
              <a:rPr lang="en-US" dirty="0" err="1">
                <a:solidFill>
                  <a:srgbClr val="C00000"/>
                </a:solidFill>
              </a:rPr>
              <a:t>wordline</a:t>
            </a:r>
            <a:r>
              <a:rPr lang="en-US" dirty="0">
                <a:solidFill>
                  <a:srgbClr val="C00000"/>
                </a:solidFill>
              </a:rPr>
              <a:t> V x (1 / cell R)</a:t>
            </a:r>
          </a:p>
          <a:p>
            <a:pPr lvl="1"/>
            <a:r>
              <a:rPr lang="en-US" dirty="0"/>
              <a:t>Computation is in analog domain inside the crossbar array</a:t>
            </a:r>
          </a:p>
          <a:p>
            <a:pPr lvl="1"/>
            <a:endParaRPr lang="en-US" dirty="0"/>
          </a:p>
          <a:p>
            <a:r>
              <a:rPr lang="en-US" dirty="0">
                <a:solidFill>
                  <a:srgbClr val="0070C0"/>
                </a:solidFill>
              </a:rPr>
              <a:t>Need peripheral circuitry for D</a:t>
            </a:r>
            <a:r>
              <a:rPr lang="en-US" dirty="0">
                <a:solidFill>
                  <a:srgbClr val="0070C0"/>
                </a:solidFill>
                <a:sym typeface="Wingdings" pitchFamily="2" charset="2"/>
              </a:rPr>
              <a:t></a:t>
            </a:r>
            <a:r>
              <a:rPr lang="en-US" dirty="0">
                <a:solidFill>
                  <a:srgbClr val="0070C0"/>
                </a:solidFill>
              </a:rPr>
              <a:t>A and A</a:t>
            </a:r>
            <a:r>
              <a:rPr lang="en-US" dirty="0">
                <a:solidFill>
                  <a:srgbClr val="0070C0"/>
                </a:solidFill>
                <a:sym typeface="Wingdings" pitchFamily="2" charset="2"/>
              </a:rPr>
              <a:t></a:t>
            </a:r>
            <a:r>
              <a:rPr lang="en-US" dirty="0">
                <a:solidFill>
                  <a:srgbClr val="0070C0"/>
                </a:solidFill>
              </a:rPr>
              <a:t>D conversion of inputs and outputs</a:t>
            </a:r>
          </a:p>
          <a:p>
            <a:endParaRPr lang="en-US" dirty="0">
              <a:solidFill>
                <a:srgbClr val="0432FF"/>
              </a:solidFill>
            </a:endParaRPr>
          </a:p>
        </p:txBody>
      </p:sp>
      <p:sp>
        <p:nvSpPr>
          <p:cNvPr id="6" name="Title 5">
            <a:extLst>
              <a:ext uri="{FF2B5EF4-FFF2-40B4-BE49-F238E27FC236}">
                <a16:creationId xmlns:a16="http://schemas.microsoft.com/office/drawing/2014/main" id="{8BC6C3E2-B6F2-7F4F-8806-411D3D7D2C30}"/>
              </a:ext>
            </a:extLst>
          </p:cNvPr>
          <p:cNvSpPr>
            <a:spLocks noGrp="1"/>
          </p:cNvSpPr>
          <p:nvPr>
            <p:ph type="title"/>
          </p:nvPr>
        </p:nvSpPr>
        <p:spPr/>
        <p:txBody>
          <a:bodyPr>
            <a:normAutofit fontScale="90000"/>
          </a:bodyPr>
          <a:lstStyle/>
          <a:p>
            <a:r>
              <a:rPr lang="en-US" dirty="0"/>
              <a:t>In-Memory Crossbar Array Operations</a:t>
            </a:r>
          </a:p>
        </p:txBody>
      </p:sp>
    </p:spTree>
    <p:extLst>
      <p:ext uri="{BB962C8B-B14F-4D97-AF65-F5344CB8AC3E}">
        <p14:creationId xmlns:p14="http://schemas.microsoft.com/office/powerpoint/2010/main" val="20418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6F65-BE06-1044-BE5A-1B92DB8E3773}"/>
              </a:ext>
            </a:extLst>
          </p:cNvPr>
          <p:cNvSpPr>
            <a:spLocks noGrp="1"/>
          </p:cNvSpPr>
          <p:nvPr>
            <p:ph type="title"/>
          </p:nvPr>
        </p:nvSpPr>
        <p:spPr/>
        <p:txBody>
          <a:bodyPr>
            <a:normAutofit fontScale="90000"/>
          </a:bodyPr>
          <a:lstStyle/>
          <a:p>
            <a:r>
              <a:rPr kumimoji="1" lang="en-US" altLang="zh-CN" dirty="0"/>
              <a:t>In-Memory Crossbar Computation</a:t>
            </a:r>
            <a:endParaRPr lang="en-US" dirty="0"/>
          </a:p>
        </p:txBody>
      </p:sp>
      <p:pic>
        <p:nvPicPr>
          <p:cNvPr id="5" name="Picture 4">
            <a:extLst>
              <a:ext uri="{FF2B5EF4-FFF2-40B4-BE49-F238E27FC236}">
                <a16:creationId xmlns:a16="http://schemas.microsoft.com/office/drawing/2014/main" id="{E5ABF115-D8A1-8847-91A0-EF451FA6F821}"/>
              </a:ext>
            </a:extLst>
          </p:cNvPr>
          <p:cNvPicPr>
            <a:picLocks noChangeAspect="1"/>
          </p:cNvPicPr>
          <p:nvPr/>
        </p:nvPicPr>
        <p:blipFill>
          <a:blip r:embed="rId3"/>
          <a:stretch>
            <a:fillRect/>
          </a:stretch>
        </p:blipFill>
        <p:spPr>
          <a:xfrm>
            <a:off x="685800" y="1002716"/>
            <a:ext cx="7772400" cy="5067300"/>
          </a:xfrm>
          <a:prstGeom prst="rect">
            <a:avLst/>
          </a:prstGeom>
        </p:spPr>
      </p:pic>
      <p:sp>
        <p:nvSpPr>
          <p:cNvPr id="6" name="TextBox 5">
            <a:extLst>
              <a:ext uri="{FF2B5EF4-FFF2-40B4-BE49-F238E27FC236}">
                <a16:creationId xmlns:a16="http://schemas.microsoft.com/office/drawing/2014/main" id="{CADCE9C7-9298-FE40-854C-0DB9A60FE840}"/>
              </a:ext>
            </a:extLst>
          </p:cNvPr>
          <p:cNvSpPr txBox="1"/>
          <p:nvPr/>
        </p:nvSpPr>
        <p:spPr>
          <a:xfrm>
            <a:off x="269700" y="6185764"/>
            <a:ext cx="8604600" cy="276999"/>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128"/>
                <a:cs typeface="+mn-cs"/>
              </a:rPr>
              <a:t>Shafiee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200" b="0" i="0" u="none" strike="noStrike" kern="1200" cap="none" spc="0" normalizeH="0" baseline="0" noProof="0" dirty="0">
                <a:ln>
                  <a:noFill/>
                </a:ln>
                <a:solidFill>
                  <a:srgbClr val="0432FF"/>
                </a:solidFill>
                <a:effectLst/>
                <a:uLnTx/>
                <a:uFillTx/>
                <a:latin typeface="Arial" charset="0"/>
                <a:ea typeface="ＭＳ Ｐゴシック" charset="-128"/>
                <a:cs typeface="+mn-cs"/>
              </a:rPr>
              <a:t>ISAAC: A Convolutional Neural Network Accelerator with In-Situ Analog Arithmetic in Crossbars</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ISCA 2016</a:t>
            </a:r>
          </a:p>
        </p:txBody>
      </p:sp>
    </p:spTree>
    <p:extLst>
      <p:ext uri="{BB962C8B-B14F-4D97-AF65-F5344CB8AC3E}">
        <p14:creationId xmlns:p14="http://schemas.microsoft.com/office/powerpoint/2010/main" val="25105869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t>In-Memory Crossbar Computation</a:t>
            </a:r>
            <a:endParaRPr kumimoji="1" lang="zh-CN" altLang="en-US" dirty="0"/>
          </a:p>
        </p:txBody>
      </p:sp>
      <p:pic>
        <p:nvPicPr>
          <p:cNvPr id="5" name="图片 4"/>
          <p:cNvPicPr>
            <a:picLocks noChangeAspect="1"/>
          </p:cNvPicPr>
          <p:nvPr/>
        </p:nvPicPr>
        <p:blipFill>
          <a:blip r:embed="rId4"/>
          <a:stretch>
            <a:fillRect/>
          </a:stretch>
        </p:blipFill>
        <p:spPr>
          <a:xfrm>
            <a:off x="7345" y="2936585"/>
            <a:ext cx="2394612" cy="987092"/>
          </a:xfrm>
          <a:prstGeom prst="rect">
            <a:avLst/>
          </a:prstGeom>
        </p:spPr>
      </p:pic>
      <p:pic>
        <p:nvPicPr>
          <p:cNvPr id="6" name="图片 5"/>
          <p:cNvPicPr>
            <a:picLocks noChangeAspect="1"/>
          </p:cNvPicPr>
          <p:nvPr/>
        </p:nvPicPr>
        <p:blipFill>
          <a:blip r:embed="rId5"/>
          <a:stretch>
            <a:fillRect/>
          </a:stretch>
        </p:blipFill>
        <p:spPr>
          <a:xfrm>
            <a:off x="2371448" y="3262277"/>
            <a:ext cx="399943" cy="399943"/>
          </a:xfrm>
          <a:prstGeom prst="rect">
            <a:avLst/>
          </a:prstGeom>
        </p:spPr>
      </p:pic>
      <p:pic>
        <p:nvPicPr>
          <p:cNvPr id="7" name="图片 6"/>
          <p:cNvPicPr>
            <a:picLocks noChangeAspect="1"/>
          </p:cNvPicPr>
          <p:nvPr/>
        </p:nvPicPr>
        <p:blipFill>
          <a:blip r:embed="rId6"/>
          <a:stretch>
            <a:fillRect/>
          </a:stretch>
        </p:blipFill>
        <p:spPr>
          <a:xfrm>
            <a:off x="3099405" y="2123305"/>
            <a:ext cx="2504052" cy="2707083"/>
          </a:xfrm>
          <a:prstGeom prst="rect">
            <a:avLst/>
          </a:prstGeom>
        </p:spPr>
      </p:pic>
      <p:pic>
        <p:nvPicPr>
          <p:cNvPr id="9" name="图片 8"/>
          <p:cNvPicPr>
            <a:picLocks noChangeAspect="1"/>
          </p:cNvPicPr>
          <p:nvPr/>
        </p:nvPicPr>
        <p:blipFill>
          <a:blip r:embed="rId7"/>
          <a:stretch>
            <a:fillRect/>
          </a:stretch>
        </p:blipFill>
        <p:spPr>
          <a:xfrm>
            <a:off x="6809980" y="3045951"/>
            <a:ext cx="2048885" cy="731744"/>
          </a:xfrm>
          <a:prstGeom prst="rect">
            <a:avLst/>
          </a:prstGeom>
        </p:spPr>
      </p:pic>
      <p:pic>
        <p:nvPicPr>
          <p:cNvPr id="10" name="图片 9"/>
          <p:cNvPicPr>
            <a:picLocks noChangeAspect="1"/>
          </p:cNvPicPr>
          <p:nvPr/>
        </p:nvPicPr>
        <p:blipFill>
          <a:blip r:embed="rId8"/>
          <a:stretch>
            <a:fillRect/>
          </a:stretch>
        </p:blipFill>
        <p:spPr>
          <a:xfrm>
            <a:off x="5895417" y="2936585"/>
            <a:ext cx="846584" cy="940649"/>
          </a:xfrm>
          <a:prstGeom prst="rect">
            <a:avLst/>
          </a:prstGeom>
        </p:spPr>
      </p:pic>
      <p:pic>
        <p:nvPicPr>
          <p:cNvPr id="11" name="图片 10"/>
          <p:cNvPicPr>
            <a:picLocks noChangeAspect="1"/>
          </p:cNvPicPr>
          <p:nvPr/>
        </p:nvPicPr>
        <p:blipFill>
          <a:blip r:embed="rId9"/>
          <a:stretch>
            <a:fillRect/>
          </a:stretch>
        </p:blipFill>
        <p:spPr>
          <a:xfrm>
            <a:off x="2325366" y="1932622"/>
            <a:ext cx="3655361" cy="3460927"/>
          </a:xfrm>
          <a:prstGeom prst="rect">
            <a:avLst/>
          </a:prstGeom>
          <a:effectLst>
            <a:outerShdw blurRad="50800" dist="38100" dir="2700000" sx="102000" sy="102000" algn="tl" rotWithShape="0">
              <a:prstClr val="black">
                <a:alpha val="40000"/>
              </a:prstClr>
            </a:outerShdw>
          </a:effectLst>
        </p:spPr>
      </p:pic>
      <p:pic>
        <p:nvPicPr>
          <p:cNvPr id="18" name="图片 17"/>
          <p:cNvPicPr>
            <a:picLocks noChangeAspect="1"/>
          </p:cNvPicPr>
          <p:nvPr/>
        </p:nvPicPr>
        <p:blipFill>
          <a:blip r:embed="rId10"/>
          <a:stretch>
            <a:fillRect/>
          </a:stretch>
        </p:blipFill>
        <p:spPr>
          <a:xfrm>
            <a:off x="1431538" y="2035430"/>
            <a:ext cx="1189586" cy="2808203"/>
          </a:xfrm>
          <a:prstGeom prst="rect">
            <a:avLst/>
          </a:prstGeom>
        </p:spPr>
      </p:pic>
      <p:pic>
        <p:nvPicPr>
          <p:cNvPr id="19" name="图片 18"/>
          <p:cNvPicPr>
            <a:picLocks noChangeAspect="1"/>
          </p:cNvPicPr>
          <p:nvPr/>
        </p:nvPicPr>
        <p:blipFill>
          <a:blip r:embed="rId11"/>
          <a:stretch>
            <a:fillRect/>
          </a:stretch>
        </p:blipFill>
        <p:spPr>
          <a:xfrm>
            <a:off x="2836494" y="5325337"/>
            <a:ext cx="3117315" cy="986492"/>
          </a:xfrm>
          <a:prstGeom prst="rect">
            <a:avLst/>
          </a:prstGeom>
        </p:spPr>
      </p:pic>
      <p:cxnSp>
        <p:nvCxnSpPr>
          <p:cNvPr id="23" name="直接箭头连接符 22"/>
          <p:cNvCxnSpPr/>
          <p:nvPr/>
        </p:nvCxnSpPr>
        <p:spPr>
          <a:xfrm flipH="1">
            <a:off x="3166994" y="230181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2336150" y="2320020"/>
            <a:ext cx="830844" cy="2236488"/>
            <a:chOff x="2382229" y="2776110"/>
            <a:chExt cx="830844" cy="2236488"/>
          </a:xfrm>
        </p:grpSpPr>
        <p:grpSp>
          <p:nvGrpSpPr>
            <p:cNvPr id="47" name="组合 46"/>
            <p:cNvGrpSpPr/>
            <p:nvPr/>
          </p:nvGrpSpPr>
          <p:grpSpPr>
            <a:xfrm>
              <a:off x="2382229" y="2776110"/>
              <a:ext cx="830844" cy="1493556"/>
              <a:chOff x="2382229" y="2776110"/>
              <a:chExt cx="830844" cy="1493556"/>
            </a:xfrm>
          </p:grpSpPr>
          <p:cxnSp>
            <p:nvCxnSpPr>
              <p:cNvPr id="4" name="直接连接符 3"/>
              <p:cNvCxnSpPr/>
              <p:nvPr/>
            </p:nvCxnSpPr>
            <p:spPr>
              <a:xfrm>
                <a:off x="2412583"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412583"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382229"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9" name="直接连接符 28"/>
            <p:cNvCxnSpPr/>
            <p:nvPr/>
          </p:nvCxnSpPr>
          <p:spPr>
            <a:xfrm>
              <a:off x="2412583"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30" name="直接箭头连接符 29"/>
          <p:cNvCxnSpPr/>
          <p:nvPr/>
        </p:nvCxnSpPr>
        <p:spPr>
          <a:xfrm flipH="1">
            <a:off x="3990419"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a:off x="4856235" y="2310512"/>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a:off x="5647894"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3159237" y="2320020"/>
            <a:ext cx="830844" cy="2236488"/>
            <a:chOff x="3205316" y="2776110"/>
            <a:chExt cx="830844" cy="2236488"/>
          </a:xfrm>
        </p:grpSpPr>
        <p:cxnSp>
          <p:nvCxnSpPr>
            <p:cNvPr id="33" name="直接连接符 32"/>
            <p:cNvCxnSpPr/>
            <p:nvPr/>
          </p:nvCxnSpPr>
          <p:spPr>
            <a:xfrm>
              <a:off x="3235670"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235670"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205316"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235670"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973378" y="2321175"/>
            <a:ext cx="896170" cy="2236488"/>
            <a:chOff x="4019457" y="2777265"/>
            <a:chExt cx="830844" cy="2236488"/>
          </a:xfrm>
        </p:grpSpPr>
        <p:cxnSp>
          <p:nvCxnSpPr>
            <p:cNvPr id="37" name="直接连接符 36"/>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4819607" y="2315378"/>
            <a:ext cx="851439" cy="2236488"/>
            <a:chOff x="4019457" y="2777265"/>
            <a:chExt cx="830844" cy="2236488"/>
          </a:xfrm>
        </p:grpSpPr>
        <p:cxnSp>
          <p:nvCxnSpPr>
            <p:cNvPr id="43" name="直接连接符 42"/>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a16="http://schemas.microsoft.com/office/drawing/2014/main" id="{E723E644-B3BA-164F-B6B1-DAF09DA838AF}"/>
              </a:ext>
            </a:extLst>
          </p:cNvPr>
          <p:cNvGrpSpPr/>
          <p:nvPr/>
        </p:nvGrpSpPr>
        <p:grpSpPr>
          <a:xfrm>
            <a:off x="2099691" y="1236406"/>
            <a:ext cx="4321210" cy="4051741"/>
            <a:chOff x="3060000" y="1033443"/>
            <a:chExt cx="4321210" cy="4051741"/>
          </a:xfrm>
        </p:grpSpPr>
        <p:pic>
          <p:nvPicPr>
            <p:cNvPr id="51" name="图片 50">
              <a:extLst>
                <a:ext uri="{FF2B5EF4-FFF2-40B4-BE49-F238E27FC236}">
                  <a16:creationId xmlns:a16="http://schemas.microsoft.com/office/drawing/2014/main" id="{1A3575BE-F1BA-A243-90BA-96B8A349894F}"/>
                </a:ext>
              </a:extLst>
            </p:cNvPr>
            <p:cNvPicPr>
              <a:picLocks noChangeAspect="1"/>
            </p:cNvPicPr>
            <p:nvPr/>
          </p:nvPicPr>
          <p:blipFill>
            <a:blip r:embed="rId12"/>
            <a:stretch>
              <a:fillRect/>
            </a:stretch>
          </p:blipFill>
          <p:spPr>
            <a:xfrm>
              <a:off x="3418378" y="1390115"/>
              <a:ext cx="699478" cy="690511"/>
            </a:xfrm>
            <a:prstGeom prst="rect">
              <a:avLst/>
            </a:prstGeom>
          </p:spPr>
        </p:pic>
        <p:pic>
          <p:nvPicPr>
            <p:cNvPr id="52" name="图片 51">
              <a:extLst>
                <a:ext uri="{FF2B5EF4-FFF2-40B4-BE49-F238E27FC236}">
                  <a16:creationId xmlns:a16="http://schemas.microsoft.com/office/drawing/2014/main" id="{EE5CD3B8-887B-0F41-97E1-651D992C7E66}"/>
                </a:ext>
              </a:extLst>
            </p:cNvPr>
            <p:cNvPicPr>
              <a:picLocks noChangeAspect="1"/>
            </p:cNvPicPr>
            <p:nvPr/>
          </p:nvPicPr>
          <p:blipFill>
            <a:blip r:embed="rId12"/>
            <a:stretch>
              <a:fillRect/>
            </a:stretch>
          </p:blipFill>
          <p:spPr>
            <a:xfrm>
              <a:off x="4403925" y="1390115"/>
              <a:ext cx="699478" cy="690511"/>
            </a:xfrm>
            <a:prstGeom prst="rect">
              <a:avLst/>
            </a:prstGeom>
          </p:spPr>
        </p:pic>
        <p:pic>
          <p:nvPicPr>
            <p:cNvPr id="53" name="图片 52">
              <a:extLst>
                <a:ext uri="{FF2B5EF4-FFF2-40B4-BE49-F238E27FC236}">
                  <a16:creationId xmlns:a16="http://schemas.microsoft.com/office/drawing/2014/main" id="{3AA2CACC-E43E-5E4C-9DE6-2CDC97DF846C}"/>
                </a:ext>
              </a:extLst>
            </p:cNvPr>
            <p:cNvPicPr>
              <a:picLocks noChangeAspect="1"/>
            </p:cNvPicPr>
            <p:nvPr/>
          </p:nvPicPr>
          <p:blipFill>
            <a:blip r:embed="rId12"/>
            <a:stretch>
              <a:fillRect/>
            </a:stretch>
          </p:blipFill>
          <p:spPr>
            <a:xfrm>
              <a:off x="5404216" y="1375080"/>
              <a:ext cx="699478" cy="690511"/>
            </a:xfrm>
            <a:prstGeom prst="rect">
              <a:avLst/>
            </a:prstGeom>
          </p:spPr>
        </p:pic>
        <p:pic>
          <p:nvPicPr>
            <p:cNvPr id="54" name="图片 53">
              <a:extLst>
                <a:ext uri="{FF2B5EF4-FFF2-40B4-BE49-F238E27FC236}">
                  <a16:creationId xmlns:a16="http://schemas.microsoft.com/office/drawing/2014/main" id="{F316022C-072B-7440-B636-B350812033FF}"/>
                </a:ext>
              </a:extLst>
            </p:cNvPr>
            <p:cNvPicPr>
              <a:picLocks noChangeAspect="1"/>
            </p:cNvPicPr>
            <p:nvPr/>
          </p:nvPicPr>
          <p:blipFill>
            <a:blip r:embed="rId12"/>
            <a:stretch>
              <a:fillRect/>
            </a:stretch>
          </p:blipFill>
          <p:spPr>
            <a:xfrm>
              <a:off x="6338906" y="1361443"/>
              <a:ext cx="699478" cy="690511"/>
            </a:xfrm>
            <a:prstGeom prst="rect">
              <a:avLst/>
            </a:prstGeom>
          </p:spPr>
        </p:pic>
        <p:pic>
          <p:nvPicPr>
            <p:cNvPr id="55" name="图片 54">
              <a:extLst>
                <a:ext uri="{FF2B5EF4-FFF2-40B4-BE49-F238E27FC236}">
                  <a16:creationId xmlns:a16="http://schemas.microsoft.com/office/drawing/2014/main" id="{44145ED6-ED3B-5747-8F98-9495648C9069}"/>
                </a:ext>
              </a:extLst>
            </p:cNvPr>
            <p:cNvPicPr>
              <a:picLocks noChangeAspect="1"/>
            </p:cNvPicPr>
            <p:nvPr/>
          </p:nvPicPr>
          <p:blipFill>
            <a:blip r:embed="rId12"/>
            <a:stretch>
              <a:fillRect/>
            </a:stretch>
          </p:blipFill>
          <p:spPr>
            <a:xfrm>
              <a:off x="3442583" y="2262484"/>
              <a:ext cx="699478" cy="690511"/>
            </a:xfrm>
            <a:prstGeom prst="rect">
              <a:avLst/>
            </a:prstGeom>
          </p:spPr>
        </p:pic>
        <p:pic>
          <p:nvPicPr>
            <p:cNvPr id="56" name="图片 55">
              <a:extLst>
                <a:ext uri="{FF2B5EF4-FFF2-40B4-BE49-F238E27FC236}">
                  <a16:creationId xmlns:a16="http://schemas.microsoft.com/office/drawing/2014/main" id="{F8321BDF-C0A7-2D41-9612-672FE4A3A601}"/>
                </a:ext>
              </a:extLst>
            </p:cNvPr>
            <p:cNvPicPr>
              <a:picLocks noChangeAspect="1"/>
            </p:cNvPicPr>
            <p:nvPr/>
          </p:nvPicPr>
          <p:blipFill>
            <a:blip r:embed="rId12"/>
            <a:stretch>
              <a:fillRect/>
            </a:stretch>
          </p:blipFill>
          <p:spPr>
            <a:xfrm>
              <a:off x="4428130" y="2262484"/>
              <a:ext cx="699478" cy="690511"/>
            </a:xfrm>
            <a:prstGeom prst="rect">
              <a:avLst/>
            </a:prstGeom>
          </p:spPr>
        </p:pic>
        <p:pic>
          <p:nvPicPr>
            <p:cNvPr id="57" name="图片 56">
              <a:extLst>
                <a:ext uri="{FF2B5EF4-FFF2-40B4-BE49-F238E27FC236}">
                  <a16:creationId xmlns:a16="http://schemas.microsoft.com/office/drawing/2014/main" id="{DC6B0563-40F8-EB4F-B152-ECCDFA656BE8}"/>
                </a:ext>
              </a:extLst>
            </p:cNvPr>
            <p:cNvPicPr>
              <a:picLocks noChangeAspect="1"/>
            </p:cNvPicPr>
            <p:nvPr/>
          </p:nvPicPr>
          <p:blipFill>
            <a:blip r:embed="rId12"/>
            <a:stretch>
              <a:fillRect/>
            </a:stretch>
          </p:blipFill>
          <p:spPr>
            <a:xfrm>
              <a:off x="5428421" y="2246737"/>
              <a:ext cx="699478" cy="690511"/>
            </a:xfrm>
            <a:prstGeom prst="rect">
              <a:avLst/>
            </a:prstGeom>
          </p:spPr>
        </p:pic>
        <p:pic>
          <p:nvPicPr>
            <p:cNvPr id="58" name="图片 57">
              <a:extLst>
                <a:ext uri="{FF2B5EF4-FFF2-40B4-BE49-F238E27FC236}">
                  <a16:creationId xmlns:a16="http://schemas.microsoft.com/office/drawing/2014/main" id="{B4928341-E3C9-944F-9575-671A80D05155}"/>
                </a:ext>
              </a:extLst>
            </p:cNvPr>
            <p:cNvPicPr>
              <a:picLocks noChangeAspect="1"/>
            </p:cNvPicPr>
            <p:nvPr/>
          </p:nvPicPr>
          <p:blipFill>
            <a:blip r:embed="rId12"/>
            <a:stretch>
              <a:fillRect/>
            </a:stretch>
          </p:blipFill>
          <p:spPr>
            <a:xfrm>
              <a:off x="6336425" y="2262483"/>
              <a:ext cx="699478" cy="690511"/>
            </a:xfrm>
            <a:prstGeom prst="rect">
              <a:avLst/>
            </a:prstGeom>
          </p:spPr>
        </p:pic>
        <p:pic>
          <p:nvPicPr>
            <p:cNvPr id="59" name="图片 58">
              <a:extLst>
                <a:ext uri="{FF2B5EF4-FFF2-40B4-BE49-F238E27FC236}">
                  <a16:creationId xmlns:a16="http://schemas.microsoft.com/office/drawing/2014/main" id="{F9E2B7E9-60AB-1040-B90A-A2A45A279285}"/>
                </a:ext>
              </a:extLst>
            </p:cNvPr>
            <p:cNvPicPr>
              <a:picLocks noChangeAspect="1"/>
            </p:cNvPicPr>
            <p:nvPr/>
          </p:nvPicPr>
          <p:blipFill>
            <a:blip r:embed="rId12"/>
            <a:stretch>
              <a:fillRect/>
            </a:stretch>
          </p:blipFill>
          <p:spPr>
            <a:xfrm>
              <a:off x="3418378" y="3148861"/>
              <a:ext cx="699478" cy="690511"/>
            </a:xfrm>
            <a:prstGeom prst="rect">
              <a:avLst/>
            </a:prstGeom>
          </p:spPr>
        </p:pic>
        <p:pic>
          <p:nvPicPr>
            <p:cNvPr id="60" name="图片 59">
              <a:extLst>
                <a:ext uri="{FF2B5EF4-FFF2-40B4-BE49-F238E27FC236}">
                  <a16:creationId xmlns:a16="http://schemas.microsoft.com/office/drawing/2014/main" id="{13A7569F-9D80-A743-BCA7-9401CBCAC04D}"/>
                </a:ext>
              </a:extLst>
            </p:cNvPr>
            <p:cNvPicPr>
              <a:picLocks noChangeAspect="1"/>
            </p:cNvPicPr>
            <p:nvPr/>
          </p:nvPicPr>
          <p:blipFill>
            <a:blip r:embed="rId12"/>
            <a:stretch>
              <a:fillRect/>
            </a:stretch>
          </p:blipFill>
          <p:spPr>
            <a:xfrm>
              <a:off x="4403925" y="3148861"/>
              <a:ext cx="699478" cy="690511"/>
            </a:xfrm>
            <a:prstGeom prst="rect">
              <a:avLst/>
            </a:prstGeom>
          </p:spPr>
        </p:pic>
        <p:pic>
          <p:nvPicPr>
            <p:cNvPr id="61" name="图片 60">
              <a:extLst>
                <a:ext uri="{FF2B5EF4-FFF2-40B4-BE49-F238E27FC236}">
                  <a16:creationId xmlns:a16="http://schemas.microsoft.com/office/drawing/2014/main" id="{BCF0BFCF-39F2-6942-B39A-C9A49213D1EB}"/>
                </a:ext>
              </a:extLst>
            </p:cNvPr>
            <p:cNvPicPr>
              <a:picLocks noChangeAspect="1"/>
            </p:cNvPicPr>
            <p:nvPr/>
          </p:nvPicPr>
          <p:blipFill>
            <a:blip r:embed="rId12"/>
            <a:stretch>
              <a:fillRect/>
            </a:stretch>
          </p:blipFill>
          <p:spPr>
            <a:xfrm>
              <a:off x="5404216" y="3133826"/>
              <a:ext cx="699478" cy="690511"/>
            </a:xfrm>
            <a:prstGeom prst="rect">
              <a:avLst/>
            </a:prstGeom>
          </p:spPr>
        </p:pic>
        <p:pic>
          <p:nvPicPr>
            <p:cNvPr id="62" name="图片 61">
              <a:extLst>
                <a:ext uri="{FF2B5EF4-FFF2-40B4-BE49-F238E27FC236}">
                  <a16:creationId xmlns:a16="http://schemas.microsoft.com/office/drawing/2014/main" id="{0865702B-F556-0F48-B080-6E065E47BF30}"/>
                </a:ext>
              </a:extLst>
            </p:cNvPr>
            <p:cNvPicPr>
              <a:picLocks noChangeAspect="1"/>
            </p:cNvPicPr>
            <p:nvPr/>
          </p:nvPicPr>
          <p:blipFill>
            <a:blip r:embed="rId12"/>
            <a:stretch>
              <a:fillRect/>
            </a:stretch>
          </p:blipFill>
          <p:spPr>
            <a:xfrm>
              <a:off x="6338906" y="3120189"/>
              <a:ext cx="699478" cy="690511"/>
            </a:xfrm>
            <a:prstGeom prst="rect">
              <a:avLst/>
            </a:prstGeom>
          </p:spPr>
        </p:pic>
        <p:pic>
          <p:nvPicPr>
            <p:cNvPr id="63" name="图片 62">
              <a:extLst>
                <a:ext uri="{FF2B5EF4-FFF2-40B4-BE49-F238E27FC236}">
                  <a16:creationId xmlns:a16="http://schemas.microsoft.com/office/drawing/2014/main" id="{DD67BD2A-26B5-9242-BB72-0CC1428BD268}"/>
                </a:ext>
              </a:extLst>
            </p:cNvPr>
            <p:cNvPicPr>
              <a:picLocks noChangeAspect="1"/>
            </p:cNvPicPr>
            <p:nvPr/>
          </p:nvPicPr>
          <p:blipFill>
            <a:blip r:embed="rId12"/>
            <a:stretch>
              <a:fillRect/>
            </a:stretch>
          </p:blipFill>
          <p:spPr>
            <a:xfrm>
              <a:off x="3418378" y="4063555"/>
              <a:ext cx="699478" cy="690511"/>
            </a:xfrm>
            <a:prstGeom prst="rect">
              <a:avLst/>
            </a:prstGeom>
          </p:spPr>
        </p:pic>
        <p:pic>
          <p:nvPicPr>
            <p:cNvPr id="64" name="图片 63">
              <a:extLst>
                <a:ext uri="{FF2B5EF4-FFF2-40B4-BE49-F238E27FC236}">
                  <a16:creationId xmlns:a16="http://schemas.microsoft.com/office/drawing/2014/main" id="{DB8C0ACD-1256-7D43-9B11-83E83DA5ACCD}"/>
                </a:ext>
              </a:extLst>
            </p:cNvPr>
            <p:cNvPicPr>
              <a:picLocks noChangeAspect="1"/>
            </p:cNvPicPr>
            <p:nvPr/>
          </p:nvPicPr>
          <p:blipFill>
            <a:blip r:embed="rId12"/>
            <a:stretch>
              <a:fillRect/>
            </a:stretch>
          </p:blipFill>
          <p:spPr>
            <a:xfrm>
              <a:off x="4403925" y="4063555"/>
              <a:ext cx="699478" cy="690511"/>
            </a:xfrm>
            <a:prstGeom prst="rect">
              <a:avLst/>
            </a:prstGeom>
          </p:spPr>
        </p:pic>
        <p:pic>
          <p:nvPicPr>
            <p:cNvPr id="65" name="图片 64">
              <a:extLst>
                <a:ext uri="{FF2B5EF4-FFF2-40B4-BE49-F238E27FC236}">
                  <a16:creationId xmlns:a16="http://schemas.microsoft.com/office/drawing/2014/main" id="{E5E11D8B-0437-9E47-A460-7F24AC406A86}"/>
                </a:ext>
              </a:extLst>
            </p:cNvPr>
            <p:cNvPicPr>
              <a:picLocks noChangeAspect="1"/>
            </p:cNvPicPr>
            <p:nvPr/>
          </p:nvPicPr>
          <p:blipFill>
            <a:blip r:embed="rId12"/>
            <a:stretch>
              <a:fillRect/>
            </a:stretch>
          </p:blipFill>
          <p:spPr>
            <a:xfrm>
              <a:off x="5404216" y="4048520"/>
              <a:ext cx="699478" cy="690511"/>
            </a:xfrm>
            <a:prstGeom prst="rect">
              <a:avLst/>
            </a:prstGeom>
          </p:spPr>
        </p:pic>
        <p:pic>
          <p:nvPicPr>
            <p:cNvPr id="66" name="图片 65">
              <a:extLst>
                <a:ext uri="{FF2B5EF4-FFF2-40B4-BE49-F238E27FC236}">
                  <a16:creationId xmlns:a16="http://schemas.microsoft.com/office/drawing/2014/main" id="{D65A83EC-DA95-4248-A493-F4359DDD19CD}"/>
                </a:ext>
              </a:extLst>
            </p:cNvPr>
            <p:cNvPicPr>
              <a:picLocks noChangeAspect="1"/>
            </p:cNvPicPr>
            <p:nvPr/>
          </p:nvPicPr>
          <p:blipFill>
            <a:blip r:embed="rId12"/>
            <a:stretch>
              <a:fillRect/>
            </a:stretch>
          </p:blipFill>
          <p:spPr>
            <a:xfrm>
              <a:off x="6338906" y="4034883"/>
              <a:ext cx="699478" cy="690511"/>
            </a:xfrm>
            <a:prstGeom prst="rect">
              <a:avLst/>
            </a:prstGeom>
          </p:spPr>
        </p:pic>
        <p:grpSp>
          <p:nvGrpSpPr>
            <p:cNvPr id="67" name="组 138">
              <a:extLst>
                <a:ext uri="{FF2B5EF4-FFF2-40B4-BE49-F238E27FC236}">
                  <a16:creationId xmlns:a16="http://schemas.microsoft.com/office/drawing/2014/main" id="{252AD410-06DB-764D-A2D3-41B6CB12E969}"/>
                </a:ext>
              </a:extLst>
            </p:cNvPr>
            <p:cNvGrpSpPr/>
            <p:nvPr/>
          </p:nvGrpSpPr>
          <p:grpSpPr>
            <a:xfrm>
              <a:off x="4079776" y="1033443"/>
              <a:ext cx="2902916" cy="4051741"/>
              <a:chOff x="4079776" y="1033443"/>
              <a:chExt cx="2902916" cy="4483789"/>
            </a:xfrm>
          </p:grpSpPr>
          <p:cxnSp>
            <p:nvCxnSpPr>
              <p:cNvPr id="144" name="直线箭头连接符 143">
                <a:extLst>
                  <a:ext uri="{FF2B5EF4-FFF2-40B4-BE49-F238E27FC236}">
                    <a16:creationId xmlns:a16="http://schemas.microsoft.com/office/drawing/2014/main" id="{35B81819-8120-E64B-88D7-2137A7C82280}"/>
                  </a:ext>
                </a:extLst>
              </p:cNvPr>
              <p:cNvCxnSpPr/>
              <p:nvPr/>
            </p:nvCxnSpPr>
            <p:spPr>
              <a:xfrm>
                <a:off x="4079776"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直线箭头连接符 144">
                <a:extLst>
                  <a:ext uri="{FF2B5EF4-FFF2-40B4-BE49-F238E27FC236}">
                    <a16:creationId xmlns:a16="http://schemas.microsoft.com/office/drawing/2014/main" id="{D518C9A6-9294-3B41-8626-0F986243AE4C}"/>
                  </a:ext>
                </a:extLst>
              </p:cNvPr>
              <p:cNvCxnSpPr/>
              <p:nvPr/>
            </p:nvCxnSpPr>
            <p:spPr>
              <a:xfrm>
                <a:off x="5056909"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6" name="直线箭头连接符 145">
                <a:extLst>
                  <a:ext uri="{FF2B5EF4-FFF2-40B4-BE49-F238E27FC236}">
                    <a16:creationId xmlns:a16="http://schemas.microsoft.com/office/drawing/2014/main" id="{80D0762D-554D-9D4F-B902-0AE6F5D7945B}"/>
                  </a:ext>
                </a:extLst>
              </p:cNvPr>
              <p:cNvCxnSpPr/>
              <p:nvPr/>
            </p:nvCxnSpPr>
            <p:spPr>
              <a:xfrm>
                <a:off x="6051600"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7" name="直线箭头连接符 146">
                <a:extLst>
                  <a:ext uri="{FF2B5EF4-FFF2-40B4-BE49-F238E27FC236}">
                    <a16:creationId xmlns:a16="http://schemas.microsoft.com/office/drawing/2014/main" id="{664E9E2C-2489-BC49-9304-EDC19DCA20A8}"/>
                  </a:ext>
                </a:extLst>
              </p:cNvPr>
              <p:cNvCxnSpPr/>
              <p:nvPr/>
            </p:nvCxnSpPr>
            <p:spPr>
              <a:xfrm>
                <a:off x="6982692"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8" name="组 51">
              <a:extLst>
                <a:ext uri="{FF2B5EF4-FFF2-40B4-BE49-F238E27FC236}">
                  <a16:creationId xmlns:a16="http://schemas.microsoft.com/office/drawing/2014/main" id="{9C52D1A2-B4C3-944F-AFD6-6DB6DF076D6A}"/>
                </a:ext>
              </a:extLst>
            </p:cNvPr>
            <p:cNvGrpSpPr/>
            <p:nvPr/>
          </p:nvGrpSpPr>
          <p:grpSpPr>
            <a:xfrm>
              <a:off x="3071664" y="1268760"/>
              <a:ext cx="4309546" cy="289868"/>
              <a:chOff x="3071664" y="1268760"/>
              <a:chExt cx="4309546" cy="289868"/>
            </a:xfrm>
          </p:grpSpPr>
          <p:sp>
            <p:nvSpPr>
              <p:cNvPr id="135" name="空心弧 134">
                <a:extLst>
                  <a:ext uri="{FF2B5EF4-FFF2-40B4-BE49-F238E27FC236}">
                    <a16:creationId xmlns:a16="http://schemas.microsoft.com/office/drawing/2014/main" id="{21993291-CB70-9147-AA4A-3D829C394FA6}"/>
                  </a:ext>
                </a:extLst>
              </p:cNvPr>
              <p:cNvSpPr/>
              <p:nvPr/>
            </p:nvSpPr>
            <p:spPr>
              <a:xfrm>
                <a:off x="3990198" y="127059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6" name="空心弧 135">
                <a:extLst>
                  <a:ext uri="{FF2B5EF4-FFF2-40B4-BE49-F238E27FC236}">
                    <a16:creationId xmlns:a16="http://schemas.microsoft.com/office/drawing/2014/main" id="{E76ECC8B-A875-734B-B3B2-2D525359F71B}"/>
                  </a:ext>
                </a:extLst>
              </p:cNvPr>
              <p:cNvSpPr/>
              <p:nvPr/>
            </p:nvSpPr>
            <p:spPr>
              <a:xfrm>
                <a:off x="4957280"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7" name="空心弧 136">
                <a:extLst>
                  <a:ext uri="{FF2B5EF4-FFF2-40B4-BE49-F238E27FC236}">
                    <a16:creationId xmlns:a16="http://schemas.microsoft.com/office/drawing/2014/main" id="{90DA3648-8221-9044-9602-EF09BEE43B8D}"/>
                  </a:ext>
                </a:extLst>
              </p:cNvPr>
              <p:cNvSpPr/>
              <p:nvPr/>
            </p:nvSpPr>
            <p:spPr>
              <a:xfrm>
                <a:off x="5924362"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8" name="空心弧 137">
                <a:extLst>
                  <a:ext uri="{FF2B5EF4-FFF2-40B4-BE49-F238E27FC236}">
                    <a16:creationId xmlns:a16="http://schemas.microsoft.com/office/drawing/2014/main" id="{D9999FE0-056D-914C-865A-A075D2E93A54}"/>
                  </a:ext>
                </a:extLst>
              </p:cNvPr>
              <p:cNvSpPr/>
              <p:nvPr/>
            </p:nvSpPr>
            <p:spPr>
              <a:xfrm>
                <a:off x="6883429" y="126876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9" name="直线连接符 138">
                <a:extLst>
                  <a:ext uri="{FF2B5EF4-FFF2-40B4-BE49-F238E27FC236}">
                    <a16:creationId xmlns:a16="http://schemas.microsoft.com/office/drawing/2014/main" id="{2E0D6152-81F5-E94C-8878-152D22C96464}"/>
                  </a:ext>
                </a:extLst>
              </p:cNvPr>
              <p:cNvCxnSpPr/>
              <p:nvPr/>
            </p:nvCxnSpPr>
            <p:spPr>
              <a:xfrm>
                <a:off x="3071664" y="1412776"/>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0" name="直线连接符 139">
                <a:extLst>
                  <a:ext uri="{FF2B5EF4-FFF2-40B4-BE49-F238E27FC236}">
                    <a16:creationId xmlns:a16="http://schemas.microsoft.com/office/drawing/2014/main" id="{FDE260E7-CF6B-484D-B05B-3403714F8F39}"/>
                  </a:ext>
                </a:extLst>
              </p:cNvPr>
              <p:cNvCxnSpPr/>
              <p:nvPr/>
            </p:nvCxnSpPr>
            <p:spPr>
              <a:xfrm>
                <a:off x="4178792" y="1407548"/>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1" name="直线连接符 140">
                <a:extLst>
                  <a:ext uri="{FF2B5EF4-FFF2-40B4-BE49-F238E27FC236}">
                    <a16:creationId xmlns:a16="http://schemas.microsoft.com/office/drawing/2014/main" id="{2974385C-C8E9-6B4C-96E7-81DB930B045E}"/>
                  </a:ext>
                </a:extLst>
              </p:cNvPr>
              <p:cNvCxnSpPr/>
              <p:nvPr/>
            </p:nvCxnSpPr>
            <p:spPr>
              <a:xfrm>
                <a:off x="5166998" y="1400370"/>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2" name="直线连接符 141">
                <a:extLst>
                  <a:ext uri="{FF2B5EF4-FFF2-40B4-BE49-F238E27FC236}">
                    <a16:creationId xmlns:a16="http://schemas.microsoft.com/office/drawing/2014/main" id="{EBD553E0-11D1-2043-9A1B-A037B5E5A6FF}"/>
                  </a:ext>
                </a:extLst>
              </p:cNvPr>
              <p:cNvCxnSpPr/>
              <p:nvPr/>
            </p:nvCxnSpPr>
            <p:spPr>
              <a:xfrm flipV="1">
                <a:off x="6130243" y="1393422"/>
                <a:ext cx="774872" cy="184"/>
              </a:xfrm>
              <a:prstGeom prst="line">
                <a:avLst/>
              </a:prstGeom>
              <a:ln w="38100"/>
            </p:spPr>
            <p:style>
              <a:lnRef idx="1">
                <a:schemeClr val="dk1"/>
              </a:lnRef>
              <a:fillRef idx="0">
                <a:schemeClr val="dk1"/>
              </a:fillRef>
              <a:effectRef idx="0">
                <a:schemeClr val="dk1"/>
              </a:effectRef>
              <a:fontRef idx="minor">
                <a:schemeClr val="tx1"/>
              </a:fontRef>
            </p:style>
          </p:cxnSp>
          <p:cxnSp>
            <p:nvCxnSpPr>
              <p:cNvPr id="143" name="直线连接符 142">
                <a:extLst>
                  <a:ext uri="{FF2B5EF4-FFF2-40B4-BE49-F238E27FC236}">
                    <a16:creationId xmlns:a16="http://schemas.microsoft.com/office/drawing/2014/main" id="{FF6376AF-3D67-7E4C-BD38-D88712A96865}"/>
                  </a:ext>
                </a:extLst>
              </p:cNvPr>
              <p:cNvCxnSpPr/>
              <p:nvPr/>
            </p:nvCxnSpPr>
            <p:spPr>
              <a:xfrm>
                <a:off x="7080077" y="1400370"/>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69" name="组 52">
              <a:extLst>
                <a:ext uri="{FF2B5EF4-FFF2-40B4-BE49-F238E27FC236}">
                  <a16:creationId xmlns:a16="http://schemas.microsoft.com/office/drawing/2014/main" id="{A705C97D-9B37-3842-96A5-0A7AB9E442D3}"/>
                </a:ext>
              </a:extLst>
            </p:cNvPr>
            <p:cNvGrpSpPr/>
            <p:nvPr/>
          </p:nvGrpSpPr>
          <p:grpSpPr>
            <a:xfrm>
              <a:off x="3063600" y="2161688"/>
              <a:ext cx="4315016" cy="291704"/>
              <a:chOff x="3063600" y="2008133"/>
              <a:chExt cx="4315016" cy="291704"/>
            </a:xfrm>
          </p:grpSpPr>
          <p:sp>
            <p:nvSpPr>
              <p:cNvPr id="126" name="空心弧 125">
                <a:extLst>
                  <a:ext uri="{FF2B5EF4-FFF2-40B4-BE49-F238E27FC236}">
                    <a16:creationId xmlns:a16="http://schemas.microsoft.com/office/drawing/2014/main" id="{4B3DD0B8-C27F-1040-ACC8-B3B7369EC240}"/>
                  </a:ext>
                </a:extLst>
              </p:cNvPr>
              <p:cNvSpPr/>
              <p:nvPr/>
            </p:nvSpPr>
            <p:spPr>
              <a:xfrm>
                <a:off x="3981449" y="2011805"/>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7" name="空心弧 126">
                <a:extLst>
                  <a:ext uri="{FF2B5EF4-FFF2-40B4-BE49-F238E27FC236}">
                    <a16:creationId xmlns:a16="http://schemas.microsoft.com/office/drawing/2014/main" id="{F0B046F2-E79C-AE4B-9A25-ECAE374216A9}"/>
                  </a:ext>
                </a:extLst>
              </p:cNvPr>
              <p:cNvSpPr/>
              <p:nvPr/>
            </p:nvSpPr>
            <p:spPr>
              <a:xfrm>
                <a:off x="5933111"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8" name="空心弧 127">
                <a:extLst>
                  <a:ext uri="{FF2B5EF4-FFF2-40B4-BE49-F238E27FC236}">
                    <a16:creationId xmlns:a16="http://schemas.microsoft.com/office/drawing/2014/main" id="{8F264268-70A1-5A4C-894C-EDDDA01BE58E}"/>
                  </a:ext>
                </a:extLst>
              </p:cNvPr>
              <p:cNvSpPr/>
              <p:nvPr/>
            </p:nvSpPr>
            <p:spPr>
              <a:xfrm>
                <a:off x="4957280"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9" name="空心弧 128">
                <a:extLst>
                  <a:ext uri="{FF2B5EF4-FFF2-40B4-BE49-F238E27FC236}">
                    <a16:creationId xmlns:a16="http://schemas.microsoft.com/office/drawing/2014/main" id="{408E1DA1-2D09-AC4C-9EA9-DD366E9EF733}"/>
                  </a:ext>
                </a:extLst>
              </p:cNvPr>
              <p:cNvSpPr/>
              <p:nvPr/>
            </p:nvSpPr>
            <p:spPr>
              <a:xfrm>
                <a:off x="6879393" y="20081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0" name="直线连接符 129">
                <a:extLst>
                  <a:ext uri="{FF2B5EF4-FFF2-40B4-BE49-F238E27FC236}">
                    <a16:creationId xmlns:a16="http://schemas.microsoft.com/office/drawing/2014/main" id="{F9D0F678-5063-D944-8AD8-CB6F095C6506}"/>
                  </a:ext>
                </a:extLst>
              </p:cNvPr>
              <p:cNvCxnSpPr/>
              <p:nvPr/>
            </p:nvCxnSpPr>
            <p:spPr>
              <a:xfrm>
                <a:off x="3063600" y="21456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1" name="直线连接符 130">
                <a:extLst>
                  <a:ext uri="{FF2B5EF4-FFF2-40B4-BE49-F238E27FC236}">
                    <a16:creationId xmlns:a16="http://schemas.microsoft.com/office/drawing/2014/main" id="{32213EED-71C4-F541-B6F1-0FE26E729FEE}"/>
                  </a:ext>
                </a:extLst>
              </p:cNvPr>
              <p:cNvCxnSpPr/>
              <p:nvPr/>
            </p:nvCxnSpPr>
            <p:spPr>
              <a:xfrm>
                <a:off x="4171955" y="21403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2" name="直线连接符 131">
                <a:extLst>
                  <a:ext uri="{FF2B5EF4-FFF2-40B4-BE49-F238E27FC236}">
                    <a16:creationId xmlns:a16="http://schemas.microsoft.com/office/drawing/2014/main" id="{702CAAF7-762F-9E41-8330-E5EC597FB85F}"/>
                  </a:ext>
                </a:extLst>
              </p:cNvPr>
              <p:cNvCxnSpPr/>
              <p:nvPr/>
            </p:nvCxnSpPr>
            <p:spPr>
              <a:xfrm>
                <a:off x="5160142" y="21331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3" name="直线连接符 132">
                <a:extLst>
                  <a:ext uri="{FF2B5EF4-FFF2-40B4-BE49-F238E27FC236}">
                    <a16:creationId xmlns:a16="http://schemas.microsoft.com/office/drawing/2014/main" id="{2139CDCC-5B1C-D34F-9996-096A247766AA}"/>
                  </a:ext>
                </a:extLst>
              </p:cNvPr>
              <p:cNvCxnSpPr/>
              <p:nvPr/>
            </p:nvCxnSpPr>
            <p:spPr>
              <a:xfrm>
                <a:off x="6143291" y="2145600"/>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4" name="直线连接符 133">
                <a:extLst>
                  <a:ext uri="{FF2B5EF4-FFF2-40B4-BE49-F238E27FC236}">
                    <a16:creationId xmlns:a16="http://schemas.microsoft.com/office/drawing/2014/main" id="{79923A19-7BDF-4943-80E3-DC33B8D84127}"/>
                  </a:ext>
                </a:extLst>
              </p:cNvPr>
              <p:cNvCxnSpPr/>
              <p:nvPr/>
            </p:nvCxnSpPr>
            <p:spPr>
              <a:xfrm>
                <a:off x="7077483" y="21331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0" name="组 53">
              <a:extLst>
                <a:ext uri="{FF2B5EF4-FFF2-40B4-BE49-F238E27FC236}">
                  <a16:creationId xmlns:a16="http://schemas.microsoft.com/office/drawing/2014/main" id="{C8941FBA-54E0-A247-9A73-19A91AAA3F7B}"/>
                </a:ext>
              </a:extLst>
            </p:cNvPr>
            <p:cNvGrpSpPr/>
            <p:nvPr/>
          </p:nvGrpSpPr>
          <p:grpSpPr>
            <a:xfrm>
              <a:off x="3071664" y="3043241"/>
              <a:ext cx="4309546" cy="291704"/>
              <a:chOff x="3071664" y="2745670"/>
              <a:chExt cx="4309546" cy="291704"/>
            </a:xfrm>
          </p:grpSpPr>
          <p:sp>
            <p:nvSpPr>
              <p:cNvPr id="117" name="空心弧 116">
                <a:extLst>
                  <a:ext uri="{FF2B5EF4-FFF2-40B4-BE49-F238E27FC236}">
                    <a16:creationId xmlns:a16="http://schemas.microsoft.com/office/drawing/2014/main" id="{E0EAE764-92E9-AE43-8F00-43409B3DD9ED}"/>
                  </a:ext>
                </a:extLst>
              </p:cNvPr>
              <p:cNvSpPr/>
              <p:nvPr/>
            </p:nvSpPr>
            <p:spPr>
              <a:xfrm>
                <a:off x="3985273" y="2749342"/>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8" name="空心弧 117">
                <a:extLst>
                  <a:ext uri="{FF2B5EF4-FFF2-40B4-BE49-F238E27FC236}">
                    <a16:creationId xmlns:a16="http://schemas.microsoft.com/office/drawing/2014/main" id="{87658FF0-1A10-4442-9E7D-5F6EF64E84CB}"/>
                  </a:ext>
                </a:extLst>
              </p:cNvPr>
              <p:cNvSpPr/>
              <p:nvPr/>
            </p:nvSpPr>
            <p:spPr>
              <a:xfrm>
                <a:off x="5924362"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9" name="空心弧 118">
                <a:extLst>
                  <a:ext uri="{FF2B5EF4-FFF2-40B4-BE49-F238E27FC236}">
                    <a16:creationId xmlns:a16="http://schemas.microsoft.com/office/drawing/2014/main" id="{70B17ABE-88B8-3341-8C5E-E2589F2EE613}"/>
                  </a:ext>
                </a:extLst>
              </p:cNvPr>
              <p:cNvSpPr/>
              <p:nvPr/>
            </p:nvSpPr>
            <p:spPr>
              <a:xfrm>
                <a:off x="4961104" y="274750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0" name="空心弧 119">
                <a:extLst>
                  <a:ext uri="{FF2B5EF4-FFF2-40B4-BE49-F238E27FC236}">
                    <a16:creationId xmlns:a16="http://schemas.microsoft.com/office/drawing/2014/main" id="{111693D9-B028-4244-BA98-30804C0BD221}"/>
                  </a:ext>
                </a:extLst>
              </p:cNvPr>
              <p:cNvSpPr/>
              <p:nvPr/>
            </p:nvSpPr>
            <p:spPr>
              <a:xfrm>
                <a:off x="6883217"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21" name="直线连接符 120">
                <a:extLst>
                  <a:ext uri="{FF2B5EF4-FFF2-40B4-BE49-F238E27FC236}">
                    <a16:creationId xmlns:a16="http://schemas.microsoft.com/office/drawing/2014/main" id="{5A2A217B-2A0A-0640-8FC1-79BEFFEB1EBC}"/>
                  </a:ext>
                </a:extLst>
              </p:cNvPr>
              <p:cNvCxnSpPr/>
              <p:nvPr/>
            </p:nvCxnSpPr>
            <p:spPr>
              <a:xfrm>
                <a:off x="3071664" y="28800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直线连接符 121">
                <a:extLst>
                  <a:ext uri="{FF2B5EF4-FFF2-40B4-BE49-F238E27FC236}">
                    <a16:creationId xmlns:a16="http://schemas.microsoft.com/office/drawing/2014/main" id="{5BF86DBE-34BA-B542-829C-B7CC1AFE0032}"/>
                  </a:ext>
                </a:extLst>
              </p:cNvPr>
              <p:cNvCxnSpPr/>
              <p:nvPr/>
            </p:nvCxnSpPr>
            <p:spPr>
              <a:xfrm>
                <a:off x="4178792" y="28747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3" name="直线连接符 122">
                <a:extLst>
                  <a:ext uri="{FF2B5EF4-FFF2-40B4-BE49-F238E27FC236}">
                    <a16:creationId xmlns:a16="http://schemas.microsoft.com/office/drawing/2014/main" id="{C905C459-544D-514C-AE32-92E7F4A04F15}"/>
                  </a:ext>
                </a:extLst>
              </p:cNvPr>
              <p:cNvCxnSpPr/>
              <p:nvPr/>
            </p:nvCxnSpPr>
            <p:spPr>
              <a:xfrm>
                <a:off x="5166998" y="28675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直线连接符 123">
                <a:extLst>
                  <a:ext uri="{FF2B5EF4-FFF2-40B4-BE49-F238E27FC236}">
                    <a16:creationId xmlns:a16="http://schemas.microsoft.com/office/drawing/2014/main" id="{52D8A9A2-9E4C-0541-BFA7-2D252E44AC6B}"/>
                  </a:ext>
                </a:extLst>
              </p:cNvPr>
              <p:cNvCxnSpPr/>
              <p:nvPr/>
            </p:nvCxnSpPr>
            <p:spPr>
              <a:xfrm>
                <a:off x="6140020" y="2865849"/>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直线连接符 124">
                <a:extLst>
                  <a:ext uri="{FF2B5EF4-FFF2-40B4-BE49-F238E27FC236}">
                    <a16:creationId xmlns:a16="http://schemas.microsoft.com/office/drawing/2014/main" id="{94E30143-3893-9049-A204-EEB857110286}"/>
                  </a:ext>
                </a:extLst>
              </p:cNvPr>
              <p:cNvCxnSpPr/>
              <p:nvPr/>
            </p:nvCxnSpPr>
            <p:spPr>
              <a:xfrm>
                <a:off x="7080077" y="28675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1" name="组 54">
              <a:extLst>
                <a:ext uri="{FF2B5EF4-FFF2-40B4-BE49-F238E27FC236}">
                  <a16:creationId xmlns:a16="http://schemas.microsoft.com/office/drawing/2014/main" id="{993A115B-74CF-7C4F-AAA3-4E5B348DAF34}"/>
                </a:ext>
              </a:extLst>
            </p:cNvPr>
            <p:cNvGrpSpPr/>
            <p:nvPr/>
          </p:nvGrpSpPr>
          <p:grpSpPr>
            <a:xfrm>
              <a:off x="3060000" y="3929384"/>
              <a:ext cx="4317458" cy="291704"/>
              <a:chOff x="3060000" y="3487797"/>
              <a:chExt cx="4317458" cy="291704"/>
            </a:xfrm>
          </p:grpSpPr>
          <p:sp>
            <p:nvSpPr>
              <p:cNvPr id="108" name="空心弧 107">
                <a:extLst>
                  <a:ext uri="{FF2B5EF4-FFF2-40B4-BE49-F238E27FC236}">
                    <a16:creationId xmlns:a16="http://schemas.microsoft.com/office/drawing/2014/main" id="{68122D6B-BB3B-D747-9A75-DF79E546627F}"/>
                  </a:ext>
                </a:extLst>
              </p:cNvPr>
              <p:cNvSpPr/>
              <p:nvPr/>
            </p:nvSpPr>
            <p:spPr>
              <a:xfrm>
                <a:off x="3976891" y="34914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9" name="空心弧 108">
                <a:extLst>
                  <a:ext uri="{FF2B5EF4-FFF2-40B4-BE49-F238E27FC236}">
                    <a16:creationId xmlns:a16="http://schemas.microsoft.com/office/drawing/2014/main" id="{6AA2E839-506F-CB4F-A8DF-C1A93AADB375}"/>
                  </a:ext>
                </a:extLst>
              </p:cNvPr>
              <p:cNvSpPr/>
              <p:nvPr/>
            </p:nvSpPr>
            <p:spPr>
              <a:xfrm>
                <a:off x="5940000"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0" name="空心弧 109">
                <a:extLst>
                  <a:ext uri="{FF2B5EF4-FFF2-40B4-BE49-F238E27FC236}">
                    <a16:creationId xmlns:a16="http://schemas.microsoft.com/office/drawing/2014/main" id="{86F0C5DD-4661-AF44-8F49-D2ADC47CDCC9}"/>
                  </a:ext>
                </a:extLst>
              </p:cNvPr>
              <p:cNvSpPr/>
              <p:nvPr/>
            </p:nvSpPr>
            <p:spPr>
              <a:xfrm>
                <a:off x="4952722" y="34896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1" name="空心弧 110">
                <a:extLst>
                  <a:ext uri="{FF2B5EF4-FFF2-40B4-BE49-F238E27FC236}">
                    <a16:creationId xmlns:a16="http://schemas.microsoft.com/office/drawing/2014/main" id="{C1796441-8F90-9D41-8623-9048B1CE408F}"/>
                  </a:ext>
                </a:extLst>
              </p:cNvPr>
              <p:cNvSpPr/>
              <p:nvPr/>
            </p:nvSpPr>
            <p:spPr>
              <a:xfrm>
                <a:off x="6874835"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12" name="直线连接符 111">
                <a:extLst>
                  <a:ext uri="{FF2B5EF4-FFF2-40B4-BE49-F238E27FC236}">
                    <a16:creationId xmlns:a16="http://schemas.microsoft.com/office/drawing/2014/main" id="{5A2B8497-D57D-684E-9235-ABDDB8B8C0E5}"/>
                  </a:ext>
                </a:extLst>
              </p:cNvPr>
              <p:cNvCxnSpPr/>
              <p:nvPr/>
            </p:nvCxnSpPr>
            <p:spPr>
              <a:xfrm>
                <a:off x="3060000" y="3645024"/>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3" name="直线连接符 112">
                <a:extLst>
                  <a:ext uri="{FF2B5EF4-FFF2-40B4-BE49-F238E27FC236}">
                    <a16:creationId xmlns:a16="http://schemas.microsoft.com/office/drawing/2014/main" id="{EEDBE643-8644-8948-A0F8-DC35169E6E66}"/>
                  </a:ext>
                </a:extLst>
              </p:cNvPr>
              <p:cNvCxnSpPr/>
              <p:nvPr/>
            </p:nvCxnSpPr>
            <p:spPr>
              <a:xfrm>
                <a:off x="4168902" y="3639796"/>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4" name="直线连接符 113">
                <a:extLst>
                  <a:ext uri="{FF2B5EF4-FFF2-40B4-BE49-F238E27FC236}">
                    <a16:creationId xmlns:a16="http://schemas.microsoft.com/office/drawing/2014/main" id="{6E98A7F5-72CE-4445-A487-F6BB27126790}"/>
                  </a:ext>
                </a:extLst>
              </p:cNvPr>
              <p:cNvCxnSpPr/>
              <p:nvPr/>
            </p:nvCxnSpPr>
            <p:spPr>
              <a:xfrm>
                <a:off x="5157082" y="3632618"/>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5" name="直线连接符 114">
                <a:extLst>
                  <a:ext uri="{FF2B5EF4-FFF2-40B4-BE49-F238E27FC236}">
                    <a16:creationId xmlns:a16="http://schemas.microsoft.com/office/drawing/2014/main" id="{0377AC77-1131-4948-80BA-6778A7D82357}"/>
                  </a:ext>
                </a:extLst>
              </p:cNvPr>
              <p:cNvCxnSpPr/>
              <p:nvPr/>
            </p:nvCxnSpPr>
            <p:spPr>
              <a:xfrm>
                <a:off x="6127899" y="3631813"/>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6" name="直线连接符 115">
                <a:extLst>
                  <a:ext uri="{FF2B5EF4-FFF2-40B4-BE49-F238E27FC236}">
                    <a16:creationId xmlns:a16="http://schemas.microsoft.com/office/drawing/2014/main" id="{92B6E3D1-7ECF-C64A-A627-413E76CEA1A7}"/>
                  </a:ext>
                </a:extLst>
              </p:cNvPr>
              <p:cNvCxnSpPr/>
              <p:nvPr/>
            </p:nvCxnSpPr>
            <p:spPr>
              <a:xfrm>
                <a:off x="7076325" y="3632618"/>
                <a:ext cx="301133"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72" name="椭圆 71">
              <a:extLst>
                <a:ext uri="{FF2B5EF4-FFF2-40B4-BE49-F238E27FC236}">
                  <a16:creationId xmlns:a16="http://schemas.microsoft.com/office/drawing/2014/main" id="{E1644A26-2212-5B4E-B173-1C51D5DB2A16}"/>
                </a:ext>
              </a:extLst>
            </p:cNvPr>
            <p:cNvSpPr/>
            <p:nvPr/>
          </p:nvSpPr>
          <p:spPr>
            <a:xfrm>
              <a:off x="3402855" y="1361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椭圆 72">
              <a:extLst>
                <a:ext uri="{FF2B5EF4-FFF2-40B4-BE49-F238E27FC236}">
                  <a16:creationId xmlns:a16="http://schemas.microsoft.com/office/drawing/2014/main" id="{BD8EC0D6-C2A5-4448-A603-1BCF84221E9B}"/>
                </a:ext>
              </a:extLst>
            </p:cNvPr>
            <p:cNvSpPr/>
            <p:nvPr/>
          </p:nvSpPr>
          <p:spPr>
            <a:xfrm>
              <a:off x="4399118" y="13566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椭圆 73">
              <a:extLst>
                <a:ext uri="{FF2B5EF4-FFF2-40B4-BE49-F238E27FC236}">
                  <a16:creationId xmlns:a16="http://schemas.microsoft.com/office/drawing/2014/main" id="{EA4AFC19-1676-E84C-9039-349F3B648741}"/>
                </a:ext>
              </a:extLst>
            </p:cNvPr>
            <p:cNvSpPr/>
            <p:nvPr/>
          </p:nvSpPr>
          <p:spPr>
            <a:xfrm>
              <a:off x="5383871" y="13456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5" name="椭圆 74">
              <a:extLst>
                <a:ext uri="{FF2B5EF4-FFF2-40B4-BE49-F238E27FC236}">
                  <a16:creationId xmlns:a16="http://schemas.microsoft.com/office/drawing/2014/main" id="{C9CC8060-AAA3-6649-81FD-40A1F88F1816}"/>
                </a:ext>
              </a:extLst>
            </p:cNvPr>
            <p:cNvSpPr/>
            <p:nvPr/>
          </p:nvSpPr>
          <p:spPr>
            <a:xfrm>
              <a:off x="6335930" y="13477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6" name="椭圆 75">
              <a:extLst>
                <a:ext uri="{FF2B5EF4-FFF2-40B4-BE49-F238E27FC236}">
                  <a16:creationId xmlns:a16="http://schemas.microsoft.com/office/drawing/2014/main" id="{3BB63048-3457-B048-8B9F-815C045FFFF5}"/>
                </a:ext>
              </a:extLst>
            </p:cNvPr>
            <p:cNvSpPr/>
            <p:nvPr/>
          </p:nvSpPr>
          <p:spPr>
            <a:xfrm>
              <a:off x="4012455" y="1971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7" name="椭圆 76">
              <a:extLst>
                <a:ext uri="{FF2B5EF4-FFF2-40B4-BE49-F238E27FC236}">
                  <a16:creationId xmlns:a16="http://schemas.microsoft.com/office/drawing/2014/main" id="{D756207E-93F8-F24B-A300-4A894CD0B77D}"/>
                </a:ext>
              </a:extLst>
            </p:cNvPr>
            <p:cNvSpPr/>
            <p:nvPr/>
          </p:nvSpPr>
          <p:spPr>
            <a:xfrm>
              <a:off x="4972551" y="19554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8" name="椭圆 77">
              <a:extLst>
                <a:ext uri="{FF2B5EF4-FFF2-40B4-BE49-F238E27FC236}">
                  <a16:creationId xmlns:a16="http://schemas.microsoft.com/office/drawing/2014/main" id="{D2DAE04F-2D76-7543-B6E1-AF88BA69A656}"/>
                </a:ext>
              </a:extLst>
            </p:cNvPr>
            <p:cNvSpPr/>
            <p:nvPr/>
          </p:nvSpPr>
          <p:spPr>
            <a:xfrm>
              <a:off x="5985857" y="1943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9" name="椭圆 78">
              <a:extLst>
                <a:ext uri="{FF2B5EF4-FFF2-40B4-BE49-F238E27FC236}">
                  <a16:creationId xmlns:a16="http://schemas.microsoft.com/office/drawing/2014/main" id="{18BBA33C-2432-AB4F-9134-CDE96FAA0656}"/>
                </a:ext>
              </a:extLst>
            </p:cNvPr>
            <p:cNvSpPr/>
            <p:nvPr/>
          </p:nvSpPr>
          <p:spPr>
            <a:xfrm>
              <a:off x="6906919" y="1917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0" name="椭圆 79">
              <a:extLst>
                <a:ext uri="{FF2B5EF4-FFF2-40B4-BE49-F238E27FC236}">
                  <a16:creationId xmlns:a16="http://schemas.microsoft.com/office/drawing/2014/main" id="{56FBE5E4-4430-0F42-AE4A-1A18F98ED31D}"/>
                </a:ext>
              </a:extLst>
            </p:cNvPr>
            <p:cNvSpPr/>
            <p:nvPr/>
          </p:nvSpPr>
          <p:spPr>
            <a:xfrm>
              <a:off x="3432184" y="2247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1" name="椭圆 80">
              <a:extLst>
                <a:ext uri="{FF2B5EF4-FFF2-40B4-BE49-F238E27FC236}">
                  <a16:creationId xmlns:a16="http://schemas.microsoft.com/office/drawing/2014/main" id="{DDC966F4-85F2-8B43-87A8-3B97C3BC06B8}"/>
                </a:ext>
              </a:extLst>
            </p:cNvPr>
            <p:cNvSpPr/>
            <p:nvPr/>
          </p:nvSpPr>
          <p:spPr>
            <a:xfrm>
              <a:off x="4428447" y="2243197"/>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椭圆 81">
              <a:extLst>
                <a:ext uri="{FF2B5EF4-FFF2-40B4-BE49-F238E27FC236}">
                  <a16:creationId xmlns:a16="http://schemas.microsoft.com/office/drawing/2014/main" id="{ECA4E28A-59E4-CF40-9193-DB5C44396461}"/>
                </a:ext>
              </a:extLst>
            </p:cNvPr>
            <p:cNvSpPr/>
            <p:nvPr/>
          </p:nvSpPr>
          <p:spPr>
            <a:xfrm>
              <a:off x="5413200" y="2232172"/>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椭圆 82">
              <a:extLst>
                <a:ext uri="{FF2B5EF4-FFF2-40B4-BE49-F238E27FC236}">
                  <a16:creationId xmlns:a16="http://schemas.microsoft.com/office/drawing/2014/main" id="{8931CCF6-FF01-E54F-B180-C6C58DB8C50C}"/>
                </a:ext>
              </a:extLst>
            </p:cNvPr>
            <p:cNvSpPr/>
            <p:nvPr/>
          </p:nvSpPr>
          <p:spPr>
            <a:xfrm>
              <a:off x="6336133" y="226168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84" name="组 113">
              <a:extLst>
                <a:ext uri="{FF2B5EF4-FFF2-40B4-BE49-F238E27FC236}">
                  <a16:creationId xmlns:a16="http://schemas.microsoft.com/office/drawing/2014/main" id="{3AF06366-3984-F041-9B30-128630FB8233}"/>
                </a:ext>
              </a:extLst>
            </p:cNvPr>
            <p:cNvGrpSpPr/>
            <p:nvPr/>
          </p:nvGrpSpPr>
          <p:grpSpPr>
            <a:xfrm>
              <a:off x="3418321" y="3104082"/>
              <a:ext cx="3041075" cy="123782"/>
              <a:chOff x="3555255" y="1498061"/>
              <a:chExt cx="3041075" cy="123782"/>
            </a:xfrm>
          </p:grpSpPr>
          <p:sp>
            <p:nvSpPr>
              <p:cNvPr id="104" name="椭圆 103">
                <a:extLst>
                  <a:ext uri="{FF2B5EF4-FFF2-40B4-BE49-F238E27FC236}">
                    <a16:creationId xmlns:a16="http://schemas.microsoft.com/office/drawing/2014/main" id="{B28E0C20-A44A-7742-9592-D63418075B30}"/>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5" name="椭圆 104">
                <a:extLst>
                  <a:ext uri="{FF2B5EF4-FFF2-40B4-BE49-F238E27FC236}">
                    <a16:creationId xmlns:a16="http://schemas.microsoft.com/office/drawing/2014/main" id="{92CFFD7B-22B2-4841-95C5-77ACF34B5B23}"/>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6" name="椭圆 105">
                <a:extLst>
                  <a:ext uri="{FF2B5EF4-FFF2-40B4-BE49-F238E27FC236}">
                    <a16:creationId xmlns:a16="http://schemas.microsoft.com/office/drawing/2014/main" id="{D6AFE144-3B56-104C-A780-938339B0B859}"/>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7" name="椭圆 106">
                <a:extLst>
                  <a:ext uri="{FF2B5EF4-FFF2-40B4-BE49-F238E27FC236}">
                    <a16:creationId xmlns:a16="http://schemas.microsoft.com/office/drawing/2014/main" id="{3ECDF5E2-A664-7449-880C-940D4ED0DEEE}"/>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85" name="组 118">
              <a:extLst>
                <a:ext uri="{FF2B5EF4-FFF2-40B4-BE49-F238E27FC236}">
                  <a16:creationId xmlns:a16="http://schemas.microsoft.com/office/drawing/2014/main" id="{6E99988E-F845-8F4A-B2EF-8D39B49C6154}"/>
                </a:ext>
              </a:extLst>
            </p:cNvPr>
            <p:cNvGrpSpPr/>
            <p:nvPr/>
          </p:nvGrpSpPr>
          <p:grpSpPr>
            <a:xfrm>
              <a:off x="3402855" y="4032143"/>
              <a:ext cx="3041075" cy="123782"/>
              <a:chOff x="3555255" y="1498061"/>
              <a:chExt cx="3041075" cy="123782"/>
            </a:xfrm>
          </p:grpSpPr>
          <p:sp>
            <p:nvSpPr>
              <p:cNvPr id="100" name="椭圆 99">
                <a:extLst>
                  <a:ext uri="{FF2B5EF4-FFF2-40B4-BE49-F238E27FC236}">
                    <a16:creationId xmlns:a16="http://schemas.microsoft.com/office/drawing/2014/main" id="{C66AC589-33F0-D146-A373-F12977038FE9}"/>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1" name="椭圆 100">
                <a:extLst>
                  <a:ext uri="{FF2B5EF4-FFF2-40B4-BE49-F238E27FC236}">
                    <a16:creationId xmlns:a16="http://schemas.microsoft.com/office/drawing/2014/main" id="{35E75325-A806-1E48-8651-E3DCE2EAF7F5}"/>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2" name="椭圆 101">
                <a:extLst>
                  <a:ext uri="{FF2B5EF4-FFF2-40B4-BE49-F238E27FC236}">
                    <a16:creationId xmlns:a16="http://schemas.microsoft.com/office/drawing/2014/main" id="{515E315B-2BBB-E849-86EA-0764EEBCD374}"/>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3" name="椭圆 102">
                <a:extLst>
                  <a:ext uri="{FF2B5EF4-FFF2-40B4-BE49-F238E27FC236}">
                    <a16:creationId xmlns:a16="http://schemas.microsoft.com/office/drawing/2014/main" id="{B71EF4B3-6F10-C648-AC35-248A0AD16947}"/>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sp>
          <p:nvSpPr>
            <p:cNvPr id="86" name="椭圆 85">
              <a:extLst>
                <a:ext uri="{FF2B5EF4-FFF2-40B4-BE49-F238E27FC236}">
                  <a16:creationId xmlns:a16="http://schemas.microsoft.com/office/drawing/2014/main" id="{BF924357-E10E-1945-A771-3E4F8DE11E1E}"/>
                </a:ext>
              </a:extLst>
            </p:cNvPr>
            <p:cNvSpPr/>
            <p:nvPr/>
          </p:nvSpPr>
          <p:spPr>
            <a:xfrm>
              <a:off x="4025298" y="283002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7" name="椭圆 86">
              <a:extLst>
                <a:ext uri="{FF2B5EF4-FFF2-40B4-BE49-F238E27FC236}">
                  <a16:creationId xmlns:a16="http://schemas.microsoft.com/office/drawing/2014/main" id="{6FBB4B2F-AD35-3742-BD72-1907A323318A}"/>
                </a:ext>
              </a:extLst>
            </p:cNvPr>
            <p:cNvSpPr/>
            <p:nvPr/>
          </p:nvSpPr>
          <p:spPr>
            <a:xfrm>
              <a:off x="4985394" y="281446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8" name="椭圆 87">
              <a:extLst>
                <a:ext uri="{FF2B5EF4-FFF2-40B4-BE49-F238E27FC236}">
                  <a16:creationId xmlns:a16="http://schemas.microsoft.com/office/drawing/2014/main" id="{1CE467F4-6207-AF49-BF03-9335F47C3617}"/>
                </a:ext>
              </a:extLst>
            </p:cNvPr>
            <p:cNvSpPr/>
            <p:nvPr/>
          </p:nvSpPr>
          <p:spPr>
            <a:xfrm>
              <a:off x="5998700" y="2802939"/>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9" name="椭圆 88">
              <a:extLst>
                <a:ext uri="{FF2B5EF4-FFF2-40B4-BE49-F238E27FC236}">
                  <a16:creationId xmlns:a16="http://schemas.microsoft.com/office/drawing/2014/main" id="{54BA70C3-0C37-B146-BAF4-BD74F44871C1}"/>
                </a:ext>
              </a:extLst>
            </p:cNvPr>
            <p:cNvSpPr/>
            <p:nvPr/>
          </p:nvSpPr>
          <p:spPr>
            <a:xfrm>
              <a:off x="6919762" y="283281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90" name="组 128">
              <a:extLst>
                <a:ext uri="{FF2B5EF4-FFF2-40B4-BE49-F238E27FC236}">
                  <a16:creationId xmlns:a16="http://schemas.microsoft.com/office/drawing/2014/main" id="{E0DC4E2E-3E88-344E-9524-94C6112AFFB4}"/>
                </a:ext>
              </a:extLst>
            </p:cNvPr>
            <p:cNvGrpSpPr/>
            <p:nvPr/>
          </p:nvGrpSpPr>
          <p:grpSpPr>
            <a:xfrm>
              <a:off x="4025298" y="3688909"/>
              <a:ext cx="3002464" cy="162000"/>
              <a:chOff x="4164855" y="2069443"/>
              <a:chExt cx="3002464" cy="162000"/>
            </a:xfrm>
          </p:grpSpPr>
          <p:sp>
            <p:nvSpPr>
              <p:cNvPr id="96" name="椭圆 95">
                <a:extLst>
                  <a:ext uri="{FF2B5EF4-FFF2-40B4-BE49-F238E27FC236}">
                    <a16:creationId xmlns:a16="http://schemas.microsoft.com/office/drawing/2014/main" id="{38BD71E8-1989-DA43-8DA3-B04D55F9E87C}"/>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7" name="椭圆 96">
                <a:extLst>
                  <a:ext uri="{FF2B5EF4-FFF2-40B4-BE49-F238E27FC236}">
                    <a16:creationId xmlns:a16="http://schemas.microsoft.com/office/drawing/2014/main" id="{CC403455-4750-0C4F-81C3-51E482673448}"/>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8" name="椭圆 97">
                <a:extLst>
                  <a:ext uri="{FF2B5EF4-FFF2-40B4-BE49-F238E27FC236}">
                    <a16:creationId xmlns:a16="http://schemas.microsoft.com/office/drawing/2014/main" id="{61AFD73D-539C-D647-B16B-74B4280D6DCD}"/>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9" name="椭圆 98">
                <a:extLst>
                  <a:ext uri="{FF2B5EF4-FFF2-40B4-BE49-F238E27FC236}">
                    <a16:creationId xmlns:a16="http://schemas.microsoft.com/office/drawing/2014/main" id="{72F7C30F-384A-284A-B14A-A2ADACAFD1E6}"/>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91" name="组 133">
              <a:extLst>
                <a:ext uri="{FF2B5EF4-FFF2-40B4-BE49-F238E27FC236}">
                  <a16:creationId xmlns:a16="http://schemas.microsoft.com/office/drawing/2014/main" id="{4BCB25FE-4319-3749-82BA-181DCE9DAEE5}"/>
                </a:ext>
              </a:extLst>
            </p:cNvPr>
            <p:cNvGrpSpPr/>
            <p:nvPr/>
          </p:nvGrpSpPr>
          <p:grpSpPr>
            <a:xfrm>
              <a:off x="4025298" y="4604440"/>
              <a:ext cx="3002464" cy="162000"/>
              <a:chOff x="4164855" y="2069443"/>
              <a:chExt cx="3002464" cy="162000"/>
            </a:xfrm>
          </p:grpSpPr>
          <p:sp>
            <p:nvSpPr>
              <p:cNvPr id="92" name="椭圆 91">
                <a:extLst>
                  <a:ext uri="{FF2B5EF4-FFF2-40B4-BE49-F238E27FC236}">
                    <a16:creationId xmlns:a16="http://schemas.microsoft.com/office/drawing/2014/main" id="{B8DE384D-0BEC-7447-BA07-69F2598B5A26}"/>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3" name="椭圆 92">
                <a:extLst>
                  <a:ext uri="{FF2B5EF4-FFF2-40B4-BE49-F238E27FC236}">
                    <a16:creationId xmlns:a16="http://schemas.microsoft.com/office/drawing/2014/main" id="{5AB6D0CB-F866-4C49-B9A1-6A7F398AC35A}"/>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4" name="椭圆 93">
                <a:extLst>
                  <a:ext uri="{FF2B5EF4-FFF2-40B4-BE49-F238E27FC236}">
                    <a16:creationId xmlns:a16="http://schemas.microsoft.com/office/drawing/2014/main" id="{939DF70C-BFCB-4144-99D2-5B4A59840470}"/>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5" name="椭圆 94">
                <a:extLst>
                  <a:ext uri="{FF2B5EF4-FFF2-40B4-BE49-F238E27FC236}">
                    <a16:creationId xmlns:a16="http://schemas.microsoft.com/office/drawing/2014/main" id="{A9914B2E-B8D2-4944-B880-AC0835CC3407}"/>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pic>
        <p:nvPicPr>
          <p:cNvPr id="21" name="图片 20">
            <a:extLst>
              <a:ext uri="{FF2B5EF4-FFF2-40B4-BE49-F238E27FC236}">
                <a16:creationId xmlns:a16="http://schemas.microsoft.com/office/drawing/2014/main" id="{144C646A-C187-4344-879C-8F735B49E2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6001" y="1834525"/>
            <a:ext cx="939800" cy="3365500"/>
          </a:xfrm>
          <a:prstGeom prst="rect">
            <a:avLst/>
          </a:prstGeom>
        </p:spPr>
      </p:pic>
      <p:pic>
        <p:nvPicPr>
          <p:cNvPr id="8" name="图片 7">
            <a:extLst>
              <a:ext uri="{FF2B5EF4-FFF2-40B4-BE49-F238E27FC236}">
                <a16:creationId xmlns:a16="http://schemas.microsoft.com/office/drawing/2014/main" id="{C38D219E-9C53-FA47-848D-520BE4204C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7916" y="1303817"/>
            <a:ext cx="2374900" cy="4775200"/>
          </a:xfrm>
          <a:prstGeom prst="rect">
            <a:avLst/>
          </a:prstGeom>
        </p:spPr>
      </p:pic>
      <p:pic>
        <p:nvPicPr>
          <p:cNvPr id="24" name="图片 23">
            <a:extLst>
              <a:ext uri="{FF2B5EF4-FFF2-40B4-BE49-F238E27FC236}">
                <a16:creationId xmlns:a16="http://schemas.microsoft.com/office/drawing/2014/main" id="{066773D9-3A49-E44D-B8D3-8DC8E64BDC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6748" y="5300853"/>
            <a:ext cx="3657600" cy="774700"/>
          </a:xfrm>
          <a:prstGeom prst="rect">
            <a:avLst/>
          </a:prstGeom>
        </p:spPr>
      </p:pic>
    </p:spTree>
    <p:custDataLst>
      <p:tags r:id="rId1"/>
    </p:custDataLst>
    <p:extLst>
      <p:ext uri="{BB962C8B-B14F-4D97-AF65-F5344CB8AC3E}">
        <p14:creationId xmlns:p14="http://schemas.microsoft.com/office/powerpoint/2010/main" val="2409391451"/>
      </p:ext>
    </p:extLst>
  </p:cSld>
  <p:clrMapOvr>
    <a:masterClrMapping/>
  </p:clrMapOvr>
  <mc:AlternateContent xmlns:mc="http://schemas.openxmlformats.org/markup-compatibility/2006" xmlns:p14="http://schemas.microsoft.com/office/powerpoint/2010/main">
    <mc:Choice Requires="p14">
      <p:transition spd="slow" p14:dur="2000" advTm="66796"/>
    </mc:Choice>
    <mc:Fallback xmlns="">
      <p:transition xmlns:p14="http://schemas.microsoft.com/office/powerpoint/2010/main" spd="slow" advTm="66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109"/>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strips(downRight)">
                                      <p:cBhvr>
                                        <p:cTn id="63" dur="500"/>
                                        <p:tgtEl>
                                          <p:spTgt spid="48"/>
                                        </p:tgtEl>
                                      </p:cBhvr>
                                    </p:animEffect>
                                  </p:childTnLst>
                                </p:cTn>
                              </p:par>
                            </p:childTnLst>
                          </p:cTn>
                        </p:par>
                        <p:par>
                          <p:cTn id="64" fill="hold">
                            <p:stCondLst>
                              <p:cond delay="500"/>
                            </p:stCondLst>
                            <p:childTnLst>
                              <p:par>
                                <p:cTn id="65" presetID="18" presetClass="entr" presetSubtype="12"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strips(downLeft)">
                                      <p:cBhvr>
                                        <p:cTn id="67" dur="500"/>
                                        <p:tgtEl>
                                          <p:spTgt spid="23"/>
                                        </p:tgtEl>
                                      </p:cBhvr>
                                    </p:animEffect>
                                  </p:childTnLst>
                                </p:cTn>
                              </p:par>
                              <p:par>
                                <p:cTn id="68" presetID="18" presetClass="entr" presetSubtype="6"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downRight)">
                                      <p:cBhvr>
                                        <p:cTn id="70" dur="500"/>
                                        <p:tgtEl>
                                          <p:spTgt spid="49"/>
                                        </p:tgtEl>
                                      </p:cBhvr>
                                    </p:animEffect>
                                  </p:childTnLst>
                                </p:cTn>
                              </p:par>
                            </p:childTnLst>
                          </p:cTn>
                        </p:par>
                        <p:par>
                          <p:cTn id="71" fill="hold">
                            <p:stCondLst>
                              <p:cond delay="1000"/>
                            </p:stCondLst>
                            <p:childTnLst>
                              <p:par>
                                <p:cTn id="72" presetID="18" presetClass="entr" presetSubtype="12" fill="hold"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strips(downLeft)">
                                      <p:cBhvr>
                                        <p:cTn id="74" dur="500"/>
                                        <p:tgtEl>
                                          <p:spTgt spid="30"/>
                                        </p:tgtEl>
                                      </p:cBhvr>
                                    </p:animEffect>
                                  </p:childTnLst>
                                </p:cTn>
                              </p:par>
                              <p:par>
                                <p:cTn id="75" presetID="18" presetClass="entr" presetSubtype="6"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strips(downRight)">
                                      <p:cBhvr>
                                        <p:cTn id="77" dur="500"/>
                                        <p:tgtEl>
                                          <p:spTgt spid="41"/>
                                        </p:tgtEl>
                                      </p:cBhvr>
                                    </p:animEffect>
                                  </p:childTnLst>
                                </p:cTn>
                              </p:par>
                            </p:childTnLst>
                          </p:cTn>
                        </p:par>
                        <p:par>
                          <p:cTn id="78" fill="hold">
                            <p:stCondLst>
                              <p:cond delay="1500"/>
                            </p:stCondLst>
                            <p:childTnLst>
                              <p:par>
                                <p:cTn id="79" presetID="18" presetClass="entr" presetSubtype="12"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strips(downLeft)">
                                      <p:cBhvr>
                                        <p:cTn id="81" dur="500"/>
                                        <p:tgtEl>
                                          <p:spTgt spid="31"/>
                                        </p:tgtEl>
                                      </p:cBhvr>
                                    </p:animEffect>
                                  </p:childTnLst>
                                </p:cTn>
                              </p:par>
                              <p:par>
                                <p:cTn id="82" presetID="18" presetClass="entr" presetSubtype="6"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strips(downRight)">
                                      <p:cBhvr>
                                        <p:cTn id="84" dur="500"/>
                                        <p:tgtEl>
                                          <p:spTgt spid="42"/>
                                        </p:tgtEl>
                                      </p:cBhvr>
                                    </p:animEffect>
                                  </p:childTnLst>
                                </p:cTn>
                              </p:par>
                            </p:childTnLst>
                          </p:cTn>
                        </p:par>
                        <p:par>
                          <p:cTn id="85" fill="hold">
                            <p:stCondLst>
                              <p:cond delay="2000"/>
                            </p:stCondLst>
                            <p:childTnLst>
                              <p:par>
                                <p:cTn id="86" presetID="18" presetClass="entr" presetSubtype="12" fill="hold"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strips(downLeft)">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9"/>
                                        </p:tgtEl>
                                        <p:attrNameLst>
                                          <p:attrName>style.visibility</p:attrName>
                                        </p:attrNameLst>
                                      </p:cBhvr>
                                      <p:to>
                                        <p:strVal val="hidden"/>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F4235-3709-BC48-83AA-FA18D1B1996F}"/>
              </a:ext>
            </a:extLst>
          </p:cNvPr>
          <p:cNvSpPr>
            <a:spLocks noGrp="1"/>
          </p:cNvSpPr>
          <p:nvPr>
            <p:ph idx="1"/>
          </p:nvPr>
        </p:nvSpPr>
        <p:spPr>
          <a:xfrm>
            <a:off x="78189" y="821804"/>
            <a:ext cx="8894602" cy="5671594"/>
          </a:xfrm>
        </p:spPr>
        <p:txBody>
          <a:bodyPr>
            <a:normAutofit lnSpcReduction="10000"/>
          </a:bodyPr>
          <a:lstStyle/>
          <a:p>
            <a:pPr>
              <a:lnSpc>
                <a:spcPct val="150000"/>
              </a:lnSpc>
            </a:pPr>
            <a:r>
              <a:rPr lang="en-US" sz="2800" dirty="0">
                <a:solidFill>
                  <a:srgbClr val="C00000"/>
                </a:solidFill>
                <a:sym typeface="Wingdings" pitchFamily="2" charset="2"/>
              </a:rPr>
              <a:t>PUM: </a:t>
            </a:r>
            <a:r>
              <a:rPr lang="en-US" sz="2800" dirty="0"/>
              <a:t>Exploits </a:t>
            </a:r>
            <a:r>
              <a:rPr lang="en-US" sz="2800" dirty="0">
                <a:solidFill>
                  <a:srgbClr val="0070C0"/>
                </a:solidFill>
              </a:rPr>
              <a:t>analog operational principles </a:t>
            </a:r>
            <a:r>
              <a:rPr lang="en-US" sz="2800" dirty="0"/>
              <a:t>of the memory circuitry to perform computation</a:t>
            </a:r>
            <a:endParaRPr lang="en-US" sz="1400" dirty="0">
              <a:sym typeface="Wingdings" pitchFamily="2" charset="2"/>
            </a:endParaRPr>
          </a:p>
          <a:p>
            <a:pPr lvl="1">
              <a:lnSpc>
                <a:spcPct val="150000"/>
              </a:lnSpc>
            </a:pPr>
            <a:r>
              <a:rPr lang="en-US" sz="2600" dirty="0">
                <a:sym typeface="Wingdings" pitchFamily="2" charset="2"/>
              </a:rPr>
              <a:t>Exploits </a:t>
            </a:r>
            <a:r>
              <a:rPr lang="en-US" sz="2600" dirty="0">
                <a:solidFill>
                  <a:srgbClr val="00B050"/>
                </a:solidFill>
                <a:sym typeface="Wingdings" pitchFamily="2" charset="2"/>
              </a:rPr>
              <a:t>internal connectivity </a:t>
            </a:r>
            <a:r>
              <a:rPr lang="en-US" sz="2600" dirty="0">
                <a:sym typeface="Wingdings" pitchFamily="2" charset="2"/>
              </a:rPr>
              <a:t>to move data</a:t>
            </a:r>
          </a:p>
          <a:p>
            <a:pPr lvl="1">
              <a:lnSpc>
                <a:spcPct val="150000"/>
              </a:lnSpc>
            </a:pPr>
            <a:r>
              <a:rPr lang="en-US" sz="2600" dirty="0">
                <a:sym typeface="Wingdings" pitchFamily="2" charset="2"/>
              </a:rPr>
              <a:t>Leverages the </a:t>
            </a:r>
            <a:r>
              <a:rPr lang="en-US" sz="2600" dirty="0">
                <a:solidFill>
                  <a:srgbClr val="00B050"/>
                </a:solidFill>
                <a:sym typeface="Wingdings" pitchFamily="2" charset="2"/>
              </a:rPr>
              <a:t>large internal bandwidth and parallelism </a:t>
            </a:r>
            <a:r>
              <a:rPr lang="en-US" sz="2600" dirty="0">
                <a:sym typeface="Wingdings" pitchFamily="2" charset="2"/>
              </a:rPr>
              <a:t>available inside the memory arrays</a:t>
            </a:r>
            <a:endParaRPr lang="en-US" dirty="0">
              <a:sym typeface="Wingdings" pitchFamily="2" charset="2"/>
            </a:endParaRPr>
          </a:p>
          <a:p>
            <a:pPr>
              <a:lnSpc>
                <a:spcPct val="150000"/>
              </a:lnSpc>
            </a:pPr>
            <a:r>
              <a:rPr lang="en-US" sz="2800" dirty="0">
                <a:sym typeface="Wingdings" pitchFamily="2" charset="2"/>
              </a:rPr>
              <a:t>A common approach for </a:t>
            </a:r>
            <a:r>
              <a:rPr lang="en-US" sz="2800" dirty="0">
                <a:solidFill>
                  <a:srgbClr val="C00000"/>
                </a:solidFill>
                <a:sym typeface="Wingdings" pitchFamily="2" charset="2"/>
              </a:rPr>
              <a:t>PUM</a:t>
            </a:r>
            <a:r>
              <a:rPr lang="en-US" sz="2800" dirty="0">
                <a:sym typeface="Wingdings" pitchFamily="2" charset="2"/>
              </a:rPr>
              <a:t> architectures is to perform </a:t>
            </a:r>
            <a:r>
              <a:rPr lang="en-US" sz="2800" dirty="0">
                <a:solidFill>
                  <a:srgbClr val="0070C0"/>
                </a:solidFill>
                <a:sym typeface="Wingdings" pitchFamily="2" charset="2"/>
              </a:rPr>
              <a:t>bulk bitwise operations</a:t>
            </a:r>
            <a:endParaRPr lang="en-US" sz="800" dirty="0">
              <a:solidFill>
                <a:srgbClr val="0070C0"/>
              </a:solidFill>
              <a:sym typeface="Wingdings" pitchFamily="2" charset="2"/>
            </a:endParaRPr>
          </a:p>
          <a:p>
            <a:pPr lvl="1">
              <a:lnSpc>
                <a:spcPct val="150000"/>
              </a:lnSpc>
            </a:pPr>
            <a:r>
              <a:rPr lang="en-US" sz="2600" dirty="0">
                <a:sym typeface="Wingdings" pitchFamily="2" charset="2"/>
              </a:rPr>
              <a:t>Simple logical operations (e.g., AND, OR, XOR)</a:t>
            </a:r>
            <a:endParaRPr lang="en-US" sz="1000" dirty="0">
              <a:sym typeface="Wingdings" pitchFamily="2" charset="2"/>
            </a:endParaRPr>
          </a:p>
          <a:p>
            <a:pPr lvl="1">
              <a:lnSpc>
                <a:spcPct val="150000"/>
              </a:lnSpc>
            </a:pPr>
            <a:r>
              <a:rPr lang="en-US" sz="2600" dirty="0">
                <a:sym typeface="Wingdings" pitchFamily="2" charset="2"/>
              </a:rPr>
              <a:t>More complex operations (e.g., addition, multiplication) </a:t>
            </a:r>
          </a:p>
          <a:p>
            <a:pPr marL="457200" lvl="1" indent="0">
              <a:lnSpc>
                <a:spcPct val="150000"/>
              </a:lnSpc>
              <a:buNone/>
            </a:pPr>
            <a:endParaRPr lang="en-US" sz="2600" dirty="0">
              <a:sym typeface="Wingdings" pitchFamily="2" charset="2"/>
            </a:endParaRPr>
          </a:p>
          <a:p>
            <a:pPr lvl="1">
              <a:lnSpc>
                <a:spcPct val="150000"/>
              </a:lnSpc>
            </a:pPr>
            <a:endParaRPr lang="en-US" sz="2600" dirty="0">
              <a:solidFill>
                <a:schemeClr val="accent5"/>
              </a:solidFill>
              <a:sym typeface="Wingdings" pitchFamily="2" charset="2"/>
            </a:endParaRPr>
          </a:p>
          <a:p>
            <a:pPr lvl="1">
              <a:lnSpc>
                <a:spcPct val="150000"/>
              </a:lnSpc>
            </a:pPr>
            <a:endParaRPr lang="en-US" sz="800" dirty="0">
              <a:solidFill>
                <a:schemeClr val="accent5"/>
              </a:solidFill>
              <a:sym typeface="Wingdings" pitchFamily="2" charset="2"/>
            </a:endParaRPr>
          </a:p>
          <a:p>
            <a:pPr lvl="2">
              <a:lnSpc>
                <a:spcPct val="150000"/>
              </a:lnSpc>
            </a:pPr>
            <a:endParaRPr lang="en-US" sz="100" dirty="0">
              <a:sym typeface="Wingdings" pitchFamily="2" charset="2"/>
            </a:endParaRPr>
          </a:p>
        </p:txBody>
      </p:sp>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Processing-Using-Memory (PUM)</a:t>
            </a:r>
          </a:p>
        </p:txBody>
      </p:sp>
    </p:spTree>
    <p:extLst>
      <p:ext uri="{BB962C8B-B14F-4D97-AF65-F5344CB8AC3E}">
        <p14:creationId xmlns:p14="http://schemas.microsoft.com/office/powerpoint/2010/main" val="300089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4741887"/>
            <a:ext cx="9144000" cy="1199754"/>
          </a:xfrm>
        </p:spPr>
        <p:txBody>
          <a:bodyPr>
            <a:noAutofit/>
          </a:bodyPr>
          <a:lstStyle/>
          <a:p>
            <a:pPr>
              <a:spcBef>
                <a:spcPts val="600"/>
              </a:spcBef>
            </a:pPr>
            <a:r>
              <a:rPr lang="en-US" sz="2800" b="0" dirty="0">
                <a:latin typeface="Candara" panose="020E0502030303020204" pitchFamily="34" charset="0"/>
              </a:rPr>
              <a:t>Dr. Juan Gómez Luna</a:t>
            </a:r>
          </a:p>
          <a:p>
            <a:pPr>
              <a:spcBef>
                <a:spcPts val="600"/>
              </a:spcBef>
            </a:pPr>
            <a:r>
              <a:rPr lang="en-US" sz="2800" b="0" dirty="0">
                <a:latin typeface="Candara" panose="020E0502030303020204" pitchFamily="34" charset="0"/>
              </a:rPr>
              <a:t>Professor </a:t>
            </a:r>
            <a:r>
              <a:rPr lang="en-US" sz="2800" b="0" dirty="0" err="1">
                <a:latin typeface="Candara" panose="020E0502030303020204" pitchFamily="34" charset="0"/>
              </a:rPr>
              <a:t>Onur</a:t>
            </a:r>
            <a:r>
              <a:rPr lang="en-US" sz="2800" b="0" dirty="0">
                <a:latin typeface="Candara" panose="020E0502030303020204" pitchFamily="34" charset="0"/>
              </a:rPr>
              <a:t> </a:t>
            </a:r>
            <a:r>
              <a:rPr lang="en-US" sz="2800" b="0" dirty="0" err="1">
                <a:latin typeface="Candara" panose="020E0502030303020204" pitchFamily="34" charset="0"/>
              </a:rPr>
              <a:t>Mutlu</a:t>
            </a:r>
            <a:endParaRPr lang="en-US" sz="28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925972"/>
            <a:ext cx="9144000" cy="3240910"/>
          </a:xfrm>
        </p:spPr>
        <p:txBody>
          <a:bodyPr>
            <a:normAutofit/>
          </a:bodyPr>
          <a:lstStyle/>
          <a:p>
            <a:r>
              <a:rPr lang="en-US" sz="5400" dirty="0">
                <a:solidFill>
                  <a:srgbClr val="0070C0"/>
                </a:solidFill>
              </a:rPr>
              <a:t>Processing-Using-Memory</a:t>
            </a:r>
          </a:p>
          <a:p>
            <a:r>
              <a:rPr lang="en-US" sz="4000" dirty="0">
                <a:latin typeface="Candara" panose="020E0502030303020204" pitchFamily="34" charset="0"/>
              </a:rPr>
              <a:t>Exploiting the Analog Operational</a:t>
            </a:r>
          </a:p>
          <a:p>
            <a:r>
              <a:rPr lang="en-US" sz="4000" dirty="0">
                <a:latin typeface="Candara" panose="020E0502030303020204" pitchFamily="34" charset="0"/>
              </a:rPr>
              <a:t> Properties of Memory Components</a:t>
            </a:r>
          </a:p>
        </p:txBody>
      </p:sp>
      <p:sp>
        <p:nvSpPr>
          <p:cNvPr id="6" name="TextBox 5">
            <a:extLst>
              <a:ext uri="{FF2B5EF4-FFF2-40B4-BE49-F238E27FC236}">
                <a16:creationId xmlns:a16="http://schemas.microsoft.com/office/drawing/2014/main" id="{62D953C2-652F-1B44-A0B1-2575844D1492}"/>
              </a:ext>
            </a:extLst>
          </p:cNvPr>
          <p:cNvSpPr txBox="1"/>
          <p:nvPr/>
        </p:nvSpPr>
        <p:spPr>
          <a:xfrm>
            <a:off x="223310" y="11572"/>
            <a:ext cx="8697382" cy="738664"/>
          </a:xfrm>
          <a:prstGeom prst="rect">
            <a:avLst/>
          </a:prstGeom>
          <a:noFill/>
        </p:spPr>
        <p:txBody>
          <a:bodyPr wrap="none" rtlCol="0">
            <a:spAutoFit/>
          </a:bodyPr>
          <a:lstStyle/>
          <a:p>
            <a:pPr algn="ctr"/>
            <a:r>
              <a:rPr lang="en-US" dirty="0">
                <a:latin typeface="Candara" panose="020E0502030303020204" pitchFamily="34" charset="0"/>
              </a:rPr>
              <a:t>ISCA 2023 Tutorial</a:t>
            </a:r>
          </a:p>
          <a:p>
            <a:pPr algn="ctr"/>
            <a:r>
              <a:rPr lang="en-US" sz="2400" dirty="0">
                <a:latin typeface="Candara" panose="020E0502030303020204" pitchFamily="34" charset="0"/>
              </a:rPr>
              <a:t>Real-world Processing-in-Memory Systems for Modern Workloads</a:t>
            </a:r>
          </a:p>
        </p:txBody>
      </p:sp>
      <p:sp>
        <p:nvSpPr>
          <p:cNvPr id="7" name="TextBox 6">
            <a:extLst>
              <a:ext uri="{FF2B5EF4-FFF2-40B4-BE49-F238E27FC236}">
                <a16:creationId xmlns:a16="http://schemas.microsoft.com/office/drawing/2014/main" id="{EA198014-0400-9540-B345-B285C02537FB}"/>
              </a:ext>
            </a:extLst>
          </p:cNvPr>
          <p:cNvSpPr txBox="1"/>
          <p:nvPr/>
        </p:nvSpPr>
        <p:spPr>
          <a:xfrm>
            <a:off x="3661335" y="6538933"/>
            <a:ext cx="1821332" cy="307777"/>
          </a:xfrm>
          <a:prstGeom prst="rect">
            <a:avLst/>
          </a:prstGeom>
          <a:noFill/>
        </p:spPr>
        <p:txBody>
          <a:bodyPr wrap="none" rtlCol="0">
            <a:spAutoFit/>
          </a:bodyPr>
          <a:lstStyle/>
          <a:p>
            <a:pPr algn="ctr"/>
            <a:r>
              <a:rPr lang="en-US" sz="1400" dirty="0">
                <a:latin typeface="Candara" panose="020E0502030303020204" pitchFamily="34" charset="0"/>
              </a:rPr>
              <a:t>Sunday, June 18, 2023</a:t>
            </a:r>
          </a:p>
        </p:txBody>
      </p:sp>
    </p:spTree>
    <p:extLst>
      <p:ext uri="{BB962C8B-B14F-4D97-AF65-F5344CB8AC3E}">
        <p14:creationId xmlns:p14="http://schemas.microsoft.com/office/powerpoint/2010/main" val="1753848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77505" y="1911713"/>
            <a:ext cx="1626624" cy="1767245"/>
            <a:chOff x="914400" y="1828800"/>
            <a:chExt cx="1626624" cy="1767245"/>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504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451311" y="1695689"/>
            <a:ext cx="3353802" cy="2173307"/>
            <a:chOff x="2738281" y="1853625"/>
            <a:chExt cx="3353802" cy="2173307"/>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38281" y="3072825"/>
              <a:ext cx="335380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p>
          </p:txBody>
        </p:sp>
      </p:grpSp>
      <p:grpSp>
        <p:nvGrpSpPr>
          <p:cNvPr id="39" name="Group 38"/>
          <p:cNvGrpSpPr/>
          <p:nvPr/>
        </p:nvGrpSpPr>
        <p:grpSpPr>
          <a:xfrm>
            <a:off x="427638" y="4142775"/>
            <a:ext cx="2682145" cy="2121932"/>
            <a:chOff x="714567" y="4038600"/>
            <a:chExt cx="2682145" cy="2121932"/>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14567" y="5206425"/>
              <a:ext cx="2682145"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056519" y="1911713"/>
            <a:ext cx="2771913" cy="1868497"/>
            <a:chOff x="6034285" y="1803748"/>
            <a:chExt cx="2771913" cy="1868497"/>
          </a:xfrm>
        </p:grpSpPr>
        <p:grpSp>
          <p:nvGrpSpPr>
            <p:cNvPr id="44" name="Group 43"/>
            <p:cNvGrpSpPr/>
            <p:nvPr/>
          </p:nvGrpSpPr>
          <p:grpSpPr>
            <a:xfrm>
              <a:off x="6034285" y="1905000"/>
              <a:ext cx="2771913" cy="1767245"/>
              <a:chOff x="6034285" y="1905000"/>
              <a:chExt cx="2771913" cy="1767245"/>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34285" y="3149025"/>
                <a:ext cx="277191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04238" y="4498700"/>
            <a:ext cx="2914580" cy="1538645"/>
            <a:chOff x="4762273" y="4267200"/>
            <a:chExt cx="2914580" cy="1538645"/>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2273" y="5282625"/>
              <a:ext cx="29145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682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5968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254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11050" y="4879700"/>
            <a:ext cx="182934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76411" y="836712"/>
            <a:ext cx="8987198" cy="461665"/>
          </a:xfrm>
          <a:prstGeom prst="rect">
            <a:avLst/>
          </a:prstGeom>
        </p:spPr>
        <p:txBody>
          <a:bodyPr wrap="square">
            <a:spAutoFit/>
          </a:bodyPr>
          <a:lstStyle/>
          <a:p>
            <a:pPr indent="-228600" algn="ctr" defTabSz="914400">
              <a:spcBef>
                <a:spcPct val="20000"/>
              </a:spcBef>
              <a:defRPr/>
            </a:pPr>
            <a:r>
              <a:rPr kumimoji="0" lang="en-US" sz="2400" b="0" i="1"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rPr>
              <a:t> &amp; </a:t>
            </a:r>
            <a:r>
              <a:rPr kumimoji="0" lang="en-US" sz="2400" b="0" i="1"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 5% cycles in Google’s datacenter [</a:t>
            </a:r>
            <a:r>
              <a:rPr kumimoji="0" lang="en-US" sz="2400" b="0" i="0"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Kanev</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 ISCA’15]</a:t>
            </a:r>
          </a:p>
        </p:txBody>
      </p:sp>
      <p:sp>
        <p:nvSpPr>
          <p:cNvPr id="59" name="Title 5">
            <a:extLst>
              <a:ext uri="{FF2B5EF4-FFF2-40B4-BE49-F238E27FC236}">
                <a16:creationId xmlns:a16="http://schemas.microsoft.com/office/drawing/2014/main" id="{EA915A9A-FCF7-E34C-94E7-246AF6FF2E88}"/>
              </a:ext>
            </a:extLst>
          </p:cNvPr>
          <p:cNvSpPr>
            <a:spLocks noGrp="1"/>
          </p:cNvSpPr>
          <p:nvPr>
            <p:ph type="title"/>
          </p:nvPr>
        </p:nvSpPr>
        <p:spPr/>
        <p:txBody>
          <a:bodyPr>
            <a:normAutofit/>
          </a:bodyPr>
          <a:lstStyle/>
          <a:p>
            <a:r>
              <a:rPr lang="en-US" sz="3600" dirty="0"/>
              <a:t>Starting Simple: Data Copy and Initialization</a:t>
            </a:r>
          </a:p>
        </p:txBody>
      </p:sp>
    </p:spTree>
    <p:extLst>
      <p:ext uri="{BB962C8B-B14F-4D97-AF65-F5344CB8AC3E}">
        <p14:creationId xmlns:p14="http://schemas.microsoft.com/office/powerpoint/2010/main" val="40000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192871" y="1135001"/>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641788" y="2124470"/>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951973" y="3113932"/>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593418" y="3113932"/>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344048" y="3113932"/>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313037" y="3113932"/>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426769" y="2836427"/>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435075" y="2374673"/>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679872" y="2604413"/>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2088451" y="2793210"/>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846505" y="2533902"/>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282027" y="2888744"/>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192715" y="2574869"/>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194986" y="3266346"/>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19271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194986" y="3266345"/>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34510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2106638" y="2804607"/>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2106639" y="318674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497503"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39048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93878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790931"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64308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23903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8091181"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882203" y="1113985"/>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6121919" y="1344818"/>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823631" y="4615130"/>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237371" y="3226526"/>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529393" y="1468277"/>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181701" y="1699110"/>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823631" y="5105291"/>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9" name="TextBox 38"/>
          <p:cNvSpPr txBox="1"/>
          <p:nvPr/>
        </p:nvSpPr>
        <p:spPr>
          <a:xfrm>
            <a:off x="329981" y="5827082"/>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
        <p:nvSpPr>
          <p:cNvPr id="38" name="Title 37">
            <a:extLst>
              <a:ext uri="{FF2B5EF4-FFF2-40B4-BE49-F238E27FC236}">
                <a16:creationId xmlns:a16="http://schemas.microsoft.com/office/drawing/2014/main" id="{35728539-172C-5843-A0EF-78095046DA77}"/>
              </a:ext>
            </a:extLst>
          </p:cNvPr>
          <p:cNvSpPr>
            <a:spLocks noGrp="1"/>
          </p:cNvSpPr>
          <p:nvPr>
            <p:ph type="title"/>
          </p:nvPr>
        </p:nvSpPr>
        <p:spPr/>
        <p:txBody>
          <a:bodyPr>
            <a:normAutofit fontScale="90000"/>
          </a:bodyPr>
          <a:lstStyle/>
          <a:p>
            <a:r>
              <a:rPr lang="en-US" dirty="0"/>
              <a:t>Today’s Systems: Bulk Data Copy</a:t>
            </a:r>
          </a:p>
        </p:txBody>
      </p:sp>
    </p:spTree>
    <p:extLst>
      <p:ext uri="{BB962C8B-B14F-4D97-AF65-F5344CB8AC3E}">
        <p14:creationId xmlns:p14="http://schemas.microsoft.com/office/powerpoint/2010/main" val="7461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192870" y="1135001"/>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641787" y="2124470"/>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951972" y="3113932"/>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593417" y="3113932"/>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344047" y="3113932"/>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313036" y="3113932"/>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426768" y="2836427"/>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435074" y="2374673"/>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679871" y="2604413"/>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2088450" y="2793210"/>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846504" y="2533902"/>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282026" y="2888744"/>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192714" y="2566631"/>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194985" y="3266346"/>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192714" y="2561201"/>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639103" y="3036035"/>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166413" y="1113985"/>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337200" y="1344818"/>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969868" y="4576466"/>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237370" y="3226526"/>
            <a:ext cx="603459" cy="1580773"/>
          </a:xfrm>
          <a:prstGeom prst="curvedConnector4">
            <a:avLst>
              <a:gd name="adj1" fmla="val -37882"/>
              <a:gd name="adj2" fmla="val 53740"/>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578827" y="1111940"/>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340934" y="1342773"/>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969868" y="5149631"/>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9" name="TextBox 28"/>
          <p:cNvSpPr txBox="1"/>
          <p:nvPr/>
        </p:nvSpPr>
        <p:spPr>
          <a:xfrm>
            <a:off x="329980" y="5827079"/>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980597" y="5827079"/>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
        <p:nvSpPr>
          <p:cNvPr id="27" name="Title 26">
            <a:extLst>
              <a:ext uri="{FF2B5EF4-FFF2-40B4-BE49-F238E27FC236}">
                <a16:creationId xmlns:a16="http://schemas.microsoft.com/office/drawing/2014/main" id="{E6243932-DC26-284F-BA62-F0FC3774A0DF}"/>
              </a:ext>
            </a:extLst>
          </p:cNvPr>
          <p:cNvSpPr>
            <a:spLocks noGrp="1"/>
          </p:cNvSpPr>
          <p:nvPr>
            <p:ph type="title"/>
          </p:nvPr>
        </p:nvSpPr>
        <p:spPr/>
        <p:txBody>
          <a:bodyPr>
            <a:normAutofit fontScale="90000"/>
          </a:bodyPr>
          <a:lstStyle/>
          <a:p>
            <a:r>
              <a:rPr lang="en-US" dirty="0"/>
              <a:t>Future Systems: In-Memory Copy</a:t>
            </a:r>
          </a:p>
        </p:txBody>
      </p:sp>
    </p:spTree>
    <p:extLst>
      <p:ext uri="{BB962C8B-B14F-4D97-AF65-F5344CB8AC3E}">
        <p14:creationId xmlns:p14="http://schemas.microsoft.com/office/powerpoint/2010/main" val="390109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463478"/>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073328"/>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1879278"/>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485" name="Group 29"/>
          <p:cNvGrpSpPr>
            <a:grpSpLocks/>
          </p:cNvGrpSpPr>
          <p:nvPr/>
        </p:nvGrpSpPr>
        <p:grpSpPr bwMode="auto">
          <a:xfrm>
            <a:off x="1695450" y="1459385"/>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455416"/>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023728"/>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126635"/>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333678"/>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204828"/>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595228"/>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2921878"/>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211735"/>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927978"/>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4820122"/>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256685"/>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073328"/>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066978"/>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1845067"/>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1991197"/>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2927485"/>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441967"/>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596828"/>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3984501"/>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543009"/>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821493" y="1229652"/>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rPr>
              <a:t>Negligible HW cost</a:t>
            </a:r>
          </a:p>
        </p:txBody>
      </p:sp>
      <p:sp>
        <p:nvSpPr>
          <p:cNvPr id="147" name="TextBox 146"/>
          <p:cNvSpPr txBox="1"/>
          <p:nvPr/>
        </p:nvSpPr>
        <p:spPr>
          <a:xfrm>
            <a:off x="5841033" y="837445"/>
            <a:ext cx="32652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rPr>
              <a:t>   </a:t>
            </a: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Times New Roman" charset="0"/>
                <a:cs typeface="Times New Roman" charset="0"/>
              </a:rPr>
              <a:t>Idea: Two consecutive ACT</a:t>
            </a:r>
          </a:p>
        </p:txBody>
      </p:sp>
      <p:sp>
        <p:nvSpPr>
          <p:cNvPr id="148" name="Rounded Rectangle 147">
            <a:extLst>
              <a:ext uri="{FF2B5EF4-FFF2-40B4-BE49-F238E27FC236}">
                <a16:creationId xmlns:a16="http://schemas.microsoft.com/office/drawing/2014/main" id="{AB434008-1DA6-964B-903E-0E49E914A9DB}"/>
              </a:ext>
            </a:extLst>
          </p:cNvPr>
          <p:cNvSpPr/>
          <p:nvPr/>
        </p:nvSpPr>
        <p:spPr>
          <a:xfrm>
            <a:off x="304800" y="5872226"/>
            <a:ext cx="8534400" cy="600367"/>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11.6</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74</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4" name="Title 3">
            <a:extLst>
              <a:ext uri="{FF2B5EF4-FFF2-40B4-BE49-F238E27FC236}">
                <a16:creationId xmlns:a16="http://schemas.microsoft.com/office/drawing/2014/main" id="{6407BB6B-0F50-B94F-9B64-8B496FED269C}"/>
              </a:ext>
            </a:extLst>
          </p:cNvPr>
          <p:cNvSpPr>
            <a:spLocks noGrp="1"/>
          </p:cNvSpPr>
          <p:nvPr>
            <p:ph type="title"/>
          </p:nvPr>
        </p:nvSpPr>
        <p:spPr/>
        <p:txBody>
          <a:bodyPr>
            <a:normAutofit fontScale="90000"/>
          </a:bodyPr>
          <a:lstStyle/>
          <a:p>
            <a:r>
              <a:rPr lang="en-US" dirty="0" err="1"/>
              <a:t>RowClone</a:t>
            </a:r>
            <a:r>
              <a:rPr lang="en-US" dirty="0"/>
              <a:t>: In-DRAM Row Copy</a:t>
            </a:r>
          </a:p>
        </p:txBody>
      </p:sp>
    </p:spTree>
    <p:extLst>
      <p:ext uri="{BB962C8B-B14F-4D97-AF65-F5344CB8AC3E}">
        <p14:creationId xmlns:p14="http://schemas.microsoft.com/office/powerpoint/2010/main" val="406797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fade">
                                      <p:cBhvr>
                                        <p:cTn id="5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P spid="1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D106B70-ADD5-374A-96B8-BFEEE8824179}"/>
              </a:ext>
            </a:extLst>
          </p:cNvPr>
          <p:cNvSpPr/>
          <p:nvPr/>
        </p:nvSpPr>
        <p:spPr>
          <a:xfrm>
            <a:off x="6420631" y="2172482"/>
            <a:ext cx="2662891" cy="2732963"/>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C22F43-BE98-FC42-B87F-90B58953A248}"/>
              </a:ext>
            </a:extLst>
          </p:cNvPr>
          <p:cNvSpPr>
            <a:spLocks noGrp="1"/>
          </p:cNvSpPr>
          <p:nvPr>
            <p:ph type="title"/>
          </p:nvPr>
        </p:nvSpPr>
        <p:spPr/>
        <p:txBody>
          <a:bodyPr>
            <a:normAutofit fontScale="90000"/>
          </a:bodyPr>
          <a:lstStyle/>
          <a:p>
            <a:r>
              <a:rPr lang="en-US" dirty="0" err="1"/>
              <a:t>RowClone</a:t>
            </a:r>
            <a:r>
              <a:rPr lang="en-US" dirty="0"/>
              <a:t>: In-DRAM Row Copy (I)</a:t>
            </a:r>
          </a:p>
        </p:txBody>
      </p:sp>
      <p:grpSp>
        <p:nvGrpSpPr>
          <p:cNvPr id="40" name="Group 39">
            <a:extLst>
              <a:ext uri="{FF2B5EF4-FFF2-40B4-BE49-F238E27FC236}">
                <a16:creationId xmlns:a16="http://schemas.microsoft.com/office/drawing/2014/main" id="{BFA1E91D-1B84-DF44-9215-14A95EF49BB3}"/>
              </a:ext>
            </a:extLst>
          </p:cNvPr>
          <p:cNvGrpSpPr/>
          <p:nvPr/>
        </p:nvGrpSpPr>
        <p:grpSpPr>
          <a:xfrm>
            <a:off x="2940778" y="1053376"/>
            <a:ext cx="5066633" cy="5249949"/>
            <a:chOff x="2940778" y="1053376"/>
            <a:chExt cx="5066633" cy="5249949"/>
          </a:xfrm>
        </p:grpSpPr>
        <p:cxnSp>
          <p:nvCxnSpPr>
            <p:cNvPr id="4" name="Straight Connector 3">
              <a:extLst>
                <a:ext uri="{FF2B5EF4-FFF2-40B4-BE49-F238E27FC236}">
                  <a16:creationId xmlns:a16="http://schemas.microsoft.com/office/drawing/2014/main" id="{8A14BBDE-3984-3648-9EC2-78FEBEE93B7C}"/>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E0F68EC-E47D-DE45-98CF-9FCA25635C82}"/>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9136A8A4-1A03-9E45-82B1-F66137AADF7A}"/>
                </a:ext>
              </a:extLst>
            </p:cNvPr>
            <p:cNvSpPr/>
            <p:nvPr/>
          </p:nvSpPr>
          <p:spPr>
            <a:xfrm>
              <a:off x="6051170" y="5549273"/>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amplifier</a:t>
              </a:r>
            </a:p>
          </p:txBody>
        </p:sp>
        <p:cxnSp>
          <p:nvCxnSpPr>
            <p:cNvPr id="22" name="Straight Connector 21">
              <a:extLst>
                <a:ext uri="{FF2B5EF4-FFF2-40B4-BE49-F238E27FC236}">
                  <a16:creationId xmlns:a16="http://schemas.microsoft.com/office/drawing/2014/main" id="{14034907-5898-0D47-90A2-C90A2FBC1984}"/>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C27A838-3F8D-6543-9525-8C1F29FD06C1}"/>
                </a:ext>
              </a:extLst>
            </p:cNvPr>
            <p:cNvSpPr/>
            <p:nvPr/>
          </p:nvSpPr>
          <p:spPr>
            <a:xfrm>
              <a:off x="2940778" y="5903215"/>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enable</a:t>
              </a:r>
            </a:p>
          </p:txBody>
        </p:sp>
        <p:sp>
          <p:nvSpPr>
            <p:cNvPr id="24" name="Rectangle 23">
              <a:extLst>
                <a:ext uri="{FF2B5EF4-FFF2-40B4-BE49-F238E27FC236}">
                  <a16:creationId xmlns:a16="http://schemas.microsoft.com/office/drawing/2014/main" id="{2CB6D1E7-918D-7840-9B75-B24FF6A60B24}"/>
                </a:ext>
              </a:extLst>
            </p:cNvPr>
            <p:cNvSpPr/>
            <p:nvPr/>
          </p:nvSpPr>
          <p:spPr>
            <a:xfrm>
              <a:off x="5719665" y="1053376"/>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grpSp>
      <p:grpSp>
        <p:nvGrpSpPr>
          <p:cNvPr id="38" name="Group 37">
            <a:extLst>
              <a:ext uri="{FF2B5EF4-FFF2-40B4-BE49-F238E27FC236}">
                <a16:creationId xmlns:a16="http://schemas.microsoft.com/office/drawing/2014/main" id="{DDE09FD4-911F-B646-BA4F-40FC077F6C1D}"/>
              </a:ext>
            </a:extLst>
          </p:cNvPr>
          <p:cNvGrpSpPr/>
          <p:nvPr/>
        </p:nvGrpSpPr>
        <p:grpSpPr>
          <a:xfrm>
            <a:off x="1836645" y="863836"/>
            <a:ext cx="4325590" cy="1646655"/>
            <a:chOff x="1836645" y="863836"/>
            <a:chExt cx="4325590" cy="1646655"/>
          </a:xfrm>
        </p:grpSpPr>
        <p:cxnSp>
          <p:nvCxnSpPr>
            <p:cNvPr id="6" name="Straight Connector 5">
              <a:extLst>
                <a:ext uri="{FF2B5EF4-FFF2-40B4-BE49-F238E27FC236}">
                  <a16:creationId xmlns:a16="http://schemas.microsoft.com/office/drawing/2014/main" id="{ABC31BA0-09AC-6C4D-93CE-6127F082058B}"/>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7E4A0B-9681-354D-9547-0A63C725FA93}"/>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C22A0-DDB4-0C45-99CB-638DC7AA6E48}"/>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502A44-101B-974B-BE3C-5D866C53747D}"/>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0" name="Straight Connector 9">
              <a:extLst>
                <a:ext uri="{FF2B5EF4-FFF2-40B4-BE49-F238E27FC236}">
                  <a16:creationId xmlns:a16="http://schemas.microsoft.com/office/drawing/2014/main" id="{A22A755B-6E52-644A-9CAD-E0D638A083F1}"/>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8E0387-E27A-AB46-BBF5-7947AF22886B}"/>
                </a:ext>
              </a:extLst>
            </p:cNvPr>
            <p:cNvCxnSpPr>
              <a:cxnSpLocks/>
            </p:cNvCxnSpPr>
            <p:nvPr/>
          </p:nvCxnSpPr>
          <p:spPr>
            <a:xfrm flipV="1">
              <a:off x="4908851"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31045F-4162-C548-96B8-FFE6074F1770}"/>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A4FC1B-F6A1-5C4C-A3EB-68C07B283E6E}"/>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B8D38-57BE-1048-A987-A08CC89188B6}"/>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E770C4-2684-7B4B-878F-5B7333D2BD0A}"/>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1EA56-E458-EE43-8018-C8864E19EFBE}"/>
                </a:ext>
              </a:extLst>
            </p:cNvPr>
            <p:cNvCxnSpPr>
              <a:cxnSpLocks/>
            </p:cNvCxnSpPr>
            <p:nvPr/>
          </p:nvCxnSpPr>
          <p:spPr>
            <a:xfrm>
              <a:off x="3935324" y="182171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1591A7-DEF4-4541-8360-9CC9333F437D}"/>
                </a:ext>
              </a:extLst>
            </p:cNvPr>
            <p:cNvCxnSpPr>
              <a:cxnSpLocks/>
            </p:cNvCxnSpPr>
            <p:nvPr/>
          </p:nvCxnSpPr>
          <p:spPr>
            <a:xfrm>
              <a:off x="5277100" y="180523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68F2955-9436-434F-8417-6668EA56F2FF}"/>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3" name="Rectangle 52">
              <a:extLst>
                <a:ext uri="{FF2B5EF4-FFF2-40B4-BE49-F238E27FC236}">
                  <a16:creationId xmlns:a16="http://schemas.microsoft.com/office/drawing/2014/main" id="{FA209C09-4EA4-B748-9185-65DA9E21C141}"/>
                </a:ext>
              </a:extLst>
            </p:cNvPr>
            <p:cNvSpPr/>
            <p:nvPr/>
          </p:nvSpPr>
          <p:spPr>
            <a:xfrm>
              <a:off x="1836645" y="863836"/>
              <a:ext cx="1145122"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source A</a:t>
              </a:r>
            </a:p>
          </p:txBody>
        </p:sp>
      </p:grpSp>
      <p:grpSp>
        <p:nvGrpSpPr>
          <p:cNvPr id="39" name="Group 38">
            <a:extLst>
              <a:ext uri="{FF2B5EF4-FFF2-40B4-BE49-F238E27FC236}">
                <a16:creationId xmlns:a16="http://schemas.microsoft.com/office/drawing/2014/main" id="{EC6F7C26-8B81-8941-9F2A-FA550B5462E4}"/>
              </a:ext>
            </a:extLst>
          </p:cNvPr>
          <p:cNvGrpSpPr/>
          <p:nvPr/>
        </p:nvGrpSpPr>
        <p:grpSpPr>
          <a:xfrm>
            <a:off x="1287072" y="3177828"/>
            <a:ext cx="4875160" cy="1606160"/>
            <a:chOff x="1287072" y="3177828"/>
            <a:chExt cx="4875160" cy="1606160"/>
          </a:xfrm>
        </p:grpSpPr>
        <p:cxnSp>
          <p:nvCxnSpPr>
            <p:cNvPr id="25" name="Straight Connector 24">
              <a:extLst>
                <a:ext uri="{FF2B5EF4-FFF2-40B4-BE49-F238E27FC236}">
                  <a16:creationId xmlns:a16="http://schemas.microsoft.com/office/drawing/2014/main" id="{81192D04-C209-2D4F-802B-526A5B421649}"/>
                </a:ext>
              </a:extLst>
            </p:cNvPr>
            <p:cNvCxnSpPr>
              <a:cxnSpLocks/>
            </p:cNvCxnSpPr>
            <p:nvPr/>
          </p:nvCxnSpPr>
          <p:spPr>
            <a:xfrm>
              <a:off x="2981767" y="3381589"/>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D54A095-38C0-6141-B8B9-F9605BB9B046}"/>
                </a:ext>
              </a:extLst>
            </p:cNvPr>
            <p:cNvCxnSpPr>
              <a:cxnSpLocks/>
            </p:cNvCxnSpPr>
            <p:nvPr/>
          </p:nvCxnSpPr>
          <p:spPr>
            <a:xfrm flipV="1">
              <a:off x="5085907" y="3381589"/>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5FE817-5BF2-1442-9EB8-AEABE161853B}"/>
                </a:ext>
              </a:extLst>
            </p:cNvPr>
            <p:cNvCxnSpPr>
              <a:cxnSpLocks/>
            </p:cNvCxnSpPr>
            <p:nvPr/>
          </p:nvCxnSpPr>
          <p:spPr>
            <a:xfrm>
              <a:off x="3946173" y="4089470"/>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342B9FE-C375-C545-AB3A-939F8185691E}"/>
                </a:ext>
              </a:extLst>
            </p:cNvPr>
            <p:cNvSpPr/>
            <p:nvPr/>
          </p:nvSpPr>
          <p:spPr>
            <a:xfrm>
              <a:off x="3801656" y="4309067"/>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29" name="Straight Connector 28">
              <a:extLst>
                <a:ext uri="{FF2B5EF4-FFF2-40B4-BE49-F238E27FC236}">
                  <a16:creationId xmlns:a16="http://schemas.microsoft.com/office/drawing/2014/main" id="{CF6C883F-AD72-2F48-B7AC-C608DC2521AF}"/>
                </a:ext>
              </a:extLst>
            </p:cNvPr>
            <p:cNvCxnSpPr>
              <a:cxnSpLocks/>
            </p:cNvCxnSpPr>
            <p:nvPr/>
          </p:nvCxnSpPr>
          <p:spPr>
            <a:xfrm>
              <a:off x="4725247" y="408215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0239EA-2AC1-5E45-B1CD-F7F5806C1C6D}"/>
                </a:ext>
              </a:extLst>
            </p:cNvPr>
            <p:cNvCxnSpPr>
              <a:cxnSpLocks/>
            </p:cNvCxnSpPr>
            <p:nvPr/>
          </p:nvCxnSpPr>
          <p:spPr>
            <a:xfrm flipV="1">
              <a:off x="4908848" y="372197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7C0BF5-F4D0-9F48-8464-E02F7695B3F6}"/>
                </a:ext>
              </a:extLst>
            </p:cNvPr>
            <p:cNvCxnSpPr>
              <a:cxnSpLocks/>
            </p:cNvCxnSpPr>
            <p:nvPr/>
          </p:nvCxnSpPr>
          <p:spPr>
            <a:xfrm>
              <a:off x="4894218" y="359887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AABB42F-7FEE-C342-B384-68719E7B9527}"/>
                </a:ext>
              </a:extLst>
            </p:cNvPr>
            <p:cNvCxnSpPr>
              <a:cxnSpLocks/>
            </p:cNvCxnSpPr>
            <p:nvPr/>
          </p:nvCxnSpPr>
          <p:spPr>
            <a:xfrm flipV="1">
              <a:off x="5269782" y="372369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64E763-976B-344B-A33A-2A85B977433A}"/>
                </a:ext>
              </a:extLst>
            </p:cNvPr>
            <p:cNvCxnSpPr>
              <a:cxnSpLocks/>
            </p:cNvCxnSpPr>
            <p:nvPr/>
          </p:nvCxnSpPr>
          <p:spPr>
            <a:xfrm>
              <a:off x="4893720" y="3723695"/>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E35EBB-0EED-524B-9A08-A1B55DA972C5}"/>
                </a:ext>
              </a:extLst>
            </p:cNvPr>
            <p:cNvCxnSpPr>
              <a:cxnSpLocks/>
            </p:cNvCxnSpPr>
            <p:nvPr/>
          </p:nvCxnSpPr>
          <p:spPr>
            <a:xfrm>
              <a:off x="5253409" y="408947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7BFB54-58A8-E14E-B616-19BF8FBAAA97}"/>
                </a:ext>
              </a:extLst>
            </p:cNvPr>
            <p:cNvCxnSpPr>
              <a:cxnSpLocks/>
            </p:cNvCxnSpPr>
            <p:nvPr/>
          </p:nvCxnSpPr>
          <p:spPr>
            <a:xfrm>
              <a:off x="3935321" y="4095212"/>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414EF5-FF1B-B74D-89AF-7B7850F3887D}"/>
                </a:ext>
              </a:extLst>
            </p:cNvPr>
            <p:cNvCxnSpPr>
              <a:cxnSpLocks/>
            </p:cNvCxnSpPr>
            <p:nvPr/>
          </p:nvCxnSpPr>
          <p:spPr>
            <a:xfrm>
              <a:off x="5277097" y="4078736"/>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0454C0E-6B30-6044-AB2B-3DB123AF99EB}"/>
                </a:ext>
              </a:extLst>
            </p:cNvPr>
            <p:cNvSpPr/>
            <p:nvPr/>
          </p:nvSpPr>
          <p:spPr>
            <a:xfrm>
              <a:off x="3801655" y="4664782"/>
              <a:ext cx="267329" cy="118413"/>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87426D71-1F37-6C46-B8D4-D635D22A5475}"/>
                </a:ext>
              </a:extLst>
            </p:cNvPr>
            <p:cNvSpPr/>
            <p:nvPr/>
          </p:nvSpPr>
          <p:spPr>
            <a:xfrm>
              <a:off x="1287072" y="3177828"/>
              <a:ext cx="169469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destination B</a:t>
              </a:r>
            </a:p>
          </p:txBody>
        </p:sp>
      </p:grpSp>
      <p:sp>
        <p:nvSpPr>
          <p:cNvPr id="46" name="Rectangle 45">
            <a:extLst>
              <a:ext uri="{FF2B5EF4-FFF2-40B4-BE49-F238E27FC236}">
                <a16:creationId xmlns:a16="http://schemas.microsoft.com/office/drawing/2014/main" id="{2B99DFFA-E2F2-9E46-82E9-04A5C36DFB59}"/>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47" name="Rectangle 46">
            <a:extLst>
              <a:ext uri="{FF2B5EF4-FFF2-40B4-BE49-F238E27FC236}">
                <a16:creationId xmlns:a16="http://schemas.microsoft.com/office/drawing/2014/main" id="{7EF5902A-B2CE-9E44-B26B-2D59D50B3B31}"/>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ACTIVATE (ACT)</a:t>
            </a:r>
          </a:p>
        </p:txBody>
      </p:sp>
      <p:sp>
        <p:nvSpPr>
          <p:cNvPr id="48" name="Rectangle 47">
            <a:extLst>
              <a:ext uri="{FF2B5EF4-FFF2-40B4-BE49-F238E27FC236}">
                <a16:creationId xmlns:a16="http://schemas.microsoft.com/office/drawing/2014/main" id="{95E47E98-9631-3749-8122-113967C7C089}"/>
              </a:ext>
            </a:extLst>
          </p:cNvPr>
          <p:cNvSpPr/>
          <p:nvPr/>
        </p:nvSpPr>
        <p:spPr>
          <a:xfrm>
            <a:off x="6468680" y="4349494"/>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3" name="Rectangle 2">
            <a:extLst>
              <a:ext uri="{FF2B5EF4-FFF2-40B4-BE49-F238E27FC236}">
                <a16:creationId xmlns:a16="http://schemas.microsoft.com/office/drawing/2014/main" id="{844ED25C-8182-754D-9EFC-E7C731001B21}"/>
              </a:ext>
            </a:extLst>
          </p:cNvPr>
          <p:cNvSpPr/>
          <p:nvPr/>
        </p:nvSpPr>
        <p:spPr>
          <a:xfrm>
            <a:off x="6417870" y="2184698"/>
            <a:ext cx="2662910"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Row copy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command sequence</a:t>
            </a:r>
            <a:r>
              <a:rPr kumimoji="0" lang="en-US" sz="1800" b="1" i="0" u="none" strike="noStrike" kern="1200" cap="none" spc="0" normalizeH="0" baseline="30000" noProof="0" dirty="0">
                <a:ln>
                  <a:noFill/>
                </a:ln>
                <a:solidFill>
                  <a:srgbClr val="C02900"/>
                </a:solidFill>
                <a:effectLst/>
                <a:uLnTx/>
                <a:uFillTx/>
                <a:latin typeface="Cambria" panose="02040503050406030204" pitchFamily="18" charset="0"/>
                <a:ea typeface="+mn-ea"/>
                <a:cs typeface="Arial" panose="020B0604020202020204" pitchFamily="34" charset="0"/>
              </a:rPr>
              <a:t>2</a:t>
            </a: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t>
            </a:r>
            <a:endParaRPr kumimoji="0" lang="en-US" sz="1800" b="1" i="0" u="none" strike="noStrike" kern="1200" cap="none" spc="0" normalizeH="0" baseline="0" noProof="0" dirty="0">
              <a:ln>
                <a:noFill/>
              </a:ln>
              <a:solidFill>
                <a:srgbClr val="C029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9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6" grpId="0" animBg="1"/>
      <p:bldP spid="47" grpId="0" animBg="1"/>
      <p:bldP spid="48"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10414EF5-FF1B-B74D-89AF-7B7850F3887D}"/>
              </a:ext>
            </a:extLst>
          </p:cNvPr>
          <p:cNvCxnSpPr>
            <a:cxnSpLocks/>
          </p:cNvCxnSpPr>
          <p:nvPr/>
        </p:nvCxnSpPr>
        <p:spPr>
          <a:xfrm>
            <a:off x="5277097" y="4078736"/>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1591A7-DEF4-4541-8360-9CC9333F437D}"/>
              </a:ext>
            </a:extLst>
          </p:cNvPr>
          <p:cNvCxnSpPr>
            <a:cxnSpLocks/>
          </p:cNvCxnSpPr>
          <p:nvPr/>
        </p:nvCxnSpPr>
        <p:spPr>
          <a:xfrm>
            <a:off x="5277100" y="180523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DC22F43-BE98-FC42-B87F-90B58953A248}"/>
              </a:ext>
            </a:extLst>
          </p:cNvPr>
          <p:cNvSpPr>
            <a:spLocks noGrp="1"/>
          </p:cNvSpPr>
          <p:nvPr>
            <p:ph type="title"/>
          </p:nvPr>
        </p:nvSpPr>
        <p:spPr/>
        <p:txBody>
          <a:bodyPr>
            <a:normAutofit fontScale="90000"/>
          </a:bodyPr>
          <a:lstStyle/>
          <a:p>
            <a:r>
              <a:rPr lang="en-US" dirty="0" err="1"/>
              <a:t>RowClone</a:t>
            </a:r>
            <a:r>
              <a:rPr lang="en-US" dirty="0"/>
              <a:t>: In-DRAM Row Copy (II)</a:t>
            </a:r>
          </a:p>
        </p:txBody>
      </p:sp>
      <p:cxnSp>
        <p:nvCxnSpPr>
          <p:cNvPr id="4" name="Straight Connector 3">
            <a:extLst>
              <a:ext uri="{FF2B5EF4-FFF2-40B4-BE49-F238E27FC236}">
                <a16:creationId xmlns:a16="http://schemas.microsoft.com/office/drawing/2014/main" id="{8A14BBDE-3984-3648-9EC2-78FEBEE93B7C}"/>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2EFD4D5-3921-7948-B8BD-45B3EDD31004}"/>
              </a:ext>
            </a:extLst>
          </p:cNvPr>
          <p:cNvSpPr/>
          <p:nvPr/>
        </p:nvSpPr>
        <p:spPr>
          <a:xfrm>
            <a:off x="6184351" y="1695578"/>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bitline</a:t>
            </a:r>
          </a:p>
        </p:txBody>
      </p:sp>
      <p:cxnSp>
        <p:nvCxnSpPr>
          <p:cNvPr id="6" name="Straight Connector 5">
            <a:extLst>
              <a:ext uri="{FF2B5EF4-FFF2-40B4-BE49-F238E27FC236}">
                <a16:creationId xmlns:a16="http://schemas.microsoft.com/office/drawing/2014/main" id="{ABC31BA0-09AC-6C4D-93CE-6127F082058B}"/>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7E4A0B-9681-354D-9547-0A63C725FA93}"/>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C22A0-DDB4-0C45-99CB-638DC7AA6E48}"/>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502A44-101B-974B-BE3C-5D866C53747D}"/>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0" name="Straight Connector 9">
            <a:extLst>
              <a:ext uri="{FF2B5EF4-FFF2-40B4-BE49-F238E27FC236}">
                <a16:creationId xmlns:a16="http://schemas.microsoft.com/office/drawing/2014/main" id="{A22A755B-6E52-644A-9CAD-E0D638A083F1}"/>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8E0387-E27A-AB46-BBF5-7947AF22886B}"/>
              </a:ext>
            </a:extLst>
          </p:cNvPr>
          <p:cNvCxnSpPr>
            <a:cxnSpLocks/>
          </p:cNvCxnSpPr>
          <p:nvPr/>
        </p:nvCxnSpPr>
        <p:spPr>
          <a:xfrm flipV="1">
            <a:off x="4908851"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31045F-4162-C548-96B8-FFE6074F1770}"/>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A4FC1B-F6A1-5C4C-A3EB-68C07B283E6E}"/>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B8D38-57BE-1048-A987-A08CC89188B6}"/>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E770C4-2684-7B4B-878F-5B7333D2BD0A}"/>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1EA56-E458-EE43-8018-C8864E19EFBE}"/>
              </a:ext>
            </a:extLst>
          </p:cNvPr>
          <p:cNvCxnSpPr>
            <a:cxnSpLocks/>
          </p:cNvCxnSpPr>
          <p:nvPr/>
        </p:nvCxnSpPr>
        <p:spPr>
          <a:xfrm>
            <a:off x="3935324" y="182171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68F2955-9436-434F-8417-6668EA56F2FF}"/>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0" name="Rectangle 19">
            <a:extLst>
              <a:ext uri="{FF2B5EF4-FFF2-40B4-BE49-F238E27FC236}">
                <a16:creationId xmlns:a16="http://schemas.microsoft.com/office/drawing/2014/main" id="{2E0F68EC-E47D-DE45-98CF-9FCA25635C82}"/>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9136A8A4-1A03-9E45-82B1-F66137AADF7A}"/>
              </a:ext>
            </a:extLst>
          </p:cNvPr>
          <p:cNvSpPr/>
          <p:nvPr/>
        </p:nvSpPr>
        <p:spPr>
          <a:xfrm>
            <a:off x="6058275" y="5549273"/>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amplifier</a:t>
            </a:r>
          </a:p>
        </p:txBody>
      </p:sp>
      <p:cxnSp>
        <p:nvCxnSpPr>
          <p:cNvPr id="22" name="Straight Connector 21">
            <a:extLst>
              <a:ext uri="{FF2B5EF4-FFF2-40B4-BE49-F238E27FC236}">
                <a16:creationId xmlns:a16="http://schemas.microsoft.com/office/drawing/2014/main" id="{14034907-5898-0D47-90A2-C90A2FBC1984}"/>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C27A838-3F8D-6543-9525-8C1F29FD06C1}"/>
              </a:ext>
            </a:extLst>
          </p:cNvPr>
          <p:cNvSpPr/>
          <p:nvPr/>
        </p:nvSpPr>
        <p:spPr>
          <a:xfrm>
            <a:off x="2940778" y="5903215"/>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enable</a:t>
            </a:r>
          </a:p>
        </p:txBody>
      </p:sp>
      <p:sp>
        <p:nvSpPr>
          <p:cNvPr id="24" name="Rectangle 23">
            <a:extLst>
              <a:ext uri="{FF2B5EF4-FFF2-40B4-BE49-F238E27FC236}">
                <a16:creationId xmlns:a16="http://schemas.microsoft.com/office/drawing/2014/main" id="{2CB6D1E7-918D-7840-9B75-B24FF6A60B24}"/>
              </a:ext>
            </a:extLst>
          </p:cNvPr>
          <p:cNvSpPr/>
          <p:nvPr/>
        </p:nvSpPr>
        <p:spPr>
          <a:xfrm>
            <a:off x="5719665" y="1053376"/>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cxnSp>
        <p:nvCxnSpPr>
          <p:cNvPr id="25" name="Straight Connector 24">
            <a:extLst>
              <a:ext uri="{FF2B5EF4-FFF2-40B4-BE49-F238E27FC236}">
                <a16:creationId xmlns:a16="http://schemas.microsoft.com/office/drawing/2014/main" id="{81192D04-C209-2D4F-802B-526A5B421649}"/>
              </a:ext>
            </a:extLst>
          </p:cNvPr>
          <p:cNvCxnSpPr>
            <a:cxnSpLocks/>
          </p:cNvCxnSpPr>
          <p:nvPr/>
        </p:nvCxnSpPr>
        <p:spPr>
          <a:xfrm>
            <a:off x="2981767" y="3381589"/>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D54A095-38C0-6141-B8B9-F9605BB9B046}"/>
              </a:ext>
            </a:extLst>
          </p:cNvPr>
          <p:cNvCxnSpPr>
            <a:cxnSpLocks/>
          </p:cNvCxnSpPr>
          <p:nvPr/>
        </p:nvCxnSpPr>
        <p:spPr>
          <a:xfrm flipV="1">
            <a:off x="5085907" y="3381589"/>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5FE817-5BF2-1442-9EB8-AEABE161853B}"/>
              </a:ext>
            </a:extLst>
          </p:cNvPr>
          <p:cNvCxnSpPr>
            <a:cxnSpLocks/>
          </p:cNvCxnSpPr>
          <p:nvPr/>
        </p:nvCxnSpPr>
        <p:spPr>
          <a:xfrm>
            <a:off x="3946173" y="4089470"/>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342B9FE-C375-C545-AB3A-939F8185691E}"/>
              </a:ext>
            </a:extLst>
          </p:cNvPr>
          <p:cNvSpPr/>
          <p:nvPr/>
        </p:nvSpPr>
        <p:spPr>
          <a:xfrm>
            <a:off x="3801656" y="4309067"/>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29" name="Straight Connector 28">
            <a:extLst>
              <a:ext uri="{FF2B5EF4-FFF2-40B4-BE49-F238E27FC236}">
                <a16:creationId xmlns:a16="http://schemas.microsoft.com/office/drawing/2014/main" id="{CF6C883F-AD72-2F48-B7AC-C608DC2521AF}"/>
              </a:ext>
            </a:extLst>
          </p:cNvPr>
          <p:cNvCxnSpPr>
            <a:cxnSpLocks/>
          </p:cNvCxnSpPr>
          <p:nvPr/>
        </p:nvCxnSpPr>
        <p:spPr>
          <a:xfrm>
            <a:off x="4725247" y="408215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0239EA-2AC1-5E45-B1CD-F7F5806C1C6D}"/>
              </a:ext>
            </a:extLst>
          </p:cNvPr>
          <p:cNvCxnSpPr>
            <a:cxnSpLocks/>
          </p:cNvCxnSpPr>
          <p:nvPr/>
        </p:nvCxnSpPr>
        <p:spPr>
          <a:xfrm flipV="1">
            <a:off x="4908848" y="372197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7C0BF5-F4D0-9F48-8464-E02F7695B3F6}"/>
              </a:ext>
            </a:extLst>
          </p:cNvPr>
          <p:cNvCxnSpPr>
            <a:cxnSpLocks/>
          </p:cNvCxnSpPr>
          <p:nvPr/>
        </p:nvCxnSpPr>
        <p:spPr>
          <a:xfrm>
            <a:off x="4894218" y="359887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AABB42F-7FEE-C342-B384-68719E7B9527}"/>
              </a:ext>
            </a:extLst>
          </p:cNvPr>
          <p:cNvCxnSpPr>
            <a:cxnSpLocks/>
          </p:cNvCxnSpPr>
          <p:nvPr/>
        </p:nvCxnSpPr>
        <p:spPr>
          <a:xfrm flipV="1">
            <a:off x="5269782" y="372369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64E763-976B-344B-A33A-2A85B977433A}"/>
              </a:ext>
            </a:extLst>
          </p:cNvPr>
          <p:cNvCxnSpPr>
            <a:cxnSpLocks/>
          </p:cNvCxnSpPr>
          <p:nvPr/>
        </p:nvCxnSpPr>
        <p:spPr>
          <a:xfrm>
            <a:off x="4893720" y="3723695"/>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E35EBB-0EED-524B-9A08-A1B55DA972C5}"/>
              </a:ext>
            </a:extLst>
          </p:cNvPr>
          <p:cNvCxnSpPr>
            <a:cxnSpLocks/>
          </p:cNvCxnSpPr>
          <p:nvPr/>
        </p:nvCxnSpPr>
        <p:spPr>
          <a:xfrm>
            <a:off x="5253409" y="408947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7BFB54-58A8-E14E-B616-19BF8FBAAA97}"/>
              </a:ext>
            </a:extLst>
          </p:cNvPr>
          <p:cNvCxnSpPr>
            <a:cxnSpLocks/>
          </p:cNvCxnSpPr>
          <p:nvPr/>
        </p:nvCxnSpPr>
        <p:spPr>
          <a:xfrm>
            <a:off x="3935321" y="4095212"/>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0454C0E-6B30-6044-AB2B-3DB123AF99EB}"/>
              </a:ext>
            </a:extLst>
          </p:cNvPr>
          <p:cNvSpPr/>
          <p:nvPr/>
        </p:nvSpPr>
        <p:spPr>
          <a:xfrm>
            <a:off x="3801655" y="4664782"/>
            <a:ext cx="267329" cy="118413"/>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3" name="Rectangle 52">
            <a:extLst>
              <a:ext uri="{FF2B5EF4-FFF2-40B4-BE49-F238E27FC236}">
                <a16:creationId xmlns:a16="http://schemas.microsoft.com/office/drawing/2014/main" id="{FA209C09-4EA4-B748-9185-65DA9E21C141}"/>
              </a:ext>
            </a:extLst>
          </p:cNvPr>
          <p:cNvSpPr/>
          <p:nvPr/>
        </p:nvSpPr>
        <p:spPr>
          <a:xfrm>
            <a:off x="1836645" y="863836"/>
            <a:ext cx="1145122"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source A</a:t>
            </a:r>
          </a:p>
        </p:txBody>
      </p:sp>
      <p:sp>
        <p:nvSpPr>
          <p:cNvPr id="54" name="Rectangle 53">
            <a:extLst>
              <a:ext uri="{FF2B5EF4-FFF2-40B4-BE49-F238E27FC236}">
                <a16:creationId xmlns:a16="http://schemas.microsoft.com/office/drawing/2014/main" id="{87426D71-1F37-6C46-B8D4-D635D22A5475}"/>
              </a:ext>
            </a:extLst>
          </p:cNvPr>
          <p:cNvSpPr/>
          <p:nvPr/>
        </p:nvSpPr>
        <p:spPr>
          <a:xfrm>
            <a:off x="1287072" y="3177828"/>
            <a:ext cx="169469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destination B</a:t>
            </a:r>
          </a:p>
        </p:txBody>
      </p:sp>
      <p:sp>
        <p:nvSpPr>
          <p:cNvPr id="108" name="Rectangle 107">
            <a:extLst>
              <a:ext uri="{FF2B5EF4-FFF2-40B4-BE49-F238E27FC236}">
                <a16:creationId xmlns:a16="http://schemas.microsoft.com/office/drawing/2014/main" id="{C7A69E53-DBF2-8944-9AA2-17E5808065F7}"/>
              </a:ext>
            </a:extLst>
          </p:cNvPr>
          <p:cNvSpPr/>
          <p:nvPr/>
        </p:nvSpPr>
        <p:spPr>
          <a:xfrm>
            <a:off x="-371075" y="1308142"/>
            <a:ext cx="3911795"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1.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ACTIVATE source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a:t>
            </a:r>
          </a:p>
        </p:txBody>
      </p:sp>
      <p:sp>
        <p:nvSpPr>
          <p:cNvPr id="109" name="Rectangle 108">
            <a:extLst>
              <a:ext uri="{FF2B5EF4-FFF2-40B4-BE49-F238E27FC236}">
                <a16:creationId xmlns:a16="http://schemas.microsoft.com/office/drawing/2014/main" id="{1F2846A2-A6D0-9C4F-8C53-1BA6952753CD}"/>
              </a:ext>
            </a:extLst>
          </p:cNvPr>
          <p:cNvSpPr/>
          <p:nvPr/>
        </p:nvSpPr>
        <p:spPr>
          <a:xfrm>
            <a:off x="2864558" y="2572713"/>
            <a:ext cx="3911795"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2. bitline will be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pulled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to charge level of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a:t>
            </a:r>
          </a:p>
        </p:txBody>
      </p:sp>
      <p:sp>
        <p:nvSpPr>
          <p:cNvPr id="110" name="Rectangle 109">
            <a:extLst>
              <a:ext uri="{FF2B5EF4-FFF2-40B4-BE49-F238E27FC236}">
                <a16:creationId xmlns:a16="http://schemas.microsoft.com/office/drawing/2014/main" id="{3E0F7BF0-1F4E-3C42-B73F-D1E55C54BEAA}"/>
              </a:ext>
            </a:extLst>
          </p:cNvPr>
          <p:cNvSpPr/>
          <p:nvPr/>
        </p:nvSpPr>
        <p:spPr>
          <a:xfrm>
            <a:off x="6001842" y="1050870"/>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V</a:t>
            </a:r>
            <a:r>
              <a:rPr kumimoji="0" lang="en-US" sz="2000" b="1" i="0" u="none" strike="noStrike" kern="1200" cap="none" spc="0" normalizeH="0" baseline="-25000" noProof="0" dirty="0">
                <a:ln>
                  <a:noFill/>
                </a:ln>
                <a:solidFill>
                  <a:srgbClr val="4472C4"/>
                </a:solidFill>
                <a:effectLst/>
                <a:uLnTx/>
                <a:uFillTx/>
                <a:latin typeface="Cambria" panose="02040503050406030204" pitchFamily="18" charset="0"/>
                <a:ea typeface="+mn-ea"/>
                <a:cs typeface="Arial" panose="020B0604020202020204" pitchFamily="34" charset="0"/>
              </a:rPr>
              <a:t>DD</a:t>
            </a:r>
          </a:p>
        </p:txBody>
      </p:sp>
      <p:sp>
        <p:nvSpPr>
          <p:cNvPr id="111" name="Rectangle 110">
            <a:extLst>
              <a:ext uri="{FF2B5EF4-FFF2-40B4-BE49-F238E27FC236}">
                <a16:creationId xmlns:a16="http://schemas.microsoft.com/office/drawing/2014/main" id="{63149956-8E39-C74C-926F-F1577F9F47E8}"/>
              </a:ext>
            </a:extLst>
          </p:cNvPr>
          <p:cNvSpPr/>
          <p:nvPr/>
        </p:nvSpPr>
        <p:spPr>
          <a:xfrm>
            <a:off x="3801655" y="2034784"/>
            <a:ext cx="267329" cy="480658"/>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12" name="Rectangle 111">
            <a:extLst>
              <a:ext uri="{FF2B5EF4-FFF2-40B4-BE49-F238E27FC236}">
                <a16:creationId xmlns:a16="http://schemas.microsoft.com/office/drawing/2014/main" id="{855CDF3F-E40C-8F4C-9F26-3E4577658F54}"/>
              </a:ext>
            </a:extLst>
          </p:cNvPr>
          <p:cNvSpPr/>
          <p:nvPr/>
        </p:nvSpPr>
        <p:spPr>
          <a:xfrm>
            <a:off x="-110140" y="3635462"/>
            <a:ext cx="3911795"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3.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ACTIVATE destination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a:t>
            </a:r>
          </a:p>
        </p:txBody>
      </p:sp>
      <p:sp>
        <p:nvSpPr>
          <p:cNvPr id="113" name="Rectangle 112">
            <a:extLst>
              <a:ext uri="{FF2B5EF4-FFF2-40B4-BE49-F238E27FC236}">
                <a16:creationId xmlns:a16="http://schemas.microsoft.com/office/drawing/2014/main" id="{2E64E4C6-4505-4C49-8097-7FA7946238D7}"/>
              </a:ext>
            </a:extLst>
          </p:cNvPr>
          <p:cNvSpPr/>
          <p:nvPr/>
        </p:nvSpPr>
        <p:spPr>
          <a:xfrm>
            <a:off x="-99284" y="4905445"/>
            <a:ext cx="4045457"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charge level of source row A </a:t>
            </a:r>
            <a:r>
              <a:rPr kumimoji="0" lang="en-US" sz="20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will be copied</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to destination row B</a:t>
            </a:r>
          </a:p>
        </p:txBody>
      </p:sp>
      <p:sp>
        <p:nvSpPr>
          <p:cNvPr id="114" name="Rectangle 113">
            <a:extLst>
              <a:ext uri="{FF2B5EF4-FFF2-40B4-BE49-F238E27FC236}">
                <a16:creationId xmlns:a16="http://schemas.microsoft.com/office/drawing/2014/main" id="{8B9365B9-45C4-8E40-B6DC-E4CE7FC7B828}"/>
              </a:ext>
            </a:extLst>
          </p:cNvPr>
          <p:cNvSpPr/>
          <p:nvPr/>
        </p:nvSpPr>
        <p:spPr>
          <a:xfrm>
            <a:off x="3801655" y="4306198"/>
            <a:ext cx="267329" cy="480658"/>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 name="Rectangle 49">
            <a:extLst>
              <a:ext uri="{FF2B5EF4-FFF2-40B4-BE49-F238E27FC236}">
                <a16:creationId xmlns:a16="http://schemas.microsoft.com/office/drawing/2014/main" id="{A567B780-9B0E-384C-AF78-72DF7163A1E7}"/>
              </a:ext>
            </a:extLst>
          </p:cNvPr>
          <p:cNvSpPr/>
          <p:nvPr/>
        </p:nvSpPr>
        <p:spPr>
          <a:xfrm>
            <a:off x="2816474" y="2583697"/>
            <a:ext cx="3911795"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5.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PRECHARGE bitline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for next access</a:t>
            </a:r>
          </a:p>
        </p:txBody>
      </p:sp>
      <p:sp>
        <p:nvSpPr>
          <p:cNvPr id="51" name="Rectangle 50">
            <a:extLst>
              <a:ext uri="{FF2B5EF4-FFF2-40B4-BE49-F238E27FC236}">
                <a16:creationId xmlns:a16="http://schemas.microsoft.com/office/drawing/2014/main" id="{95677F12-1F26-8345-B812-51475EBCD622}"/>
              </a:ext>
            </a:extLst>
          </p:cNvPr>
          <p:cNvSpPr/>
          <p:nvPr/>
        </p:nvSpPr>
        <p:spPr>
          <a:xfrm>
            <a:off x="5718889" y="1038940"/>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sp>
        <p:nvSpPr>
          <p:cNvPr id="55" name="Rectangle 54">
            <a:extLst>
              <a:ext uri="{FF2B5EF4-FFF2-40B4-BE49-F238E27FC236}">
                <a16:creationId xmlns:a16="http://schemas.microsoft.com/office/drawing/2014/main" id="{4B327EF2-7F52-9F4C-851C-0C5D179800F0}"/>
              </a:ext>
            </a:extLst>
          </p:cNvPr>
          <p:cNvSpPr/>
          <p:nvPr/>
        </p:nvSpPr>
        <p:spPr>
          <a:xfrm>
            <a:off x="1515857" y="6560323"/>
            <a:ext cx="7444977"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srgbClr val="E7E6E6">
                    <a:lumMod val="50000"/>
                  </a:srgbClr>
                </a:solidFill>
                <a:effectLst/>
                <a:uLnTx/>
                <a:uFillTx/>
                <a:latin typeface="Cambria" panose="02040503050406030204" pitchFamily="18" charset="0"/>
                <a:ea typeface="+mn-ea"/>
                <a:cs typeface="+mn-cs"/>
              </a:rPr>
              <a:t>2 </a:t>
            </a:r>
            <a:r>
              <a:rPr kumimoji="0" lang="en-US" sz="105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V. Seshadri et al., “</a:t>
            </a:r>
            <a:r>
              <a:rPr kumimoji="0" lang="en-US" sz="1050" b="0" i="1" u="none" strike="noStrike" kern="1200" cap="none" spc="0" normalizeH="0" baseline="0" noProof="0" dirty="0" err="1">
                <a:ln>
                  <a:noFill/>
                </a:ln>
                <a:solidFill>
                  <a:srgbClr val="E7E6E6">
                    <a:lumMod val="75000"/>
                  </a:srgbClr>
                </a:solidFill>
                <a:effectLst/>
                <a:uLnTx/>
                <a:uFillTx/>
                <a:latin typeface="Cambria" panose="02040503050406030204" pitchFamily="18" charset="0"/>
                <a:ea typeface="+mn-ea"/>
                <a:cs typeface="+mn-cs"/>
              </a:rPr>
              <a:t>RowClone</a:t>
            </a:r>
            <a:r>
              <a:rPr kumimoji="0" lang="en-US" sz="1050" b="0" i="1"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 Fast and Energy-Efficient In-DRAM Bulk Data Copy and Initialization"</a:t>
            </a:r>
            <a:r>
              <a:rPr kumimoji="0" lang="en-US" sz="105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 MICRO, 2013</a:t>
            </a:r>
          </a:p>
        </p:txBody>
      </p:sp>
      <p:sp>
        <p:nvSpPr>
          <p:cNvPr id="56" name="Rectangle 55">
            <a:extLst>
              <a:ext uri="{FF2B5EF4-FFF2-40B4-BE49-F238E27FC236}">
                <a16:creationId xmlns:a16="http://schemas.microsoft.com/office/drawing/2014/main" id="{C03F2267-F552-D841-90A7-3BE84E59FFB5}"/>
              </a:ext>
            </a:extLst>
          </p:cNvPr>
          <p:cNvSpPr/>
          <p:nvPr/>
        </p:nvSpPr>
        <p:spPr>
          <a:xfrm>
            <a:off x="6420631" y="2172482"/>
            <a:ext cx="2662891" cy="2732963"/>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372B2B3C-7B4C-F146-A81D-4D065598843E}"/>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58" name="Rectangle 57">
            <a:extLst>
              <a:ext uri="{FF2B5EF4-FFF2-40B4-BE49-F238E27FC236}">
                <a16:creationId xmlns:a16="http://schemas.microsoft.com/office/drawing/2014/main" id="{ABC7C09C-F1D1-2D4E-BACE-23043E35CDBD}"/>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ACTIVATE (ACT)</a:t>
            </a:r>
          </a:p>
        </p:txBody>
      </p:sp>
      <p:sp>
        <p:nvSpPr>
          <p:cNvPr id="59" name="Rectangle 58">
            <a:extLst>
              <a:ext uri="{FF2B5EF4-FFF2-40B4-BE49-F238E27FC236}">
                <a16:creationId xmlns:a16="http://schemas.microsoft.com/office/drawing/2014/main" id="{B9E14CE3-033D-F64A-8D40-55B2D94D280A}"/>
              </a:ext>
            </a:extLst>
          </p:cNvPr>
          <p:cNvSpPr/>
          <p:nvPr/>
        </p:nvSpPr>
        <p:spPr>
          <a:xfrm>
            <a:off x="6468680" y="4349494"/>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60" name="Rectangle 59">
            <a:extLst>
              <a:ext uri="{FF2B5EF4-FFF2-40B4-BE49-F238E27FC236}">
                <a16:creationId xmlns:a16="http://schemas.microsoft.com/office/drawing/2014/main" id="{7EADDEAF-7566-DC4F-9274-EA94959D0EEE}"/>
              </a:ext>
            </a:extLst>
          </p:cNvPr>
          <p:cNvSpPr/>
          <p:nvPr/>
        </p:nvSpPr>
        <p:spPr>
          <a:xfrm>
            <a:off x="6417870" y="2184698"/>
            <a:ext cx="2662910"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Row copy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command sequence</a:t>
            </a:r>
            <a:r>
              <a:rPr kumimoji="0" lang="en-US" sz="1800" b="1" i="0" u="none" strike="noStrike" kern="1200" cap="none" spc="0" normalizeH="0" baseline="30000" noProof="0" dirty="0">
                <a:ln>
                  <a:noFill/>
                </a:ln>
                <a:solidFill>
                  <a:srgbClr val="C02900"/>
                </a:solidFill>
                <a:effectLst/>
                <a:uLnTx/>
                <a:uFillTx/>
                <a:latin typeface="Cambria" panose="02040503050406030204" pitchFamily="18" charset="0"/>
                <a:ea typeface="+mn-ea"/>
                <a:cs typeface="Arial" panose="020B0604020202020204" pitchFamily="34" charset="0"/>
              </a:rPr>
              <a:t>2</a:t>
            </a: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t>
            </a:r>
            <a:endParaRPr kumimoji="0" lang="en-US" sz="1800" b="1" i="0" u="none" strike="noStrike" kern="1200" cap="none" spc="0" normalizeH="0" baseline="0" noProof="0" dirty="0">
              <a:ln>
                <a:noFill/>
              </a:ln>
              <a:solidFill>
                <a:srgbClr val="C02900"/>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5BDB2DFE-1C8F-C446-A5DF-72A00B9364C7}"/>
              </a:ext>
            </a:extLst>
          </p:cNvPr>
          <p:cNvSpPr/>
          <p:nvPr/>
        </p:nvSpPr>
        <p:spPr>
          <a:xfrm rot="20920044">
            <a:off x="4252129" y="4395691"/>
            <a:ext cx="1714268" cy="1372738"/>
          </a:xfrm>
          <a:custGeom>
            <a:avLst/>
            <a:gdLst>
              <a:gd name="connsiteX0" fmla="*/ 1432560 w 1525172"/>
              <a:gd name="connsiteY0" fmla="*/ 922020 h 922020"/>
              <a:gd name="connsiteX1" fmla="*/ 1371600 w 1525172"/>
              <a:gd name="connsiteY1" fmla="*/ 365760 h 922020"/>
              <a:gd name="connsiteX2" fmla="*/ 0 w 1525172"/>
              <a:gd name="connsiteY2" fmla="*/ 0 h 922020"/>
            </a:gdLst>
            <a:ahLst/>
            <a:cxnLst>
              <a:cxn ang="0">
                <a:pos x="connsiteX0" y="connsiteY0"/>
              </a:cxn>
              <a:cxn ang="0">
                <a:pos x="connsiteX1" y="connsiteY1"/>
              </a:cxn>
              <a:cxn ang="0">
                <a:pos x="connsiteX2" y="connsiteY2"/>
              </a:cxn>
            </a:cxnLst>
            <a:rect l="l" t="t" r="r" b="b"/>
            <a:pathLst>
              <a:path w="1525172" h="922020">
                <a:moveTo>
                  <a:pt x="1432560" y="922020"/>
                </a:moveTo>
                <a:cubicBezTo>
                  <a:pt x="1521460" y="720725"/>
                  <a:pt x="1610360" y="519430"/>
                  <a:pt x="1371600" y="365760"/>
                </a:cubicBezTo>
                <a:cubicBezTo>
                  <a:pt x="1132840" y="212090"/>
                  <a:pt x="241300" y="49530"/>
                  <a:pt x="0" y="0"/>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 presetClass="emph" presetSubtype="2" fill="hold" nodeType="withEffect">
                                  <p:stCondLst>
                                    <p:cond delay="0"/>
                                  </p:stCondLst>
                                  <p:childTnLst>
                                    <p:animClr clrSpc="rgb" dir="cw">
                                      <p:cBhvr>
                                        <p:cTn id="9" dur="500" fill="hold"/>
                                        <p:tgtEl>
                                          <p:spTgt spid="57"/>
                                        </p:tgtEl>
                                        <p:attrNameLst>
                                          <p:attrName>fillcolor</p:attrName>
                                        </p:attrNameLst>
                                      </p:cBhvr>
                                      <p:to>
                                        <a:srgbClr val="2C5497"/>
                                      </p:to>
                                    </p:animClr>
                                    <p:set>
                                      <p:cBhvr>
                                        <p:cTn id="10" dur="500" fill="hold"/>
                                        <p:tgtEl>
                                          <p:spTgt spid="57"/>
                                        </p:tgtEl>
                                        <p:attrNameLst>
                                          <p:attrName>fill.type</p:attrName>
                                        </p:attrNameLst>
                                      </p:cBhvr>
                                      <p:to>
                                        <p:strVal val="solid"/>
                                      </p:to>
                                    </p:set>
                                    <p:set>
                                      <p:cBhvr>
                                        <p:cTn id="11" dur="500" fill="hold"/>
                                        <p:tgtEl>
                                          <p:spTgt spid="57"/>
                                        </p:tgtEl>
                                        <p:attrNameLst>
                                          <p:attrName>fill.on</p:attrName>
                                        </p:attrNameLst>
                                      </p:cBhvr>
                                      <p:to>
                                        <p:strVal val="true"/>
                                      </p:to>
                                    </p:set>
                                  </p:childTnLst>
                                </p:cTn>
                              </p:par>
                              <p:par>
                                <p:cTn id="12" presetID="7" presetClass="emph" presetSubtype="2" fill="hold" nodeType="withEffect">
                                  <p:stCondLst>
                                    <p:cond delay="0"/>
                                  </p:stCondLst>
                                  <p:childTnLst>
                                    <p:animClr clrSpc="rgb" dir="cw">
                                      <p:cBhvr>
                                        <p:cTn id="13" dur="1000" fill="hold"/>
                                        <p:tgtEl>
                                          <p:spTgt spid="10"/>
                                        </p:tgtEl>
                                        <p:attrNameLst>
                                          <p:attrName>stroke.color</p:attrName>
                                        </p:attrNameLst>
                                      </p:cBhvr>
                                      <p:to>
                                        <a:srgbClr val="C02900"/>
                                      </p:to>
                                    </p:animClr>
                                    <p:set>
                                      <p:cBhvr>
                                        <p:cTn id="14" dur="1000" fill="hold"/>
                                        <p:tgtEl>
                                          <p:spTgt spid="10"/>
                                        </p:tgtEl>
                                        <p:attrNameLst>
                                          <p:attrName>stroke.on</p:attrName>
                                        </p:attrNameLst>
                                      </p:cBhvr>
                                      <p:to>
                                        <p:strVal val="true"/>
                                      </p:to>
                                    </p:set>
                                  </p:childTnLst>
                                </p:cTn>
                              </p:par>
                              <p:par>
                                <p:cTn id="15" presetID="7" presetClass="emph" presetSubtype="2" fill="hold" nodeType="withEffect">
                                  <p:stCondLst>
                                    <p:cond delay="0"/>
                                  </p:stCondLst>
                                  <p:childTnLst>
                                    <p:animClr clrSpc="rgb" dir="cw">
                                      <p:cBhvr>
                                        <p:cTn id="16" dur="1000" fill="hold"/>
                                        <p:tgtEl>
                                          <p:spTgt spid="11"/>
                                        </p:tgtEl>
                                        <p:attrNameLst>
                                          <p:attrName>stroke.color</p:attrName>
                                        </p:attrNameLst>
                                      </p:cBhvr>
                                      <p:to>
                                        <a:srgbClr val="C02900"/>
                                      </p:to>
                                    </p:animClr>
                                    <p:set>
                                      <p:cBhvr>
                                        <p:cTn id="17" dur="1000" fill="hold"/>
                                        <p:tgtEl>
                                          <p:spTgt spid="11"/>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1000" fill="hold"/>
                                        <p:tgtEl>
                                          <p:spTgt spid="14"/>
                                        </p:tgtEl>
                                        <p:attrNameLst>
                                          <p:attrName>stroke.color</p:attrName>
                                        </p:attrNameLst>
                                      </p:cBhvr>
                                      <p:to>
                                        <a:srgbClr val="C02900"/>
                                      </p:to>
                                    </p:animClr>
                                    <p:set>
                                      <p:cBhvr>
                                        <p:cTn id="20" dur="1000" fill="hold"/>
                                        <p:tgtEl>
                                          <p:spTgt spid="14"/>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1000" fill="hold"/>
                                        <p:tgtEl>
                                          <p:spTgt spid="13"/>
                                        </p:tgtEl>
                                        <p:attrNameLst>
                                          <p:attrName>stroke.color</p:attrName>
                                        </p:attrNameLst>
                                      </p:cBhvr>
                                      <p:to>
                                        <a:srgbClr val="C02900"/>
                                      </p:to>
                                    </p:animClr>
                                    <p:set>
                                      <p:cBhvr>
                                        <p:cTn id="23" dur="1000" fill="hold"/>
                                        <p:tgtEl>
                                          <p:spTgt spid="13"/>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1000" fill="hold"/>
                                        <p:tgtEl>
                                          <p:spTgt spid="16"/>
                                        </p:tgtEl>
                                        <p:attrNameLst>
                                          <p:attrName>stroke.color</p:attrName>
                                        </p:attrNameLst>
                                      </p:cBhvr>
                                      <p:to>
                                        <a:srgbClr val="C02900"/>
                                      </p:to>
                                    </p:animClr>
                                    <p:set>
                                      <p:cBhvr>
                                        <p:cTn id="26" dur="1000" fill="hold"/>
                                        <p:tgtEl>
                                          <p:spTgt spid="16"/>
                                        </p:tgtEl>
                                        <p:attrNameLst>
                                          <p:attrName>stroke.on</p:attrName>
                                        </p:attrNameLst>
                                      </p:cBhvr>
                                      <p:to>
                                        <p:strVal val="true"/>
                                      </p:to>
                                    </p:set>
                                  </p:childTnLst>
                                </p:cTn>
                              </p:par>
                              <p:par>
                                <p:cTn id="27" presetID="7" presetClass="emph" presetSubtype="2" fill="hold" nodeType="withEffect">
                                  <p:stCondLst>
                                    <p:cond delay="0"/>
                                  </p:stCondLst>
                                  <p:childTnLst>
                                    <p:animClr clrSpc="rgb" dir="cw">
                                      <p:cBhvr>
                                        <p:cTn id="28" dur="1000" fill="hold"/>
                                        <p:tgtEl>
                                          <p:spTgt spid="8"/>
                                        </p:tgtEl>
                                        <p:attrNameLst>
                                          <p:attrName>stroke.color</p:attrName>
                                        </p:attrNameLst>
                                      </p:cBhvr>
                                      <p:to>
                                        <a:srgbClr val="C02900"/>
                                      </p:to>
                                    </p:animClr>
                                    <p:set>
                                      <p:cBhvr>
                                        <p:cTn id="29" dur="1000" fill="hold"/>
                                        <p:tgtEl>
                                          <p:spTgt spid="8"/>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1000" fill="hold"/>
                                        <p:tgtEl>
                                          <p:spTgt spid="17"/>
                                        </p:tgtEl>
                                        <p:attrNameLst>
                                          <p:attrName>stroke.color</p:attrName>
                                        </p:attrNameLst>
                                      </p:cBhvr>
                                      <p:to>
                                        <a:srgbClr val="C02900"/>
                                      </p:to>
                                    </p:animClr>
                                    <p:set>
                                      <p:cBhvr>
                                        <p:cTn id="32" dur="1000" fill="hold"/>
                                        <p:tgtEl>
                                          <p:spTgt spid="17"/>
                                        </p:tgtEl>
                                        <p:attrNameLst>
                                          <p:attrName>stroke.on</p:attrName>
                                        </p:attrNameLst>
                                      </p:cBhvr>
                                      <p:to>
                                        <p:strVal val="true"/>
                                      </p:to>
                                    </p:set>
                                  </p:childTnLst>
                                </p:cTn>
                              </p:par>
                              <p:par>
                                <p:cTn id="33" presetID="7" presetClass="emph" presetSubtype="2" fill="hold" nodeType="withEffect">
                                  <p:stCondLst>
                                    <p:cond delay="0"/>
                                  </p:stCondLst>
                                  <p:childTnLst>
                                    <p:animClr clrSpc="rgb" dir="cw">
                                      <p:cBhvr>
                                        <p:cTn id="34" dur="1000" fill="hold"/>
                                        <p:tgtEl>
                                          <p:spTgt spid="12"/>
                                        </p:tgtEl>
                                        <p:attrNameLst>
                                          <p:attrName>stroke.color</p:attrName>
                                        </p:attrNameLst>
                                      </p:cBhvr>
                                      <p:to>
                                        <a:srgbClr val="C02900"/>
                                      </p:to>
                                    </p:animClr>
                                    <p:set>
                                      <p:cBhvr>
                                        <p:cTn id="35" dur="1000" fill="hold"/>
                                        <p:tgtEl>
                                          <p:spTgt spid="12"/>
                                        </p:tgtEl>
                                        <p:attrNameLst>
                                          <p:attrName>stroke.on</p:attrName>
                                        </p:attrNameLst>
                                      </p:cBhvr>
                                      <p:to>
                                        <p:strVal val="true"/>
                                      </p:to>
                                    </p:set>
                                  </p:childTnLst>
                                </p:cTn>
                              </p:par>
                              <p:par>
                                <p:cTn id="36" presetID="7" presetClass="emph" presetSubtype="2" fill="hold" nodeType="withEffect">
                                  <p:stCondLst>
                                    <p:cond delay="0"/>
                                  </p:stCondLst>
                                  <p:childTnLst>
                                    <p:animClr clrSpc="rgb" dir="cw">
                                      <p:cBhvr>
                                        <p:cTn id="37" dur="1000" fill="hold"/>
                                        <p:tgtEl>
                                          <p:spTgt spid="7"/>
                                        </p:tgtEl>
                                        <p:attrNameLst>
                                          <p:attrName>stroke.color</p:attrName>
                                        </p:attrNameLst>
                                      </p:cBhvr>
                                      <p:to>
                                        <a:srgbClr val="C02900"/>
                                      </p:to>
                                    </p:animClr>
                                    <p:set>
                                      <p:cBhvr>
                                        <p:cTn id="38" dur="1000" fill="hold"/>
                                        <p:tgtEl>
                                          <p:spTgt spid="7"/>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1000" fill="hold"/>
                                        <p:tgtEl>
                                          <p:spTgt spid="6"/>
                                        </p:tgtEl>
                                        <p:attrNameLst>
                                          <p:attrName>stroke.color</p:attrName>
                                        </p:attrNameLst>
                                      </p:cBhvr>
                                      <p:to>
                                        <a:srgbClr val="C02900"/>
                                      </p:to>
                                    </p:animClr>
                                    <p:set>
                                      <p:cBhvr>
                                        <p:cTn id="41" dur="1000" fill="hold"/>
                                        <p:tgtEl>
                                          <p:spTgt spid="6"/>
                                        </p:tgtEl>
                                        <p:attrNameLst>
                                          <p:attrName>stroke.on</p:attrName>
                                        </p:attrNameLst>
                                      </p:cBhvr>
                                      <p:to>
                                        <p:strVal val="true"/>
                                      </p:to>
                                    </p:set>
                                  </p:childTnLst>
                                </p:cTn>
                              </p:par>
                              <p:par>
                                <p:cTn id="42" presetID="7" presetClass="emph" presetSubtype="2" fill="hold" nodeType="withEffect">
                                  <p:stCondLst>
                                    <p:cond delay="0"/>
                                  </p:stCondLst>
                                  <p:childTnLst>
                                    <p:animClr clrSpc="rgb" dir="cw">
                                      <p:cBhvr>
                                        <p:cTn id="43" dur="1000" fill="hold"/>
                                        <p:tgtEl>
                                          <p:spTgt spid="15"/>
                                        </p:tgtEl>
                                        <p:attrNameLst>
                                          <p:attrName>stroke.color</p:attrName>
                                        </p:attrNameLst>
                                      </p:cBhvr>
                                      <p:to>
                                        <a:srgbClr val="C02900"/>
                                      </p:to>
                                    </p:animClr>
                                    <p:set>
                                      <p:cBhvr>
                                        <p:cTn id="44" dur="1000" fill="hold"/>
                                        <p:tgtEl>
                                          <p:spTgt spid="15"/>
                                        </p:tgtEl>
                                        <p:attrNameLst>
                                          <p:attrName>stroke.on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fade">
                                      <p:cBhvr>
                                        <p:cTn id="52" dur="500"/>
                                        <p:tgtEl>
                                          <p:spTgt spid="109"/>
                                        </p:tgtEl>
                                      </p:cBhvr>
                                    </p:animEffect>
                                  </p:childTnLst>
                                </p:cTn>
                              </p:par>
                              <p:par>
                                <p:cTn id="53" presetID="7" presetClass="emph" presetSubtype="2" fill="hold" nodeType="withEffect">
                                  <p:stCondLst>
                                    <p:cond delay="0"/>
                                  </p:stCondLst>
                                  <p:childTnLst>
                                    <p:animClr clrSpc="rgb" dir="cw">
                                      <p:cBhvr>
                                        <p:cTn id="54" dur="1000" fill="hold"/>
                                        <p:tgtEl>
                                          <p:spTgt spid="22"/>
                                        </p:tgtEl>
                                        <p:attrNameLst>
                                          <p:attrName>stroke.color</p:attrName>
                                        </p:attrNameLst>
                                      </p:cBhvr>
                                      <p:to>
                                        <a:srgbClr val="C02900"/>
                                      </p:to>
                                    </p:animClr>
                                    <p:set>
                                      <p:cBhvr>
                                        <p:cTn id="55" dur="1000" fill="hold"/>
                                        <p:tgtEl>
                                          <p:spTgt spid="22"/>
                                        </p:tgtEl>
                                        <p:attrNameLst>
                                          <p:attrName>stroke.on</p:attrName>
                                        </p:attrNameLst>
                                      </p:cBhvr>
                                      <p:to>
                                        <p:strVal val="true"/>
                                      </p:to>
                                    </p:set>
                                  </p:childTnLst>
                                </p:cTn>
                              </p:par>
                              <p:par>
                                <p:cTn id="56" presetID="1" presetClass="emph" presetSubtype="2" fill="hold" nodeType="withEffect">
                                  <p:stCondLst>
                                    <p:cond delay="0"/>
                                  </p:stCondLst>
                                  <p:childTnLst>
                                    <p:animClr clrSpc="rgb" dir="cw">
                                      <p:cBhvr>
                                        <p:cTn id="57" dur="1000" fill="hold"/>
                                        <p:tgtEl>
                                          <p:spTgt spid="20"/>
                                        </p:tgtEl>
                                        <p:attrNameLst>
                                          <p:attrName>fillcolor</p:attrName>
                                        </p:attrNameLst>
                                      </p:cBhvr>
                                      <p:to>
                                        <a:schemeClr val="accent1"/>
                                      </p:to>
                                    </p:animClr>
                                    <p:set>
                                      <p:cBhvr>
                                        <p:cTn id="58" dur="1000" fill="hold"/>
                                        <p:tgtEl>
                                          <p:spTgt spid="20"/>
                                        </p:tgtEl>
                                        <p:attrNameLst>
                                          <p:attrName>fill.type</p:attrName>
                                        </p:attrNameLst>
                                      </p:cBhvr>
                                      <p:to>
                                        <p:strVal val="solid"/>
                                      </p:to>
                                    </p:set>
                                    <p:set>
                                      <p:cBhvr>
                                        <p:cTn id="59" dur="1000" fill="hold"/>
                                        <p:tgtEl>
                                          <p:spTgt spid="20"/>
                                        </p:tgtEl>
                                        <p:attrNameLst>
                                          <p:attrName>fill.on</p:attrName>
                                        </p:attrNameLst>
                                      </p:cBhvr>
                                      <p:to>
                                        <p:strVal val="true"/>
                                      </p:to>
                                    </p:set>
                                  </p:childTnLst>
                                </p:cTn>
                              </p:par>
                              <p:par>
                                <p:cTn id="60" presetID="7" presetClass="emph" presetSubtype="2" fill="hold" nodeType="withEffect">
                                  <p:stCondLst>
                                    <p:cond delay="0"/>
                                  </p:stCondLst>
                                  <p:childTnLst>
                                    <p:animClr clrSpc="rgb" dir="cw">
                                      <p:cBhvr>
                                        <p:cTn id="61" dur="1000" fill="hold"/>
                                        <p:tgtEl>
                                          <p:spTgt spid="4"/>
                                        </p:tgtEl>
                                        <p:attrNameLst>
                                          <p:attrName>stroke.color</p:attrName>
                                        </p:attrNameLst>
                                      </p:cBhvr>
                                      <p:to>
                                        <a:schemeClr val="accent1"/>
                                      </p:to>
                                    </p:animClr>
                                    <p:set>
                                      <p:cBhvr>
                                        <p:cTn id="62" dur="1000" fill="hold"/>
                                        <p:tgtEl>
                                          <p:spTgt spid="4"/>
                                        </p:tgtEl>
                                        <p:attrNameLst>
                                          <p:attrName>stroke.on</p:attrName>
                                        </p:attrNameLst>
                                      </p:cBhvr>
                                      <p:to>
                                        <p:strVal val="true"/>
                                      </p:to>
                                    </p:set>
                                  </p:childTnLst>
                                </p:cTn>
                              </p:par>
                              <p:par>
                                <p:cTn id="63" presetID="5" presetClass="exit" presetSubtype="10" fill="hold" grpId="0" nodeType="withEffect">
                                  <p:stCondLst>
                                    <p:cond delay="0"/>
                                  </p:stCondLst>
                                  <p:childTnLst>
                                    <p:animEffect transition="out" filter="checkerboard(across)">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10"/>
                                        </p:tgtEl>
                                        <p:attrNameLst>
                                          <p:attrName>style.visibility</p:attrName>
                                        </p:attrNameLst>
                                      </p:cBhvr>
                                      <p:to>
                                        <p:strVal val="visible"/>
                                      </p:to>
                                    </p:set>
                                    <p:animEffect transition="in" filter="fade">
                                      <p:cBhvr>
                                        <p:cTn id="68" dur="500"/>
                                        <p:tgtEl>
                                          <p:spTgt spid="1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1"/>
                                        </p:tgtEl>
                                        <p:attrNameLst>
                                          <p:attrName>style.visibility</p:attrName>
                                        </p:attrNameLst>
                                      </p:cBhvr>
                                      <p:to>
                                        <p:strVal val="visible"/>
                                      </p:to>
                                    </p:set>
                                    <p:animEffect transition="in" filter="fade">
                                      <p:cBhvr>
                                        <p:cTn id="71" dur="1000"/>
                                        <p:tgtEl>
                                          <p:spTgt spid="1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09"/>
                                        </p:tgtEl>
                                      </p:cBhvr>
                                    </p:animEffect>
                                    <p:set>
                                      <p:cBhvr>
                                        <p:cTn id="76" dur="1" fill="hold">
                                          <p:stCondLst>
                                            <p:cond delay="499"/>
                                          </p:stCondLst>
                                        </p:cTn>
                                        <p:tgtEl>
                                          <p:spTgt spid="109"/>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57"/>
                                        </p:tgtEl>
                                        <p:attrNameLst>
                                          <p:attrName>fillcolor</p:attrName>
                                        </p:attrNameLst>
                                      </p:cBhvr>
                                      <p:to>
                                        <a:srgbClr val="D0CECE"/>
                                      </p:to>
                                    </p:animClr>
                                    <p:set>
                                      <p:cBhvr>
                                        <p:cTn id="79" dur="500" fill="hold"/>
                                        <p:tgtEl>
                                          <p:spTgt spid="57"/>
                                        </p:tgtEl>
                                        <p:attrNameLst>
                                          <p:attrName>fill.type</p:attrName>
                                        </p:attrNameLst>
                                      </p:cBhvr>
                                      <p:to>
                                        <p:strVal val="solid"/>
                                      </p:to>
                                    </p:set>
                                    <p:set>
                                      <p:cBhvr>
                                        <p:cTn id="80" dur="500" fill="hold"/>
                                        <p:tgtEl>
                                          <p:spTgt spid="57"/>
                                        </p:tgtEl>
                                        <p:attrNameLst>
                                          <p:attrName>fill.on</p:attrName>
                                        </p:attrNameLst>
                                      </p:cBhvr>
                                      <p:to>
                                        <p:strVal val="true"/>
                                      </p:to>
                                    </p:set>
                                  </p:childTnLst>
                                </p:cTn>
                              </p:par>
                              <p:par>
                                <p:cTn id="81" presetID="10" presetClass="entr" presetSubtype="0" fill="hold" grpId="0" nodeType="withEffect">
                                  <p:stCondLst>
                                    <p:cond delay="0"/>
                                  </p:stCondLst>
                                  <p:childTnLst>
                                    <p:set>
                                      <p:cBhvr>
                                        <p:cTn id="82" dur="1" fill="hold">
                                          <p:stCondLst>
                                            <p:cond delay="0"/>
                                          </p:stCondLst>
                                        </p:cTn>
                                        <p:tgtEl>
                                          <p:spTgt spid="112"/>
                                        </p:tgtEl>
                                        <p:attrNameLst>
                                          <p:attrName>style.visibility</p:attrName>
                                        </p:attrNameLst>
                                      </p:cBhvr>
                                      <p:to>
                                        <p:strVal val="visible"/>
                                      </p:to>
                                    </p:set>
                                    <p:animEffect transition="in" filter="fade">
                                      <p:cBhvr>
                                        <p:cTn id="83" dur="500"/>
                                        <p:tgtEl>
                                          <p:spTgt spid="112"/>
                                        </p:tgtEl>
                                      </p:cBhvr>
                                    </p:animEffect>
                                  </p:childTnLst>
                                </p:cTn>
                              </p:par>
                              <p:par>
                                <p:cTn id="84" presetID="1" presetClass="emph" presetSubtype="2" fill="hold" nodeType="withEffect">
                                  <p:stCondLst>
                                    <p:cond delay="0"/>
                                  </p:stCondLst>
                                  <p:childTnLst>
                                    <p:animClr clrSpc="rgb" dir="cw">
                                      <p:cBhvr>
                                        <p:cTn id="85" dur="500" fill="hold"/>
                                        <p:tgtEl>
                                          <p:spTgt spid="58"/>
                                        </p:tgtEl>
                                        <p:attrNameLst>
                                          <p:attrName>fillcolor</p:attrName>
                                        </p:attrNameLst>
                                      </p:cBhvr>
                                      <p:to>
                                        <a:srgbClr val="2C5497"/>
                                      </p:to>
                                    </p:animClr>
                                    <p:set>
                                      <p:cBhvr>
                                        <p:cTn id="86" dur="500" fill="hold"/>
                                        <p:tgtEl>
                                          <p:spTgt spid="58"/>
                                        </p:tgtEl>
                                        <p:attrNameLst>
                                          <p:attrName>fill.type</p:attrName>
                                        </p:attrNameLst>
                                      </p:cBhvr>
                                      <p:to>
                                        <p:strVal val="solid"/>
                                      </p:to>
                                    </p:set>
                                    <p:set>
                                      <p:cBhvr>
                                        <p:cTn id="87" dur="500" fill="hold"/>
                                        <p:tgtEl>
                                          <p:spTgt spid="58"/>
                                        </p:tgtEl>
                                        <p:attrNameLst>
                                          <p:attrName>fill.on</p:attrName>
                                        </p:attrNameLst>
                                      </p:cBhvr>
                                      <p:to>
                                        <p:strVal val="true"/>
                                      </p:to>
                                    </p:set>
                                  </p:childTnLst>
                                </p:cTn>
                              </p:par>
                              <p:par>
                                <p:cTn id="88" presetID="7" presetClass="emph" presetSubtype="2" fill="hold" nodeType="withEffect">
                                  <p:stCondLst>
                                    <p:cond delay="0"/>
                                  </p:stCondLst>
                                  <p:childTnLst>
                                    <p:animClr clrSpc="rgb" dir="cw">
                                      <p:cBhvr>
                                        <p:cTn id="89" dur="1000" fill="hold"/>
                                        <p:tgtEl>
                                          <p:spTgt spid="34"/>
                                        </p:tgtEl>
                                        <p:attrNameLst>
                                          <p:attrName>stroke.color</p:attrName>
                                        </p:attrNameLst>
                                      </p:cBhvr>
                                      <p:to>
                                        <a:srgbClr val="C02900"/>
                                      </p:to>
                                    </p:animClr>
                                    <p:set>
                                      <p:cBhvr>
                                        <p:cTn id="90" dur="1000" fill="hold"/>
                                        <p:tgtEl>
                                          <p:spTgt spid="34"/>
                                        </p:tgtEl>
                                        <p:attrNameLst>
                                          <p:attrName>stroke.on</p:attrName>
                                        </p:attrNameLst>
                                      </p:cBhvr>
                                      <p:to>
                                        <p:strVal val="true"/>
                                      </p:to>
                                    </p:set>
                                  </p:childTnLst>
                                </p:cTn>
                              </p:par>
                              <p:par>
                                <p:cTn id="91" presetID="7" presetClass="emph" presetSubtype="2" fill="hold" nodeType="withEffect">
                                  <p:stCondLst>
                                    <p:cond delay="0"/>
                                  </p:stCondLst>
                                  <p:childTnLst>
                                    <p:animClr clrSpc="rgb" dir="cw">
                                      <p:cBhvr>
                                        <p:cTn id="92" dur="1000" fill="hold"/>
                                        <p:tgtEl>
                                          <p:spTgt spid="29"/>
                                        </p:tgtEl>
                                        <p:attrNameLst>
                                          <p:attrName>stroke.color</p:attrName>
                                        </p:attrNameLst>
                                      </p:cBhvr>
                                      <p:to>
                                        <a:srgbClr val="C02900"/>
                                      </p:to>
                                    </p:animClr>
                                    <p:set>
                                      <p:cBhvr>
                                        <p:cTn id="93" dur="1000" fill="hold"/>
                                        <p:tgtEl>
                                          <p:spTgt spid="29"/>
                                        </p:tgtEl>
                                        <p:attrNameLst>
                                          <p:attrName>stroke.on</p:attrName>
                                        </p:attrNameLst>
                                      </p:cBhvr>
                                      <p:to>
                                        <p:strVal val="true"/>
                                      </p:to>
                                    </p:set>
                                  </p:childTnLst>
                                </p:cTn>
                              </p:par>
                              <p:par>
                                <p:cTn id="94" presetID="7" presetClass="emph" presetSubtype="2" fill="hold" nodeType="withEffect">
                                  <p:stCondLst>
                                    <p:cond delay="0"/>
                                  </p:stCondLst>
                                  <p:childTnLst>
                                    <p:animClr clrSpc="rgb" dir="cw">
                                      <p:cBhvr>
                                        <p:cTn id="95" dur="1000" fill="hold"/>
                                        <p:tgtEl>
                                          <p:spTgt spid="30"/>
                                        </p:tgtEl>
                                        <p:attrNameLst>
                                          <p:attrName>stroke.color</p:attrName>
                                        </p:attrNameLst>
                                      </p:cBhvr>
                                      <p:to>
                                        <a:srgbClr val="C02900"/>
                                      </p:to>
                                    </p:animClr>
                                    <p:set>
                                      <p:cBhvr>
                                        <p:cTn id="96" dur="1000" fill="hold"/>
                                        <p:tgtEl>
                                          <p:spTgt spid="30"/>
                                        </p:tgtEl>
                                        <p:attrNameLst>
                                          <p:attrName>stroke.on</p:attrName>
                                        </p:attrNameLst>
                                      </p:cBhvr>
                                      <p:to>
                                        <p:strVal val="true"/>
                                      </p:to>
                                    </p:set>
                                  </p:childTnLst>
                                </p:cTn>
                              </p:par>
                              <p:par>
                                <p:cTn id="97" presetID="7" presetClass="emph" presetSubtype="2" fill="hold" nodeType="withEffect">
                                  <p:stCondLst>
                                    <p:cond delay="0"/>
                                  </p:stCondLst>
                                  <p:childTnLst>
                                    <p:animClr clrSpc="rgb" dir="cw">
                                      <p:cBhvr>
                                        <p:cTn id="98" dur="1000" fill="hold"/>
                                        <p:tgtEl>
                                          <p:spTgt spid="33"/>
                                        </p:tgtEl>
                                        <p:attrNameLst>
                                          <p:attrName>stroke.color</p:attrName>
                                        </p:attrNameLst>
                                      </p:cBhvr>
                                      <p:to>
                                        <a:srgbClr val="C02900"/>
                                      </p:to>
                                    </p:animClr>
                                    <p:set>
                                      <p:cBhvr>
                                        <p:cTn id="99" dur="1000" fill="hold"/>
                                        <p:tgtEl>
                                          <p:spTgt spid="33"/>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1000" fill="hold"/>
                                        <p:tgtEl>
                                          <p:spTgt spid="32"/>
                                        </p:tgtEl>
                                        <p:attrNameLst>
                                          <p:attrName>stroke.color</p:attrName>
                                        </p:attrNameLst>
                                      </p:cBhvr>
                                      <p:to>
                                        <a:srgbClr val="C02900"/>
                                      </p:to>
                                    </p:animClr>
                                    <p:set>
                                      <p:cBhvr>
                                        <p:cTn id="102" dur="1000" fill="hold"/>
                                        <p:tgtEl>
                                          <p:spTgt spid="32"/>
                                        </p:tgtEl>
                                        <p:attrNameLst>
                                          <p:attrName>stroke.on</p:attrName>
                                        </p:attrNameLst>
                                      </p:cBhvr>
                                      <p:to>
                                        <p:strVal val="true"/>
                                      </p:to>
                                    </p:set>
                                  </p:childTnLst>
                                </p:cTn>
                              </p:par>
                              <p:par>
                                <p:cTn id="103" presetID="7" presetClass="emph" presetSubtype="2" fill="hold" nodeType="withEffect">
                                  <p:stCondLst>
                                    <p:cond delay="0"/>
                                  </p:stCondLst>
                                  <p:childTnLst>
                                    <p:animClr clrSpc="rgb" dir="cw">
                                      <p:cBhvr>
                                        <p:cTn id="104" dur="1000" fill="hold"/>
                                        <p:tgtEl>
                                          <p:spTgt spid="31"/>
                                        </p:tgtEl>
                                        <p:attrNameLst>
                                          <p:attrName>stroke.color</p:attrName>
                                        </p:attrNameLst>
                                      </p:cBhvr>
                                      <p:to>
                                        <a:srgbClr val="C02900"/>
                                      </p:to>
                                    </p:animClr>
                                    <p:set>
                                      <p:cBhvr>
                                        <p:cTn id="105" dur="1000" fill="hold"/>
                                        <p:tgtEl>
                                          <p:spTgt spid="31"/>
                                        </p:tgtEl>
                                        <p:attrNameLst>
                                          <p:attrName>stroke.on</p:attrName>
                                        </p:attrNameLst>
                                      </p:cBhvr>
                                      <p:to>
                                        <p:strVal val="true"/>
                                      </p:to>
                                    </p:set>
                                  </p:childTnLst>
                                </p:cTn>
                              </p:par>
                              <p:par>
                                <p:cTn id="106" presetID="7" presetClass="emph" presetSubtype="2" fill="hold" nodeType="withEffect">
                                  <p:stCondLst>
                                    <p:cond delay="0"/>
                                  </p:stCondLst>
                                  <p:childTnLst>
                                    <p:animClr clrSpc="rgb" dir="cw">
                                      <p:cBhvr>
                                        <p:cTn id="107" dur="1000" fill="hold"/>
                                        <p:tgtEl>
                                          <p:spTgt spid="26"/>
                                        </p:tgtEl>
                                        <p:attrNameLst>
                                          <p:attrName>stroke.color</p:attrName>
                                        </p:attrNameLst>
                                      </p:cBhvr>
                                      <p:to>
                                        <a:srgbClr val="C02900"/>
                                      </p:to>
                                    </p:animClr>
                                    <p:set>
                                      <p:cBhvr>
                                        <p:cTn id="108" dur="1000" fill="hold"/>
                                        <p:tgtEl>
                                          <p:spTgt spid="26"/>
                                        </p:tgtEl>
                                        <p:attrNameLst>
                                          <p:attrName>stroke.on</p:attrName>
                                        </p:attrNameLst>
                                      </p:cBhvr>
                                      <p:to>
                                        <p:strVal val="true"/>
                                      </p:to>
                                    </p:set>
                                  </p:childTnLst>
                                </p:cTn>
                              </p:par>
                              <p:par>
                                <p:cTn id="109" presetID="7" presetClass="emph" presetSubtype="2" fill="hold" nodeType="withEffect">
                                  <p:stCondLst>
                                    <p:cond delay="0"/>
                                  </p:stCondLst>
                                  <p:childTnLst>
                                    <p:animClr clrSpc="rgb" dir="cw">
                                      <p:cBhvr>
                                        <p:cTn id="110" dur="1000" fill="hold"/>
                                        <p:tgtEl>
                                          <p:spTgt spid="25"/>
                                        </p:tgtEl>
                                        <p:attrNameLst>
                                          <p:attrName>stroke.color</p:attrName>
                                        </p:attrNameLst>
                                      </p:cBhvr>
                                      <p:to>
                                        <a:srgbClr val="C02900"/>
                                      </p:to>
                                    </p:animClr>
                                    <p:set>
                                      <p:cBhvr>
                                        <p:cTn id="111" dur="1000" fill="hold"/>
                                        <p:tgtEl>
                                          <p:spTgt spid="25"/>
                                        </p:tgtEl>
                                        <p:attrNameLst>
                                          <p:attrName>stroke.on</p:attrName>
                                        </p:attrNameLst>
                                      </p:cBhvr>
                                      <p:to>
                                        <p:strVal val="true"/>
                                      </p:to>
                                    </p:set>
                                  </p:childTnLst>
                                </p:cTn>
                              </p:par>
                              <p:par>
                                <p:cTn id="112" presetID="7" presetClass="emph" presetSubtype="2" fill="hold" nodeType="withEffect">
                                  <p:stCondLst>
                                    <p:cond delay="0"/>
                                  </p:stCondLst>
                                  <p:childTnLst>
                                    <p:animClr clrSpc="rgb" dir="cw">
                                      <p:cBhvr>
                                        <p:cTn id="113" dur="1000" fill="hold"/>
                                        <p:tgtEl>
                                          <p:spTgt spid="35"/>
                                        </p:tgtEl>
                                        <p:attrNameLst>
                                          <p:attrName>stroke.color</p:attrName>
                                        </p:attrNameLst>
                                      </p:cBhvr>
                                      <p:to>
                                        <a:srgbClr val="C02900"/>
                                      </p:to>
                                    </p:animClr>
                                    <p:set>
                                      <p:cBhvr>
                                        <p:cTn id="114" dur="1000" fill="hold"/>
                                        <p:tgtEl>
                                          <p:spTgt spid="35"/>
                                        </p:tgtEl>
                                        <p:attrNameLst>
                                          <p:attrName>stroke.on</p:attrName>
                                        </p:attrNameLst>
                                      </p:cBhvr>
                                      <p:to>
                                        <p:strVal val="true"/>
                                      </p:to>
                                    </p:set>
                                  </p:childTnLst>
                                </p:cTn>
                              </p:par>
                              <p:par>
                                <p:cTn id="115" presetID="7" presetClass="emph" presetSubtype="2" fill="hold" nodeType="withEffect">
                                  <p:stCondLst>
                                    <p:cond delay="0"/>
                                  </p:stCondLst>
                                  <p:childTnLst>
                                    <p:animClr clrSpc="rgb" dir="cw">
                                      <p:cBhvr>
                                        <p:cTn id="116" dur="1000" fill="hold"/>
                                        <p:tgtEl>
                                          <p:spTgt spid="36"/>
                                        </p:tgtEl>
                                        <p:attrNameLst>
                                          <p:attrName>stroke.color</p:attrName>
                                        </p:attrNameLst>
                                      </p:cBhvr>
                                      <p:to>
                                        <a:srgbClr val="C02900"/>
                                      </p:to>
                                    </p:animClr>
                                    <p:set>
                                      <p:cBhvr>
                                        <p:cTn id="117" dur="1000" fill="hold"/>
                                        <p:tgtEl>
                                          <p:spTgt spid="36"/>
                                        </p:tgtEl>
                                        <p:attrNameLst>
                                          <p:attrName>stroke.on</p:attrName>
                                        </p:attrNameLst>
                                      </p:cBhvr>
                                      <p:to>
                                        <p:strVal val="true"/>
                                      </p:to>
                                    </p:set>
                                  </p:childTnLst>
                                </p:cTn>
                              </p:par>
                              <p:par>
                                <p:cTn id="118" presetID="7" presetClass="emph" presetSubtype="2" fill="hold" nodeType="withEffect">
                                  <p:stCondLst>
                                    <p:cond delay="0"/>
                                  </p:stCondLst>
                                  <p:childTnLst>
                                    <p:animClr clrSpc="rgb" dir="cw">
                                      <p:cBhvr>
                                        <p:cTn id="119" dur="1000" fill="hold"/>
                                        <p:tgtEl>
                                          <p:spTgt spid="27"/>
                                        </p:tgtEl>
                                        <p:attrNameLst>
                                          <p:attrName>stroke.color</p:attrName>
                                        </p:attrNameLst>
                                      </p:cBhvr>
                                      <p:to>
                                        <a:srgbClr val="C02900"/>
                                      </p:to>
                                    </p:animClr>
                                    <p:set>
                                      <p:cBhvr>
                                        <p:cTn id="120" dur="1000" fill="hold"/>
                                        <p:tgtEl>
                                          <p:spTgt spid="27"/>
                                        </p:tgtEl>
                                        <p:attrNameLst>
                                          <p:attrName>stroke.on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112"/>
                                        </p:tgtEl>
                                      </p:cBhvr>
                                    </p:animEffect>
                                    <p:set>
                                      <p:cBhvr>
                                        <p:cTn id="125" dur="1" fill="hold">
                                          <p:stCondLst>
                                            <p:cond delay="499"/>
                                          </p:stCondLst>
                                        </p:cTn>
                                        <p:tgtEl>
                                          <p:spTgt spid="112"/>
                                        </p:tgtEl>
                                        <p:attrNameLst>
                                          <p:attrName>style.visibility</p:attrName>
                                        </p:attrNameLst>
                                      </p:cBhvr>
                                      <p:to>
                                        <p:strVal val="hidden"/>
                                      </p:to>
                                    </p:set>
                                  </p:childTnLst>
                                </p:cTn>
                              </p:par>
                              <p:par>
                                <p:cTn id="126" presetID="10" presetClass="entr" presetSubtype="0" fill="hold" grpId="0" nodeType="withEffect">
                                  <p:stCondLst>
                                    <p:cond delay="0"/>
                                  </p:stCondLst>
                                  <p:childTnLst>
                                    <p:set>
                                      <p:cBhvr>
                                        <p:cTn id="127" dur="1" fill="hold">
                                          <p:stCondLst>
                                            <p:cond delay="0"/>
                                          </p:stCondLst>
                                        </p:cTn>
                                        <p:tgtEl>
                                          <p:spTgt spid="113"/>
                                        </p:tgtEl>
                                        <p:attrNameLst>
                                          <p:attrName>style.visibility</p:attrName>
                                        </p:attrNameLst>
                                      </p:cBhvr>
                                      <p:to>
                                        <p:strVal val="visible"/>
                                      </p:to>
                                    </p:set>
                                    <p:animEffect transition="in" filter="fade">
                                      <p:cBhvr>
                                        <p:cTn id="128" dur="500"/>
                                        <p:tgtEl>
                                          <p:spTgt spid="11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14"/>
                                        </p:tgtEl>
                                        <p:attrNameLst>
                                          <p:attrName>style.visibility</p:attrName>
                                        </p:attrNameLst>
                                      </p:cBhvr>
                                      <p:to>
                                        <p:strVal val="visible"/>
                                      </p:to>
                                    </p:set>
                                    <p:animEffect transition="in" filter="fade">
                                      <p:cBhvr>
                                        <p:cTn id="131" dur="1000"/>
                                        <p:tgtEl>
                                          <p:spTgt spid="114"/>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500"/>
                                        <p:tgtEl>
                                          <p:spTgt spid="4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113"/>
                                        </p:tgtEl>
                                      </p:cBhvr>
                                    </p:animEffect>
                                    <p:set>
                                      <p:cBhvr>
                                        <p:cTn id="139" dur="1" fill="hold">
                                          <p:stCondLst>
                                            <p:cond delay="499"/>
                                          </p:stCondLst>
                                        </p:cTn>
                                        <p:tgtEl>
                                          <p:spTgt spid="113"/>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46"/>
                                        </p:tgtEl>
                                      </p:cBhvr>
                                    </p:animEffect>
                                    <p:set>
                                      <p:cBhvr>
                                        <p:cTn id="142" dur="1" fill="hold">
                                          <p:stCondLst>
                                            <p:cond delay="499"/>
                                          </p:stCondLst>
                                        </p:cTn>
                                        <p:tgtEl>
                                          <p:spTgt spid="46"/>
                                        </p:tgtEl>
                                        <p:attrNameLst>
                                          <p:attrName>style.visibility</p:attrName>
                                        </p:attrNameLst>
                                      </p:cBhvr>
                                      <p:to>
                                        <p:strVal val="hidden"/>
                                      </p:to>
                                    </p:set>
                                  </p:childTnLst>
                                </p:cTn>
                              </p:par>
                              <p:par>
                                <p:cTn id="143" presetID="1" presetClass="emph" presetSubtype="2" fill="hold" nodeType="withEffect">
                                  <p:stCondLst>
                                    <p:cond delay="0"/>
                                  </p:stCondLst>
                                  <p:childTnLst>
                                    <p:animClr clrSpc="rgb" dir="cw">
                                      <p:cBhvr>
                                        <p:cTn id="144" dur="500" fill="hold"/>
                                        <p:tgtEl>
                                          <p:spTgt spid="58"/>
                                        </p:tgtEl>
                                        <p:attrNameLst>
                                          <p:attrName>fillcolor</p:attrName>
                                        </p:attrNameLst>
                                      </p:cBhvr>
                                      <p:to>
                                        <a:srgbClr val="D0CECE"/>
                                      </p:to>
                                    </p:animClr>
                                    <p:set>
                                      <p:cBhvr>
                                        <p:cTn id="145" dur="500" fill="hold"/>
                                        <p:tgtEl>
                                          <p:spTgt spid="58"/>
                                        </p:tgtEl>
                                        <p:attrNameLst>
                                          <p:attrName>fill.type</p:attrName>
                                        </p:attrNameLst>
                                      </p:cBhvr>
                                      <p:to>
                                        <p:strVal val="solid"/>
                                      </p:to>
                                    </p:set>
                                    <p:set>
                                      <p:cBhvr>
                                        <p:cTn id="146" dur="500" fill="hold"/>
                                        <p:tgtEl>
                                          <p:spTgt spid="58"/>
                                        </p:tgtEl>
                                        <p:attrNameLst>
                                          <p:attrName>fill.on</p:attrName>
                                        </p:attrNameLst>
                                      </p:cBhvr>
                                      <p:to>
                                        <p:strVal val="true"/>
                                      </p:to>
                                    </p:set>
                                  </p:childTnLst>
                                </p:cTn>
                              </p:par>
                              <p:par>
                                <p:cTn id="147" presetID="10" presetClass="entr" presetSubtype="0" fill="hold" grpId="0" nodeType="withEffect">
                                  <p:stCondLst>
                                    <p:cond delay="0"/>
                                  </p:stCondLst>
                                  <p:childTnLst>
                                    <p:set>
                                      <p:cBhvr>
                                        <p:cTn id="148" dur="1" fill="hold">
                                          <p:stCondLst>
                                            <p:cond delay="0"/>
                                          </p:stCondLst>
                                        </p:cTn>
                                        <p:tgtEl>
                                          <p:spTgt spid="50"/>
                                        </p:tgtEl>
                                        <p:attrNameLst>
                                          <p:attrName>style.visibility</p:attrName>
                                        </p:attrNameLst>
                                      </p:cBhvr>
                                      <p:to>
                                        <p:strVal val="visible"/>
                                      </p:to>
                                    </p:set>
                                    <p:animEffect transition="in" filter="fade">
                                      <p:cBhvr>
                                        <p:cTn id="149" dur="500"/>
                                        <p:tgtEl>
                                          <p:spTgt spid="50"/>
                                        </p:tgtEl>
                                      </p:cBhvr>
                                    </p:animEffect>
                                  </p:childTnLst>
                                </p:cTn>
                              </p:par>
                              <p:par>
                                <p:cTn id="150" presetID="1" presetClass="emph" presetSubtype="2" fill="hold" nodeType="withEffect">
                                  <p:stCondLst>
                                    <p:cond delay="0"/>
                                  </p:stCondLst>
                                  <p:childTnLst>
                                    <p:animClr clrSpc="rgb" dir="cw">
                                      <p:cBhvr>
                                        <p:cTn id="151" dur="2000" fill="hold"/>
                                        <p:tgtEl>
                                          <p:spTgt spid="59"/>
                                        </p:tgtEl>
                                        <p:attrNameLst>
                                          <p:attrName>fillcolor</p:attrName>
                                        </p:attrNameLst>
                                      </p:cBhvr>
                                      <p:to>
                                        <a:srgbClr val="2C5497"/>
                                      </p:to>
                                    </p:animClr>
                                    <p:set>
                                      <p:cBhvr>
                                        <p:cTn id="152" dur="2000" fill="hold"/>
                                        <p:tgtEl>
                                          <p:spTgt spid="59"/>
                                        </p:tgtEl>
                                        <p:attrNameLst>
                                          <p:attrName>fill.type</p:attrName>
                                        </p:attrNameLst>
                                      </p:cBhvr>
                                      <p:to>
                                        <p:strVal val="solid"/>
                                      </p:to>
                                    </p:set>
                                    <p:set>
                                      <p:cBhvr>
                                        <p:cTn id="153" dur="2000" fill="hold"/>
                                        <p:tgtEl>
                                          <p:spTgt spid="59"/>
                                        </p:tgtEl>
                                        <p:attrNameLst>
                                          <p:attrName>fill.on</p:attrName>
                                        </p:attrNameLst>
                                      </p:cBhvr>
                                      <p:to>
                                        <p:strVal val="true"/>
                                      </p:to>
                                    </p:set>
                                  </p:childTnLst>
                                </p:cTn>
                              </p:par>
                              <p:par>
                                <p:cTn id="154" presetID="10" presetClass="exit" presetSubtype="0" fill="hold" grpId="1" nodeType="withEffect">
                                  <p:stCondLst>
                                    <p:cond delay="0"/>
                                  </p:stCondLst>
                                  <p:childTnLst>
                                    <p:animEffect transition="out" filter="fade">
                                      <p:cBhvr>
                                        <p:cTn id="155" dur="500"/>
                                        <p:tgtEl>
                                          <p:spTgt spid="110"/>
                                        </p:tgtEl>
                                      </p:cBhvr>
                                    </p:animEffect>
                                    <p:set>
                                      <p:cBhvr>
                                        <p:cTn id="156" dur="1" fill="hold">
                                          <p:stCondLst>
                                            <p:cond delay="499"/>
                                          </p:stCondLst>
                                        </p:cTn>
                                        <p:tgtEl>
                                          <p:spTgt spid="110"/>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500"/>
                                        <p:tgtEl>
                                          <p:spTgt spid="51"/>
                                        </p:tgtEl>
                                      </p:cBhvr>
                                    </p:animEffect>
                                  </p:childTnLst>
                                </p:cTn>
                              </p:par>
                              <p:par>
                                <p:cTn id="160" presetID="7" presetClass="emph" presetSubtype="2" fill="hold" nodeType="withEffect">
                                  <p:stCondLst>
                                    <p:cond delay="0"/>
                                  </p:stCondLst>
                                  <p:childTnLst>
                                    <p:animClr clrSpc="rgb" dir="cw">
                                      <p:cBhvr>
                                        <p:cTn id="161" dur="2000" fill="hold"/>
                                        <p:tgtEl>
                                          <p:spTgt spid="4"/>
                                        </p:tgtEl>
                                        <p:attrNameLst>
                                          <p:attrName>stroke.color</p:attrName>
                                        </p:attrNameLst>
                                      </p:cBhvr>
                                      <p:to>
                                        <a:schemeClr val="tx1"/>
                                      </p:to>
                                    </p:animClr>
                                    <p:set>
                                      <p:cBhvr>
                                        <p:cTn id="162" dur="2000" fill="hold"/>
                                        <p:tgtEl>
                                          <p:spTgt spid="4"/>
                                        </p:tgtEl>
                                        <p:attrNameLst>
                                          <p:attrName>stroke.on</p:attrName>
                                        </p:attrNameLst>
                                      </p:cBhvr>
                                      <p:to>
                                        <p:strVal val="true"/>
                                      </p:to>
                                    </p:set>
                                  </p:childTnLst>
                                </p:cTn>
                              </p:par>
                              <p:par>
                                <p:cTn id="163" presetID="1" presetClass="emph" presetSubtype="2" fill="hold" nodeType="withEffect">
                                  <p:stCondLst>
                                    <p:cond delay="0"/>
                                  </p:stCondLst>
                                  <p:childTnLst>
                                    <p:animClr clrSpc="rgb" dir="cw">
                                      <p:cBhvr>
                                        <p:cTn id="164" dur="500" fill="hold"/>
                                        <p:tgtEl>
                                          <p:spTgt spid="20"/>
                                        </p:tgtEl>
                                        <p:attrNameLst>
                                          <p:attrName>fillcolor</p:attrName>
                                        </p:attrNameLst>
                                      </p:cBhvr>
                                      <p:to>
                                        <a:srgbClr val="EEDE88"/>
                                      </p:to>
                                    </p:animClr>
                                    <p:set>
                                      <p:cBhvr>
                                        <p:cTn id="165" dur="500" fill="hold"/>
                                        <p:tgtEl>
                                          <p:spTgt spid="20"/>
                                        </p:tgtEl>
                                        <p:attrNameLst>
                                          <p:attrName>fill.type</p:attrName>
                                        </p:attrNameLst>
                                      </p:cBhvr>
                                      <p:to>
                                        <p:strVal val="solid"/>
                                      </p:to>
                                    </p:set>
                                    <p:set>
                                      <p:cBhvr>
                                        <p:cTn id="166" dur="500" fill="hold"/>
                                        <p:tgtEl>
                                          <p:spTgt spid="20"/>
                                        </p:tgtEl>
                                        <p:attrNameLst>
                                          <p:attrName>fill.on</p:attrName>
                                        </p:attrNameLst>
                                      </p:cBhvr>
                                      <p:to>
                                        <p:strVal val="true"/>
                                      </p:to>
                                    </p:set>
                                  </p:childTnLst>
                                </p:cTn>
                              </p:par>
                              <p:par>
                                <p:cTn id="167" presetID="3" presetClass="emph" presetSubtype="2" fill="hold" grpId="0" nodeType="withEffect">
                                  <p:stCondLst>
                                    <p:cond delay="0"/>
                                  </p:stCondLst>
                                  <p:childTnLst>
                                    <p:animClr clrSpc="rgb" dir="cw">
                                      <p:cBhvr override="childStyle">
                                        <p:cTn id="168" dur="1000" fill="hold"/>
                                        <p:tgtEl>
                                          <p:spTgt spid="23"/>
                                        </p:tgtEl>
                                        <p:attrNameLst>
                                          <p:attrName>style.color</p:attrName>
                                        </p:attrNameLst>
                                      </p:cBhvr>
                                      <p:to>
                                        <a:schemeClr val="tx1"/>
                                      </p:to>
                                    </p:animClr>
                                  </p:childTnLst>
                                </p:cTn>
                              </p:par>
                              <p:par>
                                <p:cTn id="169" presetID="7" presetClass="emph" presetSubtype="2" fill="hold" nodeType="withEffect">
                                  <p:stCondLst>
                                    <p:cond delay="0"/>
                                  </p:stCondLst>
                                  <p:childTnLst>
                                    <p:animClr clrSpc="rgb" dir="cw">
                                      <p:cBhvr>
                                        <p:cTn id="170" dur="1000" fill="hold"/>
                                        <p:tgtEl>
                                          <p:spTgt spid="22"/>
                                        </p:tgtEl>
                                        <p:attrNameLst>
                                          <p:attrName>stroke.color</p:attrName>
                                        </p:attrNameLst>
                                      </p:cBhvr>
                                      <p:to>
                                        <a:schemeClr val="tx1"/>
                                      </p:to>
                                    </p:animClr>
                                    <p:set>
                                      <p:cBhvr>
                                        <p:cTn id="171" dur="1000" fill="hold"/>
                                        <p:tgtEl>
                                          <p:spTgt spid="22"/>
                                        </p:tgtEl>
                                        <p:attrNameLst>
                                          <p:attrName>stroke.on</p:attrName>
                                        </p:attrNameLst>
                                      </p:cBhvr>
                                      <p:to>
                                        <p:strVal val="true"/>
                                      </p:to>
                                    </p:set>
                                  </p:childTnLst>
                                </p:cTn>
                              </p:par>
                              <p:par>
                                <p:cTn id="172" presetID="7" presetClass="emph" presetSubtype="2" fill="hold" nodeType="withEffect">
                                  <p:stCondLst>
                                    <p:cond delay="0"/>
                                  </p:stCondLst>
                                  <p:childTnLst>
                                    <p:animClr clrSpc="rgb" dir="cw">
                                      <p:cBhvr>
                                        <p:cTn id="173" dur="1000" fill="hold"/>
                                        <p:tgtEl>
                                          <p:spTgt spid="15"/>
                                        </p:tgtEl>
                                        <p:attrNameLst>
                                          <p:attrName>stroke.color</p:attrName>
                                        </p:attrNameLst>
                                      </p:cBhvr>
                                      <p:to>
                                        <a:schemeClr val="tx1"/>
                                      </p:to>
                                    </p:animClr>
                                    <p:set>
                                      <p:cBhvr>
                                        <p:cTn id="174" dur="1000" fill="hold"/>
                                        <p:tgtEl>
                                          <p:spTgt spid="15"/>
                                        </p:tgtEl>
                                        <p:attrNameLst>
                                          <p:attrName>stroke.on</p:attrName>
                                        </p:attrNameLst>
                                      </p:cBhvr>
                                      <p:to>
                                        <p:strVal val="true"/>
                                      </p:to>
                                    </p:set>
                                  </p:childTnLst>
                                </p:cTn>
                              </p:par>
                              <p:par>
                                <p:cTn id="175" presetID="7" presetClass="emph" presetSubtype="2" fill="hold" nodeType="withEffect">
                                  <p:stCondLst>
                                    <p:cond delay="0"/>
                                  </p:stCondLst>
                                  <p:childTnLst>
                                    <p:animClr clrSpc="rgb" dir="cw">
                                      <p:cBhvr>
                                        <p:cTn id="176" dur="1000" fill="hold"/>
                                        <p:tgtEl>
                                          <p:spTgt spid="10"/>
                                        </p:tgtEl>
                                        <p:attrNameLst>
                                          <p:attrName>stroke.color</p:attrName>
                                        </p:attrNameLst>
                                      </p:cBhvr>
                                      <p:to>
                                        <a:schemeClr val="tx1"/>
                                      </p:to>
                                    </p:animClr>
                                    <p:set>
                                      <p:cBhvr>
                                        <p:cTn id="177" dur="1000" fill="hold"/>
                                        <p:tgtEl>
                                          <p:spTgt spid="10"/>
                                        </p:tgtEl>
                                        <p:attrNameLst>
                                          <p:attrName>stroke.on</p:attrName>
                                        </p:attrNameLst>
                                      </p:cBhvr>
                                      <p:to>
                                        <p:strVal val="true"/>
                                      </p:to>
                                    </p:set>
                                  </p:childTnLst>
                                </p:cTn>
                              </p:par>
                              <p:par>
                                <p:cTn id="178" presetID="7" presetClass="emph" presetSubtype="2" fill="hold" nodeType="withEffect">
                                  <p:stCondLst>
                                    <p:cond delay="0"/>
                                  </p:stCondLst>
                                  <p:childTnLst>
                                    <p:animClr clrSpc="rgb" dir="cw">
                                      <p:cBhvr>
                                        <p:cTn id="179" dur="1000" fill="hold"/>
                                        <p:tgtEl>
                                          <p:spTgt spid="17"/>
                                        </p:tgtEl>
                                        <p:attrNameLst>
                                          <p:attrName>stroke.color</p:attrName>
                                        </p:attrNameLst>
                                      </p:cBhvr>
                                      <p:to>
                                        <a:schemeClr val="tx1"/>
                                      </p:to>
                                    </p:animClr>
                                    <p:set>
                                      <p:cBhvr>
                                        <p:cTn id="180" dur="1000" fill="hold"/>
                                        <p:tgtEl>
                                          <p:spTgt spid="17"/>
                                        </p:tgtEl>
                                        <p:attrNameLst>
                                          <p:attrName>stroke.on</p:attrName>
                                        </p:attrNameLst>
                                      </p:cBhvr>
                                      <p:to>
                                        <p:strVal val="true"/>
                                      </p:to>
                                    </p:set>
                                  </p:childTnLst>
                                </p:cTn>
                              </p:par>
                              <p:par>
                                <p:cTn id="181" presetID="7" presetClass="emph" presetSubtype="2" fill="hold" nodeType="withEffect">
                                  <p:stCondLst>
                                    <p:cond delay="0"/>
                                  </p:stCondLst>
                                  <p:childTnLst>
                                    <p:animClr clrSpc="rgb" dir="cw">
                                      <p:cBhvr>
                                        <p:cTn id="182" dur="1000" fill="hold"/>
                                        <p:tgtEl>
                                          <p:spTgt spid="13"/>
                                        </p:tgtEl>
                                        <p:attrNameLst>
                                          <p:attrName>stroke.color</p:attrName>
                                        </p:attrNameLst>
                                      </p:cBhvr>
                                      <p:to>
                                        <a:schemeClr val="tx1"/>
                                      </p:to>
                                    </p:animClr>
                                    <p:set>
                                      <p:cBhvr>
                                        <p:cTn id="183" dur="1000" fill="hold"/>
                                        <p:tgtEl>
                                          <p:spTgt spid="13"/>
                                        </p:tgtEl>
                                        <p:attrNameLst>
                                          <p:attrName>stroke.on</p:attrName>
                                        </p:attrNameLst>
                                      </p:cBhvr>
                                      <p:to>
                                        <p:strVal val="true"/>
                                      </p:to>
                                    </p:set>
                                  </p:childTnLst>
                                </p:cTn>
                              </p:par>
                              <p:par>
                                <p:cTn id="184" presetID="7" presetClass="emph" presetSubtype="2" fill="hold" nodeType="withEffect">
                                  <p:stCondLst>
                                    <p:cond delay="0"/>
                                  </p:stCondLst>
                                  <p:childTnLst>
                                    <p:animClr clrSpc="rgb" dir="cw">
                                      <p:cBhvr>
                                        <p:cTn id="185" dur="1000" fill="hold"/>
                                        <p:tgtEl>
                                          <p:spTgt spid="11"/>
                                        </p:tgtEl>
                                        <p:attrNameLst>
                                          <p:attrName>stroke.color</p:attrName>
                                        </p:attrNameLst>
                                      </p:cBhvr>
                                      <p:to>
                                        <a:schemeClr val="tx1"/>
                                      </p:to>
                                    </p:animClr>
                                    <p:set>
                                      <p:cBhvr>
                                        <p:cTn id="186" dur="1000" fill="hold"/>
                                        <p:tgtEl>
                                          <p:spTgt spid="11"/>
                                        </p:tgtEl>
                                        <p:attrNameLst>
                                          <p:attrName>stroke.on</p:attrName>
                                        </p:attrNameLst>
                                      </p:cBhvr>
                                      <p:to>
                                        <p:strVal val="true"/>
                                      </p:to>
                                    </p:set>
                                  </p:childTnLst>
                                </p:cTn>
                              </p:par>
                              <p:par>
                                <p:cTn id="187" presetID="7" presetClass="emph" presetSubtype="2" fill="hold" nodeType="withEffect">
                                  <p:stCondLst>
                                    <p:cond delay="0"/>
                                  </p:stCondLst>
                                  <p:childTnLst>
                                    <p:animClr clrSpc="rgb" dir="cw">
                                      <p:cBhvr>
                                        <p:cTn id="188" dur="1000" fill="hold"/>
                                        <p:tgtEl>
                                          <p:spTgt spid="14"/>
                                        </p:tgtEl>
                                        <p:attrNameLst>
                                          <p:attrName>stroke.color</p:attrName>
                                        </p:attrNameLst>
                                      </p:cBhvr>
                                      <p:to>
                                        <a:schemeClr val="tx1"/>
                                      </p:to>
                                    </p:animClr>
                                    <p:set>
                                      <p:cBhvr>
                                        <p:cTn id="189" dur="1000" fill="hold"/>
                                        <p:tgtEl>
                                          <p:spTgt spid="14"/>
                                        </p:tgtEl>
                                        <p:attrNameLst>
                                          <p:attrName>stroke.on</p:attrName>
                                        </p:attrNameLst>
                                      </p:cBhvr>
                                      <p:to>
                                        <p:strVal val="true"/>
                                      </p:to>
                                    </p:set>
                                  </p:childTnLst>
                                </p:cTn>
                              </p:par>
                              <p:par>
                                <p:cTn id="190" presetID="7" presetClass="emph" presetSubtype="2" fill="hold" nodeType="withEffect">
                                  <p:stCondLst>
                                    <p:cond delay="0"/>
                                  </p:stCondLst>
                                  <p:childTnLst>
                                    <p:animClr clrSpc="rgb" dir="cw">
                                      <p:cBhvr>
                                        <p:cTn id="191" dur="1000" fill="hold"/>
                                        <p:tgtEl>
                                          <p:spTgt spid="12"/>
                                        </p:tgtEl>
                                        <p:attrNameLst>
                                          <p:attrName>stroke.color</p:attrName>
                                        </p:attrNameLst>
                                      </p:cBhvr>
                                      <p:to>
                                        <a:schemeClr val="tx1"/>
                                      </p:to>
                                    </p:animClr>
                                    <p:set>
                                      <p:cBhvr>
                                        <p:cTn id="192" dur="1000" fill="hold"/>
                                        <p:tgtEl>
                                          <p:spTgt spid="12"/>
                                        </p:tgtEl>
                                        <p:attrNameLst>
                                          <p:attrName>stroke.on</p:attrName>
                                        </p:attrNameLst>
                                      </p:cBhvr>
                                      <p:to>
                                        <p:strVal val="true"/>
                                      </p:to>
                                    </p:set>
                                  </p:childTnLst>
                                </p:cTn>
                              </p:par>
                              <p:par>
                                <p:cTn id="193" presetID="7" presetClass="emph" presetSubtype="2" fill="hold" nodeType="withEffect">
                                  <p:stCondLst>
                                    <p:cond delay="0"/>
                                  </p:stCondLst>
                                  <p:childTnLst>
                                    <p:animClr clrSpc="rgb" dir="cw">
                                      <p:cBhvr>
                                        <p:cTn id="194" dur="1000" fill="hold"/>
                                        <p:tgtEl>
                                          <p:spTgt spid="7"/>
                                        </p:tgtEl>
                                        <p:attrNameLst>
                                          <p:attrName>stroke.color</p:attrName>
                                        </p:attrNameLst>
                                      </p:cBhvr>
                                      <p:to>
                                        <a:schemeClr val="tx1"/>
                                      </p:to>
                                    </p:animClr>
                                    <p:set>
                                      <p:cBhvr>
                                        <p:cTn id="195" dur="1000" fill="hold"/>
                                        <p:tgtEl>
                                          <p:spTgt spid="7"/>
                                        </p:tgtEl>
                                        <p:attrNameLst>
                                          <p:attrName>stroke.on</p:attrName>
                                        </p:attrNameLst>
                                      </p:cBhvr>
                                      <p:to>
                                        <p:strVal val="true"/>
                                      </p:to>
                                    </p:set>
                                  </p:childTnLst>
                                </p:cTn>
                              </p:par>
                              <p:par>
                                <p:cTn id="196" presetID="7" presetClass="emph" presetSubtype="2" fill="hold" nodeType="withEffect">
                                  <p:stCondLst>
                                    <p:cond delay="0"/>
                                  </p:stCondLst>
                                  <p:childTnLst>
                                    <p:animClr clrSpc="rgb" dir="cw">
                                      <p:cBhvr>
                                        <p:cTn id="197" dur="1000" fill="hold"/>
                                        <p:tgtEl>
                                          <p:spTgt spid="6"/>
                                        </p:tgtEl>
                                        <p:attrNameLst>
                                          <p:attrName>stroke.color</p:attrName>
                                        </p:attrNameLst>
                                      </p:cBhvr>
                                      <p:to>
                                        <a:schemeClr val="tx1"/>
                                      </p:to>
                                    </p:animClr>
                                    <p:set>
                                      <p:cBhvr>
                                        <p:cTn id="198" dur="1000" fill="hold"/>
                                        <p:tgtEl>
                                          <p:spTgt spid="6"/>
                                        </p:tgtEl>
                                        <p:attrNameLst>
                                          <p:attrName>stroke.on</p:attrName>
                                        </p:attrNameLst>
                                      </p:cBhvr>
                                      <p:to>
                                        <p:strVal val="true"/>
                                      </p:to>
                                    </p:set>
                                  </p:childTnLst>
                                </p:cTn>
                              </p:par>
                              <p:par>
                                <p:cTn id="199" presetID="7" presetClass="emph" presetSubtype="2" fill="hold" nodeType="withEffect">
                                  <p:stCondLst>
                                    <p:cond delay="0"/>
                                  </p:stCondLst>
                                  <p:childTnLst>
                                    <p:animClr clrSpc="rgb" dir="cw">
                                      <p:cBhvr>
                                        <p:cTn id="200" dur="1000" fill="hold"/>
                                        <p:tgtEl>
                                          <p:spTgt spid="16"/>
                                        </p:tgtEl>
                                        <p:attrNameLst>
                                          <p:attrName>stroke.color</p:attrName>
                                        </p:attrNameLst>
                                      </p:cBhvr>
                                      <p:to>
                                        <a:schemeClr val="tx1"/>
                                      </p:to>
                                    </p:animClr>
                                    <p:set>
                                      <p:cBhvr>
                                        <p:cTn id="201" dur="1000" fill="hold"/>
                                        <p:tgtEl>
                                          <p:spTgt spid="16"/>
                                        </p:tgtEl>
                                        <p:attrNameLst>
                                          <p:attrName>stroke.on</p:attrName>
                                        </p:attrNameLst>
                                      </p:cBhvr>
                                      <p:to>
                                        <p:strVal val="true"/>
                                      </p:to>
                                    </p:set>
                                  </p:childTnLst>
                                </p:cTn>
                              </p:par>
                              <p:par>
                                <p:cTn id="202" presetID="7" presetClass="emph" presetSubtype="2" fill="hold" nodeType="withEffect">
                                  <p:stCondLst>
                                    <p:cond delay="0"/>
                                  </p:stCondLst>
                                  <p:childTnLst>
                                    <p:animClr clrSpc="rgb" dir="cw">
                                      <p:cBhvr>
                                        <p:cTn id="203" dur="1000" fill="hold"/>
                                        <p:tgtEl>
                                          <p:spTgt spid="8"/>
                                        </p:tgtEl>
                                        <p:attrNameLst>
                                          <p:attrName>stroke.color</p:attrName>
                                        </p:attrNameLst>
                                      </p:cBhvr>
                                      <p:to>
                                        <a:schemeClr val="tx1"/>
                                      </p:to>
                                    </p:animClr>
                                    <p:set>
                                      <p:cBhvr>
                                        <p:cTn id="204" dur="1000" fill="hold"/>
                                        <p:tgtEl>
                                          <p:spTgt spid="8"/>
                                        </p:tgtEl>
                                        <p:attrNameLst>
                                          <p:attrName>stroke.on</p:attrName>
                                        </p:attrNameLst>
                                      </p:cBhvr>
                                      <p:to>
                                        <p:strVal val="true"/>
                                      </p:to>
                                    </p:set>
                                  </p:childTnLst>
                                </p:cTn>
                              </p:par>
                              <p:par>
                                <p:cTn id="205" presetID="7" presetClass="emph" presetSubtype="2" fill="hold" nodeType="withEffect">
                                  <p:stCondLst>
                                    <p:cond delay="0"/>
                                  </p:stCondLst>
                                  <p:childTnLst>
                                    <p:animClr clrSpc="rgb" dir="cw">
                                      <p:cBhvr>
                                        <p:cTn id="206" dur="1000" fill="hold"/>
                                        <p:tgtEl>
                                          <p:spTgt spid="25"/>
                                        </p:tgtEl>
                                        <p:attrNameLst>
                                          <p:attrName>stroke.color</p:attrName>
                                        </p:attrNameLst>
                                      </p:cBhvr>
                                      <p:to>
                                        <a:schemeClr val="tx1"/>
                                      </p:to>
                                    </p:animClr>
                                    <p:set>
                                      <p:cBhvr>
                                        <p:cTn id="207" dur="1000" fill="hold"/>
                                        <p:tgtEl>
                                          <p:spTgt spid="25"/>
                                        </p:tgtEl>
                                        <p:attrNameLst>
                                          <p:attrName>stroke.on</p:attrName>
                                        </p:attrNameLst>
                                      </p:cBhvr>
                                      <p:to>
                                        <p:strVal val="true"/>
                                      </p:to>
                                    </p:set>
                                  </p:childTnLst>
                                </p:cTn>
                              </p:par>
                              <p:par>
                                <p:cTn id="208" presetID="7" presetClass="emph" presetSubtype="2" fill="hold" nodeType="withEffect">
                                  <p:stCondLst>
                                    <p:cond delay="0"/>
                                  </p:stCondLst>
                                  <p:childTnLst>
                                    <p:animClr clrSpc="rgb" dir="cw">
                                      <p:cBhvr>
                                        <p:cTn id="209" dur="1000" fill="hold"/>
                                        <p:tgtEl>
                                          <p:spTgt spid="26"/>
                                        </p:tgtEl>
                                        <p:attrNameLst>
                                          <p:attrName>stroke.color</p:attrName>
                                        </p:attrNameLst>
                                      </p:cBhvr>
                                      <p:to>
                                        <a:schemeClr val="tx1"/>
                                      </p:to>
                                    </p:animClr>
                                    <p:set>
                                      <p:cBhvr>
                                        <p:cTn id="210" dur="1000" fill="hold"/>
                                        <p:tgtEl>
                                          <p:spTgt spid="26"/>
                                        </p:tgtEl>
                                        <p:attrNameLst>
                                          <p:attrName>stroke.on</p:attrName>
                                        </p:attrNameLst>
                                      </p:cBhvr>
                                      <p:to>
                                        <p:strVal val="true"/>
                                      </p:to>
                                    </p:set>
                                  </p:childTnLst>
                                </p:cTn>
                              </p:par>
                              <p:par>
                                <p:cTn id="211" presetID="7" presetClass="emph" presetSubtype="2" fill="hold" nodeType="withEffect">
                                  <p:stCondLst>
                                    <p:cond delay="0"/>
                                  </p:stCondLst>
                                  <p:childTnLst>
                                    <p:animClr clrSpc="rgb" dir="cw">
                                      <p:cBhvr>
                                        <p:cTn id="212" dur="1000" fill="hold"/>
                                        <p:tgtEl>
                                          <p:spTgt spid="31"/>
                                        </p:tgtEl>
                                        <p:attrNameLst>
                                          <p:attrName>stroke.color</p:attrName>
                                        </p:attrNameLst>
                                      </p:cBhvr>
                                      <p:to>
                                        <a:schemeClr val="tx1"/>
                                      </p:to>
                                    </p:animClr>
                                    <p:set>
                                      <p:cBhvr>
                                        <p:cTn id="213" dur="1000" fill="hold"/>
                                        <p:tgtEl>
                                          <p:spTgt spid="31"/>
                                        </p:tgtEl>
                                        <p:attrNameLst>
                                          <p:attrName>stroke.on</p:attrName>
                                        </p:attrNameLst>
                                      </p:cBhvr>
                                      <p:to>
                                        <p:strVal val="true"/>
                                      </p:to>
                                    </p:set>
                                  </p:childTnLst>
                                </p:cTn>
                              </p:par>
                              <p:par>
                                <p:cTn id="214" presetID="7" presetClass="emph" presetSubtype="2" fill="hold" nodeType="withEffect">
                                  <p:stCondLst>
                                    <p:cond delay="0"/>
                                  </p:stCondLst>
                                  <p:childTnLst>
                                    <p:animClr clrSpc="rgb" dir="cw">
                                      <p:cBhvr>
                                        <p:cTn id="215" dur="1000" fill="hold"/>
                                        <p:tgtEl>
                                          <p:spTgt spid="33"/>
                                        </p:tgtEl>
                                        <p:attrNameLst>
                                          <p:attrName>stroke.color</p:attrName>
                                        </p:attrNameLst>
                                      </p:cBhvr>
                                      <p:to>
                                        <a:schemeClr val="tx1"/>
                                      </p:to>
                                    </p:animClr>
                                    <p:set>
                                      <p:cBhvr>
                                        <p:cTn id="216" dur="1000" fill="hold"/>
                                        <p:tgtEl>
                                          <p:spTgt spid="33"/>
                                        </p:tgtEl>
                                        <p:attrNameLst>
                                          <p:attrName>stroke.on</p:attrName>
                                        </p:attrNameLst>
                                      </p:cBhvr>
                                      <p:to>
                                        <p:strVal val="true"/>
                                      </p:to>
                                    </p:set>
                                  </p:childTnLst>
                                </p:cTn>
                              </p:par>
                              <p:par>
                                <p:cTn id="217" presetID="7" presetClass="emph" presetSubtype="2" fill="hold" nodeType="withEffect">
                                  <p:stCondLst>
                                    <p:cond delay="0"/>
                                  </p:stCondLst>
                                  <p:childTnLst>
                                    <p:animClr clrSpc="rgb" dir="cw">
                                      <p:cBhvr>
                                        <p:cTn id="218" dur="1000" fill="hold"/>
                                        <p:tgtEl>
                                          <p:spTgt spid="30"/>
                                        </p:tgtEl>
                                        <p:attrNameLst>
                                          <p:attrName>stroke.color</p:attrName>
                                        </p:attrNameLst>
                                      </p:cBhvr>
                                      <p:to>
                                        <a:schemeClr val="tx1"/>
                                      </p:to>
                                    </p:animClr>
                                    <p:set>
                                      <p:cBhvr>
                                        <p:cTn id="219" dur="1000" fill="hold"/>
                                        <p:tgtEl>
                                          <p:spTgt spid="30"/>
                                        </p:tgtEl>
                                        <p:attrNameLst>
                                          <p:attrName>stroke.on</p:attrName>
                                        </p:attrNameLst>
                                      </p:cBhvr>
                                      <p:to>
                                        <p:strVal val="true"/>
                                      </p:to>
                                    </p:set>
                                  </p:childTnLst>
                                </p:cTn>
                              </p:par>
                              <p:par>
                                <p:cTn id="220" presetID="7" presetClass="emph" presetSubtype="2" fill="hold" nodeType="withEffect">
                                  <p:stCondLst>
                                    <p:cond delay="0"/>
                                  </p:stCondLst>
                                  <p:childTnLst>
                                    <p:animClr clrSpc="rgb" dir="cw">
                                      <p:cBhvr>
                                        <p:cTn id="221" dur="1000" fill="hold"/>
                                        <p:tgtEl>
                                          <p:spTgt spid="32"/>
                                        </p:tgtEl>
                                        <p:attrNameLst>
                                          <p:attrName>stroke.color</p:attrName>
                                        </p:attrNameLst>
                                      </p:cBhvr>
                                      <p:to>
                                        <a:schemeClr val="tx1"/>
                                      </p:to>
                                    </p:animClr>
                                    <p:set>
                                      <p:cBhvr>
                                        <p:cTn id="222" dur="1000" fill="hold"/>
                                        <p:tgtEl>
                                          <p:spTgt spid="32"/>
                                        </p:tgtEl>
                                        <p:attrNameLst>
                                          <p:attrName>stroke.on</p:attrName>
                                        </p:attrNameLst>
                                      </p:cBhvr>
                                      <p:to>
                                        <p:strVal val="true"/>
                                      </p:to>
                                    </p:set>
                                  </p:childTnLst>
                                </p:cTn>
                              </p:par>
                              <p:par>
                                <p:cTn id="223" presetID="7" presetClass="emph" presetSubtype="2" fill="hold" nodeType="withEffect">
                                  <p:stCondLst>
                                    <p:cond delay="0"/>
                                  </p:stCondLst>
                                  <p:childTnLst>
                                    <p:animClr clrSpc="rgb" dir="cw">
                                      <p:cBhvr>
                                        <p:cTn id="224" dur="1000" fill="hold"/>
                                        <p:tgtEl>
                                          <p:spTgt spid="36"/>
                                        </p:tgtEl>
                                        <p:attrNameLst>
                                          <p:attrName>stroke.color</p:attrName>
                                        </p:attrNameLst>
                                      </p:cBhvr>
                                      <p:to>
                                        <a:schemeClr val="tx1"/>
                                      </p:to>
                                    </p:animClr>
                                    <p:set>
                                      <p:cBhvr>
                                        <p:cTn id="225" dur="1000" fill="hold"/>
                                        <p:tgtEl>
                                          <p:spTgt spid="36"/>
                                        </p:tgtEl>
                                        <p:attrNameLst>
                                          <p:attrName>stroke.on</p:attrName>
                                        </p:attrNameLst>
                                      </p:cBhvr>
                                      <p:to>
                                        <p:strVal val="true"/>
                                      </p:to>
                                    </p:set>
                                  </p:childTnLst>
                                </p:cTn>
                              </p:par>
                              <p:par>
                                <p:cTn id="226" presetID="7" presetClass="emph" presetSubtype="2" fill="hold" nodeType="withEffect">
                                  <p:stCondLst>
                                    <p:cond delay="0"/>
                                  </p:stCondLst>
                                  <p:childTnLst>
                                    <p:animClr clrSpc="rgb" dir="cw">
                                      <p:cBhvr>
                                        <p:cTn id="227" dur="1000" fill="hold"/>
                                        <p:tgtEl>
                                          <p:spTgt spid="35"/>
                                        </p:tgtEl>
                                        <p:attrNameLst>
                                          <p:attrName>stroke.color</p:attrName>
                                        </p:attrNameLst>
                                      </p:cBhvr>
                                      <p:to>
                                        <a:schemeClr val="tx1"/>
                                      </p:to>
                                    </p:animClr>
                                    <p:set>
                                      <p:cBhvr>
                                        <p:cTn id="228" dur="1000" fill="hold"/>
                                        <p:tgtEl>
                                          <p:spTgt spid="35"/>
                                        </p:tgtEl>
                                        <p:attrNameLst>
                                          <p:attrName>stroke.on</p:attrName>
                                        </p:attrNameLst>
                                      </p:cBhvr>
                                      <p:to>
                                        <p:strVal val="true"/>
                                      </p:to>
                                    </p:set>
                                  </p:childTnLst>
                                </p:cTn>
                              </p:par>
                              <p:par>
                                <p:cTn id="229" presetID="7" presetClass="emph" presetSubtype="2" fill="hold" nodeType="withEffect">
                                  <p:stCondLst>
                                    <p:cond delay="0"/>
                                  </p:stCondLst>
                                  <p:childTnLst>
                                    <p:animClr clrSpc="rgb" dir="cw">
                                      <p:cBhvr>
                                        <p:cTn id="230" dur="1000" fill="hold"/>
                                        <p:tgtEl>
                                          <p:spTgt spid="27"/>
                                        </p:tgtEl>
                                        <p:attrNameLst>
                                          <p:attrName>stroke.color</p:attrName>
                                        </p:attrNameLst>
                                      </p:cBhvr>
                                      <p:to>
                                        <a:schemeClr val="tx1"/>
                                      </p:to>
                                    </p:animClr>
                                    <p:set>
                                      <p:cBhvr>
                                        <p:cTn id="231" dur="1000" fill="hold"/>
                                        <p:tgtEl>
                                          <p:spTgt spid="27"/>
                                        </p:tgtEl>
                                        <p:attrNameLst>
                                          <p:attrName>stroke.on</p:attrName>
                                        </p:attrNameLst>
                                      </p:cBhvr>
                                      <p:to>
                                        <p:strVal val="true"/>
                                      </p:to>
                                    </p:set>
                                  </p:childTnLst>
                                </p:cTn>
                              </p:par>
                              <p:par>
                                <p:cTn id="232" presetID="7" presetClass="emph" presetSubtype="2" fill="hold" nodeType="withEffect">
                                  <p:stCondLst>
                                    <p:cond delay="0"/>
                                  </p:stCondLst>
                                  <p:childTnLst>
                                    <p:animClr clrSpc="rgb" dir="cw">
                                      <p:cBhvr>
                                        <p:cTn id="233" dur="1000" fill="hold"/>
                                        <p:tgtEl>
                                          <p:spTgt spid="29"/>
                                        </p:tgtEl>
                                        <p:attrNameLst>
                                          <p:attrName>stroke.color</p:attrName>
                                        </p:attrNameLst>
                                      </p:cBhvr>
                                      <p:to>
                                        <a:schemeClr val="tx1"/>
                                      </p:to>
                                    </p:animClr>
                                    <p:set>
                                      <p:cBhvr>
                                        <p:cTn id="234" dur="1000" fill="hold"/>
                                        <p:tgtEl>
                                          <p:spTgt spid="29"/>
                                        </p:tgtEl>
                                        <p:attrNameLst>
                                          <p:attrName>stroke.on</p:attrName>
                                        </p:attrNameLst>
                                      </p:cBhvr>
                                      <p:to>
                                        <p:strVal val="true"/>
                                      </p:to>
                                    </p:set>
                                  </p:childTnLst>
                                </p:cTn>
                              </p:par>
                              <p:par>
                                <p:cTn id="235" presetID="7" presetClass="emph" presetSubtype="2" fill="hold" nodeType="withEffect">
                                  <p:stCondLst>
                                    <p:cond delay="0"/>
                                  </p:stCondLst>
                                  <p:childTnLst>
                                    <p:animClr clrSpc="rgb" dir="cw">
                                      <p:cBhvr>
                                        <p:cTn id="236" dur="1000" fill="hold"/>
                                        <p:tgtEl>
                                          <p:spTgt spid="34"/>
                                        </p:tgtEl>
                                        <p:attrNameLst>
                                          <p:attrName>stroke.color</p:attrName>
                                        </p:attrNameLst>
                                      </p:cBhvr>
                                      <p:to>
                                        <a:schemeClr val="tx1"/>
                                      </p:to>
                                    </p:animClr>
                                    <p:set>
                                      <p:cBhvr>
                                        <p:cTn id="237" dur="1000" fill="hold"/>
                                        <p:tgtEl>
                                          <p:spTgt spid="3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08" grpId="0"/>
      <p:bldP spid="108" grpId="1"/>
      <p:bldP spid="109" grpId="0"/>
      <p:bldP spid="109" grpId="1"/>
      <p:bldP spid="110" grpId="0"/>
      <p:bldP spid="110" grpId="1"/>
      <p:bldP spid="111" grpId="0" animBg="1"/>
      <p:bldP spid="112" grpId="0"/>
      <p:bldP spid="112" grpId="1"/>
      <p:bldP spid="113" grpId="0"/>
      <p:bldP spid="113" grpId="1"/>
      <p:bldP spid="114" grpId="0" animBg="1"/>
      <p:bldP spid="50" grpId="0"/>
      <p:bldP spid="51" grpId="0"/>
      <p:bldP spid="46" grpId="0" animBg="1"/>
      <p:bldP spid="4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 name="Group 107"/>
          <p:cNvGrpSpPr/>
          <p:nvPr/>
        </p:nvGrpSpPr>
        <p:grpSpPr>
          <a:xfrm>
            <a:off x="3276600" y="1219200"/>
            <a:ext cx="2286000" cy="2133600"/>
            <a:chOff x="3276600" y="1219200"/>
            <a:chExt cx="2286000" cy="2286000"/>
          </a:xfrm>
        </p:grpSpPr>
        <p:cxnSp>
          <p:nvCxnSpPr>
            <p:cNvPr id="210" name="Straight Connector 209"/>
            <p:cNvCxnSpPr/>
            <p:nvPr/>
          </p:nvCxnSpPr>
          <p:spPr>
            <a:xfrm rot="5400000" flipH="1" flipV="1">
              <a:off x="21336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1" name="Straight Connector 210"/>
            <p:cNvCxnSpPr/>
            <p:nvPr/>
          </p:nvCxnSpPr>
          <p:spPr>
            <a:xfrm rot="5400000" flipH="1" flipV="1">
              <a:off x="25907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2" name="Straight Connector 211"/>
            <p:cNvCxnSpPr/>
            <p:nvPr/>
          </p:nvCxnSpPr>
          <p:spPr>
            <a:xfrm rot="5400000" flipH="1" flipV="1">
              <a:off x="30479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3" name="Straight Connector 212"/>
            <p:cNvCxnSpPr/>
            <p:nvPr/>
          </p:nvCxnSpPr>
          <p:spPr>
            <a:xfrm rot="5400000" flipH="1" flipV="1">
              <a:off x="35052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4" name="Straight Connector 213"/>
            <p:cNvCxnSpPr/>
            <p:nvPr/>
          </p:nvCxnSpPr>
          <p:spPr>
            <a:xfrm rot="5400000" flipH="1" flipV="1">
              <a:off x="39624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5" name="Straight Connector 214"/>
            <p:cNvCxnSpPr/>
            <p:nvPr/>
          </p:nvCxnSpPr>
          <p:spPr>
            <a:xfrm rot="5400000" flipH="1" flipV="1">
              <a:off x="4419600" y="2362200"/>
              <a:ext cx="2286000" cy="0"/>
            </a:xfrm>
            <a:prstGeom prst="line">
              <a:avLst/>
            </a:prstGeom>
            <a:noFill/>
            <a:ln w="38100" cap="flat" cmpd="sng" algn="ctr">
              <a:solidFill>
                <a:srgbClr val="262626"/>
              </a:solidFill>
              <a:prstDash val="solid"/>
              <a:headEnd type="none" w="med" len="med"/>
              <a:tailEnd type="none" w="med" len="med"/>
            </a:ln>
            <a:effectLst/>
          </p:spPr>
        </p:cxnSp>
      </p:grpSp>
      <p:sp>
        <p:nvSpPr>
          <p:cNvPr id="216" name="Oval 215"/>
          <p:cNvSpPr/>
          <p:nvPr/>
        </p:nvSpPr>
        <p:spPr>
          <a:xfrm>
            <a:off x="35052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7" name="Oval 216"/>
          <p:cNvSpPr/>
          <p:nvPr/>
        </p:nvSpPr>
        <p:spPr>
          <a:xfrm>
            <a:off x="39624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18" name="Oval 217"/>
          <p:cNvSpPr/>
          <p:nvPr/>
        </p:nvSpPr>
        <p:spPr>
          <a:xfrm>
            <a:off x="44196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9" name="Oval 218"/>
          <p:cNvSpPr/>
          <p:nvPr/>
        </p:nvSpPr>
        <p:spPr>
          <a:xfrm>
            <a:off x="48768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20" name="Oval 219"/>
          <p:cNvSpPr/>
          <p:nvPr/>
        </p:nvSpPr>
        <p:spPr>
          <a:xfrm>
            <a:off x="53340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21" name="Oval 220"/>
          <p:cNvSpPr/>
          <p:nvPr/>
        </p:nvSpPr>
        <p:spPr>
          <a:xfrm>
            <a:off x="35052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2" name="Oval 221"/>
          <p:cNvSpPr/>
          <p:nvPr/>
        </p:nvSpPr>
        <p:spPr>
          <a:xfrm>
            <a:off x="39624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3" name="Oval 222"/>
          <p:cNvSpPr/>
          <p:nvPr/>
        </p:nvSpPr>
        <p:spPr>
          <a:xfrm>
            <a:off x="44196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4" name="Oval 223"/>
          <p:cNvSpPr/>
          <p:nvPr/>
        </p:nvSpPr>
        <p:spPr>
          <a:xfrm>
            <a:off x="48768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5" name="Oval 224"/>
          <p:cNvSpPr/>
          <p:nvPr/>
        </p:nvSpPr>
        <p:spPr>
          <a:xfrm>
            <a:off x="53340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6" name="Oval 225"/>
          <p:cNvSpPr/>
          <p:nvPr/>
        </p:nvSpPr>
        <p:spPr>
          <a:xfrm>
            <a:off x="3025941"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7" name="Oval 226"/>
          <p:cNvSpPr/>
          <p:nvPr/>
        </p:nvSpPr>
        <p:spPr>
          <a:xfrm>
            <a:off x="3025941"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8" name="Oval 227"/>
          <p:cNvSpPr/>
          <p:nvPr/>
        </p:nvSpPr>
        <p:spPr>
          <a:xfrm>
            <a:off x="35052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9" name="Oval 228"/>
          <p:cNvSpPr/>
          <p:nvPr/>
        </p:nvSpPr>
        <p:spPr>
          <a:xfrm>
            <a:off x="39624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t</a:t>
            </a:r>
          </a:p>
        </p:txBody>
      </p:sp>
      <p:sp>
        <p:nvSpPr>
          <p:cNvPr id="230" name="Oval 229"/>
          <p:cNvSpPr/>
          <p:nvPr/>
        </p:nvSpPr>
        <p:spPr>
          <a:xfrm>
            <a:off x="48768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31" name="Oval 230"/>
          <p:cNvSpPr/>
          <p:nvPr/>
        </p:nvSpPr>
        <p:spPr>
          <a:xfrm>
            <a:off x="53340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32" name="Oval 231"/>
          <p:cNvSpPr/>
          <p:nvPr/>
        </p:nvSpPr>
        <p:spPr>
          <a:xfrm>
            <a:off x="302594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d</a:t>
            </a:r>
          </a:p>
        </p:txBody>
      </p:sp>
      <p:sp>
        <p:nvSpPr>
          <p:cNvPr id="233" name="Oval 232"/>
          <p:cNvSpPr/>
          <p:nvPr/>
        </p:nvSpPr>
        <p:spPr>
          <a:xfrm>
            <a:off x="4419601"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34" name="Oval 233"/>
          <p:cNvSpPr/>
          <p:nvPr/>
        </p:nvSpPr>
        <p:spPr>
          <a:xfrm>
            <a:off x="3025941"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5" name="Oval 234"/>
          <p:cNvSpPr/>
          <p:nvPr/>
        </p:nvSpPr>
        <p:spPr>
          <a:xfrm>
            <a:off x="35052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6" name="Oval 235"/>
          <p:cNvSpPr/>
          <p:nvPr/>
        </p:nvSpPr>
        <p:spPr>
          <a:xfrm>
            <a:off x="39624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7" name="Oval 236"/>
          <p:cNvSpPr/>
          <p:nvPr/>
        </p:nvSpPr>
        <p:spPr>
          <a:xfrm>
            <a:off x="44196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8" name="Oval 237"/>
          <p:cNvSpPr/>
          <p:nvPr/>
        </p:nvSpPr>
        <p:spPr>
          <a:xfrm>
            <a:off x="48768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9" name="Oval 238"/>
          <p:cNvSpPr/>
          <p:nvPr/>
        </p:nvSpPr>
        <p:spPr>
          <a:xfrm>
            <a:off x="53340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240" name="Curved Connector 239"/>
          <p:cNvCxnSpPr/>
          <p:nvPr/>
        </p:nvCxnSpPr>
        <p:spPr>
          <a:xfrm rot="10800000" flipV="1">
            <a:off x="3030646" y="1538260"/>
            <a:ext cx="1588" cy="2259904"/>
          </a:xfrm>
          <a:prstGeom prst="curvedConnector3">
            <a:avLst>
              <a:gd name="adj1" fmla="val 52121553"/>
            </a:avLst>
          </a:prstGeom>
          <a:noFill/>
          <a:ln w="38100" cap="flat" cmpd="sng" algn="ctr">
            <a:solidFill>
              <a:srgbClr val="C00000"/>
            </a:solidFill>
            <a:prstDash val="solid"/>
            <a:headEnd type="none" w="med" len="med"/>
            <a:tailEnd type="triangle" w="lg" len="lg"/>
          </a:ln>
          <a:effectLst/>
        </p:spPr>
      </p:cxnSp>
      <p:cxnSp>
        <p:nvCxnSpPr>
          <p:cNvPr id="241" name="Curved Connector 240"/>
          <p:cNvCxnSpPr/>
          <p:nvPr/>
        </p:nvCxnSpPr>
        <p:spPr>
          <a:xfrm flipV="1">
            <a:off x="5791200" y="2563562"/>
            <a:ext cx="1588" cy="1258275"/>
          </a:xfrm>
          <a:prstGeom prst="curvedConnector3">
            <a:avLst>
              <a:gd name="adj1" fmla="val 41200832"/>
            </a:avLst>
          </a:prstGeom>
          <a:noFill/>
          <a:ln w="38100" cap="flat" cmpd="sng" algn="ctr">
            <a:solidFill>
              <a:srgbClr val="C00000"/>
            </a:solidFill>
            <a:prstDash val="solid"/>
            <a:headEnd type="none" w="med" len="med"/>
            <a:tailEnd type="triangle" w="lg" len="lg"/>
          </a:ln>
          <a:effectLst/>
        </p:spPr>
      </p:cxnSp>
      <p:sp>
        <p:nvSpPr>
          <p:cNvPr id="242" name="TextBox 241"/>
          <p:cNvSpPr txBox="1"/>
          <p:nvPr/>
        </p:nvSpPr>
        <p:spPr>
          <a:xfrm>
            <a:off x="3500421" y="4038600"/>
            <a:ext cx="18335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Row Buffer</a:t>
            </a:r>
          </a:p>
        </p:txBody>
      </p:sp>
      <p:sp>
        <p:nvSpPr>
          <p:cNvPr id="243" name="Rounded Rectangle 242"/>
          <p:cNvSpPr/>
          <p:nvPr/>
        </p:nvSpPr>
        <p:spPr>
          <a:xfrm>
            <a:off x="3048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44" name="Group 76"/>
          <p:cNvGrpSpPr/>
          <p:nvPr/>
        </p:nvGrpSpPr>
        <p:grpSpPr>
          <a:xfrm>
            <a:off x="3025941" y="2286000"/>
            <a:ext cx="2765259" cy="457200"/>
            <a:chOff x="3048000" y="3733800"/>
            <a:chExt cx="2765259" cy="457200"/>
          </a:xfrm>
        </p:grpSpPr>
        <p:sp>
          <p:nvSpPr>
            <p:cNvPr id="245" name="Oval 244"/>
            <p:cNvSpPr/>
            <p:nvPr/>
          </p:nvSpPr>
          <p:spPr>
            <a:xfrm>
              <a:off x="35272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6" name="Oval 245"/>
            <p:cNvSpPr/>
            <p:nvPr/>
          </p:nvSpPr>
          <p:spPr>
            <a:xfrm>
              <a:off x="39844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47" name="Oval 246"/>
            <p:cNvSpPr/>
            <p:nvPr/>
          </p:nvSpPr>
          <p:spPr>
            <a:xfrm>
              <a:off x="44416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8" name="Oval 247"/>
            <p:cNvSpPr/>
            <p:nvPr/>
          </p:nvSpPr>
          <p:spPr>
            <a:xfrm>
              <a:off x="48988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49" name="Oval 248"/>
            <p:cNvSpPr/>
            <p:nvPr/>
          </p:nvSpPr>
          <p:spPr>
            <a:xfrm>
              <a:off x="53560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50" name="Oval 249"/>
            <p:cNvSpPr/>
            <p:nvPr/>
          </p:nvSpPr>
          <p:spPr>
            <a:xfrm>
              <a:off x="3048000"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grpSp>
      <p:sp>
        <p:nvSpPr>
          <p:cNvPr id="251" name="Rounded Rectangle 250"/>
          <p:cNvSpPr/>
          <p:nvPr/>
        </p:nvSpPr>
        <p:spPr>
          <a:xfrm>
            <a:off x="35052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2" name="Rounded Rectangle 251"/>
          <p:cNvSpPr/>
          <p:nvPr/>
        </p:nvSpPr>
        <p:spPr>
          <a:xfrm>
            <a:off x="39624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3" name="Rounded Rectangle 252"/>
          <p:cNvSpPr/>
          <p:nvPr/>
        </p:nvSpPr>
        <p:spPr>
          <a:xfrm>
            <a:off x="44196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4" name="Rounded Rectangle 253"/>
          <p:cNvSpPr/>
          <p:nvPr/>
        </p:nvSpPr>
        <p:spPr>
          <a:xfrm>
            <a:off x="48768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5" name="Rounded Rectangle 254"/>
          <p:cNvSpPr/>
          <p:nvPr/>
        </p:nvSpPr>
        <p:spPr>
          <a:xfrm>
            <a:off x="5334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56" name="Group 88"/>
          <p:cNvGrpSpPr/>
          <p:nvPr/>
        </p:nvGrpSpPr>
        <p:grpSpPr>
          <a:xfrm>
            <a:off x="3048000" y="3352800"/>
            <a:ext cx="2743200" cy="685800"/>
            <a:chOff x="3048000" y="7696200"/>
            <a:chExt cx="2743200" cy="685800"/>
          </a:xfrm>
        </p:grpSpPr>
        <p:sp>
          <p:nvSpPr>
            <p:cNvPr id="257" name="Rounded Rectangle 256"/>
            <p:cNvSpPr/>
            <p:nvPr/>
          </p:nvSpPr>
          <p:spPr>
            <a:xfrm>
              <a:off x="3048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58" name="Rounded Rectangle 257"/>
            <p:cNvSpPr/>
            <p:nvPr/>
          </p:nvSpPr>
          <p:spPr>
            <a:xfrm>
              <a:off x="35052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59" name="Rounded Rectangle 258"/>
            <p:cNvSpPr/>
            <p:nvPr/>
          </p:nvSpPr>
          <p:spPr>
            <a:xfrm>
              <a:off x="39624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60" name="Rounded Rectangle 259"/>
            <p:cNvSpPr/>
            <p:nvPr/>
          </p:nvSpPr>
          <p:spPr>
            <a:xfrm>
              <a:off x="44196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61" name="Rounded Rectangle 260"/>
            <p:cNvSpPr/>
            <p:nvPr/>
          </p:nvSpPr>
          <p:spPr>
            <a:xfrm>
              <a:off x="48768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62" name="Rounded Rectangle 261"/>
            <p:cNvSpPr/>
            <p:nvPr/>
          </p:nvSpPr>
          <p:spPr>
            <a:xfrm>
              <a:off x="5334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grpSp>
      <p:sp>
        <p:nvSpPr>
          <p:cNvPr id="263" name="Rounded Rectangle 262"/>
          <p:cNvSpPr/>
          <p:nvPr/>
        </p:nvSpPr>
        <p:spPr>
          <a:xfrm>
            <a:off x="457200" y="4724400"/>
            <a:ext cx="8382000" cy="6096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1</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(copy data from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to row buffer)</a:t>
            </a:r>
          </a:p>
        </p:txBody>
      </p:sp>
      <p:sp>
        <p:nvSpPr>
          <p:cNvPr id="264" name="Rounded Rectangle 263"/>
          <p:cNvSpPr/>
          <p:nvPr/>
        </p:nvSpPr>
        <p:spPr>
          <a:xfrm>
            <a:off x="457200" y="5486400"/>
            <a:ext cx="8382000" cy="9144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346075" marR="0" lvl="0" indent="-346075"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2</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(disconnect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from row buffer, 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 copy data from row buffer to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a:t>
            </a:r>
          </a:p>
        </p:txBody>
      </p:sp>
      <p:sp>
        <p:nvSpPr>
          <p:cNvPr id="4" name="Title 3">
            <a:extLst>
              <a:ext uri="{FF2B5EF4-FFF2-40B4-BE49-F238E27FC236}">
                <a16:creationId xmlns:a16="http://schemas.microsoft.com/office/drawing/2014/main" id="{292DB1D8-D6E2-F840-870C-518C72AE0CD7}"/>
              </a:ext>
            </a:extLst>
          </p:cNvPr>
          <p:cNvSpPr>
            <a:spLocks noGrp="1"/>
          </p:cNvSpPr>
          <p:nvPr>
            <p:ph type="title"/>
          </p:nvPr>
        </p:nvSpPr>
        <p:spPr/>
        <p:txBody>
          <a:bodyPr>
            <a:normAutofit fontScale="90000"/>
          </a:bodyPr>
          <a:lstStyle/>
          <a:p>
            <a:r>
              <a:rPr lang="en-US" dirty="0" err="1"/>
              <a:t>RowClone</a:t>
            </a:r>
            <a:r>
              <a:rPr lang="en-US" dirty="0"/>
              <a:t>: Intra-Subarray (II)</a:t>
            </a:r>
          </a:p>
        </p:txBody>
      </p:sp>
    </p:spTree>
    <p:extLst>
      <p:ext uri="{BB962C8B-B14F-4D97-AF65-F5344CB8AC3E}">
        <p14:creationId xmlns:p14="http://schemas.microsoft.com/office/powerpoint/2010/main" val="3095616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500"/>
                                        <p:tgtEl>
                                          <p:spTgt spid="2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3"/>
                                        </p:tgtEl>
                                        <p:attrNameLst>
                                          <p:attrName>style.visibility</p:attrName>
                                        </p:attrNameLst>
                                      </p:cBhvr>
                                      <p:to>
                                        <p:strVal val="visible"/>
                                      </p:to>
                                    </p:set>
                                    <p:animEffect transition="in" filter="fade">
                                      <p:cBhvr>
                                        <p:cTn id="13" dur="500"/>
                                        <p:tgtEl>
                                          <p:spTgt spid="2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1"/>
                                        </p:tgtEl>
                                        <p:attrNameLst>
                                          <p:attrName>style.visibility</p:attrName>
                                        </p:attrNameLst>
                                      </p:cBhvr>
                                      <p:to>
                                        <p:strVal val="visible"/>
                                      </p:to>
                                    </p:set>
                                    <p:animEffect transition="in" filter="fade">
                                      <p:cBhvr>
                                        <p:cTn id="18" dur="500"/>
                                        <p:tgtEl>
                                          <p:spTgt spid="241"/>
                                        </p:tgtEl>
                                      </p:cBhvr>
                                    </p:animEffect>
                                  </p:childTnLst>
                                </p:cTn>
                              </p:par>
                              <p:par>
                                <p:cTn id="19" presetID="10" presetClass="exit" presetSubtype="0" fill="hold" nodeType="withEffect">
                                  <p:stCondLst>
                                    <p:cond delay="0"/>
                                  </p:stCondLst>
                                  <p:childTnLst>
                                    <p:animEffect transition="out" filter="fade">
                                      <p:cBhvr>
                                        <p:cTn id="20" dur="500"/>
                                        <p:tgtEl>
                                          <p:spTgt spid="240"/>
                                        </p:tgtEl>
                                      </p:cBhvr>
                                    </p:animEffect>
                                    <p:set>
                                      <p:cBhvr>
                                        <p:cTn id="21" dur="1" fill="hold">
                                          <p:stCondLst>
                                            <p:cond delay="499"/>
                                          </p:stCondLst>
                                        </p:cTn>
                                        <p:tgtEl>
                                          <p:spTgt spid="24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44"/>
                                        </p:tgtEl>
                                        <p:attrNameLst>
                                          <p:attrName>style.visibility</p:attrName>
                                        </p:attrNameLst>
                                      </p:cBhvr>
                                      <p:to>
                                        <p:strVal val="visible"/>
                                      </p:to>
                                    </p:set>
                                    <p:animEffect transition="in" filter="fade">
                                      <p:cBhvr>
                                        <p:cTn id="24" dur="500"/>
                                        <p:tgtEl>
                                          <p:spTgt spid="2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fade">
                                      <p:cBhvr>
                                        <p:cTn id="2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1AE0-544C-AA4C-B8F5-232DBF7EB8E6}"/>
              </a:ext>
            </a:extLst>
          </p:cNvPr>
          <p:cNvSpPr>
            <a:spLocks noGrp="1"/>
          </p:cNvSpPr>
          <p:nvPr>
            <p:ph type="title"/>
          </p:nvPr>
        </p:nvSpPr>
        <p:spPr/>
        <p:txBody>
          <a:bodyPr>
            <a:normAutofit fontScale="90000"/>
          </a:bodyPr>
          <a:lstStyle/>
          <a:p>
            <a:r>
              <a:rPr lang="en-US" dirty="0"/>
              <a:t>Two PIM Approaches</a:t>
            </a:r>
          </a:p>
        </p:txBody>
      </p:sp>
      <p:sp>
        <p:nvSpPr>
          <p:cNvPr id="3" name="Content Placeholder 2">
            <a:extLst>
              <a:ext uri="{FF2B5EF4-FFF2-40B4-BE49-F238E27FC236}">
                <a16:creationId xmlns:a16="http://schemas.microsoft.com/office/drawing/2014/main" id="{ABAF999D-0C9A-9C49-95EE-90346FD7FE9E}"/>
              </a:ext>
            </a:extLst>
          </p:cNvPr>
          <p:cNvSpPr>
            <a:spLocks noGrp="1"/>
          </p:cNvSpPr>
          <p:nvPr>
            <p:ph idx="1"/>
          </p:nvPr>
        </p:nvSpPr>
        <p:spPr>
          <a:xfrm>
            <a:off x="5148064" y="2564904"/>
            <a:ext cx="3475112" cy="1993776"/>
          </a:xfrm>
        </p:spPr>
        <p:txBody>
          <a:bodyPr/>
          <a:lstStyle/>
          <a:p>
            <a:pPr marL="0" indent="0">
              <a:buNone/>
            </a:pPr>
            <a:r>
              <a:rPr lang="en-US" sz="1200" dirty="0"/>
              <a:t>Onur Mutlu, </a:t>
            </a:r>
            <a:r>
              <a:rPr lang="en-US" sz="1200" dirty="0" err="1"/>
              <a:t>Saugata</a:t>
            </a:r>
            <a:r>
              <a:rPr lang="en-US" sz="1200" dirty="0"/>
              <a:t> Ghose, Juan Gomez-Luna, and </a:t>
            </a:r>
            <a:r>
              <a:rPr lang="en-US" sz="1200" dirty="0" err="1"/>
              <a:t>Rachata</a:t>
            </a:r>
            <a:r>
              <a:rPr lang="en-US" sz="1200" dirty="0"/>
              <a:t> </a:t>
            </a:r>
            <a:r>
              <a:rPr lang="en-US" sz="1200" dirty="0" err="1"/>
              <a:t>Ausavarungnirun</a:t>
            </a:r>
            <a:r>
              <a:rPr lang="en-US" sz="1200" dirty="0"/>
              <a:t>,</a:t>
            </a:r>
            <a:br>
              <a:rPr lang="en-US" sz="1200" dirty="0"/>
            </a:br>
            <a:r>
              <a:rPr lang="en-US" sz="1200" b="1" dirty="0">
                <a:solidFill>
                  <a:srgbClr val="0432FF"/>
                </a:solidFill>
                <a:hlinkClick r:id="rId2">
                  <a:extLst>
                    <a:ext uri="{A12FA001-AC4F-418D-AE19-62706E023703}">
                      <ahyp:hlinkClr xmlns:ahyp="http://schemas.microsoft.com/office/drawing/2018/hyperlinkcolor" val="tx"/>
                    </a:ext>
                  </a:extLst>
                </a:hlinkClick>
              </a:rPr>
              <a:t>"A Modern Primer on Processing in Memory"</a:t>
            </a:r>
            <a:br>
              <a:rPr lang="en-US" sz="1200" dirty="0"/>
            </a:br>
            <a:r>
              <a:rPr lang="en-US" sz="1200" i="1" dirty="0"/>
              <a:t>Invited Book Chapter in </a:t>
            </a:r>
            <a:r>
              <a:rPr lang="en-US" sz="1200" b="1" i="1" dirty="0">
                <a:hlinkClick r:id="rId3"/>
              </a:rPr>
              <a:t>Emerging Computing: From Devices to Systems - Looking Beyond Moore and Von Neumann</a:t>
            </a:r>
            <a:r>
              <a:rPr lang="en-US" sz="1200" dirty="0"/>
              <a:t>, Springer, 2022.</a:t>
            </a:r>
            <a:br>
              <a:rPr lang="en-US" sz="1200" dirty="0"/>
            </a:br>
            <a:r>
              <a:rPr lang="en-US" sz="1200" dirty="0"/>
              <a:t>[</a:t>
            </a:r>
            <a:r>
              <a:rPr lang="en-US" sz="1200" dirty="0">
                <a:solidFill>
                  <a:srgbClr val="0432FF"/>
                </a:solidFill>
                <a:hlinkClick r:id="rId4">
                  <a:extLst>
                    <a:ext uri="{A12FA001-AC4F-418D-AE19-62706E023703}">
                      <ahyp:hlinkClr xmlns:ahyp="http://schemas.microsoft.com/office/drawing/2018/hyperlinkcolor" val="tx"/>
                    </a:ext>
                  </a:extLst>
                </a:hlinkClick>
              </a:rPr>
              <a:t>Tutorial Video on "Memory-Centric Computing Systems"</a:t>
            </a:r>
            <a:r>
              <a:rPr lang="en-US" sz="1200" dirty="0">
                <a:solidFill>
                  <a:srgbClr val="0432FF"/>
                </a:solidFill>
              </a:rPr>
              <a:t> </a:t>
            </a:r>
            <a:r>
              <a:rPr lang="en-US" sz="1200" dirty="0"/>
              <a:t>(1 hour 51 minutes)]</a:t>
            </a:r>
          </a:p>
        </p:txBody>
      </p:sp>
      <p:sp>
        <p:nvSpPr>
          <p:cNvPr id="6" name="TextBox 5">
            <a:extLst>
              <a:ext uri="{FF2B5EF4-FFF2-40B4-BE49-F238E27FC236}">
                <a16:creationId xmlns:a16="http://schemas.microsoft.com/office/drawing/2014/main" id="{C4C491F0-7113-1E49-91B6-188FB8991FFE}"/>
              </a:ext>
            </a:extLst>
          </p:cNvPr>
          <p:cNvSpPr txBox="1"/>
          <p:nvPr/>
        </p:nvSpPr>
        <p:spPr>
          <a:xfrm>
            <a:off x="1361695" y="6530113"/>
            <a:ext cx="7074373" cy="261610"/>
          </a:xfrm>
          <a:prstGeom prst="rect">
            <a:avLst/>
          </a:prstGeom>
          <a:noFill/>
        </p:spPr>
        <p:txBody>
          <a:bodyPr wrap="none" rtlCol="0">
            <a:spAutoFit/>
          </a:bodyPr>
          <a:lstStyle/>
          <a:p>
            <a:r>
              <a:rPr lang="en-US" sz="1100" dirty="0">
                <a:solidFill>
                  <a:srgbClr val="0432FF"/>
                </a:solidFill>
                <a:hlinkClick r:id="rId2">
                  <a:extLst>
                    <a:ext uri="{A12FA001-AC4F-418D-AE19-62706E023703}">
                      <ahyp:hlinkClr xmlns:ahyp="http://schemas.microsoft.com/office/drawing/2018/hyperlinkcolor" val="tx"/>
                    </a:ext>
                  </a:extLst>
                </a:hlinkClick>
              </a:rPr>
              <a:t>https://people.inf.ethz.ch/omutlu/pub/ModernPrimerOnPIM_springer-emerging-computing-bookchapter21.pdf</a:t>
            </a:r>
            <a:r>
              <a:rPr lang="en-US" sz="1100" dirty="0">
                <a:solidFill>
                  <a:srgbClr val="0432FF"/>
                </a:solidFill>
              </a:rPr>
              <a:t> </a:t>
            </a:r>
          </a:p>
        </p:txBody>
      </p:sp>
      <p:pic>
        <p:nvPicPr>
          <p:cNvPr id="7" name="Picture 6">
            <a:extLst>
              <a:ext uri="{FF2B5EF4-FFF2-40B4-BE49-F238E27FC236}">
                <a16:creationId xmlns:a16="http://schemas.microsoft.com/office/drawing/2014/main" id="{6703CDE0-5982-5347-942A-A8DEDE38D730}"/>
              </a:ext>
            </a:extLst>
          </p:cNvPr>
          <p:cNvPicPr>
            <a:picLocks noChangeAspect="1"/>
          </p:cNvPicPr>
          <p:nvPr/>
        </p:nvPicPr>
        <p:blipFill>
          <a:blip r:embed="rId5"/>
          <a:stretch>
            <a:fillRect/>
          </a:stretch>
        </p:blipFill>
        <p:spPr>
          <a:xfrm>
            <a:off x="612040" y="962776"/>
            <a:ext cx="4320000" cy="2394216"/>
          </a:xfrm>
          <a:prstGeom prst="rect">
            <a:avLst/>
          </a:prstGeom>
        </p:spPr>
      </p:pic>
      <p:pic>
        <p:nvPicPr>
          <p:cNvPr id="8" name="Picture 7">
            <a:extLst>
              <a:ext uri="{FF2B5EF4-FFF2-40B4-BE49-F238E27FC236}">
                <a16:creationId xmlns:a16="http://schemas.microsoft.com/office/drawing/2014/main" id="{AA0CD49D-F1D9-8C48-AEDA-A8536DAAA0DD}"/>
              </a:ext>
            </a:extLst>
          </p:cNvPr>
          <p:cNvPicPr>
            <a:picLocks noChangeAspect="1"/>
          </p:cNvPicPr>
          <p:nvPr/>
        </p:nvPicPr>
        <p:blipFill>
          <a:blip r:embed="rId6"/>
          <a:stretch>
            <a:fillRect/>
          </a:stretch>
        </p:blipFill>
        <p:spPr>
          <a:xfrm>
            <a:off x="612040" y="3284984"/>
            <a:ext cx="4320000" cy="3066475"/>
          </a:xfrm>
          <a:prstGeom prst="rect">
            <a:avLst/>
          </a:prstGeom>
        </p:spPr>
      </p:pic>
      <p:sp>
        <p:nvSpPr>
          <p:cNvPr id="9" name="Rectangle 8">
            <a:extLst>
              <a:ext uri="{FF2B5EF4-FFF2-40B4-BE49-F238E27FC236}">
                <a16:creationId xmlns:a16="http://schemas.microsoft.com/office/drawing/2014/main" id="{88624E45-573F-2840-A943-99389681D2C5}"/>
              </a:ext>
            </a:extLst>
          </p:cNvPr>
          <p:cNvSpPr/>
          <p:nvPr/>
        </p:nvSpPr>
        <p:spPr bwMode="auto">
          <a:xfrm>
            <a:off x="762000" y="4148469"/>
            <a:ext cx="4038600" cy="880732"/>
          </a:xfrm>
          <a:prstGeom prst="rect">
            <a:avLst/>
          </a:prstGeom>
          <a:solidFill>
            <a:srgbClr val="92D05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74C843A9-7492-9840-B7E6-073C9B639DF6}"/>
              </a:ext>
            </a:extLst>
          </p:cNvPr>
          <p:cNvSpPr/>
          <p:nvPr/>
        </p:nvSpPr>
        <p:spPr bwMode="auto">
          <a:xfrm>
            <a:off x="762000" y="5029199"/>
            <a:ext cx="4038600" cy="1143002"/>
          </a:xfrm>
          <a:prstGeom prst="rect">
            <a:avLst/>
          </a:prstGeom>
          <a:solidFill>
            <a:srgbClr val="C0000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C2B012C3-4F4D-B24C-9E58-B765C26A8E1C}"/>
              </a:ext>
            </a:extLst>
          </p:cNvPr>
          <p:cNvSpPr/>
          <p:nvPr/>
        </p:nvSpPr>
        <p:spPr bwMode="auto">
          <a:xfrm>
            <a:off x="688240" y="992902"/>
            <a:ext cx="4188560" cy="454898"/>
          </a:xfrm>
          <a:prstGeom prst="rect">
            <a:avLst/>
          </a:prstGeom>
          <a:solidFill>
            <a:srgbClr val="0070C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89707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ounded Rectangle 83"/>
          <p:cNvSpPr/>
          <p:nvPr/>
        </p:nvSpPr>
        <p:spPr>
          <a:xfrm>
            <a:off x="1660269" y="1336199"/>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5" name="Straight Arrow Connector 84"/>
          <p:cNvCxnSpPr/>
          <p:nvPr/>
        </p:nvCxnSpPr>
        <p:spPr>
          <a:xfrm rot="5400000">
            <a:off x="-550326" y="3137704"/>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6" name="TextBox 85"/>
          <p:cNvSpPr txBox="1"/>
          <p:nvPr/>
        </p:nvSpPr>
        <p:spPr>
          <a:xfrm rot="16200000">
            <a:off x="-788653" y="2810653"/>
            <a:ext cx="307648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7" name="Rounded Rectangle 86"/>
          <p:cNvSpPr/>
          <p:nvPr/>
        </p:nvSpPr>
        <p:spPr>
          <a:xfrm>
            <a:off x="1888869" y="1488599"/>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8" name="Straight Arrow Connector 87"/>
          <p:cNvCxnSpPr>
            <a:stCxn id="87" idx="1"/>
          </p:cNvCxnSpPr>
          <p:nvPr/>
        </p:nvCxnSpPr>
        <p:spPr>
          <a:xfrm rot="10800000">
            <a:off x="1279269" y="3088799"/>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9" name="Rounded Rectangle 88"/>
          <p:cNvSpPr/>
          <p:nvPr/>
        </p:nvSpPr>
        <p:spPr>
          <a:xfrm>
            <a:off x="2803269" y="1488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ounded Rectangle 89"/>
          <p:cNvSpPr/>
          <p:nvPr/>
        </p:nvSpPr>
        <p:spPr>
          <a:xfrm>
            <a:off x="4632069" y="1488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1" name="Rounded Rectangle 90"/>
          <p:cNvSpPr/>
          <p:nvPr/>
        </p:nvSpPr>
        <p:spPr>
          <a:xfrm>
            <a:off x="2803269" y="3393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2" name="Rounded Rectangle 91"/>
          <p:cNvSpPr/>
          <p:nvPr/>
        </p:nvSpPr>
        <p:spPr>
          <a:xfrm>
            <a:off x="4632069" y="3393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3" name="Straight Arrow Connector 92"/>
          <p:cNvCxnSpPr/>
          <p:nvPr/>
        </p:nvCxnSpPr>
        <p:spPr>
          <a:xfrm rot="10800000">
            <a:off x="2574669" y="3088799"/>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4" name="Straight Connector 93"/>
          <p:cNvCxnSpPr>
            <a:stCxn id="90" idx="2"/>
            <a:endCxn id="92" idx="0"/>
          </p:cNvCxnSpPr>
          <p:nvPr/>
        </p:nvCxnSpPr>
        <p:spPr>
          <a:xfrm rot="5400000">
            <a:off x="5127369" y="3088799"/>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5" name="Straight Connector 94"/>
          <p:cNvCxnSpPr>
            <a:stCxn id="89" idx="2"/>
            <a:endCxn id="91" idx="0"/>
          </p:cNvCxnSpPr>
          <p:nvPr/>
        </p:nvCxnSpPr>
        <p:spPr>
          <a:xfrm rot="5400000">
            <a:off x="3298569" y="3088799"/>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nvGrpSpPr>
          <p:cNvPr id="96" name="Group 95"/>
          <p:cNvGrpSpPr/>
          <p:nvPr/>
        </p:nvGrpSpPr>
        <p:grpSpPr>
          <a:xfrm>
            <a:off x="2590800" y="2783999"/>
            <a:ext cx="3657600" cy="609600"/>
            <a:chOff x="3810000" y="3352800"/>
            <a:chExt cx="3657600" cy="609600"/>
          </a:xfrm>
        </p:grpSpPr>
        <p:cxnSp>
          <p:nvCxnSpPr>
            <p:cNvPr id="97" name="Straight Arrow Connector 96"/>
            <p:cNvCxnSpPr/>
            <p:nvPr/>
          </p:nvCxnSpPr>
          <p:spPr>
            <a:xfrm rot="10800000">
              <a:off x="3810000" y="3657600"/>
              <a:ext cx="3657600" cy="1588"/>
            </a:xfrm>
            <a:prstGeom prst="straightConnector1">
              <a:avLst/>
            </a:prstGeom>
            <a:noFill/>
            <a:ln w="76200" cap="flat" cmpd="sng" algn="ctr">
              <a:solidFill>
                <a:srgbClr val="C00000"/>
              </a:solidFill>
              <a:prstDash val="solid"/>
              <a:headEnd type="none" w="med" len="med"/>
              <a:tailEnd type="none" w="med" len="med"/>
            </a:ln>
            <a:effectLst/>
          </p:spPr>
        </p:cxnSp>
        <p:cxnSp>
          <p:nvCxnSpPr>
            <p:cNvPr id="98" name="Straight Connector 97"/>
            <p:cNvCxnSpPr/>
            <p:nvPr/>
          </p:nvCxnSpPr>
          <p:spPr>
            <a:xfrm rot="5400000">
              <a:off x="6347604" y="3657600"/>
              <a:ext cx="609600" cy="0"/>
            </a:xfrm>
            <a:prstGeom prst="line">
              <a:avLst/>
            </a:prstGeom>
            <a:noFill/>
            <a:ln w="76200" cap="flat" cmpd="sng" algn="ctr">
              <a:solidFill>
                <a:srgbClr val="C00000"/>
              </a:solidFill>
              <a:prstDash val="solid"/>
              <a:headEnd type="none" w="med" len="med"/>
              <a:tailEnd type="none" w="med" len="med"/>
            </a:ln>
            <a:effectLst/>
          </p:spPr>
        </p:cxnSp>
        <p:cxnSp>
          <p:nvCxnSpPr>
            <p:cNvPr id="99" name="Straight Connector 98"/>
            <p:cNvCxnSpPr/>
            <p:nvPr/>
          </p:nvCxnSpPr>
          <p:spPr>
            <a:xfrm rot="5400000">
              <a:off x="4513053" y="3657600"/>
              <a:ext cx="609600" cy="0"/>
            </a:xfrm>
            <a:prstGeom prst="line">
              <a:avLst/>
            </a:prstGeom>
            <a:noFill/>
            <a:ln w="76200" cap="flat" cmpd="sng" algn="ctr">
              <a:solidFill>
                <a:srgbClr val="C00000"/>
              </a:solidFill>
              <a:prstDash val="solid"/>
              <a:headEnd type="none" w="med" len="med"/>
              <a:tailEnd type="none" w="med" len="med"/>
            </a:ln>
            <a:effectLst/>
          </p:spPr>
        </p:cxnSp>
      </p:grpSp>
      <p:sp>
        <p:nvSpPr>
          <p:cNvPr id="100" name="TextBox 99"/>
          <p:cNvSpPr txBox="1"/>
          <p:nvPr/>
        </p:nvSpPr>
        <p:spPr>
          <a:xfrm>
            <a:off x="6781800" y="2555399"/>
            <a:ext cx="2057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Shared internal bus</a:t>
            </a:r>
          </a:p>
        </p:txBody>
      </p:sp>
      <p:cxnSp>
        <p:nvCxnSpPr>
          <p:cNvPr id="101" name="Straight Arrow Connector 100"/>
          <p:cNvCxnSpPr>
            <a:stCxn id="100" idx="1"/>
          </p:cNvCxnSpPr>
          <p:nvPr/>
        </p:nvCxnSpPr>
        <p:spPr>
          <a:xfrm rot="10800000" flipV="1">
            <a:off x="6248400" y="3032453"/>
            <a:ext cx="533400" cy="56346"/>
          </a:xfrm>
          <a:prstGeom prst="straightConnector1">
            <a:avLst/>
          </a:prstGeom>
          <a:noFill/>
          <a:ln w="28575" cap="flat" cmpd="sng" algn="ctr">
            <a:solidFill>
              <a:srgbClr val="262626">
                <a:lumMod val="75000"/>
                <a:lumOff val="25000"/>
              </a:srgbClr>
            </a:solidFill>
            <a:prstDash val="solid"/>
            <a:tailEnd type="arrow"/>
          </a:ln>
          <a:effectLst/>
        </p:spPr>
      </p:cxnSp>
      <p:sp>
        <p:nvSpPr>
          <p:cNvPr id="102" name="Rectangle 101"/>
          <p:cNvSpPr/>
          <p:nvPr/>
        </p:nvSpPr>
        <p:spPr>
          <a:xfrm>
            <a:off x="2803634" y="1945799"/>
            <a:ext cx="1600200" cy="304800"/>
          </a:xfrm>
          <a:prstGeom prst="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3" name="Rectangle 102"/>
          <p:cNvSpPr/>
          <p:nvPr/>
        </p:nvSpPr>
        <p:spPr>
          <a:xfrm>
            <a:off x="4632434" y="3850799"/>
            <a:ext cx="1600200" cy="304800"/>
          </a:xfrm>
          <a:prstGeom prst="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04" name="Elbow Connector 103"/>
          <p:cNvCxnSpPr>
            <a:stCxn id="89" idx="2"/>
            <a:endCxn id="92" idx="0"/>
          </p:cNvCxnSpPr>
          <p:nvPr/>
        </p:nvCxnSpPr>
        <p:spPr>
          <a:xfrm rot="16200000" flipH="1">
            <a:off x="4212969" y="2174399"/>
            <a:ext cx="609600" cy="1828800"/>
          </a:xfrm>
          <a:prstGeom prst="bentConnector3">
            <a:avLst>
              <a:gd name="adj1" fmla="val 50000"/>
            </a:avLst>
          </a:prstGeom>
          <a:noFill/>
          <a:ln w="38100" cap="flat" cmpd="sng" algn="ctr">
            <a:solidFill>
              <a:srgbClr val="C00000"/>
            </a:solidFill>
            <a:prstDash val="solid"/>
            <a:headEnd type="none" w="med" len="med"/>
            <a:tailEnd type="triangle" w="lg" len="med"/>
          </a:ln>
          <a:effectLst/>
        </p:spPr>
      </p:cxnSp>
      <p:sp>
        <p:nvSpPr>
          <p:cNvPr id="105" name="Rectangle 104"/>
          <p:cNvSpPr/>
          <p:nvPr/>
        </p:nvSpPr>
        <p:spPr>
          <a:xfrm>
            <a:off x="3457755"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6" name="Rounded Rectangle 105"/>
          <p:cNvSpPr/>
          <p:nvPr/>
        </p:nvSpPr>
        <p:spPr>
          <a:xfrm>
            <a:off x="304800" y="5211500"/>
            <a:ext cx="8534400" cy="12192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solidFill>
                <a:effectLst/>
                <a:uLnTx/>
                <a:uFillTx/>
                <a:latin typeface="Corbel"/>
                <a:ea typeface="ヒラギノ角ゴ ProN W6"/>
              </a:rPr>
              <a:t>Overlap the latency of the read and the write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1.9</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3.2</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107" name="Rectangle 106"/>
          <p:cNvSpPr/>
          <p:nvPr/>
        </p:nvSpPr>
        <p:spPr>
          <a:xfrm>
            <a:off x="3733800"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8" name="Rectangle 107"/>
          <p:cNvSpPr/>
          <p:nvPr/>
        </p:nvSpPr>
        <p:spPr>
          <a:xfrm>
            <a:off x="4031675"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4" name="Title 3">
            <a:extLst>
              <a:ext uri="{FF2B5EF4-FFF2-40B4-BE49-F238E27FC236}">
                <a16:creationId xmlns:a16="http://schemas.microsoft.com/office/drawing/2014/main" id="{5F096689-63F1-6747-8E3D-566E8369A364}"/>
              </a:ext>
            </a:extLst>
          </p:cNvPr>
          <p:cNvSpPr>
            <a:spLocks noGrp="1"/>
          </p:cNvSpPr>
          <p:nvPr>
            <p:ph type="title"/>
          </p:nvPr>
        </p:nvSpPr>
        <p:spPr/>
        <p:txBody>
          <a:bodyPr>
            <a:normAutofit fontScale="90000"/>
          </a:bodyPr>
          <a:lstStyle/>
          <a:p>
            <a:r>
              <a:rPr lang="en-US" dirty="0" err="1"/>
              <a:t>RowClone</a:t>
            </a:r>
            <a:r>
              <a:rPr lang="en-US" dirty="0"/>
              <a:t>: Inter-Bank</a:t>
            </a:r>
          </a:p>
        </p:txBody>
      </p:sp>
    </p:spTree>
    <p:extLst>
      <p:ext uri="{BB962C8B-B14F-4D97-AF65-F5344CB8AC3E}">
        <p14:creationId xmlns:p14="http://schemas.microsoft.com/office/powerpoint/2010/main" val="2651424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6"/>
                                        </p:tgtEl>
                                      </p:cBhvr>
                                    </p:animEffect>
                                    <p:set>
                                      <p:cBhvr>
                                        <p:cTn id="18" dur="1" fill="hold">
                                          <p:stCondLst>
                                            <p:cond delay="499"/>
                                          </p:stCondLst>
                                        </p:cTn>
                                        <p:tgtEl>
                                          <p:spTgt spid="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500"/>
                                        <p:tgtEl>
                                          <p:spTgt spid="1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fade">
                                      <p:cBhvr>
                                        <p:cTn id="26" dur="500"/>
                                        <p:tgtEl>
                                          <p:spTgt spid="1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fade">
                                      <p:cBhvr>
                                        <p:cTn id="32" dur="500"/>
                                        <p:tgtEl>
                                          <p:spTgt spid="10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500"/>
                                        <p:tgtEl>
                                          <p:spTgt spid="10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500"/>
                                        <p:tgtEl>
                                          <p:spTgt spid="104"/>
                                        </p:tgtEl>
                                      </p:cBhvr>
                                    </p:animEffect>
                                  </p:childTnLst>
                                </p:cTn>
                              </p:par>
                              <p:par>
                                <p:cTn id="41" presetID="42" presetClass="path" presetSubtype="0" accel="50000" decel="50000" fill="hold" grpId="1" nodeType="withEffect">
                                  <p:stCondLst>
                                    <p:cond delay="0"/>
                                  </p:stCondLst>
                                  <p:childTnLst>
                                    <p:animMotion origin="layout" path="M -1.11111E-6 8.60315E-7 L -1.11111E-6 0.14431 " pathEditMode="relative" rAng="0" ptsTypes="AA">
                                      <p:cBhvr>
                                        <p:cTn id="42" dur="500" fill="hold"/>
                                        <p:tgtEl>
                                          <p:spTgt spid="105"/>
                                        </p:tgtEl>
                                        <p:attrNameLst>
                                          <p:attrName>ppt_x</p:attrName>
                                          <p:attrName>ppt_y</p:attrName>
                                        </p:attrNameLst>
                                      </p:cBhvr>
                                      <p:rCtr x="0" y="72"/>
                                    </p:animMotion>
                                  </p:childTnLst>
                                </p:cTn>
                              </p:par>
                            </p:childTnLst>
                          </p:cTn>
                        </p:par>
                        <p:par>
                          <p:cTn id="43" fill="hold">
                            <p:stCondLst>
                              <p:cond delay="500"/>
                            </p:stCondLst>
                            <p:childTnLst>
                              <p:par>
                                <p:cTn id="44" presetID="42" presetClass="path" presetSubtype="0" accel="50000" decel="50000" fill="hold" grpId="1" nodeType="afterEffect">
                                  <p:stCondLst>
                                    <p:cond delay="0"/>
                                  </p:stCondLst>
                                  <p:childTnLst>
                                    <p:animMotion origin="layout" path="M -1.11111E-6 8.60315E-7 L -1.11111E-6 0.14431 " pathEditMode="relative" rAng="0" ptsTypes="AA">
                                      <p:cBhvr>
                                        <p:cTn id="45" dur="500" fill="hold"/>
                                        <p:tgtEl>
                                          <p:spTgt spid="107"/>
                                        </p:tgtEl>
                                        <p:attrNameLst>
                                          <p:attrName>ppt_x</p:attrName>
                                          <p:attrName>ppt_y</p:attrName>
                                        </p:attrNameLst>
                                      </p:cBhvr>
                                      <p:rCtr x="0" y="72"/>
                                    </p:animMotion>
                                  </p:childTnLst>
                                </p:cTn>
                              </p:par>
                              <p:par>
                                <p:cTn id="46" presetID="63" presetClass="path" presetSubtype="0" accel="50000" decel="50000" fill="hold" grpId="2" nodeType="withEffect">
                                  <p:stCondLst>
                                    <p:cond delay="0"/>
                                  </p:stCondLst>
                                  <p:childTnLst>
                                    <p:animMotion origin="layout" path="M -1.11111E-6 0.14431 L 0.19722 0.14431 " pathEditMode="relative" rAng="0" ptsTypes="AA">
                                      <p:cBhvr>
                                        <p:cTn id="47" dur="500" fill="hold"/>
                                        <p:tgtEl>
                                          <p:spTgt spid="105"/>
                                        </p:tgtEl>
                                        <p:attrNameLst>
                                          <p:attrName>ppt_x</p:attrName>
                                          <p:attrName>ppt_y</p:attrName>
                                        </p:attrNameLst>
                                      </p:cBhvr>
                                      <p:rCtr x="99" y="0"/>
                                    </p:animMotion>
                                  </p:childTnLst>
                                </p:cTn>
                              </p:par>
                            </p:childTnLst>
                          </p:cTn>
                        </p:par>
                        <p:par>
                          <p:cTn id="48" fill="hold">
                            <p:stCondLst>
                              <p:cond delay="1000"/>
                            </p:stCondLst>
                            <p:childTnLst>
                              <p:par>
                                <p:cTn id="49" presetID="42" presetClass="path" presetSubtype="0" accel="50000" decel="50000" fill="hold" grpId="3" nodeType="afterEffect">
                                  <p:stCondLst>
                                    <p:cond delay="0"/>
                                  </p:stCondLst>
                                  <p:childTnLst>
                                    <p:animMotion origin="layout" path="M 0.19722 0.14431 L 0.19722 0.27752 " pathEditMode="relative" rAng="0" ptsTypes="AA">
                                      <p:cBhvr>
                                        <p:cTn id="50" dur="500" fill="hold"/>
                                        <p:tgtEl>
                                          <p:spTgt spid="105"/>
                                        </p:tgtEl>
                                        <p:attrNameLst>
                                          <p:attrName>ppt_x</p:attrName>
                                          <p:attrName>ppt_y</p:attrName>
                                        </p:attrNameLst>
                                      </p:cBhvr>
                                      <p:rCtr x="0" y="67"/>
                                    </p:animMotion>
                                  </p:childTnLst>
                                </p:cTn>
                              </p:par>
                              <p:par>
                                <p:cTn id="51" presetID="63" presetClass="path" presetSubtype="0" accel="50000" decel="50000" fill="hold" grpId="2" nodeType="withEffect">
                                  <p:stCondLst>
                                    <p:cond delay="0"/>
                                  </p:stCondLst>
                                  <p:childTnLst>
                                    <p:animMotion origin="layout" path="M -1.11111E-6 0.14431 L 0.19722 0.14431 " pathEditMode="relative" rAng="0" ptsTypes="AA">
                                      <p:cBhvr>
                                        <p:cTn id="52" dur="500" fill="hold"/>
                                        <p:tgtEl>
                                          <p:spTgt spid="107"/>
                                        </p:tgtEl>
                                        <p:attrNameLst>
                                          <p:attrName>ppt_x</p:attrName>
                                          <p:attrName>ppt_y</p:attrName>
                                        </p:attrNameLst>
                                      </p:cBhvr>
                                      <p:rCtr x="99" y="0"/>
                                    </p:animMotion>
                                  </p:childTnLst>
                                </p:cTn>
                              </p:par>
                              <p:par>
                                <p:cTn id="53" presetID="42" presetClass="path" presetSubtype="0" accel="50000" decel="50000" fill="hold" grpId="1" nodeType="withEffect">
                                  <p:stCondLst>
                                    <p:cond delay="0"/>
                                  </p:stCondLst>
                                  <p:childTnLst>
                                    <p:animMotion origin="layout" path="M -1.11111E-6 8.60315E-7 L -1.11111E-6 0.14431 " pathEditMode="relative" rAng="0" ptsTypes="AA">
                                      <p:cBhvr>
                                        <p:cTn id="54" dur="500" fill="hold"/>
                                        <p:tgtEl>
                                          <p:spTgt spid="108"/>
                                        </p:tgtEl>
                                        <p:attrNameLst>
                                          <p:attrName>ppt_x</p:attrName>
                                          <p:attrName>ppt_y</p:attrName>
                                        </p:attrNameLst>
                                      </p:cBhvr>
                                      <p:rCtr x="0" y="72"/>
                                    </p:animMotion>
                                  </p:childTnLst>
                                </p:cTn>
                              </p:par>
                            </p:childTnLst>
                          </p:cTn>
                        </p:par>
                        <p:par>
                          <p:cTn id="55" fill="hold">
                            <p:stCondLst>
                              <p:cond delay="1500"/>
                            </p:stCondLst>
                            <p:childTnLst>
                              <p:par>
                                <p:cTn id="56" presetID="42" presetClass="path" presetSubtype="0" accel="50000" decel="50000" fill="hold" grpId="3" nodeType="afterEffect">
                                  <p:stCondLst>
                                    <p:cond delay="0"/>
                                  </p:stCondLst>
                                  <p:childTnLst>
                                    <p:animMotion origin="layout" path="M 0.19722 0.14431 L 0.19722 0.27752 " pathEditMode="relative" rAng="0" ptsTypes="AA">
                                      <p:cBhvr>
                                        <p:cTn id="57" dur="500" fill="hold"/>
                                        <p:tgtEl>
                                          <p:spTgt spid="107"/>
                                        </p:tgtEl>
                                        <p:attrNameLst>
                                          <p:attrName>ppt_x</p:attrName>
                                          <p:attrName>ppt_y</p:attrName>
                                        </p:attrNameLst>
                                      </p:cBhvr>
                                      <p:rCtr x="0" y="67"/>
                                    </p:animMotion>
                                  </p:childTnLst>
                                </p:cTn>
                              </p:par>
                              <p:par>
                                <p:cTn id="58" presetID="63" presetClass="path" presetSubtype="0" accel="50000" decel="50000" fill="hold" grpId="2" nodeType="withEffect">
                                  <p:stCondLst>
                                    <p:cond delay="0"/>
                                  </p:stCondLst>
                                  <p:childTnLst>
                                    <p:animMotion origin="layout" path="M -1.11111E-6 0.14431 L 0.19722 0.14431 " pathEditMode="relative" rAng="0" ptsTypes="AA">
                                      <p:cBhvr>
                                        <p:cTn id="59" dur="500" fill="hold"/>
                                        <p:tgtEl>
                                          <p:spTgt spid="108"/>
                                        </p:tgtEl>
                                        <p:attrNameLst>
                                          <p:attrName>ppt_x</p:attrName>
                                          <p:attrName>ppt_y</p:attrName>
                                        </p:attrNameLst>
                                      </p:cBhvr>
                                      <p:rCtr x="99" y="0"/>
                                    </p:animMotion>
                                  </p:childTnLst>
                                </p:cTn>
                              </p:par>
                            </p:childTnLst>
                          </p:cTn>
                        </p:par>
                        <p:par>
                          <p:cTn id="60" fill="hold">
                            <p:stCondLst>
                              <p:cond delay="2000"/>
                            </p:stCondLst>
                            <p:childTnLst>
                              <p:par>
                                <p:cTn id="61" presetID="42" presetClass="path" presetSubtype="0" accel="50000" decel="50000" fill="hold" grpId="3" nodeType="afterEffect">
                                  <p:stCondLst>
                                    <p:cond delay="0"/>
                                  </p:stCondLst>
                                  <p:childTnLst>
                                    <p:animMotion origin="layout" path="M 0.19722 0.14431 L 0.19722 0.27752 " pathEditMode="relative" rAng="0" ptsTypes="AA">
                                      <p:cBhvr>
                                        <p:cTn id="62" dur="500" fill="hold"/>
                                        <p:tgtEl>
                                          <p:spTgt spid="108"/>
                                        </p:tgtEl>
                                        <p:attrNameLst>
                                          <p:attrName>ppt_x</p:attrName>
                                          <p:attrName>ppt_y</p:attrName>
                                        </p:attrNameLst>
                                      </p:cBhvr>
                                      <p:rCtr x="0" y="67"/>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2" grpId="0" animBg="1"/>
      <p:bldP spid="103" grpId="0" animBg="1"/>
      <p:bldP spid="105" grpId="0" animBg="1"/>
      <p:bldP spid="105" grpId="1" animBg="1"/>
      <p:bldP spid="105" grpId="2" animBg="1"/>
      <p:bldP spid="105" grpId="3" animBg="1"/>
      <p:bldP spid="106" grpId="0" animBg="1"/>
      <p:bldP spid="107" grpId="0" animBg="1"/>
      <p:bldP spid="107" grpId="1" animBg="1"/>
      <p:bldP spid="107" grpId="2" animBg="1"/>
      <p:bldP spid="107" grpId="3" animBg="1"/>
      <p:bldP spid="108" grpId="0" animBg="1"/>
      <p:bldP spid="108" grpId="1" animBg="1"/>
      <p:bldP spid="108" grpId="2" animBg="1"/>
      <p:bldP spid="108" grpId="3"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50340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370911"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672597"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993163"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3294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650061" y="482092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737679"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606610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38966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700918"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7035085"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362103"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421681" y="235255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603281" y="120955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242120" y="334315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242120" y="128575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605847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383329"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708182"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7033035"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35788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605847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383329"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708182"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7033035"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35788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733624"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733624"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733624" y="486313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733624"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605847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383329"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708182"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7033035"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35788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698259" y="192979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698259" y="130349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733623" y="470071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290336" y="523773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165230" y="411234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622907" y="516296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708510" y="163130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502273" y="110671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68" name="TextBox 67"/>
          <p:cNvSpPr txBox="1"/>
          <p:nvPr/>
        </p:nvSpPr>
        <p:spPr>
          <a:xfrm>
            <a:off x="6606832" y="358793"/>
            <a:ext cx="24336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cs typeface="Tahoma"/>
              </a:rPr>
              <a:t>0.01% area cost</a:t>
            </a:r>
          </a:p>
        </p:txBody>
      </p:sp>
      <p:sp>
        <p:nvSpPr>
          <p:cNvPr id="3" name="Title 2">
            <a:extLst>
              <a:ext uri="{FF2B5EF4-FFF2-40B4-BE49-F238E27FC236}">
                <a16:creationId xmlns:a16="http://schemas.microsoft.com/office/drawing/2014/main" id="{583D01FE-8D5E-4B42-949D-870D6FE9DB5D}"/>
              </a:ext>
            </a:extLst>
          </p:cNvPr>
          <p:cNvSpPr>
            <a:spLocks noGrp="1"/>
          </p:cNvSpPr>
          <p:nvPr>
            <p:ph type="title"/>
          </p:nvPr>
        </p:nvSpPr>
        <p:spPr/>
        <p:txBody>
          <a:bodyPr>
            <a:normAutofit fontScale="90000"/>
          </a:bodyPr>
          <a:lstStyle/>
          <a:p>
            <a:r>
              <a:rPr lang="en-US" dirty="0"/>
              <a:t>Generalized </a:t>
            </a:r>
            <a:r>
              <a:rPr lang="en-US" dirty="0" err="1"/>
              <a:t>RowClone</a:t>
            </a:r>
            <a:endParaRPr lang="en-US" dirty="0"/>
          </a:p>
        </p:txBody>
      </p:sp>
    </p:spTree>
    <p:extLst>
      <p:ext uri="{BB962C8B-B14F-4D97-AF65-F5344CB8AC3E}">
        <p14:creationId xmlns:p14="http://schemas.microsoft.com/office/powerpoint/2010/main" val="186926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3"/>
                                        </p:tgtEl>
                                      </p:cBhvr>
                                    </p:animEffect>
                                    <p:set>
                                      <p:cBhvr>
                                        <p:cTn id="47" dur="1" fill="hold">
                                          <p:stCondLst>
                                            <p:cond delay="499"/>
                                          </p:stCondLst>
                                        </p:cTn>
                                        <p:tgtEl>
                                          <p:spTgt spid="1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2"/>
                                        </p:tgtEl>
                                      </p:cBhvr>
                                    </p:animEffect>
                                    <p:set>
                                      <p:cBhvr>
                                        <p:cTn id="50" dur="1" fill="hold">
                                          <p:stCondLst>
                                            <p:cond delay="499"/>
                                          </p:stCondLst>
                                        </p:cTn>
                                        <p:tgtEl>
                                          <p:spTgt spid="1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P spid="133" grpId="1"/>
      <p:bldP spid="6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983918357"/>
              </p:ext>
            </p:extLst>
          </p:nvPr>
        </p:nvGraphicFramePr>
        <p:xfrm>
          <a:off x="491925" y="1158432"/>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44428" y="3406331"/>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54125" y="2149032"/>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50248" y="3553308"/>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217770" y="2149032"/>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1" name="Rectangle 10"/>
          <p:cNvSpPr/>
          <p:nvPr/>
        </p:nvSpPr>
        <p:spPr>
          <a:xfrm>
            <a:off x="297820" y="6165304"/>
            <a:ext cx="862048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4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Title 8">
            <a:extLst>
              <a:ext uri="{FF2B5EF4-FFF2-40B4-BE49-F238E27FC236}">
                <a16:creationId xmlns:a16="http://schemas.microsoft.com/office/drawing/2014/main" id="{F6D9ABA0-A035-3F45-B19E-E6885D258D41}"/>
              </a:ext>
            </a:extLst>
          </p:cNvPr>
          <p:cNvSpPr>
            <a:spLocks noGrp="1"/>
          </p:cNvSpPr>
          <p:nvPr>
            <p:ph type="title"/>
          </p:nvPr>
        </p:nvSpPr>
        <p:spPr/>
        <p:txBody>
          <a:bodyPr>
            <a:normAutofit fontScale="90000"/>
          </a:bodyPr>
          <a:lstStyle/>
          <a:p>
            <a:r>
              <a:rPr lang="en-US" dirty="0" err="1"/>
              <a:t>RowClone</a:t>
            </a:r>
            <a:r>
              <a:rPr lang="en-US" dirty="0"/>
              <a:t>: Latency and Energy Savings</a:t>
            </a:r>
          </a:p>
        </p:txBody>
      </p:sp>
    </p:spTree>
    <p:extLst>
      <p:ext uri="{BB962C8B-B14F-4D97-AF65-F5344CB8AC3E}">
        <p14:creationId xmlns:p14="http://schemas.microsoft.com/office/powerpoint/2010/main" val="218318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7526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 name="Rectangle 4"/>
          <p:cNvSpPr/>
          <p:nvPr/>
        </p:nvSpPr>
        <p:spPr bwMode="auto">
          <a:xfrm>
            <a:off x="222772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 name="Rectangle 5"/>
          <p:cNvSpPr/>
          <p:nvPr/>
        </p:nvSpPr>
        <p:spPr bwMode="auto">
          <a:xfrm>
            <a:off x="2698377"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7" name="Rectangle 6"/>
          <p:cNvSpPr/>
          <p:nvPr/>
        </p:nvSpPr>
        <p:spPr bwMode="auto">
          <a:xfrm>
            <a:off x="316005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8" name="Rectangle 7"/>
          <p:cNvSpPr/>
          <p:nvPr/>
        </p:nvSpPr>
        <p:spPr bwMode="auto">
          <a:xfrm>
            <a:off x="36396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9" name="Rectangle 8"/>
          <p:cNvSpPr/>
          <p:nvPr/>
        </p:nvSpPr>
        <p:spPr bwMode="auto">
          <a:xfrm>
            <a:off x="41148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0" name="Rectangle 9"/>
          <p:cNvSpPr/>
          <p:nvPr/>
        </p:nvSpPr>
        <p:spPr bwMode="auto">
          <a:xfrm>
            <a:off x="4585448"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1" name="Rectangle 10"/>
          <p:cNvSpPr/>
          <p:nvPr/>
        </p:nvSpPr>
        <p:spPr bwMode="auto">
          <a:xfrm>
            <a:off x="504713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2" name="Rectangle 11"/>
          <p:cNvSpPr/>
          <p:nvPr/>
        </p:nvSpPr>
        <p:spPr bwMode="auto">
          <a:xfrm>
            <a:off x="5526742"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3" name="Rectangle 12"/>
          <p:cNvSpPr/>
          <p:nvPr/>
        </p:nvSpPr>
        <p:spPr bwMode="auto">
          <a:xfrm>
            <a:off x="60018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4" name="Rectangle 13"/>
          <p:cNvSpPr/>
          <p:nvPr/>
        </p:nvSpPr>
        <p:spPr bwMode="auto">
          <a:xfrm>
            <a:off x="647251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5" name="Rectangle 14"/>
          <p:cNvSpPr/>
          <p:nvPr/>
        </p:nvSpPr>
        <p:spPr bwMode="auto">
          <a:xfrm>
            <a:off x="693420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6" name="Rectangle 15"/>
          <p:cNvSpPr/>
          <p:nvPr/>
        </p:nvSpPr>
        <p:spPr bwMode="auto">
          <a:xfrm>
            <a:off x="17526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7" name="Rectangle 16"/>
          <p:cNvSpPr/>
          <p:nvPr/>
        </p:nvSpPr>
        <p:spPr bwMode="auto">
          <a:xfrm>
            <a:off x="222772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8" name="Rectangle 17"/>
          <p:cNvSpPr/>
          <p:nvPr/>
        </p:nvSpPr>
        <p:spPr bwMode="auto">
          <a:xfrm>
            <a:off x="2698377"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9" name="Rectangle 18"/>
          <p:cNvSpPr/>
          <p:nvPr/>
        </p:nvSpPr>
        <p:spPr bwMode="auto">
          <a:xfrm>
            <a:off x="316005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0" name="Rectangle 19"/>
          <p:cNvSpPr/>
          <p:nvPr/>
        </p:nvSpPr>
        <p:spPr bwMode="auto">
          <a:xfrm>
            <a:off x="36396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1" name="Rectangle 20"/>
          <p:cNvSpPr/>
          <p:nvPr/>
        </p:nvSpPr>
        <p:spPr bwMode="auto">
          <a:xfrm>
            <a:off x="41148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2" name="Rectangle 21"/>
          <p:cNvSpPr/>
          <p:nvPr/>
        </p:nvSpPr>
        <p:spPr bwMode="auto">
          <a:xfrm>
            <a:off x="4585448"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3" name="Rectangle 22"/>
          <p:cNvSpPr/>
          <p:nvPr/>
        </p:nvSpPr>
        <p:spPr bwMode="auto">
          <a:xfrm>
            <a:off x="504713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4" name="Rectangle 23"/>
          <p:cNvSpPr/>
          <p:nvPr/>
        </p:nvSpPr>
        <p:spPr bwMode="auto">
          <a:xfrm>
            <a:off x="5526742"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5" name="Rectangle 24"/>
          <p:cNvSpPr/>
          <p:nvPr/>
        </p:nvSpPr>
        <p:spPr bwMode="auto">
          <a:xfrm>
            <a:off x="60018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6" name="Rectangle 25"/>
          <p:cNvSpPr/>
          <p:nvPr/>
        </p:nvSpPr>
        <p:spPr bwMode="auto">
          <a:xfrm>
            <a:off x="647251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7" name="Rectangle 26"/>
          <p:cNvSpPr/>
          <p:nvPr/>
        </p:nvSpPr>
        <p:spPr bwMode="auto">
          <a:xfrm>
            <a:off x="693420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8" name="Rectangle 27"/>
          <p:cNvSpPr/>
          <p:nvPr/>
        </p:nvSpPr>
        <p:spPr bwMode="auto">
          <a:xfrm>
            <a:off x="17526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9" name="Rectangle 28"/>
          <p:cNvSpPr/>
          <p:nvPr/>
        </p:nvSpPr>
        <p:spPr bwMode="auto">
          <a:xfrm>
            <a:off x="222772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0" name="Rectangle 29"/>
          <p:cNvSpPr/>
          <p:nvPr/>
        </p:nvSpPr>
        <p:spPr bwMode="auto">
          <a:xfrm>
            <a:off x="2698377"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1" name="Rectangle 30"/>
          <p:cNvSpPr/>
          <p:nvPr/>
        </p:nvSpPr>
        <p:spPr bwMode="auto">
          <a:xfrm>
            <a:off x="316005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2" name="Rectangle 31"/>
          <p:cNvSpPr/>
          <p:nvPr/>
        </p:nvSpPr>
        <p:spPr bwMode="auto">
          <a:xfrm>
            <a:off x="36396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3" name="Rectangle 32"/>
          <p:cNvSpPr/>
          <p:nvPr/>
        </p:nvSpPr>
        <p:spPr bwMode="auto">
          <a:xfrm>
            <a:off x="41148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4" name="Rectangle 33"/>
          <p:cNvSpPr/>
          <p:nvPr/>
        </p:nvSpPr>
        <p:spPr bwMode="auto">
          <a:xfrm>
            <a:off x="4585448"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5" name="Rectangle 34"/>
          <p:cNvSpPr/>
          <p:nvPr/>
        </p:nvSpPr>
        <p:spPr bwMode="auto">
          <a:xfrm>
            <a:off x="504713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6" name="Rectangle 35"/>
          <p:cNvSpPr/>
          <p:nvPr/>
        </p:nvSpPr>
        <p:spPr bwMode="auto">
          <a:xfrm>
            <a:off x="5526742"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7" name="Rectangle 36"/>
          <p:cNvSpPr/>
          <p:nvPr/>
        </p:nvSpPr>
        <p:spPr bwMode="auto">
          <a:xfrm>
            <a:off x="60018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8" name="Rectangle 37"/>
          <p:cNvSpPr/>
          <p:nvPr/>
        </p:nvSpPr>
        <p:spPr bwMode="auto">
          <a:xfrm>
            <a:off x="647251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9" name="Rectangle 38"/>
          <p:cNvSpPr/>
          <p:nvPr/>
        </p:nvSpPr>
        <p:spPr bwMode="auto">
          <a:xfrm>
            <a:off x="693420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40" name="Rectangle 39"/>
          <p:cNvSpPr/>
          <p:nvPr/>
        </p:nvSpPr>
        <p:spPr bwMode="auto">
          <a:xfrm>
            <a:off x="17526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1" name="Rectangle 40"/>
          <p:cNvSpPr/>
          <p:nvPr/>
        </p:nvSpPr>
        <p:spPr bwMode="auto">
          <a:xfrm>
            <a:off x="222772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2" name="Rectangle 41"/>
          <p:cNvSpPr/>
          <p:nvPr/>
        </p:nvSpPr>
        <p:spPr bwMode="auto">
          <a:xfrm>
            <a:off x="2698377"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3" name="Rectangle 42"/>
          <p:cNvSpPr/>
          <p:nvPr/>
        </p:nvSpPr>
        <p:spPr bwMode="auto">
          <a:xfrm>
            <a:off x="316005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4" name="Rectangle 43"/>
          <p:cNvSpPr/>
          <p:nvPr/>
        </p:nvSpPr>
        <p:spPr bwMode="auto">
          <a:xfrm>
            <a:off x="36396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5" name="Rectangle 44"/>
          <p:cNvSpPr/>
          <p:nvPr/>
        </p:nvSpPr>
        <p:spPr bwMode="auto">
          <a:xfrm>
            <a:off x="41148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6" name="Rectangle 45"/>
          <p:cNvSpPr/>
          <p:nvPr/>
        </p:nvSpPr>
        <p:spPr bwMode="auto">
          <a:xfrm>
            <a:off x="4585448"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7" name="Rectangle 46"/>
          <p:cNvSpPr/>
          <p:nvPr/>
        </p:nvSpPr>
        <p:spPr bwMode="auto">
          <a:xfrm>
            <a:off x="504713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8" name="Rectangle 47"/>
          <p:cNvSpPr/>
          <p:nvPr/>
        </p:nvSpPr>
        <p:spPr bwMode="auto">
          <a:xfrm>
            <a:off x="5526742"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9" name="Rectangle 48"/>
          <p:cNvSpPr/>
          <p:nvPr/>
        </p:nvSpPr>
        <p:spPr bwMode="auto">
          <a:xfrm>
            <a:off x="60018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0" name="Rectangle 49"/>
          <p:cNvSpPr/>
          <p:nvPr/>
        </p:nvSpPr>
        <p:spPr bwMode="auto">
          <a:xfrm>
            <a:off x="647251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1" name="Rectangle 50"/>
          <p:cNvSpPr/>
          <p:nvPr/>
        </p:nvSpPr>
        <p:spPr bwMode="auto">
          <a:xfrm>
            <a:off x="693420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grpSp>
        <p:nvGrpSpPr>
          <p:cNvPr id="52" name="Group 51"/>
          <p:cNvGrpSpPr/>
          <p:nvPr/>
        </p:nvGrpSpPr>
        <p:grpSpPr>
          <a:xfrm>
            <a:off x="1752600" y="3635052"/>
            <a:ext cx="5652248" cy="718528"/>
            <a:chOff x="1815351" y="3610404"/>
            <a:chExt cx="5652248" cy="718528"/>
          </a:xfrm>
        </p:grpSpPr>
        <p:sp>
          <p:nvSpPr>
            <p:cNvPr id="53" name="Rectangle 52"/>
            <p:cNvSpPr/>
            <p:nvPr/>
          </p:nvSpPr>
          <p:spPr bwMode="auto">
            <a:xfrm>
              <a:off x="18153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4" name="Rectangle 53"/>
            <p:cNvSpPr/>
            <p:nvPr/>
          </p:nvSpPr>
          <p:spPr bwMode="auto">
            <a:xfrm>
              <a:off x="229048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5" name="Rectangle 54"/>
            <p:cNvSpPr/>
            <p:nvPr/>
          </p:nvSpPr>
          <p:spPr bwMode="auto">
            <a:xfrm>
              <a:off x="2761128"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6" name="Rectangle 55"/>
            <p:cNvSpPr/>
            <p:nvPr/>
          </p:nvSpPr>
          <p:spPr bwMode="auto">
            <a:xfrm>
              <a:off x="322281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7" name="Rectangle 56"/>
            <p:cNvSpPr/>
            <p:nvPr/>
          </p:nvSpPr>
          <p:spPr bwMode="auto">
            <a:xfrm>
              <a:off x="37024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8" name="Rectangle 57"/>
            <p:cNvSpPr/>
            <p:nvPr/>
          </p:nvSpPr>
          <p:spPr bwMode="auto">
            <a:xfrm>
              <a:off x="41775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9" name="Rectangle 58"/>
            <p:cNvSpPr/>
            <p:nvPr/>
          </p:nvSpPr>
          <p:spPr bwMode="auto">
            <a:xfrm>
              <a:off x="4648199"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0" name="Rectangle 59"/>
            <p:cNvSpPr/>
            <p:nvPr/>
          </p:nvSpPr>
          <p:spPr bwMode="auto">
            <a:xfrm>
              <a:off x="510988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1" name="Rectangle 60"/>
            <p:cNvSpPr/>
            <p:nvPr/>
          </p:nvSpPr>
          <p:spPr bwMode="auto">
            <a:xfrm>
              <a:off x="5589493"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2" name="Rectangle 61"/>
            <p:cNvSpPr/>
            <p:nvPr/>
          </p:nvSpPr>
          <p:spPr bwMode="auto">
            <a:xfrm>
              <a:off x="60646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3" name="Rectangle 62"/>
            <p:cNvSpPr/>
            <p:nvPr/>
          </p:nvSpPr>
          <p:spPr bwMode="auto">
            <a:xfrm>
              <a:off x="653527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4" name="Rectangle 63"/>
            <p:cNvSpPr/>
            <p:nvPr/>
          </p:nvSpPr>
          <p:spPr bwMode="auto">
            <a:xfrm>
              <a:off x="699695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grpSp>
      <p:sp>
        <p:nvSpPr>
          <p:cNvPr id="66" name="TextBox 65"/>
          <p:cNvSpPr txBox="1"/>
          <p:nvPr/>
        </p:nvSpPr>
        <p:spPr>
          <a:xfrm>
            <a:off x="762000" y="4810780"/>
            <a:ext cx="2916824"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ヒラギノ角ゴ ProN W6"/>
              </a:rPr>
              <a:t>Fix a row at Zero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N W6"/>
              </a:rPr>
              <a:t>(0.5% loss in capacity)</a:t>
            </a:r>
          </a:p>
        </p:txBody>
      </p:sp>
      <p:cxnSp>
        <p:nvCxnSpPr>
          <p:cNvPr id="68" name="Shape 67"/>
          <p:cNvCxnSpPr>
            <a:stCxn id="40" idx="1"/>
          </p:cNvCxnSpPr>
          <p:nvPr/>
        </p:nvCxnSpPr>
        <p:spPr>
          <a:xfrm rot="10800000" flipV="1">
            <a:off x="1295400" y="3372598"/>
            <a:ext cx="457200" cy="1438182"/>
          </a:xfrm>
          <a:prstGeom prst="bentConnector2">
            <a:avLst/>
          </a:prstGeom>
          <a:ln>
            <a:tailEnd type="arrow"/>
          </a:ln>
        </p:spPr>
        <p:style>
          <a:lnRef idx="2">
            <a:schemeClr val="dk1"/>
          </a:lnRef>
          <a:fillRef idx="0">
            <a:schemeClr val="dk1"/>
          </a:fillRef>
          <a:effectRef idx="1">
            <a:schemeClr val="dk1"/>
          </a:effectRef>
          <a:fontRef idx="minor">
            <a:schemeClr val="tx1"/>
          </a:fontRef>
        </p:style>
      </p:cxnSp>
      <p:sp>
        <p:nvSpPr>
          <p:cNvPr id="65" name="Title 64">
            <a:extLst>
              <a:ext uri="{FF2B5EF4-FFF2-40B4-BE49-F238E27FC236}">
                <a16:creationId xmlns:a16="http://schemas.microsoft.com/office/drawing/2014/main" id="{B5BCC44A-EB34-1748-8DCC-CF52063E69B0}"/>
              </a:ext>
            </a:extLst>
          </p:cNvPr>
          <p:cNvSpPr>
            <a:spLocks noGrp="1"/>
          </p:cNvSpPr>
          <p:nvPr>
            <p:ph type="title"/>
          </p:nvPr>
        </p:nvSpPr>
        <p:spPr/>
        <p:txBody>
          <a:bodyPr>
            <a:normAutofit fontScale="90000"/>
          </a:bodyPr>
          <a:lstStyle/>
          <a:p>
            <a:r>
              <a:rPr lang="en-US" dirty="0" err="1"/>
              <a:t>RowClone</a:t>
            </a:r>
            <a:r>
              <a:rPr lang="en-US" dirty="0"/>
              <a:t>: Fast Row Initialization</a:t>
            </a:r>
          </a:p>
        </p:txBody>
      </p:sp>
    </p:spTree>
    <p:extLst>
      <p:ext uri="{BB962C8B-B14F-4D97-AF65-F5344CB8AC3E}">
        <p14:creationId xmlns:p14="http://schemas.microsoft.com/office/powerpoint/2010/main" val="55778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Copy and Initialization in Workloads</a:t>
            </a:r>
          </a:p>
        </p:txBody>
      </p:sp>
      <p:graphicFrame>
        <p:nvGraphicFramePr>
          <p:cNvPr id="12" name="Chart 11"/>
          <p:cNvGraphicFramePr/>
          <p:nvPr>
            <p:extLst>
              <p:ext uri="{D42A27DB-BD31-4B8C-83A1-F6EECF244321}">
                <p14:modId xmlns:p14="http://schemas.microsoft.com/office/powerpoint/2010/main" val="3575398590"/>
              </p:ext>
            </p:extLst>
          </p:nvPr>
        </p:nvGraphicFramePr>
        <p:xfrm>
          <a:off x="505425" y="1249100"/>
          <a:ext cx="8164285" cy="4781006"/>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p:cNvSpPr/>
          <p:nvPr/>
        </p:nvSpPr>
        <p:spPr>
          <a:xfrm>
            <a:off x="1724625" y="1934900"/>
            <a:ext cx="762000" cy="19050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4" name="Oval 13"/>
          <p:cNvSpPr/>
          <p:nvPr/>
        </p:nvSpPr>
        <p:spPr>
          <a:xfrm>
            <a:off x="2867625" y="1934900"/>
            <a:ext cx="762000" cy="1371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5" name="Oval 14"/>
          <p:cNvSpPr/>
          <p:nvPr/>
        </p:nvSpPr>
        <p:spPr>
          <a:xfrm>
            <a:off x="4086825" y="1934900"/>
            <a:ext cx="762000" cy="2514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6" name="Oval 15"/>
          <p:cNvSpPr/>
          <p:nvPr/>
        </p:nvSpPr>
        <p:spPr>
          <a:xfrm>
            <a:off x="5229825" y="1934900"/>
            <a:ext cx="762000" cy="5334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7" name="Oval 16"/>
          <p:cNvSpPr/>
          <p:nvPr/>
        </p:nvSpPr>
        <p:spPr>
          <a:xfrm>
            <a:off x="6372825" y="1934900"/>
            <a:ext cx="762000" cy="6858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8" name="Oval 17"/>
          <p:cNvSpPr/>
          <p:nvPr/>
        </p:nvSpPr>
        <p:spPr>
          <a:xfrm>
            <a:off x="7515825" y="1934900"/>
            <a:ext cx="762000" cy="31242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Tree>
    <p:extLst>
      <p:ext uri="{BB962C8B-B14F-4D97-AF65-F5344CB8AC3E}">
        <p14:creationId xmlns:p14="http://schemas.microsoft.com/office/powerpoint/2010/main" val="221570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220938431"/>
              </p:ext>
            </p:extLst>
          </p:nvPr>
        </p:nvGraphicFramePr>
        <p:xfrm>
          <a:off x="349236" y="1244275"/>
          <a:ext cx="8412479" cy="4820193"/>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CA34F008-04A9-874C-B4C1-EAC991A1C999}"/>
              </a:ext>
            </a:extLst>
          </p:cNvPr>
          <p:cNvSpPr>
            <a:spLocks noGrp="1"/>
          </p:cNvSpPr>
          <p:nvPr>
            <p:ph type="title"/>
          </p:nvPr>
        </p:nvSpPr>
        <p:spPr/>
        <p:txBody>
          <a:bodyPr>
            <a:normAutofit fontScale="90000"/>
          </a:bodyPr>
          <a:lstStyle/>
          <a:p>
            <a:r>
              <a:rPr lang="en-US" dirty="0" err="1"/>
              <a:t>RowClone</a:t>
            </a:r>
            <a:r>
              <a:rPr lang="en-US" dirty="0"/>
              <a:t>: Application Performance</a:t>
            </a:r>
          </a:p>
        </p:txBody>
      </p:sp>
    </p:spTree>
    <p:extLst>
      <p:ext uri="{BB962C8B-B14F-4D97-AF65-F5344CB8AC3E}">
        <p14:creationId xmlns:p14="http://schemas.microsoft.com/office/powerpoint/2010/main" val="1251504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RowClone</a:t>
            </a:r>
          </a:p>
        </p:txBody>
      </p:sp>
      <p:sp>
        <p:nvSpPr>
          <p:cNvPr id="3" name="Content Placeholder 2"/>
          <p:cNvSpPr>
            <a:spLocks noGrp="1"/>
          </p:cNvSpPr>
          <p:nvPr>
            <p:ph idx="1"/>
          </p:nvPr>
        </p:nvSpPr>
        <p:spPr>
          <a:xfrm>
            <a:off x="228600" y="977554"/>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pic>
        <p:nvPicPr>
          <p:cNvPr id="6" name="Picture 5"/>
          <p:cNvPicPr>
            <a:picLocks noChangeAspect="1"/>
          </p:cNvPicPr>
          <p:nvPr/>
        </p:nvPicPr>
        <p:blipFill>
          <a:blip r:embed="rId10"/>
          <a:stretch>
            <a:fillRect/>
          </a:stretch>
        </p:blipFill>
        <p:spPr>
          <a:xfrm>
            <a:off x="0" y="3053534"/>
            <a:ext cx="9144000" cy="3322567"/>
          </a:xfrm>
          <a:prstGeom prst="rect">
            <a:avLst/>
          </a:prstGeom>
        </p:spPr>
      </p:pic>
    </p:spTree>
    <p:extLst>
      <p:ext uri="{BB962C8B-B14F-4D97-AF65-F5344CB8AC3E}">
        <p14:creationId xmlns:p14="http://schemas.microsoft.com/office/powerpoint/2010/main" val="398262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pPr marL="0" indent="0">
              <a:buNone/>
            </a:pPr>
            <a:br>
              <a:rPr lang="en-US" sz="1600" dirty="0"/>
            </a:br>
            <a:endParaRPr lang="en-US" sz="1600" dirty="0"/>
          </a:p>
        </p:txBody>
      </p:sp>
      <p:sp>
        <p:nvSpPr>
          <p:cNvPr id="5" name="TextBox 4">
            <a:extLst>
              <a:ext uri="{FF2B5EF4-FFF2-40B4-BE49-F238E27FC236}">
                <a16:creationId xmlns:a16="http://schemas.microsoft.com/office/drawing/2014/main" id="{BBC5F87A-7D79-2748-8FC3-ED1DCFBCB44E}"/>
              </a:ext>
            </a:extLst>
          </p:cNvPr>
          <p:cNvSpPr txBox="1"/>
          <p:nvPr/>
        </p:nvSpPr>
        <p:spPr>
          <a:xfrm>
            <a:off x="1341789" y="6534219"/>
            <a:ext cx="64604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https://www.youtube.com/watch?v=n6Pwg1qax_E&amp;list=PL5Q2soXY2Zi_7UBNmC9B8Yr5JSwTG9yH4&amp;index=4</a:t>
            </a:r>
            <a:r>
              <a:rPr kumimoji="0" lang="en-US" sz="1000" b="0" i="0" u="none" strike="noStrike" kern="1200" cap="none" spc="0" normalizeH="0" baseline="0" noProof="0" dirty="0">
                <a:ln>
                  <a:noFill/>
                </a:ln>
                <a:solidFill>
                  <a:srgbClr val="0432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04380BC8-733F-0B4F-B4D8-051CFB4C5038}"/>
              </a:ext>
            </a:extLst>
          </p:cNvPr>
          <p:cNvPicPr>
            <a:picLocks noChangeAspect="1"/>
          </p:cNvPicPr>
          <p:nvPr/>
        </p:nvPicPr>
        <p:blipFill>
          <a:blip r:embed="rId3"/>
          <a:stretch>
            <a:fillRect/>
          </a:stretch>
        </p:blipFill>
        <p:spPr>
          <a:xfrm>
            <a:off x="647564" y="905821"/>
            <a:ext cx="7848872" cy="5497264"/>
          </a:xfrm>
          <a:prstGeom prst="rect">
            <a:avLst/>
          </a:prstGeom>
        </p:spPr>
      </p:pic>
      <p:sp>
        <p:nvSpPr>
          <p:cNvPr id="8" name="Title 7">
            <a:extLst>
              <a:ext uri="{FF2B5EF4-FFF2-40B4-BE49-F238E27FC236}">
                <a16:creationId xmlns:a16="http://schemas.microsoft.com/office/drawing/2014/main" id="{5A10C45F-4925-3F4A-A329-275FABAD83C5}"/>
              </a:ext>
            </a:extLst>
          </p:cNvPr>
          <p:cNvSpPr>
            <a:spLocks noGrp="1"/>
          </p:cNvSpPr>
          <p:nvPr>
            <p:ph type="title"/>
          </p:nvPr>
        </p:nvSpPr>
        <p:spPr/>
        <p:txBody>
          <a:bodyPr>
            <a:normAutofit/>
          </a:bodyPr>
          <a:lstStyle/>
          <a:p>
            <a:r>
              <a:rPr lang="en-US" sz="3200" dirty="0"/>
              <a:t>Lecture on </a:t>
            </a:r>
            <a:r>
              <a:rPr lang="en-US" sz="3200" dirty="0" err="1"/>
              <a:t>RowClone</a:t>
            </a:r>
            <a:r>
              <a:rPr lang="en-US" sz="3200" dirty="0"/>
              <a:t> &amp; Processing using DRAM</a:t>
            </a:r>
          </a:p>
        </p:txBody>
      </p:sp>
    </p:spTree>
    <p:extLst>
      <p:ext uri="{BB962C8B-B14F-4D97-AF65-F5344CB8AC3E}">
        <p14:creationId xmlns:p14="http://schemas.microsoft.com/office/powerpoint/2010/main" val="1372147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50340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370911"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672597"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993163"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3294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650061" y="482092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737679"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606610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38966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700918"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7035085"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362103"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421681" y="235255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603281" y="120955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242120" y="334315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242120" y="128575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605847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383329"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708182"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7033035"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35788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605847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383329"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708182"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7033035"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35788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733624"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733624"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733624" y="486313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733624"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605847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383329"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708182"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7033035"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35788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698259" y="192979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698259" y="130349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733623" y="470071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290336" y="523773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165230" y="411234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622907" y="516296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708510" y="163130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502273" y="110671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68" name="TextBox 67"/>
          <p:cNvSpPr txBox="1"/>
          <p:nvPr/>
        </p:nvSpPr>
        <p:spPr>
          <a:xfrm>
            <a:off x="6606832" y="358793"/>
            <a:ext cx="24336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cs typeface="Tahoma"/>
              </a:rPr>
              <a:t>0.01% area cost</a:t>
            </a:r>
          </a:p>
        </p:txBody>
      </p:sp>
      <p:sp>
        <p:nvSpPr>
          <p:cNvPr id="3" name="Title 2">
            <a:extLst>
              <a:ext uri="{FF2B5EF4-FFF2-40B4-BE49-F238E27FC236}">
                <a16:creationId xmlns:a16="http://schemas.microsoft.com/office/drawing/2014/main" id="{583D01FE-8D5E-4B42-949D-870D6FE9DB5D}"/>
              </a:ext>
            </a:extLst>
          </p:cNvPr>
          <p:cNvSpPr>
            <a:spLocks noGrp="1"/>
          </p:cNvSpPr>
          <p:nvPr>
            <p:ph type="title"/>
          </p:nvPr>
        </p:nvSpPr>
        <p:spPr/>
        <p:txBody>
          <a:bodyPr>
            <a:normAutofit fontScale="90000"/>
          </a:bodyPr>
          <a:lstStyle/>
          <a:p>
            <a:r>
              <a:rPr lang="en-US" dirty="0"/>
              <a:t>Generalized </a:t>
            </a:r>
            <a:r>
              <a:rPr lang="en-US" dirty="0" err="1"/>
              <a:t>RowClone</a:t>
            </a:r>
            <a:endParaRPr lang="en-US" dirty="0"/>
          </a:p>
        </p:txBody>
      </p:sp>
    </p:spTree>
    <p:extLst>
      <p:ext uri="{BB962C8B-B14F-4D97-AF65-F5344CB8AC3E}">
        <p14:creationId xmlns:p14="http://schemas.microsoft.com/office/powerpoint/2010/main" val="3676905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Moving Data Inside DRAM?</a:t>
            </a:r>
          </a:p>
        </p:txBody>
      </p:sp>
      <p:sp>
        <p:nvSpPr>
          <p:cNvPr id="8" name="Rounded Rectangle 7"/>
          <p:cNvSpPr/>
          <p:nvPr/>
        </p:nvSpPr>
        <p:spPr>
          <a:xfrm>
            <a:off x="3376374" y="1726216"/>
            <a:ext cx="5246880" cy="2534871"/>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3" name="cell array"/>
          <p:cNvGrpSpPr/>
          <p:nvPr/>
        </p:nvGrpSpPr>
        <p:grpSpPr>
          <a:xfrm>
            <a:off x="3479285" y="1856128"/>
            <a:ext cx="5070630" cy="2212155"/>
            <a:chOff x="2253615" y="2812764"/>
            <a:chExt cx="5070630" cy="2212155"/>
          </a:xfrm>
        </p:grpSpPr>
        <p:grpSp>
          <p:nvGrpSpPr>
            <p:cNvPr id="5" name="Group 4"/>
            <p:cNvGrpSpPr/>
            <p:nvPr/>
          </p:nvGrpSpPr>
          <p:grpSpPr>
            <a:xfrm>
              <a:off x="2253615" y="2812764"/>
              <a:ext cx="5070630" cy="365760"/>
              <a:chOff x="2137956" y="2812764"/>
              <a:chExt cx="5070630" cy="365760"/>
            </a:xfrm>
          </p:grpSpPr>
          <p:sp>
            <p:nvSpPr>
              <p:cNvPr id="172" name="Oval 171"/>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3" name="Oval 172"/>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4" name="Oval 173"/>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5" name="Oval 174"/>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6" name="Oval 175"/>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7" name="Oval 176"/>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8" name="Oval 177"/>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9" name="Oval 178"/>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0" name="Oval 179"/>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1" name="Oval 180"/>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2" name="Oval 181"/>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83" name="Group 182"/>
            <p:cNvGrpSpPr/>
            <p:nvPr/>
          </p:nvGrpSpPr>
          <p:grpSpPr>
            <a:xfrm>
              <a:off x="2253615" y="3274363"/>
              <a:ext cx="5070630" cy="365760"/>
              <a:chOff x="2137956" y="2812764"/>
              <a:chExt cx="5070630" cy="365760"/>
            </a:xfrm>
          </p:grpSpPr>
          <p:sp>
            <p:nvSpPr>
              <p:cNvPr id="185" name="Oval 184"/>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6" name="Oval 185"/>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7" name="Oval 186"/>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8" name="Oval 187"/>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9" name="Oval 188"/>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0" name="Oval 189"/>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1" name="Oval 190"/>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2" name="Oval 191"/>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3" name="Oval 192"/>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4" name="Oval 193"/>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5" name="Oval 194"/>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96" name="Group 195"/>
            <p:cNvGrpSpPr/>
            <p:nvPr/>
          </p:nvGrpSpPr>
          <p:grpSpPr>
            <a:xfrm>
              <a:off x="2253615" y="3735962"/>
              <a:ext cx="5070630" cy="365760"/>
              <a:chOff x="2137956" y="2812764"/>
              <a:chExt cx="5070630" cy="365760"/>
            </a:xfrm>
          </p:grpSpPr>
          <p:sp>
            <p:nvSpPr>
              <p:cNvPr id="198" name="Oval 19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9" name="Oval 19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0" name="Oval 19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1" name="Oval 20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2" name="Oval 20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3" name="Oval 20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4" name="Oval 20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5" name="Oval 20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6" name="Oval 20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7" name="Oval 20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8" name="Oval 20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236" name="Group 235"/>
            <p:cNvGrpSpPr/>
            <p:nvPr/>
          </p:nvGrpSpPr>
          <p:grpSpPr>
            <a:xfrm>
              <a:off x="2253615" y="4659159"/>
              <a:ext cx="5070630" cy="365760"/>
              <a:chOff x="2137956" y="2812764"/>
              <a:chExt cx="5070630" cy="365760"/>
            </a:xfrm>
          </p:grpSpPr>
          <p:sp>
            <p:nvSpPr>
              <p:cNvPr id="238" name="Oval 23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39" name="Oval 23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0" name="Oval 23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1" name="Oval 24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2" name="Oval 24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3" name="Oval 24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4" name="Oval 24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5" name="Oval 24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6" name="Oval 24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7" name="Oval 24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8" name="Oval 24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grpSp>
        <p:nvGrpSpPr>
          <p:cNvPr id="14" name="cell label"/>
          <p:cNvGrpSpPr/>
          <p:nvPr/>
        </p:nvGrpSpPr>
        <p:grpSpPr>
          <a:xfrm>
            <a:off x="1860443" y="2369687"/>
            <a:ext cx="1801722" cy="830997"/>
            <a:chOff x="856729" y="3065531"/>
            <a:chExt cx="1801722" cy="830997"/>
          </a:xfrm>
        </p:grpSpPr>
        <p:sp>
          <p:nvSpPr>
            <p:cNvPr id="235" name="TextBox 234"/>
            <p:cNvSpPr txBox="1"/>
            <p:nvPr/>
          </p:nvSpPr>
          <p:spPr>
            <a:xfrm>
              <a:off x="856729" y="3065531"/>
              <a:ext cx="1578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DRAM </a:t>
              </a:r>
              <a:b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cell</a:t>
              </a:r>
            </a:p>
          </p:txBody>
        </p:sp>
        <p:cxnSp>
          <p:nvCxnSpPr>
            <p:cNvPr id="9" name="Straight Arrow Connector 8"/>
            <p:cNvCxnSpPr/>
            <p:nvPr/>
          </p:nvCxnSpPr>
          <p:spPr>
            <a:xfrm>
              <a:off x="2145512" y="3512390"/>
              <a:ext cx="512939" cy="107708"/>
            </a:xfrm>
            <a:prstGeom prst="straightConnector1">
              <a:avLst/>
            </a:prstGeom>
            <a:ln w="539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subarrays"/>
          <p:cNvGrpSpPr/>
          <p:nvPr/>
        </p:nvGrpSpPr>
        <p:grpSpPr>
          <a:xfrm>
            <a:off x="3448175" y="1858371"/>
            <a:ext cx="5107923" cy="2231042"/>
            <a:chOff x="1770761" y="2804420"/>
            <a:chExt cx="5553484" cy="2231042"/>
          </a:xfrm>
        </p:grpSpPr>
        <p:sp>
          <p:nvSpPr>
            <p:cNvPr id="249" name="Rounded Rectangle 248"/>
            <p:cNvSpPr/>
            <p:nvPr/>
          </p:nvSpPr>
          <p:spPr>
            <a:xfrm>
              <a:off x="1770761" y="2804420"/>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1</a:t>
              </a:r>
            </a:p>
          </p:txBody>
        </p:sp>
        <p:sp>
          <p:nvSpPr>
            <p:cNvPr id="250" name="Rounded Rectangle 249"/>
            <p:cNvSpPr/>
            <p:nvPr/>
          </p:nvSpPr>
          <p:spPr>
            <a:xfrm>
              <a:off x="1770761" y="3262777"/>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2</a:t>
              </a:r>
            </a:p>
          </p:txBody>
        </p:sp>
        <p:sp>
          <p:nvSpPr>
            <p:cNvPr id="251" name="Rounded Rectangle 250"/>
            <p:cNvSpPr/>
            <p:nvPr/>
          </p:nvSpPr>
          <p:spPr>
            <a:xfrm>
              <a:off x="1770761" y="3730169"/>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3</a:t>
              </a:r>
            </a:p>
          </p:txBody>
        </p:sp>
        <p:sp>
          <p:nvSpPr>
            <p:cNvPr id="253" name="Rounded Rectangle 252"/>
            <p:cNvSpPr/>
            <p:nvPr/>
          </p:nvSpPr>
          <p:spPr>
            <a:xfrm>
              <a:off x="1770761" y="4653015"/>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N</a:t>
              </a:r>
            </a:p>
          </p:txBody>
        </p:sp>
        <p:sp>
          <p:nvSpPr>
            <p:cNvPr id="15" name="TextBox 14"/>
            <p:cNvSpPr txBox="1"/>
            <p:nvPr/>
          </p:nvSpPr>
          <p:spPr>
            <a:xfrm rot="5400000">
              <a:off x="4501161" y="4165067"/>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grpSp>
        <p:nvGrpSpPr>
          <p:cNvPr id="35" name="DataBus"/>
          <p:cNvGrpSpPr/>
          <p:nvPr/>
        </p:nvGrpSpPr>
        <p:grpSpPr>
          <a:xfrm>
            <a:off x="6105346" y="1726216"/>
            <a:ext cx="2391359" cy="3302984"/>
            <a:chOff x="4656522" y="1981200"/>
            <a:chExt cx="2391359" cy="3302984"/>
          </a:xfrm>
        </p:grpSpPr>
        <p:grpSp>
          <p:nvGrpSpPr>
            <p:cNvPr id="25" name="DataBus"/>
            <p:cNvGrpSpPr/>
            <p:nvPr/>
          </p:nvGrpSpPr>
          <p:grpSpPr>
            <a:xfrm>
              <a:off x="4656522" y="2194599"/>
              <a:ext cx="2391359" cy="3089585"/>
              <a:chOff x="5161595" y="2885664"/>
              <a:chExt cx="2391359" cy="3089585"/>
            </a:xfrm>
          </p:grpSpPr>
          <p:sp>
            <p:nvSpPr>
              <p:cNvPr id="87" name="TextBox 86"/>
              <p:cNvSpPr txBox="1"/>
              <p:nvPr/>
            </p:nvSpPr>
            <p:spPr>
              <a:xfrm>
                <a:off x="5161595" y="5144252"/>
                <a:ext cx="23913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Internal </a:t>
                </a:r>
                <a:b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b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Data Bus (64b)</a:t>
                </a:r>
              </a:p>
            </p:txBody>
          </p:sp>
          <p:grpSp>
            <p:nvGrpSpPr>
              <p:cNvPr id="24" name="Group 23"/>
              <p:cNvGrpSpPr/>
              <p:nvPr/>
            </p:nvGrpSpPr>
            <p:grpSpPr>
              <a:xfrm>
                <a:off x="6172274" y="2885664"/>
                <a:ext cx="384136" cy="2086523"/>
                <a:chOff x="6172274" y="2885664"/>
                <a:chExt cx="384136" cy="2086523"/>
              </a:xfrm>
            </p:grpSpPr>
            <p:sp>
              <p:nvSpPr>
                <p:cNvPr id="23" name="Left-Right Arrow 22"/>
                <p:cNvSpPr/>
                <p:nvPr/>
              </p:nvSpPr>
              <p:spPr>
                <a:xfrm>
                  <a:off x="6172274" y="2885664"/>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4" name="Left-Right Arrow 253"/>
                <p:cNvSpPr/>
                <p:nvPr/>
              </p:nvSpPr>
              <p:spPr>
                <a:xfrm>
                  <a:off x="6186408" y="3332981"/>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5" name="Left-Right Arrow 254"/>
                <p:cNvSpPr/>
                <p:nvPr/>
              </p:nvSpPr>
              <p:spPr>
                <a:xfrm>
                  <a:off x="6181202" y="3801443"/>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6" name="Left-Right Arrow 255"/>
                <p:cNvSpPr/>
                <p:nvPr/>
              </p:nvSpPr>
              <p:spPr>
                <a:xfrm>
                  <a:off x="6179681" y="4724640"/>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3" name="Up-Down Arrow 32"/>
            <p:cNvSpPr/>
            <p:nvPr/>
          </p:nvSpPr>
          <p:spPr>
            <a:xfrm>
              <a:off x="5972403" y="1981200"/>
              <a:ext cx="398221" cy="2486949"/>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262" name="SA_Size"/>
          <p:cNvGrpSpPr/>
          <p:nvPr/>
        </p:nvGrpSpPr>
        <p:grpSpPr>
          <a:xfrm>
            <a:off x="2428832" y="1283563"/>
            <a:ext cx="6121083" cy="1169430"/>
            <a:chOff x="691905" y="1690947"/>
            <a:chExt cx="6121083" cy="1169430"/>
          </a:xfrm>
        </p:grpSpPr>
        <p:grpSp>
          <p:nvGrpSpPr>
            <p:cNvPr id="79" name="Group 78"/>
            <p:cNvGrpSpPr/>
            <p:nvPr/>
          </p:nvGrpSpPr>
          <p:grpSpPr>
            <a:xfrm>
              <a:off x="1711248" y="1690947"/>
              <a:ext cx="5101740" cy="461665"/>
              <a:chOff x="1682924" y="3712335"/>
              <a:chExt cx="5101740" cy="461665"/>
            </a:xfrm>
          </p:grpSpPr>
          <p:cxnSp>
            <p:nvCxnSpPr>
              <p:cNvPr id="44" name="Straight Arrow Connector 43"/>
              <p:cNvCxnSpPr/>
              <p:nvPr/>
            </p:nvCxnSpPr>
            <p:spPr>
              <a:xfrm>
                <a:off x="1682924" y="3943167"/>
                <a:ext cx="2192441" cy="0"/>
              </a:xfrm>
              <a:prstGeom prst="straightConnector1">
                <a:avLst/>
              </a:prstGeom>
              <a:ln w="38100" cap="rnd">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75365" y="371233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8Kb</a:t>
                </a:r>
              </a:p>
            </p:txBody>
          </p:sp>
          <p:cxnSp>
            <p:nvCxnSpPr>
              <p:cNvPr id="121" name="Straight Arrow Connector 120"/>
              <p:cNvCxnSpPr>
                <a:stCxn id="49" idx="3"/>
              </p:cNvCxnSpPr>
              <p:nvPr/>
            </p:nvCxnSpPr>
            <p:spPr>
              <a:xfrm flipV="1">
                <a:off x="4569786" y="3943167"/>
                <a:ext cx="2214878" cy="1"/>
              </a:xfrm>
              <a:prstGeom prst="straightConnector1">
                <a:avLst/>
              </a:prstGeom>
              <a:ln w="38100" cap="rnd">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0" name="Straight Arrow Connector 259"/>
            <p:cNvCxnSpPr/>
            <p:nvPr/>
          </p:nvCxnSpPr>
          <p:spPr>
            <a:xfrm>
              <a:off x="1495302" y="2201419"/>
              <a:ext cx="0" cy="486921"/>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691905" y="2029380"/>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512</a:t>
              </a:r>
              <a:b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rows</a:t>
              </a:r>
            </a:p>
          </p:txBody>
        </p:sp>
      </p:grpSp>
      <p:grpSp>
        <p:nvGrpSpPr>
          <p:cNvPr id="7" name="DRAM"/>
          <p:cNvGrpSpPr/>
          <p:nvPr/>
        </p:nvGrpSpPr>
        <p:grpSpPr>
          <a:xfrm>
            <a:off x="57714" y="1491262"/>
            <a:ext cx="2396717" cy="3223357"/>
            <a:chOff x="57714" y="2029380"/>
            <a:chExt cx="2396717" cy="3223357"/>
          </a:xfrm>
        </p:grpSpPr>
        <p:sp>
          <p:nvSpPr>
            <p:cNvPr id="110" name="Rounded Rectangle 109"/>
            <p:cNvSpPr/>
            <p:nvPr/>
          </p:nvSpPr>
          <p:spPr>
            <a:xfrm>
              <a:off x="387175" y="2029380"/>
              <a:ext cx="1741977" cy="3126976"/>
            </a:xfrm>
            <a:prstGeom prst="roundRect">
              <a:avLst>
                <a:gd name="adj" fmla="val 4531"/>
              </a:avLst>
            </a:prstGeom>
            <a:solidFill>
              <a:schemeClr val="bg1">
                <a:lumMod val="85000"/>
              </a:schemeClr>
            </a:solidFill>
            <a:ln w="127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11" name="Rounded Rectangle 110"/>
            <p:cNvSpPr/>
            <p:nvPr/>
          </p:nvSpPr>
          <p:spPr>
            <a:xfrm>
              <a:off x="707833" y="2149011"/>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4" name="Rounded Rectangle 113"/>
            <p:cNvSpPr/>
            <p:nvPr/>
          </p:nvSpPr>
          <p:spPr>
            <a:xfrm>
              <a:off x="704401" y="2799957"/>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5" name="Rounded Rectangle 114"/>
            <p:cNvSpPr/>
            <p:nvPr/>
          </p:nvSpPr>
          <p:spPr>
            <a:xfrm>
              <a:off x="700969" y="3450903"/>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6" name="Rounded Rectangle 115"/>
            <p:cNvSpPr/>
            <p:nvPr/>
          </p:nvSpPr>
          <p:spPr>
            <a:xfrm>
              <a:off x="697537" y="4101849"/>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7" name="R"/>
            <p:cNvSpPr/>
            <p:nvPr/>
          </p:nvSpPr>
          <p:spPr>
            <a:xfrm>
              <a:off x="57714" y="4590918"/>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DRAM</a:t>
              </a:r>
            </a:p>
          </p:txBody>
        </p:sp>
      </p:grpSp>
      <p:grpSp>
        <p:nvGrpSpPr>
          <p:cNvPr id="118" name="dash"/>
          <p:cNvGrpSpPr/>
          <p:nvPr/>
        </p:nvGrpSpPr>
        <p:grpSpPr>
          <a:xfrm rot="14910335" flipH="1">
            <a:off x="1355872" y="1954170"/>
            <a:ext cx="2454309" cy="2012126"/>
            <a:chOff x="3425991" y="2139992"/>
            <a:chExt cx="2454309" cy="2012126"/>
          </a:xfrm>
        </p:grpSpPr>
        <p:cxnSp>
          <p:nvCxnSpPr>
            <p:cNvPr id="119" name="Straight Connector 118"/>
            <p:cNvCxnSpPr/>
            <p:nvPr/>
          </p:nvCxnSpPr>
          <p:spPr>
            <a:xfrm rot="14910335" flipH="1">
              <a:off x="4379829" y="2186837"/>
              <a:ext cx="1547316" cy="1453626"/>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cxnSp>
          <p:nvCxnSpPr>
            <p:cNvPr id="120" name="Straight Connector 119"/>
            <p:cNvCxnSpPr/>
            <p:nvPr/>
          </p:nvCxnSpPr>
          <p:spPr>
            <a:xfrm rot="14910335" flipH="1" flipV="1">
              <a:off x="2985273" y="3105380"/>
              <a:ext cx="1487456" cy="606020"/>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grpSp>
      <p:sp>
        <p:nvSpPr>
          <p:cNvPr id="122" name="..."/>
          <p:cNvSpPr txBox="1"/>
          <p:nvPr/>
        </p:nvSpPr>
        <p:spPr>
          <a:xfrm rot="5400000">
            <a:off x="5941531" y="3237538"/>
            <a:ext cx="492443" cy="424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nvGrpSpPr>
          <p:cNvPr id="268" name="goal"/>
          <p:cNvGrpSpPr/>
          <p:nvPr/>
        </p:nvGrpSpPr>
        <p:grpSpPr>
          <a:xfrm>
            <a:off x="228600" y="1721836"/>
            <a:ext cx="8534399" cy="4374164"/>
            <a:chOff x="228600" y="2140360"/>
            <a:chExt cx="8534399" cy="4374164"/>
          </a:xfrm>
        </p:grpSpPr>
        <p:grpSp>
          <p:nvGrpSpPr>
            <p:cNvPr id="266" name="goal"/>
            <p:cNvGrpSpPr/>
            <p:nvPr/>
          </p:nvGrpSpPr>
          <p:grpSpPr>
            <a:xfrm>
              <a:off x="228600" y="2140360"/>
              <a:ext cx="8534399" cy="4374164"/>
              <a:chOff x="228600" y="2140360"/>
              <a:chExt cx="8534399" cy="4374164"/>
            </a:xfrm>
          </p:grpSpPr>
          <p:grpSp>
            <p:nvGrpSpPr>
              <p:cNvPr id="113" name="goal_parallel_transfer"/>
              <p:cNvGrpSpPr/>
              <p:nvPr/>
            </p:nvGrpSpPr>
            <p:grpSpPr>
              <a:xfrm>
                <a:off x="3373653" y="2140360"/>
                <a:ext cx="5205607" cy="2502527"/>
                <a:chOff x="1460256" y="1851096"/>
                <a:chExt cx="2867148" cy="3518673"/>
              </a:xfrm>
            </p:grpSpPr>
            <p:sp>
              <p:nvSpPr>
                <p:cNvPr id="112" name="blind"/>
                <p:cNvSpPr/>
                <p:nvPr/>
              </p:nvSpPr>
              <p:spPr>
                <a:xfrm>
                  <a:off x="1460256" y="1851096"/>
                  <a:ext cx="2866658" cy="3518673"/>
                </a:xfrm>
                <a:prstGeom prst="roundRect">
                  <a:avLst>
                    <a:gd name="adj" fmla="val 870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04" name="parallel transfer"/>
                <p:cNvGrpSpPr/>
                <p:nvPr/>
              </p:nvGrpSpPr>
              <p:grpSpPr>
                <a:xfrm>
                  <a:off x="1518437" y="2424960"/>
                  <a:ext cx="2808967" cy="2308991"/>
                  <a:chOff x="4589620" y="1916257"/>
                  <a:chExt cx="1910254" cy="1384129"/>
                </a:xfrm>
                <a:solidFill>
                  <a:srgbClr val="6699FF"/>
                </a:solidFill>
              </p:grpSpPr>
              <p:sp>
                <p:nvSpPr>
                  <p:cNvPr id="105" name="Up-Down Arrow 104"/>
                  <p:cNvSpPr/>
                  <p:nvPr/>
                </p:nvSpPr>
                <p:spPr>
                  <a:xfrm>
                    <a:off x="4589620" y="1916261"/>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6" name="Up-Down Arrow 105"/>
                  <p:cNvSpPr/>
                  <p:nvPr/>
                </p:nvSpPr>
                <p:spPr>
                  <a:xfrm>
                    <a:off x="5009450" y="1916260"/>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7" name="Up-Down Arrow 106"/>
                  <p:cNvSpPr/>
                  <p:nvPr/>
                </p:nvSpPr>
                <p:spPr>
                  <a:xfrm>
                    <a:off x="5407516" y="1916259"/>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8" name="Up-Down Arrow 107"/>
                  <p:cNvSpPr/>
                  <p:nvPr/>
                </p:nvSpPr>
                <p:spPr>
                  <a:xfrm>
                    <a:off x="5819613" y="1916258"/>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9" name="Up-Down Arrow 108"/>
                  <p:cNvSpPr/>
                  <p:nvPr/>
                </p:nvSpPr>
                <p:spPr>
                  <a:xfrm>
                    <a:off x="6225875" y="1916257"/>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265" name="TextBox 264"/>
              <p:cNvSpPr txBox="1"/>
              <p:nvPr/>
            </p:nvSpPr>
            <p:spPr>
              <a:xfrm>
                <a:off x="228600" y="5812793"/>
                <a:ext cx="8534399" cy="7017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64FBA"/>
                  </a:solidFill>
                  <a:effectLst/>
                  <a:uLnTx/>
                  <a:uFillTx/>
                  <a:latin typeface="Gill Sans MT"/>
                  <a:ea typeface="ＭＳ Ｐゴシック" charset="-128"/>
                  <a:cs typeface="+mn-cs"/>
                </a:endParaRPr>
              </a:p>
            </p:txBody>
          </p:sp>
        </p:grpSp>
        <p:sp>
          <p:nvSpPr>
            <p:cNvPr id="267" name="blind"/>
            <p:cNvSpPr/>
            <p:nvPr/>
          </p:nvSpPr>
          <p:spPr>
            <a:xfrm>
              <a:off x="2146427" y="4714388"/>
              <a:ext cx="6476827" cy="75071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123" name="challenge"/>
          <p:cNvSpPr/>
          <p:nvPr/>
        </p:nvSpPr>
        <p:spPr>
          <a:xfrm>
            <a:off x="0" y="5221925"/>
            <a:ext cx="9144000" cy="10316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Low connectivity in DRAM is the fundamental bottleneck for bulk data movement</a:t>
            </a:r>
          </a:p>
        </p:txBody>
      </p:sp>
      <p:sp>
        <p:nvSpPr>
          <p:cNvPr id="124" name="goal"/>
          <p:cNvSpPr/>
          <p:nvPr/>
        </p:nvSpPr>
        <p:spPr>
          <a:xfrm>
            <a:off x="0" y="5222882"/>
            <a:ext cx="9144000" cy="10297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t>Goal: Provide a new substrate to enable </a:t>
            </a:r>
            <a:b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b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t>wide connectivity between subarrays</a:t>
            </a:r>
          </a:p>
        </p:txBody>
      </p:sp>
    </p:spTree>
    <p:extLst>
      <p:ext uri="{BB962C8B-B14F-4D97-AF65-F5344CB8AC3E}">
        <p14:creationId xmlns:p14="http://schemas.microsoft.com/office/powerpoint/2010/main" val="3622369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2" grpId="0"/>
      <p:bldP spid="123" grpId="0" animBg="1"/>
      <p:bldP spid="1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F4235-3709-BC48-83AA-FA18D1B1996F}"/>
              </a:ext>
            </a:extLst>
          </p:cNvPr>
          <p:cNvSpPr>
            <a:spLocks noGrp="1"/>
          </p:cNvSpPr>
          <p:nvPr>
            <p:ph idx="1"/>
          </p:nvPr>
        </p:nvSpPr>
        <p:spPr>
          <a:xfrm>
            <a:off x="78189" y="821804"/>
            <a:ext cx="8894602" cy="5671594"/>
          </a:xfrm>
        </p:spPr>
        <p:txBody>
          <a:bodyPr>
            <a:normAutofit lnSpcReduction="10000"/>
          </a:bodyPr>
          <a:lstStyle/>
          <a:p>
            <a:pPr>
              <a:lnSpc>
                <a:spcPct val="150000"/>
              </a:lnSpc>
            </a:pPr>
            <a:r>
              <a:rPr lang="en-US" sz="2800" dirty="0">
                <a:solidFill>
                  <a:srgbClr val="C00000"/>
                </a:solidFill>
                <a:sym typeface="Wingdings" pitchFamily="2" charset="2"/>
              </a:rPr>
              <a:t>PUM: </a:t>
            </a:r>
            <a:r>
              <a:rPr lang="en-US" sz="2800" dirty="0"/>
              <a:t>Exploits </a:t>
            </a:r>
            <a:r>
              <a:rPr lang="en-US" sz="2800" dirty="0">
                <a:solidFill>
                  <a:srgbClr val="0070C0"/>
                </a:solidFill>
              </a:rPr>
              <a:t>analog operational principles </a:t>
            </a:r>
            <a:r>
              <a:rPr lang="en-US" sz="2800" dirty="0"/>
              <a:t>of the memory circuitry to perform computation</a:t>
            </a:r>
            <a:endParaRPr lang="en-US" sz="1400" dirty="0">
              <a:sym typeface="Wingdings" pitchFamily="2" charset="2"/>
            </a:endParaRPr>
          </a:p>
          <a:p>
            <a:pPr lvl="1">
              <a:lnSpc>
                <a:spcPct val="150000"/>
              </a:lnSpc>
            </a:pPr>
            <a:r>
              <a:rPr lang="en-US" sz="2600" dirty="0">
                <a:sym typeface="Wingdings" pitchFamily="2" charset="2"/>
              </a:rPr>
              <a:t>Exploits </a:t>
            </a:r>
            <a:r>
              <a:rPr lang="en-US" sz="2600" dirty="0">
                <a:solidFill>
                  <a:srgbClr val="00B050"/>
                </a:solidFill>
                <a:sym typeface="Wingdings" pitchFamily="2" charset="2"/>
              </a:rPr>
              <a:t>internal connectivity </a:t>
            </a:r>
            <a:r>
              <a:rPr lang="en-US" sz="2600" dirty="0">
                <a:sym typeface="Wingdings" pitchFamily="2" charset="2"/>
              </a:rPr>
              <a:t>to move data</a:t>
            </a:r>
          </a:p>
          <a:p>
            <a:pPr lvl="1">
              <a:lnSpc>
                <a:spcPct val="150000"/>
              </a:lnSpc>
            </a:pPr>
            <a:r>
              <a:rPr lang="en-US" sz="2600" dirty="0">
                <a:sym typeface="Wingdings" pitchFamily="2" charset="2"/>
              </a:rPr>
              <a:t>Leverages the </a:t>
            </a:r>
            <a:r>
              <a:rPr lang="en-US" sz="2600" dirty="0">
                <a:solidFill>
                  <a:srgbClr val="00B050"/>
                </a:solidFill>
                <a:sym typeface="Wingdings" pitchFamily="2" charset="2"/>
              </a:rPr>
              <a:t>large internal bandwidth and parallelism </a:t>
            </a:r>
            <a:r>
              <a:rPr lang="en-US" sz="2600" dirty="0">
                <a:sym typeface="Wingdings" pitchFamily="2" charset="2"/>
              </a:rPr>
              <a:t>available inside the memory arrays</a:t>
            </a:r>
            <a:endParaRPr lang="en-US" dirty="0">
              <a:sym typeface="Wingdings" pitchFamily="2" charset="2"/>
            </a:endParaRPr>
          </a:p>
          <a:p>
            <a:pPr>
              <a:lnSpc>
                <a:spcPct val="150000"/>
              </a:lnSpc>
            </a:pPr>
            <a:r>
              <a:rPr lang="en-US" sz="2800" dirty="0">
                <a:sym typeface="Wingdings" pitchFamily="2" charset="2"/>
              </a:rPr>
              <a:t>A common approach for </a:t>
            </a:r>
            <a:r>
              <a:rPr lang="en-US" sz="2800" dirty="0">
                <a:solidFill>
                  <a:srgbClr val="C00000"/>
                </a:solidFill>
                <a:sym typeface="Wingdings" pitchFamily="2" charset="2"/>
              </a:rPr>
              <a:t>PUM</a:t>
            </a:r>
            <a:r>
              <a:rPr lang="en-US" sz="2800" dirty="0">
                <a:sym typeface="Wingdings" pitchFamily="2" charset="2"/>
              </a:rPr>
              <a:t> architectures is to perform </a:t>
            </a:r>
            <a:r>
              <a:rPr lang="en-US" sz="2800" dirty="0">
                <a:solidFill>
                  <a:srgbClr val="0070C0"/>
                </a:solidFill>
                <a:sym typeface="Wingdings" pitchFamily="2" charset="2"/>
              </a:rPr>
              <a:t>bulk bitwise operations</a:t>
            </a:r>
            <a:endParaRPr lang="en-US" sz="800" dirty="0">
              <a:solidFill>
                <a:srgbClr val="0070C0"/>
              </a:solidFill>
              <a:sym typeface="Wingdings" pitchFamily="2" charset="2"/>
            </a:endParaRPr>
          </a:p>
          <a:p>
            <a:pPr lvl="1">
              <a:lnSpc>
                <a:spcPct val="150000"/>
              </a:lnSpc>
            </a:pPr>
            <a:r>
              <a:rPr lang="en-US" sz="2600" dirty="0">
                <a:sym typeface="Wingdings" pitchFamily="2" charset="2"/>
              </a:rPr>
              <a:t>Simple logical operations (e.g., AND, OR, XOR)</a:t>
            </a:r>
            <a:endParaRPr lang="en-US" sz="1000" dirty="0">
              <a:sym typeface="Wingdings" pitchFamily="2" charset="2"/>
            </a:endParaRPr>
          </a:p>
          <a:p>
            <a:pPr lvl="1">
              <a:lnSpc>
                <a:spcPct val="150000"/>
              </a:lnSpc>
            </a:pPr>
            <a:r>
              <a:rPr lang="en-US" sz="2600" dirty="0">
                <a:sym typeface="Wingdings" pitchFamily="2" charset="2"/>
              </a:rPr>
              <a:t>More complex operations (e.g., addition, multiplication) </a:t>
            </a:r>
          </a:p>
          <a:p>
            <a:pPr marL="457200" lvl="1" indent="0">
              <a:lnSpc>
                <a:spcPct val="150000"/>
              </a:lnSpc>
              <a:buNone/>
            </a:pPr>
            <a:endParaRPr lang="en-US" sz="2600" dirty="0">
              <a:sym typeface="Wingdings" pitchFamily="2" charset="2"/>
            </a:endParaRPr>
          </a:p>
          <a:p>
            <a:pPr lvl="1">
              <a:lnSpc>
                <a:spcPct val="150000"/>
              </a:lnSpc>
            </a:pPr>
            <a:endParaRPr lang="en-US" sz="2600" dirty="0">
              <a:solidFill>
                <a:schemeClr val="accent5"/>
              </a:solidFill>
              <a:sym typeface="Wingdings" pitchFamily="2" charset="2"/>
            </a:endParaRPr>
          </a:p>
          <a:p>
            <a:pPr lvl="1">
              <a:lnSpc>
                <a:spcPct val="150000"/>
              </a:lnSpc>
            </a:pPr>
            <a:endParaRPr lang="en-US" sz="800" dirty="0">
              <a:solidFill>
                <a:schemeClr val="accent5"/>
              </a:solidFill>
              <a:sym typeface="Wingdings" pitchFamily="2" charset="2"/>
            </a:endParaRPr>
          </a:p>
          <a:p>
            <a:pPr lvl="2">
              <a:lnSpc>
                <a:spcPct val="150000"/>
              </a:lnSpc>
            </a:pPr>
            <a:endParaRPr lang="en-US" sz="100" dirty="0">
              <a:sym typeface="Wingdings" pitchFamily="2" charset="2"/>
            </a:endParaRPr>
          </a:p>
        </p:txBody>
      </p:sp>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Processing-Using-Memory (PUM)</a:t>
            </a:r>
          </a:p>
        </p:txBody>
      </p:sp>
    </p:spTree>
    <p:extLst>
      <p:ext uri="{BB962C8B-B14F-4D97-AF65-F5344CB8AC3E}">
        <p14:creationId xmlns:p14="http://schemas.microsoft.com/office/powerpoint/2010/main" val="41548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Idea and Applications</a:t>
            </a:r>
          </a:p>
        </p:txBody>
      </p:sp>
      <p:sp>
        <p:nvSpPr>
          <p:cNvPr id="3" name="Content Placeholder 2"/>
          <p:cNvSpPr>
            <a:spLocks noGrp="1"/>
          </p:cNvSpPr>
          <p:nvPr>
            <p:ph idx="1"/>
          </p:nvPr>
        </p:nvSpPr>
        <p:spPr>
          <a:xfrm>
            <a:off x="304800" y="848807"/>
            <a:ext cx="8610600" cy="5334000"/>
          </a:xfrm>
        </p:spPr>
        <p:txBody>
          <a:bodyPr>
            <a:noAutofit/>
          </a:bodyPr>
          <a:lstStyle/>
          <a:p>
            <a:pPr>
              <a:lnSpc>
                <a:spcPct val="95000"/>
              </a:lnSpc>
            </a:pPr>
            <a:r>
              <a:rPr lang="en-US" b="1" dirty="0"/>
              <a:t>Low-cost Inter-linked subarrays (LISA)</a:t>
            </a:r>
          </a:p>
          <a:p>
            <a:pPr lvl="1">
              <a:lnSpc>
                <a:spcPct val="95000"/>
              </a:lnSpc>
            </a:pPr>
            <a:r>
              <a:rPr lang="en-US" dirty="0"/>
              <a:t>Fast bulk data movement between subarrays</a:t>
            </a:r>
          </a:p>
          <a:p>
            <a:pPr lvl="1">
              <a:lnSpc>
                <a:spcPct val="95000"/>
              </a:lnSpc>
            </a:pPr>
            <a:r>
              <a:rPr lang="en-US" dirty="0">
                <a:solidFill>
                  <a:srgbClr val="064FBA"/>
                </a:solidFill>
              </a:rPr>
              <a:t>Wide datapath via isolation transistors</a:t>
            </a:r>
            <a:r>
              <a:rPr lang="en-US" dirty="0"/>
              <a:t>: 0.8% DRAM chip area</a:t>
            </a:r>
          </a:p>
          <a:p>
            <a:pPr lvl="1">
              <a:lnSpc>
                <a:spcPct val="95000"/>
              </a:lnSpc>
            </a:pPr>
            <a:endParaRPr lang="en-US" dirty="0"/>
          </a:p>
          <a:p>
            <a:pPr marL="457177" lvl="1" indent="0">
              <a:lnSpc>
                <a:spcPct val="95000"/>
              </a:lnSpc>
              <a:buNone/>
            </a:pPr>
            <a:endParaRPr lang="en-US" dirty="0"/>
          </a:p>
          <a:p>
            <a:pPr marL="457177" lvl="1" indent="0">
              <a:lnSpc>
                <a:spcPct val="95000"/>
              </a:lnSpc>
              <a:buNone/>
            </a:pPr>
            <a:endParaRPr lang="en-US" dirty="0"/>
          </a:p>
          <a:p>
            <a:pPr>
              <a:lnSpc>
                <a:spcPct val="95000"/>
              </a:lnSpc>
            </a:pPr>
            <a:r>
              <a:rPr lang="en-US" dirty="0"/>
              <a:t>LISA is a </a:t>
            </a:r>
            <a:r>
              <a:rPr lang="en-US" b="1" dirty="0"/>
              <a:t>versatile substrate </a:t>
            </a:r>
            <a:r>
              <a:rPr lang="en-US" dirty="0">
                <a:ea typeface="Cambria Math" panose="02040503050406030204" pitchFamily="18" charset="0"/>
              </a:rPr>
              <a:t>→ </a:t>
            </a:r>
            <a:r>
              <a:rPr lang="en-US" dirty="0"/>
              <a:t>new applications</a:t>
            </a:r>
            <a:br>
              <a:rPr lang="en-US" dirty="0"/>
            </a:br>
            <a:endParaRPr lang="en-US" dirty="0"/>
          </a:p>
          <a:p>
            <a:pPr marL="749300" lvl="1" indent="-292100">
              <a:lnSpc>
                <a:spcPct val="95000"/>
              </a:lnSpc>
              <a:buFont typeface="+mj-lt"/>
              <a:buAutoNum type="arabicPeriod"/>
            </a:pPr>
            <a:endParaRPr lang="en-US" dirty="0"/>
          </a:p>
          <a:p>
            <a:pPr marL="749300" lvl="1" indent="-292100">
              <a:lnSpc>
                <a:spcPct val="95000"/>
              </a:lnSpc>
              <a:buFont typeface="+mj-lt"/>
              <a:buAutoNum type="arabicPeriod"/>
            </a:pPr>
            <a:endParaRPr lang="en-US" sz="2000" dirty="0"/>
          </a:p>
          <a:p>
            <a:pPr marL="457200" lvl="1" indent="0">
              <a:lnSpc>
                <a:spcPct val="95000"/>
              </a:lnSpc>
              <a:buNone/>
            </a:pPr>
            <a:endParaRPr lang="en-US" sz="2000" dirty="0"/>
          </a:p>
        </p:txBody>
      </p:sp>
      <p:grpSp>
        <p:nvGrpSpPr>
          <p:cNvPr id="7" name="sa"/>
          <p:cNvGrpSpPr/>
          <p:nvPr/>
        </p:nvGrpSpPr>
        <p:grpSpPr>
          <a:xfrm>
            <a:off x="2808790" y="2389273"/>
            <a:ext cx="3352800" cy="1201733"/>
            <a:chOff x="2438401" y="2586041"/>
            <a:chExt cx="3352800" cy="1201733"/>
          </a:xfrm>
        </p:grpSpPr>
        <p:sp>
          <p:nvSpPr>
            <p:cNvPr id="5" name="Rounded Rectangle 4"/>
            <p:cNvSpPr/>
            <p:nvPr/>
          </p:nvSpPr>
          <p:spPr>
            <a:xfrm>
              <a:off x="2438401" y="2586041"/>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ndara" panose="020E0502030303020204" pitchFamily="34" charset="0"/>
                  <a:ea typeface="ＭＳ Ｐゴシック" charset="-128"/>
                </a:rPr>
                <a:t>Subarray 1</a:t>
              </a:r>
            </a:p>
          </p:txBody>
        </p:sp>
        <p:sp>
          <p:nvSpPr>
            <p:cNvPr id="6" name="Rounded Rectangle 5"/>
            <p:cNvSpPr/>
            <p:nvPr/>
          </p:nvSpPr>
          <p:spPr>
            <a:xfrm>
              <a:off x="2438401" y="3405327"/>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ndara" panose="020E0502030303020204" pitchFamily="34" charset="0"/>
                  <a:ea typeface="ＭＳ Ｐゴシック" charset="-128"/>
                </a:rPr>
                <a:t>Subarray 2</a:t>
              </a:r>
            </a:p>
          </p:txBody>
        </p:sp>
      </p:grpSp>
      <p:grpSp>
        <p:nvGrpSpPr>
          <p:cNvPr id="8" name="iso"/>
          <p:cNvGrpSpPr/>
          <p:nvPr/>
        </p:nvGrpSpPr>
        <p:grpSpPr>
          <a:xfrm>
            <a:off x="2808789" y="2554698"/>
            <a:ext cx="3276600" cy="662351"/>
            <a:chOff x="2438400" y="2751466"/>
            <a:chExt cx="3276600" cy="662351"/>
          </a:xfrm>
        </p:grpSpPr>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534" y="2953663"/>
              <a:ext cx="471466" cy="460154"/>
            </a:xfrm>
            <a:prstGeom prst="rect">
              <a:avLst/>
            </a:prstGeom>
            <a:ln>
              <a:noFill/>
            </a:ln>
          </p:spPr>
        </p:pic>
        <p:pic>
          <p:nvPicPr>
            <p:cNvPr id="173" name="Picture 1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601" y="2953663"/>
              <a:ext cx="471466" cy="460154"/>
            </a:xfrm>
            <a:prstGeom prst="rect">
              <a:avLst/>
            </a:prstGeom>
            <a:ln>
              <a:noFill/>
            </a:ln>
          </p:spPr>
        </p:pic>
        <p:pic>
          <p:nvPicPr>
            <p:cNvPr id="174" name="Picture 1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33" y="2953663"/>
              <a:ext cx="471466" cy="460154"/>
            </a:xfrm>
            <a:prstGeom prst="rect">
              <a:avLst/>
            </a:prstGeom>
            <a:ln>
              <a:noFill/>
            </a:ln>
          </p:spPr>
        </p:pic>
        <p:pic>
          <p:nvPicPr>
            <p:cNvPr id="175" name="Picture 1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953663"/>
              <a:ext cx="471466" cy="460154"/>
            </a:xfrm>
            <a:prstGeom prst="rect">
              <a:avLst/>
            </a:prstGeom>
            <a:ln>
              <a:noFill/>
            </a:ln>
          </p:spPr>
        </p:pic>
        <p:sp>
          <p:nvSpPr>
            <p:cNvPr id="176" name="TextBox 175"/>
            <p:cNvSpPr txBox="1"/>
            <p:nvPr/>
          </p:nvSpPr>
          <p:spPr>
            <a:xfrm>
              <a:off x="3753534" y="2751466"/>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a:t>
              </a:r>
            </a:p>
          </p:txBody>
        </p:sp>
      </p:grpSp>
      <p:sp>
        <p:nvSpPr>
          <p:cNvPr id="9" name="app1"/>
          <p:cNvSpPr txBox="1"/>
          <p:nvPr/>
        </p:nvSpPr>
        <p:spPr>
          <a:xfrm>
            <a:off x="633434" y="4195874"/>
            <a:ext cx="8305800" cy="830997"/>
          </a:xfrm>
          <a:prstGeom prst="rect">
            <a:avLst/>
          </a:prstGeom>
          <a:noFill/>
        </p:spPr>
        <p:txBody>
          <a:bodyPr wrap="squar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Fast bulk data copy</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Copy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1.363ms→0.148ms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(9.2x)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66</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speedup, -55% DRAM energy</a:t>
            </a:r>
          </a:p>
        </p:txBody>
      </p:sp>
      <p:sp>
        <p:nvSpPr>
          <p:cNvPr id="11" name="app2"/>
          <p:cNvSpPr txBox="1"/>
          <p:nvPr/>
        </p:nvSpPr>
        <p:spPr>
          <a:xfrm>
            <a:off x="633434" y="4950842"/>
            <a:ext cx="8670322"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In-DRAM caching</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Hot data access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48.7ns→21.5ns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(2.2x)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5% speedup</a:t>
            </a:r>
          </a:p>
        </p:txBody>
      </p:sp>
      <p:sp>
        <p:nvSpPr>
          <p:cNvPr id="10" name="app3"/>
          <p:cNvSpPr txBox="1"/>
          <p:nvPr/>
        </p:nvSpPr>
        <p:spPr>
          <a:xfrm>
            <a:off x="646134" y="5671085"/>
            <a:ext cx="7234673"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Fast precharge</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Precharge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13.1ns→5.0ns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(2.6x)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8% speedup</a:t>
            </a:r>
          </a:p>
        </p:txBody>
      </p:sp>
    </p:spTree>
    <p:extLst>
      <p:ext uri="{BB962C8B-B14F-4D97-AF65-F5344CB8AC3E}">
        <p14:creationId xmlns:p14="http://schemas.microsoft.com/office/powerpoint/2010/main" val="4273054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LISA</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pic>
        <p:nvPicPr>
          <p:cNvPr id="5" name="Picture 4"/>
          <p:cNvPicPr>
            <a:picLocks noChangeAspect="1"/>
          </p:cNvPicPr>
          <p:nvPr/>
        </p:nvPicPr>
        <p:blipFill>
          <a:blip r:embed="rId7"/>
          <a:stretch>
            <a:fillRect/>
          </a:stretch>
        </p:blipFill>
        <p:spPr>
          <a:xfrm>
            <a:off x="0" y="4132066"/>
            <a:ext cx="9144000" cy="908044"/>
          </a:xfrm>
          <a:prstGeom prst="rect">
            <a:avLst/>
          </a:prstGeom>
        </p:spPr>
      </p:pic>
      <p:pic>
        <p:nvPicPr>
          <p:cNvPr id="6" name="Picture 5"/>
          <p:cNvPicPr>
            <a:picLocks noChangeAspect="1"/>
          </p:cNvPicPr>
          <p:nvPr/>
        </p:nvPicPr>
        <p:blipFill>
          <a:blip r:embed="rId8"/>
          <a:stretch>
            <a:fillRect/>
          </a:stretch>
        </p:blipFill>
        <p:spPr>
          <a:xfrm>
            <a:off x="0" y="5121524"/>
            <a:ext cx="9144000" cy="710674"/>
          </a:xfrm>
          <a:prstGeom prst="rect">
            <a:avLst/>
          </a:prstGeom>
        </p:spPr>
      </p:pic>
    </p:spTree>
    <p:extLst>
      <p:ext uri="{BB962C8B-B14F-4D97-AF65-F5344CB8AC3E}">
        <p14:creationId xmlns:p14="http://schemas.microsoft.com/office/powerpoint/2010/main" val="3137443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605455"/>
            <a:ext cx="9144000" cy="2228720"/>
          </a:xfrm>
          <a:prstGeom prst="rect">
            <a:avLst/>
          </a:prstGeom>
        </p:spPr>
      </p:pic>
      <p:sp>
        <p:nvSpPr>
          <p:cNvPr id="6" name="Title 1">
            <a:extLst>
              <a:ext uri="{FF2B5EF4-FFF2-40B4-BE49-F238E27FC236}">
                <a16:creationId xmlns:a16="http://schemas.microsoft.com/office/drawing/2014/main" id="{9127FFA7-DD77-EB44-812D-367FCD04FCDE}"/>
              </a:ext>
            </a:extLst>
          </p:cNvPr>
          <p:cNvSpPr>
            <a:spLocks noGrp="1"/>
          </p:cNvSpPr>
          <p:nvPr>
            <p:ph type="title"/>
          </p:nvPr>
        </p:nvSpPr>
        <p:spPr>
          <a:xfrm>
            <a:off x="169011" y="132335"/>
            <a:ext cx="8894602" cy="606084"/>
          </a:xfrm>
        </p:spPr>
        <p:txBody>
          <a:bodyPr>
            <a:normAutofit fontScale="90000"/>
          </a:bodyPr>
          <a:lstStyle/>
          <a:p>
            <a:r>
              <a:rPr lang="en-US" dirty="0"/>
              <a:t>FIGARO: Fine-Grained In-DRAM Copy</a:t>
            </a:r>
          </a:p>
        </p:txBody>
      </p:sp>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In-Memory </a:t>
            </a:r>
            <a:br>
              <a:rPr lang="en-US" altLang="en-US" b="1" dirty="0">
                <a:ea typeface="ＭＳ Ｐゴシック" panose="020B0600070205080204" pitchFamily="34" charset="-128"/>
              </a:rPr>
            </a:br>
            <a:r>
              <a:rPr lang="en-US" altLang="en-US" b="1" dirty="0">
                <a:ea typeface="ＭＳ Ｐゴシック" panose="020B0600070205080204" pitchFamily="34" charset="-128"/>
              </a:rPr>
              <a:t>Bulk Bitwise Operations</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4416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4" y="833377"/>
            <a:ext cx="8894602" cy="5625296"/>
          </a:xfrm>
        </p:spPr>
        <p:txBody>
          <a:bodyPr>
            <a:normAutofit fontScale="92500"/>
          </a:bodyPr>
          <a:lstStyle/>
          <a:p>
            <a:r>
              <a:rPr lang="en-US" dirty="0"/>
              <a:t>We can support </a:t>
            </a:r>
            <a:r>
              <a:rPr lang="en-US" dirty="0">
                <a:solidFill>
                  <a:srgbClr val="0070C0"/>
                </a:solidFill>
              </a:rPr>
              <a:t>in-DRAM COPY, ZERO, AND, OR, NOT, MAJ</a:t>
            </a:r>
          </a:p>
          <a:p>
            <a:r>
              <a:rPr lang="en-US" dirty="0"/>
              <a:t>At low cost</a:t>
            </a:r>
          </a:p>
          <a:p>
            <a:r>
              <a:rPr lang="en-US" dirty="0">
                <a:solidFill>
                  <a:srgbClr val="0070C0"/>
                </a:solidFill>
              </a:rPr>
              <a:t>Using inherent analog computation capability of DRAM</a:t>
            </a:r>
          </a:p>
          <a:p>
            <a:pPr lvl="1"/>
            <a:r>
              <a:rPr lang="en-US" dirty="0">
                <a:solidFill>
                  <a:srgbClr val="0070C0"/>
                </a:solidFill>
              </a:rPr>
              <a:t>Idea: activating multiple rows performs computation</a:t>
            </a:r>
          </a:p>
          <a:p>
            <a:r>
              <a:rPr lang="en-US" dirty="0">
                <a:solidFill>
                  <a:srgbClr val="C0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70C0"/>
                </a:solidFill>
              </a:rPr>
              <a:t>New memory technologies </a:t>
            </a:r>
            <a:r>
              <a:rPr lang="en-US" dirty="0"/>
              <a:t>enable even more opportunities</a:t>
            </a:r>
          </a:p>
          <a:p>
            <a:pPr lvl="1"/>
            <a:r>
              <a:rPr lang="en-US" dirty="0"/>
              <a:t>Memristors, resistive RAM, phase change memory, STT-MRAM, </a:t>
            </a:r>
            <a:r>
              <a:rPr lang="is-IS" dirty="0"/>
              <a:t>…</a:t>
            </a:r>
            <a:endParaRPr lang="en-US" dirty="0"/>
          </a:p>
          <a:p>
            <a:pPr lvl="1"/>
            <a:r>
              <a:rPr lang="en-US" dirty="0"/>
              <a:t>Can operate on data </a:t>
            </a:r>
            <a:r>
              <a:rPr lang="en-US" dirty="0">
                <a:solidFill>
                  <a:srgbClr val="0070C0"/>
                </a:solidFill>
              </a:rPr>
              <a:t>with minimal movement</a:t>
            </a:r>
          </a:p>
        </p:txBody>
      </p:sp>
      <p:sp>
        <p:nvSpPr>
          <p:cNvPr id="6" name="Title 5">
            <a:extLst>
              <a:ext uri="{FF2B5EF4-FFF2-40B4-BE49-F238E27FC236}">
                <a16:creationId xmlns:a16="http://schemas.microsoft.com/office/drawing/2014/main" id="{1FED78BD-BA80-EC4F-9827-1C014AF1C8D7}"/>
              </a:ext>
            </a:extLst>
          </p:cNvPr>
          <p:cNvSpPr>
            <a:spLocks noGrp="1"/>
          </p:cNvSpPr>
          <p:nvPr>
            <p:ph type="title"/>
          </p:nvPr>
        </p:nvSpPr>
        <p:spPr/>
        <p:txBody>
          <a:bodyPr>
            <a:normAutofit fontScale="90000"/>
          </a:bodyPr>
          <a:lstStyle/>
          <a:p>
            <a:r>
              <a:rPr lang="en-US" dirty="0"/>
              <a:t>In-Memory Bulk Bitwise Operations</a:t>
            </a:r>
          </a:p>
        </p:txBody>
      </p:sp>
    </p:spTree>
    <p:extLst>
      <p:ext uri="{BB962C8B-B14F-4D97-AF65-F5344CB8AC3E}">
        <p14:creationId xmlns:p14="http://schemas.microsoft.com/office/powerpoint/2010/main" val="412310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F6F5178-C714-9A4A-A156-DB9472777DD1}"/>
              </a:ext>
            </a:extLst>
          </p:cNvPr>
          <p:cNvGrpSpPr/>
          <p:nvPr/>
        </p:nvGrpSpPr>
        <p:grpSpPr>
          <a:xfrm>
            <a:off x="2940778" y="1053376"/>
            <a:ext cx="5008758" cy="5249949"/>
            <a:chOff x="2940778" y="1053376"/>
            <a:chExt cx="5008758" cy="5249949"/>
          </a:xfrm>
        </p:grpSpPr>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21EBB612-26FB-D147-B6C8-843B137591F2}"/>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27" name="Rectangle 26">
              <a:extLst>
                <a:ext uri="{FF2B5EF4-FFF2-40B4-BE49-F238E27FC236}">
                  <a16:creationId xmlns:a16="http://schemas.microsoft.com/office/drawing/2014/main" id="{5743315F-CDCB-5B46-A993-F5D881182101}"/>
                </a:ext>
              </a:extLst>
            </p:cNvPr>
            <p:cNvSpPr/>
            <p:nvPr/>
          </p:nvSpPr>
          <p:spPr>
            <a:xfrm>
              <a:off x="5719665" y="1053376"/>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grpSp>
      <p:grpSp>
        <p:nvGrpSpPr>
          <p:cNvPr id="3" name="Group 2">
            <a:extLst>
              <a:ext uri="{FF2B5EF4-FFF2-40B4-BE49-F238E27FC236}">
                <a16:creationId xmlns:a16="http://schemas.microsoft.com/office/drawing/2014/main" id="{AD6CA504-BB4E-724C-98C7-A0FD703AEC27}"/>
              </a:ext>
            </a:extLst>
          </p:cNvPr>
          <p:cNvGrpSpPr/>
          <p:nvPr/>
        </p:nvGrpSpPr>
        <p:grpSpPr>
          <a:xfrm>
            <a:off x="2605430" y="853321"/>
            <a:ext cx="3556805" cy="1657170"/>
            <a:chOff x="2605430" y="853321"/>
            <a:chExt cx="3556805" cy="1657170"/>
          </a:xfrm>
        </p:grpSpPr>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A</a:t>
              </a:r>
            </a:p>
          </p:txBody>
        </p:sp>
      </p:grpSp>
      <p:grpSp>
        <p:nvGrpSpPr>
          <p:cNvPr id="11" name="Group 10">
            <a:extLst>
              <a:ext uri="{FF2B5EF4-FFF2-40B4-BE49-F238E27FC236}">
                <a16:creationId xmlns:a16="http://schemas.microsoft.com/office/drawing/2014/main" id="{64FECDE0-AD3F-5141-8A36-F899A5E60438}"/>
              </a:ext>
            </a:extLst>
          </p:cNvPr>
          <p:cNvGrpSpPr/>
          <p:nvPr/>
        </p:nvGrpSpPr>
        <p:grpSpPr>
          <a:xfrm>
            <a:off x="2600605" y="2456600"/>
            <a:ext cx="3561627" cy="1602454"/>
            <a:chOff x="2600605" y="2456600"/>
            <a:chExt cx="3561627" cy="1602454"/>
          </a:xfrm>
        </p:grpSpPr>
        <p:grpSp>
          <p:nvGrpSpPr>
            <p:cNvPr id="9" name="Group 8">
              <a:extLst>
                <a:ext uri="{FF2B5EF4-FFF2-40B4-BE49-F238E27FC236}">
                  <a16:creationId xmlns:a16="http://schemas.microsoft.com/office/drawing/2014/main" id="{AAD3A364-29BF-1240-8069-F9053B756C23}"/>
                </a:ext>
              </a:extLst>
            </p:cNvPr>
            <p:cNvGrpSpPr/>
            <p:nvPr/>
          </p:nvGrpSpPr>
          <p:grpSpPr>
            <a:xfrm>
              <a:off x="2981767" y="2656655"/>
              <a:ext cx="3180465" cy="1402399"/>
              <a:chOff x="2981767" y="2656655"/>
              <a:chExt cx="3180465" cy="1402399"/>
            </a:xfrm>
          </p:grpSpPr>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a:t>
              </a:r>
            </a:p>
          </p:txBody>
        </p:sp>
      </p:grpSp>
      <p:grpSp>
        <p:nvGrpSpPr>
          <p:cNvPr id="26" name="Group 25">
            <a:extLst>
              <a:ext uri="{FF2B5EF4-FFF2-40B4-BE49-F238E27FC236}">
                <a16:creationId xmlns:a16="http://schemas.microsoft.com/office/drawing/2014/main" id="{421A5EA0-1F5D-7444-8B7E-85771DCA1F26}"/>
              </a:ext>
            </a:extLst>
          </p:cNvPr>
          <p:cNvGrpSpPr/>
          <p:nvPr/>
        </p:nvGrpSpPr>
        <p:grpSpPr>
          <a:xfrm>
            <a:off x="2625981" y="4024271"/>
            <a:ext cx="3536251" cy="1593462"/>
            <a:chOff x="2625981" y="4024271"/>
            <a:chExt cx="3536251" cy="1593462"/>
          </a:xfrm>
        </p:grpSpPr>
        <p:grpSp>
          <p:nvGrpSpPr>
            <p:cNvPr id="25" name="Group 24">
              <a:extLst>
                <a:ext uri="{FF2B5EF4-FFF2-40B4-BE49-F238E27FC236}">
                  <a16:creationId xmlns:a16="http://schemas.microsoft.com/office/drawing/2014/main" id="{8ECB9EAA-31D7-7649-843D-5E7115AABEC0}"/>
                </a:ext>
              </a:extLst>
            </p:cNvPr>
            <p:cNvGrpSpPr/>
            <p:nvPr/>
          </p:nvGrpSpPr>
          <p:grpSpPr>
            <a:xfrm>
              <a:off x="2981767" y="4215334"/>
              <a:ext cx="3180465" cy="1402399"/>
              <a:chOff x="2981767" y="4215334"/>
              <a:chExt cx="3180465" cy="1402399"/>
            </a:xfrm>
          </p:grpSpPr>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C</a:t>
              </a:r>
            </a:p>
          </p:txBody>
        </p:sp>
      </p:grpSp>
      <p:sp>
        <p:nvSpPr>
          <p:cNvPr id="68" name="Rectangle 67">
            <a:extLst>
              <a:ext uri="{FF2B5EF4-FFF2-40B4-BE49-F238E27FC236}">
                <a16:creationId xmlns:a16="http://schemas.microsoft.com/office/drawing/2014/main" id="{91E439A7-EDCD-9E44-93AF-45858046F541}"/>
              </a:ext>
            </a:extLst>
          </p:cNvPr>
          <p:cNvSpPr/>
          <p:nvPr/>
        </p:nvSpPr>
        <p:spPr>
          <a:xfrm>
            <a:off x="6420631" y="2172482"/>
            <a:ext cx="2662891" cy="1964155"/>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CC95C96-3E1C-0941-83A3-DD7D3ECD59C7}"/>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1. ACTIVATE (ACT)</a:t>
            </a:r>
          </a:p>
        </p:txBody>
      </p:sp>
      <p:sp>
        <p:nvSpPr>
          <p:cNvPr id="70" name="Rectangle 69">
            <a:extLst>
              <a:ext uri="{FF2B5EF4-FFF2-40B4-BE49-F238E27FC236}">
                <a16:creationId xmlns:a16="http://schemas.microsoft.com/office/drawing/2014/main" id="{DC4800CE-B93E-6F44-AD31-99C47CF77C59}"/>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2. PRECHARGE (PRE)</a:t>
            </a:r>
          </a:p>
        </p:txBody>
      </p:sp>
      <p:sp>
        <p:nvSpPr>
          <p:cNvPr id="72" name="Rectangle 71">
            <a:extLst>
              <a:ext uri="{FF2B5EF4-FFF2-40B4-BE49-F238E27FC236}">
                <a16:creationId xmlns:a16="http://schemas.microsoft.com/office/drawing/2014/main" id="{C1404A35-E6FA-7447-AC2E-F5E5B5C17B2D}"/>
              </a:ext>
            </a:extLst>
          </p:cNvPr>
          <p:cNvSpPr/>
          <p:nvPr/>
        </p:nvSpPr>
        <p:spPr>
          <a:xfrm>
            <a:off x="6417870" y="2184698"/>
            <a:ext cx="2662910" cy="646331"/>
          </a:xfrm>
          <a:prstGeom prst="rect">
            <a:avLst/>
          </a:prstGeom>
        </p:spPr>
        <p:txBody>
          <a:bodyPr wrap="square">
            <a:spAutoFit/>
          </a:bodyPr>
          <a:lstStyle/>
          <a:p>
            <a:pPr algn="ctr"/>
            <a:r>
              <a:rPr lang="en-US" b="1" dirty="0">
                <a:solidFill>
                  <a:srgbClr val="C02900"/>
                </a:solidFill>
                <a:latin typeface="Cambria" panose="02040503050406030204" pitchFamily="18" charset="0"/>
                <a:cs typeface="Arial" panose="020B0604020202020204" pitchFamily="34" charset="0"/>
              </a:rPr>
              <a:t>Majority function</a:t>
            </a:r>
          </a:p>
          <a:p>
            <a:pPr algn="ctr"/>
            <a:r>
              <a:rPr lang="en-US" b="1" dirty="0">
                <a:solidFill>
                  <a:srgbClr val="C02900"/>
                </a:solidFill>
                <a:latin typeface="Cambria" panose="02040503050406030204" pitchFamily="18" charset="0"/>
                <a:cs typeface="Arial" panose="020B0604020202020204" pitchFamily="34" charset="0"/>
              </a:rPr>
              <a:t>command sequence</a:t>
            </a:r>
            <a:r>
              <a:rPr lang="en-US" b="1" baseline="30000" dirty="0">
                <a:solidFill>
                  <a:srgbClr val="C02900"/>
                </a:solidFill>
                <a:latin typeface="Cambria" panose="02040503050406030204" pitchFamily="18" charset="0"/>
                <a:cs typeface="Arial" panose="020B0604020202020204" pitchFamily="34" charset="0"/>
              </a:rPr>
              <a:t>3</a:t>
            </a:r>
            <a:r>
              <a:rPr lang="en-US" b="1" dirty="0">
                <a:solidFill>
                  <a:srgbClr val="C02900"/>
                </a:solidFill>
                <a:latin typeface="Cambria" panose="02040503050406030204" pitchFamily="18" charset="0"/>
                <a:cs typeface="Arial" panose="020B0604020202020204" pitchFamily="34" charset="0"/>
              </a:rPr>
              <a:t>:</a:t>
            </a:r>
            <a:endParaRPr lang="en-US" b="1" dirty="0">
              <a:solidFill>
                <a:srgbClr val="C02900"/>
              </a:solidFill>
            </a:endParaRPr>
          </a:p>
        </p:txBody>
      </p:sp>
      <p:sp>
        <p:nvSpPr>
          <p:cNvPr id="73" name="Rectangle 72">
            <a:extLst>
              <a:ext uri="{FF2B5EF4-FFF2-40B4-BE49-F238E27FC236}">
                <a16:creationId xmlns:a16="http://schemas.microsoft.com/office/drawing/2014/main" id="{DF68A2E6-2B97-2E40-A136-393181910B37}"/>
              </a:ext>
            </a:extLst>
          </p:cNvPr>
          <p:cNvSpPr/>
          <p:nvPr/>
        </p:nvSpPr>
        <p:spPr>
          <a:xfrm>
            <a:off x="1193176" y="6549197"/>
            <a:ext cx="7444977" cy="261610"/>
          </a:xfrm>
          <a:prstGeom prst="rect">
            <a:avLst/>
          </a:prstGeom>
        </p:spPr>
        <p:txBody>
          <a:bodyPr wrap="square">
            <a:spAutoFit/>
          </a:bodyPr>
          <a:lstStyle/>
          <a:p>
            <a:r>
              <a:rPr lang="en-US" sz="1050" baseline="30000" dirty="0">
                <a:solidFill>
                  <a:schemeClr val="bg2">
                    <a:lumMod val="50000"/>
                  </a:schemeClr>
                </a:solidFill>
                <a:latin typeface="Cambria" panose="02040503050406030204" pitchFamily="18" charset="0"/>
              </a:rPr>
              <a:t>3 </a:t>
            </a:r>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
        <p:nvSpPr>
          <p:cNvPr id="34" name="Title 33">
            <a:extLst>
              <a:ext uri="{FF2B5EF4-FFF2-40B4-BE49-F238E27FC236}">
                <a16:creationId xmlns:a16="http://schemas.microsoft.com/office/drawing/2014/main" id="{25821119-86BC-0448-A9D5-84587F1F71DA}"/>
              </a:ext>
            </a:extLst>
          </p:cNvPr>
          <p:cNvSpPr>
            <a:spLocks noGrp="1"/>
          </p:cNvSpPr>
          <p:nvPr>
            <p:ph type="title"/>
          </p:nvPr>
        </p:nvSpPr>
        <p:spPr/>
        <p:txBody>
          <a:bodyPr>
            <a:normAutofit/>
          </a:bodyPr>
          <a:lstStyle/>
          <a:p>
            <a:r>
              <a:rPr lang="en-US" sz="3600" dirty="0"/>
              <a:t>Triple-Row Activation: Majority Function (I)</a:t>
            </a:r>
          </a:p>
        </p:txBody>
      </p:sp>
    </p:spTree>
    <p:extLst>
      <p:ext uri="{BB962C8B-B14F-4D97-AF65-F5344CB8AC3E}">
        <p14:creationId xmlns:p14="http://schemas.microsoft.com/office/powerpoint/2010/main" val="18918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434915F2-523F-794B-9C2E-F9DE9B467B42}"/>
              </a:ext>
            </a:extLst>
          </p:cNvPr>
          <p:cNvSpPr/>
          <p:nvPr/>
        </p:nvSpPr>
        <p:spPr>
          <a:xfrm>
            <a:off x="3561884" y="5064756"/>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a:extLst>
              <a:ext uri="{FF2B5EF4-FFF2-40B4-BE49-F238E27FC236}">
                <a16:creationId xmlns:a16="http://schemas.microsoft.com/office/drawing/2014/main" id="{44C36EDA-7EEC-B242-BD43-78BF35BCDE5C}"/>
              </a:ext>
            </a:extLst>
          </p:cNvPr>
          <p:cNvSpPr/>
          <p:nvPr/>
        </p:nvSpPr>
        <p:spPr>
          <a:xfrm>
            <a:off x="3544906" y="3484885"/>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730E8B5-3F77-2845-93FC-2FBC4F0B787E}"/>
              </a:ext>
            </a:extLst>
          </p:cNvPr>
          <p:cNvSpPr/>
          <p:nvPr/>
        </p:nvSpPr>
        <p:spPr>
          <a:xfrm>
            <a:off x="3544906" y="1946624"/>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27" name="Rectangle 26">
            <a:extLst>
              <a:ext uri="{FF2B5EF4-FFF2-40B4-BE49-F238E27FC236}">
                <a16:creationId xmlns:a16="http://schemas.microsoft.com/office/drawing/2014/main" id="{5743315F-CDCB-5B46-A993-F5D881182101}"/>
              </a:ext>
            </a:extLst>
          </p:cNvPr>
          <p:cNvSpPr/>
          <p:nvPr/>
        </p:nvSpPr>
        <p:spPr>
          <a:xfrm>
            <a:off x="5719665" y="1053376"/>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A</a:t>
            </a:r>
          </a:p>
        </p:txBody>
      </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a:t>
            </a:r>
          </a:p>
        </p:txBody>
      </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C</a:t>
            </a:r>
          </a:p>
        </p:txBody>
      </p:sp>
      <p:sp>
        <p:nvSpPr>
          <p:cNvPr id="85" name="Rectangle 84">
            <a:extLst>
              <a:ext uri="{FF2B5EF4-FFF2-40B4-BE49-F238E27FC236}">
                <a16:creationId xmlns:a16="http://schemas.microsoft.com/office/drawing/2014/main" id="{22A09186-E819-2A48-86DB-DB3D4E0FA846}"/>
              </a:ext>
            </a:extLst>
          </p:cNvPr>
          <p:cNvSpPr/>
          <p:nvPr/>
        </p:nvSpPr>
        <p:spPr>
          <a:xfrm>
            <a:off x="-428696" y="1217840"/>
            <a:ext cx="3911795" cy="1015663"/>
          </a:xfrm>
          <a:prstGeom prst="rect">
            <a:avLst/>
          </a:prstGeom>
        </p:spPr>
        <p:txBody>
          <a:bodyPr wrap="square">
            <a:spAutoFit/>
          </a:bodyPr>
          <a:lstStyle/>
          <a:p>
            <a:pPr marL="457200" indent="-457200" algn="ctr">
              <a:buAutoNum type="arabicPeriod"/>
            </a:pPr>
            <a:r>
              <a:rPr lang="en-US" sz="2000" dirty="0">
                <a:solidFill>
                  <a:srgbClr val="C02900"/>
                </a:solidFill>
                <a:latin typeface="Cambria" panose="02040503050406030204" pitchFamily="18" charset="0"/>
                <a:cs typeface="Arial" panose="020B0604020202020204" pitchFamily="34" charset="0"/>
              </a:rPr>
              <a:t>ACTIVATE three rows simultaneously </a:t>
            </a:r>
          </a:p>
          <a:p>
            <a:pPr algn="ctr"/>
            <a:r>
              <a:rPr lang="en-US" sz="2000" b="1" dirty="0">
                <a:solidFill>
                  <a:srgbClr val="C02900"/>
                </a:solidFill>
                <a:latin typeface="Cambria" panose="02040503050406030204" pitchFamily="18" charset="0"/>
                <a:cs typeface="Arial" panose="020B0604020202020204" pitchFamily="34" charset="0"/>
              </a:rPr>
              <a:t>→ triple-row activation</a:t>
            </a:r>
            <a:r>
              <a:rPr lang="en-US" sz="2000" b="1" dirty="0">
                <a:latin typeface="Cambria" panose="02040503050406030204" pitchFamily="18" charset="0"/>
                <a:cs typeface="Arial" panose="020B0604020202020204" pitchFamily="34" charset="0"/>
              </a:rPr>
              <a:t> </a:t>
            </a:r>
          </a:p>
        </p:txBody>
      </p:sp>
      <p:sp>
        <p:nvSpPr>
          <p:cNvPr id="61" name="Rectangle 60">
            <a:extLst>
              <a:ext uri="{FF2B5EF4-FFF2-40B4-BE49-F238E27FC236}">
                <a16:creationId xmlns:a16="http://schemas.microsoft.com/office/drawing/2014/main" id="{DB563FE9-2D62-3245-94B5-D5E4C6B74E4F}"/>
              </a:ext>
            </a:extLst>
          </p:cNvPr>
          <p:cNvSpPr/>
          <p:nvPr/>
        </p:nvSpPr>
        <p:spPr>
          <a:xfrm>
            <a:off x="-530304" y="2963751"/>
            <a:ext cx="3911795" cy="1015663"/>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2. bitline will be pulled </a:t>
            </a:r>
          </a:p>
          <a:p>
            <a:pPr algn="ctr"/>
            <a:r>
              <a:rPr lang="en-US" sz="2000" dirty="0">
                <a:latin typeface="Cambria" panose="02040503050406030204" pitchFamily="18" charset="0"/>
                <a:cs typeface="Arial" panose="020B0604020202020204" pitchFamily="34" charset="0"/>
              </a:rPr>
              <a:t>to the </a:t>
            </a:r>
            <a:r>
              <a:rPr lang="en-US" sz="2000" b="1" dirty="0">
                <a:solidFill>
                  <a:srgbClr val="C02900"/>
                </a:solidFill>
                <a:latin typeface="Cambria" panose="02040503050406030204" pitchFamily="18" charset="0"/>
                <a:cs typeface="Arial" panose="020B0604020202020204" pitchFamily="34" charset="0"/>
              </a:rPr>
              <a:t>majority</a:t>
            </a:r>
            <a:r>
              <a:rPr lang="en-US" sz="2000" dirty="0">
                <a:solidFill>
                  <a:srgbClr val="C02900"/>
                </a:solidFill>
                <a:latin typeface="Cambria" panose="02040503050406030204" pitchFamily="18" charset="0"/>
                <a:cs typeface="Arial" panose="020B0604020202020204" pitchFamily="34" charset="0"/>
              </a:rPr>
              <a:t> of </a:t>
            </a:r>
          </a:p>
          <a:p>
            <a:pPr algn="ctr"/>
            <a:r>
              <a:rPr lang="en-US" sz="2000" dirty="0">
                <a:solidFill>
                  <a:srgbClr val="C02900"/>
                </a:solidFill>
                <a:latin typeface="Cambria" panose="02040503050406030204" pitchFamily="18" charset="0"/>
                <a:cs typeface="Arial" panose="020B0604020202020204" pitchFamily="34" charset="0"/>
              </a:rPr>
              <a:t>cells A, B, and C</a:t>
            </a:r>
          </a:p>
        </p:txBody>
      </p:sp>
      <p:sp>
        <p:nvSpPr>
          <p:cNvPr id="62" name="Rectangle 61">
            <a:extLst>
              <a:ext uri="{FF2B5EF4-FFF2-40B4-BE49-F238E27FC236}">
                <a16:creationId xmlns:a16="http://schemas.microsoft.com/office/drawing/2014/main" id="{47836721-EB05-134C-8DF3-88044CBFED84}"/>
              </a:ext>
            </a:extLst>
          </p:cNvPr>
          <p:cNvSpPr/>
          <p:nvPr/>
        </p:nvSpPr>
        <p:spPr>
          <a:xfrm>
            <a:off x="6001842" y="1050870"/>
            <a:ext cx="885135" cy="400110"/>
          </a:xfrm>
          <a:prstGeom prst="rect">
            <a:avLst/>
          </a:prstGeom>
          <a:noFill/>
          <a:ln w="12700">
            <a:noFill/>
            <a:prstDash val="sysDot"/>
          </a:ln>
        </p:spPr>
        <p:txBody>
          <a:bodyPr wrap="square">
            <a:spAutoFit/>
          </a:bodyPr>
          <a:lstStyle/>
          <a:p>
            <a:r>
              <a:rPr lang="en-US" sz="2000" b="1" dirty="0">
                <a:solidFill>
                  <a:schemeClr val="accent1"/>
                </a:solidFill>
                <a:latin typeface="Cambria" panose="02040503050406030204" pitchFamily="18" charset="0"/>
                <a:cs typeface="Arial" panose="020B0604020202020204" pitchFamily="34" charset="0"/>
              </a:rPr>
              <a:t>V</a:t>
            </a:r>
            <a:r>
              <a:rPr lang="en-US" sz="2000" b="1" baseline="-25000" dirty="0">
                <a:solidFill>
                  <a:schemeClr val="accent1"/>
                </a:solidFill>
                <a:latin typeface="Cambria" panose="02040503050406030204" pitchFamily="18" charset="0"/>
                <a:cs typeface="Arial" panose="020B0604020202020204" pitchFamily="34" charset="0"/>
              </a:rPr>
              <a:t>DD</a:t>
            </a:r>
          </a:p>
        </p:txBody>
      </p:sp>
      <p:sp>
        <p:nvSpPr>
          <p:cNvPr id="63" name="Rectangle 62">
            <a:extLst>
              <a:ext uri="{FF2B5EF4-FFF2-40B4-BE49-F238E27FC236}">
                <a16:creationId xmlns:a16="http://schemas.microsoft.com/office/drawing/2014/main" id="{06411A62-2351-5C42-9C69-D95174CA6905}"/>
              </a:ext>
            </a:extLst>
          </p:cNvPr>
          <p:cNvSpPr/>
          <p:nvPr/>
        </p:nvSpPr>
        <p:spPr>
          <a:xfrm>
            <a:off x="-539237" y="4199983"/>
            <a:ext cx="3911795" cy="1015663"/>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3. values in cells A, B, C </a:t>
            </a:r>
          </a:p>
          <a:p>
            <a:pPr algn="ctr"/>
            <a:r>
              <a:rPr lang="en-US" sz="2000" dirty="0">
                <a:latin typeface="Cambria" panose="02040503050406030204" pitchFamily="18" charset="0"/>
                <a:cs typeface="Arial" panose="020B0604020202020204" pitchFamily="34" charset="0"/>
              </a:rPr>
              <a:t>will </a:t>
            </a:r>
            <a:r>
              <a:rPr lang="en-US" sz="2000" dirty="0">
                <a:solidFill>
                  <a:srgbClr val="C02900"/>
                </a:solidFill>
                <a:latin typeface="Cambria" panose="02040503050406030204" pitchFamily="18" charset="0"/>
                <a:cs typeface="Arial" panose="020B0604020202020204" pitchFamily="34" charset="0"/>
              </a:rPr>
              <a:t>be overwritten </a:t>
            </a:r>
          </a:p>
          <a:p>
            <a:pPr algn="ctr"/>
            <a:r>
              <a:rPr lang="en-US" sz="2000" dirty="0">
                <a:latin typeface="Cambria" panose="02040503050406030204" pitchFamily="18" charset="0"/>
                <a:cs typeface="Arial" panose="020B0604020202020204" pitchFamily="34" charset="0"/>
              </a:rPr>
              <a:t>with the majority output</a:t>
            </a:r>
          </a:p>
        </p:txBody>
      </p:sp>
      <p:sp>
        <p:nvSpPr>
          <p:cNvPr id="64" name="Rectangle 63">
            <a:extLst>
              <a:ext uri="{FF2B5EF4-FFF2-40B4-BE49-F238E27FC236}">
                <a16:creationId xmlns:a16="http://schemas.microsoft.com/office/drawing/2014/main" id="{92CCFBAF-3704-8C44-90E2-C216F953546A}"/>
              </a:ext>
            </a:extLst>
          </p:cNvPr>
          <p:cNvSpPr/>
          <p:nvPr/>
        </p:nvSpPr>
        <p:spPr>
          <a:xfrm>
            <a:off x="3798897" y="2039511"/>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5" name="Rectangle 64">
            <a:extLst>
              <a:ext uri="{FF2B5EF4-FFF2-40B4-BE49-F238E27FC236}">
                <a16:creationId xmlns:a16="http://schemas.microsoft.com/office/drawing/2014/main" id="{CD2CFA0E-95E0-6242-93B9-4DAF5977F2FB}"/>
              </a:ext>
            </a:extLst>
          </p:cNvPr>
          <p:cNvSpPr/>
          <p:nvPr/>
        </p:nvSpPr>
        <p:spPr>
          <a:xfrm>
            <a:off x="3801655" y="3584132"/>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6" name="Rectangle 65">
            <a:extLst>
              <a:ext uri="{FF2B5EF4-FFF2-40B4-BE49-F238E27FC236}">
                <a16:creationId xmlns:a16="http://schemas.microsoft.com/office/drawing/2014/main" id="{32CF8D20-E773-1046-B66C-9A63E5467B04}"/>
              </a:ext>
            </a:extLst>
          </p:cNvPr>
          <p:cNvSpPr/>
          <p:nvPr/>
        </p:nvSpPr>
        <p:spPr>
          <a:xfrm>
            <a:off x="3801655" y="5144860"/>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0" name="Rectangle 59">
            <a:extLst>
              <a:ext uri="{FF2B5EF4-FFF2-40B4-BE49-F238E27FC236}">
                <a16:creationId xmlns:a16="http://schemas.microsoft.com/office/drawing/2014/main" id="{798E75B8-662E-4441-9429-A1B9E64B030F}"/>
              </a:ext>
            </a:extLst>
          </p:cNvPr>
          <p:cNvSpPr/>
          <p:nvPr/>
        </p:nvSpPr>
        <p:spPr>
          <a:xfrm>
            <a:off x="6420631" y="2172482"/>
            <a:ext cx="2662891" cy="1964155"/>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328FFAC-8D2B-E243-A879-B986940F51BD}"/>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1. ACTIVATE (ACT)</a:t>
            </a:r>
          </a:p>
        </p:txBody>
      </p:sp>
      <p:sp>
        <p:nvSpPr>
          <p:cNvPr id="69" name="Rectangle 68">
            <a:extLst>
              <a:ext uri="{FF2B5EF4-FFF2-40B4-BE49-F238E27FC236}">
                <a16:creationId xmlns:a16="http://schemas.microsoft.com/office/drawing/2014/main" id="{5ED64B3C-21F6-C744-AE8A-D5F79AAEB25B}"/>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2. PRECHARGE (PRE)</a:t>
            </a:r>
          </a:p>
        </p:txBody>
      </p:sp>
      <p:sp>
        <p:nvSpPr>
          <p:cNvPr id="70" name="Rectangle 69">
            <a:extLst>
              <a:ext uri="{FF2B5EF4-FFF2-40B4-BE49-F238E27FC236}">
                <a16:creationId xmlns:a16="http://schemas.microsoft.com/office/drawing/2014/main" id="{02196FE0-43A5-B740-AE15-CD5AC81923DD}"/>
              </a:ext>
            </a:extLst>
          </p:cNvPr>
          <p:cNvSpPr/>
          <p:nvPr/>
        </p:nvSpPr>
        <p:spPr>
          <a:xfrm>
            <a:off x="6417870" y="2184698"/>
            <a:ext cx="2662910" cy="646331"/>
          </a:xfrm>
          <a:prstGeom prst="rect">
            <a:avLst/>
          </a:prstGeom>
        </p:spPr>
        <p:txBody>
          <a:bodyPr wrap="square">
            <a:spAutoFit/>
          </a:bodyPr>
          <a:lstStyle/>
          <a:p>
            <a:pPr algn="ctr"/>
            <a:r>
              <a:rPr lang="en-US" b="1" dirty="0">
                <a:solidFill>
                  <a:srgbClr val="C02900"/>
                </a:solidFill>
                <a:latin typeface="Cambria" panose="02040503050406030204" pitchFamily="18" charset="0"/>
                <a:cs typeface="Arial" panose="020B0604020202020204" pitchFamily="34" charset="0"/>
              </a:rPr>
              <a:t>Majority function</a:t>
            </a:r>
          </a:p>
          <a:p>
            <a:pPr algn="ctr"/>
            <a:r>
              <a:rPr lang="en-US" b="1" dirty="0">
                <a:solidFill>
                  <a:srgbClr val="C02900"/>
                </a:solidFill>
                <a:latin typeface="Cambria" panose="02040503050406030204" pitchFamily="18" charset="0"/>
                <a:cs typeface="Arial" panose="020B0604020202020204" pitchFamily="34" charset="0"/>
              </a:rPr>
              <a:t>command sequence</a:t>
            </a:r>
            <a:r>
              <a:rPr lang="en-US" b="1" baseline="30000" dirty="0">
                <a:solidFill>
                  <a:srgbClr val="C02900"/>
                </a:solidFill>
                <a:latin typeface="Cambria" panose="02040503050406030204" pitchFamily="18" charset="0"/>
                <a:cs typeface="Arial" panose="020B0604020202020204" pitchFamily="34" charset="0"/>
              </a:rPr>
              <a:t>3</a:t>
            </a:r>
            <a:r>
              <a:rPr lang="en-US" b="1" dirty="0">
                <a:solidFill>
                  <a:srgbClr val="C02900"/>
                </a:solidFill>
                <a:latin typeface="Cambria" panose="02040503050406030204" pitchFamily="18" charset="0"/>
                <a:cs typeface="Arial" panose="020B0604020202020204" pitchFamily="34" charset="0"/>
              </a:rPr>
              <a:t>:</a:t>
            </a:r>
            <a:endParaRPr lang="en-US" b="1" dirty="0">
              <a:solidFill>
                <a:srgbClr val="C02900"/>
              </a:solidFill>
            </a:endParaRPr>
          </a:p>
        </p:txBody>
      </p:sp>
      <p:sp>
        <p:nvSpPr>
          <p:cNvPr id="72" name="Rectangle 71">
            <a:extLst>
              <a:ext uri="{FF2B5EF4-FFF2-40B4-BE49-F238E27FC236}">
                <a16:creationId xmlns:a16="http://schemas.microsoft.com/office/drawing/2014/main" id="{5D4AEA93-8BD3-5146-B007-2F0192203578}"/>
              </a:ext>
            </a:extLst>
          </p:cNvPr>
          <p:cNvSpPr/>
          <p:nvPr/>
        </p:nvSpPr>
        <p:spPr>
          <a:xfrm>
            <a:off x="-541279" y="5522583"/>
            <a:ext cx="3911795"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4. </a:t>
            </a:r>
            <a:r>
              <a:rPr lang="en-US" sz="2000" dirty="0">
                <a:solidFill>
                  <a:srgbClr val="C02900"/>
                </a:solidFill>
                <a:latin typeface="Cambria" panose="02040503050406030204" pitchFamily="18" charset="0"/>
                <a:cs typeface="Arial" panose="020B0604020202020204" pitchFamily="34" charset="0"/>
              </a:rPr>
              <a:t>PRECHARGE bitline </a:t>
            </a:r>
          </a:p>
          <a:p>
            <a:pPr algn="ctr"/>
            <a:r>
              <a:rPr lang="en-US" sz="2000" dirty="0">
                <a:latin typeface="Cambria" panose="02040503050406030204" pitchFamily="18" charset="0"/>
                <a:cs typeface="Arial" panose="020B0604020202020204" pitchFamily="34" charset="0"/>
              </a:rPr>
              <a:t>for next access</a:t>
            </a:r>
          </a:p>
        </p:txBody>
      </p:sp>
      <p:sp>
        <p:nvSpPr>
          <p:cNvPr id="73" name="Rectangle 72">
            <a:extLst>
              <a:ext uri="{FF2B5EF4-FFF2-40B4-BE49-F238E27FC236}">
                <a16:creationId xmlns:a16="http://schemas.microsoft.com/office/drawing/2014/main" id="{26D2D881-7A51-3A4C-B970-8EABE3D5B4CF}"/>
              </a:ext>
            </a:extLst>
          </p:cNvPr>
          <p:cNvSpPr/>
          <p:nvPr/>
        </p:nvSpPr>
        <p:spPr>
          <a:xfrm>
            <a:off x="5735305" y="1052848"/>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 name="Rectangle 2">
            <a:extLst>
              <a:ext uri="{FF2B5EF4-FFF2-40B4-BE49-F238E27FC236}">
                <a16:creationId xmlns:a16="http://schemas.microsoft.com/office/drawing/2014/main" id="{60678223-7655-824F-BBD0-AE7F1C54E080}"/>
              </a:ext>
            </a:extLst>
          </p:cNvPr>
          <p:cNvSpPr/>
          <p:nvPr/>
        </p:nvSpPr>
        <p:spPr>
          <a:xfrm>
            <a:off x="80085" y="2885648"/>
            <a:ext cx="3042946" cy="1191670"/>
          </a:xfrm>
          <a:prstGeom prst="rect">
            <a:avLst/>
          </a:prstGeom>
          <a:solidFill>
            <a:schemeClr val="accent4">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rPr>
              <a:t>MAJ(A, B, C ) =</a:t>
            </a:r>
          </a:p>
          <a:p>
            <a:pPr algn="ctr"/>
            <a:r>
              <a:rPr lang="en-US" sz="2400" b="1" dirty="0">
                <a:solidFill>
                  <a:schemeClr val="accent6">
                    <a:lumMod val="75000"/>
                  </a:schemeClr>
                </a:solidFill>
                <a:latin typeface="Cambria" panose="02040503050406030204" pitchFamily="18" charset="0"/>
              </a:rPr>
              <a:t>MAJ(</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r>
              <a:rPr lang="en-US" sz="2400" b="1" dirty="0">
                <a:solidFill>
                  <a:schemeClr val="accent6">
                    <a:lumMod val="75000"/>
                  </a:schemeClr>
                </a:solidFill>
                <a:latin typeface="Cambria" panose="02040503050406030204" pitchFamily="18" charset="0"/>
              </a:rPr>
              <a:t>, </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r>
              <a:rPr lang="en-US" sz="2400" b="1" dirty="0">
                <a:solidFill>
                  <a:schemeClr val="accent6">
                    <a:lumMod val="75000"/>
                  </a:schemeClr>
                </a:solidFill>
                <a:latin typeface="Cambria" panose="02040503050406030204" pitchFamily="18" charset="0"/>
              </a:rPr>
              <a:t>, 0) = </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endParaRPr lang="en-US" sz="2400" b="1" dirty="0">
              <a:solidFill>
                <a:schemeClr val="accent6">
                  <a:lumMod val="75000"/>
                </a:schemeClr>
              </a:solidFill>
              <a:latin typeface="Cambria" panose="02040503050406030204" pitchFamily="18" charset="0"/>
            </a:endParaRPr>
          </a:p>
        </p:txBody>
      </p:sp>
      <p:grpSp>
        <p:nvGrpSpPr>
          <p:cNvPr id="25" name="Group 24">
            <a:extLst>
              <a:ext uri="{FF2B5EF4-FFF2-40B4-BE49-F238E27FC236}">
                <a16:creationId xmlns:a16="http://schemas.microsoft.com/office/drawing/2014/main" id="{FA6AC2D0-562A-CD47-AAB3-94DA4961A291}"/>
              </a:ext>
            </a:extLst>
          </p:cNvPr>
          <p:cNvGrpSpPr/>
          <p:nvPr/>
        </p:nvGrpSpPr>
        <p:grpSpPr>
          <a:xfrm>
            <a:off x="4250303" y="2193490"/>
            <a:ext cx="1817103" cy="3775974"/>
            <a:chOff x="4250303" y="2193490"/>
            <a:chExt cx="1817103" cy="3775974"/>
          </a:xfrm>
        </p:grpSpPr>
        <p:sp>
          <p:nvSpPr>
            <p:cNvPr id="76" name="Freeform 75">
              <a:extLst>
                <a:ext uri="{FF2B5EF4-FFF2-40B4-BE49-F238E27FC236}">
                  <a16:creationId xmlns:a16="http://schemas.microsoft.com/office/drawing/2014/main" id="{B9FA0B91-1925-424F-9EF8-4415C4A68605}"/>
                </a:ext>
              </a:extLst>
            </p:cNvPr>
            <p:cNvSpPr/>
            <p:nvPr/>
          </p:nvSpPr>
          <p:spPr>
            <a:xfrm rot="20920044">
              <a:off x="4250303" y="5157135"/>
              <a:ext cx="1547372" cy="812329"/>
            </a:xfrm>
            <a:custGeom>
              <a:avLst/>
              <a:gdLst>
                <a:gd name="connsiteX0" fmla="*/ 1432560 w 1525172"/>
                <a:gd name="connsiteY0" fmla="*/ 922020 h 922020"/>
                <a:gd name="connsiteX1" fmla="*/ 1371600 w 1525172"/>
                <a:gd name="connsiteY1" fmla="*/ 365760 h 922020"/>
                <a:gd name="connsiteX2" fmla="*/ 0 w 1525172"/>
                <a:gd name="connsiteY2" fmla="*/ 0 h 922020"/>
              </a:gdLst>
              <a:ahLst/>
              <a:cxnLst>
                <a:cxn ang="0">
                  <a:pos x="connsiteX0" y="connsiteY0"/>
                </a:cxn>
                <a:cxn ang="0">
                  <a:pos x="connsiteX1" y="connsiteY1"/>
                </a:cxn>
                <a:cxn ang="0">
                  <a:pos x="connsiteX2" y="connsiteY2"/>
                </a:cxn>
              </a:cxnLst>
              <a:rect l="l" t="t" r="r" b="b"/>
              <a:pathLst>
                <a:path w="1525172" h="922020">
                  <a:moveTo>
                    <a:pt x="1432560" y="922020"/>
                  </a:moveTo>
                  <a:cubicBezTo>
                    <a:pt x="1521460" y="720725"/>
                    <a:pt x="1610360" y="519430"/>
                    <a:pt x="1371600" y="365760"/>
                  </a:cubicBezTo>
                  <a:cubicBezTo>
                    <a:pt x="1132840" y="212090"/>
                    <a:pt x="241300" y="49530"/>
                    <a:pt x="0" y="0"/>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21B4637-5F4A-E44A-B6F6-EBE47B0DA551}"/>
                </a:ext>
              </a:extLst>
            </p:cNvPr>
            <p:cNvSpPr/>
            <p:nvPr/>
          </p:nvSpPr>
          <p:spPr>
            <a:xfrm rot="21332751">
              <a:off x="4250365" y="3776768"/>
              <a:ext cx="1661372" cy="2111294"/>
            </a:xfrm>
            <a:custGeom>
              <a:avLst/>
              <a:gdLst>
                <a:gd name="connsiteX0" fmla="*/ 1563329 w 1661372"/>
                <a:gd name="connsiteY0" fmla="*/ 1999072 h 1999072"/>
                <a:gd name="connsiteX1" fmla="*/ 1492537 w 1661372"/>
                <a:gd name="connsiteY1" fmla="*/ 288260 h 1999072"/>
                <a:gd name="connsiteX2" fmla="*/ 0 w 1661372"/>
                <a:gd name="connsiteY2" fmla="*/ 16889 h 1999072"/>
              </a:gdLst>
              <a:ahLst/>
              <a:cxnLst>
                <a:cxn ang="0">
                  <a:pos x="connsiteX0" y="connsiteY0"/>
                </a:cxn>
                <a:cxn ang="0">
                  <a:pos x="connsiteX1" y="connsiteY1"/>
                </a:cxn>
                <a:cxn ang="0">
                  <a:pos x="connsiteX2" y="connsiteY2"/>
                </a:cxn>
              </a:cxnLst>
              <a:rect l="l" t="t" r="r" b="b"/>
              <a:pathLst>
                <a:path w="1661372" h="1999072">
                  <a:moveTo>
                    <a:pt x="1563329" y="1999072"/>
                  </a:moveTo>
                  <a:cubicBezTo>
                    <a:pt x="1658210" y="1308848"/>
                    <a:pt x="1753092" y="618624"/>
                    <a:pt x="1492537" y="288260"/>
                  </a:cubicBezTo>
                  <a:cubicBezTo>
                    <a:pt x="1231982" y="-42104"/>
                    <a:pt x="615991" y="-12608"/>
                    <a:pt x="0" y="16889"/>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6FCD4297-9972-2548-9608-DC8C65301A55}"/>
                </a:ext>
              </a:extLst>
            </p:cNvPr>
            <p:cNvSpPr/>
            <p:nvPr/>
          </p:nvSpPr>
          <p:spPr>
            <a:xfrm rot="21332751">
              <a:off x="4406034" y="2193490"/>
              <a:ext cx="1661372" cy="3519877"/>
            </a:xfrm>
            <a:custGeom>
              <a:avLst/>
              <a:gdLst>
                <a:gd name="connsiteX0" fmla="*/ 1563329 w 1661372"/>
                <a:gd name="connsiteY0" fmla="*/ 1999072 h 1999072"/>
                <a:gd name="connsiteX1" fmla="*/ 1492537 w 1661372"/>
                <a:gd name="connsiteY1" fmla="*/ 288260 h 1999072"/>
                <a:gd name="connsiteX2" fmla="*/ 0 w 1661372"/>
                <a:gd name="connsiteY2" fmla="*/ 16889 h 1999072"/>
              </a:gdLst>
              <a:ahLst/>
              <a:cxnLst>
                <a:cxn ang="0">
                  <a:pos x="connsiteX0" y="connsiteY0"/>
                </a:cxn>
                <a:cxn ang="0">
                  <a:pos x="connsiteX1" y="connsiteY1"/>
                </a:cxn>
                <a:cxn ang="0">
                  <a:pos x="connsiteX2" y="connsiteY2"/>
                </a:cxn>
              </a:cxnLst>
              <a:rect l="l" t="t" r="r" b="b"/>
              <a:pathLst>
                <a:path w="1661372" h="1999072">
                  <a:moveTo>
                    <a:pt x="1563329" y="1999072"/>
                  </a:moveTo>
                  <a:cubicBezTo>
                    <a:pt x="1658210" y="1308848"/>
                    <a:pt x="1753092" y="618624"/>
                    <a:pt x="1492537" y="288260"/>
                  </a:cubicBezTo>
                  <a:cubicBezTo>
                    <a:pt x="1231982" y="-42104"/>
                    <a:pt x="615991" y="-12608"/>
                    <a:pt x="0" y="16889"/>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B5D33B00-9EC9-464D-9DAD-FCDA3F29750D}"/>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sp>
        <p:nvSpPr>
          <p:cNvPr id="79" name="Rectangle 78">
            <a:extLst>
              <a:ext uri="{FF2B5EF4-FFF2-40B4-BE49-F238E27FC236}">
                <a16:creationId xmlns:a16="http://schemas.microsoft.com/office/drawing/2014/main" id="{E426D3A8-61ED-2D47-A55C-EED0C8FA20CA}"/>
              </a:ext>
            </a:extLst>
          </p:cNvPr>
          <p:cNvSpPr/>
          <p:nvPr/>
        </p:nvSpPr>
        <p:spPr>
          <a:xfrm>
            <a:off x="1193176" y="6549197"/>
            <a:ext cx="7444977" cy="261610"/>
          </a:xfrm>
          <a:prstGeom prst="rect">
            <a:avLst/>
          </a:prstGeom>
        </p:spPr>
        <p:txBody>
          <a:bodyPr wrap="square">
            <a:spAutoFit/>
          </a:bodyPr>
          <a:lstStyle/>
          <a:p>
            <a:r>
              <a:rPr lang="en-US" sz="1050" baseline="30000" dirty="0">
                <a:solidFill>
                  <a:schemeClr val="bg2">
                    <a:lumMod val="50000"/>
                  </a:schemeClr>
                </a:solidFill>
                <a:latin typeface="Cambria" panose="02040503050406030204" pitchFamily="18" charset="0"/>
              </a:rPr>
              <a:t>3 </a:t>
            </a:r>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
        <p:nvSpPr>
          <p:cNvPr id="28" name="Title 27">
            <a:extLst>
              <a:ext uri="{FF2B5EF4-FFF2-40B4-BE49-F238E27FC236}">
                <a16:creationId xmlns:a16="http://schemas.microsoft.com/office/drawing/2014/main" id="{8F3BF5C7-CA83-E74C-8000-5A3D3DE5E472}"/>
              </a:ext>
            </a:extLst>
          </p:cNvPr>
          <p:cNvSpPr>
            <a:spLocks noGrp="1"/>
          </p:cNvSpPr>
          <p:nvPr>
            <p:ph type="title"/>
          </p:nvPr>
        </p:nvSpPr>
        <p:spPr/>
        <p:txBody>
          <a:bodyPr>
            <a:normAutofit/>
          </a:bodyPr>
          <a:lstStyle/>
          <a:p>
            <a:r>
              <a:rPr lang="en-US" sz="3600" dirty="0"/>
              <a:t>Triple-Row Activation: Majority Function (II)</a:t>
            </a:r>
          </a:p>
        </p:txBody>
      </p:sp>
    </p:spTree>
    <p:extLst>
      <p:ext uri="{BB962C8B-B14F-4D97-AF65-F5344CB8AC3E}">
        <p14:creationId xmlns:p14="http://schemas.microsoft.com/office/powerpoint/2010/main" val="171937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 presetClass="emph" presetSubtype="2" fill="hold" nodeType="withEffect">
                                  <p:stCondLst>
                                    <p:cond delay="0"/>
                                  </p:stCondLst>
                                  <p:childTnLst>
                                    <p:animClr clrSpc="rgb" dir="cw">
                                      <p:cBhvr>
                                        <p:cTn id="9" dur="500" fill="hold"/>
                                        <p:tgtEl>
                                          <p:spTgt spid="68"/>
                                        </p:tgtEl>
                                        <p:attrNameLst>
                                          <p:attrName>fillcolor</p:attrName>
                                        </p:attrNameLst>
                                      </p:cBhvr>
                                      <p:to>
                                        <a:srgbClr val="2C5497"/>
                                      </p:to>
                                    </p:animClr>
                                    <p:set>
                                      <p:cBhvr>
                                        <p:cTn id="10" dur="500" fill="hold"/>
                                        <p:tgtEl>
                                          <p:spTgt spid="68"/>
                                        </p:tgtEl>
                                        <p:attrNameLst>
                                          <p:attrName>fill.type</p:attrName>
                                        </p:attrNameLst>
                                      </p:cBhvr>
                                      <p:to>
                                        <p:strVal val="solid"/>
                                      </p:to>
                                    </p:set>
                                    <p:set>
                                      <p:cBhvr>
                                        <p:cTn id="11" dur="500" fill="hold"/>
                                        <p:tgtEl>
                                          <p:spTgt spid="68"/>
                                        </p:tgtEl>
                                        <p:attrNameLst>
                                          <p:attrName>fill.on</p:attrName>
                                        </p:attrNameLst>
                                      </p:cBhvr>
                                      <p:to>
                                        <p:strVal val="true"/>
                                      </p:to>
                                    </p:set>
                                  </p:childTnLst>
                                </p:cTn>
                              </p:par>
                              <p:par>
                                <p:cTn id="12" presetID="7" presetClass="emph" presetSubtype="2" fill="hold" nodeType="withEffect">
                                  <p:stCondLst>
                                    <p:cond delay="0"/>
                                  </p:stCondLst>
                                  <p:childTnLst>
                                    <p:animClr clrSpc="rgb" dir="cw">
                                      <p:cBhvr>
                                        <p:cTn id="13" dur="1000" fill="hold"/>
                                        <p:tgtEl>
                                          <p:spTgt spid="58"/>
                                        </p:tgtEl>
                                        <p:attrNameLst>
                                          <p:attrName>stroke.color</p:attrName>
                                        </p:attrNameLst>
                                      </p:cBhvr>
                                      <p:to>
                                        <a:srgbClr val="C00000"/>
                                      </p:to>
                                    </p:animClr>
                                    <p:set>
                                      <p:cBhvr>
                                        <p:cTn id="14" dur="1000" fill="hold"/>
                                        <p:tgtEl>
                                          <p:spTgt spid="58"/>
                                        </p:tgtEl>
                                        <p:attrNameLst>
                                          <p:attrName>stroke.on</p:attrName>
                                        </p:attrNameLst>
                                      </p:cBhvr>
                                      <p:to>
                                        <p:strVal val="true"/>
                                      </p:to>
                                    </p:set>
                                  </p:childTnLst>
                                </p:cTn>
                              </p:par>
                              <p:par>
                                <p:cTn id="15" presetID="7" presetClass="emph" presetSubtype="2" fill="hold" nodeType="withEffect">
                                  <p:stCondLst>
                                    <p:cond delay="0"/>
                                  </p:stCondLst>
                                  <p:childTnLst>
                                    <p:animClr clrSpc="rgb" dir="cw">
                                      <p:cBhvr>
                                        <p:cTn id="16" dur="1000" fill="hold"/>
                                        <p:tgtEl>
                                          <p:spTgt spid="53"/>
                                        </p:tgtEl>
                                        <p:attrNameLst>
                                          <p:attrName>stroke.color</p:attrName>
                                        </p:attrNameLst>
                                      </p:cBhvr>
                                      <p:to>
                                        <a:srgbClr val="C00000"/>
                                      </p:to>
                                    </p:animClr>
                                    <p:set>
                                      <p:cBhvr>
                                        <p:cTn id="17" dur="1000" fill="hold"/>
                                        <p:tgtEl>
                                          <p:spTgt spid="53"/>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1000" fill="hold"/>
                                        <p:tgtEl>
                                          <p:spTgt spid="38"/>
                                        </p:tgtEl>
                                        <p:attrNameLst>
                                          <p:attrName>stroke.color</p:attrName>
                                        </p:attrNameLst>
                                      </p:cBhvr>
                                      <p:to>
                                        <a:srgbClr val="C00000"/>
                                      </p:to>
                                    </p:animClr>
                                    <p:set>
                                      <p:cBhvr>
                                        <p:cTn id="20" dur="1000" fill="hold"/>
                                        <p:tgtEl>
                                          <p:spTgt spid="38"/>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1000" fill="hold"/>
                                        <p:tgtEl>
                                          <p:spTgt spid="43"/>
                                        </p:tgtEl>
                                        <p:attrNameLst>
                                          <p:attrName>stroke.color</p:attrName>
                                        </p:attrNameLst>
                                      </p:cBhvr>
                                      <p:to>
                                        <a:srgbClr val="C00000"/>
                                      </p:to>
                                    </p:animClr>
                                    <p:set>
                                      <p:cBhvr>
                                        <p:cTn id="23" dur="1000" fill="hold"/>
                                        <p:tgtEl>
                                          <p:spTgt spid="43"/>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1000" fill="hold"/>
                                        <p:tgtEl>
                                          <p:spTgt spid="17"/>
                                        </p:tgtEl>
                                        <p:attrNameLst>
                                          <p:attrName>stroke.color</p:attrName>
                                        </p:attrNameLst>
                                      </p:cBhvr>
                                      <p:to>
                                        <a:srgbClr val="C00000"/>
                                      </p:to>
                                    </p:animClr>
                                    <p:set>
                                      <p:cBhvr>
                                        <p:cTn id="26" dur="1000" fill="hold"/>
                                        <p:tgtEl>
                                          <p:spTgt spid="17"/>
                                        </p:tgtEl>
                                        <p:attrNameLst>
                                          <p:attrName>stroke.on</p:attrName>
                                        </p:attrNameLst>
                                      </p:cBhvr>
                                      <p:to>
                                        <p:strVal val="true"/>
                                      </p:to>
                                    </p:set>
                                  </p:childTnLst>
                                </p:cTn>
                              </p:par>
                              <p:par>
                                <p:cTn id="27" presetID="7" presetClass="emph" presetSubtype="2" fill="hold" nodeType="withEffect">
                                  <p:stCondLst>
                                    <p:cond delay="0"/>
                                  </p:stCondLst>
                                  <p:childTnLst>
                                    <p:animClr clrSpc="rgb" dir="cw">
                                      <p:cBhvr>
                                        <p:cTn id="28" dur="1000" fill="hold"/>
                                        <p:tgtEl>
                                          <p:spTgt spid="12"/>
                                        </p:tgtEl>
                                        <p:attrNameLst>
                                          <p:attrName>stroke.color</p:attrName>
                                        </p:attrNameLst>
                                      </p:cBhvr>
                                      <p:to>
                                        <a:srgbClr val="C00000"/>
                                      </p:to>
                                    </p:animClr>
                                    <p:set>
                                      <p:cBhvr>
                                        <p:cTn id="29" dur="1000" fill="hold"/>
                                        <p:tgtEl>
                                          <p:spTgt spid="12"/>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1000" fill="hold"/>
                                        <p:tgtEl>
                                          <p:spTgt spid="18"/>
                                        </p:tgtEl>
                                        <p:attrNameLst>
                                          <p:attrName>stroke.color</p:attrName>
                                        </p:attrNameLst>
                                      </p:cBhvr>
                                      <p:to>
                                        <a:srgbClr val="C00000"/>
                                      </p:to>
                                    </p:animClr>
                                    <p:set>
                                      <p:cBhvr>
                                        <p:cTn id="32" dur="1000" fill="hold"/>
                                        <p:tgtEl>
                                          <p:spTgt spid="18"/>
                                        </p:tgtEl>
                                        <p:attrNameLst>
                                          <p:attrName>stroke.on</p:attrName>
                                        </p:attrNameLst>
                                      </p:cBhvr>
                                      <p:to>
                                        <p:strVal val="true"/>
                                      </p:to>
                                    </p:set>
                                  </p:childTnLst>
                                </p:cTn>
                              </p:par>
                              <p:par>
                                <p:cTn id="33" presetID="7" presetClass="emph" presetSubtype="2" fill="hold" nodeType="withEffect">
                                  <p:stCondLst>
                                    <p:cond delay="0"/>
                                  </p:stCondLst>
                                  <p:childTnLst>
                                    <p:animClr clrSpc="rgb" dir="cw">
                                      <p:cBhvr>
                                        <p:cTn id="34" dur="1000" fill="hold"/>
                                        <p:tgtEl>
                                          <p:spTgt spid="7"/>
                                        </p:tgtEl>
                                        <p:attrNameLst>
                                          <p:attrName>stroke.color</p:attrName>
                                        </p:attrNameLst>
                                      </p:cBhvr>
                                      <p:to>
                                        <a:srgbClr val="C00000"/>
                                      </p:to>
                                    </p:animClr>
                                    <p:set>
                                      <p:cBhvr>
                                        <p:cTn id="35" dur="1000" fill="hold"/>
                                        <p:tgtEl>
                                          <p:spTgt spid="7"/>
                                        </p:tgtEl>
                                        <p:attrNameLst>
                                          <p:attrName>stroke.on</p:attrName>
                                        </p:attrNameLst>
                                      </p:cBhvr>
                                      <p:to>
                                        <p:strVal val="true"/>
                                      </p:to>
                                    </p:set>
                                  </p:childTnLst>
                                </p:cTn>
                              </p:par>
                              <p:par>
                                <p:cTn id="36" presetID="7" presetClass="emph" presetSubtype="2" fill="hold" nodeType="withEffect">
                                  <p:stCondLst>
                                    <p:cond delay="0"/>
                                  </p:stCondLst>
                                  <p:childTnLst>
                                    <p:animClr clrSpc="rgb" dir="cw">
                                      <p:cBhvr>
                                        <p:cTn id="37" dur="1000" fill="hold"/>
                                        <p:tgtEl>
                                          <p:spTgt spid="35"/>
                                        </p:tgtEl>
                                        <p:attrNameLst>
                                          <p:attrName>stroke.color</p:attrName>
                                        </p:attrNameLst>
                                      </p:cBhvr>
                                      <p:to>
                                        <a:srgbClr val="C00000"/>
                                      </p:to>
                                    </p:animClr>
                                    <p:set>
                                      <p:cBhvr>
                                        <p:cTn id="38" dur="1000" fill="hold"/>
                                        <p:tgtEl>
                                          <p:spTgt spid="35"/>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1000" fill="hold"/>
                                        <p:tgtEl>
                                          <p:spTgt spid="32"/>
                                        </p:tgtEl>
                                        <p:attrNameLst>
                                          <p:attrName>stroke.color</p:attrName>
                                        </p:attrNameLst>
                                      </p:cBhvr>
                                      <p:to>
                                        <a:srgbClr val="C00000"/>
                                      </p:to>
                                    </p:animClr>
                                    <p:set>
                                      <p:cBhvr>
                                        <p:cTn id="41" dur="1000" fill="hold"/>
                                        <p:tgtEl>
                                          <p:spTgt spid="32"/>
                                        </p:tgtEl>
                                        <p:attrNameLst>
                                          <p:attrName>stroke.on</p:attrName>
                                        </p:attrNameLst>
                                      </p:cBhvr>
                                      <p:to>
                                        <p:strVal val="true"/>
                                      </p:to>
                                    </p:set>
                                  </p:childTnLst>
                                </p:cTn>
                              </p:par>
                              <p:par>
                                <p:cTn id="42" presetID="7" presetClass="emph" presetSubtype="2" fill="hold" nodeType="withEffect">
                                  <p:stCondLst>
                                    <p:cond delay="0"/>
                                  </p:stCondLst>
                                  <p:childTnLst>
                                    <p:animClr clrSpc="rgb" dir="cw">
                                      <p:cBhvr>
                                        <p:cTn id="43" dur="1000" fill="hold"/>
                                        <p:tgtEl>
                                          <p:spTgt spid="50"/>
                                        </p:tgtEl>
                                        <p:attrNameLst>
                                          <p:attrName>stroke.color</p:attrName>
                                        </p:attrNameLst>
                                      </p:cBhvr>
                                      <p:to>
                                        <a:srgbClr val="C00000"/>
                                      </p:to>
                                    </p:animClr>
                                    <p:set>
                                      <p:cBhvr>
                                        <p:cTn id="44" dur="1000" fill="hold"/>
                                        <p:tgtEl>
                                          <p:spTgt spid="50"/>
                                        </p:tgtEl>
                                        <p:attrNameLst>
                                          <p:attrName>stroke.on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47"/>
                                        </p:tgtEl>
                                        <p:attrNameLst>
                                          <p:attrName>stroke.color</p:attrName>
                                        </p:attrNameLst>
                                      </p:cBhvr>
                                      <p:to>
                                        <a:srgbClr val="C00000"/>
                                      </p:to>
                                    </p:animClr>
                                    <p:set>
                                      <p:cBhvr>
                                        <p:cTn id="47" dur="1000" fill="hold"/>
                                        <p:tgtEl>
                                          <p:spTgt spid="47"/>
                                        </p:tgtEl>
                                        <p:attrNameLst>
                                          <p:attrName>stroke.on</p:attrName>
                                        </p:attrNameLst>
                                      </p:cBhvr>
                                      <p:to>
                                        <p:strVal val="true"/>
                                      </p:to>
                                    </p:set>
                                  </p:childTnLst>
                                </p:cTn>
                              </p:par>
                              <p:par>
                                <p:cTn id="48" presetID="7" presetClass="emph" presetSubtype="2" fill="hold" nodeType="withEffect">
                                  <p:stCondLst>
                                    <p:cond delay="0"/>
                                  </p:stCondLst>
                                  <p:childTnLst>
                                    <p:animClr clrSpc="rgb" dir="cw">
                                      <p:cBhvr>
                                        <p:cTn id="49" dur="1000" fill="hold"/>
                                        <p:tgtEl>
                                          <p:spTgt spid="51"/>
                                        </p:tgtEl>
                                        <p:attrNameLst>
                                          <p:attrName>stroke.color</p:attrName>
                                        </p:attrNameLst>
                                      </p:cBhvr>
                                      <p:to>
                                        <a:srgbClr val="C00000"/>
                                      </p:to>
                                    </p:animClr>
                                    <p:set>
                                      <p:cBhvr>
                                        <p:cTn id="50" dur="1000" fill="hold"/>
                                        <p:tgtEl>
                                          <p:spTgt spid="51"/>
                                        </p:tgtEl>
                                        <p:attrNameLst>
                                          <p:attrName>stroke.on</p:attrName>
                                        </p:attrNameLst>
                                      </p:cBhvr>
                                      <p:to>
                                        <p:strVal val="true"/>
                                      </p:to>
                                    </p:set>
                                  </p:childTnLst>
                                </p:cTn>
                              </p:par>
                              <p:par>
                                <p:cTn id="51" presetID="7" presetClass="emph" presetSubtype="2" fill="hold" nodeType="withEffect">
                                  <p:stCondLst>
                                    <p:cond delay="0"/>
                                  </p:stCondLst>
                                  <p:childTnLst>
                                    <p:animClr clrSpc="rgb" dir="cw">
                                      <p:cBhvr>
                                        <p:cTn id="52" dur="1000" fill="hold"/>
                                        <p:tgtEl>
                                          <p:spTgt spid="36"/>
                                        </p:tgtEl>
                                        <p:attrNameLst>
                                          <p:attrName>stroke.color</p:attrName>
                                        </p:attrNameLst>
                                      </p:cBhvr>
                                      <p:to>
                                        <a:srgbClr val="C00000"/>
                                      </p:to>
                                    </p:animClr>
                                    <p:set>
                                      <p:cBhvr>
                                        <p:cTn id="53" dur="1000" fill="hold"/>
                                        <p:tgtEl>
                                          <p:spTgt spid="36"/>
                                        </p:tgtEl>
                                        <p:attrNameLst>
                                          <p:attrName>stroke.on</p:attrName>
                                        </p:attrNameLst>
                                      </p:cBhvr>
                                      <p:to>
                                        <p:strVal val="true"/>
                                      </p:to>
                                    </p:set>
                                  </p:childTnLst>
                                </p:cTn>
                              </p:par>
                              <p:par>
                                <p:cTn id="54" presetID="7" presetClass="emph" presetSubtype="2" fill="hold" nodeType="withEffect">
                                  <p:stCondLst>
                                    <p:cond delay="0"/>
                                  </p:stCondLst>
                                  <p:childTnLst>
                                    <p:animClr clrSpc="rgb" dir="cw">
                                      <p:cBhvr>
                                        <p:cTn id="55" dur="1000" fill="hold"/>
                                        <p:tgtEl>
                                          <p:spTgt spid="19"/>
                                        </p:tgtEl>
                                        <p:attrNameLst>
                                          <p:attrName>stroke.color</p:attrName>
                                        </p:attrNameLst>
                                      </p:cBhvr>
                                      <p:to>
                                        <a:srgbClr val="C00000"/>
                                      </p:to>
                                    </p:animClr>
                                    <p:set>
                                      <p:cBhvr>
                                        <p:cTn id="56" dur="1000" fill="hold"/>
                                        <p:tgtEl>
                                          <p:spTgt spid="19"/>
                                        </p:tgtEl>
                                        <p:attrNameLst>
                                          <p:attrName>stroke.on</p:attrName>
                                        </p:attrNameLst>
                                      </p:cBhvr>
                                      <p:to>
                                        <p:strVal val="true"/>
                                      </p:to>
                                    </p:set>
                                  </p:childTnLst>
                                </p:cTn>
                              </p:par>
                              <p:par>
                                <p:cTn id="57" presetID="7" presetClass="emph" presetSubtype="2" fill="hold" nodeType="withEffect">
                                  <p:stCondLst>
                                    <p:cond delay="0"/>
                                  </p:stCondLst>
                                  <p:childTnLst>
                                    <p:animClr clrSpc="rgb" dir="cw">
                                      <p:cBhvr>
                                        <p:cTn id="58" dur="1000" fill="hold"/>
                                        <p:tgtEl>
                                          <p:spTgt spid="14"/>
                                        </p:tgtEl>
                                        <p:attrNameLst>
                                          <p:attrName>stroke.color</p:attrName>
                                        </p:attrNameLst>
                                      </p:cBhvr>
                                      <p:to>
                                        <a:srgbClr val="C00000"/>
                                      </p:to>
                                    </p:animClr>
                                    <p:set>
                                      <p:cBhvr>
                                        <p:cTn id="59" dur="1000" fill="hold"/>
                                        <p:tgtEl>
                                          <p:spTgt spid="14"/>
                                        </p:tgtEl>
                                        <p:attrNameLst>
                                          <p:attrName>stroke.on</p:attrName>
                                        </p:attrNameLst>
                                      </p:cBhvr>
                                      <p:to>
                                        <p:strVal val="true"/>
                                      </p:to>
                                    </p:set>
                                  </p:childTnLst>
                                </p:cTn>
                              </p:par>
                              <p:par>
                                <p:cTn id="60" presetID="7" presetClass="emph" presetSubtype="2" fill="hold" nodeType="withEffect">
                                  <p:stCondLst>
                                    <p:cond delay="0"/>
                                  </p:stCondLst>
                                  <p:childTnLst>
                                    <p:animClr clrSpc="rgb" dir="cw">
                                      <p:cBhvr>
                                        <p:cTn id="61" dur="1000" fill="hold"/>
                                        <p:tgtEl>
                                          <p:spTgt spid="40"/>
                                        </p:tgtEl>
                                        <p:attrNameLst>
                                          <p:attrName>stroke.color</p:attrName>
                                        </p:attrNameLst>
                                      </p:cBhvr>
                                      <p:to>
                                        <a:srgbClr val="C00000"/>
                                      </p:to>
                                    </p:animClr>
                                    <p:set>
                                      <p:cBhvr>
                                        <p:cTn id="62" dur="1000" fill="hold"/>
                                        <p:tgtEl>
                                          <p:spTgt spid="40"/>
                                        </p:tgtEl>
                                        <p:attrNameLst>
                                          <p:attrName>stroke.on</p:attrName>
                                        </p:attrNameLst>
                                      </p:cBhvr>
                                      <p:to>
                                        <p:strVal val="true"/>
                                      </p:to>
                                    </p:set>
                                  </p:childTnLst>
                                </p:cTn>
                              </p:par>
                              <p:par>
                                <p:cTn id="63" presetID="7" presetClass="emph" presetSubtype="2" fill="hold" nodeType="withEffect">
                                  <p:stCondLst>
                                    <p:cond delay="0"/>
                                  </p:stCondLst>
                                  <p:childTnLst>
                                    <p:animClr clrSpc="rgb" dir="cw">
                                      <p:cBhvr>
                                        <p:cTn id="64" dur="1000" fill="hold"/>
                                        <p:tgtEl>
                                          <p:spTgt spid="55"/>
                                        </p:tgtEl>
                                        <p:attrNameLst>
                                          <p:attrName>stroke.color</p:attrName>
                                        </p:attrNameLst>
                                      </p:cBhvr>
                                      <p:to>
                                        <a:srgbClr val="C00000"/>
                                      </p:to>
                                    </p:animClr>
                                    <p:set>
                                      <p:cBhvr>
                                        <p:cTn id="65" dur="1000" fill="hold"/>
                                        <p:tgtEl>
                                          <p:spTgt spid="55"/>
                                        </p:tgtEl>
                                        <p:attrNameLst>
                                          <p:attrName>stroke.on</p:attrName>
                                        </p:attrNameLst>
                                      </p:cBhvr>
                                      <p:to>
                                        <p:strVal val="true"/>
                                      </p:to>
                                    </p:set>
                                  </p:childTnLst>
                                </p:cTn>
                              </p:par>
                              <p:par>
                                <p:cTn id="66" presetID="7" presetClass="emph" presetSubtype="2" fill="hold" nodeType="withEffect">
                                  <p:stCondLst>
                                    <p:cond delay="0"/>
                                  </p:stCondLst>
                                  <p:childTnLst>
                                    <p:animClr clrSpc="rgb" dir="cw">
                                      <p:cBhvr>
                                        <p:cTn id="67" dur="1000" fill="hold"/>
                                        <p:tgtEl>
                                          <p:spTgt spid="57"/>
                                        </p:tgtEl>
                                        <p:attrNameLst>
                                          <p:attrName>stroke.color</p:attrName>
                                        </p:attrNameLst>
                                      </p:cBhvr>
                                      <p:to>
                                        <a:srgbClr val="C00000"/>
                                      </p:to>
                                    </p:animClr>
                                    <p:set>
                                      <p:cBhvr>
                                        <p:cTn id="68" dur="1000" fill="hold"/>
                                        <p:tgtEl>
                                          <p:spTgt spid="57"/>
                                        </p:tgtEl>
                                        <p:attrNameLst>
                                          <p:attrName>stroke.on</p:attrName>
                                        </p:attrNameLst>
                                      </p:cBhvr>
                                      <p:to>
                                        <p:strVal val="true"/>
                                      </p:to>
                                    </p:set>
                                  </p:childTnLst>
                                </p:cTn>
                              </p:par>
                              <p:par>
                                <p:cTn id="69" presetID="7" presetClass="emph" presetSubtype="2" fill="hold" nodeType="withEffect">
                                  <p:stCondLst>
                                    <p:cond delay="0"/>
                                  </p:stCondLst>
                                  <p:childTnLst>
                                    <p:animClr clrSpc="rgb" dir="cw">
                                      <p:cBhvr>
                                        <p:cTn id="70" dur="1000" fill="hold"/>
                                        <p:tgtEl>
                                          <p:spTgt spid="54"/>
                                        </p:tgtEl>
                                        <p:attrNameLst>
                                          <p:attrName>stroke.color</p:attrName>
                                        </p:attrNameLst>
                                      </p:cBhvr>
                                      <p:to>
                                        <a:srgbClr val="C00000"/>
                                      </p:to>
                                    </p:animClr>
                                    <p:set>
                                      <p:cBhvr>
                                        <p:cTn id="71" dur="1000" fill="hold"/>
                                        <p:tgtEl>
                                          <p:spTgt spid="54"/>
                                        </p:tgtEl>
                                        <p:attrNameLst>
                                          <p:attrName>stroke.on</p:attrName>
                                        </p:attrNameLst>
                                      </p:cBhvr>
                                      <p:to>
                                        <p:strVal val="true"/>
                                      </p:to>
                                    </p:set>
                                  </p:childTnLst>
                                </p:cTn>
                              </p:par>
                              <p:par>
                                <p:cTn id="72" presetID="7" presetClass="emph" presetSubtype="2" fill="hold" nodeType="withEffect">
                                  <p:stCondLst>
                                    <p:cond delay="0"/>
                                  </p:stCondLst>
                                  <p:childTnLst>
                                    <p:animClr clrSpc="rgb" dir="cw">
                                      <p:cBhvr>
                                        <p:cTn id="73" dur="1000" fill="hold"/>
                                        <p:tgtEl>
                                          <p:spTgt spid="56"/>
                                        </p:tgtEl>
                                        <p:attrNameLst>
                                          <p:attrName>stroke.color</p:attrName>
                                        </p:attrNameLst>
                                      </p:cBhvr>
                                      <p:to>
                                        <a:srgbClr val="C00000"/>
                                      </p:to>
                                    </p:animClr>
                                    <p:set>
                                      <p:cBhvr>
                                        <p:cTn id="74" dur="1000" fill="hold"/>
                                        <p:tgtEl>
                                          <p:spTgt spid="56"/>
                                        </p:tgtEl>
                                        <p:attrNameLst>
                                          <p:attrName>stroke.on</p:attrName>
                                        </p:attrNameLst>
                                      </p:cBhvr>
                                      <p:to>
                                        <p:strVal val="true"/>
                                      </p:to>
                                    </p:set>
                                  </p:childTnLst>
                                </p:cTn>
                              </p:par>
                              <p:par>
                                <p:cTn id="75" presetID="7" presetClass="emph" presetSubtype="2" fill="hold" nodeType="withEffect">
                                  <p:stCondLst>
                                    <p:cond delay="0"/>
                                  </p:stCondLst>
                                  <p:childTnLst>
                                    <p:animClr clrSpc="rgb" dir="cw">
                                      <p:cBhvr>
                                        <p:cTn id="76" dur="1000" fill="hold"/>
                                        <p:tgtEl>
                                          <p:spTgt spid="42"/>
                                        </p:tgtEl>
                                        <p:attrNameLst>
                                          <p:attrName>stroke.color</p:attrName>
                                        </p:attrNameLst>
                                      </p:cBhvr>
                                      <p:to>
                                        <a:srgbClr val="C00000"/>
                                      </p:to>
                                    </p:animClr>
                                    <p:set>
                                      <p:cBhvr>
                                        <p:cTn id="77" dur="1000" fill="hold"/>
                                        <p:tgtEl>
                                          <p:spTgt spid="42"/>
                                        </p:tgtEl>
                                        <p:attrNameLst>
                                          <p:attrName>stroke.on</p:attrName>
                                        </p:attrNameLst>
                                      </p:cBhvr>
                                      <p:to>
                                        <p:strVal val="true"/>
                                      </p:to>
                                    </p:set>
                                  </p:childTnLst>
                                </p:cTn>
                              </p:par>
                              <p:par>
                                <p:cTn id="78" presetID="7" presetClass="emph" presetSubtype="2" fill="hold" nodeType="withEffect">
                                  <p:stCondLst>
                                    <p:cond delay="0"/>
                                  </p:stCondLst>
                                  <p:childTnLst>
                                    <p:animClr clrSpc="rgb" dir="cw">
                                      <p:cBhvr>
                                        <p:cTn id="79" dur="1000" fill="hold"/>
                                        <p:tgtEl>
                                          <p:spTgt spid="39"/>
                                        </p:tgtEl>
                                        <p:attrNameLst>
                                          <p:attrName>stroke.color</p:attrName>
                                        </p:attrNameLst>
                                      </p:cBhvr>
                                      <p:to>
                                        <a:srgbClr val="C00000"/>
                                      </p:to>
                                    </p:animClr>
                                    <p:set>
                                      <p:cBhvr>
                                        <p:cTn id="80" dur="1000" fill="hold"/>
                                        <p:tgtEl>
                                          <p:spTgt spid="39"/>
                                        </p:tgtEl>
                                        <p:attrNameLst>
                                          <p:attrName>stroke.on</p:attrName>
                                        </p:attrNameLst>
                                      </p:cBhvr>
                                      <p:to>
                                        <p:strVal val="true"/>
                                      </p:to>
                                    </p:set>
                                  </p:childTnLst>
                                </p:cTn>
                              </p:par>
                              <p:par>
                                <p:cTn id="81" presetID="7" presetClass="emph" presetSubtype="2" fill="hold" nodeType="withEffect">
                                  <p:stCondLst>
                                    <p:cond delay="0"/>
                                  </p:stCondLst>
                                  <p:childTnLst>
                                    <p:animClr clrSpc="rgb" dir="cw">
                                      <p:cBhvr>
                                        <p:cTn id="82" dur="1000" fill="hold"/>
                                        <p:tgtEl>
                                          <p:spTgt spid="41"/>
                                        </p:tgtEl>
                                        <p:attrNameLst>
                                          <p:attrName>stroke.color</p:attrName>
                                        </p:attrNameLst>
                                      </p:cBhvr>
                                      <p:to>
                                        <a:srgbClr val="C00000"/>
                                      </p:to>
                                    </p:animClr>
                                    <p:set>
                                      <p:cBhvr>
                                        <p:cTn id="83" dur="1000" fill="hold"/>
                                        <p:tgtEl>
                                          <p:spTgt spid="41"/>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1000" fill="hold"/>
                                        <p:tgtEl>
                                          <p:spTgt spid="16"/>
                                        </p:tgtEl>
                                        <p:attrNameLst>
                                          <p:attrName>stroke.color</p:attrName>
                                        </p:attrNameLst>
                                      </p:cBhvr>
                                      <p:to>
                                        <a:srgbClr val="C00000"/>
                                      </p:to>
                                    </p:animClr>
                                    <p:set>
                                      <p:cBhvr>
                                        <p:cTn id="86" dur="1000" fill="hold"/>
                                        <p:tgtEl>
                                          <p:spTgt spid="16"/>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1000" fill="hold"/>
                                        <p:tgtEl>
                                          <p:spTgt spid="13"/>
                                        </p:tgtEl>
                                        <p:attrNameLst>
                                          <p:attrName>stroke.color</p:attrName>
                                        </p:attrNameLst>
                                      </p:cBhvr>
                                      <p:to>
                                        <a:srgbClr val="C00000"/>
                                      </p:to>
                                    </p:animClr>
                                    <p:set>
                                      <p:cBhvr>
                                        <p:cTn id="89" dur="1000" fill="hold"/>
                                        <p:tgtEl>
                                          <p:spTgt spid="13"/>
                                        </p:tgtEl>
                                        <p:attrNameLst>
                                          <p:attrName>stroke.on</p:attrName>
                                        </p:attrNameLst>
                                      </p:cBhvr>
                                      <p:to>
                                        <p:strVal val="true"/>
                                      </p:to>
                                    </p:set>
                                  </p:childTnLst>
                                </p:cTn>
                              </p:par>
                              <p:par>
                                <p:cTn id="90" presetID="7" presetClass="emph" presetSubtype="2" fill="hold" nodeType="withEffect">
                                  <p:stCondLst>
                                    <p:cond delay="0"/>
                                  </p:stCondLst>
                                  <p:childTnLst>
                                    <p:animClr clrSpc="rgb" dir="cw">
                                      <p:cBhvr>
                                        <p:cTn id="91" dur="1000" fill="hold"/>
                                        <p:tgtEl>
                                          <p:spTgt spid="15"/>
                                        </p:tgtEl>
                                        <p:attrNameLst>
                                          <p:attrName>stroke.color</p:attrName>
                                        </p:attrNameLst>
                                      </p:cBhvr>
                                      <p:to>
                                        <a:srgbClr val="C00000"/>
                                      </p:to>
                                    </p:animClr>
                                    <p:set>
                                      <p:cBhvr>
                                        <p:cTn id="92" dur="1000" fill="hold"/>
                                        <p:tgtEl>
                                          <p:spTgt spid="15"/>
                                        </p:tgtEl>
                                        <p:attrNameLst>
                                          <p:attrName>stroke.on</p:attrName>
                                        </p:attrNameLst>
                                      </p:cBhvr>
                                      <p:to>
                                        <p:strVal val="true"/>
                                      </p:to>
                                    </p:set>
                                  </p:childTnLst>
                                </p:cTn>
                              </p:par>
                              <p:par>
                                <p:cTn id="93" presetID="7" presetClass="emph" presetSubtype="2" fill="hold" nodeType="withEffect">
                                  <p:stCondLst>
                                    <p:cond delay="0"/>
                                  </p:stCondLst>
                                  <p:childTnLst>
                                    <p:animClr clrSpc="rgb" dir="cw">
                                      <p:cBhvr>
                                        <p:cTn id="94" dur="1000" fill="hold"/>
                                        <p:tgtEl>
                                          <p:spTgt spid="5"/>
                                        </p:tgtEl>
                                        <p:attrNameLst>
                                          <p:attrName>stroke.color</p:attrName>
                                        </p:attrNameLst>
                                      </p:cBhvr>
                                      <p:to>
                                        <a:srgbClr val="C00000"/>
                                      </p:to>
                                    </p:animClr>
                                    <p:set>
                                      <p:cBhvr>
                                        <p:cTn id="95" dur="1000" fill="hold"/>
                                        <p:tgtEl>
                                          <p:spTgt spid="5"/>
                                        </p:tgtEl>
                                        <p:attrNameLst>
                                          <p:attrName>stroke.on</p:attrName>
                                        </p:attrNameLst>
                                      </p:cBhvr>
                                      <p:to>
                                        <p:strVal val="true"/>
                                      </p:to>
                                    </p:set>
                                  </p:childTnLst>
                                </p:cTn>
                              </p:par>
                              <p:par>
                                <p:cTn id="96" presetID="7" presetClass="emph" presetSubtype="2" fill="hold" nodeType="withEffect">
                                  <p:stCondLst>
                                    <p:cond delay="0"/>
                                  </p:stCondLst>
                                  <p:childTnLst>
                                    <p:animClr clrSpc="rgb" dir="cw">
                                      <p:cBhvr>
                                        <p:cTn id="97" dur="1000" fill="hold"/>
                                        <p:tgtEl>
                                          <p:spTgt spid="31"/>
                                        </p:tgtEl>
                                        <p:attrNameLst>
                                          <p:attrName>stroke.color</p:attrName>
                                        </p:attrNameLst>
                                      </p:cBhvr>
                                      <p:to>
                                        <a:srgbClr val="C00000"/>
                                      </p:to>
                                    </p:animClr>
                                    <p:set>
                                      <p:cBhvr>
                                        <p:cTn id="98" dur="1000" fill="hold"/>
                                        <p:tgtEl>
                                          <p:spTgt spid="31"/>
                                        </p:tgtEl>
                                        <p:attrNameLst>
                                          <p:attrName>stroke.on</p:attrName>
                                        </p:attrNameLst>
                                      </p:cBhvr>
                                      <p:to>
                                        <p:strVal val="true"/>
                                      </p:to>
                                    </p:set>
                                  </p:childTnLst>
                                </p:cTn>
                              </p:par>
                              <p:par>
                                <p:cTn id="99" presetID="7" presetClass="emph" presetSubtype="2" fill="hold" nodeType="withEffect">
                                  <p:stCondLst>
                                    <p:cond delay="0"/>
                                  </p:stCondLst>
                                  <p:childTnLst>
                                    <p:animClr clrSpc="rgb" dir="cw">
                                      <p:cBhvr>
                                        <p:cTn id="100" dur="1000" fill="hold"/>
                                        <p:tgtEl>
                                          <p:spTgt spid="46"/>
                                        </p:tgtEl>
                                        <p:attrNameLst>
                                          <p:attrName>stroke.color</p:attrName>
                                        </p:attrNameLst>
                                      </p:cBhvr>
                                      <p:to>
                                        <a:srgbClr val="C00000"/>
                                      </p:to>
                                    </p:animClr>
                                    <p:set>
                                      <p:cBhvr>
                                        <p:cTn id="101" dur="1000" fill="hold"/>
                                        <p:tgtEl>
                                          <p:spTgt spid="46"/>
                                        </p:tgtEl>
                                        <p:attrNameLst>
                                          <p:attrName>stroke.on</p:attrName>
                                        </p:attrNameLst>
                                      </p:cBhvr>
                                      <p:to>
                                        <p:strVal val="true"/>
                                      </p:to>
                                    </p:set>
                                  </p:childTnLst>
                                </p:cTn>
                              </p:par>
                              <p:par>
                                <p:cTn id="102" presetID="7" presetClass="emph" presetSubtype="2" fill="hold" nodeType="withEffect">
                                  <p:stCondLst>
                                    <p:cond delay="0"/>
                                  </p:stCondLst>
                                  <p:childTnLst>
                                    <p:animClr clrSpc="rgb" dir="cw">
                                      <p:cBhvr>
                                        <p:cTn id="103" dur="1000" fill="hold"/>
                                        <p:tgtEl>
                                          <p:spTgt spid="45"/>
                                        </p:tgtEl>
                                        <p:attrNameLst>
                                          <p:attrName>stroke.color</p:attrName>
                                        </p:attrNameLst>
                                      </p:cBhvr>
                                      <p:to>
                                        <a:srgbClr val="C00000"/>
                                      </p:to>
                                    </p:animClr>
                                    <p:set>
                                      <p:cBhvr>
                                        <p:cTn id="104" dur="1000" fill="hold"/>
                                        <p:tgtEl>
                                          <p:spTgt spid="45"/>
                                        </p:tgtEl>
                                        <p:attrNameLst>
                                          <p:attrName>stroke.on</p:attrName>
                                        </p:attrNameLst>
                                      </p:cBhvr>
                                      <p:to>
                                        <p:strVal val="true"/>
                                      </p:to>
                                    </p:set>
                                  </p:childTnLst>
                                </p:cTn>
                              </p:par>
                              <p:par>
                                <p:cTn id="105" presetID="7" presetClass="emph" presetSubtype="2" fill="hold" nodeType="withEffect">
                                  <p:stCondLst>
                                    <p:cond delay="0"/>
                                  </p:stCondLst>
                                  <p:childTnLst>
                                    <p:animClr clrSpc="rgb" dir="cw">
                                      <p:cBhvr>
                                        <p:cTn id="106" dur="1000" fill="hold"/>
                                        <p:tgtEl>
                                          <p:spTgt spid="30"/>
                                        </p:tgtEl>
                                        <p:attrNameLst>
                                          <p:attrName>stroke.color</p:attrName>
                                        </p:attrNameLst>
                                      </p:cBhvr>
                                      <p:to>
                                        <a:srgbClr val="C00000"/>
                                      </p:to>
                                    </p:animClr>
                                    <p:set>
                                      <p:cBhvr>
                                        <p:cTn id="107" dur="1000" fill="hold"/>
                                        <p:tgtEl>
                                          <p:spTgt spid="30"/>
                                        </p:tgtEl>
                                        <p:attrNameLst>
                                          <p:attrName>stroke.on</p:attrName>
                                        </p:attrNameLst>
                                      </p:cBhvr>
                                      <p:to>
                                        <p:strVal val="true"/>
                                      </p:to>
                                    </p:set>
                                  </p:childTnLst>
                                </p:cTn>
                              </p:par>
                              <p:par>
                                <p:cTn id="108" presetID="7" presetClass="emph" presetSubtype="2" fill="hold" nodeType="withEffect">
                                  <p:stCondLst>
                                    <p:cond delay="0"/>
                                  </p:stCondLst>
                                  <p:childTnLst>
                                    <p:animClr clrSpc="rgb" dir="cw">
                                      <p:cBhvr>
                                        <p:cTn id="109" dur="1000" fill="hold"/>
                                        <p:tgtEl>
                                          <p:spTgt spid="4"/>
                                        </p:tgtEl>
                                        <p:attrNameLst>
                                          <p:attrName>stroke.color</p:attrName>
                                        </p:attrNameLst>
                                      </p:cBhvr>
                                      <p:to>
                                        <a:srgbClr val="C00000"/>
                                      </p:to>
                                    </p:animClr>
                                    <p:set>
                                      <p:cBhvr>
                                        <p:cTn id="110" dur="1000" fill="hold"/>
                                        <p:tgtEl>
                                          <p:spTgt spid="4"/>
                                        </p:tgtEl>
                                        <p:attrNameLst>
                                          <p:attrName>stroke.on</p:attrName>
                                        </p:attrNameLst>
                                      </p:cBhvr>
                                      <p:to>
                                        <p:strVal val="true"/>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85"/>
                                        </p:tgtEl>
                                      </p:cBhvr>
                                    </p:animEffect>
                                    <p:set>
                                      <p:cBhvr>
                                        <p:cTn id="115" dur="1" fill="hold">
                                          <p:stCondLst>
                                            <p:cond delay="499"/>
                                          </p:stCondLst>
                                        </p:cTn>
                                        <p:tgtEl>
                                          <p:spTgt spid="85"/>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fade">
                                      <p:cBhvr>
                                        <p:cTn id="118" dur="500"/>
                                        <p:tgtEl>
                                          <p:spTgt spid="61"/>
                                        </p:tgtEl>
                                      </p:cBhvr>
                                    </p:animEffect>
                                  </p:childTnLst>
                                </p:cTn>
                              </p:par>
                              <p:par>
                                <p:cTn id="119" presetID="7" presetClass="emph" presetSubtype="2" fill="hold" nodeType="withEffect">
                                  <p:stCondLst>
                                    <p:cond delay="0"/>
                                  </p:stCondLst>
                                  <p:childTnLst>
                                    <p:animClr clrSpc="rgb" dir="cw">
                                      <p:cBhvr>
                                        <p:cTn id="120" dur="1000" fill="hold"/>
                                        <p:tgtEl>
                                          <p:spTgt spid="6"/>
                                        </p:tgtEl>
                                        <p:attrNameLst>
                                          <p:attrName>stroke.color</p:attrName>
                                        </p:attrNameLst>
                                      </p:cBhvr>
                                      <p:to>
                                        <a:schemeClr val="accent1"/>
                                      </p:to>
                                    </p:animClr>
                                    <p:set>
                                      <p:cBhvr>
                                        <p:cTn id="121" dur="1000" fill="hold"/>
                                        <p:tgtEl>
                                          <p:spTgt spid="6"/>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1000" fill="hold"/>
                                        <p:tgtEl>
                                          <p:spTgt spid="23"/>
                                        </p:tgtEl>
                                        <p:attrNameLst>
                                          <p:attrName>stroke.color</p:attrName>
                                        </p:attrNameLst>
                                      </p:cBhvr>
                                      <p:to>
                                        <a:srgbClr val="C02900"/>
                                      </p:to>
                                    </p:animClr>
                                    <p:set>
                                      <p:cBhvr>
                                        <p:cTn id="124" dur="1000" fill="hold"/>
                                        <p:tgtEl>
                                          <p:spTgt spid="23"/>
                                        </p:tgtEl>
                                        <p:attrNameLst>
                                          <p:attrName>stroke.on</p:attrName>
                                        </p:attrNameLst>
                                      </p:cBhvr>
                                      <p:to>
                                        <p:strVal val="true"/>
                                      </p:to>
                                    </p:set>
                                  </p:childTnLst>
                                </p:cTn>
                              </p:par>
                              <p:par>
                                <p:cTn id="125" presetID="1" presetClass="emph" presetSubtype="2" fill="hold" nodeType="withEffect">
                                  <p:stCondLst>
                                    <p:cond delay="0"/>
                                  </p:stCondLst>
                                  <p:childTnLst>
                                    <p:animClr clrSpc="rgb" dir="cw">
                                      <p:cBhvr>
                                        <p:cTn id="126" dur="1000" fill="hold"/>
                                        <p:tgtEl>
                                          <p:spTgt spid="20"/>
                                        </p:tgtEl>
                                        <p:attrNameLst>
                                          <p:attrName>fillcolor</p:attrName>
                                        </p:attrNameLst>
                                      </p:cBhvr>
                                      <p:to>
                                        <a:srgbClr val="5B9CD7"/>
                                      </p:to>
                                    </p:animClr>
                                    <p:set>
                                      <p:cBhvr>
                                        <p:cTn id="127" dur="1000" fill="hold"/>
                                        <p:tgtEl>
                                          <p:spTgt spid="20"/>
                                        </p:tgtEl>
                                        <p:attrNameLst>
                                          <p:attrName>fill.type</p:attrName>
                                        </p:attrNameLst>
                                      </p:cBhvr>
                                      <p:to>
                                        <p:strVal val="solid"/>
                                      </p:to>
                                    </p:set>
                                    <p:set>
                                      <p:cBhvr>
                                        <p:cTn id="128" dur="1000" fill="hold"/>
                                        <p:tgtEl>
                                          <p:spTgt spid="20"/>
                                        </p:tgtEl>
                                        <p:attrNameLst>
                                          <p:attrName>fill.on</p:attrName>
                                        </p:attrNameLst>
                                      </p:cBhvr>
                                      <p:to>
                                        <p:strVal val="true"/>
                                      </p:to>
                                    </p:set>
                                  </p:childTnLst>
                                </p:cTn>
                              </p:par>
                              <p:par>
                                <p:cTn id="129" presetID="10" presetClass="exit" presetSubtype="0" fill="hold" grpId="0" nodeType="withEffect">
                                  <p:stCondLst>
                                    <p:cond delay="0"/>
                                  </p:stCondLst>
                                  <p:childTnLst>
                                    <p:animEffect transition="out" filter="fade">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par>
                                <p:cTn id="132" presetID="10" presetClass="entr" presetSubtype="0" fill="hold" grpId="0" nodeType="withEffect">
                                  <p:stCondLst>
                                    <p:cond delay="0"/>
                                  </p:stCondLst>
                                  <p:childTnLst>
                                    <p:set>
                                      <p:cBhvr>
                                        <p:cTn id="133" dur="1" fill="hold">
                                          <p:stCondLst>
                                            <p:cond delay="0"/>
                                          </p:stCondLst>
                                        </p:cTn>
                                        <p:tgtEl>
                                          <p:spTgt spid="62"/>
                                        </p:tgtEl>
                                        <p:attrNameLst>
                                          <p:attrName>style.visibility</p:attrName>
                                        </p:attrNameLst>
                                      </p:cBhvr>
                                      <p:to>
                                        <p:strVal val="visible"/>
                                      </p:to>
                                    </p:set>
                                    <p:animEffect transition="in" filter="fade">
                                      <p:cBhvr>
                                        <p:cTn id="134" dur="500"/>
                                        <p:tgtEl>
                                          <p:spTgt spid="6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61"/>
                                        </p:tgtEl>
                                      </p:cBhvr>
                                    </p:animEffect>
                                    <p:set>
                                      <p:cBhvr>
                                        <p:cTn id="139" dur="1" fill="hold">
                                          <p:stCondLst>
                                            <p:cond delay="499"/>
                                          </p:stCondLst>
                                        </p:cTn>
                                        <p:tgtEl>
                                          <p:spTgt spid="61"/>
                                        </p:tgtEl>
                                        <p:attrNameLst>
                                          <p:attrName>style.visibility</p:attrName>
                                        </p:attrNameLst>
                                      </p:cBhvr>
                                      <p:to>
                                        <p:strVal val="hidden"/>
                                      </p:to>
                                    </p:set>
                                  </p:childTnLst>
                                </p:cTn>
                              </p:par>
                              <p:par>
                                <p:cTn id="140" presetID="10" presetClass="entr" presetSubtype="0" fill="hold" grpId="0" nodeType="withEffect">
                                  <p:stCondLst>
                                    <p:cond delay="0"/>
                                  </p:stCondLst>
                                  <p:childTnLst>
                                    <p:set>
                                      <p:cBhvr>
                                        <p:cTn id="141" dur="1" fill="hold">
                                          <p:stCondLst>
                                            <p:cond delay="0"/>
                                          </p:stCondLst>
                                        </p:cTn>
                                        <p:tgtEl>
                                          <p:spTgt spid="3"/>
                                        </p:tgtEl>
                                        <p:attrNameLst>
                                          <p:attrName>style.visibility</p:attrName>
                                        </p:attrNameLst>
                                      </p:cBhvr>
                                      <p:to>
                                        <p:strVal val="visible"/>
                                      </p:to>
                                    </p:set>
                                    <p:animEffect transition="in" filter="fade">
                                      <p:cBhvr>
                                        <p:cTn id="142" dur="500"/>
                                        <p:tgtEl>
                                          <p:spTgt spid="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9"/>
                                        </p:tgtEl>
                                        <p:attrNameLst>
                                          <p:attrName>style.visibility</p:attrName>
                                        </p:attrNameLst>
                                      </p:cBhvr>
                                      <p:to>
                                        <p:strVal val="visible"/>
                                      </p:to>
                                    </p:set>
                                    <p:animEffect transition="in" filter="fade">
                                      <p:cBhvr>
                                        <p:cTn id="145" dur="500"/>
                                        <p:tgtEl>
                                          <p:spTgt spid="9"/>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74"/>
                                        </p:tgtEl>
                                        <p:attrNameLst>
                                          <p:attrName>style.visibility</p:attrName>
                                        </p:attrNameLst>
                                      </p:cBhvr>
                                      <p:to>
                                        <p:strVal val="visible"/>
                                      </p:to>
                                    </p:set>
                                    <p:animEffect transition="in" filter="fade">
                                      <p:cBhvr>
                                        <p:cTn id="148" dur="500"/>
                                        <p:tgtEl>
                                          <p:spTgt spid="74"/>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75"/>
                                        </p:tgtEl>
                                        <p:attrNameLst>
                                          <p:attrName>style.visibility</p:attrName>
                                        </p:attrNameLst>
                                      </p:cBhvr>
                                      <p:to>
                                        <p:strVal val="visible"/>
                                      </p:to>
                                    </p:set>
                                    <p:animEffect transition="in" filter="fade">
                                      <p:cBhvr>
                                        <p:cTn id="151" dur="500"/>
                                        <p:tgtEl>
                                          <p:spTgt spid="7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1" nodeType="clickEffect">
                                  <p:stCondLst>
                                    <p:cond delay="0"/>
                                  </p:stCondLst>
                                  <p:childTnLst>
                                    <p:animEffect transition="out" filter="fade">
                                      <p:cBhvr>
                                        <p:cTn id="155" dur="500"/>
                                        <p:tgtEl>
                                          <p:spTgt spid="3"/>
                                        </p:tgtEl>
                                      </p:cBhvr>
                                    </p:animEffect>
                                    <p:set>
                                      <p:cBhvr>
                                        <p:cTn id="156" dur="1" fill="hold">
                                          <p:stCondLst>
                                            <p:cond delay="499"/>
                                          </p:stCondLst>
                                        </p:cTn>
                                        <p:tgtEl>
                                          <p:spTgt spid="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9"/>
                                        </p:tgtEl>
                                      </p:cBhvr>
                                    </p:animEffect>
                                    <p:set>
                                      <p:cBhvr>
                                        <p:cTn id="159" dur="1" fill="hold">
                                          <p:stCondLst>
                                            <p:cond delay="499"/>
                                          </p:stCondLst>
                                        </p:cTn>
                                        <p:tgtEl>
                                          <p:spTgt spid="9"/>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74"/>
                                        </p:tgtEl>
                                      </p:cBhvr>
                                    </p:animEffect>
                                    <p:set>
                                      <p:cBhvr>
                                        <p:cTn id="162" dur="1" fill="hold">
                                          <p:stCondLst>
                                            <p:cond delay="499"/>
                                          </p:stCondLst>
                                        </p:cTn>
                                        <p:tgtEl>
                                          <p:spTgt spid="74"/>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75"/>
                                        </p:tgtEl>
                                      </p:cBhvr>
                                    </p:animEffect>
                                    <p:set>
                                      <p:cBhvr>
                                        <p:cTn id="165" dur="1" fill="hold">
                                          <p:stCondLst>
                                            <p:cond delay="499"/>
                                          </p:stCondLst>
                                        </p:cTn>
                                        <p:tgtEl>
                                          <p:spTgt spid="75"/>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63"/>
                                        </p:tgtEl>
                                        <p:attrNameLst>
                                          <p:attrName>style.visibility</p:attrName>
                                        </p:attrNameLst>
                                      </p:cBhvr>
                                      <p:to>
                                        <p:strVal val="visible"/>
                                      </p:to>
                                    </p:set>
                                    <p:animEffect transition="in" filter="fade">
                                      <p:cBhvr>
                                        <p:cTn id="168" dur="500"/>
                                        <p:tgtEl>
                                          <p:spTgt spid="63"/>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66"/>
                                        </p:tgtEl>
                                        <p:attrNameLst>
                                          <p:attrName>style.visibility</p:attrName>
                                        </p:attrNameLst>
                                      </p:cBhvr>
                                      <p:to>
                                        <p:strVal val="visible"/>
                                      </p:to>
                                    </p:set>
                                    <p:animEffect transition="in" filter="fade">
                                      <p:cBhvr>
                                        <p:cTn id="171" dur="1000"/>
                                        <p:tgtEl>
                                          <p:spTgt spid="66"/>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65"/>
                                        </p:tgtEl>
                                        <p:attrNameLst>
                                          <p:attrName>style.visibility</p:attrName>
                                        </p:attrNameLst>
                                      </p:cBhvr>
                                      <p:to>
                                        <p:strVal val="visible"/>
                                      </p:to>
                                    </p:set>
                                    <p:animEffect transition="in" filter="fade">
                                      <p:cBhvr>
                                        <p:cTn id="174" dur="1000"/>
                                        <p:tgtEl>
                                          <p:spTgt spid="65"/>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64"/>
                                        </p:tgtEl>
                                        <p:attrNameLst>
                                          <p:attrName>style.visibility</p:attrName>
                                        </p:attrNameLst>
                                      </p:cBhvr>
                                      <p:to>
                                        <p:strVal val="visible"/>
                                      </p:to>
                                    </p:set>
                                    <p:animEffect transition="in" filter="fade">
                                      <p:cBhvr>
                                        <p:cTn id="177" dur="1000"/>
                                        <p:tgtEl>
                                          <p:spTgt spid="64"/>
                                        </p:tgtEl>
                                      </p:cBhvr>
                                    </p:animEffect>
                                  </p:child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500"/>
                                        <p:tgtEl>
                                          <p:spTgt spid="25"/>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xit" presetSubtype="0" fill="hold" grpId="1" nodeType="clickEffect">
                                  <p:stCondLst>
                                    <p:cond delay="0"/>
                                  </p:stCondLst>
                                  <p:childTnLst>
                                    <p:animEffect transition="out" filter="fade">
                                      <p:cBhvr>
                                        <p:cTn id="184" dur="500"/>
                                        <p:tgtEl>
                                          <p:spTgt spid="63"/>
                                        </p:tgtEl>
                                      </p:cBhvr>
                                    </p:animEffect>
                                    <p:set>
                                      <p:cBhvr>
                                        <p:cTn id="185" dur="1" fill="hold">
                                          <p:stCondLst>
                                            <p:cond delay="499"/>
                                          </p:stCondLst>
                                        </p:cTn>
                                        <p:tgtEl>
                                          <p:spTgt spid="63"/>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25"/>
                                        </p:tgtEl>
                                      </p:cBhvr>
                                    </p:animEffect>
                                    <p:set>
                                      <p:cBhvr>
                                        <p:cTn id="188" dur="1" fill="hold">
                                          <p:stCondLst>
                                            <p:cond delay="499"/>
                                          </p:stCondLst>
                                        </p:cTn>
                                        <p:tgtEl>
                                          <p:spTgt spid="25"/>
                                        </p:tgtEl>
                                        <p:attrNameLst>
                                          <p:attrName>style.visibility</p:attrName>
                                        </p:attrNameLst>
                                      </p:cBhvr>
                                      <p:to>
                                        <p:strVal val="hidden"/>
                                      </p:to>
                                    </p:set>
                                  </p:childTnLst>
                                </p:cTn>
                              </p:par>
                              <p:par>
                                <p:cTn id="189" presetID="1" presetClass="emph" presetSubtype="2" fill="hold" nodeType="withEffect">
                                  <p:stCondLst>
                                    <p:cond delay="0"/>
                                  </p:stCondLst>
                                  <p:childTnLst>
                                    <p:animClr clrSpc="rgb" dir="cw">
                                      <p:cBhvr>
                                        <p:cTn id="190" dur="2000" fill="hold"/>
                                        <p:tgtEl>
                                          <p:spTgt spid="68"/>
                                        </p:tgtEl>
                                        <p:attrNameLst>
                                          <p:attrName>fillcolor</p:attrName>
                                        </p:attrNameLst>
                                      </p:cBhvr>
                                      <p:to>
                                        <a:srgbClr val="D0CECE"/>
                                      </p:to>
                                    </p:animClr>
                                    <p:set>
                                      <p:cBhvr>
                                        <p:cTn id="191" dur="2000" fill="hold"/>
                                        <p:tgtEl>
                                          <p:spTgt spid="68"/>
                                        </p:tgtEl>
                                        <p:attrNameLst>
                                          <p:attrName>fill.type</p:attrName>
                                        </p:attrNameLst>
                                      </p:cBhvr>
                                      <p:to>
                                        <p:strVal val="solid"/>
                                      </p:to>
                                    </p:set>
                                    <p:set>
                                      <p:cBhvr>
                                        <p:cTn id="192" dur="2000" fill="hold"/>
                                        <p:tgtEl>
                                          <p:spTgt spid="68"/>
                                        </p:tgtEl>
                                        <p:attrNameLst>
                                          <p:attrName>fill.on</p:attrName>
                                        </p:attrNameLst>
                                      </p:cBhvr>
                                      <p:to>
                                        <p:strVal val="true"/>
                                      </p:to>
                                    </p:set>
                                  </p:childTnLst>
                                </p:cTn>
                              </p:par>
                              <p:par>
                                <p:cTn id="193" presetID="10" presetClass="entr" presetSubtype="0" fill="hold" grpId="0" nodeType="withEffect">
                                  <p:stCondLst>
                                    <p:cond delay="0"/>
                                  </p:stCondLst>
                                  <p:childTnLst>
                                    <p:set>
                                      <p:cBhvr>
                                        <p:cTn id="194" dur="1" fill="hold">
                                          <p:stCondLst>
                                            <p:cond delay="0"/>
                                          </p:stCondLst>
                                        </p:cTn>
                                        <p:tgtEl>
                                          <p:spTgt spid="72"/>
                                        </p:tgtEl>
                                        <p:attrNameLst>
                                          <p:attrName>style.visibility</p:attrName>
                                        </p:attrNameLst>
                                      </p:cBhvr>
                                      <p:to>
                                        <p:strVal val="visible"/>
                                      </p:to>
                                    </p:set>
                                    <p:animEffect transition="in" filter="fade">
                                      <p:cBhvr>
                                        <p:cTn id="195" dur="500"/>
                                        <p:tgtEl>
                                          <p:spTgt spid="72"/>
                                        </p:tgtEl>
                                      </p:cBhvr>
                                    </p:animEffect>
                                  </p:childTnLst>
                                </p:cTn>
                              </p:par>
                              <p:par>
                                <p:cTn id="196" presetID="1" presetClass="emph" presetSubtype="2" fill="hold" nodeType="withEffect">
                                  <p:stCondLst>
                                    <p:cond delay="0"/>
                                  </p:stCondLst>
                                  <p:childTnLst>
                                    <p:animClr clrSpc="rgb" dir="cw">
                                      <p:cBhvr>
                                        <p:cTn id="197" dur="500" fill="hold"/>
                                        <p:tgtEl>
                                          <p:spTgt spid="69"/>
                                        </p:tgtEl>
                                        <p:attrNameLst>
                                          <p:attrName>fillcolor</p:attrName>
                                        </p:attrNameLst>
                                      </p:cBhvr>
                                      <p:to>
                                        <a:srgbClr val="2C5497"/>
                                      </p:to>
                                    </p:animClr>
                                    <p:set>
                                      <p:cBhvr>
                                        <p:cTn id="198" dur="500" fill="hold"/>
                                        <p:tgtEl>
                                          <p:spTgt spid="69"/>
                                        </p:tgtEl>
                                        <p:attrNameLst>
                                          <p:attrName>fill.type</p:attrName>
                                        </p:attrNameLst>
                                      </p:cBhvr>
                                      <p:to>
                                        <p:strVal val="solid"/>
                                      </p:to>
                                    </p:set>
                                    <p:set>
                                      <p:cBhvr>
                                        <p:cTn id="199" dur="500" fill="hold"/>
                                        <p:tgtEl>
                                          <p:spTgt spid="69"/>
                                        </p:tgtEl>
                                        <p:attrNameLst>
                                          <p:attrName>fill.on</p:attrName>
                                        </p:attrNameLst>
                                      </p:cBhvr>
                                      <p:to>
                                        <p:strVal val="true"/>
                                      </p:to>
                                    </p:set>
                                  </p:childTnLst>
                                </p:cTn>
                              </p:par>
                              <p:par>
                                <p:cTn id="200" presetID="1" presetClass="emph" presetSubtype="2" fill="hold" nodeType="withEffect">
                                  <p:stCondLst>
                                    <p:cond delay="0"/>
                                  </p:stCondLst>
                                  <p:childTnLst>
                                    <p:animClr clrSpc="rgb" dir="cw">
                                      <p:cBhvr>
                                        <p:cTn id="201" dur="500" fill="hold"/>
                                        <p:tgtEl>
                                          <p:spTgt spid="20"/>
                                        </p:tgtEl>
                                        <p:attrNameLst>
                                          <p:attrName>fillcolor</p:attrName>
                                        </p:attrNameLst>
                                      </p:cBhvr>
                                      <p:to>
                                        <a:srgbClr val="EEDD88"/>
                                      </p:to>
                                    </p:animClr>
                                    <p:set>
                                      <p:cBhvr>
                                        <p:cTn id="202" dur="500" fill="hold"/>
                                        <p:tgtEl>
                                          <p:spTgt spid="20"/>
                                        </p:tgtEl>
                                        <p:attrNameLst>
                                          <p:attrName>fill.type</p:attrName>
                                        </p:attrNameLst>
                                      </p:cBhvr>
                                      <p:to>
                                        <p:strVal val="solid"/>
                                      </p:to>
                                    </p:set>
                                    <p:set>
                                      <p:cBhvr>
                                        <p:cTn id="203" dur="500" fill="hold"/>
                                        <p:tgtEl>
                                          <p:spTgt spid="20"/>
                                        </p:tgtEl>
                                        <p:attrNameLst>
                                          <p:attrName>fill.on</p:attrName>
                                        </p:attrNameLst>
                                      </p:cBhvr>
                                      <p:to>
                                        <p:strVal val="true"/>
                                      </p:to>
                                    </p:set>
                                  </p:childTnLst>
                                </p:cTn>
                              </p:par>
                              <p:par>
                                <p:cTn id="204" presetID="10" presetClass="exit" presetSubtype="0" fill="hold" grpId="1" nodeType="withEffect">
                                  <p:stCondLst>
                                    <p:cond delay="0"/>
                                  </p:stCondLst>
                                  <p:childTnLst>
                                    <p:animEffect transition="out" filter="fade">
                                      <p:cBhvr>
                                        <p:cTn id="205" dur="500"/>
                                        <p:tgtEl>
                                          <p:spTgt spid="62"/>
                                        </p:tgtEl>
                                      </p:cBhvr>
                                    </p:animEffect>
                                    <p:set>
                                      <p:cBhvr>
                                        <p:cTn id="206" dur="1" fill="hold">
                                          <p:stCondLst>
                                            <p:cond delay="499"/>
                                          </p:stCondLst>
                                        </p:cTn>
                                        <p:tgtEl>
                                          <p:spTgt spid="62"/>
                                        </p:tgtEl>
                                        <p:attrNameLst>
                                          <p:attrName>style.visibility</p:attrName>
                                        </p:attrNameLst>
                                      </p:cBhvr>
                                      <p:to>
                                        <p:strVal val="hidden"/>
                                      </p:to>
                                    </p:set>
                                  </p:childTnLst>
                                </p:cTn>
                              </p:par>
                              <p:par>
                                <p:cTn id="207" presetID="10" presetClass="entr" presetSubtype="0" fill="hold" grpId="0" nodeType="withEffect">
                                  <p:stCondLst>
                                    <p:cond delay="0"/>
                                  </p:stCondLst>
                                  <p:childTnLst>
                                    <p:set>
                                      <p:cBhvr>
                                        <p:cTn id="208" dur="1" fill="hold">
                                          <p:stCondLst>
                                            <p:cond delay="0"/>
                                          </p:stCondLst>
                                        </p:cTn>
                                        <p:tgtEl>
                                          <p:spTgt spid="73"/>
                                        </p:tgtEl>
                                        <p:attrNameLst>
                                          <p:attrName>style.visibility</p:attrName>
                                        </p:attrNameLst>
                                      </p:cBhvr>
                                      <p:to>
                                        <p:strVal val="visible"/>
                                      </p:to>
                                    </p:set>
                                    <p:animEffect transition="in" filter="fade">
                                      <p:cBhvr>
                                        <p:cTn id="209" dur="500"/>
                                        <p:tgtEl>
                                          <p:spTgt spid="73"/>
                                        </p:tgtEl>
                                      </p:cBhvr>
                                    </p:animEffect>
                                  </p:childTnLst>
                                </p:cTn>
                              </p:par>
                              <p:par>
                                <p:cTn id="210" presetID="7" presetClass="emph" presetSubtype="2" fill="hold" nodeType="withEffect">
                                  <p:stCondLst>
                                    <p:cond delay="0"/>
                                  </p:stCondLst>
                                  <p:childTnLst>
                                    <p:animClr clrSpc="rgb" dir="cw">
                                      <p:cBhvr>
                                        <p:cTn id="211" dur="500" fill="hold"/>
                                        <p:tgtEl>
                                          <p:spTgt spid="6"/>
                                        </p:tgtEl>
                                        <p:attrNameLst>
                                          <p:attrName>stroke.color</p:attrName>
                                        </p:attrNameLst>
                                      </p:cBhvr>
                                      <p:to>
                                        <a:schemeClr val="tx1"/>
                                      </p:to>
                                    </p:animClr>
                                    <p:set>
                                      <p:cBhvr>
                                        <p:cTn id="212" dur="500" fill="hold"/>
                                        <p:tgtEl>
                                          <p:spTgt spid="6"/>
                                        </p:tgtEl>
                                        <p:attrNameLst>
                                          <p:attrName>stroke.on</p:attrName>
                                        </p:attrNameLst>
                                      </p:cBhvr>
                                      <p:to>
                                        <p:strVal val="true"/>
                                      </p:to>
                                    </p:set>
                                  </p:childTnLst>
                                </p:cTn>
                              </p:par>
                              <p:par>
                                <p:cTn id="213" presetID="7" presetClass="emph" presetSubtype="2" fill="hold" nodeType="withEffect">
                                  <p:stCondLst>
                                    <p:cond delay="0"/>
                                  </p:stCondLst>
                                  <p:childTnLst>
                                    <p:animClr clrSpc="rgb" dir="cw">
                                      <p:cBhvr>
                                        <p:cTn id="214" dur="1000" fill="hold"/>
                                        <p:tgtEl>
                                          <p:spTgt spid="4"/>
                                        </p:tgtEl>
                                        <p:attrNameLst>
                                          <p:attrName>stroke.color</p:attrName>
                                        </p:attrNameLst>
                                      </p:cBhvr>
                                      <p:to>
                                        <a:schemeClr val="tx1"/>
                                      </p:to>
                                    </p:animClr>
                                    <p:set>
                                      <p:cBhvr>
                                        <p:cTn id="215" dur="1000" fill="hold"/>
                                        <p:tgtEl>
                                          <p:spTgt spid="4"/>
                                        </p:tgtEl>
                                        <p:attrNameLst>
                                          <p:attrName>stroke.on</p:attrName>
                                        </p:attrNameLst>
                                      </p:cBhvr>
                                      <p:to>
                                        <p:strVal val="true"/>
                                      </p:to>
                                    </p:set>
                                  </p:childTnLst>
                                </p:cTn>
                              </p:par>
                              <p:par>
                                <p:cTn id="216" presetID="7" presetClass="emph" presetSubtype="2" fill="hold" nodeType="withEffect">
                                  <p:stCondLst>
                                    <p:cond delay="0"/>
                                  </p:stCondLst>
                                  <p:childTnLst>
                                    <p:animClr clrSpc="rgb" dir="cw">
                                      <p:cBhvr>
                                        <p:cTn id="217" dur="1000" fill="hold"/>
                                        <p:tgtEl>
                                          <p:spTgt spid="5"/>
                                        </p:tgtEl>
                                        <p:attrNameLst>
                                          <p:attrName>stroke.color</p:attrName>
                                        </p:attrNameLst>
                                      </p:cBhvr>
                                      <p:to>
                                        <a:schemeClr val="tx1"/>
                                      </p:to>
                                    </p:animClr>
                                    <p:set>
                                      <p:cBhvr>
                                        <p:cTn id="218" dur="1000" fill="hold"/>
                                        <p:tgtEl>
                                          <p:spTgt spid="5"/>
                                        </p:tgtEl>
                                        <p:attrNameLst>
                                          <p:attrName>stroke.on</p:attrName>
                                        </p:attrNameLst>
                                      </p:cBhvr>
                                      <p:to>
                                        <p:strVal val="true"/>
                                      </p:to>
                                    </p:set>
                                  </p:childTnLst>
                                </p:cTn>
                              </p:par>
                              <p:par>
                                <p:cTn id="219" presetID="7" presetClass="emph" presetSubtype="2" fill="hold" nodeType="withEffect">
                                  <p:stCondLst>
                                    <p:cond delay="0"/>
                                  </p:stCondLst>
                                  <p:childTnLst>
                                    <p:animClr clrSpc="rgb" dir="cw">
                                      <p:cBhvr>
                                        <p:cTn id="220" dur="1000" fill="hold"/>
                                        <p:tgtEl>
                                          <p:spTgt spid="14"/>
                                        </p:tgtEl>
                                        <p:attrNameLst>
                                          <p:attrName>stroke.color</p:attrName>
                                        </p:attrNameLst>
                                      </p:cBhvr>
                                      <p:to>
                                        <a:schemeClr val="tx1"/>
                                      </p:to>
                                    </p:animClr>
                                    <p:set>
                                      <p:cBhvr>
                                        <p:cTn id="221" dur="1000" fill="hold"/>
                                        <p:tgtEl>
                                          <p:spTgt spid="14"/>
                                        </p:tgtEl>
                                        <p:attrNameLst>
                                          <p:attrName>stroke.on</p:attrName>
                                        </p:attrNameLst>
                                      </p:cBhvr>
                                      <p:to>
                                        <p:strVal val="true"/>
                                      </p:to>
                                    </p:set>
                                  </p:childTnLst>
                                </p:cTn>
                              </p:par>
                              <p:par>
                                <p:cTn id="222" presetID="7" presetClass="emph" presetSubtype="2" fill="hold" nodeType="withEffect">
                                  <p:stCondLst>
                                    <p:cond delay="0"/>
                                  </p:stCondLst>
                                  <p:childTnLst>
                                    <p:animClr clrSpc="rgb" dir="cw">
                                      <p:cBhvr>
                                        <p:cTn id="223" dur="1000" fill="hold"/>
                                        <p:tgtEl>
                                          <p:spTgt spid="16"/>
                                        </p:tgtEl>
                                        <p:attrNameLst>
                                          <p:attrName>stroke.color</p:attrName>
                                        </p:attrNameLst>
                                      </p:cBhvr>
                                      <p:to>
                                        <a:schemeClr val="tx1"/>
                                      </p:to>
                                    </p:animClr>
                                    <p:set>
                                      <p:cBhvr>
                                        <p:cTn id="224" dur="1000" fill="hold"/>
                                        <p:tgtEl>
                                          <p:spTgt spid="16"/>
                                        </p:tgtEl>
                                        <p:attrNameLst>
                                          <p:attrName>stroke.on</p:attrName>
                                        </p:attrNameLst>
                                      </p:cBhvr>
                                      <p:to>
                                        <p:strVal val="true"/>
                                      </p:to>
                                    </p:set>
                                  </p:childTnLst>
                                </p:cTn>
                              </p:par>
                              <p:par>
                                <p:cTn id="225" presetID="7" presetClass="emph" presetSubtype="2" fill="hold" nodeType="withEffect">
                                  <p:stCondLst>
                                    <p:cond delay="0"/>
                                  </p:stCondLst>
                                  <p:childTnLst>
                                    <p:animClr clrSpc="rgb" dir="cw">
                                      <p:cBhvr>
                                        <p:cTn id="226" dur="1000" fill="hold"/>
                                        <p:tgtEl>
                                          <p:spTgt spid="13"/>
                                        </p:tgtEl>
                                        <p:attrNameLst>
                                          <p:attrName>stroke.color</p:attrName>
                                        </p:attrNameLst>
                                      </p:cBhvr>
                                      <p:to>
                                        <a:schemeClr val="tx1"/>
                                      </p:to>
                                    </p:animClr>
                                    <p:set>
                                      <p:cBhvr>
                                        <p:cTn id="227" dur="1000" fill="hold"/>
                                        <p:tgtEl>
                                          <p:spTgt spid="13"/>
                                        </p:tgtEl>
                                        <p:attrNameLst>
                                          <p:attrName>stroke.on</p:attrName>
                                        </p:attrNameLst>
                                      </p:cBhvr>
                                      <p:to>
                                        <p:strVal val="true"/>
                                      </p:to>
                                    </p:set>
                                  </p:childTnLst>
                                </p:cTn>
                              </p:par>
                              <p:par>
                                <p:cTn id="228" presetID="7" presetClass="emph" presetSubtype="2" fill="hold" nodeType="withEffect">
                                  <p:stCondLst>
                                    <p:cond delay="0"/>
                                  </p:stCondLst>
                                  <p:childTnLst>
                                    <p:animClr clrSpc="rgb" dir="cw">
                                      <p:cBhvr>
                                        <p:cTn id="229" dur="1000" fill="hold"/>
                                        <p:tgtEl>
                                          <p:spTgt spid="15"/>
                                        </p:tgtEl>
                                        <p:attrNameLst>
                                          <p:attrName>stroke.color</p:attrName>
                                        </p:attrNameLst>
                                      </p:cBhvr>
                                      <p:to>
                                        <a:schemeClr val="tx1"/>
                                      </p:to>
                                    </p:animClr>
                                    <p:set>
                                      <p:cBhvr>
                                        <p:cTn id="230" dur="1000" fill="hold"/>
                                        <p:tgtEl>
                                          <p:spTgt spid="15"/>
                                        </p:tgtEl>
                                        <p:attrNameLst>
                                          <p:attrName>stroke.on</p:attrName>
                                        </p:attrNameLst>
                                      </p:cBhvr>
                                      <p:to>
                                        <p:strVal val="true"/>
                                      </p:to>
                                    </p:set>
                                  </p:childTnLst>
                                </p:cTn>
                              </p:par>
                              <p:par>
                                <p:cTn id="231" presetID="7" presetClass="emph" presetSubtype="2" fill="hold" nodeType="withEffect">
                                  <p:stCondLst>
                                    <p:cond delay="0"/>
                                  </p:stCondLst>
                                  <p:childTnLst>
                                    <p:animClr clrSpc="rgb" dir="cw">
                                      <p:cBhvr>
                                        <p:cTn id="232" dur="1000" fill="hold"/>
                                        <p:tgtEl>
                                          <p:spTgt spid="17"/>
                                        </p:tgtEl>
                                        <p:attrNameLst>
                                          <p:attrName>stroke.color</p:attrName>
                                        </p:attrNameLst>
                                      </p:cBhvr>
                                      <p:to>
                                        <a:schemeClr val="tx1"/>
                                      </p:to>
                                    </p:animClr>
                                    <p:set>
                                      <p:cBhvr>
                                        <p:cTn id="233" dur="1000" fill="hold"/>
                                        <p:tgtEl>
                                          <p:spTgt spid="17"/>
                                        </p:tgtEl>
                                        <p:attrNameLst>
                                          <p:attrName>stroke.on</p:attrName>
                                        </p:attrNameLst>
                                      </p:cBhvr>
                                      <p:to>
                                        <p:strVal val="true"/>
                                      </p:to>
                                    </p:set>
                                  </p:childTnLst>
                                </p:cTn>
                              </p:par>
                              <p:par>
                                <p:cTn id="234" presetID="7" presetClass="emph" presetSubtype="2" fill="hold" nodeType="withEffect">
                                  <p:stCondLst>
                                    <p:cond delay="0"/>
                                  </p:stCondLst>
                                  <p:childTnLst>
                                    <p:animClr clrSpc="rgb" dir="cw">
                                      <p:cBhvr>
                                        <p:cTn id="235" dur="1000" fill="hold"/>
                                        <p:tgtEl>
                                          <p:spTgt spid="19"/>
                                        </p:tgtEl>
                                        <p:attrNameLst>
                                          <p:attrName>stroke.color</p:attrName>
                                        </p:attrNameLst>
                                      </p:cBhvr>
                                      <p:to>
                                        <a:schemeClr val="tx1"/>
                                      </p:to>
                                    </p:animClr>
                                    <p:set>
                                      <p:cBhvr>
                                        <p:cTn id="236" dur="1000" fill="hold"/>
                                        <p:tgtEl>
                                          <p:spTgt spid="19"/>
                                        </p:tgtEl>
                                        <p:attrNameLst>
                                          <p:attrName>stroke.on</p:attrName>
                                        </p:attrNameLst>
                                      </p:cBhvr>
                                      <p:to>
                                        <p:strVal val="true"/>
                                      </p:to>
                                    </p:set>
                                  </p:childTnLst>
                                </p:cTn>
                              </p:par>
                              <p:par>
                                <p:cTn id="237" presetID="7" presetClass="emph" presetSubtype="2" fill="hold" nodeType="withEffect">
                                  <p:stCondLst>
                                    <p:cond delay="0"/>
                                  </p:stCondLst>
                                  <p:childTnLst>
                                    <p:animClr clrSpc="rgb" dir="cw">
                                      <p:cBhvr>
                                        <p:cTn id="238" dur="1000" fill="hold"/>
                                        <p:tgtEl>
                                          <p:spTgt spid="18"/>
                                        </p:tgtEl>
                                        <p:attrNameLst>
                                          <p:attrName>stroke.color</p:attrName>
                                        </p:attrNameLst>
                                      </p:cBhvr>
                                      <p:to>
                                        <a:schemeClr val="tx1"/>
                                      </p:to>
                                    </p:animClr>
                                    <p:set>
                                      <p:cBhvr>
                                        <p:cTn id="239" dur="1000" fill="hold"/>
                                        <p:tgtEl>
                                          <p:spTgt spid="18"/>
                                        </p:tgtEl>
                                        <p:attrNameLst>
                                          <p:attrName>stroke.on</p:attrName>
                                        </p:attrNameLst>
                                      </p:cBhvr>
                                      <p:to>
                                        <p:strVal val="true"/>
                                      </p:to>
                                    </p:set>
                                  </p:childTnLst>
                                </p:cTn>
                              </p:par>
                              <p:par>
                                <p:cTn id="240" presetID="7" presetClass="emph" presetSubtype="2" fill="hold" nodeType="withEffect">
                                  <p:stCondLst>
                                    <p:cond delay="0"/>
                                  </p:stCondLst>
                                  <p:childTnLst>
                                    <p:animClr clrSpc="rgb" dir="cw">
                                      <p:cBhvr>
                                        <p:cTn id="241" dur="1000" fill="hold"/>
                                        <p:tgtEl>
                                          <p:spTgt spid="7"/>
                                        </p:tgtEl>
                                        <p:attrNameLst>
                                          <p:attrName>stroke.color</p:attrName>
                                        </p:attrNameLst>
                                      </p:cBhvr>
                                      <p:to>
                                        <a:schemeClr val="tx1"/>
                                      </p:to>
                                    </p:animClr>
                                    <p:set>
                                      <p:cBhvr>
                                        <p:cTn id="242" dur="1000" fill="hold"/>
                                        <p:tgtEl>
                                          <p:spTgt spid="7"/>
                                        </p:tgtEl>
                                        <p:attrNameLst>
                                          <p:attrName>stroke.on</p:attrName>
                                        </p:attrNameLst>
                                      </p:cBhvr>
                                      <p:to>
                                        <p:strVal val="true"/>
                                      </p:to>
                                    </p:set>
                                  </p:childTnLst>
                                </p:cTn>
                              </p:par>
                              <p:par>
                                <p:cTn id="243" presetID="7" presetClass="emph" presetSubtype="2" fill="hold" nodeType="withEffect">
                                  <p:stCondLst>
                                    <p:cond delay="0"/>
                                  </p:stCondLst>
                                  <p:childTnLst>
                                    <p:animClr clrSpc="rgb" dir="cw">
                                      <p:cBhvr>
                                        <p:cTn id="244" dur="1000" fill="hold"/>
                                        <p:tgtEl>
                                          <p:spTgt spid="30"/>
                                        </p:tgtEl>
                                        <p:attrNameLst>
                                          <p:attrName>stroke.color</p:attrName>
                                        </p:attrNameLst>
                                      </p:cBhvr>
                                      <p:to>
                                        <a:schemeClr val="tx1"/>
                                      </p:to>
                                    </p:animClr>
                                    <p:set>
                                      <p:cBhvr>
                                        <p:cTn id="245" dur="1000" fill="hold"/>
                                        <p:tgtEl>
                                          <p:spTgt spid="30"/>
                                        </p:tgtEl>
                                        <p:attrNameLst>
                                          <p:attrName>stroke.on</p:attrName>
                                        </p:attrNameLst>
                                      </p:cBhvr>
                                      <p:to>
                                        <p:strVal val="true"/>
                                      </p:to>
                                    </p:set>
                                  </p:childTnLst>
                                </p:cTn>
                              </p:par>
                              <p:par>
                                <p:cTn id="246" presetID="7" presetClass="emph" presetSubtype="2" fill="hold" nodeType="withEffect">
                                  <p:stCondLst>
                                    <p:cond delay="0"/>
                                  </p:stCondLst>
                                  <p:childTnLst>
                                    <p:animClr clrSpc="rgb" dir="cw">
                                      <p:cBhvr>
                                        <p:cTn id="247" dur="1000" fill="hold"/>
                                        <p:tgtEl>
                                          <p:spTgt spid="31"/>
                                        </p:tgtEl>
                                        <p:attrNameLst>
                                          <p:attrName>stroke.color</p:attrName>
                                        </p:attrNameLst>
                                      </p:cBhvr>
                                      <p:to>
                                        <a:schemeClr val="tx1"/>
                                      </p:to>
                                    </p:animClr>
                                    <p:set>
                                      <p:cBhvr>
                                        <p:cTn id="248" dur="1000" fill="hold"/>
                                        <p:tgtEl>
                                          <p:spTgt spid="31"/>
                                        </p:tgtEl>
                                        <p:attrNameLst>
                                          <p:attrName>stroke.on</p:attrName>
                                        </p:attrNameLst>
                                      </p:cBhvr>
                                      <p:to>
                                        <p:strVal val="true"/>
                                      </p:to>
                                    </p:set>
                                  </p:childTnLst>
                                </p:cTn>
                              </p:par>
                              <p:par>
                                <p:cTn id="249" presetID="7" presetClass="emph" presetSubtype="2" fill="hold" nodeType="withEffect">
                                  <p:stCondLst>
                                    <p:cond delay="0"/>
                                  </p:stCondLst>
                                  <p:childTnLst>
                                    <p:animClr clrSpc="rgb" dir="cw">
                                      <p:cBhvr>
                                        <p:cTn id="250" dur="1000" fill="hold"/>
                                        <p:tgtEl>
                                          <p:spTgt spid="40"/>
                                        </p:tgtEl>
                                        <p:attrNameLst>
                                          <p:attrName>stroke.color</p:attrName>
                                        </p:attrNameLst>
                                      </p:cBhvr>
                                      <p:to>
                                        <a:schemeClr val="tx1"/>
                                      </p:to>
                                    </p:animClr>
                                    <p:set>
                                      <p:cBhvr>
                                        <p:cTn id="251" dur="1000" fill="hold"/>
                                        <p:tgtEl>
                                          <p:spTgt spid="40"/>
                                        </p:tgtEl>
                                        <p:attrNameLst>
                                          <p:attrName>stroke.on</p:attrName>
                                        </p:attrNameLst>
                                      </p:cBhvr>
                                      <p:to>
                                        <p:strVal val="true"/>
                                      </p:to>
                                    </p:set>
                                  </p:childTnLst>
                                </p:cTn>
                              </p:par>
                              <p:par>
                                <p:cTn id="252" presetID="7" presetClass="emph" presetSubtype="2" fill="hold" nodeType="withEffect">
                                  <p:stCondLst>
                                    <p:cond delay="0"/>
                                  </p:stCondLst>
                                  <p:childTnLst>
                                    <p:animClr clrSpc="rgb" dir="cw">
                                      <p:cBhvr>
                                        <p:cTn id="253" dur="1000" fill="hold"/>
                                        <p:tgtEl>
                                          <p:spTgt spid="42"/>
                                        </p:tgtEl>
                                        <p:attrNameLst>
                                          <p:attrName>stroke.color</p:attrName>
                                        </p:attrNameLst>
                                      </p:cBhvr>
                                      <p:to>
                                        <a:schemeClr val="tx1"/>
                                      </p:to>
                                    </p:animClr>
                                    <p:set>
                                      <p:cBhvr>
                                        <p:cTn id="254" dur="1000" fill="hold"/>
                                        <p:tgtEl>
                                          <p:spTgt spid="42"/>
                                        </p:tgtEl>
                                        <p:attrNameLst>
                                          <p:attrName>stroke.on</p:attrName>
                                        </p:attrNameLst>
                                      </p:cBhvr>
                                      <p:to>
                                        <p:strVal val="true"/>
                                      </p:to>
                                    </p:set>
                                  </p:childTnLst>
                                </p:cTn>
                              </p:par>
                              <p:par>
                                <p:cTn id="255" presetID="7" presetClass="emph" presetSubtype="2" fill="hold" nodeType="withEffect">
                                  <p:stCondLst>
                                    <p:cond delay="0"/>
                                  </p:stCondLst>
                                  <p:childTnLst>
                                    <p:animClr clrSpc="rgb" dir="cw">
                                      <p:cBhvr>
                                        <p:cTn id="256" dur="1000" fill="hold"/>
                                        <p:tgtEl>
                                          <p:spTgt spid="41"/>
                                        </p:tgtEl>
                                        <p:attrNameLst>
                                          <p:attrName>stroke.color</p:attrName>
                                        </p:attrNameLst>
                                      </p:cBhvr>
                                      <p:to>
                                        <a:schemeClr val="tx1"/>
                                      </p:to>
                                    </p:animClr>
                                    <p:set>
                                      <p:cBhvr>
                                        <p:cTn id="257" dur="1000" fill="hold"/>
                                        <p:tgtEl>
                                          <p:spTgt spid="41"/>
                                        </p:tgtEl>
                                        <p:attrNameLst>
                                          <p:attrName>stroke.on</p:attrName>
                                        </p:attrNameLst>
                                      </p:cBhvr>
                                      <p:to>
                                        <p:strVal val="true"/>
                                      </p:to>
                                    </p:set>
                                  </p:childTnLst>
                                </p:cTn>
                              </p:par>
                              <p:par>
                                <p:cTn id="258" presetID="7" presetClass="emph" presetSubtype="2" fill="hold" nodeType="withEffect">
                                  <p:stCondLst>
                                    <p:cond delay="0"/>
                                  </p:stCondLst>
                                  <p:childTnLst>
                                    <p:animClr clrSpc="rgb" dir="cw">
                                      <p:cBhvr>
                                        <p:cTn id="259" dur="1000" fill="hold"/>
                                        <p:tgtEl>
                                          <p:spTgt spid="43"/>
                                        </p:tgtEl>
                                        <p:attrNameLst>
                                          <p:attrName>stroke.color</p:attrName>
                                        </p:attrNameLst>
                                      </p:cBhvr>
                                      <p:to>
                                        <a:schemeClr val="tx1"/>
                                      </p:to>
                                    </p:animClr>
                                    <p:set>
                                      <p:cBhvr>
                                        <p:cTn id="260" dur="1000" fill="hold"/>
                                        <p:tgtEl>
                                          <p:spTgt spid="43"/>
                                        </p:tgtEl>
                                        <p:attrNameLst>
                                          <p:attrName>stroke.on</p:attrName>
                                        </p:attrNameLst>
                                      </p:cBhvr>
                                      <p:to>
                                        <p:strVal val="true"/>
                                      </p:to>
                                    </p:set>
                                  </p:childTnLst>
                                </p:cTn>
                              </p:par>
                              <p:par>
                                <p:cTn id="261" presetID="7" presetClass="emph" presetSubtype="2" fill="hold" nodeType="withEffect">
                                  <p:stCondLst>
                                    <p:cond delay="0"/>
                                  </p:stCondLst>
                                  <p:childTnLst>
                                    <p:animClr clrSpc="rgb" dir="cw">
                                      <p:cBhvr>
                                        <p:cTn id="262" dur="1000" fill="hold"/>
                                        <p:tgtEl>
                                          <p:spTgt spid="36"/>
                                        </p:tgtEl>
                                        <p:attrNameLst>
                                          <p:attrName>stroke.color</p:attrName>
                                        </p:attrNameLst>
                                      </p:cBhvr>
                                      <p:to>
                                        <a:schemeClr val="tx1"/>
                                      </p:to>
                                    </p:animClr>
                                    <p:set>
                                      <p:cBhvr>
                                        <p:cTn id="263" dur="1000" fill="hold"/>
                                        <p:tgtEl>
                                          <p:spTgt spid="36"/>
                                        </p:tgtEl>
                                        <p:attrNameLst>
                                          <p:attrName>stroke.on</p:attrName>
                                        </p:attrNameLst>
                                      </p:cBhvr>
                                      <p:to>
                                        <p:strVal val="true"/>
                                      </p:to>
                                    </p:set>
                                  </p:childTnLst>
                                </p:cTn>
                              </p:par>
                              <p:par>
                                <p:cTn id="264" presetID="7" presetClass="emph" presetSubtype="2" fill="hold" nodeType="withEffect">
                                  <p:stCondLst>
                                    <p:cond delay="0"/>
                                  </p:stCondLst>
                                  <p:childTnLst>
                                    <p:animClr clrSpc="rgb" dir="cw">
                                      <p:cBhvr>
                                        <p:cTn id="265" dur="1000" fill="hold"/>
                                        <p:tgtEl>
                                          <p:spTgt spid="39"/>
                                        </p:tgtEl>
                                        <p:attrNameLst>
                                          <p:attrName>stroke.color</p:attrName>
                                        </p:attrNameLst>
                                      </p:cBhvr>
                                      <p:to>
                                        <a:schemeClr val="tx1"/>
                                      </p:to>
                                    </p:animClr>
                                    <p:set>
                                      <p:cBhvr>
                                        <p:cTn id="266" dur="1000" fill="hold"/>
                                        <p:tgtEl>
                                          <p:spTgt spid="39"/>
                                        </p:tgtEl>
                                        <p:attrNameLst>
                                          <p:attrName>stroke.on</p:attrName>
                                        </p:attrNameLst>
                                      </p:cBhvr>
                                      <p:to>
                                        <p:strVal val="true"/>
                                      </p:to>
                                    </p:set>
                                  </p:childTnLst>
                                </p:cTn>
                              </p:par>
                              <p:par>
                                <p:cTn id="267" presetID="7" presetClass="emph" presetSubtype="2" fill="hold" nodeType="withEffect">
                                  <p:stCondLst>
                                    <p:cond delay="0"/>
                                  </p:stCondLst>
                                  <p:childTnLst>
                                    <p:animClr clrSpc="rgb" dir="cw">
                                      <p:cBhvr>
                                        <p:cTn id="268" dur="1000" fill="hold"/>
                                        <p:tgtEl>
                                          <p:spTgt spid="38"/>
                                        </p:tgtEl>
                                        <p:attrNameLst>
                                          <p:attrName>stroke.color</p:attrName>
                                        </p:attrNameLst>
                                      </p:cBhvr>
                                      <p:to>
                                        <a:schemeClr val="tx1"/>
                                      </p:to>
                                    </p:animClr>
                                    <p:set>
                                      <p:cBhvr>
                                        <p:cTn id="269" dur="1000" fill="hold"/>
                                        <p:tgtEl>
                                          <p:spTgt spid="38"/>
                                        </p:tgtEl>
                                        <p:attrNameLst>
                                          <p:attrName>stroke.on</p:attrName>
                                        </p:attrNameLst>
                                      </p:cBhvr>
                                      <p:to>
                                        <p:strVal val="true"/>
                                      </p:to>
                                    </p:set>
                                  </p:childTnLst>
                                </p:cTn>
                              </p:par>
                              <p:par>
                                <p:cTn id="270" presetID="7" presetClass="emph" presetSubtype="2" fill="hold" nodeType="withEffect">
                                  <p:stCondLst>
                                    <p:cond delay="0"/>
                                  </p:stCondLst>
                                  <p:childTnLst>
                                    <p:animClr clrSpc="rgb" dir="cw">
                                      <p:cBhvr>
                                        <p:cTn id="271" dur="1000" fill="hold"/>
                                        <p:tgtEl>
                                          <p:spTgt spid="35"/>
                                        </p:tgtEl>
                                        <p:attrNameLst>
                                          <p:attrName>stroke.color</p:attrName>
                                        </p:attrNameLst>
                                      </p:cBhvr>
                                      <p:to>
                                        <a:schemeClr val="tx1"/>
                                      </p:to>
                                    </p:animClr>
                                    <p:set>
                                      <p:cBhvr>
                                        <p:cTn id="272" dur="1000" fill="hold"/>
                                        <p:tgtEl>
                                          <p:spTgt spid="35"/>
                                        </p:tgtEl>
                                        <p:attrNameLst>
                                          <p:attrName>stroke.on</p:attrName>
                                        </p:attrNameLst>
                                      </p:cBhvr>
                                      <p:to>
                                        <p:strVal val="true"/>
                                      </p:to>
                                    </p:set>
                                  </p:childTnLst>
                                </p:cTn>
                              </p:par>
                              <p:par>
                                <p:cTn id="273" presetID="7" presetClass="emph" presetSubtype="2" fill="hold" nodeType="withEffect">
                                  <p:stCondLst>
                                    <p:cond delay="0"/>
                                  </p:stCondLst>
                                  <p:childTnLst>
                                    <p:animClr clrSpc="rgb" dir="cw">
                                      <p:cBhvr>
                                        <p:cTn id="274" dur="1000" fill="hold"/>
                                        <p:tgtEl>
                                          <p:spTgt spid="32"/>
                                        </p:tgtEl>
                                        <p:attrNameLst>
                                          <p:attrName>stroke.color</p:attrName>
                                        </p:attrNameLst>
                                      </p:cBhvr>
                                      <p:to>
                                        <a:schemeClr val="tx1"/>
                                      </p:to>
                                    </p:animClr>
                                    <p:set>
                                      <p:cBhvr>
                                        <p:cTn id="275" dur="1000" fill="hold"/>
                                        <p:tgtEl>
                                          <p:spTgt spid="32"/>
                                        </p:tgtEl>
                                        <p:attrNameLst>
                                          <p:attrName>stroke.on</p:attrName>
                                        </p:attrNameLst>
                                      </p:cBhvr>
                                      <p:to>
                                        <p:strVal val="true"/>
                                      </p:to>
                                    </p:set>
                                  </p:childTnLst>
                                </p:cTn>
                              </p:par>
                              <p:par>
                                <p:cTn id="276" presetID="7" presetClass="emph" presetSubtype="2" fill="hold" nodeType="withEffect">
                                  <p:stCondLst>
                                    <p:cond delay="0"/>
                                  </p:stCondLst>
                                  <p:childTnLst>
                                    <p:animClr clrSpc="rgb" dir="cw">
                                      <p:cBhvr>
                                        <p:cTn id="277" dur="1000" fill="hold"/>
                                        <p:tgtEl>
                                          <p:spTgt spid="45"/>
                                        </p:tgtEl>
                                        <p:attrNameLst>
                                          <p:attrName>stroke.color</p:attrName>
                                        </p:attrNameLst>
                                      </p:cBhvr>
                                      <p:to>
                                        <a:schemeClr val="tx1"/>
                                      </p:to>
                                    </p:animClr>
                                    <p:set>
                                      <p:cBhvr>
                                        <p:cTn id="278" dur="1000" fill="hold"/>
                                        <p:tgtEl>
                                          <p:spTgt spid="45"/>
                                        </p:tgtEl>
                                        <p:attrNameLst>
                                          <p:attrName>stroke.on</p:attrName>
                                        </p:attrNameLst>
                                      </p:cBhvr>
                                      <p:to>
                                        <p:strVal val="true"/>
                                      </p:to>
                                    </p:set>
                                  </p:childTnLst>
                                </p:cTn>
                              </p:par>
                              <p:par>
                                <p:cTn id="279" presetID="7" presetClass="emph" presetSubtype="2" fill="hold" nodeType="withEffect">
                                  <p:stCondLst>
                                    <p:cond delay="0"/>
                                  </p:stCondLst>
                                  <p:childTnLst>
                                    <p:animClr clrSpc="rgb" dir="cw">
                                      <p:cBhvr>
                                        <p:cTn id="280" dur="1000" fill="hold"/>
                                        <p:tgtEl>
                                          <p:spTgt spid="46"/>
                                        </p:tgtEl>
                                        <p:attrNameLst>
                                          <p:attrName>stroke.color</p:attrName>
                                        </p:attrNameLst>
                                      </p:cBhvr>
                                      <p:to>
                                        <a:schemeClr val="tx1"/>
                                      </p:to>
                                    </p:animClr>
                                    <p:set>
                                      <p:cBhvr>
                                        <p:cTn id="281" dur="1000" fill="hold"/>
                                        <p:tgtEl>
                                          <p:spTgt spid="46"/>
                                        </p:tgtEl>
                                        <p:attrNameLst>
                                          <p:attrName>stroke.on</p:attrName>
                                        </p:attrNameLst>
                                      </p:cBhvr>
                                      <p:to>
                                        <p:strVal val="true"/>
                                      </p:to>
                                    </p:set>
                                  </p:childTnLst>
                                </p:cTn>
                              </p:par>
                              <p:par>
                                <p:cTn id="282" presetID="7" presetClass="emph" presetSubtype="2" fill="hold" nodeType="withEffect">
                                  <p:stCondLst>
                                    <p:cond delay="0"/>
                                  </p:stCondLst>
                                  <p:childTnLst>
                                    <p:animClr clrSpc="rgb" dir="cw">
                                      <p:cBhvr>
                                        <p:cTn id="283" dur="1000" fill="hold"/>
                                        <p:tgtEl>
                                          <p:spTgt spid="55"/>
                                        </p:tgtEl>
                                        <p:attrNameLst>
                                          <p:attrName>stroke.color</p:attrName>
                                        </p:attrNameLst>
                                      </p:cBhvr>
                                      <p:to>
                                        <a:schemeClr val="tx1"/>
                                      </p:to>
                                    </p:animClr>
                                    <p:set>
                                      <p:cBhvr>
                                        <p:cTn id="284" dur="1000" fill="hold"/>
                                        <p:tgtEl>
                                          <p:spTgt spid="55"/>
                                        </p:tgtEl>
                                        <p:attrNameLst>
                                          <p:attrName>stroke.on</p:attrName>
                                        </p:attrNameLst>
                                      </p:cBhvr>
                                      <p:to>
                                        <p:strVal val="true"/>
                                      </p:to>
                                    </p:set>
                                  </p:childTnLst>
                                </p:cTn>
                              </p:par>
                              <p:par>
                                <p:cTn id="285" presetID="7" presetClass="emph" presetSubtype="2" fill="hold" nodeType="withEffect">
                                  <p:stCondLst>
                                    <p:cond delay="0"/>
                                  </p:stCondLst>
                                  <p:childTnLst>
                                    <p:animClr clrSpc="rgb" dir="cw">
                                      <p:cBhvr>
                                        <p:cTn id="286" dur="1000" fill="hold"/>
                                        <p:tgtEl>
                                          <p:spTgt spid="57"/>
                                        </p:tgtEl>
                                        <p:attrNameLst>
                                          <p:attrName>stroke.color</p:attrName>
                                        </p:attrNameLst>
                                      </p:cBhvr>
                                      <p:to>
                                        <a:schemeClr val="tx1"/>
                                      </p:to>
                                    </p:animClr>
                                    <p:set>
                                      <p:cBhvr>
                                        <p:cTn id="287" dur="1000" fill="hold"/>
                                        <p:tgtEl>
                                          <p:spTgt spid="57"/>
                                        </p:tgtEl>
                                        <p:attrNameLst>
                                          <p:attrName>stroke.on</p:attrName>
                                        </p:attrNameLst>
                                      </p:cBhvr>
                                      <p:to>
                                        <p:strVal val="true"/>
                                      </p:to>
                                    </p:set>
                                  </p:childTnLst>
                                </p:cTn>
                              </p:par>
                              <p:par>
                                <p:cTn id="288" presetID="7" presetClass="emph" presetSubtype="2" fill="hold" nodeType="withEffect">
                                  <p:stCondLst>
                                    <p:cond delay="0"/>
                                  </p:stCondLst>
                                  <p:childTnLst>
                                    <p:animClr clrSpc="rgb" dir="cw">
                                      <p:cBhvr>
                                        <p:cTn id="289" dur="1000" fill="hold"/>
                                        <p:tgtEl>
                                          <p:spTgt spid="54"/>
                                        </p:tgtEl>
                                        <p:attrNameLst>
                                          <p:attrName>stroke.color</p:attrName>
                                        </p:attrNameLst>
                                      </p:cBhvr>
                                      <p:to>
                                        <a:schemeClr val="tx1"/>
                                      </p:to>
                                    </p:animClr>
                                    <p:set>
                                      <p:cBhvr>
                                        <p:cTn id="290" dur="1000" fill="hold"/>
                                        <p:tgtEl>
                                          <p:spTgt spid="54"/>
                                        </p:tgtEl>
                                        <p:attrNameLst>
                                          <p:attrName>stroke.on</p:attrName>
                                        </p:attrNameLst>
                                      </p:cBhvr>
                                      <p:to>
                                        <p:strVal val="true"/>
                                      </p:to>
                                    </p:set>
                                  </p:childTnLst>
                                </p:cTn>
                              </p:par>
                              <p:par>
                                <p:cTn id="291" presetID="7" presetClass="emph" presetSubtype="2" fill="hold" nodeType="withEffect">
                                  <p:stCondLst>
                                    <p:cond delay="0"/>
                                  </p:stCondLst>
                                  <p:childTnLst>
                                    <p:animClr clrSpc="rgb" dir="cw">
                                      <p:cBhvr>
                                        <p:cTn id="292" dur="1000" fill="hold"/>
                                        <p:tgtEl>
                                          <p:spTgt spid="56"/>
                                        </p:tgtEl>
                                        <p:attrNameLst>
                                          <p:attrName>stroke.color</p:attrName>
                                        </p:attrNameLst>
                                      </p:cBhvr>
                                      <p:to>
                                        <a:schemeClr val="tx1"/>
                                      </p:to>
                                    </p:animClr>
                                    <p:set>
                                      <p:cBhvr>
                                        <p:cTn id="293" dur="1000" fill="hold"/>
                                        <p:tgtEl>
                                          <p:spTgt spid="56"/>
                                        </p:tgtEl>
                                        <p:attrNameLst>
                                          <p:attrName>stroke.on</p:attrName>
                                        </p:attrNameLst>
                                      </p:cBhvr>
                                      <p:to>
                                        <p:strVal val="true"/>
                                      </p:to>
                                    </p:set>
                                  </p:childTnLst>
                                </p:cTn>
                              </p:par>
                              <p:par>
                                <p:cTn id="294" presetID="7" presetClass="emph" presetSubtype="2" fill="hold" nodeType="withEffect">
                                  <p:stCondLst>
                                    <p:cond delay="0"/>
                                  </p:stCondLst>
                                  <p:childTnLst>
                                    <p:animClr clrSpc="rgb" dir="cw">
                                      <p:cBhvr>
                                        <p:cTn id="295" dur="1000" fill="hold"/>
                                        <p:tgtEl>
                                          <p:spTgt spid="58"/>
                                        </p:tgtEl>
                                        <p:attrNameLst>
                                          <p:attrName>stroke.color</p:attrName>
                                        </p:attrNameLst>
                                      </p:cBhvr>
                                      <p:to>
                                        <a:schemeClr val="tx1"/>
                                      </p:to>
                                    </p:animClr>
                                    <p:set>
                                      <p:cBhvr>
                                        <p:cTn id="296" dur="1000" fill="hold"/>
                                        <p:tgtEl>
                                          <p:spTgt spid="58"/>
                                        </p:tgtEl>
                                        <p:attrNameLst>
                                          <p:attrName>stroke.on</p:attrName>
                                        </p:attrNameLst>
                                      </p:cBhvr>
                                      <p:to>
                                        <p:strVal val="true"/>
                                      </p:to>
                                    </p:set>
                                  </p:childTnLst>
                                </p:cTn>
                              </p:par>
                              <p:par>
                                <p:cTn id="297" presetID="7" presetClass="emph" presetSubtype="2" fill="hold" nodeType="withEffect">
                                  <p:stCondLst>
                                    <p:cond delay="0"/>
                                  </p:stCondLst>
                                  <p:childTnLst>
                                    <p:animClr clrSpc="rgb" dir="cw">
                                      <p:cBhvr>
                                        <p:cTn id="298" dur="1000" fill="hold"/>
                                        <p:tgtEl>
                                          <p:spTgt spid="51"/>
                                        </p:tgtEl>
                                        <p:attrNameLst>
                                          <p:attrName>stroke.color</p:attrName>
                                        </p:attrNameLst>
                                      </p:cBhvr>
                                      <p:to>
                                        <a:schemeClr val="tx1"/>
                                      </p:to>
                                    </p:animClr>
                                    <p:set>
                                      <p:cBhvr>
                                        <p:cTn id="299" dur="1000" fill="hold"/>
                                        <p:tgtEl>
                                          <p:spTgt spid="51"/>
                                        </p:tgtEl>
                                        <p:attrNameLst>
                                          <p:attrName>stroke.on</p:attrName>
                                        </p:attrNameLst>
                                      </p:cBhvr>
                                      <p:to>
                                        <p:strVal val="true"/>
                                      </p:to>
                                    </p:set>
                                  </p:childTnLst>
                                </p:cTn>
                              </p:par>
                              <p:par>
                                <p:cTn id="300" presetID="7" presetClass="emph" presetSubtype="2" fill="hold" nodeType="withEffect">
                                  <p:stCondLst>
                                    <p:cond delay="0"/>
                                  </p:stCondLst>
                                  <p:childTnLst>
                                    <p:animClr clrSpc="rgb" dir="cw">
                                      <p:cBhvr>
                                        <p:cTn id="301" dur="1000" fill="hold"/>
                                        <p:tgtEl>
                                          <p:spTgt spid="47"/>
                                        </p:tgtEl>
                                        <p:attrNameLst>
                                          <p:attrName>stroke.color</p:attrName>
                                        </p:attrNameLst>
                                      </p:cBhvr>
                                      <p:to>
                                        <a:schemeClr val="tx1"/>
                                      </p:to>
                                    </p:animClr>
                                    <p:set>
                                      <p:cBhvr>
                                        <p:cTn id="302" dur="1000" fill="hold"/>
                                        <p:tgtEl>
                                          <p:spTgt spid="47"/>
                                        </p:tgtEl>
                                        <p:attrNameLst>
                                          <p:attrName>stroke.on</p:attrName>
                                        </p:attrNameLst>
                                      </p:cBhvr>
                                      <p:to>
                                        <p:strVal val="true"/>
                                      </p:to>
                                    </p:set>
                                  </p:childTnLst>
                                </p:cTn>
                              </p:par>
                              <p:par>
                                <p:cTn id="303" presetID="7" presetClass="emph" presetSubtype="2" fill="hold" nodeType="withEffect">
                                  <p:stCondLst>
                                    <p:cond delay="0"/>
                                  </p:stCondLst>
                                  <p:childTnLst>
                                    <p:animClr clrSpc="rgb" dir="cw">
                                      <p:cBhvr>
                                        <p:cTn id="304" dur="1000" fill="hold"/>
                                        <p:tgtEl>
                                          <p:spTgt spid="50"/>
                                        </p:tgtEl>
                                        <p:attrNameLst>
                                          <p:attrName>stroke.color</p:attrName>
                                        </p:attrNameLst>
                                      </p:cBhvr>
                                      <p:to>
                                        <a:schemeClr val="tx1"/>
                                      </p:to>
                                    </p:animClr>
                                    <p:set>
                                      <p:cBhvr>
                                        <p:cTn id="305" dur="1000" fill="hold"/>
                                        <p:tgtEl>
                                          <p:spTgt spid="50"/>
                                        </p:tgtEl>
                                        <p:attrNameLst>
                                          <p:attrName>stroke.on</p:attrName>
                                        </p:attrNameLst>
                                      </p:cBhvr>
                                      <p:to>
                                        <p:strVal val="true"/>
                                      </p:to>
                                    </p:set>
                                  </p:childTnLst>
                                </p:cTn>
                              </p:par>
                              <p:par>
                                <p:cTn id="306" presetID="7" presetClass="emph" presetSubtype="2" fill="hold" nodeType="withEffect">
                                  <p:stCondLst>
                                    <p:cond delay="0"/>
                                  </p:stCondLst>
                                  <p:childTnLst>
                                    <p:animClr clrSpc="rgb" dir="cw">
                                      <p:cBhvr>
                                        <p:cTn id="307" dur="1000" fill="hold"/>
                                        <p:tgtEl>
                                          <p:spTgt spid="23"/>
                                        </p:tgtEl>
                                        <p:attrNameLst>
                                          <p:attrName>stroke.color</p:attrName>
                                        </p:attrNameLst>
                                      </p:cBhvr>
                                      <p:to>
                                        <a:schemeClr val="tx1"/>
                                      </p:to>
                                    </p:animClr>
                                    <p:set>
                                      <p:cBhvr>
                                        <p:cTn id="308" dur="1000" fill="hold"/>
                                        <p:tgtEl>
                                          <p:spTgt spid="23"/>
                                        </p:tgtEl>
                                        <p:attrNameLst>
                                          <p:attrName>stroke.on</p:attrName>
                                        </p:attrNameLst>
                                      </p:cBhvr>
                                      <p:to>
                                        <p:strVal val="true"/>
                                      </p:to>
                                    </p:set>
                                  </p:childTnLst>
                                </p:cTn>
                              </p:par>
                              <p:par>
                                <p:cTn id="309" presetID="7" presetClass="emph" presetSubtype="2" fill="hold" nodeType="withEffect">
                                  <p:stCondLst>
                                    <p:cond delay="0"/>
                                  </p:stCondLst>
                                  <p:childTnLst>
                                    <p:animClr clrSpc="rgb" dir="cw">
                                      <p:cBhvr>
                                        <p:cTn id="310" dur="1000" fill="hold"/>
                                        <p:tgtEl>
                                          <p:spTgt spid="53"/>
                                        </p:tgtEl>
                                        <p:attrNameLst>
                                          <p:attrName>stroke.color</p:attrName>
                                        </p:attrNameLst>
                                      </p:cBhvr>
                                      <p:to>
                                        <a:schemeClr val="tx1"/>
                                      </p:to>
                                    </p:animClr>
                                    <p:set>
                                      <p:cBhvr>
                                        <p:cTn id="311" dur="1000" fill="hold"/>
                                        <p:tgtEl>
                                          <p:spTgt spid="53"/>
                                        </p:tgtEl>
                                        <p:attrNameLst>
                                          <p:attrName>stroke.on</p:attrName>
                                        </p:attrNameLst>
                                      </p:cBhvr>
                                      <p:to>
                                        <p:strVal val="true"/>
                                      </p:to>
                                    </p:set>
                                  </p:childTnLst>
                                </p:cTn>
                              </p:par>
                              <p:par>
                                <p:cTn id="312" presetID="7" presetClass="emph" presetSubtype="2" fill="hold" nodeType="withEffect">
                                  <p:stCondLst>
                                    <p:cond delay="0"/>
                                  </p:stCondLst>
                                  <p:childTnLst>
                                    <p:animClr clrSpc="rgb" dir="cw">
                                      <p:cBhvr>
                                        <p:cTn id="313" dur="1000" fill="hold"/>
                                        <p:tgtEl>
                                          <p:spTgt spid="12"/>
                                        </p:tgtEl>
                                        <p:attrNameLst>
                                          <p:attrName>stroke.color</p:attrName>
                                        </p:attrNameLst>
                                      </p:cBhvr>
                                      <p:to>
                                        <a:schemeClr val="tx1"/>
                                      </p:to>
                                    </p:animClr>
                                    <p:set>
                                      <p:cBhvr>
                                        <p:cTn id="314" dur="1000" fill="hold"/>
                                        <p:tgtEl>
                                          <p:spTgt spid="1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4" grpId="0" animBg="1"/>
      <p:bldP spid="74" grpId="1" animBg="1"/>
      <p:bldP spid="9" grpId="0" animBg="1"/>
      <p:bldP spid="9" grpId="1" animBg="1"/>
      <p:bldP spid="27" grpId="0"/>
      <p:bldP spid="85" grpId="0"/>
      <p:bldP spid="85" grpId="1"/>
      <p:bldP spid="61" grpId="0"/>
      <p:bldP spid="61" grpId="1"/>
      <p:bldP spid="62" grpId="0"/>
      <p:bldP spid="62" grpId="1"/>
      <p:bldP spid="63" grpId="0"/>
      <p:bldP spid="63" grpId="1"/>
      <p:bldP spid="64" grpId="0" animBg="1"/>
      <p:bldP spid="65" grpId="0" animBg="1"/>
      <p:bldP spid="66" grpId="0" animBg="1"/>
      <p:bldP spid="72" grpId="0"/>
      <p:bldP spid="73" grpId="0"/>
      <p:bldP spid="3" grpId="0" animBg="1"/>
      <p:bldP spid="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0656-D4B7-C347-8C82-8A2FDDB904B2}"/>
              </a:ext>
            </a:extLst>
          </p:cNvPr>
          <p:cNvSpPr>
            <a:spLocks noGrp="1"/>
          </p:cNvSpPr>
          <p:nvPr>
            <p:ph type="title"/>
          </p:nvPr>
        </p:nvSpPr>
        <p:spPr/>
        <p:txBody>
          <a:bodyPr>
            <a:noAutofit/>
          </a:bodyPr>
          <a:lstStyle/>
          <a:p>
            <a:r>
              <a:rPr lang="en-US" sz="4000" dirty="0"/>
              <a:t>Ambit: In-DRAM Bulk Bitwise AND/OR </a:t>
            </a:r>
          </a:p>
        </p:txBody>
      </p:sp>
      <p:grpSp>
        <p:nvGrpSpPr>
          <p:cNvPr id="3" name="Group 2">
            <a:extLst>
              <a:ext uri="{FF2B5EF4-FFF2-40B4-BE49-F238E27FC236}">
                <a16:creationId xmlns:a16="http://schemas.microsoft.com/office/drawing/2014/main" id="{52A38D2D-C742-7547-8499-8C2BB70662E0}"/>
              </a:ext>
            </a:extLst>
          </p:cNvPr>
          <p:cNvGrpSpPr/>
          <p:nvPr/>
        </p:nvGrpSpPr>
        <p:grpSpPr>
          <a:xfrm>
            <a:off x="2600605" y="853321"/>
            <a:ext cx="5348931" cy="5450004"/>
            <a:chOff x="2600605" y="853321"/>
            <a:chExt cx="5348931" cy="5450004"/>
          </a:xfrm>
        </p:grpSpPr>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21EBB612-26FB-D147-B6C8-843B137591F2}"/>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A</a:t>
              </a:r>
            </a:p>
          </p:txBody>
        </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a:t>
              </a:r>
            </a:p>
          </p:txBody>
        </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C</a:t>
              </a:r>
            </a:p>
          </p:txBody>
        </p:sp>
        <p:sp>
          <p:nvSpPr>
            <p:cNvPr id="62" name="Rectangle 61">
              <a:extLst>
                <a:ext uri="{FF2B5EF4-FFF2-40B4-BE49-F238E27FC236}">
                  <a16:creationId xmlns:a16="http://schemas.microsoft.com/office/drawing/2014/main" id="{47836721-EB05-134C-8DF3-88044CBFED84}"/>
                </a:ext>
              </a:extLst>
            </p:cNvPr>
            <p:cNvSpPr/>
            <p:nvPr/>
          </p:nvSpPr>
          <p:spPr>
            <a:xfrm>
              <a:off x="5735305" y="1064668"/>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64" name="Rectangle 63">
              <a:extLst>
                <a:ext uri="{FF2B5EF4-FFF2-40B4-BE49-F238E27FC236}">
                  <a16:creationId xmlns:a16="http://schemas.microsoft.com/office/drawing/2014/main" id="{92CCFBAF-3704-8C44-90E2-C216F953546A}"/>
                </a:ext>
              </a:extLst>
            </p:cNvPr>
            <p:cNvSpPr/>
            <p:nvPr/>
          </p:nvSpPr>
          <p:spPr>
            <a:xfrm>
              <a:off x="3798897" y="2039511"/>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5" name="Rectangle 64">
              <a:extLst>
                <a:ext uri="{FF2B5EF4-FFF2-40B4-BE49-F238E27FC236}">
                  <a16:creationId xmlns:a16="http://schemas.microsoft.com/office/drawing/2014/main" id="{CD2CFA0E-95E0-6242-93B9-4DAF5977F2FB}"/>
                </a:ext>
              </a:extLst>
            </p:cNvPr>
            <p:cNvSpPr/>
            <p:nvPr/>
          </p:nvSpPr>
          <p:spPr>
            <a:xfrm>
              <a:off x="3801655" y="3584132"/>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6" name="Rectangle 65">
              <a:extLst>
                <a:ext uri="{FF2B5EF4-FFF2-40B4-BE49-F238E27FC236}">
                  <a16:creationId xmlns:a16="http://schemas.microsoft.com/office/drawing/2014/main" id="{32CF8D20-E773-1046-B66C-9A63E5467B04}"/>
                </a:ext>
              </a:extLst>
            </p:cNvPr>
            <p:cNvSpPr/>
            <p:nvPr/>
          </p:nvSpPr>
          <p:spPr>
            <a:xfrm>
              <a:off x="3801655" y="5144860"/>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25" name="Rectangle 24">
            <a:extLst>
              <a:ext uri="{FF2B5EF4-FFF2-40B4-BE49-F238E27FC236}">
                <a16:creationId xmlns:a16="http://schemas.microsoft.com/office/drawing/2014/main" id="{E4C3BDCD-3E8C-DD4C-B562-FC535725C357}"/>
              </a:ext>
            </a:extLst>
          </p:cNvPr>
          <p:cNvSpPr/>
          <p:nvPr/>
        </p:nvSpPr>
        <p:spPr>
          <a:xfrm>
            <a:off x="4440888" y="2593060"/>
            <a:ext cx="4476162" cy="523220"/>
          </a:xfrm>
          <a:prstGeom prst="rect">
            <a:avLst/>
          </a:prstGeom>
          <a:solidFill>
            <a:schemeClr val="accent4">
              <a:lumMod val="20000"/>
              <a:lumOff val="80000"/>
            </a:schemeClr>
          </a:solidFill>
          <a:ln w="76200">
            <a:solidFill>
              <a:schemeClr val="accent1"/>
            </a:solidFill>
          </a:ln>
        </p:spPr>
        <p:txBody>
          <a:bodyPr wrap="none">
            <a:spAutoFit/>
          </a:bodyPr>
          <a:lstStyle/>
          <a:p>
            <a:pPr algn="ctr"/>
            <a:r>
              <a:rPr lang="en-US" sz="2800" b="1" dirty="0">
                <a:latin typeface="Cambria" panose="02040503050406030204" pitchFamily="18" charset="0"/>
              </a:rPr>
              <a:t>MAJ (A, B, 0)  =  AND (A, B)</a:t>
            </a:r>
          </a:p>
        </p:txBody>
      </p:sp>
      <p:sp>
        <p:nvSpPr>
          <p:cNvPr id="63" name="Rectangle 62">
            <a:extLst>
              <a:ext uri="{FF2B5EF4-FFF2-40B4-BE49-F238E27FC236}">
                <a16:creationId xmlns:a16="http://schemas.microsoft.com/office/drawing/2014/main" id="{F6053D31-968A-D94E-9A24-5390F0D4C02C}"/>
              </a:ext>
            </a:extLst>
          </p:cNvPr>
          <p:cNvSpPr/>
          <p:nvPr/>
        </p:nvSpPr>
        <p:spPr>
          <a:xfrm>
            <a:off x="4440894" y="3811774"/>
            <a:ext cx="4476156" cy="523220"/>
          </a:xfrm>
          <a:prstGeom prst="rect">
            <a:avLst/>
          </a:prstGeom>
          <a:solidFill>
            <a:schemeClr val="accent4">
              <a:lumMod val="20000"/>
              <a:lumOff val="80000"/>
            </a:schemeClr>
          </a:solidFill>
          <a:ln w="76200">
            <a:solidFill>
              <a:schemeClr val="accent1"/>
            </a:solidFill>
          </a:ln>
        </p:spPr>
        <p:txBody>
          <a:bodyPr wrap="square">
            <a:spAutoFit/>
          </a:bodyPr>
          <a:lstStyle/>
          <a:p>
            <a:pPr algn="ctr"/>
            <a:r>
              <a:rPr lang="en-US" sz="2800" b="1" dirty="0">
                <a:latin typeface="Cambria" panose="02040503050406030204" pitchFamily="18" charset="0"/>
              </a:rPr>
              <a:t>MAJ (A, B, 1)  =  OR (A, B)</a:t>
            </a:r>
          </a:p>
        </p:txBody>
      </p:sp>
      <p:sp>
        <p:nvSpPr>
          <p:cNvPr id="60" name="Rectangle 59">
            <a:extLst>
              <a:ext uri="{FF2B5EF4-FFF2-40B4-BE49-F238E27FC236}">
                <a16:creationId xmlns:a16="http://schemas.microsoft.com/office/drawing/2014/main" id="{97FD8D10-8CE7-C241-9959-3B566FB6FE0B}"/>
              </a:ext>
            </a:extLst>
          </p:cNvPr>
          <p:cNvSpPr/>
          <p:nvPr/>
        </p:nvSpPr>
        <p:spPr>
          <a:xfrm>
            <a:off x="1227901" y="6549197"/>
            <a:ext cx="7444977" cy="261610"/>
          </a:xfrm>
          <a:prstGeom prst="rect">
            <a:avLst/>
          </a:prstGeom>
        </p:spPr>
        <p:txBody>
          <a:bodyPr wrap="square">
            <a:spAutoFit/>
          </a:bodyPr>
          <a:lstStyle/>
          <a:p>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Tree>
    <p:extLst>
      <p:ext uri="{BB962C8B-B14F-4D97-AF65-F5344CB8AC3E}">
        <p14:creationId xmlns:p14="http://schemas.microsoft.com/office/powerpoint/2010/main" val="348617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0.25 0 E" pathEditMode="relative" ptsTypes="">
                                      <p:cBhvr>
                                        <p:cTn id="6" dur="1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9850-92E3-C647-9C81-512F4898D00C}"/>
              </a:ext>
            </a:extLst>
          </p:cNvPr>
          <p:cNvSpPr>
            <a:spLocks noGrp="1"/>
          </p:cNvSpPr>
          <p:nvPr>
            <p:ph type="title"/>
          </p:nvPr>
        </p:nvSpPr>
        <p:spPr/>
        <p:txBody>
          <a:bodyPr>
            <a:noAutofit/>
          </a:bodyPr>
          <a:lstStyle/>
          <a:p>
            <a:r>
              <a:rPr lang="en-US" sz="4000" dirty="0"/>
              <a:t>Ambit: Subarray Organization</a:t>
            </a:r>
          </a:p>
        </p:txBody>
      </p:sp>
      <p:sp>
        <p:nvSpPr>
          <p:cNvPr id="759" name="Rectangle 758">
            <a:extLst>
              <a:ext uri="{FF2B5EF4-FFF2-40B4-BE49-F238E27FC236}">
                <a16:creationId xmlns:a16="http://schemas.microsoft.com/office/drawing/2014/main" id="{EBE98E81-EFCA-3B43-A400-F563B5C6C736}"/>
              </a:ext>
            </a:extLst>
          </p:cNvPr>
          <p:cNvSpPr/>
          <p:nvPr/>
        </p:nvSpPr>
        <p:spPr>
          <a:xfrm>
            <a:off x="318691" y="5890600"/>
            <a:ext cx="2039341" cy="400110"/>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sense amplifiers</a:t>
            </a:r>
          </a:p>
        </p:txBody>
      </p:sp>
      <p:sp>
        <p:nvSpPr>
          <p:cNvPr id="776" name="Rectangle 775">
            <a:extLst>
              <a:ext uri="{FF2B5EF4-FFF2-40B4-BE49-F238E27FC236}">
                <a16:creationId xmlns:a16="http://schemas.microsoft.com/office/drawing/2014/main" id="{66A9E5EC-AEBE-084B-923B-4A94641594BA}"/>
              </a:ext>
            </a:extLst>
          </p:cNvPr>
          <p:cNvSpPr/>
          <p:nvPr/>
        </p:nvSpPr>
        <p:spPr>
          <a:xfrm>
            <a:off x="257137" y="4890542"/>
            <a:ext cx="2344552" cy="707886"/>
          </a:xfrm>
          <a:prstGeom prst="rect">
            <a:avLst/>
          </a:prstGeom>
        </p:spPr>
        <p:txBody>
          <a:bodyPr wrap="none">
            <a:spAutoFit/>
          </a:bodyPr>
          <a:lstStyle/>
          <a:p>
            <a:pPr algn="r"/>
            <a:r>
              <a:rPr lang="en-US" sz="2000" dirty="0">
                <a:solidFill>
                  <a:schemeClr val="tx1">
                    <a:lumMod val="75000"/>
                    <a:lumOff val="25000"/>
                  </a:schemeClr>
                </a:solidFill>
                <a:latin typeface="Cambria" panose="02040503050406030204" pitchFamily="18" charset="0"/>
              </a:rPr>
              <a:t>16 designated rows</a:t>
            </a:r>
          </a:p>
          <a:p>
            <a:pPr algn="r"/>
            <a:r>
              <a:rPr lang="en-US" sz="2000" dirty="0">
                <a:solidFill>
                  <a:schemeClr val="tx1">
                    <a:lumMod val="75000"/>
                    <a:lumOff val="25000"/>
                  </a:schemeClr>
                </a:solidFill>
                <a:latin typeface="Cambria" panose="02040503050406030204" pitchFamily="18" charset="0"/>
              </a:rPr>
              <a:t>for triple activation </a:t>
            </a:r>
          </a:p>
        </p:txBody>
      </p:sp>
      <p:sp>
        <p:nvSpPr>
          <p:cNvPr id="777" name="Rectangle 776">
            <a:extLst>
              <a:ext uri="{FF2B5EF4-FFF2-40B4-BE49-F238E27FC236}">
                <a16:creationId xmlns:a16="http://schemas.microsoft.com/office/drawing/2014/main" id="{396423B2-38D3-F440-888F-2E1137589A8D}"/>
              </a:ext>
            </a:extLst>
          </p:cNvPr>
          <p:cNvSpPr/>
          <p:nvPr/>
        </p:nvSpPr>
        <p:spPr>
          <a:xfrm>
            <a:off x="144895" y="3890484"/>
            <a:ext cx="2528577" cy="707886"/>
          </a:xfrm>
          <a:prstGeom prst="rect">
            <a:avLst/>
          </a:prstGeom>
        </p:spPr>
        <p:txBody>
          <a:bodyPr wrap="none">
            <a:spAutoFit/>
          </a:bodyPr>
          <a:lstStyle/>
          <a:p>
            <a:pPr algn="r"/>
            <a:r>
              <a:rPr lang="en-US" sz="2000" dirty="0">
                <a:solidFill>
                  <a:schemeClr val="tx1">
                    <a:lumMod val="75000"/>
                    <a:lumOff val="25000"/>
                  </a:schemeClr>
                </a:solidFill>
                <a:latin typeface="Cambria" panose="02040503050406030204" pitchFamily="18" charset="0"/>
              </a:rPr>
              <a:t>2 pre-initialized rows</a:t>
            </a:r>
          </a:p>
          <a:p>
            <a:pPr algn="r"/>
            <a:endParaRPr lang="en-US" sz="2000" dirty="0">
              <a:solidFill>
                <a:schemeClr val="tx1">
                  <a:lumMod val="75000"/>
                  <a:lumOff val="25000"/>
                </a:schemeClr>
              </a:solidFill>
              <a:latin typeface="Cambria" panose="02040503050406030204" pitchFamily="18" charset="0"/>
            </a:endParaRPr>
          </a:p>
        </p:txBody>
      </p:sp>
      <p:sp>
        <p:nvSpPr>
          <p:cNvPr id="778" name="Rectangle 777">
            <a:extLst>
              <a:ext uri="{FF2B5EF4-FFF2-40B4-BE49-F238E27FC236}">
                <a16:creationId xmlns:a16="http://schemas.microsoft.com/office/drawing/2014/main" id="{B34128F9-4209-3545-9ABA-C5DB508D501F}"/>
              </a:ext>
            </a:extLst>
          </p:cNvPr>
          <p:cNvSpPr/>
          <p:nvPr/>
        </p:nvSpPr>
        <p:spPr>
          <a:xfrm>
            <a:off x="497065" y="1656122"/>
            <a:ext cx="1693156" cy="1015663"/>
          </a:xfrm>
          <a:prstGeom prst="rect">
            <a:avLst/>
          </a:prstGeom>
        </p:spPr>
        <p:txBody>
          <a:bodyPr wrap="none">
            <a:spAutoFit/>
          </a:bodyPr>
          <a:lstStyle/>
          <a:p>
            <a:pPr algn="ctr"/>
            <a:r>
              <a:rPr lang="en-US" sz="2000" dirty="0">
                <a:solidFill>
                  <a:schemeClr val="tx1">
                    <a:lumMod val="75000"/>
                    <a:lumOff val="25000"/>
                  </a:schemeClr>
                </a:solidFill>
                <a:latin typeface="Cambria" panose="02040503050406030204" pitchFamily="18" charset="0"/>
              </a:rPr>
              <a:t>1006 regular </a:t>
            </a:r>
          </a:p>
          <a:p>
            <a:pPr algn="ctr"/>
            <a:r>
              <a:rPr lang="en-US" sz="2000" dirty="0">
                <a:solidFill>
                  <a:schemeClr val="tx1">
                    <a:lumMod val="75000"/>
                    <a:lumOff val="25000"/>
                  </a:schemeClr>
                </a:solidFill>
                <a:latin typeface="Cambria" panose="02040503050406030204" pitchFamily="18" charset="0"/>
              </a:rPr>
              <a:t>data rows</a:t>
            </a:r>
          </a:p>
          <a:p>
            <a:pPr algn="r"/>
            <a:endParaRPr lang="en-US" sz="2000" dirty="0">
              <a:solidFill>
                <a:schemeClr val="tx1">
                  <a:lumMod val="75000"/>
                  <a:lumOff val="25000"/>
                </a:schemeClr>
              </a:solidFill>
              <a:latin typeface="Cambria" panose="02040503050406030204" pitchFamily="18" charset="0"/>
            </a:endParaRPr>
          </a:p>
        </p:txBody>
      </p:sp>
      <p:grpSp>
        <p:nvGrpSpPr>
          <p:cNvPr id="762" name="Group 761">
            <a:extLst>
              <a:ext uri="{FF2B5EF4-FFF2-40B4-BE49-F238E27FC236}">
                <a16:creationId xmlns:a16="http://schemas.microsoft.com/office/drawing/2014/main" id="{76DB5C01-179D-4949-9F1B-2901C90F3009}"/>
              </a:ext>
            </a:extLst>
          </p:cNvPr>
          <p:cNvGrpSpPr/>
          <p:nvPr/>
        </p:nvGrpSpPr>
        <p:grpSpPr>
          <a:xfrm>
            <a:off x="2613772" y="1032035"/>
            <a:ext cx="6167431" cy="4964082"/>
            <a:chOff x="2270869" y="1032035"/>
            <a:chExt cx="6167431" cy="4964082"/>
          </a:xfrm>
        </p:grpSpPr>
        <p:cxnSp>
          <p:nvCxnSpPr>
            <p:cNvPr id="36" name="Straight Connector 35">
              <a:extLst>
                <a:ext uri="{FF2B5EF4-FFF2-40B4-BE49-F238E27FC236}">
                  <a16:creationId xmlns:a16="http://schemas.microsoft.com/office/drawing/2014/main" id="{62FA42EC-DC60-F74D-9F5E-34FD5DEAB651}"/>
                </a:ext>
              </a:extLst>
            </p:cNvPr>
            <p:cNvCxnSpPr>
              <a:cxnSpLocks/>
              <a:endCxn id="758" idx="6"/>
            </p:cNvCxnSpPr>
            <p:nvPr/>
          </p:nvCxnSpPr>
          <p:spPr>
            <a:xfrm>
              <a:off x="2289814" y="2613336"/>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67D720-606F-CD4D-A504-1F7CF254C9A7}"/>
                </a:ext>
              </a:extLst>
            </p:cNvPr>
            <p:cNvCxnSpPr>
              <a:cxnSpLocks/>
              <a:endCxn id="757" idx="6"/>
            </p:cNvCxnSpPr>
            <p:nvPr/>
          </p:nvCxnSpPr>
          <p:spPr>
            <a:xfrm>
              <a:off x="2289814" y="3017214"/>
              <a:ext cx="6138421"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D3D9D3-9F70-E143-ACB8-86671FBD1E38}"/>
                </a:ext>
              </a:extLst>
            </p:cNvPr>
            <p:cNvCxnSpPr>
              <a:cxnSpLocks/>
              <a:endCxn id="755" idx="6"/>
            </p:cNvCxnSpPr>
            <p:nvPr/>
          </p:nvCxnSpPr>
          <p:spPr>
            <a:xfrm>
              <a:off x="2289814" y="3420039"/>
              <a:ext cx="6141248" cy="3015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8E5FD8-2D55-544A-B04E-F996DF91CC95}"/>
                </a:ext>
              </a:extLst>
            </p:cNvPr>
            <p:cNvCxnSpPr>
              <a:cxnSpLocks/>
              <a:endCxn id="756" idx="6"/>
            </p:cNvCxnSpPr>
            <p:nvPr/>
          </p:nvCxnSpPr>
          <p:spPr>
            <a:xfrm flipV="1">
              <a:off x="2281584" y="3890749"/>
              <a:ext cx="6151579"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C840F917-1C24-C842-BE59-5BD5BD4C1411}"/>
                </a:ext>
              </a:extLst>
            </p:cNvPr>
            <p:cNvCxnSpPr>
              <a:cxnSpLocks/>
              <a:endCxn id="747" idx="6"/>
            </p:cNvCxnSpPr>
            <p:nvPr/>
          </p:nvCxnSpPr>
          <p:spPr>
            <a:xfrm>
              <a:off x="2289655" y="4377513"/>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ABDF4C13-18CB-504E-BE4B-29EEBD7EED1B}"/>
                </a:ext>
              </a:extLst>
            </p:cNvPr>
            <p:cNvCxnSpPr>
              <a:cxnSpLocks/>
              <a:endCxn id="748" idx="6"/>
            </p:cNvCxnSpPr>
            <p:nvPr/>
          </p:nvCxnSpPr>
          <p:spPr>
            <a:xfrm flipV="1">
              <a:off x="2297582" y="4791632"/>
              <a:ext cx="6130494" cy="637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8E3FBAC-AC64-3A41-A539-0D0F15057568}"/>
                </a:ext>
              </a:extLst>
            </p:cNvPr>
            <p:cNvCxnSpPr>
              <a:cxnSpLocks/>
              <a:endCxn id="749" idx="6"/>
            </p:cNvCxnSpPr>
            <p:nvPr/>
          </p:nvCxnSpPr>
          <p:spPr>
            <a:xfrm>
              <a:off x="2293828" y="5204799"/>
              <a:ext cx="6137075" cy="957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36AADAFA-CA61-8242-B9AB-E48D746DFAD1}"/>
                </a:ext>
              </a:extLst>
            </p:cNvPr>
            <p:cNvCxnSpPr>
              <a:cxnSpLocks/>
              <a:endCxn id="750" idx="6"/>
            </p:cNvCxnSpPr>
            <p:nvPr/>
          </p:nvCxnSpPr>
          <p:spPr>
            <a:xfrm flipV="1">
              <a:off x="2270869" y="5654926"/>
              <a:ext cx="616213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F77B1E4-4B91-A64F-8F1F-83BA356D5176}"/>
                </a:ext>
              </a:extLst>
            </p:cNvPr>
            <p:cNvCxnSpPr>
              <a:cxnSpLocks/>
              <a:endCxn id="752" idx="6"/>
            </p:cNvCxnSpPr>
            <p:nvPr/>
          </p:nvCxnSpPr>
          <p:spPr>
            <a:xfrm>
              <a:off x="2270869" y="1278119"/>
              <a:ext cx="6154213"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BE1142BD-43B4-2E46-9067-34FB58801801}"/>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D863073C-1427-6449-929B-ADB4B1660496}"/>
                </a:ext>
              </a:extLst>
            </p:cNvPr>
            <p:cNvCxnSpPr>
              <a:cxnSpLocks/>
              <a:endCxn id="754" idx="6"/>
            </p:cNvCxnSpPr>
            <p:nvPr/>
          </p:nvCxnSpPr>
          <p:spPr>
            <a:xfrm flipV="1">
              <a:off x="2289655" y="2151654"/>
              <a:ext cx="614035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88DAF675-5FA9-6645-8B3D-EA28FC65824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30A9E6B-F105-F84D-83B9-481FAA0E70CD}"/>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538907D-40AA-9946-A295-C46D09371AA0}"/>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AA17C1C4-3DA9-8C42-B34B-CA960A1735D8}"/>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B4B2BE1-389D-3B44-B51A-8B95F672A6B5}"/>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2BF133BC-F66E-4249-85FF-94D18D27192E}"/>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1426F72F-FF11-0F45-8E4E-3AFFF9FF15D6}"/>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44DFCB31-B3D5-174E-98D5-2D96B4818E44}"/>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2377CD14-BDAA-D745-B853-5DD1A232F3FF}"/>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814F3F4-757A-AC46-B02B-1EAC98FE6927}"/>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B0EF54B7-9241-BC46-B4A6-B4312BB80D9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1762A584-D5BD-774F-9868-2CAC7964B236}"/>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B643BCE9-A073-F044-B144-F52844BC44BB}"/>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7EFDF1A6-238C-1C42-BE84-C22825877775}"/>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02" name="Straight Connector 801">
            <a:extLst>
              <a:ext uri="{FF2B5EF4-FFF2-40B4-BE49-F238E27FC236}">
                <a16:creationId xmlns:a16="http://schemas.microsoft.com/office/drawing/2014/main" id="{9F2FAC34-EBC3-5948-8145-F41FC0929BC7}"/>
              </a:ext>
            </a:extLst>
          </p:cNvPr>
          <p:cNvCxnSpPr>
            <a:cxnSpLocks/>
          </p:cNvCxnSpPr>
          <p:nvPr/>
        </p:nvCxnSpPr>
        <p:spPr>
          <a:xfrm>
            <a:off x="2643657" y="5211725"/>
            <a:ext cx="6137075" cy="957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9" name="Group 778">
            <a:extLst>
              <a:ext uri="{FF2B5EF4-FFF2-40B4-BE49-F238E27FC236}">
                <a16:creationId xmlns:a16="http://schemas.microsoft.com/office/drawing/2014/main" id="{228689EC-A2A9-2F49-B7C6-1D5D13909D2C}"/>
              </a:ext>
            </a:extLst>
          </p:cNvPr>
          <p:cNvGrpSpPr/>
          <p:nvPr/>
        </p:nvGrpSpPr>
        <p:grpSpPr>
          <a:xfrm>
            <a:off x="2707599" y="4239655"/>
            <a:ext cx="6068148" cy="290713"/>
            <a:chOff x="2707599" y="4239655"/>
            <a:chExt cx="6068148" cy="290713"/>
          </a:xfrm>
        </p:grpSpPr>
        <p:sp>
          <p:nvSpPr>
            <p:cNvPr id="314" name="Oval 313">
              <a:extLst>
                <a:ext uri="{FF2B5EF4-FFF2-40B4-BE49-F238E27FC236}">
                  <a16:creationId xmlns:a16="http://schemas.microsoft.com/office/drawing/2014/main" id="{89592A12-6CA5-C14F-9BA6-8D8A73A428A2}"/>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36" name="Oval 435">
              <a:extLst>
                <a:ext uri="{FF2B5EF4-FFF2-40B4-BE49-F238E27FC236}">
                  <a16:creationId xmlns:a16="http://schemas.microsoft.com/office/drawing/2014/main" id="{BB6F4668-849B-5640-95EB-966F142E3E07}"/>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50" name="Oval 449">
              <a:extLst>
                <a:ext uri="{FF2B5EF4-FFF2-40B4-BE49-F238E27FC236}">
                  <a16:creationId xmlns:a16="http://schemas.microsoft.com/office/drawing/2014/main" id="{C777B87E-E62D-4F43-BDE2-FECB49ECE82F}"/>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64" name="Oval 463">
              <a:extLst>
                <a:ext uri="{FF2B5EF4-FFF2-40B4-BE49-F238E27FC236}">
                  <a16:creationId xmlns:a16="http://schemas.microsoft.com/office/drawing/2014/main" id="{DDCAFBDE-481E-4C4F-910E-8A2B78C41D77}"/>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78" name="Oval 477">
              <a:extLst>
                <a:ext uri="{FF2B5EF4-FFF2-40B4-BE49-F238E27FC236}">
                  <a16:creationId xmlns:a16="http://schemas.microsoft.com/office/drawing/2014/main" id="{B8167C54-BDB8-DD4A-9E59-237EB650B86C}"/>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92" name="Oval 491">
              <a:extLst>
                <a:ext uri="{FF2B5EF4-FFF2-40B4-BE49-F238E27FC236}">
                  <a16:creationId xmlns:a16="http://schemas.microsoft.com/office/drawing/2014/main" id="{218B604A-25A9-C846-8459-3A6EE2DA6990}"/>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620" name="Oval 619">
              <a:extLst>
                <a:ext uri="{FF2B5EF4-FFF2-40B4-BE49-F238E27FC236}">
                  <a16:creationId xmlns:a16="http://schemas.microsoft.com/office/drawing/2014/main" id="{F8C6FD88-DEB5-F747-9F58-C1086C75534D}"/>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607" name="Oval 606">
              <a:extLst>
                <a:ext uri="{FF2B5EF4-FFF2-40B4-BE49-F238E27FC236}">
                  <a16:creationId xmlns:a16="http://schemas.microsoft.com/office/drawing/2014/main" id="{5769B458-87AB-D340-8355-840B7ED61347}"/>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94" name="Oval 593">
              <a:extLst>
                <a:ext uri="{FF2B5EF4-FFF2-40B4-BE49-F238E27FC236}">
                  <a16:creationId xmlns:a16="http://schemas.microsoft.com/office/drawing/2014/main" id="{617DA286-B6CB-5A40-A6CE-0EE42B0F1818}"/>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81" name="Oval 580">
              <a:extLst>
                <a:ext uri="{FF2B5EF4-FFF2-40B4-BE49-F238E27FC236}">
                  <a16:creationId xmlns:a16="http://schemas.microsoft.com/office/drawing/2014/main" id="{F66A1201-3BE1-8641-8083-9A43A44620B4}"/>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68" name="Oval 567">
              <a:extLst>
                <a:ext uri="{FF2B5EF4-FFF2-40B4-BE49-F238E27FC236}">
                  <a16:creationId xmlns:a16="http://schemas.microsoft.com/office/drawing/2014/main" id="{6807B71B-D6ED-5B4B-BD2D-D4F5743E4CCD}"/>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55" name="Oval 554">
              <a:extLst>
                <a:ext uri="{FF2B5EF4-FFF2-40B4-BE49-F238E27FC236}">
                  <a16:creationId xmlns:a16="http://schemas.microsoft.com/office/drawing/2014/main" id="{D13B7F1F-579F-2549-A61E-F1F254917C58}"/>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733" name="Oval 732">
              <a:extLst>
                <a:ext uri="{FF2B5EF4-FFF2-40B4-BE49-F238E27FC236}">
                  <a16:creationId xmlns:a16="http://schemas.microsoft.com/office/drawing/2014/main" id="{76055228-ED3F-D44D-8311-194BED50F730}"/>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747" name="Oval 746">
              <a:extLst>
                <a:ext uri="{FF2B5EF4-FFF2-40B4-BE49-F238E27FC236}">
                  <a16:creationId xmlns:a16="http://schemas.microsoft.com/office/drawing/2014/main" id="{1311DBF7-F604-524A-AAD0-208A55C6D597}"/>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801" name="Straight Connector 800">
            <a:extLst>
              <a:ext uri="{FF2B5EF4-FFF2-40B4-BE49-F238E27FC236}">
                <a16:creationId xmlns:a16="http://schemas.microsoft.com/office/drawing/2014/main" id="{7A6A1BD8-11F1-A347-98C1-6094010D57D5}"/>
              </a:ext>
            </a:extLst>
          </p:cNvPr>
          <p:cNvCxnSpPr>
            <a:cxnSpLocks/>
          </p:cNvCxnSpPr>
          <p:nvPr/>
        </p:nvCxnSpPr>
        <p:spPr>
          <a:xfrm flipV="1">
            <a:off x="2647411" y="4788167"/>
            <a:ext cx="6130494" cy="637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5" name="Group 774">
            <a:extLst>
              <a:ext uri="{FF2B5EF4-FFF2-40B4-BE49-F238E27FC236}">
                <a16:creationId xmlns:a16="http://schemas.microsoft.com/office/drawing/2014/main" id="{88BFDB19-4156-D547-8F84-BC66DDEE76D8}"/>
              </a:ext>
            </a:extLst>
          </p:cNvPr>
          <p:cNvGrpSpPr/>
          <p:nvPr/>
        </p:nvGrpSpPr>
        <p:grpSpPr>
          <a:xfrm>
            <a:off x="2702831" y="4649977"/>
            <a:ext cx="6068148" cy="290713"/>
            <a:chOff x="2359928" y="4649977"/>
            <a:chExt cx="6068148" cy="290713"/>
          </a:xfrm>
        </p:grpSpPr>
        <p:sp>
          <p:nvSpPr>
            <p:cNvPr id="437" name="Oval 436">
              <a:extLst>
                <a:ext uri="{FF2B5EF4-FFF2-40B4-BE49-F238E27FC236}">
                  <a16:creationId xmlns:a16="http://schemas.microsoft.com/office/drawing/2014/main" id="{A9BF9E9C-F624-AD47-96F3-12736096F079}"/>
                </a:ext>
              </a:extLst>
            </p:cNvPr>
            <p:cNvSpPr>
              <a:spLocks noChangeAspect="1"/>
            </p:cNvSpPr>
            <p:nvPr/>
          </p:nvSpPr>
          <p:spPr>
            <a:xfrm>
              <a:off x="2783755"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1" name="Oval 450">
              <a:extLst>
                <a:ext uri="{FF2B5EF4-FFF2-40B4-BE49-F238E27FC236}">
                  <a16:creationId xmlns:a16="http://schemas.microsoft.com/office/drawing/2014/main" id="{4F6B9193-D5E5-F04D-B857-0E0DE1A6D8C4}"/>
                </a:ext>
              </a:extLst>
            </p:cNvPr>
            <p:cNvSpPr>
              <a:spLocks noChangeAspect="1"/>
            </p:cNvSpPr>
            <p:nvPr/>
          </p:nvSpPr>
          <p:spPr>
            <a:xfrm>
              <a:off x="3244910"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5" name="Oval 464">
              <a:extLst>
                <a:ext uri="{FF2B5EF4-FFF2-40B4-BE49-F238E27FC236}">
                  <a16:creationId xmlns:a16="http://schemas.microsoft.com/office/drawing/2014/main" id="{8BDFFEAA-0451-B342-A7AC-DEF50BAC48D8}"/>
                </a:ext>
              </a:extLst>
            </p:cNvPr>
            <p:cNvSpPr>
              <a:spLocks noChangeAspect="1"/>
            </p:cNvSpPr>
            <p:nvPr/>
          </p:nvSpPr>
          <p:spPr>
            <a:xfrm>
              <a:off x="3686321" y="466717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9" name="Oval 478">
              <a:extLst>
                <a:ext uri="{FF2B5EF4-FFF2-40B4-BE49-F238E27FC236}">
                  <a16:creationId xmlns:a16="http://schemas.microsoft.com/office/drawing/2014/main" id="{EA95A6D5-7FD0-1440-BA8F-43F0CE560927}"/>
                </a:ext>
              </a:extLst>
            </p:cNvPr>
            <p:cNvSpPr>
              <a:spLocks noChangeAspect="1"/>
            </p:cNvSpPr>
            <p:nvPr/>
          </p:nvSpPr>
          <p:spPr>
            <a:xfrm>
              <a:off x="4110148" y="4659771"/>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3" name="Oval 492">
              <a:extLst>
                <a:ext uri="{FF2B5EF4-FFF2-40B4-BE49-F238E27FC236}">
                  <a16:creationId xmlns:a16="http://schemas.microsoft.com/office/drawing/2014/main" id="{728AE894-8541-0D4B-BE99-33C8B96A8CBB}"/>
                </a:ext>
              </a:extLst>
            </p:cNvPr>
            <p:cNvSpPr>
              <a:spLocks noChangeAspect="1"/>
            </p:cNvSpPr>
            <p:nvPr/>
          </p:nvSpPr>
          <p:spPr>
            <a:xfrm>
              <a:off x="4571303" y="46582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1" name="Oval 620">
              <a:extLst>
                <a:ext uri="{FF2B5EF4-FFF2-40B4-BE49-F238E27FC236}">
                  <a16:creationId xmlns:a16="http://schemas.microsoft.com/office/drawing/2014/main" id="{7D5CF6EE-A550-9644-B056-D8BBD4DAFB38}"/>
                </a:ext>
              </a:extLst>
            </p:cNvPr>
            <p:cNvSpPr>
              <a:spLocks noChangeAspect="1"/>
            </p:cNvSpPr>
            <p:nvPr/>
          </p:nvSpPr>
          <p:spPr>
            <a:xfrm>
              <a:off x="5023010"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8" name="Oval 607">
              <a:extLst>
                <a:ext uri="{FF2B5EF4-FFF2-40B4-BE49-F238E27FC236}">
                  <a16:creationId xmlns:a16="http://schemas.microsoft.com/office/drawing/2014/main" id="{6F65ED7C-D93B-DD47-8E7F-646B75725899}"/>
                </a:ext>
              </a:extLst>
            </p:cNvPr>
            <p:cNvSpPr>
              <a:spLocks noChangeAspect="1"/>
            </p:cNvSpPr>
            <p:nvPr/>
          </p:nvSpPr>
          <p:spPr>
            <a:xfrm>
              <a:off x="5446837"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5" name="Oval 594">
              <a:extLst>
                <a:ext uri="{FF2B5EF4-FFF2-40B4-BE49-F238E27FC236}">
                  <a16:creationId xmlns:a16="http://schemas.microsoft.com/office/drawing/2014/main" id="{139CB575-D0CC-5E48-9092-77257AEE584A}"/>
                </a:ext>
              </a:extLst>
            </p:cNvPr>
            <p:cNvSpPr>
              <a:spLocks noChangeAspect="1"/>
            </p:cNvSpPr>
            <p:nvPr/>
          </p:nvSpPr>
          <p:spPr>
            <a:xfrm>
              <a:off x="5907992"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2" name="Oval 581">
              <a:extLst>
                <a:ext uri="{FF2B5EF4-FFF2-40B4-BE49-F238E27FC236}">
                  <a16:creationId xmlns:a16="http://schemas.microsoft.com/office/drawing/2014/main" id="{25BB41F4-174A-4442-9E4C-D1A71AF0E93B}"/>
                </a:ext>
              </a:extLst>
            </p:cNvPr>
            <p:cNvSpPr>
              <a:spLocks noChangeAspect="1"/>
            </p:cNvSpPr>
            <p:nvPr/>
          </p:nvSpPr>
          <p:spPr>
            <a:xfrm>
              <a:off x="6349403" y="465886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9" name="Oval 568">
              <a:extLst>
                <a:ext uri="{FF2B5EF4-FFF2-40B4-BE49-F238E27FC236}">
                  <a16:creationId xmlns:a16="http://schemas.microsoft.com/office/drawing/2014/main" id="{3952AAA6-85ED-1241-8C28-12A7B1F1F9AE}"/>
                </a:ext>
              </a:extLst>
            </p:cNvPr>
            <p:cNvSpPr>
              <a:spLocks noChangeAspect="1"/>
            </p:cNvSpPr>
            <p:nvPr/>
          </p:nvSpPr>
          <p:spPr>
            <a:xfrm>
              <a:off x="6773230" y="465145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6" name="Oval 555">
              <a:extLst>
                <a:ext uri="{FF2B5EF4-FFF2-40B4-BE49-F238E27FC236}">
                  <a16:creationId xmlns:a16="http://schemas.microsoft.com/office/drawing/2014/main" id="{F1996AF1-5D11-7B43-90E6-F2D3ADBFBB61}"/>
                </a:ext>
              </a:extLst>
            </p:cNvPr>
            <p:cNvSpPr>
              <a:spLocks noChangeAspect="1"/>
            </p:cNvSpPr>
            <p:nvPr/>
          </p:nvSpPr>
          <p:spPr>
            <a:xfrm>
              <a:off x="7234385" y="46499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4" name="Oval 733">
              <a:extLst>
                <a:ext uri="{FF2B5EF4-FFF2-40B4-BE49-F238E27FC236}">
                  <a16:creationId xmlns:a16="http://schemas.microsoft.com/office/drawing/2014/main" id="{6BB19FB7-248F-2F40-9741-2E3D10069720}"/>
                </a:ext>
              </a:extLst>
            </p:cNvPr>
            <p:cNvSpPr>
              <a:spLocks noChangeAspect="1"/>
            </p:cNvSpPr>
            <p:nvPr/>
          </p:nvSpPr>
          <p:spPr>
            <a:xfrm>
              <a:off x="7692601" y="465635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8" name="Oval 747">
              <a:extLst>
                <a:ext uri="{FF2B5EF4-FFF2-40B4-BE49-F238E27FC236}">
                  <a16:creationId xmlns:a16="http://schemas.microsoft.com/office/drawing/2014/main" id="{D094767B-2D91-3F44-AD53-FB831FD22198}"/>
                </a:ext>
              </a:extLst>
            </p:cNvPr>
            <p:cNvSpPr>
              <a:spLocks noChangeAspect="1"/>
            </p:cNvSpPr>
            <p:nvPr/>
          </p:nvSpPr>
          <p:spPr>
            <a:xfrm>
              <a:off x="8153756" y="4654874"/>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319" name="Oval 318">
              <a:extLst>
                <a:ext uri="{FF2B5EF4-FFF2-40B4-BE49-F238E27FC236}">
                  <a16:creationId xmlns:a16="http://schemas.microsoft.com/office/drawing/2014/main" id="{925FB04E-3C6A-FA41-9BA8-B7C7AF286F1D}"/>
                </a:ext>
              </a:extLst>
            </p:cNvPr>
            <p:cNvSpPr>
              <a:spLocks noChangeAspect="1"/>
            </p:cNvSpPr>
            <p:nvPr/>
          </p:nvSpPr>
          <p:spPr>
            <a:xfrm>
              <a:off x="2359928"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74" name="Group 773">
            <a:extLst>
              <a:ext uri="{FF2B5EF4-FFF2-40B4-BE49-F238E27FC236}">
                <a16:creationId xmlns:a16="http://schemas.microsoft.com/office/drawing/2014/main" id="{11AFD0B6-1CBF-A047-BEED-D88881E1EFA9}"/>
              </a:ext>
            </a:extLst>
          </p:cNvPr>
          <p:cNvGrpSpPr/>
          <p:nvPr/>
        </p:nvGrpSpPr>
        <p:grpSpPr>
          <a:xfrm>
            <a:off x="2705658" y="5072715"/>
            <a:ext cx="6068148" cy="290713"/>
            <a:chOff x="2362755" y="5072715"/>
            <a:chExt cx="6068148" cy="290713"/>
          </a:xfrm>
        </p:grpSpPr>
        <p:sp>
          <p:nvSpPr>
            <p:cNvPr id="324" name="Oval 323">
              <a:extLst>
                <a:ext uri="{FF2B5EF4-FFF2-40B4-BE49-F238E27FC236}">
                  <a16:creationId xmlns:a16="http://schemas.microsoft.com/office/drawing/2014/main" id="{A5D97201-3B7A-A441-A787-D412F7C11331}"/>
                </a:ext>
              </a:extLst>
            </p:cNvPr>
            <p:cNvSpPr>
              <a:spLocks noChangeAspect="1"/>
            </p:cNvSpPr>
            <p:nvPr/>
          </p:nvSpPr>
          <p:spPr>
            <a:xfrm>
              <a:off x="2362755"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38" name="Oval 437">
              <a:extLst>
                <a:ext uri="{FF2B5EF4-FFF2-40B4-BE49-F238E27FC236}">
                  <a16:creationId xmlns:a16="http://schemas.microsoft.com/office/drawing/2014/main" id="{C3AE394A-BC5F-E541-9C08-5A0659B9CF0B}"/>
                </a:ext>
              </a:extLst>
            </p:cNvPr>
            <p:cNvSpPr>
              <a:spLocks noChangeAspect="1"/>
            </p:cNvSpPr>
            <p:nvPr/>
          </p:nvSpPr>
          <p:spPr>
            <a:xfrm>
              <a:off x="2786582"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2" name="Oval 451">
              <a:extLst>
                <a:ext uri="{FF2B5EF4-FFF2-40B4-BE49-F238E27FC236}">
                  <a16:creationId xmlns:a16="http://schemas.microsoft.com/office/drawing/2014/main" id="{030E0EA6-2DA6-5A40-923E-019C4C6332A3}"/>
                </a:ext>
              </a:extLst>
            </p:cNvPr>
            <p:cNvSpPr>
              <a:spLocks noChangeAspect="1"/>
            </p:cNvSpPr>
            <p:nvPr/>
          </p:nvSpPr>
          <p:spPr>
            <a:xfrm>
              <a:off x="3247737"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6" name="Oval 465">
              <a:extLst>
                <a:ext uri="{FF2B5EF4-FFF2-40B4-BE49-F238E27FC236}">
                  <a16:creationId xmlns:a16="http://schemas.microsoft.com/office/drawing/2014/main" id="{B4A790EE-DCDC-4E4C-9AC8-9855A33B3AD8}"/>
                </a:ext>
              </a:extLst>
            </p:cNvPr>
            <p:cNvSpPr>
              <a:spLocks noChangeAspect="1"/>
            </p:cNvSpPr>
            <p:nvPr/>
          </p:nvSpPr>
          <p:spPr>
            <a:xfrm>
              <a:off x="3689148" y="508991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0" name="Oval 479">
              <a:extLst>
                <a:ext uri="{FF2B5EF4-FFF2-40B4-BE49-F238E27FC236}">
                  <a16:creationId xmlns:a16="http://schemas.microsoft.com/office/drawing/2014/main" id="{3B5B788D-0CF6-DD4B-BBC1-135DBA103E1B}"/>
                </a:ext>
              </a:extLst>
            </p:cNvPr>
            <p:cNvSpPr>
              <a:spLocks noChangeAspect="1"/>
            </p:cNvSpPr>
            <p:nvPr/>
          </p:nvSpPr>
          <p:spPr>
            <a:xfrm>
              <a:off x="4112975" y="508250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4" name="Oval 493">
              <a:extLst>
                <a:ext uri="{FF2B5EF4-FFF2-40B4-BE49-F238E27FC236}">
                  <a16:creationId xmlns:a16="http://schemas.microsoft.com/office/drawing/2014/main" id="{75359113-2133-A543-AB29-9D914C84F28B}"/>
                </a:ext>
              </a:extLst>
            </p:cNvPr>
            <p:cNvSpPr>
              <a:spLocks noChangeAspect="1"/>
            </p:cNvSpPr>
            <p:nvPr/>
          </p:nvSpPr>
          <p:spPr>
            <a:xfrm>
              <a:off x="4574130" y="508102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2" name="Oval 621">
              <a:extLst>
                <a:ext uri="{FF2B5EF4-FFF2-40B4-BE49-F238E27FC236}">
                  <a16:creationId xmlns:a16="http://schemas.microsoft.com/office/drawing/2014/main" id="{DE0A8E4D-23EC-5543-B655-7D6A309B70CF}"/>
                </a:ext>
              </a:extLst>
            </p:cNvPr>
            <p:cNvSpPr>
              <a:spLocks noChangeAspect="1"/>
            </p:cNvSpPr>
            <p:nvPr/>
          </p:nvSpPr>
          <p:spPr>
            <a:xfrm>
              <a:off x="5025837"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9" name="Oval 608">
              <a:extLst>
                <a:ext uri="{FF2B5EF4-FFF2-40B4-BE49-F238E27FC236}">
                  <a16:creationId xmlns:a16="http://schemas.microsoft.com/office/drawing/2014/main" id="{A0CE2461-4A93-EA4C-930B-FBC37CC77AFB}"/>
                </a:ext>
              </a:extLst>
            </p:cNvPr>
            <p:cNvSpPr>
              <a:spLocks noChangeAspect="1"/>
            </p:cNvSpPr>
            <p:nvPr/>
          </p:nvSpPr>
          <p:spPr>
            <a:xfrm>
              <a:off x="5449664"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6" name="Oval 595">
              <a:extLst>
                <a:ext uri="{FF2B5EF4-FFF2-40B4-BE49-F238E27FC236}">
                  <a16:creationId xmlns:a16="http://schemas.microsoft.com/office/drawing/2014/main" id="{B4A13C94-9212-504E-9DF5-F5944ED57259}"/>
                </a:ext>
              </a:extLst>
            </p:cNvPr>
            <p:cNvSpPr>
              <a:spLocks noChangeAspect="1"/>
            </p:cNvSpPr>
            <p:nvPr/>
          </p:nvSpPr>
          <p:spPr>
            <a:xfrm>
              <a:off x="5910819"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3" name="Oval 582">
              <a:extLst>
                <a:ext uri="{FF2B5EF4-FFF2-40B4-BE49-F238E27FC236}">
                  <a16:creationId xmlns:a16="http://schemas.microsoft.com/office/drawing/2014/main" id="{70125418-12B0-5541-A9EB-87A7FDCFB115}"/>
                </a:ext>
              </a:extLst>
            </p:cNvPr>
            <p:cNvSpPr>
              <a:spLocks noChangeAspect="1"/>
            </p:cNvSpPr>
            <p:nvPr/>
          </p:nvSpPr>
          <p:spPr>
            <a:xfrm>
              <a:off x="6352230" y="508160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0" name="Oval 569">
              <a:extLst>
                <a:ext uri="{FF2B5EF4-FFF2-40B4-BE49-F238E27FC236}">
                  <a16:creationId xmlns:a16="http://schemas.microsoft.com/office/drawing/2014/main" id="{639454D4-89D0-9D43-92A2-0C1F737EA32F}"/>
                </a:ext>
              </a:extLst>
            </p:cNvPr>
            <p:cNvSpPr>
              <a:spLocks noChangeAspect="1"/>
            </p:cNvSpPr>
            <p:nvPr/>
          </p:nvSpPr>
          <p:spPr>
            <a:xfrm>
              <a:off x="6776057" y="507419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7" name="Oval 556">
              <a:extLst>
                <a:ext uri="{FF2B5EF4-FFF2-40B4-BE49-F238E27FC236}">
                  <a16:creationId xmlns:a16="http://schemas.microsoft.com/office/drawing/2014/main" id="{E2A88789-F749-A348-8E87-5567364665B5}"/>
                </a:ext>
              </a:extLst>
            </p:cNvPr>
            <p:cNvSpPr>
              <a:spLocks noChangeAspect="1"/>
            </p:cNvSpPr>
            <p:nvPr/>
          </p:nvSpPr>
          <p:spPr>
            <a:xfrm>
              <a:off x="7237212" y="507271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5" name="Oval 734">
              <a:extLst>
                <a:ext uri="{FF2B5EF4-FFF2-40B4-BE49-F238E27FC236}">
                  <a16:creationId xmlns:a16="http://schemas.microsoft.com/office/drawing/2014/main" id="{3539D68A-A359-8045-A32B-E9541263EDFB}"/>
                </a:ext>
              </a:extLst>
            </p:cNvPr>
            <p:cNvSpPr>
              <a:spLocks noChangeAspect="1"/>
            </p:cNvSpPr>
            <p:nvPr/>
          </p:nvSpPr>
          <p:spPr>
            <a:xfrm>
              <a:off x="7695428" y="507909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9" name="Oval 748">
              <a:extLst>
                <a:ext uri="{FF2B5EF4-FFF2-40B4-BE49-F238E27FC236}">
                  <a16:creationId xmlns:a16="http://schemas.microsoft.com/office/drawing/2014/main" id="{596F4105-57AD-C246-BEF4-36A80D5CF251}"/>
                </a:ext>
              </a:extLst>
            </p:cNvPr>
            <p:cNvSpPr>
              <a:spLocks noChangeAspect="1"/>
            </p:cNvSpPr>
            <p:nvPr/>
          </p:nvSpPr>
          <p:spPr>
            <a:xfrm>
              <a:off x="8156583" y="507761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cxnSp>
        <p:nvCxnSpPr>
          <p:cNvPr id="803" name="Straight Connector 802">
            <a:extLst>
              <a:ext uri="{FF2B5EF4-FFF2-40B4-BE49-F238E27FC236}">
                <a16:creationId xmlns:a16="http://schemas.microsoft.com/office/drawing/2014/main" id="{90E0E816-B5EC-534B-833B-843D96FDC5C6}"/>
              </a:ext>
            </a:extLst>
          </p:cNvPr>
          <p:cNvCxnSpPr>
            <a:cxnSpLocks/>
          </p:cNvCxnSpPr>
          <p:nvPr/>
        </p:nvCxnSpPr>
        <p:spPr>
          <a:xfrm flipV="1">
            <a:off x="2612080" y="5650382"/>
            <a:ext cx="616213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3" name="Group 772">
            <a:extLst>
              <a:ext uri="{FF2B5EF4-FFF2-40B4-BE49-F238E27FC236}">
                <a16:creationId xmlns:a16="http://schemas.microsoft.com/office/drawing/2014/main" id="{7722769B-676E-6249-B7EB-F2C320190E7A}"/>
              </a:ext>
            </a:extLst>
          </p:cNvPr>
          <p:cNvGrpSpPr/>
          <p:nvPr/>
        </p:nvGrpSpPr>
        <p:grpSpPr>
          <a:xfrm>
            <a:off x="2707759" y="5513271"/>
            <a:ext cx="6068148" cy="290713"/>
            <a:chOff x="2364856" y="5513271"/>
            <a:chExt cx="6068148" cy="290713"/>
          </a:xfrm>
        </p:grpSpPr>
        <p:sp>
          <p:nvSpPr>
            <p:cNvPr id="329" name="Oval 328">
              <a:extLst>
                <a:ext uri="{FF2B5EF4-FFF2-40B4-BE49-F238E27FC236}">
                  <a16:creationId xmlns:a16="http://schemas.microsoft.com/office/drawing/2014/main" id="{49970B78-8B46-6E44-9DF9-E17EBC7F49DC}"/>
                </a:ext>
              </a:extLst>
            </p:cNvPr>
            <p:cNvSpPr>
              <a:spLocks noChangeAspect="1"/>
            </p:cNvSpPr>
            <p:nvPr/>
          </p:nvSpPr>
          <p:spPr>
            <a:xfrm>
              <a:off x="2364856"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39" name="Oval 438">
              <a:extLst>
                <a:ext uri="{FF2B5EF4-FFF2-40B4-BE49-F238E27FC236}">
                  <a16:creationId xmlns:a16="http://schemas.microsoft.com/office/drawing/2014/main" id="{4E3386B6-C429-384A-8E04-8BB0BF9487D1}"/>
                </a:ext>
              </a:extLst>
            </p:cNvPr>
            <p:cNvSpPr>
              <a:spLocks noChangeAspect="1"/>
            </p:cNvSpPr>
            <p:nvPr/>
          </p:nvSpPr>
          <p:spPr>
            <a:xfrm>
              <a:off x="2788683"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3" name="Oval 452">
              <a:extLst>
                <a:ext uri="{FF2B5EF4-FFF2-40B4-BE49-F238E27FC236}">
                  <a16:creationId xmlns:a16="http://schemas.microsoft.com/office/drawing/2014/main" id="{075F4F22-89A0-764E-969A-330659401035}"/>
                </a:ext>
              </a:extLst>
            </p:cNvPr>
            <p:cNvSpPr>
              <a:spLocks noChangeAspect="1"/>
            </p:cNvSpPr>
            <p:nvPr/>
          </p:nvSpPr>
          <p:spPr>
            <a:xfrm>
              <a:off x="3249838"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7" name="Oval 466">
              <a:extLst>
                <a:ext uri="{FF2B5EF4-FFF2-40B4-BE49-F238E27FC236}">
                  <a16:creationId xmlns:a16="http://schemas.microsoft.com/office/drawing/2014/main" id="{9DC85773-2921-B84B-945F-C63CBD928355}"/>
                </a:ext>
              </a:extLst>
            </p:cNvPr>
            <p:cNvSpPr>
              <a:spLocks noChangeAspect="1"/>
            </p:cNvSpPr>
            <p:nvPr/>
          </p:nvSpPr>
          <p:spPr>
            <a:xfrm>
              <a:off x="3691249" y="553046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1" name="Oval 480">
              <a:extLst>
                <a:ext uri="{FF2B5EF4-FFF2-40B4-BE49-F238E27FC236}">
                  <a16:creationId xmlns:a16="http://schemas.microsoft.com/office/drawing/2014/main" id="{C5C53FD4-FA94-6E48-88CE-D5895D98055D}"/>
                </a:ext>
              </a:extLst>
            </p:cNvPr>
            <p:cNvSpPr>
              <a:spLocks noChangeAspect="1"/>
            </p:cNvSpPr>
            <p:nvPr/>
          </p:nvSpPr>
          <p:spPr>
            <a:xfrm>
              <a:off x="4115076" y="552306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5" name="Oval 494">
              <a:extLst>
                <a:ext uri="{FF2B5EF4-FFF2-40B4-BE49-F238E27FC236}">
                  <a16:creationId xmlns:a16="http://schemas.microsoft.com/office/drawing/2014/main" id="{9465CA3A-8756-CF4D-B7DE-C57EFE0FAA27}"/>
                </a:ext>
              </a:extLst>
            </p:cNvPr>
            <p:cNvSpPr>
              <a:spLocks noChangeAspect="1"/>
            </p:cNvSpPr>
            <p:nvPr/>
          </p:nvSpPr>
          <p:spPr>
            <a:xfrm>
              <a:off x="4576231" y="5521584"/>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3" name="Oval 622">
              <a:extLst>
                <a:ext uri="{FF2B5EF4-FFF2-40B4-BE49-F238E27FC236}">
                  <a16:creationId xmlns:a16="http://schemas.microsoft.com/office/drawing/2014/main" id="{A1907C69-D58F-0B4A-99B8-59E244FED32C}"/>
                </a:ext>
              </a:extLst>
            </p:cNvPr>
            <p:cNvSpPr>
              <a:spLocks noChangeAspect="1"/>
            </p:cNvSpPr>
            <p:nvPr/>
          </p:nvSpPr>
          <p:spPr>
            <a:xfrm>
              <a:off x="5027938"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0" name="Oval 609">
              <a:extLst>
                <a:ext uri="{FF2B5EF4-FFF2-40B4-BE49-F238E27FC236}">
                  <a16:creationId xmlns:a16="http://schemas.microsoft.com/office/drawing/2014/main" id="{1AEA37F6-5DE9-8447-9912-5861F22D527E}"/>
                </a:ext>
              </a:extLst>
            </p:cNvPr>
            <p:cNvSpPr>
              <a:spLocks noChangeAspect="1"/>
            </p:cNvSpPr>
            <p:nvPr/>
          </p:nvSpPr>
          <p:spPr>
            <a:xfrm>
              <a:off x="5451765"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7" name="Oval 596">
              <a:extLst>
                <a:ext uri="{FF2B5EF4-FFF2-40B4-BE49-F238E27FC236}">
                  <a16:creationId xmlns:a16="http://schemas.microsoft.com/office/drawing/2014/main" id="{53DD044A-DFAA-7F42-81DE-0EEBBC881DFD}"/>
                </a:ext>
              </a:extLst>
            </p:cNvPr>
            <p:cNvSpPr>
              <a:spLocks noChangeAspect="1"/>
            </p:cNvSpPr>
            <p:nvPr/>
          </p:nvSpPr>
          <p:spPr>
            <a:xfrm>
              <a:off x="5912920"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4" name="Oval 583">
              <a:extLst>
                <a:ext uri="{FF2B5EF4-FFF2-40B4-BE49-F238E27FC236}">
                  <a16:creationId xmlns:a16="http://schemas.microsoft.com/office/drawing/2014/main" id="{AD6A8883-F1B3-7B4E-9D3A-F43E706B9210}"/>
                </a:ext>
              </a:extLst>
            </p:cNvPr>
            <p:cNvSpPr>
              <a:spLocks noChangeAspect="1"/>
            </p:cNvSpPr>
            <p:nvPr/>
          </p:nvSpPr>
          <p:spPr>
            <a:xfrm>
              <a:off x="6354331" y="552215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1" name="Oval 570">
              <a:extLst>
                <a:ext uri="{FF2B5EF4-FFF2-40B4-BE49-F238E27FC236}">
                  <a16:creationId xmlns:a16="http://schemas.microsoft.com/office/drawing/2014/main" id="{09433761-6BA2-2D41-B78A-A85B5B9E1D23}"/>
                </a:ext>
              </a:extLst>
            </p:cNvPr>
            <p:cNvSpPr>
              <a:spLocks noChangeAspect="1"/>
            </p:cNvSpPr>
            <p:nvPr/>
          </p:nvSpPr>
          <p:spPr>
            <a:xfrm>
              <a:off x="6778158" y="55147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8" name="Oval 557">
              <a:extLst>
                <a:ext uri="{FF2B5EF4-FFF2-40B4-BE49-F238E27FC236}">
                  <a16:creationId xmlns:a16="http://schemas.microsoft.com/office/drawing/2014/main" id="{0CD2C8C2-E9D2-F846-BDB3-F2AFC01B1EE0}"/>
                </a:ext>
              </a:extLst>
            </p:cNvPr>
            <p:cNvSpPr>
              <a:spLocks noChangeAspect="1"/>
            </p:cNvSpPr>
            <p:nvPr/>
          </p:nvSpPr>
          <p:spPr>
            <a:xfrm>
              <a:off x="7239313" y="5513271"/>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6" name="Oval 735">
              <a:extLst>
                <a:ext uri="{FF2B5EF4-FFF2-40B4-BE49-F238E27FC236}">
                  <a16:creationId xmlns:a16="http://schemas.microsoft.com/office/drawing/2014/main" id="{72CA59F7-1133-064E-BDC9-8D25A2AA272A}"/>
                </a:ext>
              </a:extLst>
            </p:cNvPr>
            <p:cNvSpPr>
              <a:spLocks noChangeAspect="1"/>
            </p:cNvSpPr>
            <p:nvPr/>
          </p:nvSpPr>
          <p:spPr>
            <a:xfrm>
              <a:off x="7697529" y="551964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0" name="Oval 749">
              <a:extLst>
                <a:ext uri="{FF2B5EF4-FFF2-40B4-BE49-F238E27FC236}">
                  <a16:creationId xmlns:a16="http://schemas.microsoft.com/office/drawing/2014/main" id="{93A1E587-C40B-BD4A-82E9-5EE5ABA63A51}"/>
                </a:ext>
              </a:extLst>
            </p:cNvPr>
            <p:cNvSpPr>
              <a:spLocks noChangeAspect="1"/>
            </p:cNvSpPr>
            <p:nvPr/>
          </p:nvSpPr>
          <p:spPr>
            <a:xfrm>
              <a:off x="8158684" y="551816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63" name="Group 762">
            <a:extLst>
              <a:ext uri="{FF2B5EF4-FFF2-40B4-BE49-F238E27FC236}">
                <a16:creationId xmlns:a16="http://schemas.microsoft.com/office/drawing/2014/main" id="{2675F11E-D0A4-0C4C-8DB8-B7626E7E622E}"/>
              </a:ext>
            </a:extLst>
          </p:cNvPr>
          <p:cNvGrpSpPr/>
          <p:nvPr/>
        </p:nvGrpSpPr>
        <p:grpSpPr>
          <a:xfrm>
            <a:off x="2719763" y="5978919"/>
            <a:ext cx="6033512" cy="247047"/>
            <a:chOff x="2376860" y="5978919"/>
            <a:chExt cx="6033512" cy="247047"/>
          </a:xfrm>
        </p:grpSpPr>
        <p:sp>
          <p:nvSpPr>
            <p:cNvPr id="304" name="Rectangle 303">
              <a:extLst>
                <a:ext uri="{FF2B5EF4-FFF2-40B4-BE49-F238E27FC236}">
                  <a16:creationId xmlns:a16="http://schemas.microsoft.com/office/drawing/2014/main" id="{3EEE69D9-795C-244F-A062-3C5FA0080ECF}"/>
                </a:ext>
              </a:extLst>
            </p:cNvPr>
            <p:cNvSpPr/>
            <p:nvPr/>
          </p:nvSpPr>
          <p:spPr>
            <a:xfrm>
              <a:off x="2376860"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40" name="Rectangle 439">
              <a:extLst>
                <a:ext uri="{FF2B5EF4-FFF2-40B4-BE49-F238E27FC236}">
                  <a16:creationId xmlns:a16="http://schemas.microsoft.com/office/drawing/2014/main" id="{B7D59138-905C-B54A-8B7B-CE370F843BCA}"/>
                </a:ext>
              </a:extLst>
            </p:cNvPr>
            <p:cNvSpPr/>
            <p:nvPr/>
          </p:nvSpPr>
          <p:spPr>
            <a:xfrm>
              <a:off x="2800687"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54" name="Rectangle 453">
              <a:extLst>
                <a:ext uri="{FF2B5EF4-FFF2-40B4-BE49-F238E27FC236}">
                  <a16:creationId xmlns:a16="http://schemas.microsoft.com/office/drawing/2014/main" id="{4FBB256C-08B4-CC43-AC0F-2960B5DE7FDA}"/>
                </a:ext>
              </a:extLst>
            </p:cNvPr>
            <p:cNvSpPr/>
            <p:nvPr/>
          </p:nvSpPr>
          <p:spPr>
            <a:xfrm>
              <a:off x="3261842"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68" name="Rectangle 467">
              <a:extLst>
                <a:ext uri="{FF2B5EF4-FFF2-40B4-BE49-F238E27FC236}">
                  <a16:creationId xmlns:a16="http://schemas.microsoft.com/office/drawing/2014/main" id="{CB2086EE-F838-5046-A7BF-966458F5A887}"/>
                </a:ext>
              </a:extLst>
            </p:cNvPr>
            <p:cNvSpPr/>
            <p:nvPr/>
          </p:nvSpPr>
          <p:spPr>
            <a:xfrm>
              <a:off x="3703253" y="599611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82" name="Rectangle 481">
              <a:extLst>
                <a:ext uri="{FF2B5EF4-FFF2-40B4-BE49-F238E27FC236}">
                  <a16:creationId xmlns:a16="http://schemas.microsoft.com/office/drawing/2014/main" id="{532E0FB9-6BBC-774C-92E6-55D1C92D53B1}"/>
                </a:ext>
              </a:extLst>
            </p:cNvPr>
            <p:cNvSpPr/>
            <p:nvPr/>
          </p:nvSpPr>
          <p:spPr>
            <a:xfrm>
              <a:off x="4127080" y="5988713"/>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96" name="Rectangle 495">
              <a:extLst>
                <a:ext uri="{FF2B5EF4-FFF2-40B4-BE49-F238E27FC236}">
                  <a16:creationId xmlns:a16="http://schemas.microsoft.com/office/drawing/2014/main" id="{80606080-03BA-8D42-B717-66E9B790A2D0}"/>
                </a:ext>
              </a:extLst>
            </p:cNvPr>
            <p:cNvSpPr/>
            <p:nvPr/>
          </p:nvSpPr>
          <p:spPr>
            <a:xfrm>
              <a:off x="4588235" y="5987232"/>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624" name="Rectangle 623">
              <a:extLst>
                <a:ext uri="{FF2B5EF4-FFF2-40B4-BE49-F238E27FC236}">
                  <a16:creationId xmlns:a16="http://schemas.microsoft.com/office/drawing/2014/main" id="{7C524018-E893-AF4F-BB15-2DCAF921BC1D}"/>
                </a:ext>
              </a:extLst>
            </p:cNvPr>
            <p:cNvSpPr/>
            <p:nvPr/>
          </p:nvSpPr>
          <p:spPr>
            <a:xfrm>
              <a:off x="5039942"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611" name="Rectangle 610">
              <a:extLst>
                <a:ext uri="{FF2B5EF4-FFF2-40B4-BE49-F238E27FC236}">
                  <a16:creationId xmlns:a16="http://schemas.microsoft.com/office/drawing/2014/main" id="{2C894100-E2F8-E046-A771-49832165C45C}"/>
                </a:ext>
              </a:extLst>
            </p:cNvPr>
            <p:cNvSpPr/>
            <p:nvPr/>
          </p:nvSpPr>
          <p:spPr>
            <a:xfrm>
              <a:off x="5463769"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98" name="Rectangle 597">
              <a:extLst>
                <a:ext uri="{FF2B5EF4-FFF2-40B4-BE49-F238E27FC236}">
                  <a16:creationId xmlns:a16="http://schemas.microsoft.com/office/drawing/2014/main" id="{50B38B7E-1B48-1D4C-AF68-89366AEF30B3}"/>
                </a:ext>
              </a:extLst>
            </p:cNvPr>
            <p:cNvSpPr/>
            <p:nvPr/>
          </p:nvSpPr>
          <p:spPr>
            <a:xfrm>
              <a:off x="5924924"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85" name="Rectangle 584">
              <a:extLst>
                <a:ext uri="{FF2B5EF4-FFF2-40B4-BE49-F238E27FC236}">
                  <a16:creationId xmlns:a16="http://schemas.microsoft.com/office/drawing/2014/main" id="{69662EB4-CC95-DD44-BF26-54BB81331164}"/>
                </a:ext>
              </a:extLst>
            </p:cNvPr>
            <p:cNvSpPr/>
            <p:nvPr/>
          </p:nvSpPr>
          <p:spPr>
            <a:xfrm>
              <a:off x="6366335" y="598780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72" name="Rectangle 571">
              <a:extLst>
                <a:ext uri="{FF2B5EF4-FFF2-40B4-BE49-F238E27FC236}">
                  <a16:creationId xmlns:a16="http://schemas.microsoft.com/office/drawing/2014/main" id="{6553E4AF-5E66-B24D-AFBB-AAF400F1144E}"/>
                </a:ext>
              </a:extLst>
            </p:cNvPr>
            <p:cNvSpPr/>
            <p:nvPr/>
          </p:nvSpPr>
          <p:spPr>
            <a:xfrm>
              <a:off x="6790162" y="5980400"/>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59" name="Rectangle 558">
              <a:extLst>
                <a:ext uri="{FF2B5EF4-FFF2-40B4-BE49-F238E27FC236}">
                  <a16:creationId xmlns:a16="http://schemas.microsoft.com/office/drawing/2014/main" id="{2BFE1D17-9BD6-3247-8F1F-09E2692160C9}"/>
                </a:ext>
              </a:extLst>
            </p:cNvPr>
            <p:cNvSpPr/>
            <p:nvPr/>
          </p:nvSpPr>
          <p:spPr>
            <a:xfrm>
              <a:off x="7251317" y="597891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737" name="Rectangle 736">
              <a:extLst>
                <a:ext uri="{FF2B5EF4-FFF2-40B4-BE49-F238E27FC236}">
                  <a16:creationId xmlns:a16="http://schemas.microsoft.com/office/drawing/2014/main" id="{3A0D1317-5784-8B4F-BB04-C3D2EE74B6F5}"/>
                </a:ext>
              </a:extLst>
            </p:cNvPr>
            <p:cNvSpPr/>
            <p:nvPr/>
          </p:nvSpPr>
          <p:spPr>
            <a:xfrm>
              <a:off x="7709533" y="598529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751" name="Rectangle 750">
              <a:extLst>
                <a:ext uri="{FF2B5EF4-FFF2-40B4-BE49-F238E27FC236}">
                  <a16:creationId xmlns:a16="http://schemas.microsoft.com/office/drawing/2014/main" id="{CA3BCD08-DE8D-2F44-B7E0-83FCE3BA490D}"/>
                </a:ext>
              </a:extLst>
            </p:cNvPr>
            <p:cNvSpPr/>
            <p:nvPr/>
          </p:nvSpPr>
          <p:spPr>
            <a:xfrm>
              <a:off x="8170688" y="5983816"/>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grpSp>
        <p:nvGrpSpPr>
          <p:cNvPr id="786" name="Group 785">
            <a:extLst>
              <a:ext uri="{FF2B5EF4-FFF2-40B4-BE49-F238E27FC236}">
                <a16:creationId xmlns:a16="http://schemas.microsoft.com/office/drawing/2014/main" id="{B89678DD-1B80-CA4E-AF24-6B2C6B56B89A}"/>
              </a:ext>
            </a:extLst>
          </p:cNvPr>
          <p:cNvGrpSpPr/>
          <p:nvPr/>
        </p:nvGrpSpPr>
        <p:grpSpPr>
          <a:xfrm>
            <a:off x="2699837" y="1146705"/>
            <a:ext cx="6068148" cy="290713"/>
            <a:chOff x="2699837" y="1146705"/>
            <a:chExt cx="6068148" cy="290713"/>
          </a:xfrm>
        </p:grpSpPr>
        <p:sp>
          <p:nvSpPr>
            <p:cNvPr id="393" name="Oval 392">
              <a:extLst>
                <a:ext uri="{FF2B5EF4-FFF2-40B4-BE49-F238E27FC236}">
                  <a16:creationId xmlns:a16="http://schemas.microsoft.com/office/drawing/2014/main" id="{842F2F4F-D090-8046-A4E0-83FBD41FF792}"/>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1" name="Oval 440">
              <a:extLst>
                <a:ext uri="{FF2B5EF4-FFF2-40B4-BE49-F238E27FC236}">
                  <a16:creationId xmlns:a16="http://schemas.microsoft.com/office/drawing/2014/main" id="{81B6619F-4725-754A-95CA-F0AE151654AE}"/>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5" name="Oval 454">
              <a:extLst>
                <a:ext uri="{FF2B5EF4-FFF2-40B4-BE49-F238E27FC236}">
                  <a16:creationId xmlns:a16="http://schemas.microsoft.com/office/drawing/2014/main" id="{B0783D19-6663-9844-933D-13542C07CCCF}"/>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9" name="Oval 468">
              <a:extLst>
                <a:ext uri="{FF2B5EF4-FFF2-40B4-BE49-F238E27FC236}">
                  <a16:creationId xmlns:a16="http://schemas.microsoft.com/office/drawing/2014/main" id="{EE263AFE-B543-0043-AF78-B5FF2BB60D99}"/>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3" name="Oval 482">
              <a:extLst>
                <a:ext uri="{FF2B5EF4-FFF2-40B4-BE49-F238E27FC236}">
                  <a16:creationId xmlns:a16="http://schemas.microsoft.com/office/drawing/2014/main" id="{BA502E77-936C-ED47-9031-6740B580DD32}"/>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7" name="Oval 496">
              <a:extLst>
                <a:ext uri="{FF2B5EF4-FFF2-40B4-BE49-F238E27FC236}">
                  <a16:creationId xmlns:a16="http://schemas.microsoft.com/office/drawing/2014/main" id="{62374133-5425-A140-90AE-F49C7BFC2ADF}"/>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5" name="Oval 624">
              <a:extLst>
                <a:ext uri="{FF2B5EF4-FFF2-40B4-BE49-F238E27FC236}">
                  <a16:creationId xmlns:a16="http://schemas.microsoft.com/office/drawing/2014/main" id="{AC289019-3C1B-F647-85BD-E19D2816ADB7}"/>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2" name="Oval 611">
              <a:extLst>
                <a:ext uri="{FF2B5EF4-FFF2-40B4-BE49-F238E27FC236}">
                  <a16:creationId xmlns:a16="http://schemas.microsoft.com/office/drawing/2014/main" id="{B14923F4-D188-D043-BE92-328946978C88}"/>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9" name="Oval 598">
              <a:extLst>
                <a:ext uri="{FF2B5EF4-FFF2-40B4-BE49-F238E27FC236}">
                  <a16:creationId xmlns:a16="http://schemas.microsoft.com/office/drawing/2014/main" id="{DBBCA886-DA6B-1C41-A604-DF57C8566181}"/>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6" name="Oval 585">
              <a:extLst>
                <a:ext uri="{FF2B5EF4-FFF2-40B4-BE49-F238E27FC236}">
                  <a16:creationId xmlns:a16="http://schemas.microsoft.com/office/drawing/2014/main" id="{9D239CB0-307C-D44D-A732-FED4968D004F}"/>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3" name="Oval 572">
              <a:extLst>
                <a:ext uri="{FF2B5EF4-FFF2-40B4-BE49-F238E27FC236}">
                  <a16:creationId xmlns:a16="http://schemas.microsoft.com/office/drawing/2014/main" id="{969EC865-505C-B847-8FAC-AC98EB1522E9}"/>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0" name="Oval 559">
              <a:extLst>
                <a:ext uri="{FF2B5EF4-FFF2-40B4-BE49-F238E27FC236}">
                  <a16:creationId xmlns:a16="http://schemas.microsoft.com/office/drawing/2014/main" id="{81500CDA-8A9A-8D4F-A296-5AC737B8F09C}"/>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8" name="Oval 737">
              <a:extLst>
                <a:ext uri="{FF2B5EF4-FFF2-40B4-BE49-F238E27FC236}">
                  <a16:creationId xmlns:a16="http://schemas.microsoft.com/office/drawing/2014/main" id="{45D0DD5F-9D3E-FF41-A09A-C64AFCB60912}"/>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2" name="Oval 751">
              <a:extLst>
                <a:ext uri="{FF2B5EF4-FFF2-40B4-BE49-F238E27FC236}">
                  <a16:creationId xmlns:a16="http://schemas.microsoft.com/office/drawing/2014/main" id="{6BCBD0FC-4F0C-FE4A-88A5-887924FD7E70}"/>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5" name="Group 784">
            <a:extLst>
              <a:ext uri="{FF2B5EF4-FFF2-40B4-BE49-F238E27FC236}">
                <a16:creationId xmlns:a16="http://schemas.microsoft.com/office/drawing/2014/main" id="{E8F7E4C0-D32E-3B4A-89A5-515DB5F8D12F}"/>
              </a:ext>
            </a:extLst>
          </p:cNvPr>
          <p:cNvGrpSpPr/>
          <p:nvPr/>
        </p:nvGrpSpPr>
        <p:grpSpPr>
          <a:xfrm>
            <a:off x="2702664" y="1569443"/>
            <a:ext cx="6068148" cy="290713"/>
            <a:chOff x="2702664" y="1569443"/>
            <a:chExt cx="6068148" cy="290713"/>
          </a:xfrm>
        </p:grpSpPr>
        <p:sp>
          <p:nvSpPr>
            <p:cNvPr id="398" name="Oval 397">
              <a:extLst>
                <a:ext uri="{FF2B5EF4-FFF2-40B4-BE49-F238E27FC236}">
                  <a16:creationId xmlns:a16="http://schemas.microsoft.com/office/drawing/2014/main" id="{126CC315-BF55-A04E-8729-A8304C8ADE36}"/>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2" name="Oval 441">
              <a:extLst>
                <a:ext uri="{FF2B5EF4-FFF2-40B4-BE49-F238E27FC236}">
                  <a16:creationId xmlns:a16="http://schemas.microsoft.com/office/drawing/2014/main" id="{AF9A57B2-B2DC-B94F-B5B2-6B2DD22FA420}"/>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6" name="Oval 455">
              <a:extLst>
                <a:ext uri="{FF2B5EF4-FFF2-40B4-BE49-F238E27FC236}">
                  <a16:creationId xmlns:a16="http://schemas.microsoft.com/office/drawing/2014/main" id="{AAD6431D-C0AB-4645-857E-832AB241E827}"/>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0" name="Oval 469">
              <a:extLst>
                <a:ext uri="{FF2B5EF4-FFF2-40B4-BE49-F238E27FC236}">
                  <a16:creationId xmlns:a16="http://schemas.microsoft.com/office/drawing/2014/main" id="{D36DE549-E60B-6147-8528-C175ED371049}"/>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4" name="Oval 483">
              <a:extLst>
                <a:ext uri="{FF2B5EF4-FFF2-40B4-BE49-F238E27FC236}">
                  <a16:creationId xmlns:a16="http://schemas.microsoft.com/office/drawing/2014/main" id="{917F0774-7B8A-7940-B652-A4098EE08EF4}"/>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8" name="Oval 497">
              <a:extLst>
                <a:ext uri="{FF2B5EF4-FFF2-40B4-BE49-F238E27FC236}">
                  <a16:creationId xmlns:a16="http://schemas.microsoft.com/office/drawing/2014/main" id="{CC7F8800-F138-D446-AB18-2DC0D95C3C44}"/>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6" name="Oval 625">
              <a:extLst>
                <a:ext uri="{FF2B5EF4-FFF2-40B4-BE49-F238E27FC236}">
                  <a16:creationId xmlns:a16="http://schemas.microsoft.com/office/drawing/2014/main" id="{C8A935C2-37DE-D14D-A939-A1F34CBF8741}"/>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3" name="Oval 612">
              <a:extLst>
                <a:ext uri="{FF2B5EF4-FFF2-40B4-BE49-F238E27FC236}">
                  <a16:creationId xmlns:a16="http://schemas.microsoft.com/office/drawing/2014/main" id="{929A7192-8288-7744-8901-6BAE434DCDD8}"/>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0" name="Oval 599">
              <a:extLst>
                <a:ext uri="{FF2B5EF4-FFF2-40B4-BE49-F238E27FC236}">
                  <a16:creationId xmlns:a16="http://schemas.microsoft.com/office/drawing/2014/main" id="{4FBD186E-D5FD-8D43-AD61-1A5C89D10661}"/>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7" name="Oval 586">
              <a:extLst>
                <a:ext uri="{FF2B5EF4-FFF2-40B4-BE49-F238E27FC236}">
                  <a16:creationId xmlns:a16="http://schemas.microsoft.com/office/drawing/2014/main" id="{E1E5DB25-CBDC-9D43-985A-39635DEE522D}"/>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4" name="Oval 573">
              <a:extLst>
                <a:ext uri="{FF2B5EF4-FFF2-40B4-BE49-F238E27FC236}">
                  <a16:creationId xmlns:a16="http://schemas.microsoft.com/office/drawing/2014/main" id="{34ECB686-F50B-6B4A-A1D8-F140B8663DB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1" name="Oval 560">
              <a:extLst>
                <a:ext uri="{FF2B5EF4-FFF2-40B4-BE49-F238E27FC236}">
                  <a16:creationId xmlns:a16="http://schemas.microsoft.com/office/drawing/2014/main" id="{044AC2C8-D801-5D47-90E6-F13064F3FBF9}"/>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9" name="Oval 738">
              <a:extLst>
                <a:ext uri="{FF2B5EF4-FFF2-40B4-BE49-F238E27FC236}">
                  <a16:creationId xmlns:a16="http://schemas.microsoft.com/office/drawing/2014/main" id="{E541A386-E855-E745-8FAE-561ACD3E727D}"/>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3" name="Oval 752">
              <a:extLst>
                <a:ext uri="{FF2B5EF4-FFF2-40B4-BE49-F238E27FC236}">
                  <a16:creationId xmlns:a16="http://schemas.microsoft.com/office/drawing/2014/main" id="{9131530F-172D-3042-A9CD-F072F71BBAD4}"/>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4" name="Group 783">
            <a:extLst>
              <a:ext uri="{FF2B5EF4-FFF2-40B4-BE49-F238E27FC236}">
                <a16:creationId xmlns:a16="http://schemas.microsoft.com/office/drawing/2014/main" id="{A3A269D0-D27C-A248-AB46-E8F081A8C43B}"/>
              </a:ext>
            </a:extLst>
          </p:cNvPr>
          <p:cNvGrpSpPr/>
          <p:nvPr/>
        </p:nvGrpSpPr>
        <p:grpSpPr>
          <a:xfrm>
            <a:off x="2704765" y="2009999"/>
            <a:ext cx="6068148" cy="290713"/>
            <a:chOff x="2704765" y="2009999"/>
            <a:chExt cx="6068148" cy="290713"/>
          </a:xfrm>
        </p:grpSpPr>
        <p:sp>
          <p:nvSpPr>
            <p:cNvPr id="403" name="Oval 402">
              <a:extLst>
                <a:ext uri="{FF2B5EF4-FFF2-40B4-BE49-F238E27FC236}">
                  <a16:creationId xmlns:a16="http://schemas.microsoft.com/office/drawing/2014/main" id="{2AC054E0-9A7B-E343-8F91-EE9EA41C3653}"/>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3" name="Oval 442">
              <a:extLst>
                <a:ext uri="{FF2B5EF4-FFF2-40B4-BE49-F238E27FC236}">
                  <a16:creationId xmlns:a16="http://schemas.microsoft.com/office/drawing/2014/main" id="{E9969A4A-E1E8-2C49-B7A8-1A8C81820592}"/>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7" name="Oval 456">
              <a:extLst>
                <a:ext uri="{FF2B5EF4-FFF2-40B4-BE49-F238E27FC236}">
                  <a16:creationId xmlns:a16="http://schemas.microsoft.com/office/drawing/2014/main" id="{32DBDB01-61C7-DE4B-B5CA-4330B0879B5C}"/>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1" name="Oval 470">
              <a:extLst>
                <a:ext uri="{FF2B5EF4-FFF2-40B4-BE49-F238E27FC236}">
                  <a16:creationId xmlns:a16="http://schemas.microsoft.com/office/drawing/2014/main" id="{71585DA3-935D-464B-AD76-F3C4A5A16845}"/>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5" name="Oval 484">
              <a:extLst>
                <a:ext uri="{FF2B5EF4-FFF2-40B4-BE49-F238E27FC236}">
                  <a16:creationId xmlns:a16="http://schemas.microsoft.com/office/drawing/2014/main" id="{2D98D9E2-A9CD-314E-AA3E-BF77F5A8C098}"/>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9" name="Oval 498">
              <a:extLst>
                <a:ext uri="{FF2B5EF4-FFF2-40B4-BE49-F238E27FC236}">
                  <a16:creationId xmlns:a16="http://schemas.microsoft.com/office/drawing/2014/main" id="{F0FD4058-DC6F-1942-BFD0-E385A5E751A0}"/>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7" name="Oval 626">
              <a:extLst>
                <a:ext uri="{FF2B5EF4-FFF2-40B4-BE49-F238E27FC236}">
                  <a16:creationId xmlns:a16="http://schemas.microsoft.com/office/drawing/2014/main" id="{287BE729-3273-8E41-AE48-C60300C36014}"/>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4" name="Oval 613">
              <a:extLst>
                <a:ext uri="{FF2B5EF4-FFF2-40B4-BE49-F238E27FC236}">
                  <a16:creationId xmlns:a16="http://schemas.microsoft.com/office/drawing/2014/main" id="{8A25FAFD-69FD-3C42-84BA-F6C1C19FAE64}"/>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1" name="Oval 600">
              <a:extLst>
                <a:ext uri="{FF2B5EF4-FFF2-40B4-BE49-F238E27FC236}">
                  <a16:creationId xmlns:a16="http://schemas.microsoft.com/office/drawing/2014/main" id="{F33F2953-F66A-8A4B-8778-919F14405492}"/>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8" name="Oval 587">
              <a:extLst>
                <a:ext uri="{FF2B5EF4-FFF2-40B4-BE49-F238E27FC236}">
                  <a16:creationId xmlns:a16="http://schemas.microsoft.com/office/drawing/2014/main" id="{19E5E8DC-3553-A642-9F9A-8FF857BA85A4}"/>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5" name="Oval 574">
              <a:extLst>
                <a:ext uri="{FF2B5EF4-FFF2-40B4-BE49-F238E27FC236}">
                  <a16:creationId xmlns:a16="http://schemas.microsoft.com/office/drawing/2014/main" id="{B43FBBF7-1B15-AB4E-B4F5-AE418B1148D8}"/>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2" name="Oval 561">
              <a:extLst>
                <a:ext uri="{FF2B5EF4-FFF2-40B4-BE49-F238E27FC236}">
                  <a16:creationId xmlns:a16="http://schemas.microsoft.com/office/drawing/2014/main" id="{CF08BAB2-8289-F042-B9CE-4E871F15004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0" name="Oval 739">
              <a:extLst>
                <a:ext uri="{FF2B5EF4-FFF2-40B4-BE49-F238E27FC236}">
                  <a16:creationId xmlns:a16="http://schemas.microsoft.com/office/drawing/2014/main" id="{AE8FBFF5-1710-834B-9A62-F16402019452}"/>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4" name="Oval 753">
              <a:extLst>
                <a:ext uri="{FF2B5EF4-FFF2-40B4-BE49-F238E27FC236}">
                  <a16:creationId xmlns:a16="http://schemas.microsoft.com/office/drawing/2014/main" id="{FB607B6E-6B3B-7549-BE37-B7567F67C71D}"/>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1" name="Group 780">
            <a:extLst>
              <a:ext uri="{FF2B5EF4-FFF2-40B4-BE49-F238E27FC236}">
                <a16:creationId xmlns:a16="http://schemas.microsoft.com/office/drawing/2014/main" id="{51FF2E83-001C-1549-B579-D578FB19A90F}"/>
              </a:ext>
            </a:extLst>
          </p:cNvPr>
          <p:cNvGrpSpPr/>
          <p:nvPr/>
        </p:nvGrpSpPr>
        <p:grpSpPr>
          <a:xfrm>
            <a:off x="2705817" y="3308538"/>
            <a:ext cx="6068148" cy="290713"/>
            <a:chOff x="2705817" y="3308538"/>
            <a:chExt cx="6068148" cy="290713"/>
          </a:xfrm>
        </p:grpSpPr>
        <p:sp>
          <p:nvSpPr>
            <p:cNvPr id="60" name="Oval 59">
              <a:extLst>
                <a:ext uri="{FF2B5EF4-FFF2-40B4-BE49-F238E27FC236}">
                  <a16:creationId xmlns:a16="http://schemas.microsoft.com/office/drawing/2014/main" id="{C94B7227-728C-7047-838B-A1C715886EBB}"/>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4" name="Oval 443">
              <a:extLst>
                <a:ext uri="{FF2B5EF4-FFF2-40B4-BE49-F238E27FC236}">
                  <a16:creationId xmlns:a16="http://schemas.microsoft.com/office/drawing/2014/main" id="{65F14E96-6952-B94A-AD23-1299A77DF777}"/>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8" name="Oval 457">
              <a:extLst>
                <a:ext uri="{FF2B5EF4-FFF2-40B4-BE49-F238E27FC236}">
                  <a16:creationId xmlns:a16="http://schemas.microsoft.com/office/drawing/2014/main" id="{7EA52178-C900-DA4E-AD7E-03A7CD3B40F3}"/>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2" name="Oval 471">
              <a:extLst>
                <a:ext uri="{FF2B5EF4-FFF2-40B4-BE49-F238E27FC236}">
                  <a16:creationId xmlns:a16="http://schemas.microsoft.com/office/drawing/2014/main" id="{12ABBA74-AD4A-4441-A5B6-28B835D28B23}"/>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6" name="Oval 485">
              <a:extLst>
                <a:ext uri="{FF2B5EF4-FFF2-40B4-BE49-F238E27FC236}">
                  <a16:creationId xmlns:a16="http://schemas.microsoft.com/office/drawing/2014/main" id="{CC6C131F-A0EC-0A4B-AC47-B06A72CDA9AE}"/>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0" name="Oval 499">
              <a:extLst>
                <a:ext uri="{FF2B5EF4-FFF2-40B4-BE49-F238E27FC236}">
                  <a16:creationId xmlns:a16="http://schemas.microsoft.com/office/drawing/2014/main" id="{9FB2570B-8EE3-3D40-90E5-76D17FD6D26A}"/>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8" name="Oval 627">
              <a:extLst>
                <a:ext uri="{FF2B5EF4-FFF2-40B4-BE49-F238E27FC236}">
                  <a16:creationId xmlns:a16="http://schemas.microsoft.com/office/drawing/2014/main" id="{AC688B1C-24F2-4C47-98BD-4C397CDB4B80}"/>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5" name="Oval 614">
              <a:extLst>
                <a:ext uri="{FF2B5EF4-FFF2-40B4-BE49-F238E27FC236}">
                  <a16:creationId xmlns:a16="http://schemas.microsoft.com/office/drawing/2014/main" id="{1E7349DE-B16C-B549-B05E-8FCCEE28559C}"/>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2" name="Oval 601">
              <a:extLst>
                <a:ext uri="{FF2B5EF4-FFF2-40B4-BE49-F238E27FC236}">
                  <a16:creationId xmlns:a16="http://schemas.microsoft.com/office/drawing/2014/main" id="{4CFE9F36-B534-6A40-9490-CCEADC6D3E1A}"/>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9" name="Oval 588">
              <a:extLst>
                <a:ext uri="{FF2B5EF4-FFF2-40B4-BE49-F238E27FC236}">
                  <a16:creationId xmlns:a16="http://schemas.microsoft.com/office/drawing/2014/main" id="{517D55FD-7E44-D249-A33B-FE8CC4288A91}"/>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6" name="Oval 575">
              <a:extLst>
                <a:ext uri="{FF2B5EF4-FFF2-40B4-BE49-F238E27FC236}">
                  <a16:creationId xmlns:a16="http://schemas.microsoft.com/office/drawing/2014/main" id="{1AB8164E-309F-FB42-855D-DB699BFF5A89}"/>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3" name="Oval 562">
              <a:extLst>
                <a:ext uri="{FF2B5EF4-FFF2-40B4-BE49-F238E27FC236}">
                  <a16:creationId xmlns:a16="http://schemas.microsoft.com/office/drawing/2014/main" id="{BE411B19-E262-0344-95A6-A6D9C5E9D268}"/>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1" name="Oval 740">
              <a:extLst>
                <a:ext uri="{FF2B5EF4-FFF2-40B4-BE49-F238E27FC236}">
                  <a16:creationId xmlns:a16="http://schemas.microsoft.com/office/drawing/2014/main" id="{4A746D1E-4DC0-3B42-9884-90F33B6DA282}"/>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5" name="Oval 754">
              <a:extLst>
                <a:ext uri="{FF2B5EF4-FFF2-40B4-BE49-F238E27FC236}">
                  <a16:creationId xmlns:a16="http://schemas.microsoft.com/office/drawing/2014/main" id="{EDC5692B-6303-9B46-843A-AC425104732A}"/>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0" name="Group 779">
            <a:extLst>
              <a:ext uri="{FF2B5EF4-FFF2-40B4-BE49-F238E27FC236}">
                <a16:creationId xmlns:a16="http://schemas.microsoft.com/office/drawing/2014/main" id="{70368F55-2656-CB4A-B95B-FB2582088204}"/>
              </a:ext>
            </a:extLst>
          </p:cNvPr>
          <p:cNvGrpSpPr/>
          <p:nvPr/>
        </p:nvGrpSpPr>
        <p:grpSpPr>
          <a:xfrm>
            <a:off x="2707918" y="3749094"/>
            <a:ext cx="6068148" cy="290713"/>
            <a:chOff x="2707918" y="3749094"/>
            <a:chExt cx="6068148" cy="290713"/>
          </a:xfrm>
        </p:grpSpPr>
        <p:sp>
          <p:nvSpPr>
            <p:cNvPr id="76" name="Oval 75">
              <a:extLst>
                <a:ext uri="{FF2B5EF4-FFF2-40B4-BE49-F238E27FC236}">
                  <a16:creationId xmlns:a16="http://schemas.microsoft.com/office/drawing/2014/main" id="{0EB01E54-2C5F-7047-AD8D-69D27682643F}"/>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45" name="Oval 444">
              <a:extLst>
                <a:ext uri="{FF2B5EF4-FFF2-40B4-BE49-F238E27FC236}">
                  <a16:creationId xmlns:a16="http://schemas.microsoft.com/office/drawing/2014/main" id="{2D9DA8BE-D315-6C47-857D-2AFC1D384E06}"/>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59" name="Oval 458">
              <a:extLst>
                <a:ext uri="{FF2B5EF4-FFF2-40B4-BE49-F238E27FC236}">
                  <a16:creationId xmlns:a16="http://schemas.microsoft.com/office/drawing/2014/main" id="{CA4D5F3B-7986-FB41-BCCE-D9E8B2118824}"/>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73" name="Oval 472">
              <a:extLst>
                <a:ext uri="{FF2B5EF4-FFF2-40B4-BE49-F238E27FC236}">
                  <a16:creationId xmlns:a16="http://schemas.microsoft.com/office/drawing/2014/main" id="{9ADFA786-DECC-1C44-88FB-8729B343A927}"/>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87" name="Oval 486">
              <a:extLst>
                <a:ext uri="{FF2B5EF4-FFF2-40B4-BE49-F238E27FC236}">
                  <a16:creationId xmlns:a16="http://schemas.microsoft.com/office/drawing/2014/main" id="{5C62F16C-64BE-274D-AE42-F47DC497DB77}"/>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01" name="Oval 500">
              <a:extLst>
                <a:ext uri="{FF2B5EF4-FFF2-40B4-BE49-F238E27FC236}">
                  <a16:creationId xmlns:a16="http://schemas.microsoft.com/office/drawing/2014/main" id="{F0F3646C-06E9-CB41-8C1D-E5EB05B57818}"/>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29" name="Oval 628">
              <a:extLst>
                <a:ext uri="{FF2B5EF4-FFF2-40B4-BE49-F238E27FC236}">
                  <a16:creationId xmlns:a16="http://schemas.microsoft.com/office/drawing/2014/main" id="{60D702FC-B85F-B445-BF88-512CE4B3EA52}"/>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16" name="Oval 615">
              <a:extLst>
                <a:ext uri="{FF2B5EF4-FFF2-40B4-BE49-F238E27FC236}">
                  <a16:creationId xmlns:a16="http://schemas.microsoft.com/office/drawing/2014/main" id="{3479F945-A612-4A4B-B2CA-7867CD65DA95}"/>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03" name="Oval 602">
              <a:extLst>
                <a:ext uri="{FF2B5EF4-FFF2-40B4-BE49-F238E27FC236}">
                  <a16:creationId xmlns:a16="http://schemas.microsoft.com/office/drawing/2014/main" id="{43B45A1F-32A4-8040-A5ED-6F912D6BEE90}"/>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90" name="Oval 589">
              <a:extLst>
                <a:ext uri="{FF2B5EF4-FFF2-40B4-BE49-F238E27FC236}">
                  <a16:creationId xmlns:a16="http://schemas.microsoft.com/office/drawing/2014/main" id="{64C75C3B-86B0-D449-B237-CB29DC24AC93}"/>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77" name="Oval 576">
              <a:extLst>
                <a:ext uri="{FF2B5EF4-FFF2-40B4-BE49-F238E27FC236}">
                  <a16:creationId xmlns:a16="http://schemas.microsoft.com/office/drawing/2014/main" id="{CE22DDDD-5151-0A46-ACBA-D66D718AC652}"/>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64" name="Oval 563">
              <a:extLst>
                <a:ext uri="{FF2B5EF4-FFF2-40B4-BE49-F238E27FC236}">
                  <a16:creationId xmlns:a16="http://schemas.microsoft.com/office/drawing/2014/main" id="{AB24A1F3-DC53-C445-884E-C189769A6C4F}"/>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2" name="Oval 741">
              <a:extLst>
                <a:ext uri="{FF2B5EF4-FFF2-40B4-BE49-F238E27FC236}">
                  <a16:creationId xmlns:a16="http://schemas.microsoft.com/office/drawing/2014/main" id="{65020A96-AC0A-1843-9F8F-8A62BAA5E52B}"/>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6" name="Oval 755">
              <a:extLst>
                <a:ext uri="{FF2B5EF4-FFF2-40B4-BE49-F238E27FC236}">
                  <a16:creationId xmlns:a16="http://schemas.microsoft.com/office/drawing/2014/main" id="{99EC56D1-75CF-0044-B28A-B61ACD0B2CB7}"/>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782" name="Group 781">
            <a:extLst>
              <a:ext uri="{FF2B5EF4-FFF2-40B4-BE49-F238E27FC236}">
                <a16:creationId xmlns:a16="http://schemas.microsoft.com/office/drawing/2014/main" id="{3BAC18F7-1F82-DF46-B43C-DB4A72171814}"/>
              </a:ext>
            </a:extLst>
          </p:cNvPr>
          <p:cNvGrpSpPr/>
          <p:nvPr/>
        </p:nvGrpSpPr>
        <p:grpSpPr>
          <a:xfrm>
            <a:off x="2702990" y="2885800"/>
            <a:ext cx="6068148" cy="290713"/>
            <a:chOff x="2702990" y="2885800"/>
            <a:chExt cx="6068148" cy="290713"/>
          </a:xfrm>
        </p:grpSpPr>
        <p:sp>
          <p:nvSpPr>
            <p:cNvPr id="55" name="Oval 54">
              <a:extLst>
                <a:ext uri="{FF2B5EF4-FFF2-40B4-BE49-F238E27FC236}">
                  <a16:creationId xmlns:a16="http://schemas.microsoft.com/office/drawing/2014/main" id="{E06D5432-6872-0545-A453-F6C3C210C307}"/>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6" name="Oval 445">
              <a:extLst>
                <a:ext uri="{FF2B5EF4-FFF2-40B4-BE49-F238E27FC236}">
                  <a16:creationId xmlns:a16="http://schemas.microsoft.com/office/drawing/2014/main" id="{77A9F687-BB91-FE46-A70F-A6E325D56379}"/>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0" name="Oval 459">
              <a:extLst>
                <a:ext uri="{FF2B5EF4-FFF2-40B4-BE49-F238E27FC236}">
                  <a16:creationId xmlns:a16="http://schemas.microsoft.com/office/drawing/2014/main" id="{DD550EB8-95A0-CB4E-B821-F0E7781948B2}"/>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4" name="Oval 473">
              <a:extLst>
                <a:ext uri="{FF2B5EF4-FFF2-40B4-BE49-F238E27FC236}">
                  <a16:creationId xmlns:a16="http://schemas.microsoft.com/office/drawing/2014/main" id="{1E6FE160-5F36-B545-B430-194B84C6DB4E}"/>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8" name="Oval 487">
              <a:extLst>
                <a:ext uri="{FF2B5EF4-FFF2-40B4-BE49-F238E27FC236}">
                  <a16:creationId xmlns:a16="http://schemas.microsoft.com/office/drawing/2014/main" id="{7F674422-3586-844D-98AC-D4FD5B4FFAEE}"/>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2" name="Oval 501">
              <a:extLst>
                <a:ext uri="{FF2B5EF4-FFF2-40B4-BE49-F238E27FC236}">
                  <a16:creationId xmlns:a16="http://schemas.microsoft.com/office/drawing/2014/main" id="{6F78F9E0-0615-5741-AEB6-04BA3A4D1704}"/>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0" name="Oval 629">
              <a:extLst>
                <a:ext uri="{FF2B5EF4-FFF2-40B4-BE49-F238E27FC236}">
                  <a16:creationId xmlns:a16="http://schemas.microsoft.com/office/drawing/2014/main" id="{C55A065B-D906-8647-9E2E-E051A309CBB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7" name="Oval 616">
              <a:extLst>
                <a:ext uri="{FF2B5EF4-FFF2-40B4-BE49-F238E27FC236}">
                  <a16:creationId xmlns:a16="http://schemas.microsoft.com/office/drawing/2014/main" id="{92010878-2ADE-0944-BB80-B331C6AD0A0F}"/>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4" name="Oval 603">
              <a:extLst>
                <a:ext uri="{FF2B5EF4-FFF2-40B4-BE49-F238E27FC236}">
                  <a16:creationId xmlns:a16="http://schemas.microsoft.com/office/drawing/2014/main" id="{73E32687-D7A0-4145-81A7-5A30ED650A06}"/>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1" name="Oval 590">
              <a:extLst>
                <a:ext uri="{FF2B5EF4-FFF2-40B4-BE49-F238E27FC236}">
                  <a16:creationId xmlns:a16="http://schemas.microsoft.com/office/drawing/2014/main" id="{0D29651B-DA89-A040-97F2-9D0701CC385C}"/>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8" name="Oval 577">
              <a:extLst>
                <a:ext uri="{FF2B5EF4-FFF2-40B4-BE49-F238E27FC236}">
                  <a16:creationId xmlns:a16="http://schemas.microsoft.com/office/drawing/2014/main" id="{6CCEB5F6-011F-6C4B-9574-C90FE2B2DBDD}"/>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5" name="Oval 564">
              <a:extLst>
                <a:ext uri="{FF2B5EF4-FFF2-40B4-BE49-F238E27FC236}">
                  <a16:creationId xmlns:a16="http://schemas.microsoft.com/office/drawing/2014/main" id="{73B8C557-BCD4-5642-80ED-D62458E39FE2}"/>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3" name="Oval 742">
              <a:extLst>
                <a:ext uri="{FF2B5EF4-FFF2-40B4-BE49-F238E27FC236}">
                  <a16:creationId xmlns:a16="http://schemas.microsoft.com/office/drawing/2014/main" id="{06F59269-BCE5-2F4B-87E3-B6C4DE6C1D5C}"/>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7" name="Oval 756">
              <a:extLst>
                <a:ext uri="{FF2B5EF4-FFF2-40B4-BE49-F238E27FC236}">
                  <a16:creationId xmlns:a16="http://schemas.microsoft.com/office/drawing/2014/main" id="{713445D7-9BFB-5444-A0B7-8630AA4527A8}"/>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3" name="Group 782">
            <a:extLst>
              <a:ext uri="{FF2B5EF4-FFF2-40B4-BE49-F238E27FC236}">
                <a16:creationId xmlns:a16="http://schemas.microsoft.com/office/drawing/2014/main" id="{071489F0-AD40-5C40-B050-8C6D8A4FABB2}"/>
              </a:ext>
            </a:extLst>
          </p:cNvPr>
          <p:cNvGrpSpPr/>
          <p:nvPr/>
        </p:nvGrpSpPr>
        <p:grpSpPr>
          <a:xfrm>
            <a:off x="2707758" y="2475478"/>
            <a:ext cx="6068148" cy="290713"/>
            <a:chOff x="2707758" y="2475478"/>
            <a:chExt cx="6068148" cy="290713"/>
          </a:xfrm>
        </p:grpSpPr>
        <p:sp>
          <p:nvSpPr>
            <p:cNvPr id="50" name="Oval 49">
              <a:extLst>
                <a:ext uri="{FF2B5EF4-FFF2-40B4-BE49-F238E27FC236}">
                  <a16:creationId xmlns:a16="http://schemas.microsoft.com/office/drawing/2014/main" id="{F2F9A2F3-02E7-8146-A233-9F47F9C23407}"/>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7" name="Oval 446">
              <a:extLst>
                <a:ext uri="{FF2B5EF4-FFF2-40B4-BE49-F238E27FC236}">
                  <a16:creationId xmlns:a16="http://schemas.microsoft.com/office/drawing/2014/main" id="{2FCEC071-9021-9B47-A01A-96B46E05B937}"/>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1" name="Oval 460">
              <a:extLst>
                <a:ext uri="{FF2B5EF4-FFF2-40B4-BE49-F238E27FC236}">
                  <a16:creationId xmlns:a16="http://schemas.microsoft.com/office/drawing/2014/main" id="{3F6BE27F-7833-E444-A50B-EA8D2BCB3B06}"/>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5" name="Oval 474">
              <a:extLst>
                <a:ext uri="{FF2B5EF4-FFF2-40B4-BE49-F238E27FC236}">
                  <a16:creationId xmlns:a16="http://schemas.microsoft.com/office/drawing/2014/main" id="{D0020F7D-39AB-B347-9C70-2A133B00B116}"/>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9" name="Oval 488">
              <a:extLst>
                <a:ext uri="{FF2B5EF4-FFF2-40B4-BE49-F238E27FC236}">
                  <a16:creationId xmlns:a16="http://schemas.microsoft.com/office/drawing/2014/main" id="{4CE88E8E-D2D2-FD43-9F61-C702180A2BDA}"/>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3" name="Oval 502">
              <a:extLst>
                <a:ext uri="{FF2B5EF4-FFF2-40B4-BE49-F238E27FC236}">
                  <a16:creationId xmlns:a16="http://schemas.microsoft.com/office/drawing/2014/main" id="{C1000C0D-1424-3C47-B83C-A5A41F499D8C}"/>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1" name="Oval 630">
              <a:extLst>
                <a:ext uri="{FF2B5EF4-FFF2-40B4-BE49-F238E27FC236}">
                  <a16:creationId xmlns:a16="http://schemas.microsoft.com/office/drawing/2014/main" id="{E63B4F98-B607-6449-8CF0-E62C93D820FC}"/>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8" name="Oval 617">
              <a:extLst>
                <a:ext uri="{FF2B5EF4-FFF2-40B4-BE49-F238E27FC236}">
                  <a16:creationId xmlns:a16="http://schemas.microsoft.com/office/drawing/2014/main" id="{981F95F8-4B3D-C84F-A095-258BFBFAE114}"/>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5" name="Oval 604">
              <a:extLst>
                <a:ext uri="{FF2B5EF4-FFF2-40B4-BE49-F238E27FC236}">
                  <a16:creationId xmlns:a16="http://schemas.microsoft.com/office/drawing/2014/main" id="{A9A2FC4B-A019-9644-BB82-21AFB35756C4}"/>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2" name="Oval 591">
              <a:extLst>
                <a:ext uri="{FF2B5EF4-FFF2-40B4-BE49-F238E27FC236}">
                  <a16:creationId xmlns:a16="http://schemas.microsoft.com/office/drawing/2014/main" id="{CCAE1C5B-6EA2-6649-819E-1730F8A8DE00}"/>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9" name="Oval 578">
              <a:extLst>
                <a:ext uri="{FF2B5EF4-FFF2-40B4-BE49-F238E27FC236}">
                  <a16:creationId xmlns:a16="http://schemas.microsoft.com/office/drawing/2014/main" id="{186B450D-D159-004C-ACAA-2C7EDDE3BD88}"/>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6" name="Oval 565">
              <a:extLst>
                <a:ext uri="{FF2B5EF4-FFF2-40B4-BE49-F238E27FC236}">
                  <a16:creationId xmlns:a16="http://schemas.microsoft.com/office/drawing/2014/main" id="{57E6C423-9DDF-1945-B779-87FE6D308F2B}"/>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4" name="Oval 743">
              <a:extLst>
                <a:ext uri="{FF2B5EF4-FFF2-40B4-BE49-F238E27FC236}">
                  <a16:creationId xmlns:a16="http://schemas.microsoft.com/office/drawing/2014/main" id="{1BFB5B20-22C6-3A43-B7E6-8CE128DE4C03}"/>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8" name="Oval 757">
              <a:extLst>
                <a:ext uri="{FF2B5EF4-FFF2-40B4-BE49-F238E27FC236}">
                  <a16:creationId xmlns:a16="http://schemas.microsoft.com/office/drawing/2014/main" id="{43BAAEF7-5BAC-F146-BFA0-90E74D88A611}"/>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797" name="Rounded Rectangle 796">
            <a:extLst>
              <a:ext uri="{FF2B5EF4-FFF2-40B4-BE49-F238E27FC236}">
                <a16:creationId xmlns:a16="http://schemas.microsoft.com/office/drawing/2014/main" id="{2EABC65F-D064-484E-8B5B-9C1874B71AF9}"/>
              </a:ext>
            </a:extLst>
          </p:cNvPr>
          <p:cNvSpPr/>
          <p:nvPr/>
        </p:nvSpPr>
        <p:spPr>
          <a:xfrm>
            <a:off x="1963882" y="1113034"/>
            <a:ext cx="670672" cy="340596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dirty="0">
                <a:solidFill>
                  <a:schemeClr val="bg1"/>
                </a:solidFill>
                <a:latin typeface="Cambria" panose="02040503050406030204" pitchFamily="18" charset="0"/>
              </a:rPr>
              <a:t>regular </a:t>
            </a:r>
          </a:p>
          <a:p>
            <a:pPr algn="ctr"/>
            <a:r>
              <a:rPr lang="en-US" sz="2000" dirty="0">
                <a:solidFill>
                  <a:schemeClr val="bg1"/>
                </a:solidFill>
                <a:latin typeface="Cambria" panose="02040503050406030204" pitchFamily="18" charset="0"/>
              </a:rPr>
              <a:t>row decoder</a:t>
            </a:r>
          </a:p>
        </p:txBody>
      </p:sp>
      <p:sp>
        <p:nvSpPr>
          <p:cNvPr id="799" name="Rounded Rectangle 798">
            <a:extLst>
              <a:ext uri="{FF2B5EF4-FFF2-40B4-BE49-F238E27FC236}">
                <a16:creationId xmlns:a16="http://schemas.microsoft.com/office/drawing/2014/main" id="{4AA2F6F7-F6B0-CD47-850A-E3A633047D15}"/>
              </a:ext>
            </a:extLst>
          </p:cNvPr>
          <p:cNvSpPr/>
          <p:nvPr/>
        </p:nvSpPr>
        <p:spPr>
          <a:xfrm>
            <a:off x="1974273" y="4581342"/>
            <a:ext cx="670672" cy="1456985"/>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dirty="0">
                <a:solidFill>
                  <a:schemeClr val="bg1"/>
                </a:solidFill>
                <a:latin typeface="Cambria" panose="02040503050406030204" pitchFamily="18" charset="0"/>
              </a:rPr>
              <a:t>bitwise decoder</a:t>
            </a:r>
          </a:p>
        </p:txBody>
      </p:sp>
      <p:sp>
        <p:nvSpPr>
          <p:cNvPr id="805" name="Right Arrow 804">
            <a:extLst>
              <a:ext uri="{FF2B5EF4-FFF2-40B4-BE49-F238E27FC236}">
                <a16:creationId xmlns:a16="http://schemas.microsoft.com/office/drawing/2014/main" id="{F7871BF7-0BB7-2342-91C0-B54B7CBB5CB9}"/>
              </a:ext>
            </a:extLst>
          </p:cNvPr>
          <p:cNvSpPr/>
          <p:nvPr/>
        </p:nvSpPr>
        <p:spPr>
          <a:xfrm>
            <a:off x="555561" y="5013736"/>
            <a:ext cx="1390185" cy="584692"/>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rPr>
              <a:t>address A</a:t>
            </a:r>
          </a:p>
        </p:txBody>
      </p:sp>
      <p:sp>
        <p:nvSpPr>
          <p:cNvPr id="807" name="Rectangle 806">
            <a:extLst>
              <a:ext uri="{FF2B5EF4-FFF2-40B4-BE49-F238E27FC236}">
                <a16:creationId xmlns:a16="http://schemas.microsoft.com/office/drawing/2014/main" id="{3FB2189E-BA5D-DA4B-8AA8-D6C7CAD682DC}"/>
              </a:ext>
            </a:extLst>
          </p:cNvPr>
          <p:cNvSpPr/>
          <p:nvPr/>
        </p:nvSpPr>
        <p:spPr>
          <a:xfrm>
            <a:off x="0" y="965658"/>
            <a:ext cx="9144000" cy="54836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809" name="Rectangle 808">
            <a:extLst>
              <a:ext uri="{FF2B5EF4-FFF2-40B4-BE49-F238E27FC236}">
                <a16:creationId xmlns:a16="http://schemas.microsoft.com/office/drawing/2014/main" id="{ABC3BC72-7B74-7A4A-82AC-91D29A076D70}"/>
              </a:ext>
            </a:extLst>
          </p:cNvPr>
          <p:cNvSpPr/>
          <p:nvPr/>
        </p:nvSpPr>
        <p:spPr>
          <a:xfrm>
            <a:off x="144895" y="4525274"/>
            <a:ext cx="8854211" cy="1092830"/>
          </a:xfrm>
          <a:prstGeom prst="rect">
            <a:avLst/>
          </a:prstGeom>
          <a:solidFill>
            <a:schemeClr val="accent4">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latin typeface="Cambria" panose="02040503050406030204" pitchFamily="18" charset="0"/>
              </a:rPr>
              <a:t>Less than 1% </a:t>
            </a:r>
            <a:r>
              <a:rPr lang="en-US" sz="2800" b="1" dirty="0">
                <a:solidFill>
                  <a:schemeClr val="tx1"/>
                </a:solidFill>
                <a:latin typeface="Cambria" panose="02040503050406030204" pitchFamily="18" charset="0"/>
              </a:rPr>
              <a:t>of overhead </a:t>
            </a:r>
          </a:p>
          <a:p>
            <a:pPr algn="ctr"/>
            <a:r>
              <a:rPr lang="en-US" sz="2800" b="1" dirty="0">
                <a:solidFill>
                  <a:schemeClr val="tx1"/>
                </a:solidFill>
                <a:latin typeface="Cambria" panose="02040503050406030204" pitchFamily="18" charset="0"/>
              </a:rPr>
              <a:t>in existing DRAM chips</a:t>
            </a:r>
          </a:p>
        </p:txBody>
      </p:sp>
      <p:sp>
        <p:nvSpPr>
          <p:cNvPr id="222" name="Rectangle 221">
            <a:extLst>
              <a:ext uri="{FF2B5EF4-FFF2-40B4-BE49-F238E27FC236}">
                <a16:creationId xmlns:a16="http://schemas.microsoft.com/office/drawing/2014/main" id="{880236E6-BBF8-844A-8C5A-9F25EE1ADF76}"/>
              </a:ext>
            </a:extLst>
          </p:cNvPr>
          <p:cNvSpPr/>
          <p:nvPr/>
        </p:nvSpPr>
        <p:spPr>
          <a:xfrm>
            <a:off x="1227901" y="6549197"/>
            <a:ext cx="7444977" cy="261610"/>
          </a:xfrm>
          <a:prstGeom prst="rect">
            <a:avLst/>
          </a:prstGeom>
        </p:spPr>
        <p:txBody>
          <a:bodyPr wrap="square">
            <a:spAutoFit/>
          </a:bodyPr>
          <a:lstStyle/>
          <a:p>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Tree>
    <p:extLst>
      <p:ext uri="{BB962C8B-B14F-4D97-AF65-F5344CB8AC3E}">
        <p14:creationId xmlns:p14="http://schemas.microsoft.com/office/powerpoint/2010/main" val="1948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9"/>
                                        </p:tgtEl>
                                        <p:attrNameLst>
                                          <p:attrName>style.visibility</p:attrName>
                                        </p:attrNameLst>
                                      </p:cBhvr>
                                      <p:to>
                                        <p:strVal val="visible"/>
                                      </p:to>
                                    </p:set>
                                    <p:animEffect transition="in" filter="fade">
                                      <p:cBhvr>
                                        <p:cTn id="7" dur="500"/>
                                        <p:tgtEl>
                                          <p:spTgt spid="7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63"/>
                                        </p:tgtEl>
                                        <p:attrNameLst>
                                          <p:attrName>style.visibility</p:attrName>
                                        </p:attrNameLst>
                                      </p:cBhvr>
                                      <p:to>
                                        <p:strVal val="visible"/>
                                      </p:to>
                                    </p:set>
                                    <p:animEffect transition="in" filter="fade">
                                      <p:cBhvr>
                                        <p:cTn id="11" dur="500"/>
                                        <p:tgtEl>
                                          <p:spTgt spid="7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62"/>
                                        </p:tgtEl>
                                        <p:attrNameLst>
                                          <p:attrName>style.visibility</p:attrName>
                                        </p:attrNameLst>
                                      </p:cBhvr>
                                      <p:to>
                                        <p:strVal val="visible"/>
                                      </p:to>
                                    </p:set>
                                    <p:animEffect transition="in" filter="fade">
                                      <p:cBhvr>
                                        <p:cTn id="15" dur="500"/>
                                        <p:tgtEl>
                                          <p:spTgt spid="7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76"/>
                                        </p:tgtEl>
                                        <p:attrNameLst>
                                          <p:attrName>style.visibility</p:attrName>
                                        </p:attrNameLst>
                                      </p:cBhvr>
                                      <p:to>
                                        <p:strVal val="visible"/>
                                      </p:to>
                                    </p:set>
                                    <p:animEffect transition="in" filter="fade">
                                      <p:cBhvr>
                                        <p:cTn id="20" dur="500"/>
                                        <p:tgtEl>
                                          <p:spTgt spid="77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73"/>
                                        </p:tgtEl>
                                        <p:attrNameLst>
                                          <p:attrName>style.visibility</p:attrName>
                                        </p:attrNameLst>
                                      </p:cBhvr>
                                      <p:to>
                                        <p:strVal val="visible"/>
                                      </p:to>
                                    </p:set>
                                    <p:animEffect transition="in" filter="fade">
                                      <p:cBhvr>
                                        <p:cTn id="24" dur="500"/>
                                        <p:tgtEl>
                                          <p:spTgt spid="77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74"/>
                                        </p:tgtEl>
                                        <p:attrNameLst>
                                          <p:attrName>style.visibility</p:attrName>
                                        </p:attrNameLst>
                                      </p:cBhvr>
                                      <p:to>
                                        <p:strVal val="visible"/>
                                      </p:to>
                                    </p:set>
                                    <p:animEffect transition="in" filter="fade">
                                      <p:cBhvr>
                                        <p:cTn id="28" dur="500"/>
                                        <p:tgtEl>
                                          <p:spTgt spid="774"/>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775"/>
                                        </p:tgtEl>
                                        <p:attrNameLst>
                                          <p:attrName>style.visibility</p:attrName>
                                        </p:attrNameLst>
                                      </p:cBhvr>
                                      <p:to>
                                        <p:strVal val="visible"/>
                                      </p:to>
                                    </p:set>
                                    <p:animEffect transition="in" filter="fade">
                                      <p:cBhvr>
                                        <p:cTn id="32" dur="500"/>
                                        <p:tgtEl>
                                          <p:spTgt spid="7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7"/>
                                        </p:tgtEl>
                                        <p:attrNameLst>
                                          <p:attrName>style.visibility</p:attrName>
                                        </p:attrNameLst>
                                      </p:cBhvr>
                                      <p:to>
                                        <p:strVal val="visible"/>
                                      </p:to>
                                    </p:set>
                                    <p:animEffect transition="in" filter="fade">
                                      <p:cBhvr>
                                        <p:cTn id="37" dur="500"/>
                                        <p:tgtEl>
                                          <p:spTgt spid="777"/>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779"/>
                                        </p:tgtEl>
                                        <p:attrNameLst>
                                          <p:attrName>style.visibility</p:attrName>
                                        </p:attrNameLst>
                                      </p:cBhvr>
                                      <p:to>
                                        <p:strVal val="visible"/>
                                      </p:to>
                                    </p:set>
                                    <p:animEffect transition="in" filter="fade">
                                      <p:cBhvr>
                                        <p:cTn id="41" dur="500"/>
                                        <p:tgtEl>
                                          <p:spTgt spid="779"/>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780"/>
                                        </p:tgtEl>
                                        <p:attrNameLst>
                                          <p:attrName>style.visibility</p:attrName>
                                        </p:attrNameLst>
                                      </p:cBhvr>
                                      <p:to>
                                        <p:strVal val="visible"/>
                                      </p:to>
                                    </p:set>
                                    <p:animEffect transition="in" filter="fade">
                                      <p:cBhvr>
                                        <p:cTn id="45" dur="500"/>
                                        <p:tgtEl>
                                          <p:spTgt spid="78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78"/>
                                        </p:tgtEl>
                                        <p:attrNameLst>
                                          <p:attrName>style.visibility</p:attrName>
                                        </p:attrNameLst>
                                      </p:cBhvr>
                                      <p:to>
                                        <p:strVal val="visible"/>
                                      </p:to>
                                    </p:set>
                                    <p:animEffect transition="in" filter="fade">
                                      <p:cBhvr>
                                        <p:cTn id="50" dur="500"/>
                                        <p:tgtEl>
                                          <p:spTgt spid="778"/>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781"/>
                                        </p:tgtEl>
                                        <p:attrNameLst>
                                          <p:attrName>style.visibility</p:attrName>
                                        </p:attrNameLst>
                                      </p:cBhvr>
                                      <p:to>
                                        <p:strVal val="visible"/>
                                      </p:to>
                                    </p:set>
                                    <p:animEffect transition="in" filter="fade">
                                      <p:cBhvr>
                                        <p:cTn id="54" dur="500"/>
                                        <p:tgtEl>
                                          <p:spTgt spid="781"/>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782"/>
                                        </p:tgtEl>
                                        <p:attrNameLst>
                                          <p:attrName>style.visibility</p:attrName>
                                        </p:attrNameLst>
                                      </p:cBhvr>
                                      <p:to>
                                        <p:strVal val="visible"/>
                                      </p:to>
                                    </p:set>
                                    <p:animEffect transition="in" filter="fade">
                                      <p:cBhvr>
                                        <p:cTn id="58" dur="500"/>
                                        <p:tgtEl>
                                          <p:spTgt spid="782"/>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783"/>
                                        </p:tgtEl>
                                        <p:attrNameLst>
                                          <p:attrName>style.visibility</p:attrName>
                                        </p:attrNameLst>
                                      </p:cBhvr>
                                      <p:to>
                                        <p:strVal val="visible"/>
                                      </p:to>
                                    </p:set>
                                    <p:animEffect transition="in" filter="fade">
                                      <p:cBhvr>
                                        <p:cTn id="62" dur="500"/>
                                        <p:tgtEl>
                                          <p:spTgt spid="783"/>
                                        </p:tgtEl>
                                      </p:cBhvr>
                                    </p:animEffect>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784"/>
                                        </p:tgtEl>
                                        <p:attrNameLst>
                                          <p:attrName>style.visibility</p:attrName>
                                        </p:attrNameLst>
                                      </p:cBhvr>
                                      <p:to>
                                        <p:strVal val="visible"/>
                                      </p:to>
                                    </p:set>
                                    <p:animEffect transition="in" filter="fade">
                                      <p:cBhvr>
                                        <p:cTn id="66" dur="500"/>
                                        <p:tgtEl>
                                          <p:spTgt spid="784"/>
                                        </p:tgtEl>
                                      </p:cBhvr>
                                    </p:animEffect>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785"/>
                                        </p:tgtEl>
                                        <p:attrNameLst>
                                          <p:attrName>style.visibility</p:attrName>
                                        </p:attrNameLst>
                                      </p:cBhvr>
                                      <p:to>
                                        <p:strVal val="visible"/>
                                      </p:to>
                                    </p:set>
                                    <p:animEffect transition="in" filter="fade">
                                      <p:cBhvr>
                                        <p:cTn id="70" dur="500"/>
                                        <p:tgtEl>
                                          <p:spTgt spid="785"/>
                                        </p:tgtEl>
                                      </p:cBhvr>
                                    </p:animEffect>
                                  </p:childTnLst>
                                </p:cTn>
                              </p:par>
                            </p:childTnLst>
                          </p:cTn>
                        </p:par>
                        <p:par>
                          <p:cTn id="71" fill="hold">
                            <p:stCondLst>
                              <p:cond delay="3000"/>
                            </p:stCondLst>
                            <p:childTnLst>
                              <p:par>
                                <p:cTn id="72" presetID="10" presetClass="entr" presetSubtype="0" fill="hold" nodeType="afterEffect">
                                  <p:stCondLst>
                                    <p:cond delay="0"/>
                                  </p:stCondLst>
                                  <p:childTnLst>
                                    <p:set>
                                      <p:cBhvr>
                                        <p:cTn id="73" dur="1" fill="hold">
                                          <p:stCondLst>
                                            <p:cond delay="0"/>
                                          </p:stCondLst>
                                        </p:cTn>
                                        <p:tgtEl>
                                          <p:spTgt spid="786"/>
                                        </p:tgtEl>
                                        <p:attrNameLst>
                                          <p:attrName>style.visibility</p:attrName>
                                        </p:attrNameLst>
                                      </p:cBhvr>
                                      <p:to>
                                        <p:strVal val="visible"/>
                                      </p:to>
                                    </p:set>
                                    <p:animEffect transition="in" filter="fade">
                                      <p:cBhvr>
                                        <p:cTn id="74" dur="500"/>
                                        <p:tgtEl>
                                          <p:spTgt spid="78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778"/>
                                        </p:tgtEl>
                                      </p:cBhvr>
                                    </p:animEffect>
                                    <p:set>
                                      <p:cBhvr>
                                        <p:cTn id="79" dur="1" fill="hold">
                                          <p:stCondLst>
                                            <p:cond delay="499"/>
                                          </p:stCondLst>
                                        </p:cTn>
                                        <p:tgtEl>
                                          <p:spTgt spid="77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77"/>
                                        </p:tgtEl>
                                      </p:cBhvr>
                                    </p:animEffect>
                                    <p:set>
                                      <p:cBhvr>
                                        <p:cTn id="82" dur="1" fill="hold">
                                          <p:stCondLst>
                                            <p:cond delay="499"/>
                                          </p:stCondLst>
                                        </p:cTn>
                                        <p:tgtEl>
                                          <p:spTgt spid="77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76"/>
                                        </p:tgtEl>
                                      </p:cBhvr>
                                    </p:animEffect>
                                    <p:set>
                                      <p:cBhvr>
                                        <p:cTn id="85" dur="1" fill="hold">
                                          <p:stCondLst>
                                            <p:cond delay="499"/>
                                          </p:stCondLst>
                                        </p:cTn>
                                        <p:tgtEl>
                                          <p:spTgt spid="77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759"/>
                                        </p:tgtEl>
                                      </p:cBhvr>
                                    </p:animEffect>
                                    <p:set>
                                      <p:cBhvr>
                                        <p:cTn id="88" dur="1" fill="hold">
                                          <p:stCondLst>
                                            <p:cond delay="499"/>
                                          </p:stCondLst>
                                        </p:cTn>
                                        <p:tgtEl>
                                          <p:spTgt spid="75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97"/>
                                        </p:tgtEl>
                                        <p:attrNameLst>
                                          <p:attrName>style.visibility</p:attrName>
                                        </p:attrNameLst>
                                      </p:cBhvr>
                                      <p:to>
                                        <p:strVal val="visible"/>
                                      </p:to>
                                    </p:set>
                                    <p:animEffect transition="in" filter="fade">
                                      <p:cBhvr>
                                        <p:cTn id="93" dur="500"/>
                                        <p:tgtEl>
                                          <p:spTgt spid="79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99"/>
                                        </p:tgtEl>
                                        <p:attrNameLst>
                                          <p:attrName>style.visibility</p:attrName>
                                        </p:attrNameLst>
                                      </p:cBhvr>
                                      <p:to>
                                        <p:strVal val="visible"/>
                                      </p:to>
                                    </p:set>
                                    <p:animEffect transition="in" filter="fade">
                                      <p:cBhvr>
                                        <p:cTn id="98" dur="500"/>
                                        <p:tgtEl>
                                          <p:spTgt spid="79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05"/>
                                        </p:tgtEl>
                                        <p:attrNameLst>
                                          <p:attrName>style.visibility</p:attrName>
                                        </p:attrNameLst>
                                      </p:cBhvr>
                                      <p:to>
                                        <p:strVal val="visible"/>
                                      </p:to>
                                    </p:set>
                                    <p:animEffect transition="in" filter="fade">
                                      <p:cBhvr>
                                        <p:cTn id="103" dur="500"/>
                                        <p:tgtEl>
                                          <p:spTgt spid="805"/>
                                        </p:tgtEl>
                                      </p:cBhvr>
                                    </p:animEffec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803"/>
                                        </p:tgtEl>
                                        <p:attrNameLst>
                                          <p:attrName>style.visibility</p:attrName>
                                        </p:attrNameLst>
                                      </p:cBhvr>
                                      <p:to>
                                        <p:strVal val="visible"/>
                                      </p:to>
                                    </p:set>
                                    <p:animEffect transition="in" filter="fade">
                                      <p:cBhvr>
                                        <p:cTn id="107" dur="500"/>
                                        <p:tgtEl>
                                          <p:spTgt spid="803"/>
                                        </p:tgtEl>
                                      </p:cBhvr>
                                    </p:animEffect>
                                  </p:childTnLst>
                                </p:cTn>
                              </p:par>
                            </p:childTnLst>
                          </p:cTn>
                        </p:par>
                        <p:par>
                          <p:cTn id="108" fill="hold">
                            <p:stCondLst>
                              <p:cond delay="1000"/>
                            </p:stCondLst>
                            <p:childTnLst>
                              <p:par>
                                <p:cTn id="109" presetID="10" presetClass="entr" presetSubtype="0" fill="hold" nodeType="afterEffect">
                                  <p:stCondLst>
                                    <p:cond delay="0"/>
                                  </p:stCondLst>
                                  <p:childTnLst>
                                    <p:set>
                                      <p:cBhvr>
                                        <p:cTn id="110" dur="1" fill="hold">
                                          <p:stCondLst>
                                            <p:cond delay="0"/>
                                          </p:stCondLst>
                                        </p:cTn>
                                        <p:tgtEl>
                                          <p:spTgt spid="801"/>
                                        </p:tgtEl>
                                        <p:attrNameLst>
                                          <p:attrName>style.visibility</p:attrName>
                                        </p:attrNameLst>
                                      </p:cBhvr>
                                      <p:to>
                                        <p:strVal val="visible"/>
                                      </p:to>
                                    </p:set>
                                    <p:animEffect transition="in" filter="fade">
                                      <p:cBhvr>
                                        <p:cTn id="111" dur="500"/>
                                        <p:tgtEl>
                                          <p:spTgt spid="801"/>
                                        </p:tgtEl>
                                      </p:cBhvr>
                                    </p:animEffect>
                                  </p:childTnLst>
                                </p:cTn>
                              </p:par>
                            </p:childTnLst>
                          </p:cTn>
                        </p:par>
                        <p:par>
                          <p:cTn id="112" fill="hold">
                            <p:stCondLst>
                              <p:cond delay="1500"/>
                            </p:stCondLst>
                            <p:childTnLst>
                              <p:par>
                                <p:cTn id="113" presetID="10" presetClass="entr" presetSubtype="0" fill="hold" nodeType="afterEffect">
                                  <p:stCondLst>
                                    <p:cond delay="0"/>
                                  </p:stCondLst>
                                  <p:childTnLst>
                                    <p:set>
                                      <p:cBhvr>
                                        <p:cTn id="114" dur="1" fill="hold">
                                          <p:stCondLst>
                                            <p:cond delay="0"/>
                                          </p:stCondLst>
                                        </p:cTn>
                                        <p:tgtEl>
                                          <p:spTgt spid="802"/>
                                        </p:tgtEl>
                                        <p:attrNameLst>
                                          <p:attrName>style.visibility</p:attrName>
                                        </p:attrNameLst>
                                      </p:cBhvr>
                                      <p:to>
                                        <p:strVal val="visible"/>
                                      </p:to>
                                    </p:set>
                                    <p:animEffect transition="in" filter="fade">
                                      <p:cBhvr>
                                        <p:cTn id="115" dur="500"/>
                                        <p:tgtEl>
                                          <p:spTgt spid="802"/>
                                        </p:tgtEl>
                                      </p:cBhvr>
                                    </p:animEffect>
                                  </p:childTnLst>
                                </p:cTn>
                              </p:par>
                              <p:par>
                                <p:cTn id="116" presetID="7" presetClass="emph" presetSubtype="2" fill="hold" nodeType="withEffect">
                                  <p:stCondLst>
                                    <p:cond delay="0"/>
                                  </p:stCondLst>
                                  <p:childTnLst>
                                    <p:animClr clrSpc="rgb" dir="cw">
                                      <p:cBhvr>
                                        <p:cTn id="117" dur="1000" fill="hold"/>
                                        <p:tgtEl>
                                          <p:spTgt spid="801"/>
                                        </p:tgtEl>
                                        <p:attrNameLst>
                                          <p:attrName>stroke.color</p:attrName>
                                        </p:attrNameLst>
                                      </p:cBhvr>
                                      <p:to>
                                        <a:srgbClr val="FF3700"/>
                                      </p:to>
                                    </p:animClr>
                                    <p:set>
                                      <p:cBhvr>
                                        <p:cTn id="118" dur="1000" fill="hold"/>
                                        <p:tgtEl>
                                          <p:spTgt spid="801"/>
                                        </p:tgtEl>
                                        <p:attrNameLst>
                                          <p:attrName>stroke.on</p:attrName>
                                        </p:attrNameLst>
                                      </p:cBhvr>
                                      <p:to>
                                        <p:strVal val="true"/>
                                      </p:to>
                                    </p:set>
                                  </p:childTnLst>
                                </p:cTn>
                              </p:par>
                              <p:par>
                                <p:cTn id="119" presetID="7" presetClass="emph" presetSubtype="2" fill="hold" nodeType="withEffect">
                                  <p:stCondLst>
                                    <p:cond delay="0"/>
                                  </p:stCondLst>
                                  <p:childTnLst>
                                    <p:animClr clrSpc="rgb" dir="cw">
                                      <p:cBhvr>
                                        <p:cTn id="120" dur="1000" fill="hold"/>
                                        <p:tgtEl>
                                          <p:spTgt spid="802"/>
                                        </p:tgtEl>
                                        <p:attrNameLst>
                                          <p:attrName>stroke.color</p:attrName>
                                        </p:attrNameLst>
                                      </p:cBhvr>
                                      <p:to>
                                        <a:srgbClr val="FF3700"/>
                                      </p:to>
                                    </p:animClr>
                                    <p:set>
                                      <p:cBhvr>
                                        <p:cTn id="121" dur="1000" fill="hold"/>
                                        <p:tgtEl>
                                          <p:spTgt spid="802"/>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1000" fill="hold"/>
                                        <p:tgtEl>
                                          <p:spTgt spid="803"/>
                                        </p:tgtEl>
                                        <p:attrNameLst>
                                          <p:attrName>stroke.color</p:attrName>
                                        </p:attrNameLst>
                                      </p:cBhvr>
                                      <p:to>
                                        <a:srgbClr val="FF3700"/>
                                      </p:to>
                                    </p:animClr>
                                    <p:set>
                                      <p:cBhvr>
                                        <p:cTn id="124" dur="1000" fill="hold"/>
                                        <p:tgtEl>
                                          <p:spTgt spid="803"/>
                                        </p:tgtEl>
                                        <p:attrNameLst>
                                          <p:attrName>stroke.on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807"/>
                                        </p:tgtEl>
                                        <p:attrNameLst>
                                          <p:attrName>style.visibility</p:attrName>
                                        </p:attrNameLst>
                                      </p:cBhvr>
                                      <p:to>
                                        <p:strVal val="visible"/>
                                      </p:to>
                                    </p:set>
                                    <p:animEffect transition="in" filter="fade">
                                      <p:cBhvr>
                                        <p:cTn id="129" dur="500"/>
                                        <p:tgtEl>
                                          <p:spTgt spid="807"/>
                                        </p:tgtEl>
                                      </p:cBhvr>
                                    </p:animEffect>
                                  </p:childTnLst>
                                </p:cTn>
                              </p:par>
                            </p:childTnLst>
                          </p:cTn>
                        </p:par>
                        <p:par>
                          <p:cTn id="130" fill="hold">
                            <p:stCondLst>
                              <p:cond delay="500"/>
                            </p:stCondLst>
                            <p:childTnLst>
                              <p:par>
                                <p:cTn id="131" presetID="10" presetClass="entr" presetSubtype="0" fill="hold" grpId="0" nodeType="afterEffect">
                                  <p:stCondLst>
                                    <p:cond delay="0"/>
                                  </p:stCondLst>
                                  <p:childTnLst>
                                    <p:set>
                                      <p:cBhvr>
                                        <p:cTn id="132" dur="1" fill="hold">
                                          <p:stCondLst>
                                            <p:cond delay="0"/>
                                          </p:stCondLst>
                                        </p:cTn>
                                        <p:tgtEl>
                                          <p:spTgt spid="809"/>
                                        </p:tgtEl>
                                        <p:attrNameLst>
                                          <p:attrName>style.visibility</p:attrName>
                                        </p:attrNameLst>
                                      </p:cBhvr>
                                      <p:to>
                                        <p:strVal val="visible"/>
                                      </p:to>
                                    </p:set>
                                    <p:animEffect transition="in" filter="fade">
                                      <p:cBhvr>
                                        <p:cTn id="133" dur="50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 grpId="0"/>
      <p:bldP spid="759" grpId="1"/>
      <p:bldP spid="776" grpId="0"/>
      <p:bldP spid="776" grpId="1"/>
      <p:bldP spid="777" grpId="0"/>
      <p:bldP spid="777" grpId="1"/>
      <p:bldP spid="778" grpId="0"/>
      <p:bldP spid="778" grpId="1"/>
      <p:bldP spid="797" grpId="0" animBg="1"/>
      <p:bldP spid="799" grpId="0" animBg="1"/>
      <p:bldP spid="805" grpId="0" animBg="1"/>
      <p:bldP spid="807" grpId="0" animBg="1"/>
      <p:bldP spid="80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normAutofit fontScale="92500" lnSpcReduction="20000"/>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Tree>
    <p:extLst>
      <p:ext uri="{BB962C8B-B14F-4D97-AF65-F5344CB8AC3E}">
        <p14:creationId xmlns:p14="http://schemas.microsoft.com/office/powerpoint/2010/main" val="913811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747838"/>
            <a:ext cx="8428037" cy="995362"/>
          </a:xfrm>
        </p:spPr>
        <p:txBody>
          <a:bodyPr/>
          <a:lstStyle/>
          <a:p>
            <a:pPr algn="ctr" eaLnBrk="1" hangingPunct="1"/>
            <a:r>
              <a:rPr lang="en-US" altLang="en-US" b="1" dirty="0">
                <a:ea typeface="ＭＳ Ｐゴシック" panose="020B0600070205080204" pitchFamily="34" charset="-128"/>
              </a:rPr>
              <a:t>DRAM Operation</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81139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"Fast Bulk Bitwise AND and OR in DRAM"</a:t>
            </a:r>
            <a:br>
              <a:rPr lang="en-US" dirty="0">
                <a:solidFill>
                  <a:srgbClr val="0432FF"/>
                </a:solidFill>
              </a:rPr>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88275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In-DRAM NOT: Dual Contact Cell</a:t>
            </a:r>
          </a:p>
        </p:txBody>
      </p:sp>
      <p:pic>
        <p:nvPicPr>
          <p:cNvPr id="6" name="Picture 5"/>
          <p:cNvPicPr>
            <a:picLocks noChangeAspect="1"/>
          </p:cNvPicPr>
          <p:nvPr/>
        </p:nvPicPr>
        <p:blipFill>
          <a:blip r:embed="rId2"/>
          <a:stretch>
            <a:fillRect/>
          </a:stretch>
        </p:blipFill>
        <p:spPr>
          <a:xfrm>
            <a:off x="323528" y="1093048"/>
            <a:ext cx="4104456" cy="4705108"/>
          </a:xfrm>
          <a:prstGeom prst="rect">
            <a:avLst/>
          </a:prstGeom>
        </p:spPr>
      </p:pic>
      <p:sp>
        <p:nvSpPr>
          <p:cNvPr id="5" name="TextBox 4"/>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4249144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In-DRAM NOT Operation</a:t>
            </a:r>
          </a:p>
        </p:txBody>
      </p:sp>
      <p:pic>
        <p:nvPicPr>
          <p:cNvPr id="6" name="Picture 5"/>
          <p:cNvPicPr>
            <a:picLocks noChangeAspect="1"/>
          </p:cNvPicPr>
          <p:nvPr/>
        </p:nvPicPr>
        <p:blipFill>
          <a:blip r:embed="rId2"/>
          <a:stretch>
            <a:fillRect/>
          </a:stretch>
        </p:blipFill>
        <p:spPr>
          <a:xfrm>
            <a:off x="0" y="1911500"/>
            <a:ext cx="9144000" cy="3197046"/>
          </a:xfrm>
          <a:prstGeom prst="rect">
            <a:avLst/>
          </a:prstGeom>
        </p:spPr>
      </p:pic>
      <p:sp>
        <p:nvSpPr>
          <p:cNvPr id="8" name="TextBox 7">
            <a:extLst>
              <a:ext uri="{FF2B5EF4-FFF2-40B4-BE49-F238E27FC236}">
                <a16:creationId xmlns:a16="http://schemas.microsoft.com/office/drawing/2014/main" id="{934B0328-1A0C-7E4D-95D4-1E55E306DED6}"/>
              </a:ext>
            </a:extLst>
          </p:cNvPr>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413411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469966"/>
            <a:ext cx="9144000" cy="4311608"/>
          </a:xfrm>
          <a:prstGeom prst="rect">
            <a:avLst/>
          </a:prstGeom>
        </p:spPr>
      </p:pic>
      <p:sp>
        <p:nvSpPr>
          <p:cNvPr id="6" name="Title 5">
            <a:extLst>
              <a:ext uri="{FF2B5EF4-FFF2-40B4-BE49-F238E27FC236}">
                <a16:creationId xmlns:a16="http://schemas.microsoft.com/office/drawing/2014/main" id="{EC9B3A7D-E017-9946-A309-188219CF3586}"/>
              </a:ext>
            </a:extLst>
          </p:cNvPr>
          <p:cNvSpPr>
            <a:spLocks noGrp="1"/>
          </p:cNvSpPr>
          <p:nvPr>
            <p:ph type="title"/>
          </p:nvPr>
        </p:nvSpPr>
        <p:spPr/>
        <p:txBody>
          <a:bodyPr>
            <a:normAutofit/>
          </a:bodyPr>
          <a:lstStyle/>
          <a:p>
            <a:r>
              <a:rPr lang="en-US" sz="3600" dirty="0"/>
              <a:t>Performance: In-DRAM Bitwise Operations</a:t>
            </a:r>
          </a:p>
        </p:txBody>
      </p:sp>
    </p:spTree>
    <p:extLst>
      <p:ext uri="{BB962C8B-B14F-4D97-AF65-F5344CB8AC3E}">
        <p14:creationId xmlns:p14="http://schemas.microsoft.com/office/powerpoint/2010/main" val="277699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of In-DRAM Bitwise Operations</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
        <p:nvSpPr>
          <p:cNvPr id="9" name="TextBox 8">
            <a:extLst>
              <a:ext uri="{FF2B5EF4-FFF2-40B4-BE49-F238E27FC236}">
                <a16:creationId xmlns:a16="http://schemas.microsoft.com/office/drawing/2014/main" id="{3101418F-19B6-F940-935F-79734F80158A}"/>
              </a:ext>
            </a:extLst>
          </p:cNvPr>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3198033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670992"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99563" y="6040801"/>
            <a:ext cx="5039597" cy="428061"/>
          </a:xfrm>
        </p:spPr>
        <p:txBody>
          <a:bodyPr>
            <a:normAutofit lnSpcReduction="10000"/>
          </a:bodyPr>
          <a:lstStyle/>
          <a:p>
            <a:pPr marL="0" indent="0">
              <a:lnSpc>
                <a:spcPct val="100000"/>
              </a:lnSpc>
              <a:spcBef>
                <a:spcPts val="0"/>
              </a:spcBef>
              <a:buNone/>
            </a:pPr>
            <a:r>
              <a:rPr lang="en-US" sz="1200" dirty="0"/>
              <a:t>[1] Li and Patel, </a:t>
            </a:r>
            <a:r>
              <a:rPr lang="en-US" sz="1200" dirty="0" err="1"/>
              <a:t>BitWeaving</a:t>
            </a:r>
            <a:r>
              <a:rPr lang="en-US" sz="1200" dirty="0"/>
              <a:t>, SIGMOD 2013</a:t>
            </a:r>
          </a:p>
          <a:p>
            <a:pPr marL="0" indent="0">
              <a:lnSpc>
                <a:spcPct val="100000"/>
              </a:lnSpc>
              <a:spcBef>
                <a:spcPts val="0"/>
              </a:spcBef>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641095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Data Structure: Bitmap Index</a:t>
            </a:r>
          </a:p>
        </p:txBody>
      </p:sp>
      <p:sp>
        <p:nvSpPr>
          <p:cNvPr id="3" name="Content Placeholder 2"/>
          <p:cNvSpPr>
            <a:spLocks noGrp="1"/>
          </p:cNvSpPr>
          <p:nvPr>
            <p:ph idx="1"/>
          </p:nvPr>
        </p:nvSpPr>
        <p:spPr>
          <a:xfrm>
            <a:off x="169011" y="934655"/>
            <a:ext cx="8610600" cy="1712520"/>
          </a:xfrm>
        </p:spPr>
        <p:txBody>
          <a:bodyPr>
            <a:noAutofit/>
          </a:bodyPr>
          <a:lstStyle/>
          <a:p>
            <a:r>
              <a:rPr lang="en-US" dirty="0"/>
              <a:t>Alternative to B-tree and its variants</a:t>
            </a:r>
          </a:p>
          <a:p>
            <a:r>
              <a:rPr lang="en-US" dirty="0"/>
              <a:t>Efficient for performing </a:t>
            </a:r>
            <a:r>
              <a:rPr lang="en-US" i="1" dirty="0">
                <a:solidFill>
                  <a:srgbClr val="C00000"/>
                </a:solidFill>
              </a:rPr>
              <a:t>range queries </a:t>
            </a:r>
            <a:r>
              <a:rPr lang="en-US" dirty="0"/>
              <a:t>and </a:t>
            </a:r>
            <a:r>
              <a:rPr lang="en-US" i="1" dirty="0">
                <a:solidFill>
                  <a:srgbClr val="C00000"/>
                </a:solidFill>
              </a:rPr>
              <a:t>joins</a:t>
            </a:r>
          </a:p>
          <a:p>
            <a:r>
              <a:rPr lang="en-US" dirty="0">
                <a:solidFill>
                  <a:srgbClr val="0070C0"/>
                </a:solidFill>
              </a:rPr>
              <a:t>Many bitwise operations to perform a query</a:t>
            </a:r>
          </a:p>
          <a:p>
            <a:pPr marL="0" indent="0">
              <a:buNone/>
            </a:pPr>
            <a:endParaRPr lang="en-US" dirty="0"/>
          </a:p>
        </p:txBody>
      </p:sp>
      <p:sp>
        <p:nvSpPr>
          <p:cNvPr id="5" name="Rounded Rectangle 4"/>
          <p:cNvSpPr/>
          <p:nvPr/>
        </p:nvSpPr>
        <p:spPr>
          <a:xfrm>
            <a:off x="1212450"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1</a:t>
            </a:r>
          </a:p>
        </p:txBody>
      </p:sp>
      <p:sp>
        <p:nvSpPr>
          <p:cNvPr id="6" name="Rounded Rectangle 5"/>
          <p:cNvSpPr/>
          <p:nvPr/>
        </p:nvSpPr>
        <p:spPr>
          <a:xfrm>
            <a:off x="3028654"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2</a:t>
            </a:r>
          </a:p>
        </p:txBody>
      </p:sp>
      <p:sp>
        <p:nvSpPr>
          <p:cNvPr id="7" name="Rounded Rectangle 6"/>
          <p:cNvSpPr/>
          <p:nvPr/>
        </p:nvSpPr>
        <p:spPr>
          <a:xfrm>
            <a:off x="7156051"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4</a:t>
            </a:r>
          </a:p>
        </p:txBody>
      </p:sp>
      <p:sp>
        <p:nvSpPr>
          <p:cNvPr id="8" name="Rounded Rectangle 7"/>
          <p:cNvSpPr/>
          <p:nvPr/>
        </p:nvSpPr>
        <p:spPr>
          <a:xfrm>
            <a:off x="5251131"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3</a:t>
            </a:r>
          </a:p>
        </p:txBody>
      </p:sp>
      <p:sp>
        <p:nvSpPr>
          <p:cNvPr id="9" name="TextBox 8"/>
          <p:cNvSpPr txBox="1"/>
          <p:nvPr/>
        </p:nvSpPr>
        <p:spPr>
          <a:xfrm>
            <a:off x="907650" y="2680500"/>
            <a:ext cx="128272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&lt; 18</a:t>
            </a:r>
          </a:p>
        </p:txBody>
      </p:sp>
      <p:sp>
        <p:nvSpPr>
          <p:cNvPr id="10" name="TextBox 9"/>
          <p:cNvSpPr txBox="1"/>
          <p:nvPr/>
        </p:nvSpPr>
        <p:spPr>
          <a:xfrm>
            <a:off x="2419137" y="26805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18 &lt; age &lt; 25</a:t>
            </a:r>
          </a:p>
        </p:txBody>
      </p:sp>
      <p:sp>
        <p:nvSpPr>
          <p:cNvPr id="11" name="TextBox 10"/>
          <p:cNvSpPr txBox="1"/>
          <p:nvPr/>
        </p:nvSpPr>
        <p:spPr>
          <a:xfrm>
            <a:off x="4628937" y="26805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25 &lt; age &lt; 60</a:t>
            </a:r>
          </a:p>
        </p:txBody>
      </p:sp>
      <p:sp>
        <p:nvSpPr>
          <p:cNvPr id="12" name="TextBox 11"/>
          <p:cNvSpPr txBox="1"/>
          <p:nvPr/>
        </p:nvSpPr>
        <p:spPr>
          <a:xfrm>
            <a:off x="6863927" y="2680500"/>
            <a:ext cx="128272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&gt; 60</a:t>
            </a:r>
          </a:p>
        </p:txBody>
      </p:sp>
    </p:spTree>
    <p:extLst>
      <p:ext uri="{BB962C8B-B14F-4D97-AF65-F5344CB8AC3E}">
        <p14:creationId xmlns:p14="http://schemas.microsoft.com/office/powerpoint/2010/main" val="2227125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Performance: Bitmap Index on Ambit</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8" name="TextBox 7">
            <a:extLst>
              <a:ext uri="{FF2B5EF4-FFF2-40B4-BE49-F238E27FC236}">
                <a16:creationId xmlns:a16="http://schemas.microsoft.com/office/drawing/2014/main" id="{0D22E747-F811-8F4E-BD88-37D7C2E90C3F}"/>
              </a:ext>
            </a:extLst>
          </p:cNvPr>
          <p:cNvSpPr txBox="1"/>
          <p:nvPr/>
        </p:nvSpPr>
        <p:spPr>
          <a:xfrm>
            <a:off x="-10701" y="61692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3375074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Performance: BitWeaving on Ambit</a:t>
            </a:r>
          </a:p>
        </p:txBody>
      </p:sp>
      <p:pic>
        <p:nvPicPr>
          <p:cNvPr id="5" name="Picture 4"/>
          <p:cNvPicPr>
            <a:picLocks noChangeAspect="1"/>
          </p:cNvPicPr>
          <p:nvPr/>
        </p:nvPicPr>
        <p:blipFill>
          <a:blip r:embed="rId3"/>
          <a:stretch>
            <a:fillRect/>
          </a:stretch>
        </p:blipFill>
        <p:spPr>
          <a:xfrm>
            <a:off x="107504" y="1368467"/>
            <a:ext cx="8748346" cy="4675972"/>
          </a:xfrm>
          <a:prstGeom prst="rect">
            <a:avLst/>
          </a:prstGeom>
        </p:spPr>
      </p:pic>
      <p:pic>
        <p:nvPicPr>
          <p:cNvPr id="6" name="Picture 5"/>
          <p:cNvPicPr>
            <a:picLocks noChangeAspect="1"/>
          </p:cNvPicPr>
          <p:nvPr/>
        </p:nvPicPr>
        <p:blipFill>
          <a:blip r:embed="rId4"/>
          <a:stretch>
            <a:fillRect/>
          </a:stretch>
        </p:blipFill>
        <p:spPr>
          <a:xfrm>
            <a:off x="1333500" y="974712"/>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81729"/>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9" name="TextBox 8">
            <a:extLst>
              <a:ext uri="{FF2B5EF4-FFF2-40B4-BE49-F238E27FC236}">
                <a16:creationId xmlns:a16="http://schemas.microsoft.com/office/drawing/2014/main" id="{F4E901FB-D423-2D47-8E5A-4A80A49DFE7C}"/>
              </a:ext>
            </a:extLst>
          </p:cNvPr>
          <p:cNvSpPr txBox="1"/>
          <p:nvPr/>
        </p:nvSpPr>
        <p:spPr>
          <a:xfrm>
            <a:off x="-10701" y="61692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126068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solidFill>
                  <a:srgbClr val="0000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r>
              <a:rPr lang="en-US" dirty="0"/>
              <a:t>,” MICRO 2017.</a:t>
            </a:r>
          </a:p>
          <a:p>
            <a:pPr lvl="1"/>
            <a:endParaRPr lang="en-US" dirty="0"/>
          </a:p>
          <a:p>
            <a:pPr lvl="1"/>
            <a:endParaRPr lang="en-US" dirty="0"/>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
        <p:nvSpPr>
          <p:cNvPr id="6" name="Title 5">
            <a:extLst>
              <a:ext uri="{FF2B5EF4-FFF2-40B4-BE49-F238E27FC236}">
                <a16:creationId xmlns:a16="http://schemas.microsoft.com/office/drawing/2014/main" id="{92B0A220-838C-E24C-8206-3DEB0C4B6B2C}"/>
              </a:ext>
            </a:extLst>
          </p:cNvPr>
          <p:cNvSpPr>
            <a:spLocks noGrp="1"/>
          </p:cNvSpPr>
          <p:nvPr>
            <p:ph type="title"/>
          </p:nvPr>
        </p:nvSpPr>
        <p:spPr/>
        <p:txBody>
          <a:bodyPr>
            <a:normAutofit fontScale="90000"/>
          </a:bodyPr>
          <a:lstStyle/>
          <a:p>
            <a:r>
              <a:rPr lang="en-US" dirty="0"/>
              <a:t>More on In-DRAM Bitwise Operations</a:t>
            </a:r>
          </a:p>
        </p:txBody>
      </p:sp>
    </p:spTree>
    <p:extLst>
      <p:ext uri="{BB962C8B-B14F-4D97-AF65-F5344CB8AC3E}">
        <p14:creationId xmlns:p14="http://schemas.microsoft.com/office/powerpoint/2010/main" val="130140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ounded Rectangle 149">
            <a:extLst>
              <a:ext uri="{FF2B5EF4-FFF2-40B4-BE49-F238E27FC236}">
                <a16:creationId xmlns:a16="http://schemas.microsoft.com/office/drawing/2014/main" id="{56943FBE-88BA-0C40-8459-C786C98FC24A}"/>
              </a:ext>
            </a:extLst>
          </p:cNvPr>
          <p:cNvSpPr/>
          <p:nvPr/>
        </p:nvSpPr>
        <p:spPr>
          <a:xfrm>
            <a:off x="6623916" y="2043544"/>
            <a:ext cx="1435814" cy="1708210"/>
          </a:xfrm>
          <a:prstGeom prst="roundRect">
            <a:avLst/>
          </a:prstGeom>
          <a:solidFill>
            <a:srgbClr val="CEE2F2"/>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 name="Title 1">
            <a:extLst>
              <a:ext uri="{FF2B5EF4-FFF2-40B4-BE49-F238E27FC236}">
                <a16:creationId xmlns:a16="http://schemas.microsoft.com/office/drawing/2014/main" id="{7B109850-92E3-C647-9C81-512F4898D00C}"/>
              </a:ext>
            </a:extLst>
          </p:cNvPr>
          <p:cNvSpPr>
            <a:spLocks noGrp="1"/>
          </p:cNvSpPr>
          <p:nvPr>
            <p:ph type="title"/>
          </p:nvPr>
        </p:nvSpPr>
        <p:spPr/>
        <p:txBody>
          <a:bodyPr>
            <a:normAutofit fontScale="90000"/>
          </a:bodyPr>
          <a:lstStyle/>
          <a:p>
            <a:r>
              <a:rPr lang="en-US" sz="4400" dirty="0"/>
              <a:t>Inside a DRAM Chip </a:t>
            </a:r>
          </a:p>
        </p:txBody>
      </p:sp>
      <p:sp>
        <p:nvSpPr>
          <p:cNvPr id="5" name="Rounded Rectangle 4">
            <a:extLst>
              <a:ext uri="{FF2B5EF4-FFF2-40B4-BE49-F238E27FC236}">
                <a16:creationId xmlns:a16="http://schemas.microsoft.com/office/drawing/2014/main" id="{FDCCBA66-40A7-264A-9CEB-C7DC2FB1D5D2}"/>
              </a:ext>
            </a:extLst>
          </p:cNvPr>
          <p:cNvSpPr/>
          <p:nvPr/>
        </p:nvSpPr>
        <p:spPr>
          <a:xfrm>
            <a:off x="1700174" y="5136562"/>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7" name="Rounded Rectangle 6">
            <a:extLst>
              <a:ext uri="{FF2B5EF4-FFF2-40B4-BE49-F238E27FC236}">
                <a16:creationId xmlns:a16="http://schemas.microsoft.com/office/drawing/2014/main" id="{B7DF4A09-6AC1-D54B-826B-4AA6989BC403}"/>
              </a:ext>
            </a:extLst>
          </p:cNvPr>
          <p:cNvSpPr/>
          <p:nvPr/>
        </p:nvSpPr>
        <p:spPr>
          <a:xfrm>
            <a:off x="200497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8" name="Rounded Rectangle 7">
            <a:extLst>
              <a:ext uri="{FF2B5EF4-FFF2-40B4-BE49-F238E27FC236}">
                <a16:creationId xmlns:a16="http://schemas.microsoft.com/office/drawing/2014/main" id="{43E3C8A5-4803-0544-B146-B9C76582B36D}"/>
              </a:ext>
            </a:extLst>
          </p:cNvPr>
          <p:cNvSpPr/>
          <p:nvPr/>
        </p:nvSpPr>
        <p:spPr>
          <a:xfrm>
            <a:off x="266791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9" name="Rounded Rectangle 8">
            <a:extLst>
              <a:ext uri="{FF2B5EF4-FFF2-40B4-BE49-F238E27FC236}">
                <a16:creationId xmlns:a16="http://schemas.microsoft.com/office/drawing/2014/main" id="{7B1CDDF2-18BF-C34A-9544-FDBB6B4BB74B}"/>
              </a:ext>
            </a:extLst>
          </p:cNvPr>
          <p:cNvSpPr/>
          <p:nvPr/>
        </p:nvSpPr>
        <p:spPr>
          <a:xfrm>
            <a:off x="334228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0" name="Rounded Rectangle 9">
            <a:extLst>
              <a:ext uri="{FF2B5EF4-FFF2-40B4-BE49-F238E27FC236}">
                <a16:creationId xmlns:a16="http://schemas.microsoft.com/office/drawing/2014/main" id="{A860C73B-FA2B-C04D-B1A7-9BD39A6E0749}"/>
              </a:ext>
            </a:extLst>
          </p:cNvPr>
          <p:cNvSpPr/>
          <p:nvPr/>
        </p:nvSpPr>
        <p:spPr>
          <a:xfrm>
            <a:off x="399760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1" name="Rounded Rectangle 10">
            <a:extLst>
              <a:ext uri="{FF2B5EF4-FFF2-40B4-BE49-F238E27FC236}">
                <a16:creationId xmlns:a16="http://schemas.microsoft.com/office/drawing/2014/main" id="{BBB61902-13B3-5340-A607-1EF2E98F134E}"/>
              </a:ext>
            </a:extLst>
          </p:cNvPr>
          <p:cNvSpPr/>
          <p:nvPr/>
        </p:nvSpPr>
        <p:spPr>
          <a:xfrm>
            <a:off x="522823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2" name="Rounded Rectangle 11">
            <a:extLst>
              <a:ext uri="{FF2B5EF4-FFF2-40B4-BE49-F238E27FC236}">
                <a16:creationId xmlns:a16="http://schemas.microsoft.com/office/drawing/2014/main" id="{1381E661-C1D4-7745-BF5D-B05F987670AE}"/>
              </a:ext>
            </a:extLst>
          </p:cNvPr>
          <p:cNvSpPr/>
          <p:nvPr/>
        </p:nvSpPr>
        <p:spPr>
          <a:xfrm>
            <a:off x="589117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3" name="Rounded Rectangle 12">
            <a:extLst>
              <a:ext uri="{FF2B5EF4-FFF2-40B4-BE49-F238E27FC236}">
                <a16:creationId xmlns:a16="http://schemas.microsoft.com/office/drawing/2014/main" id="{CCB9162B-BC72-284C-9439-D08D6340D7D6}"/>
              </a:ext>
            </a:extLst>
          </p:cNvPr>
          <p:cNvSpPr/>
          <p:nvPr/>
        </p:nvSpPr>
        <p:spPr>
          <a:xfrm>
            <a:off x="656554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4" name="Rounded Rectangle 13">
            <a:extLst>
              <a:ext uri="{FF2B5EF4-FFF2-40B4-BE49-F238E27FC236}">
                <a16:creationId xmlns:a16="http://schemas.microsoft.com/office/drawing/2014/main" id="{97F8B094-7615-4742-963F-2FFC1562F1B8}"/>
              </a:ext>
            </a:extLst>
          </p:cNvPr>
          <p:cNvSpPr/>
          <p:nvPr/>
        </p:nvSpPr>
        <p:spPr>
          <a:xfrm>
            <a:off x="722086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6" name="Straight Connector 15">
            <a:extLst>
              <a:ext uri="{FF2B5EF4-FFF2-40B4-BE49-F238E27FC236}">
                <a16:creationId xmlns:a16="http://schemas.microsoft.com/office/drawing/2014/main" id="{3F0E52E3-9455-3F45-BBEE-2E5519A501D5}"/>
              </a:ext>
            </a:extLst>
          </p:cNvPr>
          <p:cNvCxnSpPr/>
          <p:nvPr/>
        </p:nvCxnSpPr>
        <p:spPr>
          <a:xfrm flipH="1" flipV="1">
            <a:off x="2853353" y="4065740"/>
            <a:ext cx="1144251" cy="1295400"/>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D51562-7BA6-7F49-AF5A-F31DF6DD9F0C}"/>
              </a:ext>
            </a:extLst>
          </p:cNvPr>
          <p:cNvCxnSpPr>
            <a:cxnSpLocks/>
          </p:cNvCxnSpPr>
          <p:nvPr/>
        </p:nvCxnSpPr>
        <p:spPr>
          <a:xfrm flipV="1">
            <a:off x="4607204" y="4003908"/>
            <a:ext cx="1741170" cy="1357232"/>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11B9448-A4DC-5546-8EB6-661432ED7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574" y="5361140"/>
            <a:ext cx="685800" cy="685800"/>
          </a:xfrm>
          <a:prstGeom prst="rect">
            <a:avLst/>
          </a:prstGeom>
        </p:spPr>
      </p:pic>
      <p:sp>
        <p:nvSpPr>
          <p:cNvPr id="20" name="Rectangle 19">
            <a:extLst>
              <a:ext uri="{FF2B5EF4-FFF2-40B4-BE49-F238E27FC236}">
                <a16:creationId xmlns:a16="http://schemas.microsoft.com/office/drawing/2014/main" id="{3616BF7A-B2D3-414B-BD1D-8F8B715B8920}"/>
              </a:ext>
            </a:extLst>
          </p:cNvPr>
          <p:cNvSpPr/>
          <p:nvPr/>
        </p:nvSpPr>
        <p:spPr>
          <a:xfrm>
            <a:off x="2853353" y="1451769"/>
            <a:ext cx="3354194" cy="2595200"/>
          </a:xfrm>
          <a:prstGeom prst="rect">
            <a:avLst/>
          </a:prstGeom>
          <a:solidFill>
            <a:schemeClr val="bg1">
              <a:lumMod val="7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21" name="Rectangle 20">
            <a:extLst>
              <a:ext uri="{FF2B5EF4-FFF2-40B4-BE49-F238E27FC236}">
                <a16:creationId xmlns:a16="http://schemas.microsoft.com/office/drawing/2014/main" id="{19D508FD-33C4-004D-A886-46B4F7BDEB39}"/>
              </a:ext>
            </a:extLst>
          </p:cNvPr>
          <p:cNvSpPr/>
          <p:nvPr/>
        </p:nvSpPr>
        <p:spPr>
          <a:xfrm>
            <a:off x="2920641" y="1286811"/>
            <a:ext cx="3427733" cy="2666639"/>
          </a:xfrm>
          <a:prstGeom prst="rect">
            <a:avLst/>
          </a:prstGeom>
          <a:solidFill>
            <a:schemeClr val="bg1">
              <a:lumMod val="8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22" name="Rectangle 21">
            <a:extLst>
              <a:ext uri="{FF2B5EF4-FFF2-40B4-BE49-F238E27FC236}">
                <a16:creationId xmlns:a16="http://schemas.microsoft.com/office/drawing/2014/main" id="{1E76E1C8-C1E0-7C45-A00D-F33C29010305}"/>
              </a:ext>
            </a:extLst>
          </p:cNvPr>
          <p:cNvSpPr/>
          <p:nvPr/>
        </p:nvSpPr>
        <p:spPr>
          <a:xfrm>
            <a:off x="2994180" y="1193293"/>
            <a:ext cx="3421482" cy="2666639"/>
          </a:xfrm>
          <a:prstGeom prst="rect">
            <a:avLst/>
          </a:prstGeom>
          <a:solidFill>
            <a:schemeClr val="bg1">
              <a:lumMod val="9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cxnSp>
        <p:nvCxnSpPr>
          <p:cNvPr id="24" name="Straight Connector 23">
            <a:extLst>
              <a:ext uri="{FF2B5EF4-FFF2-40B4-BE49-F238E27FC236}">
                <a16:creationId xmlns:a16="http://schemas.microsoft.com/office/drawing/2014/main" id="{EB55F072-631E-D54F-95BC-29BFD04F8E3B}"/>
              </a:ext>
            </a:extLst>
          </p:cNvPr>
          <p:cNvCxnSpPr>
            <a:cxnSpLocks/>
          </p:cNvCxnSpPr>
          <p:nvPr/>
        </p:nvCxnSpPr>
        <p:spPr>
          <a:xfrm>
            <a:off x="5398817" y="145176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3D66D4-F9EB-9F42-93CA-23968745B142}"/>
              </a:ext>
            </a:extLst>
          </p:cNvPr>
          <p:cNvCxnSpPr>
            <a:cxnSpLocks/>
          </p:cNvCxnSpPr>
          <p:nvPr/>
        </p:nvCxnSpPr>
        <p:spPr>
          <a:xfrm>
            <a:off x="4995341" y="145176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279288-A8D4-6646-91E0-3EF544EBC756}"/>
              </a:ext>
            </a:extLst>
          </p:cNvPr>
          <p:cNvCxnSpPr>
            <a:cxnSpLocks/>
          </p:cNvCxnSpPr>
          <p:nvPr/>
        </p:nvCxnSpPr>
        <p:spPr>
          <a:xfrm>
            <a:off x="4591865" y="145176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9D6184-B9B0-9D41-965F-E5332FF87619}"/>
              </a:ext>
            </a:extLst>
          </p:cNvPr>
          <p:cNvCxnSpPr>
            <a:cxnSpLocks/>
          </p:cNvCxnSpPr>
          <p:nvPr/>
        </p:nvCxnSpPr>
        <p:spPr>
          <a:xfrm>
            <a:off x="4188388" y="145176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1B7A9F-63AF-0647-BBA3-0289230A2C33}"/>
              </a:ext>
            </a:extLst>
          </p:cNvPr>
          <p:cNvCxnSpPr>
            <a:cxnSpLocks/>
          </p:cNvCxnSpPr>
          <p:nvPr/>
        </p:nvCxnSpPr>
        <p:spPr>
          <a:xfrm>
            <a:off x="3784508" y="1451768"/>
            <a:ext cx="0" cy="2120284"/>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861A8B-C7CE-B749-BEC2-B02BAF3F4329}"/>
              </a:ext>
            </a:extLst>
          </p:cNvPr>
          <p:cNvCxnSpPr>
            <a:cxnSpLocks/>
            <a:endCxn id="96" idx="2"/>
          </p:cNvCxnSpPr>
          <p:nvPr/>
        </p:nvCxnSpPr>
        <p:spPr>
          <a:xfrm>
            <a:off x="5801889" y="1451767"/>
            <a:ext cx="25862" cy="2112011"/>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FA42EC-DC60-F74D-9F5E-34FD5DEAB651}"/>
              </a:ext>
            </a:extLst>
          </p:cNvPr>
          <p:cNvCxnSpPr>
            <a:cxnSpLocks/>
          </p:cNvCxnSpPr>
          <p:nvPr/>
        </p:nvCxnSpPr>
        <p:spPr>
          <a:xfrm>
            <a:off x="3601043" y="1727586"/>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67D720-606F-CD4D-A504-1F7CF254C9A7}"/>
              </a:ext>
            </a:extLst>
          </p:cNvPr>
          <p:cNvCxnSpPr>
            <a:cxnSpLocks/>
          </p:cNvCxnSpPr>
          <p:nvPr/>
        </p:nvCxnSpPr>
        <p:spPr>
          <a:xfrm>
            <a:off x="3601043" y="2131464"/>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D3D9D3-9F70-E143-ACB8-86671FBD1E38}"/>
              </a:ext>
            </a:extLst>
          </p:cNvPr>
          <p:cNvCxnSpPr>
            <a:cxnSpLocks/>
          </p:cNvCxnSpPr>
          <p:nvPr/>
        </p:nvCxnSpPr>
        <p:spPr>
          <a:xfrm>
            <a:off x="3601043" y="2534289"/>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8E5FD8-2D55-544A-B04E-F996DF91CC95}"/>
              </a:ext>
            </a:extLst>
          </p:cNvPr>
          <p:cNvCxnSpPr>
            <a:cxnSpLocks/>
          </p:cNvCxnSpPr>
          <p:nvPr/>
        </p:nvCxnSpPr>
        <p:spPr>
          <a:xfrm>
            <a:off x="3592813" y="3021155"/>
            <a:ext cx="250074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23696145-28F9-354D-B7DB-5FA455E67434}"/>
              </a:ext>
            </a:extLst>
          </p:cNvPr>
          <p:cNvGrpSpPr/>
          <p:nvPr/>
        </p:nvGrpSpPr>
        <p:grpSpPr>
          <a:xfrm>
            <a:off x="3643816" y="1600198"/>
            <a:ext cx="2331421" cy="1554675"/>
            <a:chOff x="3643816" y="1715948"/>
            <a:chExt cx="2331421" cy="1554675"/>
          </a:xfrm>
        </p:grpSpPr>
        <p:sp>
          <p:nvSpPr>
            <p:cNvPr id="46" name="Oval 45">
              <a:extLst>
                <a:ext uri="{FF2B5EF4-FFF2-40B4-BE49-F238E27FC236}">
                  <a16:creationId xmlns:a16="http://schemas.microsoft.com/office/drawing/2014/main" id="{E38F8ACB-5E7D-A14F-A869-A4648FE70728}"/>
                </a:ext>
              </a:extLst>
            </p:cNvPr>
            <p:cNvSpPr>
              <a:spLocks noChangeAspect="1"/>
            </p:cNvSpPr>
            <p:nvPr/>
          </p:nvSpPr>
          <p:spPr>
            <a:xfrm>
              <a:off x="4058935"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D4245364-356F-B942-B770-5E3463DA006E}"/>
                </a:ext>
              </a:extLst>
            </p:cNvPr>
            <p:cNvSpPr>
              <a:spLocks noChangeAspect="1"/>
            </p:cNvSpPr>
            <p:nvPr/>
          </p:nvSpPr>
          <p:spPr>
            <a:xfrm>
              <a:off x="4462412"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8AF31CDD-50CA-D448-A8B8-704F46D9DB5C}"/>
                </a:ext>
              </a:extLst>
            </p:cNvPr>
            <p:cNvSpPr>
              <a:spLocks noChangeAspect="1"/>
            </p:cNvSpPr>
            <p:nvPr/>
          </p:nvSpPr>
          <p:spPr>
            <a:xfrm>
              <a:off x="4865888"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04FE45CD-E763-BD47-95F1-CEF3330616BE}"/>
                </a:ext>
              </a:extLst>
            </p:cNvPr>
            <p:cNvSpPr>
              <a:spLocks noChangeAspect="1"/>
            </p:cNvSpPr>
            <p:nvPr/>
          </p:nvSpPr>
          <p:spPr>
            <a:xfrm>
              <a:off x="5269364"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F2F9A2F3-02E7-8146-A233-9F47F9C23407}"/>
                </a:ext>
              </a:extLst>
            </p:cNvPr>
            <p:cNvSpPr>
              <a:spLocks noChangeAspect="1"/>
            </p:cNvSpPr>
            <p:nvPr/>
          </p:nvSpPr>
          <p:spPr>
            <a:xfrm>
              <a:off x="3655459" y="171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E0435125-C591-F14C-92BC-6856AD971AF0}"/>
                </a:ext>
              </a:extLst>
            </p:cNvPr>
            <p:cNvSpPr>
              <a:spLocks noChangeAspect="1"/>
            </p:cNvSpPr>
            <p:nvPr/>
          </p:nvSpPr>
          <p:spPr>
            <a:xfrm>
              <a:off x="4047292"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F3FB8EC1-92AA-B547-A2B0-B055E97AD708}"/>
                </a:ext>
              </a:extLst>
            </p:cNvPr>
            <p:cNvSpPr>
              <a:spLocks noChangeAspect="1"/>
            </p:cNvSpPr>
            <p:nvPr/>
          </p:nvSpPr>
          <p:spPr>
            <a:xfrm>
              <a:off x="4450769"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00925BCF-7BF5-A545-844E-0D9AC28DD470}"/>
                </a:ext>
              </a:extLst>
            </p:cNvPr>
            <p:cNvSpPr>
              <a:spLocks noChangeAspect="1"/>
            </p:cNvSpPr>
            <p:nvPr/>
          </p:nvSpPr>
          <p:spPr>
            <a:xfrm>
              <a:off x="4854245"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307E1D6F-65E5-EF41-B5B6-AF2D1629845E}"/>
                </a:ext>
              </a:extLst>
            </p:cNvPr>
            <p:cNvSpPr>
              <a:spLocks noChangeAspect="1"/>
            </p:cNvSpPr>
            <p:nvPr/>
          </p:nvSpPr>
          <p:spPr>
            <a:xfrm>
              <a:off x="5257721"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E06D5432-6872-0545-A453-F6C3C210C307}"/>
                </a:ext>
              </a:extLst>
            </p:cNvPr>
            <p:cNvSpPr>
              <a:spLocks noChangeAspect="1"/>
            </p:cNvSpPr>
            <p:nvPr/>
          </p:nvSpPr>
          <p:spPr>
            <a:xfrm>
              <a:off x="3643816" y="212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DFCBF30A-9998-EF46-B1C6-D1BD91901DA1}"/>
                </a:ext>
              </a:extLst>
            </p:cNvPr>
            <p:cNvSpPr>
              <a:spLocks noChangeAspect="1"/>
            </p:cNvSpPr>
            <p:nvPr/>
          </p:nvSpPr>
          <p:spPr>
            <a:xfrm>
              <a:off x="4050119"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E5E937F9-94DC-F742-BEC2-250A24202A08}"/>
                </a:ext>
              </a:extLst>
            </p:cNvPr>
            <p:cNvSpPr>
              <a:spLocks noChangeAspect="1"/>
            </p:cNvSpPr>
            <p:nvPr/>
          </p:nvSpPr>
          <p:spPr>
            <a:xfrm>
              <a:off x="4453596"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 name="Oval 57">
              <a:extLst>
                <a:ext uri="{FF2B5EF4-FFF2-40B4-BE49-F238E27FC236}">
                  <a16:creationId xmlns:a16="http://schemas.microsoft.com/office/drawing/2014/main" id="{52068133-FFBE-8840-855B-2FE91FEA4572}"/>
                </a:ext>
              </a:extLst>
            </p:cNvPr>
            <p:cNvSpPr>
              <a:spLocks noChangeAspect="1"/>
            </p:cNvSpPr>
            <p:nvPr/>
          </p:nvSpPr>
          <p:spPr>
            <a:xfrm>
              <a:off x="4857072"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03303C3D-E7C0-3442-881C-D1ACD1CB8B74}"/>
                </a:ext>
              </a:extLst>
            </p:cNvPr>
            <p:cNvSpPr>
              <a:spLocks noChangeAspect="1"/>
            </p:cNvSpPr>
            <p:nvPr/>
          </p:nvSpPr>
          <p:spPr>
            <a:xfrm>
              <a:off x="5260548"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C94B7227-728C-7047-838B-A1C715886EBB}"/>
                </a:ext>
              </a:extLst>
            </p:cNvPr>
            <p:cNvSpPr>
              <a:spLocks noChangeAspect="1"/>
            </p:cNvSpPr>
            <p:nvPr/>
          </p:nvSpPr>
          <p:spPr>
            <a:xfrm>
              <a:off x="3646643" y="254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2" name="Oval 71">
              <a:extLst>
                <a:ext uri="{FF2B5EF4-FFF2-40B4-BE49-F238E27FC236}">
                  <a16:creationId xmlns:a16="http://schemas.microsoft.com/office/drawing/2014/main" id="{2D4DEA64-F858-A44F-B99A-FA3B67AAE5CB}"/>
                </a:ext>
              </a:extLst>
            </p:cNvPr>
            <p:cNvSpPr>
              <a:spLocks noChangeAspect="1"/>
            </p:cNvSpPr>
            <p:nvPr/>
          </p:nvSpPr>
          <p:spPr>
            <a:xfrm>
              <a:off x="4059095"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 name="Oval 72">
              <a:extLst>
                <a:ext uri="{FF2B5EF4-FFF2-40B4-BE49-F238E27FC236}">
                  <a16:creationId xmlns:a16="http://schemas.microsoft.com/office/drawing/2014/main" id="{4C7038F2-E14E-1842-99C8-FFDC6A58319C}"/>
                </a:ext>
              </a:extLst>
            </p:cNvPr>
            <p:cNvSpPr>
              <a:spLocks noChangeAspect="1"/>
            </p:cNvSpPr>
            <p:nvPr/>
          </p:nvSpPr>
          <p:spPr>
            <a:xfrm>
              <a:off x="4462572"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 name="Oval 73">
              <a:extLst>
                <a:ext uri="{FF2B5EF4-FFF2-40B4-BE49-F238E27FC236}">
                  <a16:creationId xmlns:a16="http://schemas.microsoft.com/office/drawing/2014/main" id="{8A2CF2FB-61D3-3F4D-B6F3-82FEA1A3B50C}"/>
                </a:ext>
              </a:extLst>
            </p:cNvPr>
            <p:cNvSpPr>
              <a:spLocks noChangeAspect="1"/>
            </p:cNvSpPr>
            <p:nvPr/>
          </p:nvSpPr>
          <p:spPr>
            <a:xfrm>
              <a:off x="4866048"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 name="Oval 74">
              <a:extLst>
                <a:ext uri="{FF2B5EF4-FFF2-40B4-BE49-F238E27FC236}">
                  <a16:creationId xmlns:a16="http://schemas.microsoft.com/office/drawing/2014/main" id="{576C9905-6B4B-A94C-A6AF-0FB327863FC8}"/>
                </a:ext>
              </a:extLst>
            </p:cNvPr>
            <p:cNvSpPr>
              <a:spLocks noChangeAspect="1"/>
            </p:cNvSpPr>
            <p:nvPr/>
          </p:nvSpPr>
          <p:spPr>
            <a:xfrm>
              <a:off x="5269524"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6" name="Oval 75">
              <a:extLst>
                <a:ext uri="{FF2B5EF4-FFF2-40B4-BE49-F238E27FC236}">
                  <a16:creationId xmlns:a16="http://schemas.microsoft.com/office/drawing/2014/main" id="{0EB01E54-2C5F-7047-AD8D-69D27682643F}"/>
                </a:ext>
              </a:extLst>
            </p:cNvPr>
            <p:cNvSpPr>
              <a:spLocks noChangeAspect="1"/>
            </p:cNvSpPr>
            <p:nvPr/>
          </p:nvSpPr>
          <p:spPr>
            <a:xfrm>
              <a:off x="3655619" y="299036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7" name="Oval 76">
              <a:extLst>
                <a:ext uri="{FF2B5EF4-FFF2-40B4-BE49-F238E27FC236}">
                  <a16:creationId xmlns:a16="http://schemas.microsoft.com/office/drawing/2014/main" id="{BF0BFBB8-465E-CE49-9F0E-B040E395DE6A}"/>
                </a:ext>
              </a:extLst>
            </p:cNvPr>
            <p:cNvSpPr>
              <a:spLocks noChangeAspect="1"/>
            </p:cNvSpPr>
            <p:nvPr/>
          </p:nvSpPr>
          <p:spPr>
            <a:xfrm>
              <a:off x="5700110" y="171594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8" name="Oval 77">
              <a:extLst>
                <a:ext uri="{FF2B5EF4-FFF2-40B4-BE49-F238E27FC236}">
                  <a16:creationId xmlns:a16="http://schemas.microsoft.com/office/drawing/2014/main" id="{04E07FC5-7D6F-7A4E-B10B-B92C70D783C7}"/>
                </a:ext>
              </a:extLst>
            </p:cNvPr>
            <p:cNvSpPr>
              <a:spLocks noChangeAspect="1"/>
            </p:cNvSpPr>
            <p:nvPr/>
          </p:nvSpPr>
          <p:spPr>
            <a:xfrm>
              <a:off x="5688467" y="2126270"/>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9" name="Oval 78">
              <a:extLst>
                <a:ext uri="{FF2B5EF4-FFF2-40B4-BE49-F238E27FC236}">
                  <a16:creationId xmlns:a16="http://schemas.microsoft.com/office/drawing/2014/main" id="{8E8F7BED-5826-384B-956B-0C949000B887}"/>
                </a:ext>
              </a:extLst>
            </p:cNvPr>
            <p:cNvSpPr>
              <a:spLocks noChangeAspect="1"/>
            </p:cNvSpPr>
            <p:nvPr/>
          </p:nvSpPr>
          <p:spPr>
            <a:xfrm>
              <a:off x="5691294" y="254900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0" name="Oval 79">
              <a:extLst>
                <a:ext uri="{FF2B5EF4-FFF2-40B4-BE49-F238E27FC236}">
                  <a16:creationId xmlns:a16="http://schemas.microsoft.com/office/drawing/2014/main" id="{8D03E338-5E29-8143-83BF-C45298D05C4B}"/>
                </a:ext>
              </a:extLst>
            </p:cNvPr>
            <p:cNvSpPr>
              <a:spLocks noChangeAspect="1"/>
            </p:cNvSpPr>
            <p:nvPr/>
          </p:nvSpPr>
          <p:spPr>
            <a:xfrm>
              <a:off x="5678405" y="2996303"/>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cxnSp>
        <p:nvCxnSpPr>
          <p:cNvPr id="102" name="Straight Connector 101">
            <a:extLst>
              <a:ext uri="{FF2B5EF4-FFF2-40B4-BE49-F238E27FC236}">
                <a16:creationId xmlns:a16="http://schemas.microsoft.com/office/drawing/2014/main" id="{AA6A1856-AEE7-A243-B70B-EBAD03EEA3FF}"/>
              </a:ext>
            </a:extLst>
          </p:cNvPr>
          <p:cNvCxnSpPr>
            <a:cxnSpLocks/>
          </p:cNvCxnSpPr>
          <p:nvPr/>
        </p:nvCxnSpPr>
        <p:spPr>
          <a:xfrm flipV="1">
            <a:off x="5844255" y="2119043"/>
            <a:ext cx="879073" cy="733439"/>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E1673D-E1FD-1A46-8A86-A4CA2E871F0E}"/>
              </a:ext>
            </a:extLst>
          </p:cNvPr>
          <p:cNvCxnSpPr>
            <a:cxnSpLocks/>
          </p:cNvCxnSpPr>
          <p:nvPr/>
        </p:nvCxnSpPr>
        <p:spPr>
          <a:xfrm>
            <a:off x="5842830" y="3152601"/>
            <a:ext cx="781086" cy="452744"/>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F385E4B5-77F7-9644-BF22-0AD50171E5DF}"/>
              </a:ext>
            </a:extLst>
          </p:cNvPr>
          <p:cNvSpPr/>
          <p:nvPr/>
        </p:nvSpPr>
        <p:spPr>
          <a:xfrm>
            <a:off x="8046134" y="2269175"/>
            <a:ext cx="1097866" cy="584776"/>
          </a:xfrm>
          <a:prstGeom prst="rect">
            <a:avLst/>
          </a:prstGeom>
        </p:spPr>
        <p:txBody>
          <a:bodyPr wrap="none">
            <a:spAutoFit/>
          </a:bodyPr>
          <a:lstStyle/>
          <a:p>
            <a:pPr algn="ctr"/>
            <a:r>
              <a:rPr lang="en-US" sz="1600" dirty="0">
                <a:latin typeface="Cambria" panose="02040503050406030204" pitchFamily="18" charset="0"/>
                <a:cs typeface="Arial" panose="020B0604020202020204" pitchFamily="34" charset="0"/>
              </a:rPr>
              <a:t>Access </a:t>
            </a:r>
          </a:p>
          <a:p>
            <a:pPr algn="ctr"/>
            <a:r>
              <a:rPr lang="en-US" sz="1600" dirty="0">
                <a:latin typeface="Cambria" panose="02040503050406030204" pitchFamily="18" charset="0"/>
                <a:cs typeface="Arial" panose="020B0604020202020204" pitchFamily="34" charset="0"/>
              </a:rPr>
              <a:t>Transistor</a:t>
            </a:r>
          </a:p>
        </p:txBody>
      </p:sp>
      <p:cxnSp>
        <p:nvCxnSpPr>
          <p:cNvPr id="114" name="Curved Connector 113">
            <a:extLst>
              <a:ext uri="{FF2B5EF4-FFF2-40B4-BE49-F238E27FC236}">
                <a16:creationId xmlns:a16="http://schemas.microsoft.com/office/drawing/2014/main" id="{989F1745-1C13-6644-8CD4-E608166F0117}"/>
              </a:ext>
            </a:extLst>
          </p:cNvPr>
          <p:cNvCxnSpPr>
            <a:cxnSpLocks/>
          </p:cNvCxnSpPr>
          <p:nvPr/>
        </p:nvCxnSpPr>
        <p:spPr>
          <a:xfrm rot="10800000" flipV="1">
            <a:off x="7581725" y="2544052"/>
            <a:ext cx="737464" cy="173017"/>
          </a:xfrm>
          <a:prstGeom prst="curvedConnector3">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553EFAFD-AC09-9046-971C-C3524C4B6471}"/>
              </a:ext>
            </a:extLst>
          </p:cNvPr>
          <p:cNvSpPr/>
          <p:nvPr/>
        </p:nvSpPr>
        <p:spPr>
          <a:xfrm>
            <a:off x="7126535" y="3847851"/>
            <a:ext cx="1024448" cy="584775"/>
          </a:xfrm>
          <a:prstGeom prst="rect">
            <a:avLst/>
          </a:prstGeom>
        </p:spPr>
        <p:txBody>
          <a:bodyPr wrap="none">
            <a:spAutoFit/>
          </a:bodyPr>
          <a:lstStyle/>
          <a:p>
            <a:pPr algn="ctr"/>
            <a:r>
              <a:rPr lang="en-US" sz="1600" dirty="0">
                <a:latin typeface="Cambria" panose="02040503050406030204" pitchFamily="18" charset="0"/>
                <a:cs typeface="Arial" panose="020B0604020202020204" pitchFamily="34" charset="0"/>
              </a:rPr>
              <a:t>Storage </a:t>
            </a:r>
          </a:p>
          <a:p>
            <a:pPr algn="ctr"/>
            <a:r>
              <a:rPr lang="en-US" sz="1600" dirty="0">
                <a:latin typeface="Cambria" panose="02040503050406030204" pitchFamily="18" charset="0"/>
                <a:cs typeface="Arial" panose="020B0604020202020204" pitchFamily="34" charset="0"/>
              </a:rPr>
              <a:t>Capacitor</a:t>
            </a:r>
          </a:p>
        </p:txBody>
      </p:sp>
      <p:cxnSp>
        <p:nvCxnSpPr>
          <p:cNvPr id="116" name="Curved Connector 115">
            <a:extLst>
              <a:ext uri="{FF2B5EF4-FFF2-40B4-BE49-F238E27FC236}">
                <a16:creationId xmlns:a16="http://schemas.microsoft.com/office/drawing/2014/main" id="{9C2416E4-85A0-2144-866B-A9048F31510B}"/>
              </a:ext>
            </a:extLst>
          </p:cNvPr>
          <p:cNvCxnSpPr>
            <a:cxnSpLocks/>
            <a:stCxn id="115" idx="1"/>
            <a:endCxn id="124" idx="2"/>
          </p:cNvCxnSpPr>
          <p:nvPr/>
        </p:nvCxnSpPr>
        <p:spPr>
          <a:xfrm rot="10800000">
            <a:off x="6928553" y="3468647"/>
            <a:ext cx="197982" cy="671592"/>
          </a:xfrm>
          <a:prstGeom prst="curvedConnector2">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a:extLst>
              <a:ext uri="{FF2B5EF4-FFF2-40B4-BE49-F238E27FC236}">
                <a16:creationId xmlns:a16="http://schemas.microsoft.com/office/drawing/2014/main" id="{D28999CC-54A6-734C-AECF-6CD3E654B59E}"/>
              </a:ext>
            </a:extLst>
          </p:cNvPr>
          <p:cNvCxnSpPr>
            <a:cxnSpLocks/>
            <a:stCxn id="127" idx="3"/>
          </p:cNvCxnSpPr>
          <p:nvPr/>
        </p:nvCxnSpPr>
        <p:spPr>
          <a:xfrm>
            <a:off x="5452017" y="1015667"/>
            <a:ext cx="376999" cy="349222"/>
          </a:xfrm>
          <a:prstGeom prst="curvedConnector3">
            <a:avLst>
              <a:gd name="adj1" fmla="val 50000"/>
            </a:avLst>
          </a:prstGeom>
          <a:ln w="19050">
            <a:solidFill>
              <a:schemeClr val="accent6"/>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FDB95212-DA0C-1743-8FCF-8EE64DC17D66}"/>
              </a:ext>
            </a:extLst>
          </p:cNvPr>
          <p:cNvSpPr/>
          <p:nvPr/>
        </p:nvSpPr>
        <p:spPr>
          <a:xfrm>
            <a:off x="4704697" y="846390"/>
            <a:ext cx="747320" cy="338554"/>
          </a:xfrm>
          <a:prstGeom prst="rect">
            <a:avLst/>
          </a:prstGeom>
        </p:spPr>
        <p:txBody>
          <a:bodyPr wrap="none">
            <a:spAutoFit/>
          </a:bodyPr>
          <a:lstStyle/>
          <a:p>
            <a:r>
              <a:rPr lang="en-US" sz="1600" i="1" dirty="0">
                <a:solidFill>
                  <a:schemeClr val="accent6"/>
                </a:solidFill>
                <a:latin typeface="Cambria" panose="02040503050406030204" pitchFamily="18" charset="0"/>
                <a:cs typeface="Arial" panose="020B0604020202020204" pitchFamily="34" charset="0"/>
              </a:rPr>
              <a:t>Bitline</a:t>
            </a:r>
          </a:p>
        </p:txBody>
      </p:sp>
      <p:cxnSp>
        <p:nvCxnSpPr>
          <p:cNvPr id="128" name="Curved Connector 127">
            <a:extLst>
              <a:ext uri="{FF2B5EF4-FFF2-40B4-BE49-F238E27FC236}">
                <a16:creationId xmlns:a16="http://schemas.microsoft.com/office/drawing/2014/main" id="{07A5A58C-1971-9543-BA58-11EB33E1A329}"/>
              </a:ext>
            </a:extLst>
          </p:cNvPr>
          <p:cNvCxnSpPr>
            <a:cxnSpLocks/>
            <a:stCxn id="129" idx="1"/>
          </p:cNvCxnSpPr>
          <p:nvPr/>
        </p:nvCxnSpPr>
        <p:spPr>
          <a:xfrm rot="10800000" flipV="1">
            <a:off x="6154696" y="1446092"/>
            <a:ext cx="320499" cy="282334"/>
          </a:xfrm>
          <a:prstGeom prst="curvedConnector3">
            <a:avLst/>
          </a:prstGeom>
          <a:ln w="19050">
            <a:solidFill>
              <a:srgbClr val="C0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1A5DAC68-9EDF-564A-92D9-1455B2912D78}"/>
              </a:ext>
            </a:extLst>
          </p:cNvPr>
          <p:cNvSpPr/>
          <p:nvPr/>
        </p:nvSpPr>
        <p:spPr>
          <a:xfrm>
            <a:off x="6475194" y="1276815"/>
            <a:ext cx="966740" cy="338554"/>
          </a:xfrm>
          <a:prstGeom prst="rect">
            <a:avLst/>
          </a:prstGeom>
        </p:spPr>
        <p:txBody>
          <a:bodyPr wrap="none">
            <a:spAutoFit/>
          </a:bodyPr>
          <a:lstStyle/>
          <a:p>
            <a:r>
              <a:rPr lang="en-US" sz="1600" i="1" dirty="0" err="1">
                <a:solidFill>
                  <a:srgbClr val="C00000"/>
                </a:solidFill>
                <a:latin typeface="Cambria" panose="02040503050406030204" pitchFamily="18" charset="0"/>
                <a:cs typeface="Arial" panose="020B0604020202020204" pitchFamily="34" charset="0"/>
              </a:rPr>
              <a:t>Wordline</a:t>
            </a:r>
            <a:endParaRPr lang="en-US" sz="1600" i="1" dirty="0">
              <a:solidFill>
                <a:srgbClr val="C00000"/>
              </a:solidFill>
              <a:latin typeface="Cambria" panose="02040503050406030204" pitchFamily="18" charset="0"/>
              <a:cs typeface="Arial" panose="020B0604020202020204" pitchFamily="34" charset="0"/>
            </a:endParaRPr>
          </a:p>
        </p:txBody>
      </p:sp>
      <p:grpSp>
        <p:nvGrpSpPr>
          <p:cNvPr id="176" name="Group 175">
            <a:extLst>
              <a:ext uri="{FF2B5EF4-FFF2-40B4-BE49-F238E27FC236}">
                <a16:creationId xmlns:a16="http://schemas.microsoft.com/office/drawing/2014/main" id="{CD7123E7-0497-8A42-8D46-25C93209D69C}"/>
              </a:ext>
            </a:extLst>
          </p:cNvPr>
          <p:cNvGrpSpPr/>
          <p:nvPr/>
        </p:nvGrpSpPr>
        <p:grpSpPr>
          <a:xfrm>
            <a:off x="6823289" y="2119043"/>
            <a:ext cx="1185560" cy="1366780"/>
            <a:chOff x="6823289" y="2234793"/>
            <a:chExt cx="1185560" cy="1366780"/>
          </a:xfrm>
        </p:grpSpPr>
        <p:grpSp>
          <p:nvGrpSpPr>
            <p:cNvPr id="174" name="Group 173">
              <a:extLst>
                <a:ext uri="{FF2B5EF4-FFF2-40B4-BE49-F238E27FC236}">
                  <a16:creationId xmlns:a16="http://schemas.microsoft.com/office/drawing/2014/main" id="{6D31D841-6E68-8448-90F5-FD3D0ECAA46D}"/>
                </a:ext>
              </a:extLst>
            </p:cNvPr>
            <p:cNvGrpSpPr/>
            <p:nvPr/>
          </p:nvGrpSpPr>
          <p:grpSpPr>
            <a:xfrm>
              <a:off x="6823289" y="3018739"/>
              <a:ext cx="208915" cy="565658"/>
              <a:chOff x="6823289" y="3018739"/>
              <a:chExt cx="208915" cy="565658"/>
            </a:xfrm>
          </p:grpSpPr>
          <p:cxnSp>
            <p:nvCxnSpPr>
              <p:cNvPr id="111" name="Straight Connector 110">
                <a:extLst>
                  <a:ext uri="{FF2B5EF4-FFF2-40B4-BE49-F238E27FC236}">
                    <a16:creationId xmlns:a16="http://schemas.microsoft.com/office/drawing/2014/main" id="{26E415A8-E169-3F42-A1A5-9F72867A3D60}"/>
                  </a:ext>
                </a:extLst>
              </p:cNvPr>
              <p:cNvCxnSpPr>
                <a:cxnSpLocks/>
              </p:cNvCxnSpPr>
              <p:nvPr/>
            </p:nvCxnSpPr>
            <p:spPr>
              <a:xfrm>
                <a:off x="6913650" y="301873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741AB27F-7CAA-FF48-A60B-2AC24806457A}"/>
                  </a:ext>
                </a:extLst>
              </p:cNvPr>
              <p:cNvSpPr/>
              <p:nvPr/>
            </p:nvSpPr>
            <p:spPr>
              <a:xfrm>
                <a:off x="6823289" y="3273055"/>
                <a:ext cx="208915" cy="308304"/>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124" name="Rectangle 123">
                <a:extLst>
                  <a:ext uri="{FF2B5EF4-FFF2-40B4-BE49-F238E27FC236}">
                    <a16:creationId xmlns:a16="http://schemas.microsoft.com/office/drawing/2014/main" id="{790AA504-68AC-A94E-9383-4E39BCE9CB3A}"/>
                  </a:ext>
                </a:extLst>
              </p:cNvPr>
              <p:cNvSpPr/>
              <p:nvPr/>
            </p:nvSpPr>
            <p:spPr>
              <a:xfrm>
                <a:off x="6824903" y="3413572"/>
                <a:ext cx="207300" cy="17082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grpSp>
          <p:nvGrpSpPr>
            <p:cNvPr id="173" name="Group 172">
              <a:extLst>
                <a:ext uri="{FF2B5EF4-FFF2-40B4-BE49-F238E27FC236}">
                  <a16:creationId xmlns:a16="http://schemas.microsoft.com/office/drawing/2014/main" id="{11AB58AF-0A03-2347-9062-B27CEBDCAB9F}"/>
                </a:ext>
              </a:extLst>
            </p:cNvPr>
            <p:cNvGrpSpPr/>
            <p:nvPr/>
          </p:nvGrpSpPr>
          <p:grpSpPr>
            <a:xfrm>
              <a:off x="6848957" y="2234793"/>
              <a:ext cx="907677" cy="797975"/>
              <a:chOff x="6848957" y="2234793"/>
              <a:chExt cx="907677" cy="797975"/>
            </a:xfrm>
          </p:grpSpPr>
          <p:grpSp>
            <p:nvGrpSpPr>
              <p:cNvPr id="108" name="Group 107">
                <a:extLst>
                  <a:ext uri="{FF2B5EF4-FFF2-40B4-BE49-F238E27FC236}">
                    <a16:creationId xmlns:a16="http://schemas.microsoft.com/office/drawing/2014/main" id="{11533A39-5FFC-7A45-A4E1-96A753327ABC}"/>
                  </a:ext>
                </a:extLst>
              </p:cNvPr>
              <p:cNvGrpSpPr/>
              <p:nvPr/>
            </p:nvGrpSpPr>
            <p:grpSpPr>
              <a:xfrm>
                <a:off x="6906562" y="2523272"/>
                <a:ext cx="787634" cy="509496"/>
                <a:chOff x="3838575" y="2895602"/>
                <a:chExt cx="520698" cy="323849"/>
              </a:xfrm>
            </p:grpSpPr>
            <p:cxnSp>
              <p:nvCxnSpPr>
                <p:cNvPr id="117" name="Straight Connector 116">
                  <a:extLst>
                    <a:ext uri="{FF2B5EF4-FFF2-40B4-BE49-F238E27FC236}">
                      <a16:creationId xmlns:a16="http://schemas.microsoft.com/office/drawing/2014/main" id="{AB3A5992-A921-C74D-8D5A-F7817A2BF9D9}"/>
                    </a:ext>
                  </a:extLst>
                </p:cNvPr>
                <p:cNvCxnSpPr/>
                <p:nvPr/>
              </p:nvCxnSpPr>
              <p:spPr>
                <a:xfrm>
                  <a:off x="3838575" y="3214688"/>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5621B20-BFE1-1847-80FB-1747AB02A45E}"/>
                    </a:ext>
                  </a:extLst>
                </p:cNvPr>
                <p:cNvCxnSpPr/>
                <p:nvPr/>
              </p:nvCxnSpPr>
              <p:spPr>
                <a:xfrm>
                  <a:off x="4010024" y="3086102"/>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F51E0E0-C4BD-F34E-8FB0-74FCF615E09F}"/>
                    </a:ext>
                  </a:extLst>
                </p:cNvPr>
                <p:cNvCxnSpPr>
                  <a:cxnSpLocks/>
                </p:cNvCxnSpPr>
                <p:nvPr/>
              </p:nvCxnSpPr>
              <p:spPr>
                <a:xfrm flipV="1">
                  <a:off x="4014787"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67EEC9A-F940-AF46-BA5E-8C0C4022EFD7}"/>
                    </a:ext>
                  </a:extLst>
                </p:cNvPr>
                <p:cNvCxnSpPr>
                  <a:cxnSpLocks/>
                </p:cNvCxnSpPr>
                <p:nvPr/>
              </p:nvCxnSpPr>
              <p:spPr>
                <a:xfrm flipV="1">
                  <a:off x="4192733"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3FF963C-683A-6E41-A522-F27D0241B87A}"/>
                    </a:ext>
                  </a:extLst>
                </p:cNvPr>
                <p:cNvCxnSpPr>
                  <a:cxnSpLocks/>
                </p:cNvCxnSpPr>
                <p:nvPr/>
              </p:nvCxnSpPr>
              <p:spPr>
                <a:xfrm flipV="1">
                  <a:off x="4186162" y="3211513"/>
                  <a:ext cx="173111" cy="3288"/>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8910E0-A70F-AE46-95F2-1EDD17BD7B92}"/>
                    </a:ext>
                  </a:extLst>
                </p:cNvPr>
                <p:cNvCxnSpPr/>
                <p:nvPr/>
              </p:nvCxnSpPr>
              <p:spPr>
                <a:xfrm>
                  <a:off x="4010023" y="3033714"/>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CC641A6-E640-3240-8EA0-C65B79C3A7C0}"/>
                    </a:ext>
                  </a:extLst>
                </p:cNvPr>
                <p:cNvCxnSpPr>
                  <a:cxnSpLocks/>
                </p:cNvCxnSpPr>
                <p:nvPr/>
              </p:nvCxnSpPr>
              <p:spPr>
                <a:xfrm flipV="1">
                  <a:off x="4100510" y="2895602"/>
                  <a:ext cx="0" cy="13811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C37ED91F-8479-634C-BBC0-34C5C6B10762}"/>
                  </a:ext>
                </a:extLst>
              </p:cNvPr>
              <p:cNvCxnSpPr/>
              <p:nvPr/>
            </p:nvCxnSpPr>
            <p:spPr>
              <a:xfrm>
                <a:off x="6906562" y="2523272"/>
                <a:ext cx="85007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87A68490-56A3-244B-B8A6-8A010E4112BD}"/>
                  </a:ext>
                </a:extLst>
              </p:cNvPr>
              <p:cNvSpPr/>
              <p:nvPr/>
            </p:nvSpPr>
            <p:spPr>
              <a:xfrm>
                <a:off x="6848957" y="2234793"/>
                <a:ext cx="867417" cy="307777"/>
              </a:xfrm>
              <a:prstGeom prst="rect">
                <a:avLst/>
              </a:prstGeom>
            </p:spPr>
            <p:txBody>
              <a:bodyPr wrap="none">
                <a:spAutoFit/>
              </a:bodyPr>
              <a:lstStyle/>
              <a:p>
                <a:r>
                  <a:rPr lang="en-US" sz="1400" i="1" dirty="0" err="1">
                    <a:solidFill>
                      <a:srgbClr val="C00000"/>
                    </a:solidFill>
                    <a:latin typeface="Cambria" panose="02040503050406030204" pitchFamily="18" charset="0"/>
                    <a:cs typeface="Arial" panose="020B0604020202020204" pitchFamily="34" charset="0"/>
                  </a:rPr>
                  <a:t>Wordline</a:t>
                </a:r>
                <a:endParaRPr lang="en-US" sz="1400" i="1" dirty="0">
                  <a:solidFill>
                    <a:srgbClr val="C00000"/>
                  </a:solidFill>
                  <a:latin typeface="Cambria" panose="02040503050406030204" pitchFamily="18" charset="0"/>
                  <a:cs typeface="Arial" panose="020B0604020202020204" pitchFamily="34" charset="0"/>
                </a:endParaRPr>
              </a:p>
            </p:txBody>
          </p:sp>
        </p:grpSp>
        <p:grpSp>
          <p:nvGrpSpPr>
            <p:cNvPr id="175" name="Group 174">
              <a:extLst>
                <a:ext uri="{FF2B5EF4-FFF2-40B4-BE49-F238E27FC236}">
                  <a16:creationId xmlns:a16="http://schemas.microsoft.com/office/drawing/2014/main" id="{CD940C29-F6E0-BD49-98D6-9E98B105A50D}"/>
                </a:ext>
              </a:extLst>
            </p:cNvPr>
            <p:cNvGrpSpPr/>
            <p:nvPr/>
          </p:nvGrpSpPr>
          <p:grpSpPr>
            <a:xfrm>
              <a:off x="7691794" y="2926195"/>
              <a:ext cx="317055" cy="675378"/>
              <a:chOff x="7691794" y="2926195"/>
              <a:chExt cx="317055" cy="675378"/>
            </a:xfrm>
          </p:grpSpPr>
          <p:cxnSp>
            <p:nvCxnSpPr>
              <p:cNvPr id="109" name="Straight Connector 108">
                <a:extLst>
                  <a:ext uri="{FF2B5EF4-FFF2-40B4-BE49-F238E27FC236}">
                    <a16:creationId xmlns:a16="http://schemas.microsoft.com/office/drawing/2014/main" id="{BAB63DA0-9E90-1B4E-B20C-7E2BE143A1EE}"/>
                  </a:ext>
                </a:extLst>
              </p:cNvPr>
              <p:cNvCxnSpPr>
                <a:cxnSpLocks/>
              </p:cNvCxnSpPr>
              <p:nvPr/>
            </p:nvCxnSpPr>
            <p:spPr>
              <a:xfrm>
                <a:off x="7691794" y="3011246"/>
                <a:ext cx="0" cy="447538"/>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ED4785E6-4DAA-6D4F-9E15-EC33689DA909}"/>
                  </a:ext>
                </a:extLst>
              </p:cNvPr>
              <p:cNvSpPr/>
              <p:nvPr/>
            </p:nvSpPr>
            <p:spPr>
              <a:xfrm rot="16200000">
                <a:off x="7517272" y="3109995"/>
                <a:ext cx="675378" cy="307777"/>
              </a:xfrm>
              <a:prstGeom prst="rect">
                <a:avLst/>
              </a:prstGeom>
            </p:spPr>
            <p:txBody>
              <a:bodyPr wrap="none">
                <a:spAutoFit/>
              </a:bodyPr>
              <a:lstStyle/>
              <a:p>
                <a:r>
                  <a:rPr lang="en-US" sz="1400" i="1" dirty="0">
                    <a:solidFill>
                      <a:schemeClr val="accent6"/>
                    </a:solidFill>
                    <a:latin typeface="Cambria" panose="02040503050406030204" pitchFamily="18" charset="0"/>
                    <a:cs typeface="Arial" panose="020B0604020202020204" pitchFamily="34" charset="0"/>
                  </a:rPr>
                  <a:t>Bitline</a:t>
                </a:r>
              </a:p>
            </p:txBody>
          </p:sp>
        </p:grpSp>
      </p:grpSp>
      <p:cxnSp>
        <p:nvCxnSpPr>
          <p:cNvPr id="141" name="Straight Connector 140">
            <a:extLst>
              <a:ext uri="{FF2B5EF4-FFF2-40B4-BE49-F238E27FC236}">
                <a16:creationId xmlns:a16="http://schemas.microsoft.com/office/drawing/2014/main" id="{9E61F23E-59F0-174D-97D9-87456C530A4D}"/>
              </a:ext>
            </a:extLst>
          </p:cNvPr>
          <p:cNvCxnSpPr>
            <a:cxnSpLocks/>
          </p:cNvCxnSpPr>
          <p:nvPr/>
        </p:nvCxnSpPr>
        <p:spPr>
          <a:xfrm flipH="1">
            <a:off x="1886821" y="1451767"/>
            <a:ext cx="1714222" cy="591776"/>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3E6D0186-186A-294A-86EB-C43553828912}"/>
              </a:ext>
            </a:extLst>
          </p:cNvPr>
          <p:cNvSpPr/>
          <p:nvPr/>
        </p:nvSpPr>
        <p:spPr>
          <a:xfrm>
            <a:off x="3635211" y="3288720"/>
            <a:ext cx="2367580" cy="340859"/>
          </a:xfrm>
          <a:prstGeom prst="roundRect">
            <a:avLst/>
          </a:prstGeom>
          <a:solidFill>
            <a:schemeClr val="accent4">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76A6BAB0-7CD1-BE46-9841-31181123A1C5}"/>
              </a:ext>
            </a:extLst>
          </p:cNvPr>
          <p:cNvCxnSpPr>
            <a:cxnSpLocks/>
          </p:cNvCxnSpPr>
          <p:nvPr/>
        </p:nvCxnSpPr>
        <p:spPr>
          <a:xfrm flipH="1" flipV="1">
            <a:off x="1902619" y="2511909"/>
            <a:ext cx="1638290" cy="596275"/>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88DABE2-7D16-E941-AA4B-32316D3A244F}"/>
              </a:ext>
            </a:extLst>
          </p:cNvPr>
          <p:cNvSpPr txBox="1"/>
          <p:nvPr/>
        </p:nvSpPr>
        <p:spPr>
          <a:xfrm>
            <a:off x="256968" y="1854556"/>
            <a:ext cx="166103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Subarray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a:t>
            </a: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2D Array</a:t>
            </a:r>
          </a:p>
          <a:p>
            <a:pPr lvl="0" algn="ctr" defTabSz="914400">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of </a:t>
            </a:r>
            <a:r>
              <a:rPr lang="en-US" dirty="0">
                <a:solidFill>
                  <a:prstClr val="black">
                    <a:lumMod val="75000"/>
                    <a:lumOff val="25000"/>
                  </a:prstClr>
                </a:solidFill>
                <a:latin typeface="Cambria" panose="02040503050406030204" pitchFamily="18" charset="0"/>
              </a:rPr>
              <a:t>DRAM Cells)</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46" name="TextBox 145">
            <a:extLst>
              <a:ext uri="{FF2B5EF4-FFF2-40B4-BE49-F238E27FC236}">
                <a16:creationId xmlns:a16="http://schemas.microsoft.com/office/drawing/2014/main" id="{0B6EFC29-7C74-B547-8855-0FE3DC323D6A}"/>
              </a:ext>
            </a:extLst>
          </p:cNvPr>
          <p:cNvSpPr txBox="1"/>
          <p:nvPr/>
        </p:nvSpPr>
        <p:spPr>
          <a:xfrm>
            <a:off x="719662" y="3180300"/>
            <a:ext cx="18742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Sense Amplifiers</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63" name="TextBox 162">
            <a:extLst>
              <a:ext uri="{FF2B5EF4-FFF2-40B4-BE49-F238E27FC236}">
                <a16:creationId xmlns:a16="http://schemas.microsoft.com/office/drawing/2014/main" id="{14C68C6B-18F6-994D-999D-66F7123B472C}"/>
              </a:ext>
            </a:extLst>
          </p:cNvPr>
          <p:cNvSpPr txBox="1"/>
          <p:nvPr/>
        </p:nvSpPr>
        <p:spPr>
          <a:xfrm>
            <a:off x="4094739" y="6165249"/>
            <a:ext cx="16033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DRAM Module</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cxnSp>
        <p:nvCxnSpPr>
          <p:cNvPr id="148" name="Straight Arrow Connector 147">
            <a:extLst>
              <a:ext uri="{FF2B5EF4-FFF2-40B4-BE49-F238E27FC236}">
                <a16:creationId xmlns:a16="http://schemas.microsoft.com/office/drawing/2014/main" id="{1D579AE1-80C7-DA47-954B-887CE1F48E4C}"/>
              </a:ext>
            </a:extLst>
          </p:cNvPr>
          <p:cNvCxnSpPr>
            <a:cxnSpLocks/>
          </p:cNvCxnSpPr>
          <p:nvPr/>
        </p:nvCxnSpPr>
        <p:spPr>
          <a:xfrm flipV="1">
            <a:off x="2730195" y="3388286"/>
            <a:ext cx="958053" cy="1041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3FB038A0-ABBA-CD44-9844-EF45CF503AEC}"/>
              </a:ext>
            </a:extLst>
          </p:cNvPr>
          <p:cNvSpPr txBox="1"/>
          <p:nvPr/>
        </p:nvSpPr>
        <p:spPr>
          <a:xfrm>
            <a:off x="80292" y="5517745"/>
            <a:ext cx="14109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DRAM Chips</a:t>
            </a:r>
          </a:p>
        </p:txBody>
      </p:sp>
      <p:cxnSp>
        <p:nvCxnSpPr>
          <p:cNvPr id="165" name="Straight Arrow Connector 164">
            <a:extLst>
              <a:ext uri="{FF2B5EF4-FFF2-40B4-BE49-F238E27FC236}">
                <a16:creationId xmlns:a16="http://schemas.microsoft.com/office/drawing/2014/main" id="{CED732EE-6E69-0447-B635-5DB7A0351672}"/>
              </a:ext>
            </a:extLst>
          </p:cNvPr>
          <p:cNvCxnSpPr>
            <a:cxnSpLocks/>
            <a:stCxn id="164" idx="3"/>
            <a:endCxn id="7" idx="1"/>
          </p:cNvCxnSpPr>
          <p:nvPr/>
        </p:nvCxnSpPr>
        <p:spPr>
          <a:xfrm>
            <a:off x="1491256" y="5702411"/>
            <a:ext cx="513718" cy="912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FBD6D468-E7C9-1046-948C-FCFD5DCF1F23}"/>
              </a:ext>
            </a:extLst>
          </p:cNvPr>
          <p:cNvSpPr txBox="1"/>
          <p:nvPr/>
        </p:nvSpPr>
        <p:spPr>
          <a:xfrm>
            <a:off x="3951467" y="4048065"/>
            <a:ext cx="13660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DRAM Bank</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70" name="Rectangle 169">
            <a:extLst>
              <a:ext uri="{FF2B5EF4-FFF2-40B4-BE49-F238E27FC236}">
                <a16:creationId xmlns:a16="http://schemas.microsoft.com/office/drawing/2014/main" id="{9DD3745A-6058-374C-9DD2-2E2F7D3AF082}"/>
              </a:ext>
            </a:extLst>
          </p:cNvPr>
          <p:cNvSpPr/>
          <p:nvPr/>
        </p:nvSpPr>
        <p:spPr>
          <a:xfrm>
            <a:off x="6705311" y="1737392"/>
            <a:ext cx="1321196" cy="369332"/>
          </a:xfrm>
          <a:prstGeom prst="rect">
            <a:avLst/>
          </a:prstGeom>
        </p:spPr>
        <p:txBody>
          <a:bodyPr wrap="none">
            <a:spAutoFit/>
          </a:bodyPr>
          <a:lstStyle/>
          <a:p>
            <a:r>
              <a:rPr lang="en-US" dirty="0">
                <a:solidFill>
                  <a:prstClr val="black">
                    <a:lumMod val="75000"/>
                    <a:lumOff val="25000"/>
                  </a:prstClr>
                </a:solidFill>
                <a:latin typeface="Cambria" panose="02040503050406030204" pitchFamily="18" charset="0"/>
              </a:rPr>
              <a:t>DRAM Cells</a:t>
            </a:r>
            <a:endParaRPr lang="en-US" dirty="0">
              <a:latin typeface="Cambria" panose="02040503050406030204" pitchFamily="18" charset="0"/>
            </a:endParaRPr>
          </a:p>
        </p:txBody>
      </p:sp>
      <p:sp>
        <p:nvSpPr>
          <p:cNvPr id="90" name="Rectangle 89">
            <a:extLst>
              <a:ext uri="{FF2B5EF4-FFF2-40B4-BE49-F238E27FC236}">
                <a16:creationId xmlns:a16="http://schemas.microsoft.com/office/drawing/2014/main" id="{68D1BCD8-0B38-1444-BA72-1BE47E2D33B0}"/>
              </a:ext>
            </a:extLst>
          </p:cNvPr>
          <p:cNvSpPr/>
          <p:nvPr/>
        </p:nvSpPr>
        <p:spPr>
          <a:xfrm>
            <a:off x="3688248" y="334026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1" name="Rectangle 90">
            <a:extLst>
              <a:ext uri="{FF2B5EF4-FFF2-40B4-BE49-F238E27FC236}">
                <a16:creationId xmlns:a16="http://schemas.microsoft.com/office/drawing/2014/main" id="{E4A03376-B7DD-394B-894F-FEB932830241}"/>
              </a:ext>
            </a:extLst>
          </p:cNvPr>
          <p:cNvSpPr/>
          <p:nvPr/>
        </p:nvSpPr>
        <p:spPr>
          <a:xfrm>
            <a:off x="4093999"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2" name="Rectangle 91">
            <a:extLst>
              <a:ext uri="{FF2B5EF4-FFF2-40B4-BE49-F238E27FC236}">
                <a16:creationId xmlns:a16="http://schemas.microsoft.com/office/drawing/2014/main" id="{847F77F5-5584-744B-AF25-79B62104B748}"/>
              </a:ext>
            </a:extLst>
          </p:cNvPr>
          <p:cNvSpPr/>
          <p:nvPr/>
        </p:nvSpPr>
        <p:spPr>
          <a:xfrm>
            <a:off x="4495199"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3" name="Rectangle 92">
            <a:extLst>
              <a:ext uri="{FF2B5EF4-FFF2-40B4-BE49-F238E27FC236}">
                <a16:creationId xmlns:a16="http://schemas.microsoft.com/office/drawing/2014/main" id="{F1F8AEDB-6800-0C44-950E-62400299B033}"/>
              </a:ext>
            </a:extLst>
          </p:cNvPr>
          <p:cNvSpPr/>
          <p:nvPr/>
        </p:nvSpPr>
        <p:spPr>
          <a:xfrm>
            <a:off x="4896401"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4" name="Rectangle 93">
            <a:extLst>
              <a:ext uri="{FF2B5EF4-FFF2-40B4-BE49-F238E27FC236}">
                <a16:creationId xmlns:a16="http://schemas.microsoft.com/office/drawing/2014/main" id="{98820ADF-72D9-F440-9DA7-1EF06D69BBFE}"/>
              </a:ext>
            </a:extLst>
          </p:cNvPr>
          <p:cNvSpPr/>
          <p:nvPr/>
        </p:nvSpPr>
        <p:spPr>
          <a:xfrm>
            <a:off x="5302155"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6" name="Rectangle 95">
            <a:extLst>
              <a:ext uri="{FF2B5EF4-FFF2-40B4-BE49-F238E27FC236}">
                <a16:creationId xmlns:a16="http://schemas.microsoft.com/office/drawing/2014/main" id="{28A19337-EB21-144C-A3EB-D85B07ADF01B}"/>
              </a:ext>
            </a:extLst>
          </p:cNvPr>
          <p:cNvSpPr/>
          <p:nvPr/>
        </p:nvSpPr>
        <p:spPr>
          <a:xfrm>
            <a:off x="5707909" y="333392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3" name="Rectangle 22">
            <a:extLst>
              <a:ext uri="{FF2B5EF4-FFF2-40B4-BE49-F238E27FC236}">
                <a16:creationId xmlns:a16="http://schemas.microsoft.com/office/drawing/2014/main" id="{5E74171F-D849-714A-B99A-10D7B3D8433D}"/>
              </a:ext>
            </a:extLst>
          </p:cNvPr>
          <p:cNvSpPr/>
          <p:nvPr/>
        </p:nvSpPr>
        <p:spPr>
          <a:xfrm>
            <a:off x="436329" y="4297910"/>
            <a:ext cx="1786448" cy="250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E97C55BC-AA4D-7C41-9716-2086070821A1}"/>
              </a:ext>
            </a:extLst>
          </p:cNvPr>
          <p:cNvSpPr txBox="1"/>
          <p:nvPr/>
        </p:nvSpPr>
        <p:spPr>
          <a:xfrm>
            <a:off x="925583" y="3590826"/>
            <a:ext cx="129061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Row Buffer</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cxnSp>
        <p:nvCxnSpPr>
          <p:cNvPr id="31" name="Curved Connector 30">
            <a:extLst>
              <a:ext uri="{FF2B5EF4-FFF2-40B4-BE49-F238E27FC236}">
                <a16:creationId xmlns:a16="http://schemas.microsoft.com/office/drawing/2014/main" id="{635E2F32-1D6E-7544-8ED7-CF633BB99404}"/>
              </a:ext>
            </a:extLst>
          </p:cNvPr>
          <p:cNvCxnSpPr>
            <a:cxnSpLocks/>
            <a:stCxn id="125" idx="3"/>
          </p:cNvCxnSpPr>
          <p:nvPr/>
        </p:nvCxnSpPr>
        <p:spPr>
          <a:xfrm flipV="1">
            <a:off x="2216193" y="3586310"/>
            <a:ext cx="1419018" cy="189182"/>
          </a:xfrm>
          <a:prstGeom prst="curvedConnector3">
            <a:avLst>
              <a:gd name="adj1" fmla="val 50000"/>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75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fade">
                                      <p:cBhvr>
                                        <p:cTn id="15" dur="500"/>
                                        <p:tgtEl>
                                          <p:spTgt spid="164"/>
                                        </p:tgtEl>
                                      </p:cBhvr>
                                    </p:animEffec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500"/>
                                        <p:tgtEl>
                                          <p:spTgt spid="1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
                                        <p:tgtEl>
                                          <p:spTgt spid="8"/>
                                        </p:tgtEl>
                                      </p:cBhvr>
                                    </p:animEffect>
                                  </p:childTnLst>
                                </p:cTn>
                              </p:par>
                            </p:childTnLst>
                          </p:cTn>
                        </p:par>
                        <p:par>
                          <p:cTn id="26" fill="hold">
                            <p:stCondLst>
                              <p:cond delay="7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
                                        <p:tgtEl>
                                          <p:spTgt spid="9"/>
                                        </p:tgtEl>
                                      </p:cBhvr>
                                    </p:animEffect>
                                  </p:childTnLst>
                                </p:cTn>
                              </p:par>
                            </p:childTnLst>
                          </p:cTn>
                        </p:par>
                        <p:par>
                          <p:cTn id="30" fill="hold">
                            <p:stCondLst>
                              <p:cond delay="9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
                                        <p:tgtEl>
                                          <p:spTgt spid="10"/>
                                        </p:tgtEl>
                                      </p:cBhvr>
                                    </p:animEffect>
                                  </p:childTnLst>
                                </p:cTn>
                              </p:par>
                            </p:childTnLst>
                          </p:cTn>
                        </p:par>
                        <p:par>
                          <p:cTn id="34" fill="hold">
                            <p:stCondLst>
                              <p:cond delay="11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childTnLst>
                          </p:cTn>
                        </p:par>
                        <p:par>
                          <p:cTn id="38" fill="hold">
                            <p:stCondLst>
                              <p:cond delay="13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
                                        <p:tgtEl>
                                          <p:spTgt spid="12"/>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
                                        <p:tgtEl>
                                          <p:spTgt spid="13"/>
                                        </p:tgtEl>
                                      </p:cBhvr>
                                    </p:animEffect>
                                  </p:childTnLst>
                                </p:cTn>
                              </p:par>
                            </p:childTnLst>
                          </p:cTn>
                        </p:par>
                        <p:par>
                          <p:cTn id="46" fill="hold">
                            <p:stCondLst>
                              <p:cond delay="17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fade">
                                      <p:cBhvr>
                                        <p:cTn id="64" dur="500"/>
                                        <p:tgtEl>
                                          <p:spTgt spid="1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
                                        <p:tgtEl>
                                          <p:spTgt spid="21"/>
                                        </p:tgtEl>
                                      </p:cBhvr>
                                    </p:animEffect>
                                  </p:childTnLst>
                                </p:cTn>
                              </p:par>
                            </p:childTnLst>
                          </p:cTn>
                        </p:par>
                        <p:par>
                          <p:cTn id="72" fill="hold">
                            <p:stCondLst>
                              <p:cond delay="1200"/>
                            </p:stCondLst>
                            <p:childTnLst>
                              <p:par>
                                <p:cTn id="73" presetID="10" presetClass="entr" presetSubtype="0"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5"/>
                                        </p:tgtEl>
                                        <p:attrNameLst>
                                          <p:attrName>style.visibility</p:attrName>
                                        </p:attrNameLst>
                                      </p:cBhvr>
                                      <p:to>
                                        <p:strVal val="visible"/>
                                      </p:to>
                                    </p:set>
                                    <p:animEffect transition="in" filter="fade">
                                      <p:cBhvr>
                                        <p:cTn id="80" dur="500"/>
                                        <p:tgtEl>
                                          <p:spTgt spid="145"/>
                                        </p:tgtEl>
                                      </p:cBhvr>
                                    </p:animEffect>
                                  </p:childTnLst>
                                </p:cTn>
                              </p:par>
                              <p:par>
                                <p:cTn id="81" presetID="10" presetClass="entr" presetSubtype="0" fill="hold" nodeType="withEffect">
                                  <p:stCondLst>
                                    <p:cond delay="0"/>
                                  </p:stCondLst>
                                  <p:childTnLst>
                                    <p:set>
                                      <p:cBhvr>
                                        <p:cTn id="82" dur="1" fill="hold">
                                          <p:stCondLst>
                                            <p:cond delay="0"/>
                                          </p:stCondLst>
                                        </p:cTn>
                                        <p:tgtEl>
                                          <p:spTgt spid="142"/>
                                        </p:tgtEl>
                                        <p:attrNameLst>
                                          <p:attrName>style.visibility</p:attrName>
                                        </p:attrNameLst>
                                      </p:cBhvr>
                                      <p:to>
                                        <p:strVal val="visible"/>
                                      </p:to>
                                    </p:set>
                                    <p:animEffect transition="in" filter="fade">
                                      <p:cBhvr>
                                        <p:cTn id="83" dur="500"/>
                                        <p:tgtEl>
                                          <p:spTgt spid="142"/>
                                        </p:tgtEl>
                                      </p:cBhvr>
                                    </p:animEffect>
                                  </p:childTnLst>
                                </p:cTn>
                              </p:par>
                              <p:par>
                                <p:cTn id="84" presetID="10" presetClass="entr" presetSubtype="0" fill="hold" nodeType="withEffect">
                                  <p:stCondLst>
                                    <p:cond delay="0"/>
                                  </p:stCondLst>
                                  <p:childTnLst>
                                    <p:set>
                                      <p:cBhvr>
                                        <p:cTn id="85" dur="1" fill="hold">
                                          <p:stCondLst>
                                            <p:cond delay="0"/>
                                          </p:stCondLst>
                                        </p:cTn>
                                        <p:tgtEl>
                                          <p:spTgt spid="141"/>
                                        </p:tgtEl>
                                        <p:attrNameLst>
                                          <p:attrName>style.visibility</p:attrName>
                                        </p:attrNameLst>
                                      </p:cBhvr>
                                      <p:to>
                                        <p:strVal val="visible"/>
                                      </p:to>
                                    </p:set>
                                    <p:animEffect transition="in" filter="fade">
                                      <p:cBhvr>
                                        <p:cTn id="86" dur="500"/>
                                        <p:tgtEl>
                                          <p:spTgt spid="141"/>
                                        </p:tgtEl>
                                      </p:cBhvr>
                                    </p:animEffect>
                                  </p:childTnLst>
                                </p:cTn>
                              </p:par>
                              <p:par>
                                <p:cTn id="87" presetID="10" presetClass="entr" presetSubtype="0" fill="hold" nodeType="withEffect">
                                  <p:stCondLst>
                                    <p:cond delay="0"/>
                                  </p:stCondLst>
                                  <p:childTnLst>
                                    <p:set>
                                      <p:cBhvr>
                                        <p:cTn id="88" dur="1" fill="hold">
                                          <p:stCondLst>
                                            <p:cond delay="0"/>
                                          </p:stCondLst>
                                        </p:cTn>
                                        <p:tgtEl>
                                          <p:spTgt spid="168"/>
                                        </p:tgtEl>
                                        <p:attrNameLst>
                                          <p:attrName>style.visibility</p:attrName>
                                        </p:attrNameLst>
                                      </p:cBhvr>
                                      <p:to>
                                        <p:strVal val="visible"/>
                                      </p:to>
                                    </p:set>
                                    <p:animEffect transition="in" filter="fade">
                                      <p:cBhvr>
                                        <p:cTn id="89" dur="500"/>
                                        <p:tgtEl>
                                          <p:spTgt spid="16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par>
                                <p:cTn id="95" presetID="10" presetClass="entr" presetSubtype="0" fill="hold" nodeType="withEffect">
                                  <p:stCondLst>
                                    <p:cond delay="0"/>
                                  </p:stCondLst>
                                  <p:childTnLst>
                                    <p:set>
                                      <p:cBhvr>
                                        <p:cTn id="96" dur="1" fill="hold">
                                          <p:stCondLst>
                                            <p:cond delay="0"/>
                                          </p:stCondLst>
                                        </p:cTn>
                                        <p:tgtEl>
                                          <p:spTgt spid="128"/>
                                        </p:tgtEl>
                                        <p:attrNameLst>
                                          <p:attrName>style.visibility</p:attrName>
                                        </p:attrNameLst>
                                      </p:cBhvr>
                                      <p:to>
                                        <p:strVal val="visible"/>
                                      </p:to>
                                    </p:set>
                                    <p:animEffect transition="in" filter="fade">
                                      <p:cBhvr>
                                        <p:cTn id="97" dur="500"/>
                                        <p:tgtEl>
                                          <p:spTgt spid="1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9"/>
                                        </p:tgtEl>
                                        <p:attrNameLst>
                                          <p:attrName>style.visibility</p:attrName>
                                        </p:attrNameLst>
                                      </p:cBhvr>
                                      <p:to>
                                        <p:strVal val="visible"/>
                                      </p:to>
                                    </p:set>
                                    <p:animEffect transition="in" filter="fade">
                                      <p:cBhvr>
                                        <p:cTn id="100" dur="500"/>
                                        <p:tgtEl>
                                          <p:spTgt spid="129"/>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200"/>
                                        <p:tgtEl>
                                          <p:spTgt spid="34"/>
                                        </p:tgtEl>
                                      </p:cBhvr>
                                    </p:animEffect>
                                  </p:childTnLst>
                                </p:cTn>
                              </p:par>
                            </p:childTnLst>
                          </p:cTn>
                        </p:par>
                        <p:par>
                          <p:cTn id="105" fill="hold">
                            <p:stCondLst>
                              <p:cond delay="700"/>
                            </p:stCondLst>
                            <p:childTnLst>
                              <p:par>
                                <p:cTn id="106" presetID="10" presetClass="entr" presetSubtype="0" fill="hold" nodeType="after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200"/>
                                        <p:tgtEl>
                                          <p:spTgt spid="35"/>
                                        </p:tgtEl>
                                      </p:cBhvr>
                                    </p:animEffect>
                                  </p:childTnLst>
                                </p:cTn>
                              </p:par>
                            </p:childTnLst>
                          </p:cTn>
                        </p:par>
                        <p:par>
                          <p:cTn id="109" fill="hold">
                            <p:stCondLst>
                              <p:cond delay="900"/>
                            </p:stCondLst>
                            <p:childTnLst>
                              <p:par>
                                <p:cTn id="110" presetID="10" presetClass="entr" presetSubtype="0" fill="hold" nodeType="after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2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par>
                                <p:cTn id="118" presetID="10" presetClass="entr" presetSubtype="0" fill="hold" nodeType="withEffect">
                                  <p:stCondLst>
                                    <p:cond delay="0"/>
                                  </p:stCondLst>
                                  <p:childTnLst>
                                    <p:set>
                                      <p:cBhvr>
                                        <p:cTn id="119" dur="1" fill="hold">
                                          <p:stCondLst>
                                            <p:cond delay="0"/>
                                          </p:stCondLst>
                                        </p:cTn>
                                        <p:tgtEl>
                                          <p:spTgt spid="126"/>
                                        </p:tgtEl>
                                        <p:attrNameLst>
                                          <p:attrName>style.visibility</p:attrName>
                                        </p:attrNameLst>
                                      </p:cBhvr>
                                      <p:to>
                                        <p:strVal val="visible"/>
                                      </p:to>
                                    </p:set>
                                    <p:animEffect transition="in" filter="fade">
                                      <p:cBhvr>
                                        <p:cTn id="120" dur="500"/>
                                        <p:tgtEl>
                                          <p:spTgt spid="12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27"/>
                                        </p:tgtEl>
                                        <p:attrNameLst>
                                          <p:attrName>style.visibility</p:attrName>
                                        </p:attrNameLst>
                                      </p:cBhvr>
                                      <p:to>
                                        <p:strVal val="visible"/>
                                      </p:to>
                                    </p:set>
                                    <p:animEffect transition="in" filter="fade">
                                      <p:cBhvr>
                                        <p:cTn id="123" dur="500"/>
                                        <p:tgtEl>
                                          <p:spTgt spid="127"/>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200"/>
                                        <p:tgtEl>
                                          <p:spTgt spid="24"/>
                                        </p:tgtEl>
                                      </p:cBhvr>
                                    </p:animEffect>
                                  </p:childTnLst>
                                </p:cTn>
                              </p:par>
                            </p:childTnLst>
                          </p:cTn>
                        </p:par>
                        <p:par>
                          <p:cTn id="128" fill="hold">
                            <p:stCondLst>
                              <p:cond delay="700"/>
                            </p:stCondLst>
                            <p:childTnLst>
                              <p:par>
                                <p:cTn id="129" presetID="10" presetClass="entr" presetSubtype="0" fill="hold" nodeType="after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200"/>
                                        <p:tgtEl>
                                          <p:spTgt spid="25"/>
                                        </p:tgtEl>
                                      </p:cBhvr>
                                    </p:animEffect>
                                  </p:childTnLst>
                                </p:cTn>
                              </p:par>
                            </p:childTnLst>
                          </p:cTn>
                        </p:par>
                        <p:par>
                          <p:cTn id="132" fill="hold">
                            <p:stCondLst>
                              <p:cond delay="900"/>
                            </p:stCondLst>
                            <p:childTnLst>
                              <p:par>
                                <p:cTn id="133" presetID="10" presetClass="entr" presetSubtype="0" fill="hold" nodeType="after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200"/>
                                        <p:tgtEl>
                                          <p:spTgt spid="26"/>
                                        </p:tgtEl>
                                      </p:cBhvr>
                                    </p:animEffect>
                                  </p:childTnLst>
                                </p:cTn>
                              </p:par>
                            </p:childTnLst>
                          </p:cTn>
                        </p:par>
                        <p:par>
                          <p:cTn id="136" fill="hold">
                            <p:stCondLst>
                              <p:cond delay="1100"/>
                            </p:stCondLst>
                            <p:childTnLst>
                              <p:par>
                                <p:cTn id="137" presetID="10" presetClass="entr" presetSubtype="0" fill="hold" nodeType="after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fade">
                                      <p:cBhvr>
                                        <p:cTn id="139" dur="200"/>
                                        <p:tgtEl>
                                          <p:spTgt spid="27"/>
                                        </p:tgtEl>
                                      </p:cBhvr>
                                    </p:animEffect>
                                  </p:childTnLst>
                                </p:cTn>
                              </p:par>
                            </p:childTnLst>
                          </p:cTn>
                        </p:par>
                        <p:par>
                          <p:cTn id="140" fill="hold">
                            <p:stCondLst>
                              <p:cond delay="1300"/>
                            </p:stCondLst>
                            <p:childTnLst>
                              <p:par>
                                <p:cTn id="141" presetID="10" presetClass="entr" presetSubtype="0" fill="hold" nodeType="after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fade">
                                      <p:cBhvr>
                                        <p:cTn id="143" dur="200"/>
                                        <p:tgtEl>
                                          <p:spTgt spid="28"/>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46"/>
                                        </p:tgtEl>
                                        <p:attrNameLst>
                                          <p:attrName>style.visibility</p:attrName>
                                        </p:attrNameLst>
                                      </p:cBhvr>
                                      <p:to>
                                        <p:strVal val="visible"/>
                                      </p:to>
                                    </p:set>
                                    <p:animEffect transition="in" filter="fade">
                                      <p:cBhvr>
                                        <p:cTn id="148" dur="500"/>
                                        <p:tgtEl>
                                          <p:spTgt spid="146"/>
                                        </p:tgtEl>
                                      </p:cBhvr>
                                    </p:animEffect>
                                  </p:childTnLst>
                                </p:cTn>
                              </p:par>
                              <p:par>
                                <p:cTn id="149" presetID="10" presetClass="entr" presetSubtype="0" fill="hold" nodeType="withEffect">
                                  <p:stCondLst>
                                    <p:cond delay="0"/>
                                  </p:stCondLst>
                                  <p:childTnLst>
                                    <p:set>
                                      <p:cBhvr>
                                        <p:cTn id="150" dur="1" fill="hold">
                                          <p:stCondLst>
                                            <p:cond delay="0"/>
                                          </p:stCondLst>
                                        </p:cTn>
                                        <p:tgtEl>
                                          <p:spTgt spid="148"/>
                                        </p:tgtEl>
                                        <p:attrNameLst>
                                          <p:attrName>style.visibility</p:attrName>
                                        </p:attrNameLst>
                                      </p:cBhvr>
                                      <p:to>
                                        <p:strVal val="visible"/>
                                      </p:to>
                                    </p:set>
                                    <p:animEffect transition="in" filter="fade">
                                      <p:cBhvr>
                                        <p:cTn id="151" dur="500"/>
                                        <p:tgtEl>
                                          <p:spTgt spid="14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90"/>
                                        </p:tgtEl>
                                        <p:attrNameLst>
                                          <p:attrName>style.visibility</p:attrName>
                                        </p:attrNameLst>
                                      </p:cBhvr>
                                      <p:to>
                                        <p:strVal val="visible"/>
                                      </p:to>
                                    </p:set>
                                    <p:animEffect transition="in" filter="fade">
                                      <p:cBhvr>
                                        <p:cTn id="154" dur="500"/>
                                        <p:tgtEl>
                                          <p:spTgt spid="90"/>
                                        </p:tgtEl>
                                      </p:cBhvr>
                                    </p:animEffect>
                                  </p:childTnLst>
                                </p:cTn>
                              </p:par>
                            </p:childTnLst>
                          </p:cTn>
                        </p:par>
                        <p:par>
                          <p:cTn id="155" fill="hold">
                            <p:stCondLst>
                              <p:cond delay="500"/>
                            </p:stCondLst>
                            <p:childTnLst>
                              <p:par>
                                <p:cTn id="156" presetID="10" presetClass="entr" presetSubtype="0" fill="hold" grpId="0" nodeType="afterEffect">
                                  <p:stCondLst>
                                    <p:cond delay="0"/>
                                  </p:stCondLst>
                                  <p:childTnLst>
                                    <p:set>
                                      <p:cBhvr>
                                        <p:cTn id="157" dur="1" fill="hold">
                                          <p:stCondLst>
                                            <p:cond delay="0"/>
                                          </p:stCondLst>
                                        </p:cTn>
                                        <p:tgtEl>
                                          <p:spTgt spid="91"/>
                                        </p:tgtEl>
                                        <p:attrNameLst>
                                          <p:attrName>style.visibility</p:attrName>
                                        </p:attrNameLst>
                                      </p:cBhvr>
                                      <p:to>
                                        <p:strVal val="visible"/>
                                      </p:to>
                                    </p:set>
                                    <p:animEffect transition="in" filter="fade">
                                      <p:cBhvr>
                                        <p:cTn id="158" dur="200"/>
                                        <p:tgtEl>
                                          <p:spTgt spid="91"/>
                                        </p:tgtEl>
                                      </p:cBhvr>
                                    </p:animEffect>
                                  </p:childTnLst>
                                </p:cTn>
                              </p:par>
                            </p:childTnLst>
                          </p:cTn>
                        </p:par>
                        <p:par>
                          <p:cTn id="159" fill="hold">
                            <p:stCondLst>
                              <p:cond delay="700"/>
                            </p:stCondLst>
                            <p:childTnLst>
                              <p:par>
                                <p:cTn id="160" presetID="10" presetClass="entr" presetSubtype="0" fill="hold" grpId="0" nodeType="afterEffect">
                                  <p:stCondLst>
                                    <p:cond delay="0"/>
                                  </p:stCondLst>
                                  <p:childTnLst>
                                    <p:set>
                                      <p:cBhvr>
                                        <p:cTn id="161" dur="1" fill="hold">
                                          <p:stCondLst>
                                            <p:cond delay="0"/>
                                          </p:stCondLst>
                                        </p:cTn>
                                        <p:tgtEl>
                                          <p:spTgt spid="92"/>
                                        </p:tgtEl>
                                        <p:attrNameLst>
                                          <p:attrName>style.visibility</p:attrName>
                                        </p:attrNameLst>
                                      </p:cBhvr>
                                      <p:to>
                                        <p:strVal val="visible"/>
                                      </p:to>
                                    </p:set>
                                    <p:animEffect transition="in" filter="fade">
                                      <p:cBhvr>
                                        <p:cTn id="162" dur="200"/>
                                        <p:tgtEl>
                                          <p:spTgt spid="92"/>
                                        </p:tgtEl>
                                      </p:cBhvr>
                                    </p:animEffect>
                                  </p:childTnLst>
                                </p:cTn>
                              </p:par>
                            </p:childTnLst>
                          </p:cTn>
                        </p:par>
                        <p:par>
                          <p:cTn id="163" fill="hold">
                            <p:stCondLst>
                              <p:cond delay="900"/>
                            </p:stCondLst>
                            <p:childTnLst>
                              <p:par>
                                <p:cTn id="164" presetID="10" presetClass="entr" presetSubtype="0" fill="hold" grpId="0" nodeType="afterEffect">
                                  <p:stCondLst>
                                    <p:cond delay="0"/>
                                  </p:stCondLst>
                                  <p:childTnLst>
                                    <p:set>
                                      <p:cBhvr>
                                        <p:cTn id="165" dur="1" fill="hold">
                                          <p:stCondLst>
                                            <p:cond delay="0"/>
                                          </p:stCondLst>
                                        </p:cTn>
                                        <p:tgtEl>
                                          <p:spTgt spid="93"/>
                                        </p:tgtEl>
                                        <p:attrNameLst>
                                          <p:attrName>style.visibility</p:attrName>
                                        </p:attrNameLst>
                                      </p:cBhvr>
                                      <p:to>
                                        <p:strVal val="visible"/>
                                      </p:to>
                                    </p:set>
                                    <p:animEffect transition="in" filter="fade">
                                      <p:cBhvr>
                                        <p:cTn id="166" dur="200"/>
                                        <p:tgtEl>
                                          <p:spTgt spid="93"/>
                                        </p:tgtEl>
                                      </p:cBhvr>
                                    </p:animEffect>
                                  </p:childTnLst>
                                </p:cTn>
                              </p:par>
                            </p:childTnLst>
                          </p:cTn>
                        </p:par>
                        <p:par>
                          <p:cTn id="167" fill="hold">
                            <p:stCondLst>
                              <p:cond delay="1100"/>
                            </p:stCondLst>
                            <p:childTnLst>
                              <p:par>
                                <p:cTn id="168" presetID="10" presetClass="entr" presetSubtype="0" fill="hold" grpId="0" nodeType="afterEffect">
                                  <p:stCondLst>
                                    <p:cond delay="0"/>
                                  </p:stCondLst>
                                  <p:childTnLst>
                                    <p:set>
                                      <p:cBhvr>
                                        <p:cTn id="169" dur="1" fill="hold">
                                          <p:stCondLst>
                                            <p:cond delay="0"/>
                                          </p:stCondLst>
                                        </p:cTn>
                                        <p:tgtEl>
                                          <p:spTgt spid="94"/>
                                        </p:tgtEl>
                                        <p:attrNameLst>
                                          <p:attrName>style.visibility</p:attrName>
                                        </p:attrNameLst>
                                      </p:cBhvr>
                                      <p:to>
                                        <p:strVal val="visible"/>
                                      </p:to>
                                    </p:set>
                                    <p:animEffect transition="in" filter="fade">
                                      <p:cBhvr>
                                        <p:cTn id="170" dur="200"/>
                                        <p:tgtEl>
                                          <p:spTgt spid="94"/>
                                        </p:tgtEl>
                                      </p:cBhvr>
                                    </p:animEffect>
                                  </p:childTnLst>
                                </p:cTn>
                              </p:par>
                            </p:childTnLst>
                          </p:cTn>
                        </p:par>
                        <p:par>
                          <p:cTn id="171" fill="hold">
                            <p:stCondLst>
                              <p:cond delay="1300"/>
                            </p:stCondLst>
                            <p:childTnLst>
                              <p:par>
                                <p:cTn id="172" presetID="10" presetClass="entr" presetSubtype="0" fill="hold" grpId="0" nodeType="afterEffect">
                                  <p:stCondLst>
                                    <p:cond delay="0"/>
                                  </p:stCondLst>
                                  <p:childTnLst>
                                    <p:set>
                                      <p:cBhvr>
                                        <p:cTn id="173" dur="1" fill="hold">
                                          <p:stCondLst>
                                            <p:cond delay="0"/>
                                          </p:stCondLst>
                                        </p:cTn>
                                        <p:tgtEl>
                                          <p:spTgt spid="96"/>
                                        </p:tgtEl>
                                        <p:attrNameLst>
                                          <p:attrName>style.visibility</p:attrName>
                                        </p:attrNameLst>
                                      </p:cBhvr>
                                      <p:to>
                                        <p:strVal val="visible"/>
                                      </p:to>
                                    </p:set>
                                    <p:animEffect transition="in" filter="fade">
                                      <p:cBhvr>
                                        <p:cTn id="174" dur="200"/>
                                        <p:tgtEl>
                                          <p:spTgt spid="96"/>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125"/>
                                        </p:tgtEl>
                                        <p:attrNameLst>
                                          <p:attrName>style.visibility</p:attrName>
                                        </p:attrNameLst>
                                      </p:cBhvr>
                                      <p:to>
                                        <p:strVal val="visible"/>
                                      </p:to>
                                    </p:set>
                                    <p:animEffect transition="in" filter="fade">
                                      <p:cBhvr>
                                        <p:cTn id="179" dur="500"/>
                                        <p:tgtEl>
                                          <p:spTgt spid="125"/>
                                        </p:tgtEl>
                                      </p:cBhvr>
                                    </p:animEffect>
                                  </p:childTnLst>
                                </p:cTn>
                              </p:par>
                              <p:par>
                                <p:cTn id="180" presetID="10" presetClass="entr" presetSubtype="0" fill="hold" nodeType="withEffect">
                                  <p:stCondLst>
                                    <p:cond delay="0"/>
                                  </p:stCondLst>
                                  <p:childTnLst>
                                    <p:set>
                                      <p:cBhvr>
                                        <p:cTn id="181" dur="1" fill="hold">
                                          <p:stCondLst>
                                            <p:cond delay="0"/>
                                          </p:stCondLst>
                                        </p:cTn>
                                        <p:tgtEl>
                                          <p:spTgt spid="31"/>
                                        </p:tgtEl>
                                        <p:attrNameLst>
                                          <p:attrName>style.visibility</p:attrName>
                                        </p:attrNameLst>
                                      </p:cBhvr>
                                      <p:to>
                                        <p:strVal val="visible"/>
                                      </p:to>
                                    </p:set>
                                    <p:animEffect transition="in" filter="fade">
                                      <p:cBhvr>
                                        <p:cTn id="182" dur="500"/>
                                        <p:tgtEl>
                                          <p:spTgt spid="31"/>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3"/>
                                        </p:tgtEl>
                                        <p:attrNameLst>
                                          <p:attrName>style.visibility</p:attrName>
                                        </p:attrNameLst>
                                      </p:cBhvr>
                                      <p:to>
                                        <p:strVal val="visible"/>
                                      </p:to>
                                    </p:set>
                                    <p:animEffect transition="in" filter="fade">
                                      <p:cBhvr>
                                        <p:cTn id="185" dur="500"/>
                                        <p:tgtEl>
                                          <p:spTgt spid="3"/>
                                        </p:tgtEl>
                                      </p:cBhvr>
                                    </p:animEffect>
                                  </p:childTnLst>
                                </p:cTn>
                              </p:par>
                            </p:childTnLst>
                          </p:cTn>
                        </p:par>
                      </p:childTnLst>
                    </p:cTn>
                  </p:par>
                  <p:par>
                    <p:cTn id="186" fill="hold">
                      <p:stCondLst>
                        <p:cond delay="indefinite"/>
                      </p:stCondLst>
                      <p:childTnLst>
                        <p:par>
                          <p:cTn id="187" fill="hold">
                            <p:stCondLst>
                              <p:cond delay="0"/>
                            </p:stCondLst>
                            <p:childTnLst>
                              <p:par>
                                <p:cTn id="188" presetID="18" presetClass="entr" presetSubtype="12" fill="hold" nodeType="clickEffect">
                                  <p:stCondLst>
                                    <p:cond delay="0"/>
                                  </p:stCondLst>
                                  <p:childTnLst>
                                    <p:set>
                                      <p:cBhvr>
                                        <p:cTn id="189" dur="1" fill="hold">
                                          <p:stCondLst>
                                            <p:cond delay="0"/>
                                          </p:stCondLst>
                                        </p:cTn>
                                        <p:tgtEl>
                                          <p:spTgt spid="102"/>
                                        </p:tgtEl>
                                        <p:attrNameLst>
                                          <p:attrName>style.visibility</p:attrName>
                                        </p:attrNameLst>
                                      </p:cBhvr>
                                      <p:to>
                                        <p:strVal val="visible"/>
                                      </p:to>
                                    </p:set>
                                    <p:animEffect transition="in" filter="strips(downLeft)">
                                      <p:cBhvr>
                                        <p:cTn id="190" dur="500"/>
                                        <p:tgtEl>
                                          <p:spTgt spid="102"/>
                                        </p:tgtEl>
                                      </p:cBhvr>
                                    </p:animEffect>
                                  </p:childTnLst>
                                </p:cTn>
                              </p:par>
                              <p:par>
                                <p:cTn id="191" presetID="10" presetClass="entr" presetSubtype="0" fill="hold" nodeType="withEffect">
                                  <p:stCondLst>
                                    <p:cond delay="0"/>
                                  </p:stCondLst>
                                  <p:childTnLst>
                                    <p:set>
                                      <p:cBhvr>
                                        <p:cTn id="192" dur="1" fill="hold">
                                          <p:stCondLst>
                                            <p:cond delay="0"/>
                                          </p:stCondLst>
                                        </p:cTn>
                                        <p:tgtEl>
                                          <p:spTgt spid="103"/>
                                        </p:tgtEl>
                                        <p:attrNameLst>
                                          <p:attrName>style.visibility</p:attrName>
                                        </p:attrNameLst>
                                      </p:cBhvr>
                                      <p:to>
                                        <p:strVal val="visible"/>
                                      </p:to>
                                    </p:set>
                                    <p:animEffect transition="in" filter="fade">
                                      <p:cBhvr>
                                        <p:cTn id="193" dur="500"/>
                                        <p:tgtEl>
                                          <p:spTgt spid="10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50"/>
                                        </p:tgtEl>
                                        <p:attrNameLst>
                                          <p:attrName>style.visibility</p:attrName>
                                        </p:attrNameLst>
                                      </p:cBhvr>
                                      <p:to>
                                        <p:strVal val="visible"/>
                                      </p:to>
                                    </p:set>
                                    <p:animEffect transition="in" filter="fade">
                                      <p:cBhvr>
                                        <p:cTn id="196" dur="500"/>
                                        <p:tgtEl>
                                          <p:spTgt spid="150"/>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70"/>
                                        </p:tgtEl>
                                        <p:attrNameLst>
                                          <p:attrName>style.visibility</p:attrName>
                                        </p:attrNameLst>
                                      </p:cBhvr>
                                      <p:to>
                                        <p:strVal val="visible"/>
                                      </p:to>
                                    </p:set>
                                    <p:animEffect transition="in" filter="fade">
                                      <p:cBhvr>
                                        <p:cTn id="199" dur="500"/>
                                        <p:tgtEl>
                                          <p:spTgt spid="170"/>
                                        </p:tgtEl>
                                      </p:cBhvr>
                                    </p:animEffect>
                                  </p:childTnLst>
                                </p:cTn>
                              </p:par>
                            </p:childTnLst>
                          </p:cTn>
                        </p:par>
                        <p:par>
                          <p:cTn id="200" fill="hold">
                            <p:stCondLst>
                              <p:cond delay="500"/>
                            </p:stCondLst>
                            <p:childTnLst>
                              <p:par>
                                <p:cTn id="201" presetID="10" presetClass="entr" presetSubtype="0" fill="hold" nodeType="afterEffect">
                                  <p:stCondLst>
                                    <p:cond delay="0"/>
                                  </p:stCondLst>
                                  <p:childTnLst>
                                    <p:set>
                                      <p:cBhvr>
                                        <p:cTn id="202" dur="1" fill="hold">
                                          <p:stCondLst>
                                            <p:cond delay="0"/>
                                          </p:stCondLst>
                                        </p:cTn>
                                        <p:tgtEl>
                                          <p:spTgt spid="176"/>
                                        </p:tgtEl>
                                        <p:attrNameLst>
                                          <p:attrName>style.visibility</p:attrName>
                                        </p:attrNameLst>
                                      </p:cBhvr>
                                      <p:to>
                                        <p:strVal val="visible"/>
                                      </p:to>
                                    </p:set>
                                    <p:animEffect transition="in" filter="fade">
                                      <p:cBhvr>
                                        <p:cTn id="203" dur="500"/>
                                        <p:tgtEl>
                                          <p:spTgt spid="176"/>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116"/>
                                        </p:tgtEl>
                                        <p:attrNameLst>
                                          <p:attrName>style.visibility</p:attrName>
                                        </p:attrNameLst>
                                      </p:cBhvr>
                                      <p:to>
                                        <p:strVal val="visible"/>
                                      </p:to>
                                    </p:set>
                                    <p:animEffect transition="in" filter="fade">
                                      <p:cBhvr>
                                        <p:cTn id="208" dur="500"/>
                                        <p:tgtEl>
                                          <p:spTgt spid="116"/>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15"/>
                                        </p:tgtEl>
                                        <p:attrNameLst>
                                          <p:attrName>style.visibility</p:attrName>
                                        </p:attrNameLst>
                                      </p:cBhvr>
                                      <p:to>
                                        <p:strVal val="visible"/>
                                      </p:to>
                                    </p:set>
                                    <p:animEffect transition="in" filter="fade">
                                      <p:cBhvr>
                                        <p:cTn id="211" dur="500"/>
                                        <p:tgtEl>
                                          <p:spTgt spid="115"/>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nodeType="clickEffect">
                                  <p:stCondLst>
                                    <p:cond delay="0"/>
                                  </p:stCondLst>
                                  <p:childTnLst>
                                    <p:set>
                                      <p:cBhvr>
                                        <p:cTn id="215" dur="1" fill="hold">
                                          <p:stCondLst>
                                            <p:cond delay="0"/>
                                          </p:stCondLst>
                                        </p:cTn>
                                        <p:tgtEl>
                                          <p:spTgt spid="114"/>
                                        </p:tgtEl>
                                        <p:attrNameLst>
                                          <p:attrName>style.visibility</p:attrName>
                                        </p:attrNameLst>
                                      </p:cBhvr>
                                      <p:to>
                                        <p:strVal val="visible"/>
                                      </p:to>
                                    </p:set>
                                    <p:animEffect transition="in" filter="fade">
                                      <p:cBhvr>
                                        <p:cTn id="216" dur="500"/>
                                        <p:tgtEl>
                                          <p:spTgt spid="114"/>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13"/>
                                        </p:tgtEl>
                                        <p:attrNameLst>
                                          <p:attrName>style.visibility</p:attrName>
                                        </p:attrNameLst>
                                      </p:cBhvr>
                                      <p:to>
                                        <p:strVal val="visible"/>
                                      </p:to>
                                    </p:set>
                                    <p:animEffect transition="in" filter="fade">
                                      <p:cBhvr>
                                        <p:cTn id="219"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5" grpId="0" animBg="1"/>
      <p:bldP spid="7" grpId="0" animBg="1"/>
      <p:bldP spid="8" grpId="0" animBg="1"/>
      <p:bldP spid="9" grpId="0" animBg="1"/>
      <p:bldP spid="10" grpId="0" animBg="1"/>
      <p:bldP spid="11" grpId="0" animBg="1"/>
      <p:bldP spid="12" grpId="0" animBg="1"/>
      <p:bldP spid="13" grpId="0" animBg="1"/>
      <p:bldP spid="14" grpId="0" animBg="1"/>
      <p:bldP spid="20" grpId="0" animBg="1"/>
      <p:bldP spid="21" grpId="0" animBg="1"/>
      <p:bldP spid="22" grpId="0" animBg="1"/>
      <p:bldP spid="113" grpId="0"/>
      <p:bldP spid="115" grpId="0"/>
      <p:bldP spid="127" grpId="0"/>
      <p:bldP spid="129" grpId="0"/>
      <p:bldP spid="3" grpId="0" animBg="1"/>
      <p:bldP spid="145" grpId="0"/>
      <p:bldP spid="146" grpId="0"/>
      <p:bldP spid="163" grpId="0"/>
      <p:bldP spid="164" grpId="0"/>
      <p:bldP spid="167" grpId="0"/>
      <p:bldP spid="170" grpId="0"/>
      <p:bldP spid="90" grpId="0" animBg="1"/>
      <p:bldP spid="91" grpId="0" animBg="1"/>
      <p:bldP spid="92" grpId="0" animBg="1"/>
      <p:bldP spid="93" grpId="0" animBg="1"/>
      <p:bldP spid="94" grpId="0" animBg="1"/>
      <p:bldP spid="96" grpId="0" animBg="1"/>
      <p:bldP spid="1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610600" cy="4876800"/>
          </a:xfrm>
        </p:spPr>
        <p:txBody>
          <a:bodyPr/>
          <a:lstStyle/>
          <a:p>
            <a:r>
              <a:rPr lang="en-US" dirty="0"/>
              <a:t>Vivek Seshadri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000FF"/>
                </a:solidFill>
              </a:rPr>
              <a:t> </a:t>
            </a:r>
            <a:br>
              <a:rPr lang="en-US" dirty="0"/>
            </a:br>
            <a:r>
              <a:rPr lang="en-US" i="1" dirty="0"/>
              <a:t>Invited Book Chapter in Advances in Computers</a:t>
            </a:r>
            <a:r>
              <a:rPr lang="en-US" dirty="0"/>
              <a:t>, 2020. </a:t>
            </a:r>
            <a:br>
              <a:rPr lang="en-US" dirty="0"/>
            </a:br>
            <a:r>
              <a:rPr lang="en-US" dirty="0"/>
              <a:t>[</a:t>
            </a:r>
            <a:r>
              <a:rPr lang="en-US" dirty="0">
                <a:hlinkClick r:id="rId2"/>
              </a:rPr>
              <a:t>Preliminary arXiv version</a:t>
            </a:r>
            <a:r>
              <a:rPr lang="en-US" dirty="0"/>
              <a:t>]</a:t>
            </a:r>
          </a:p>
          <a:p>
            <a:pPr marL="0" indent="0">
              <a:buNone/>
            </a:pPr>
            <a:endParaRPr lang="en-US" sz="2100" dirty="0"/>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
        <p:nvSpPr>
          <p:cNvPr id="7" name="Title 6">
            <a:extLst>
              <a:ext uri="{FF2B5EF4-FFF2-40B4-BE49-F238E27FC236}">
                <a16:creationId xmlns:a16="http://schemas.microsoft.com/office/drawing/2014/main" id="{0104EE52-8443-E245-845E-6E976769FE1F}"/>
              </a:ext>
            </a:extLst>
          </p:cNvPr>
          <p:cNvSpPr>
            <a:spLocks noGrp="1"/>
          </p:cNvSpPr>
          <p:nvPr>
            <p:ph type="title"/>
          </p:nvPr>
        </p:nvSpPr>
        <p:spPr/>
        <p:txBody>
          <a:bodyPr>
            <a:normAutofit/>
          </a:bodyPr>
          <a:lstStyle/>
          <a:p>
            <a:r>
              <a:rPr lang="en-US" sz="3600" dirty="0"/>
              <a:t>More on In-DRAM Bulk Bitwise Execution</a:t>
            </a:r>
          </a:p>
        </p:txBody>
      </p:sp>
    </p:spTree>
    <p:extLst>
      <p:ext uri="{BB962C8B-B14F-4D97-AF65-F5344CB8AC3E}">
        <p14:creationId xmlns:p14="http://schemas.microsoft.com/office/powerpoint/2010/main" val="996267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A Framework for PUM </a:t>
            </a:r>
            <a:br>
              <a:rPr lang="en-US" altLang="en-US" b="1" dirty="0">
                <a:ea typeface="ＭＳ Ｐゴシック" panose="020B0600070205080204" pitchFamily="34" charset="-128"/>
              </a:rPr>
            </a:br>
            <a:r>
              <a:rPr lang="en-US" altLang="en-US" b="1" dirty="0">
                <a:ea typeface="ＭＳ Ｐゴシック" panose="020B0600070205080204" pitchFamily="34" charset="-128"/>
              </a:rPr>
              <a:t>in DRAM</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025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PUM: Prior Works</a:t>
            </a:r>
          </a:p>
        </p:txBody>
      </p:sp>
      <p:sp>
        <p:nvSpPr>
          <p:cNvPr id="7" name="Content Placeholder 2">
            <a:extLst>
              <a:ext uri="{FF2B5EF4-FFF2-40B4-BE49-F238E27FC236}">
                <a16:creationId xmlns:a16="http://schemas.microsoft.com/office/drawing/2014/main" id="{190838D6-B748-764A-989E-D48A47E540A6}"/>
              </a:ext>
            </a:extLst>
          </p:cNvPr>
          <p:cNvSpPr txBox="1">
            <a:spLocks/>
          </p:cNvSpPr>
          <p:nvPr/>
        </p:nvSpPr>
        <p:spPr>
          <a:xfrm>
            <a:off x="200686" y="854074"/>
            <a:ext cx="8818627" cy="5741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CA" sz="2800" dirty="0">
                <a:latin typeface="Candara" panose="020E0502030303020204" pitchFamily="34" charset="0"/>
              </a:rPr>
              <a:t>DRAM and other memory technologies that are capable of performing </a:t>
            </a:r>
            <a:r>
              <a:rPr lang="en-CA" sz="2800" b="1" dirty="0">
                <a:solidFill>
                  <a:schemeClr val="accent1">
                    <a:lumMod val="75000"/>
                  </a:schemeClr>
                </a:solidFill>
                <a:latin typeface="Candara" panose="020E0502030303020204" pitchFamily="34" charset="0"/>
              </a:rPr>
              <a:t>computation using memory</a:t>
            </a:r>
          </a:p>
          <a:p>
            <a:pPr marL="0" indent="0">
              <a:lnSpc>
                <a:spcPct val="100000"/>
              </a:lnSpc>
              <a:spcAft>
                <a:spcPts val="400"/>
              </a:spcAft>
              <a:buNone/>
            </a:pPr>
            <a:r>
              <a:rPr lang="en-CA" sz="2800" b="1" dirty="0">
                <a:latin typeface="Candara" panose="020E0502030303020204" pitchFamily="34" charset="0"/>
              </a:rPr>
              <a:t>Shortcomings:</a:t>
            </a:r>
            <a:endParaRPr lang="en-CA" sz="280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t>
            </a:r>
            <a:r>
              <a:rPr lang="en-CA" sz="2800" b="1" dirty="0">
                <a:solidFill>
                  <a:srgbClr val="C00000"/>
                </a:solidFill>
                <a:latin typeface="Candara" panose="020E0502030303020204" pitchFamily="34" charset="0"/>
              </a:rPr>
              <a:t>only basic</a:t>
            </a:r>
            <a:r>
              <a:rPr lang="en-CA" sz="2800" dirty="0">
                <a:solidFill>
                  <a:srgbClr val="C00000"/>
                </a:solidFill>
                <a:latin typeface="Candara" panose="020E0502030303020204" pitchFamily="34" charset="0"/>
              </a:rPr>
              <a:t> </a:t>
            </a:r>
            <a:r>
              <a:rPr lang="en-CA" sz="2800" dirty="0">
                <a:latin typeface="Candara" panose="020E0502030303020204" pitchFamily="34" charset="0"/>
              </a:rPr>
              <a:t>operations (e.g., Boolean operations, addition)</a:t>
            </a:r>
          </a:p>
          <a:p>
            <a:pPr lvl="1">
              <a:lnSpc>
                <a:spcPct val="100000"/>
              </a:lnSpc>
              <a:spcAft>
                <a:spcPts val="400"/>
              </a:spcAft>
            </a:pPr>
            <a:r>
              <a:rPr lang="en-CA" sz="2400" dirty="0">
                <a:latin typeface="Candara" panose="020E0502030303020204" pitchFamily="34" charset="0"/>
              </a:rPr>
              <a:t>Not widely applicable </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 </a:t>
            </a:r>
            <a:r>
              <a:rPr lang="en-CA" sz="2800" b="1" dirty="0">
                <a:solidFill>
                  <a:srgbClr val="C00000"/>
                </a:solidFill>
                <a:latin typeface="Candara" panose="020E0502030303020204" pitchFamily="34" charset="0"/>
              </a:rPr>
              <a:t>limited</a:t>
            </a:r>
            <a:r>
              <a:rPr lang="en-CA" sz="2800" dirty="0">
                <a:latin typeface="Candara" panose="020E0502030303020204" pitchFamily="34" charset="0"/>
              </a:rPr>
              <a:t> set of operations</a:t>
            </a:r>
          </a:p>
          <a:p>
            <a:pPr lvl="1">
              <a:lnSpc>
                <a:spcPct val="100000"/>
              </a:lnSpc>
              <a:spcAft>
                <a:spcPts val="400"/>
              </a:spcAft>
            </a:pPr>
            <a:r>
              <a:rPr lang="en-CA" sz="2400" dirty="0">
                <a:latin typeface="Candara" panose="020E0502030303020204" pitchFamily="34" charset="0"/>
              </a:rPr>
              <a:t>Lack the flexibility to support new operations</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Require </a:t>
            </a:r>
            <a:r>
              <a:rPr lang="en-CA" sz="2800" b="1" dirty="0">
                <a:solidFill>
                  <a:srgbClr val="C00000"/>
                </a:solidFill>
                <a:latin typeface="Candara" panose="020E0502030303020204" pitchFamily="34" charset="0"/>
              </a:rPr>
              <a:t>significant changes</a:t>
            </a:r>
            <a:r>
              <a:rPr lang="en-CA" sz="2800" dirty="0">
                <a:solidFill>
                  <a:srgbClr val="C00000"/>
                </a:solidFill>
                <a:latin typeface="Candara" panose="020E0502030303020204" pitchFamily="34" charset="0"/>
              </a:rPr>
              <a:t> </a:t>
            </a:r>
            <a:r>
              <a:rPr lang="en-CA" sz="2800" dirty="0">
                <a:latin typeface="Candara" panose="020E0502030303020204" pitchFamily="34" charset="0"/>
              </a:rPr>
              <a:t>to the DRAM</a:t>
            </a:r>
          </a:p>
          <a:p>
            <a:pPr lvl="1">
              <a:lnSpc>
                <a:spcPct val="100000"/>
              </a:lnSpc>
              <a:spcAft>
                <a:spcPts val="400"/>
              </a:spcAft>
            </a:pPr>
            <a:r>
              <a:rPr lang="en-CA" sz="2400" dirty="0">
                <a:latin typeface="Candara" panose="020E0502030303020204" pitchFamily="34" charset="0"/>
              </a:rPr>
              <a:t>Costly (e.g., area, power)</a:t>
            </a:r>
          </a:p>
        </p:txBody>
      </p:sp>
    </p:spTree>
    <p:extLst>
      <p:ext uri="{BB962C8B-B14F-4D97-AF65-F5344CB8AC3E}">
        <p14:creationId xmlns:p14="http://schemas.microsoft.com/office/powerpoint/2010/main" val="174905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PuM: Prior Works</a:t>
            </a:r>
          </a:p>
        </p:txBody>
      </p:sp>
      <p:sp>
        <p:nvSpPr>
          <p:cNvPr id="7" name="Content Placeholder 2">
            <a:extLst>
              <a:ext uri="{FF2B5EF4-FFF2-40B4-BE49-F238E27FC236}">
                <a16:creationId xmlns:a16="http://schemas.microsoft.com/office/drawing/2014/main" id="{190838D6-B748-764A-989E-D48A47E540A6}"/>
              </a:ext>
            </a:extLst>
          </p:cNvPr>
          <p:cNvSpPr txBox="1">
            <a:spLocks/>
          </p:cNvSpPr>
          <p:nvPr/>
        </p:nvSpPr>
        <p:spPr>
          <a:xfrm>
            <a:off x="200686" y="854074"/>
            <a:ext cx="8818627" cy="5741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CA" sz="2800" dirty="0">
                <a:latin typeface="Candara" panose="020E0502030303020204" pitchFamily="34" charset="0"/>
              </a:rPr>
              <a:t>DRAM and other memory technologies that are capable of performing </a:t>
            </a:r>
            <a:r>
              <a:rPr lang="en-CA" sz="2800" b="1" dirty="0">
                <a:solidFill>
                  <a:schemeClr val="accent1">
                    <a:lumMod val="75000"/>
                  </a:schemeClr>
                </a:solidFill>
                <a:latin typeface="Candara" panose="020E0502030303020204" pitchFamily="34" charset="0"/>
              </a:rPr>
              <a:t>computation using memory</a:t>
            </a:r>
          </a:p>
          <a:p>
            <a:pPr marL="0" indent="0">
              <a:lnSpc>
                <a:spcPct val="100000"/>
              </a:lnSpc>
              <a:spcAft>
                <a:spcPts val="400"/>
              </a:spcAft>
              <a:buNone/>
            </a:pPr>
            <a:r>
              <a:rPr lang="en-CA" sz="2800" b="1" dirty="0">
                <a:latin typeface="Candara" panose="020E0502030303020204" pitchFamily="34" charset="0"/>
              </a:rPr>
              <a:t>Shortcomings:</a:t>
            </a:r>
            <a:endParaRPr lang="en-CA" sz="280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t>
            </a:r>
            <a:r>
              <a:rPr lang="en-CA" sz="2800" b="1" dirty="0">
                <a:solidFill>
                  <a:srgbClr val="C00000"/>
                </a:solidFill>
                <a:latin typeface="Candara" panose="020E0502030303020204" pitchFamily="34" charset="0"/>
              </a:rPr>
              <a:t>only basic</a:t>
            </a:r>
            <a:r>
              <a:rPr lang="en-CA" sz="2800" dirty="0">
                <a:solidFill>
                  <a:srgbClr val="C00000"/>
                </a:solidFill>
                <a:latin typeface="Candara" panose="020E0502030303020204" pitchFamily="34" charset="0"/>
              </a:rPr>
              <a:t> </a:t>
            </a:r>
            <a:r>
              <a:rPr lang="en-CA" sz="2800" dirty="0">
                <a:latin typeface="Candara" panose="020E0502030303020204" pitchFamily="34" charset="0"/>
              </a:rPr>
              <a:t>operations (e.g., Boolean operations, addition)</a:t>
            </a:r>
          </a:p>
          <a:p>
            <a:pPr lvl="1">
              <a:lnSpc>
                <a:spcPct val="100000"/>
              </a:lnSpc>
              <a:spcAft>
                <a:spcPts val="400"/>
              </a:spcAft>
            </a:pPr>
            <a:r>
              <a:rPr lang="en-CA" sz="2400" dirty="0">
                <a:latin typeface="Candara" panose="020E0502030303020204" pitchFamily="34" charset="0"/>
              </a:rPr>
              <a:t>Not widely applicable </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 </a:t>
            </a:r>
            <a:r>
              <a:rPr lang="en-CA" sz="2800" b="1" dirty="0">
                <a:solidFill>
                  <a:srgbClr val="C00000"/>
                </a:solidFill>
                <a:latin typeface="Candara" panose="020E0502030303020204" pitchFamily="34" charset="0"/>
              </a:rPr>
              <a:t>limited</a:t>
            </a:r>
            <a:r>
              <a:rPr lang="en-CA" sz="2800" dirty="0">
                <a:latin typeface="Candara" panose="020E0502030303020204" pitchFamily="34" charset="0"/>
              </a:rPr>
              <a:t> set of operations</a:t>
            </a:r>
          </a:p>
          <a:p>
            <a:pPr lvl="1">
              <a:lnSpc>
                <a:spcPct val="100000"/>
              </a:lnSpc>
              <a:spcAft>
                <a:spcPts val="400"/>
              </a:spcAft>
            </a:pPr>
            <a:r>
              <a:rPr lang="en-CA" sz="2400" dirty="0">
                <a:latin typeface="Candara" panose="020E0502030303020204" pitchFamily="34" charset="0"/>
              </a:rPr>
              <a:t>Lack the flexibility to support new operations</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Require </a:t>
            </a:r>
            <a:r>
              <a:rPr lang="en-CA" sz="2800" b="1" dirty="0">
                <a:solidFill>
                  <a:srgbClr val="C00000"/>
                </a:solidFill>
                <a:latin typeface="Candara" panose="020E0502030303020204" pitchFamily="34" charset="0"/>
              </a:rPr>
              <a:t>significant changes</a:t>
            </a:r>
            <a:r>
              <a:rPr lang="en-CA" sz="2800" dirty="0">
                <a:solidFill>
                  <a:srgbClr val="C00000"/>
                </a:solidFill>
                <a:latin typeface="Candara" panose="020E0502030303020204" pitchFamily="34" charset="0"/>
              </a:rPr>
              <a:t> </a:t>
            </a:r>
            <a:r>
              <a:rPr lang="en-CA" sz="2800" dirty="0">
                <a:latin typeface="Candara" panose="020E0502030303020204" pitchFamily="34" charset="0"/>
              </a:rPr>
              <a:t>to the DRAM</a:t>
            </a:r>
          </a:p>
          <a:p>
            <a:pPr lvl="1">
              <a:lnSpc>
                <a:spcPct val="100000"/>
              </a:lnSpc>
              <a:spcAft>
                <a:spcPts val="400"/>
              </a:spcAft>
            </a:pPr>
            <a:r>
              <a:rPr lang="en-CA" sz="2400" dirty="0">
                <a:latin typeface="Candara" panose="020E0502030303020204" pitchFamily="34" charset="0"/>
              </a:rPr>
              <a:t>Costly (e.g., area, power)</a:t>
            </a:r>
          </a:p>
        </p:txBody>
      </p:sp>
      <p:sp>
        <p:nvSpPr>
          <p:cNvPr id="5" name="Rectangle 4">
            <a:extLst>
              <a:ext uri="{FF2B5EF4-FFF2-40B4-BE49-F238E27FC236}">
                <a16:creationId xmlns:a16="http://schemas.microsoft.com/office/drawing/2014/main" id="{9C7F07A0-7B04-1F4F-AD1C-FA5C818E88D0}"/>
              </a:ext>
            </a:extLst>
          </p:cNvPr>
          <p:cNvSpPr/>
          <p:nvPr/>
        </p:nvSpPr>
        <p:spPr>
          <a:xfrm>
            <a:off x="3274" y="854074"/>
            <a:ext cx="9144000" cy="55811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4CB817-054C-844E-834A-D355E6F8DA85}"/>
              </a:ext>
            </a:extLst>
          </p:cNvPr>
          <p:cNvSpPr txBox="1"/>
          <p:nvPr/>
        </p:nvSpPr>
        <p:spPr>
          <a:xfrm>
            <a:off x="243662" y="3461397"/>
            <a:ext cx="8656675" cy="2893100"/>
          </a:xfrm>
          <a:prstGeom prst="rect">
            <a:avLst/>
          </a:prstGeom>
          <a:solidFill>
            <a:schemeClr val="accent4">
              <a:lumMod val="20000"/>
              <a:lumOff val="80000"/>
            </a:schemeClr>
          </a:solidFill>
          <a:ln w="76200">
            <a:solidFill>
              <a:schemeClr val="accent1"/>
            </a:solidFill>
          </a:ln>
        </p:spPr>
        <p:txBody>
          <a:bodyPr wrap="square" rtlCol="0">
            <a:spAutoFit/>
          </a:bodyPr>
          <a:lstStyle/>
          <a:p>
            <a:endParaRPr lang="en-US" sz="2600" b="1" dirty="0">
              <a:latin typeface="Candara" panose="020E0502030303020204" pitchFamily="34" charset="0"/>
              <a:ea typeface="Cambria" charset="0"/>
              <a:cs typeface="Cambria" charset="0"/>
            </a:endParaRPr>
          </a:p>
          <a:p>
            <a:pPr lvl="0" algn="ctr">
              <a:defRPr/>
            </a:pPr>
            <a:r>
              <a:rPr lang="en-US" sz="2600" b="1" kern="0" dirty="0">
                <a:latin typeface="Candara" panose="020E0502030303020204" pitchFamily="34" charset="0"/>
              </a:rPr>
              <a:t>Need a framework that aids </a:t>
            </a:r>
            <a:r>
              <a:rPr lang="en-US" sz="2600" b="1" kern="0" dirty="0">
                <a:solidFill>
                  <a:srgbClr val="237114"/>
                </a:solidFill>
                <a:latin typeface="Candara" panose="020E0502030303020204" pitchFamily="34" charset="0"/>
              </a:rPr>
              <a:t>general adoption of PuM</a:t>
            </a:r>
            <a:r>
              <a:rPr lang="en-US" sz="2600" b="1" kern="0" dirty="0">
                <a:latin typeface="Candara" panose="020E0502030303020204" pitchFamily="34" charset="0"/>
              </a:rPr>
              <a:t>, by:</a:t>
            </a:r>
          </a:p>
          <a:p>
            <a:pPr lvl="0" algn="ctr">
              <a:defRPr/>
            </a:pPr>
            <a:endParaRPr lang="en-US" sz="2600" b="1" kern="0" dirty="0">
              <a:latin typeface="Candara" panose="020E0502030303020204" pitchFamily="34" charset="0"/>
            </a:endParaRPr>
          </a:p>
          <a:p>
            <a:pPr lvl="0">
              <a:defRPr/>
            </a:pPr>
            <a:r>
              <a:rPr lang="en-US" sz="2600" b="1" kern="0" dirty="0">
                <a:latin typeface="Candara" panose="020E0502030303020204" pitchFamily="34" charset="0"/>
              </a:rPr>
              <a:t>		- Efficiently implementing </a:t>
            </a:r>
            <a:r>
              <a:rPr lang="en-US" sz="2600" b="1" kern="0" dirty="0">
                <a:solidFill>
                  <a:srgbClr val="0070C0"/>
                </a:solidFill>
                <a:latin typeface="Candara" panose="020E0502030303020204" pitchFamily="34" charset="0"/>
              </a:rPr>
              <a:t>complex operations</a:t>
            </a:r>
          </a:p>
          <a:p>
            <a:pPr lvl="0">
              <a:defRPr/>
            </a:pPr>
            <a:endParaRPr lang="en-US" sz="2600" b="1" kern="0" dirty="0">
              <a:solidFill>
                <a:srgbClr val="0070C0"/>
              </a:solidFill>
              <a:latin typeface="Candara" panose="020E0502030303020204" pitchFamily="34" charset="0"/>
            </a:endParaRPr>
          </a:p>
          <a:p>
            <a:pPr lvl="0">
              <a:defRPr/>
            </a:pPr>
            <a:r>
              <a:rPr lang="en-US" sz="2600" b="1" kern="0" dirty="0">
                <a:latin typeface="Candara" panose="020E0502030303020204" pitchFamily="34" charset="0"/>
              </a:rPr>
              <a:t>		- Providing flexibility to support </a:t>
            </a:r>
            <a:r>
              <a:rPr lang="en-US" sz="2600" b="1" kern="0" dirty="0">
                <a:solidFill>
                  <a:srgbClr val="0070C0"/>
                </a:solidFill>
                <a:latin typeface="Candara" panose="020E0502030303020204" pitchFamily="34" charset="0"/>
              </a:rPr>
              <a:t>new operations</a:t>
            </a:r>
          </a:p>
          <a:p>
            <a:pPr lvl="1"/>
            <a:endParaRPr lang="en-US" sz="2600" b="1" dirty="0">
              <a:latin typeface="Candara" panose="020E0502030303020204" pitchFamily="34" charset="0"/>
              <a:ea typeface="Cambria" charset="0"/>
              <a:cs typeface="Cambria" charset="0"/>
            </a:endParaRPr>
          </a:p>
        </p:txBody>
      </p:sp>
    </p:spTree>
    <p:extLst>
      <p:ext uri="{BB962C8B-B14F-4D97-AF65-F5344CB8AC3E}">
        <p14:creationId xmlns:p14="http://schemas.microsoft.com/office/powerpoint/2010/main" val="325814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582217" y="856528"/>
            <a:ext cx="7979566" cy="5602146"/>
          </a:xfrm>
        </p:spPr>
        <p:txBody>
          <a:bodyPr/>
          <a:lstStyle/>
          <a:p>
            <a:pPr lvl="1"/>
            <a:endParaRPr lang="en-US" sz="800" dirty="0"/>
          </a:p>
          <a:p>
            <a:pPr marL="0" indent="0">
              <a:buNone/>
            </a:pPr>
            <a:endParaRPr lang="en-US" sz="2400" b="1" dirty="0">
              <a:solidFill>
                <a:schemeClr val="accent1">
                  <a:lumMod val="75000"/>
                </a:schemeClr>
              </a:solidFill>
            </a:endParaRPr>
          </a:p>
          <a:p>
            <a:pPr marL="0" indent="0">
              <a:buNone/>
            </a:pPr>
            <a:endParaRPr lang="en-US" sz="2400" b="1" dirty="0">
              <a:solidFill>
                <a:schemeClr val="accent1">
                  <a:lumMod val="75000"/>
                </a:schemeClr>
              </a:solidFill>
            </a:endParaRPr>
          </a:p>
          <a:p>
            <a:pPr marL="0" indent="0">
              <a:buNone/>
            </a:pPr>
            <a:r>
              <a:rPr lang="en-US" sz="3200" b="1" dirty="0">
                <a:solidFill>
                  <a:schemeClr val="accent1">
                    <a:lumMod val="75000"/>
                  </a:schemeClr>
                </a:solidFill>
              </a:rPr>
              <a:t>Goal: </a:t>
            </a:r>
            <a:r>
              <a:rPr lang="en-US" sz="3200" dirty="0"/>
              <a:t>Design a PuM framework that </a:t>
            </a:r>
          </a:p>
          <a:p>
            <a:pPr marL="0" indent="0">
              <a:buNone/>
            </a:pPr>
            <a:endParaRPr lang="en-US" sz="3200" dirty="0"/>
          </a:p>
          <a:p>
            <a:pPr lvl="1"/>
            <a:r>
              <a:rPr lang="en-US" sz="2800" dirty="0">
                <a:solidFill>
                  <a:schemeClr val="accent1">
                    <a:lumMod val="75000"/>
                  </a:schemeClr>
                </a:solidFill>
              </a:rPr>
              <a:t>Efficiently</a:t>
            </a:r>
            <a:r>
              <a:rPr lang="en-US" sz="2800" dirty="0"/>
              <a:t> implements </a:t>
            </a:r>
            <a:r>
              <a:rPr lang="en-US" sz="2800" dirty="0">
                <a:solidFill>
                  <a:schemeClr val="accent1">
                    <a:lumMod val="75000"/>
                  </a:schemeClr>
                </a:solidFill>
              </a:rPr>
              <a:t>complex</a:t>
            </a:r>
            <a:r>
              <a:rPr lang="en-US" sz="2800" dirty="0"/>
              <a:t> operations</a:t>
            </a:r>
          </a:p>
          <a:p>
            <a:pPr lvl="1"/>
            <a:endParaRPr lang="en-US" sz="800" dirty="0"/>
          </a:p>
          <a:p>
            <a:pPr lvl="1"/>
            <a:r>
              <a:rPr lang="en-US" sz="2800" dirty="0"/>
              <a:t>Provides the </a:t>
            </a:r>
            <a:r>
              <a:rPr lang="en-US" sz="2800" dirty="0">
                <a:solidFill>
                  <a:schemeClr val="accent1">
                    <a:lumMod val="75000"/>
                  </a:schemeClr>
                </a:solidFill>
              </a:rPr>
              <a:t>flexibility</a:t>
            </a:r>
            <a:r>
              <a:rPr lang="en-US" sz="2800" dirty="0"/>
              <a:t> to support new desired operations</a:t>
            </a:r>
          </a:p>
          <a:p>
            <a:pPr lvl="1"/>
            <a:endParaRPr lang="en-US" sz="800" dirty="0"/>
          </a:p>
          <a:p>
            <a:pPr lvl="1"/>
            <a:r>
              <a:rPr lang="en-US" sz="2800" dirty="0">
                <a:solidFill>
                  <a:schemeClr val="accent1">
                    <a:lumMod val="75000"/>
                  </a:schemeClr>
                </a:solidFill>
              </a:rPr>
              <a:t>Minimally</a:t>
            </a:r>
            <a:r>
              <a:rPr lang="en-US" sz="2800" dirty="0"/>
              <a:t> changes the DRAM architecture</a:t>
            </a:r>
          </a:p>
          <a:p>
            <a:pPr lvl="1"/>
            <a:endParaRPr lang="en-US" dirty="0"/>
          </a:p>
        </p:txBody>
      </p:sp>
      <p:sp>
        <p:nvSpPr>
          <p:cNvPr id="5" name="Title 4">
            <a:extLst>
              <a:ext uri="{FF2B5EF4-FFF2-40B4-BE49-F238E27FC236}">
                <a16:creationId xmlns:a16="http://schemas.microsoft.com/office/drawing/2014/main" id="{2D212777-B8D9-3E4F-934E-E139D1BF63DC}"/>
              </a:ext>
            </a:extLst>
          </p:cNvPr>
          <p:cNvSpPr>
            <a:spLocks noGrp="1"/>
          </p:cNvSpPr>
          <p:nvPr>
            <p:ph type="title"/>
          </p:nvPr>
        </p:nvSpPr>
        <p:spPr/>
        <p:txBody>
          <a:bodyPr>
            <a:normAutofit fontScale="90000"/>
          </a:bodyPr>
          <a:lstStyle/>
          <a:p>
            <a:r>
              <a:rPr lang="en-US" dirty="0"/>
              <a:t>Our Goal</a:t>
            </a:r>
          </a:p>
        </p:txBody>
      </p:sp>
    </p:spTree>
    <p:extLst>
      <p:ext uri="{BB962C8B-B14F-4D97-AF65-F5344CB8AC3E}">
        <p14:creationId xmlns:p14="http://schemas.microsoft.com/office/powerpoint/2010/main" val="144487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169011" y="925975"/>
            <a:ext cx="8801369" cy="5509549"/>
          </a:xfrm>
        </p:spPr>
        <p:txBody>
          <a:bodyPr/>
          <a:lstStyle/>
          <a:p>
            <a:r>
              <a:rPr lang="en-US" b="1" dirty="0">
                <a:solidFill>
                  <a:srgbClr val="2D5597"/>
                </a:solidFill>
              </a:rPr>
              <a:t>SIMDRAM: </a:t>
            </a:r>
            <a:r>
              <a:rPr lang="en-US" dirty="0"/>
              <a:t>An end-to-end processing-using-DRAM framework that provides the programming interface, the ISA, and the hardware support for:</a:t>
            </a:r>
          </a:p>
          <a:p>
            <a:endParaRPr lang="en-US" sz="2400" dirty="0"/>
          </a:p>
          <a:p>
            <a:pPr lvl="1"/>
            <a:r>
              <a:rPr lang="en-US" dirty="0">
                <a:solidFill>
                  <a:srgbClr val="2D5597"/>
                </a:solidFill>
              </a:rPr>
              <a:t>Efficiently</a:t>
            </a:r>
            <a:r>
              <a:rPr lang="en-US" dirty="0"/>
              <a:t> computing </a:t>
            </a:r>
            <a:r>
              <a:rPr lang="en-US" dirty="0">
                <a:solidFill>
                  <a:srgbClr val="2D5597"/>
                </a:solidFill>
              </a:rPr>
              <a:t>complex</a:t>
            </a:r>
            <a:r>
              <a:rPr lang="en-US" dirty="0"/>
              <a:t> operations in DRAM</a:t>
            </a:r>
          </a:p>
          <a:p>
            <a:pPr lvl="1"/>
            <a:endParaRPr lang="en-US" sz="800" dirty="0"/>
          </a:p>
          <a:p>
            <a:pPr lvl="1"/>
            <a:r>
              <a:rPr lang="en-US" dirty="0"/>
              <a:t>Providing the ability to implement </a:t>
            </a:r>
            <a:r>
              <a:rPr lang="en-US" dirty="0">
                <a:solidFill>
                  <a:srgbClr val="2D5597"/>
                </a:solidFill>
              </a:rPr>
              <a:t>arbitrary</a:t>
            </a:r>
            <a:r>
              <a:rPr lang="en-US" dirty="0"/>
              <a:t> operations as required</a:t>
            </a:r>
          </a:p>
          <a:p>
            <a:pPr lvl="1"/>
            <a:endParaRPr lang="en-US" sz="800" dirty="0"/>
          </a:p>
          <a:p>
            <a:pPr lvl="1"/>
            <a:r>
              <a:rPr lang="en-US" dirty="0"/>
              <a:t>Using an </a:t>
            </a:r>
            <a:r>
              <a:rPr lang="en-US" dirty="0">
                <a:solidFill>
                  <a:srgbClr val="2D5597"/>
                </a:solidFill>
              </a:rPr>
              <a:t>in-DRAM massively-parallel SIMD substrate </a:t>
            </a:r>
            <a:r>
              <a:rPr lang="en-US" dirty="0"/>
              <a:t>that requires </a:t>
            </a:r>
            <a:r>
              <a:rPr lang="en-US" dirty="0">
                <a:solidFill>
                  <a:srgbClr val="2D5597"/>
                </a:solidFill>
              </a:rPr>
              <a:t>minimal</a:t>
            </a:r>
            <a:r>
              <a:rPr lang="en-US" dirty="0"/>
              <a:t> changes to DRAM architecture</a:t>
            </a:r>
          </a:p>
          <a:p>
            <a:pPr lvl="2"/>
            <a:endParaRPr lang="en-US" dirty="0"/>
          </a:p>
          <a:p>
            <a:pPr lvl="1"/>
            <a:endParaRPr lang="en-US" dirty="0"/>
          </a:p>
        </p:txBody>
      </p:sp>
      <p:sp>
        <p:nvSpPr>
          <p:cNvPr id="5" name="Title 4">
            <a:extLst>
              <a:ext uri="{FF2B5EF4-FFF2-40B4-BE49-F238E27FC236}">
                <a16:creationId xmlns:a16="http://schemas.microsoft.com/office/drawing/2014/main" id="{4917F6CF-5AB7-184D-8F3A-FEDD9458A03A}"/>
              </a:ext>
            </a:extLst>
          </p:cNvPr>
          <p:cNvSpPr>
            <a:spLocks noGrp="1"/>
          </p:cNvSpPr>
          <p:nvPr>
            <p:ph type="title"/>
          </p:nvPr>
        </p:nvSpPr>
        <p:spPr/>
        <p:txBody>
          <a:bodyPr>
            <a:normAutofit fontScale="90000"/>
          </a:bodyPr>
          <a:lstStyle/>
          <a:p>
            <a:r>
              <a:rPr lang="en-US" dirty="0"/>
              <a:t>Key Idea</a:t>
            </a:r>
          </a:p>
        </p:txBody>
      </p:sp>
    </p:spTree>
    <p:extLst>
      <p:ext uri="{BB962C8B-B14F-4D97-AF65-F5344CB8AC3E}">
        <p14:creationId xmlns:p14="http://schemas.microsoft.com/office/powerpoint/2010/main" val="39326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973-379F-0E47-9237-8E81F18B2687}"/>
              </a:ext>
            </a:extLst>
          </p:cNvPr>
          <p:cNvSpPr>
            <a:spLocks noGrp="1"/>
          </p:cNvSpPr>
          <p:nvPr>
            <p:ph type="title"/>
          </p:nvPr>
        </p:nvSpPr>
        <p:spPr/>
        <p:txBody>
          <a:bodyPr>
            <a:normAutofit fontScale="90000"/>
          </a:bodyPr>
          <a:lstStyle/>
          <a:p>
            <a:r>
              <a:rPr lang="en-CA" sz="4400" dirty="0"/>
              <a:t>SIMDRAM: PUM Substrate</a:t>
            </a:r>
            <a:endParaRPr lang="en-US" sz="4400" dirty="0"/>
          </a:p>
        </p:txBody>
      </p:sp>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78189" y="837208"/>
            <a:ext cx="8987622" cy="5463885"/>
          </a:xfrm>
        </p:spPr>
        <p:txBody>
          <a:bodyPr/>
          <a:lstStyle/>
          <a:p>
            <a:r>
              <a:rPr lang="en-CA" dirty="0"/>
              <a:t>SIMDRAM framework is built around a DRAM substrate that enables two techniques:</a:t>
            </a:r>
          </a:p>
          <a:p>
            <a:pPr lvl="1"/>
            <a:endParaRPr lang="en-US" dirty="0"/>
          </a:p>
          <a:p>
            <a:pPr lvl="1"/>
            <a:endParaRPr lang="en-US" dirty="0"/>
          </a:p>
        </p:txBody>
      </p:sp>
      <p:sp>
        <p:nvSpPr>
          <p:cNvPr id="44" name="Rectangle 43">
            <a:extLst>
              <a:ext uri="{FF2B5EF4-FFF2-40B4-BE49-F238E27FC236}">
                <a16:creationId xmlns:a16="http://schemas.microsoft.com/office/drawing/2014/main" id="{A08905E8-42CC-F349-A45A-B5006174B525}"/>
              </a:ext>
            </a:extLst>
          </p:cNvPr>
          <p:cNvSpPr/>
          <p:nvPr/>
        </p:nvSpPr>
        <p:spPr>
          <a:xfrm>
            <a:off x="670527" y="1686574"/>
            <a:ext cx="2902013" cy="400110"/>
          </a:xfrm>
          <a:prstGeom prst="rect">
            <a:avLst/>
          </a:prstGeom>
        </p:spPr>
        <p:txBody>
          <a:bodyPr wrap="none">
            <a:spAutoFit/>
          </a:bodyPr>
          <a:lstStyle/>
          <a:p>
            <a:pPr lvl="0" algn="ctr">
              <a:defRPr/>
            </a:pPr>
            <a:r>
              <a:rPr lang="en-US" sz="2000" b="1" dirty="0">
                <a:solidFill>
                  <a:schemeClr val="accent1">
                    <a:lumMod val="75000"/>
                  </a:schemeClr>
                </a:solidFill>
                <a:latin typeface="Cambria" panose="02040503050406030204" pitchFamily="18" charset="0"/>
                <a:cs typeface="Arial" panose="020B0604020202020204" pitchFamily="34" charset="0"/>
              </a:rPr>
              <a:t>(1) Vertical data layout</a:t>
            </a:r>
          </a:p>
        </p:txBody>
      </p:sp>
      <p:grpSp>
        <p:nvGrpSpPr>
          <p:cNvPr id="113" name="Group 112">
            <a:extLst>
              <a:ext uri="{FF2B5EF4-FFF2-40B4-BE49-F238E27FC236}">
                <a16:creationId xmlns:a16="http://schemas.microsoft.com/office/drawing/2014/main" id="{9085F27E-EFC7-2E43-8D41-8AD8EA776005}"/>
              </a:ext>
            </a:extLst>
          </p:cNvPr>
          <p:cNvGrpSpPr/>
          <p:nvPr/>
        </p:nvGrpSpPr>
        <p:grpSpPr>
          <a:xfrm>
            <a:off x="861221" y="2120789"/>
            <a:ext cx="3125947" cy="2586303"/>
            <a:chOff x="465576" y="2389889"/>
            <a:chExt cx="3125947" cy="2586303"/>
          </a:xfrm>
        </p:grpSpPr>
        <p:cxnSp>
          <p:nvCxnSpPr>
            <p:cNvPr id="46" name="Straight Arrow Connector 45">
              <a:extLst>
                <a:ext uri="{FF2B5EF4-FFF2-40B4-BE49-F238E27FC236}">
                  <a16:creationId xmlns:a16="http://schemas.microsoft.com/office/drawing/2014/main" id="{8DEE3538-05A0-094A-9D32-2AC042A93D4F}"/>
                </a:ext>
              </a:extLst>
            </p:cNvPr>
            <p:cNvCxnSpPr>
              <a:cxnSpLocks/>
            </p:cNvCxnSpPr>
            <p:nvPr/>
          </p:nvCxnSpPr>
          <p:spPr>
            <a:xfrm>
              <a:off x="2808126" y="2931238"/>
              <a:ext cx="0" cy="1417320"/>
            </a:xfrm>
            <a:prstGeom prst="straightConnector1">
              <a:avLst/>
            </a:prstGeom>
            <a:ln w="1905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F85C9C47-61D9-514F-AC12-B892EEF349D8}"/>
                </a:ext>
              </a:extLst>
            </p:cNvPr>
            <p:cNvSpPr/>
            <p:nvPr/>
          </p:nvSpPr>
          <p:spPr>
            <a:xfrm rot="5400000" flipH="1" flipV="1">
              <a:off x="2210291" y="3518386"/>
              <a:ext cx="1191523" cy="246221"/>
            </a:xfrm>
            <a:prstGeom prst="rect">
              <a:avLst/>
            </a:prstGeom>
            <a:solidFill>
              <a:schemeClr val="bg1"/>
            </a:solidFill>
          </p:spPr>
          <p:txBody>
            <a:bodyPr wrap="square" anchor="ctr">
              <a:spAutoFit/>
            </a:bodyPr>
            <a:lstStyle/>
            <a:p>
              <a:pPr algn="ctr"/>
              <a:r>
                <a:rPr lang="en-US" sz="1000" i="1" dirty="0">
                  <a:latin typeface="Cambria" panose="02040503050406030204" pitchFamily="18" charset="0"/>
                  <a:cs typeface="Arial" panose="020B0604020202020204" pitchFamily="34" charset="0"/>
                </a:rPr>
                <a:t>4-bit element size</a:t>
              </a:r>
            </a:p>
          </p:txBody>
        </p:sp>
        <p:cxnSp>
          <p:nvCxnSpPr>
            <p:cNvPr id="48" name="Straight Connector 47">
              <a:extLst>
                <a:ext uri="{FF2B5EF4-FFF2-40B4-BE49-F238E27FC236}">
                  <a16:creationId xmlns:a16="http://schemas.microsoft.com/office/drawing/2014/main" id="{40872D0E-4A7A-E44A-ACDD-E2296BE5AC01}"/>
                </a:ext>
              </a:extLst>
            </p:cNvPr>
            <p:cNvCxnSpPr>
              <a:cxnSpLocks/>
            </p:cNvCxnSpPr>
            <p:nvPr/>
          </p:nvCxnSpPr>
          <p:spPr>
            <a:xfrm flipV="1">
              <a:off x="2808126" y="4155473"/>
              <a:ext cx="0" cy="8496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8CB4F47B-8722-8441-8BC6-2BF4EC5194D9}"/>
                </a:ext>
              </a:extLst>
            </p:cNvPr>
            <p:cNvSpPr/>
            <p:nvPr/>
          </p:nvSpPr>
          <p:spPr>
            <a:xfrm rot="5400000">
              <a:off x="1823007" y="3484442"/>
              <a:ext cx="1417320" cy="310896"/>
            </a:xfrm>
            <a:prstGeom prst="roundRect">
              <a:avLst/>
            </a:prstGeom>
            <a:solidFill>
              <a:srgbClr val="E5DBAD"/>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0" name="Rounded Rectangle 49">
              <a:extLst>
                <a:ext uri="{FF2B5EF4-FFF2-40B4-BE49-F238E27FC236}">
                  <a16:creationId xmlns:a16="http://schemas.microsoft.com/office/drawing/2014/main" id="{2C6F5D11-CFBC-E44A-8CE2-B71472CABC0F}"/>
                </a:ext>
              </a:extLst>
            </p:cNvPr>
            <p:cNvSpPr/>
            <p:nvPr/>
          </p:nvSpPr>
          <p:spPr>
            <a:xfrm rot="5400000">
              <a:off x="1420432" y="3484535"/>
              <a:ext cx="1413371" cy="306763"/>
            </a:xfrm>
            <a:prstGeom prst="roundRect">
              <a:avLst/>
            </a:prstGeom>
            <a:solidFill>
              <a:srgbClr val="7DB677"/>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1" name="Rounded Rectangle 50">
              <a:extLst>
                <a:ext uri="{FF2B5EF4-FFF2-40B4-BE49-F238E27FC236}">
                  <a16:creationId xmlns:a16="http://schemas.microsoft.com/office/drawing/2014/main" id="{39891797-4F05-6942-BA14-B6713F8D720A}"/>
                </a:ext>
              </a:extLst>
            </p:cNvPr>
            <p:cNvSpPr/>
            <p:nvPr/>
          </p:nvSpPr>
          <p:spPr>
            <a:xfrm rot="5400000">
              <a:off x="1016590" y="3484935"/>
              <a:ext cx="1395121" cy="306763"/>
            </a:xfrm>
            <a:prstGeom prst="roundRect">
              <a:avLst/>
            </a:prstGeom>
            <a:solidFill>
              <a:srgbClr val="86C2C4"/>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2" name="Rounded Rectangle 51">
              <a:extLst>
                <a:ext uri="{FF2B5EF4-FFF2-40B4-BE49-F238E27FC236}">
                  <a16:creationId xmlns:a16="http://schemas.microsoft.com/office/drawing/2014/main" id="{B505D2B8-F58B-DA4B-BFA3-C3FE9909F07E}"/>
                </a:ext>
              </a:extLst>
            </p:cNvPr>
            <p:cNvSpPr/>
            <p:nvPr/>
          </p:nvSpPr>
          <p:spPr>
            <a:xfrm rot="5400000">
              <a:off x="619053" y="3475410"/>
              <a:ext cx="1395120" cy="306763"/>
            </a:xfrm>
            <a:prstGeom prst="roundRect">
              <a:avLst/>
            </a:prstGeom>
            <a:solidFill>
              <a:srgbClr val="9FBED9"/>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grpSp>
          <p:nvGrpSpPr>
            <p:cNvPr id="53" name="Group 52">
              <a:extLst>
                <a:ext uri="{FF2B5EF4-FFF2-40B4-BE49-F238E27FC236}">
                  <a16:creationId xmlns:a16="http://schemas.microsoft.com/office/drawing/2014/main" id="{51984AFC-DCD9-1344-A010-D311782B95BB}"/>
                </a:ext>
              </a:extLst>
            </p:cNvPr>
            <p:cNvGrpSpPr/>
            <p:nvPr/>
          </p:nvGrpSpPr>
          <p:grpSpPr>
            <a:xfrm>
              <a:off x="838412" y="2945325"/>
              <a:ext cx="1904672" cy="1400209"/>
              <a:chOff x="2273663" y="1360078"/>
              <a:chExt cx="1904672" cy="1400209"/>
            </a:xfrm>
          </p:grpSpPr>
          <p:cxnSp>
            <p:nvCxnSpPr>
              <p:cNvPr id="54" name="Straight Connector 53">
                <a:extLst>
                  <a:ext uri="{FF2B5EF4-FFF2-40B4-BE49-F238E27FC236}">
                    <a16:creationId xmlns:a16="http://schemas.microsoft.com/office/drawing/2014/main" id="{31666C08-233D-114A-A997-A2C3BD87861E}"/>
                  </a:ext>
                </a:extLst>
              </p:cNvPr>
              <p:cNvCxnSpPr>
                <a:cxnSpLocks/>
              </p:cNvCxnSpPr>
              <p:nvPr/>
            </p:nvCxnSpPr>
            <p:spPr>
              <a:xfrm>
                <a:off x="3966158"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0EC77E-B16E-C349-9034-44E727CFEA38}"/>
                  </a:ext>
                </a:extLst>
              </p:cNvPr>
              <p:cNvCxnSpPr>
                <a:cxnSpLocks/>
              </p:cNvCxnSpPr>
              <p:nvPr/>
            </p:nvCxnSpPr>
            <p:spPr>
              <a:xfrm>
                <a:off x="3562682"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73F59E2-DB55-0F4A-AD55-88730DEDDA1A}"/>
                  </a:ext>
                </a:extLst>
              </p:cNvPr>
              <p:cNvCxnSpPr>
                <a:cxnSpLocks/>
              </p:cNvCxnSpPr>
              <p:nvPr/>
            </p:nvCxnSpPr>
            <p:spPr>
              <a:xfrm>
                <a:off x="3159205"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C0B2E30-6570-0642-A372-F5DE9B408D54}"/>
                  </a:ext>
                </a:extLst>
              </p:cNvPr>
              <p:cNvCxnSpPr>
                <a:cxnSpLocks/>
              </p:cNvCxnSpPr>
              <p:nvPr/>
            </p:nvCxnSpPr>
            <p:spPr>
              <a:xfrm>
                <a:off x="2755729"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34F8C4A-B5AE-5F45-A189-A7F16550DC1D}"/>
                  </a:ext>
                </a:extLst>
              </p:cNvPr>
              <p:cNvCxnSpPr>
                <a:cxnSpLocks/>
              </p:cNvCxnSpPr>
              <p:nvPr/>
            </p:nvCxnSpPr>
            <p:spPr>
              <a:xfrm>
                <a:off x="2486695" y="1524059"/>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838DAC0-9BF5-5548-9694-A9419BB9122B}"/>
                  </a:ext>
                </a:extLst>
              </p:cNvPr>
              <p:cNvCxnSpPr>
                <a:cxnSpLocks/>
              </p:cNvCxnSpPr>
              <p:nvPr/>
            </p:nvCxnSpPr>
            <p:spPr>
              <a:xfrm flipV="1">
                <a:off x="2486554" y="1865822"/>
                <a:ext cx="1691640" cy="402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B0DE4FD-ED0D-2B4E-A582-D866C5A053E5}"/>
                  </a:ext>
                </a:extLst>
              </p:cNvPr>
              <p:cNvCxnSpPr>
                <a:cxnSpLocks/>
              </p:cNvCxnSpPr>
              <p:nvPr/>
            </p:nvCxnSpPr>
            <p:spPr>
              <a:xfrm>
                <a:off x="2485229" y="2220601"/>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12BE749-4E84-9848-A320-C7C7A80C0409}"/>
                  </a:ext>
                </a:extLst>
              </p:cNvPr>
              <p:cNvCxnSpPr>
                <a:cxnSpLocks/>
              </p:cNvCxnSpPr>
              <p:nvPr/>
            </p:nvCxnSpPr>
            <p:spPr>
              <a:xfrm>
                <a:off x="2486185" y="2569619"/>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8F6B029F-A1C8-1C42-A433-8D1587801EBA}"/>
                  </a:ext>
                </a:extLst>
              </p:cNvPr>
              <p:cNvGrpSpPr/>
              <p:nvPr/>
            </p:nvGrpSpPr>
            <p:grpSpPr>
              <a:xfrm>
                <a:off x="2637580" y="1414194"/>
                <a:ext cx="1440494" cy="1272246"/>
                <a:chOff x="2612180" y="1388794"/>
                <a:chExt cx="1440494" cy="1272246"/>
              </a:xfrm>
            </p:grpSpPr>
            <p:sp>
              <p:nvSpPr>
                <p:cNvPr id="64" name="Oval 63">
                  <a:extLst>
                    <a:ext uri="{FF2B5EF4-FFF2-40B4-BE49-F238E27FC236}">
                      <a16:creationId xmlns:a16="http://schemas.microsoft.com/office/drawing/2014/main" id="{69C48A3F-85AE-0842-B172-52AF6C1CD99A}"/>
                    </a:ext>
                  </a:extLst>
                </p:cNvPr>
                <p:cNvSpPr>
                  <a:spLocks noChangeAspect="1"/>
                </p:cNvSpPr>
                <p:nvPr/>
              </p:nvSpPr>
              <p:spPr>
                <a:xfrm>
                  <a:off x="3017121" y="1388794"/>
                  <a:ext cx="228600" cy="227929"/>
                </a:xfrm>
                <a:prstGeom prst="ellipse">
                  <a:avLst/>
                </a:prstGeom>
                <a:solidFill>
                  <a:srgbClr val="62B9B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4B798CA8-1070-8746-BD84-46301B48B381}"/>
                    </a:ext>
                  </a:extLst>
                </p:cNvPr>
                <p:cNvSpPr>
                  <a:spLocks noChangeAspect="1"/>
                </p:cNvSpPr>
                <p:nvPr/>
              </p:nvSpPr>
              <p:spPr>
                <a:xfrm>
                  <a:off x="3420598" y="1388794"/>
                  <a:ext cx="228600" cy="227929"/>
                </a:xfrm>
                <a:prstGeom prst="ellipse">
                  <a:avLst/>
                </a:prstGeom>
                <a:solidFill>
                  <a:srgbClr val="8AC58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E7E87A9E-5343-A246-858C-4783944500D6}"/>
                    </a:ext>
                  </a:extLst>
                </p:cNvPr>
                <p:cNvSpPr>
                  <a:spLocks noChangeAspect="1"/>
                </p:cNvSpPr>
                <p:nvPr/>
              </p:nvSpPr>
              <p:spPr>
                <a:xfrm>
                  <a:off x="3824074" y="1388794"/>
                  <a:ext cx="228600" cy="227929"/>
                </a:xfrm>
                <a:prstGeom prst="ellipse">
                  <a:avLst/>
                </a:prstGeom>
                <a:solidFill>
                  <a:srgbClr val="EDDC8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27491FF8-91AC-6F40-96DF-C68F2EAC77D5}"/>
                    </a:ext>
                  </a:extLst>
                </p:cNvPr>
                <p:cNvSpPr>
                  <a:spLocks noChangeAspect="1"/>
                </p:cNvSpPr>
                <p:nvPr/>
              </p:nvSpPr>
              <p:spPr>
                <a:xfrm>
                  <a:off x="2613646" y="1388794"/>
                  <a:ext cx="229273" cy="228600"/>
                </a:xfrm>
                <a:prstGeom prst="ellipse">
                  <a:avLst/>
                </a:prstGeom>
                <a:solidFill>
                  <a:srgbClr val="7DB0D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76BBFE03-4716-E84F-A740-04DC4ECB9EE8}"/>
                    </a:ext>
                  </a:extLst>
                </p:cNvPr>
                <p:cNvSpPr>
                  <a:spLocks noChangeAspect="1"/>
                </p:cNvSpPr>
                <p:nvPr/>
              </p:nvSpPr>
              <p:spPr>
                <a:xfrm>
                  <a:off x="3016980" y="1734583"/>
                  <a:ext cx="228600" cy="227929"/>
                </a:xfrm>
                <a:prstGeom prst="ellipse">
                  <a:avLst/>
                </a:prstGeom>
                <a:solidFill>
                  <a:srgbClr val="68BBB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7B186617-48D2-D948-BF98-0FA74A5A6D36}"/>
                    </a:ext>
                  </a:extLst>
                </p:cNvPr>
                <p:cNvSpPr>
                  <a:spLocks noChangeAspect="1"/>
                </p:cNvSpPr>
                <p:nvPr/>
              </p:nvSpPr>
              <p:spPr>
                <a:xfrm>
                  <a:off x="3420457" y="1734583"/>
                  <a:ext cx="228600" cy="227929"/>
                </a:xfrm>
                <a:prstGeom prst="ellipse">
                  <a:avLst/>
                </a:prstGeom>
                <a:solidFill>
                  <a:srgbClr val="99CC9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4685007E-6A80-8A4E-BBB2-56253D7576B8}"/>
                    </a:ext>
                  </a:extLst>
                </p:cNvPr>
                <p:cNvSpPr>
                  <a:spLocks noChangeAspect="1"/>
                </p:cNvSpPr>
                <p:nvPr/>
              </p:nvSpPr>
              <p:spPr>
                <a:xfrm>
                  <a:off x="3823933" y="1734583"/>
                  <a:ext cx="228600" cy="227929"/>
                </a:xfrm>
                <a:prstGeom prst="ellipse">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45EDAEC3-43A1-184C-988C-6BDCE805B604}"/>
                    </a:ext>
                  </a:extLst>
                </p:cNvPr>
                <p:cNvSpPr>
                  <a:spLocks noChangeAspect="1"/>
                </p:cNvSpPr>
                <p:nvPr/>
              </p:nvSpPr>
              <p:spPr>
                <a:xfrm>
                  <a:off x="2613504" y="1734583"/>
                  <a:ext cx="228600" cy="227929"/>
                </a:xfrm>
                <a:prstGeom prst="ellipse">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2" name="Oval 71">
                  <a:extLst>
                    <a:ext uri="{FF2B5EF4-FFF2-40B4-BE49-F238E27FC236}">
                      <a16:creationId xmlns:a16="http://schemas.microsoft.com/office/drawing/2014/main" id="{83AE7083-4710-2948-8FBC-DEB4B7EEEBD8}"/>
                    </a:ext>
                  </a:extLst>
                </p:cNvPr>
                <p:cNvSpPr>
                  <a:spLocks noChangeAspect="1"/>
                </p:cNvSpPr>
                <p:nvPr/>
              </p:nvSpPr>
              <p:spPr>
                <a:xfrm>
                  <a:off x="3015656" y="2084093"/>
                  <a:ext cx="228600" cy="227929"/>
                </a:xfrm>
                <a:prstGeom prst="ellipse">
                  <a:avLst/>
                </a:prstGeom>
                <a:solidFill>
                  <a:srgbClr val="7EC5C9"/>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 name="Oval 72">
                  <a:extLst>
                    <a:ext uri="{FF2B5EF4-FFF2-40B4-BE49-F238E27FC236}">
                      <a16:creationId xmlns:a16="http://schemas.microsoft.com/office/drawing/2014/main" id="{634BFC26-D991-DF48-AFB4-F8A1737D50DA}"/>
                    </a:ext>
                  </a:extLst>
                </p:cNvPr>
                <p:cNvSpPr>
                  <a:spLocks noChangeAspect="1"/>
                </p:cNvSpPr>
                <p:nvPr/>
              </p:nvSpPr>
              <p:spPr>
                <a:xfrm>
                  <a:off x="3419133" y="2084093"/>
                  <a:ext cx="228600" cy="227929"/>
                </a:xfrm>
                <a:prstGeom prst="ellipse">
                  <a:avLst/>
                </a:prstGeom>
                <a:solidFill>
                  <a:srgbClr val="A4D29D"/>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 name="Oval 73">
                  <a:extLst>
                    <a:ext uri="{FF2B5EF4-FFF2-40B4-BE49-F238E27FC236}">
                      <a16:creationId xmlns:a16="http://schemas.microsoft.com/office/drawing/2014/main" id="{FB797A49-4F37-1B43-ABD6-51FB89BD3A25}"/>
                    </a:ext>
                  </a:extLst>
                </p:cNvPr>
                <p:cNvSpPr>
                  <a:spLocks noChangeAspect="1"/>
                </p:cNvSpPr>
                <p:nvPr/>
              </p:nvSpPr>
              <p:spPr>
                <a:xfrm>
                  <a:off x="3822609" y="2084093"/>
                  <a:ext cx="228600" cy="227929"/>
                </a:xfrm>
                <a:prstGeom prst="ellipse">
                  <a:avLst/>
                </a:prstGeom>
                <a:solidFill>
                  <a:srgbClr val="F2E7A5"/>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 name="Oval 74">
                  <a:extLst>
                    <a:ext uri="{FF2B5EF4-FFF2-40B4-BE49-F238E27FC236}">
                      <a16:creationId xmlns:a16="http://schemas.microsoft.com/office/drawing/2014/main" id="{A0CF9792-4094-3B45-92E8-C5B72C549D52}"/>
                    </a:ext>
                  </a:extLst>
                </p:cNvPr>
                <p:cNvSpPr>
                  <a:spLocks noChangeAspect="1"/>
                </p:cNvSpPr>
                <p:nvPr/>
              </p:nvSpPr>
              <p:spPr>
                <a:xfrm>
                  <a:off x="2612180" y="2084093"/>
                  <a:ext cx="228600" cy="227929"/>
                </a:xfrm>
                <a:prstGeom prst="ellipse">
                  <a:avLst/>
                </a:prstGeom>
                <a:solidFill>
                  <a:srgbClr val="9EC6E6"/>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6" name="Oval 75">
                  <a:extLst>
                    <a:ext uri="{FF2B5EF4-FFF2-40B4-BE49-F238E27FC236}">
                      <a16:creationId xmlns:a16="http://schemas.microsoft.com/office/drawing/2014/main" id="{F64B35DD-292A-A647-B1FD-156D335C5C1B}"/>
                    </a:ext>
                  </a:extLst>
                </p:cNvPr>
                <p:cNvSpPr>
                  <a:spLocks noChangeAspect="1"/>
                </p:cNvSpPr>
                <p:nvPr/>
              </p:nvSpPr>
              <p:spPr>
                <a:xfrm>
                  <a:off x="3016612" y="2433111"/>
                  <a:ext cx="228600" cy="227929"/>
                </a:xfrm>
                <a:prstGeom prst="ellipse">
                  <a:avLst/>
                </a:prstGeom>
                <a:solidFill>
                  <a:srgbClr val="8DCEC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7" name="Oval 76">
                  <a:extLst>
                    <a:ext uri="{FF2B5EF4-FFF2-40B4-BE49-F238E27FC236}">
                      <a16:creationId xmlns:a16="http://schemas.microsoft.com/office/drawing/2014/main" id="{E81F99BA-F3B0-0B4E-AEAC-4FB3820A6686}"/>
                    </a:ext>
                  </a:extLst>
                </p:cNvPr>
                <p:cNvSpPr>
                  <a:spLocks noChangeAspect="1"/>
                </p:cNvSpPr>
                <p:nvPr/>
              </p:nvSpPr>
              <p:spPr>
                <a:xfrm>
                  <a:off x="3420089" y="2433111"/>
                  <a:ext cx="228600" cy="227929"/>
                </a:xfrm>
                <a:prstGeom prst="ellipse">
                  <a:avLst/>
                </a:prstGeom>
                <a:solidFill>
                  <a:srgbClr val="B1DAAB"/>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8" name="Oval 77">
                  <a:extLst>
                    <a:ext uri="{FF2B5EF4-FFF2-40B4-BE49-F238E27FC236}">
                      <a16:creationId xmlns:a16="http://schemas.microsoft.com/office/drawing/2014/main" id="{F8F26717-74BF-7344-9D65-75549AABA764}"/>
                    </a:ext>
                  </a:extLst>
                </p:cNvPr>
                <p:cNvSpPr>
                  <a:spLocks noChangeAspect="1"/>
                </p:cNvSpPr>
                <p:nvPr/>
              </p:nvSpPr>
              <p:spPr>
                <a:xfrm>
                  <a:off x="3823565" y="2433111"/>
                  <a:ext cx="228600" cy="227929"/>
                </a:xfrm>
                <a:prstGeom prst="ellipse">
                  <a:avLst/>
                </a:prstGeom>
                <a:solidFill>
                  <a:srgbClr val="F7EDB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9" name="Oval 78">
                  <a:extLst>
                    <a:ext uri="{FF2B5EF4-FFF2-40B4-BE49-F238E27FC236}">
                      <a16:creationId xmlns:a16="http://schemas.microsoft.com/office/drawing/2014/main" id="{58ACAAF1-12F0-AE4B-AB03-8C15C1255D66}"/>
                    </a:ext>
                  </a:extLst>
                </p:cNvPr>
                <p:cNvSpPr>
                  <a:spLocks noChangeAspect="1"/>
                </p:cNvSpPr>
                <p:nvPr/>
              </p:nvSpPr>
              <p:spPr>
                <a:xfrm>
                  <a:off x="2613136" y="2433111"/>
                  <a:ext cx="228600" cy="227929"/>
                </a:xfrm>
                <a:prstGeom prst="ellipse">
                  <a:avLst/>
                </a:prstGeom>
                <a:solidFill>
                  <a:srgbClr val="AECEEA"/>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rgbClr val="EDDC82"/>
                    </a:solidFill>
                    <a:latin typeface="Cambria" panose="02040503050406030204" pitchFamily="18" charset="0"/>
                    <a:cs typeface="Arial" panose="020B0604020202020204" pitchFamily="34" charset="0"/>
                  </a:endParaRPr>
                </a:p>
              </p:txBody>
            </p:sp>
          </p:grpSp>
          <p:sp>
            <p:nvSpPr>
              <p:cNvPr id="63" name="Rounded Rectangle 62">
                <a:extLst>
                  <a:ext uri="{FF2B5EF4-FFF2-40B4-BE49-F238E27FC236}">
                    <a16:creationId xmlns:a16="http://schemas.microsoft.com/office/drawing/2014/main" id="{3249002E-FEA7-F945-82C1-C72BC5E38C59}"/>
                  </a:ext>
                </a:extLst>
              </p:cNvPr>
              <p:cNvSpPr/>
              <p:nvPr/>
            </p:nvSpPr>
            <p:spPr>
              <a:xfrm rot="5400000" flipH="1" flipV="1">
                <a:off x="1689662" y="1949169"/>
                <a:ext cx="1395119" cy="227118"/>
              </a:xfrm>
              <a:prstGeom prst="roundRect">
                <a:avLst/>
              </a:prstGeom>
              <a:solidFill>
                <a:schemeClr val="bg1"/>
              </a:solidFill>
              <a:ln w="19050">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1" dirty="0">
                    <a:solidFill>
                      <a:schemeClr val="tx1"/>
                    </a:solidFill>
                    <a:latin typeface="Cambria" panose="02040503050406030204" pitchFamily="18" charset="0"/>
                    <a:cs typeface="Arial" panose="020B0604020202020204" pitchFamily="34" charset="0"/>
                  </a:rPr>
                  <a:t>Row  Decoder</a:t>
                </a:r>
              </a:p>
            </p:txBody>
          </p:sp>
        </p:grpSp>
        <p:sp>
          <p:nvSpPr>
            <p:cNvPr id="80" name="Rectangle 79">
              <a:extLst>
                <a:ext uri="{FF2B5EF4-FFF2-40B4-BE49-F238E27FC236}">
                  <a16:creationId xmlns:a16="http://schemas.microsoft.com/office/drawing/2014/main" id="{ECFDA4A4-A5FB-D443-B14A-83725EA2169C}"/>
                </a:ext>
              </a:extLst>
            </p:cNvPr>
            <p:cNvSpPr/>
            <p:nvPr/>
          </p:nvSpPr>
          <p:spPr>
            <a:xfrm>
              <a:off x="465576" y="2389889"/>
              <a:ext cx="3019745" cy="369332"/>
            </a:xfrm>
            <a:prstGeom prst="rect">
              <a:avLst/>
            </a:prstGeom>
          </p:spPr>
          <p:txBody>
            <a:bodyPr wrap="square">
              <a:spAutoFit/>
            </a:bodyPr>
            <a:lstStyle/>
            <a:p>
              <a:r>
                <a:rPr lang="en-US" dirty="0">
                  <a:latin typeface="Cambria" panose="02040503050406030204" pitchFamily="18" charset="0"/>
                  <a:cs typeface="Arial" panose="020B0604020202020204" pitchFamily="34" charset="0"/>
                </a:rPr>
                <a:t>most significant bit (MSB)</a:t>
              </a:r>
            </a:p>
          </p:txBody>
        </p:sp>
        <p:sp>
          <p:nvSpPr>
            <p:cNvPr id="81" name="Rectangle 80">
              <a:extLst>
                <a:ext uri="{FF2B5EF4-FFF2-40B4-BE49-F238E27FC236}">
                  <a16:creationId xmlns:a16="http://schemas.microsoft.com/office/drawing/2014/main" id="{DC2D5FDB-77A7-2C49-9045-475B975C902C}"/>
                </a:ext>
              </a:extLst>
            </p:cNvPr>
            <p:cNvSpPr/>
            <p:nvPr/>
          </p:nvSpPr>
          <p:spPr>
            <a:xfrm>
              <a:off x="571780" y="4606860"/>
              <a:ext cx="3019743" cy="369332"/>
            </a:xfrm>
            <a:prstGeom prst="rect">
              <a:avLst/>
            </a:prstGeom>
          </p:spPr>
          <p:txBody>
            <a:bodyPr wrap="square">
              <a:spAutoFit/>
            </a:bodyPr>
            <a:lstStyle/>
            <a:p>
              <a:r>
                <a:rPr lang="en-US" dirty="0">
                  <a:latin typeface="Cambria" panose="02040503050406030204" pitchFamily="18" charset="0"/>
                  <a:cs typeface="Arial" panose="020B0604020202020204" pitchFamily="34" charset="0"/>
                </a:rPr>
                <a:t>least significant bit (LSB)</a:t>
              </a:r>
            </a:p>
          </p:txBody>
        </p:sp>
        <p:cxnSp>
          <p:nvCxnSpPr>
            <p:cNvPr id="82" name="Curved Connector 81">
              <a:extLst>
                <a:ext uri="{FF2B5EF4-FFF2-40B4-BE49-F238E27FC236}">
                  <a16:creationId xmlns:a16="http://schemas.microsoft.com/office/drawing/2014/main" id="{FB0562C0-87A3-3446-B0F6-6889A62C166F}"/>
                </a:ext>
              </a:extLst>
            </p:cNvPr>
            <p:cNvCxnSpPr>
              <a:cxnSpLocks/>
            </p:cNvCxnSpPr>
            <p:nvPr/>
          </p:nvCxnSpPr>
          <p:spPr>
            <a:xfrm rot="16200000" flipH="1">
              <a:off x="2216212" y="2755923"/>
              <a:ext cx="263300" cy="169617"/>
            </a:xfrm>
            <a:prstGeom prst="curvedConnector3">
              <a:avLst>
                <a:gd name="adj1" fmla="val 50000"/>
              </a:avLst>
            </a:prstGeom>
            <a:ln w="1905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C1548052-EC1D-6A40-9820-BE5AFDCDC10E}"/>
                </a:ext>
              </a:extLst>
            </p:cNvPr>
            <p:cNvCxnSpPr>
              <a:cxnSpLocks/>
            </p:cNvCxnSpPr>
            <p:nvPr/>
          </p:nvCxnSpPr>
          <p:spPr>
            <a:xfrm rot="5400000" flipH="1" flipV="1">
              <a:off x="2143672" y="4366797"/>
              <a:ext cx="373965" cy="215007"/>
            </a:xfrm>
            <a:prstGeom prst="curvedConnector3">
              <a:avLst>
                <a:gd name="adj1" fmla="val 50000"/>
              </a:avLst>
            </a:prstGeom>
            <a:ln w="1905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13175D2-0967-DA47-8432-0061046AA52B}"/>
                </a:ext>
              </a:extLst>
            </p:cNvPr>
            <p:cNvCxnSpPr>
              <a:cxnSpLocks/>
            </p:cNvCxnSpPr>
            <p:nvPr/>
          </p:nvCxnSpPr>
          <p:spPr>
            <a:xfrm flipV="1">
              <a:off x="2808126" y="3045735"/>
              <a:ext cx="0" cy="8496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9" name="Straight Connector 88">
            <a:extLst>
              <a:ext uri="{FF2B5EF4-FFF2-40B4-BE49-F238E27FC236}">
                <a16:creationId xmlns:a16="http://schemas.microsoft.com/office/drawing/2014/main" id="{B0ED1467-6AF3-2A48-B248-9DC61E503E2F}"/>
              </a:ext>
            </a:extLst>
          </p:cNvPr>
          <p:cNvCxnSpPr>
            <a:cxnSpLocks/>
          </p:cNvCxnSpPr>
          <p:nvPr/>
        </p:nvCxnSpPr>
        <p:spPr>
          <a:xfrm>
            <a:off x="4389470" y="1701890"/>
            <a:ext cx="0" cy="455290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CD8217C0-069C-234D-99D3-BB6E688D12C1}"/>
              </a:ext>
            </a:extLst>
          </p:cNvPr>
          <p:cNvGrpSpPr/>
          <p:nvPr/>
        </p:nvGrpSpPr>
        <p:grpSpPr>
          <a:xfrm>
            <a:off x="5657622" y="2551667"/>
            <a:ext cx="2408618" cy="1580939"/>
            <a:chOff x="5132496" y="2349165"/>
            <a:chExt cx="3291001" cy="2191573"/>
          </a:xfrm>
        </p:grpSpPr>
        <p:sp>
          <p:nvSpPr>
            <p:cNvPr id="91" name="Rounded Rectangle 90">
              <a:extLst>
                <a:ext uri="{FF2B5EF4-FFF2-40B4-BE49-F238E27FC236}">
                  <a16:creationId xmlns:a16="http://schemas.microsoft.com/office/drawing/2014/main" id="{2F8B2480-4393-394C-8958-EF09D439B1CB}"/>
                </a:ext>
              </a:extLst>
            </p:cNvPr>
            <p:cNvSpPr/>
            <p:nvPr/>
          </p:nvSpPr>
          <p:spPr>
            <a:xfrm>
              <a:off x="5132496" y="2349165"/>
              <a:ext cx="3291001" cy="2191573"/>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92" name="Group 91">
              <a:extLst>
                <a:ext uri="{FF2B5EF4-FFF2-40B4-BE49-F238E27FC236}">
                  <a16:creationId xmlns:a16="http://schemas.microsoft.com/office/drawing/2014/main" id="{F4BCCB2E-1A19-7642-B16B-3AFB13E12052}"/>
                </a:ext>
              </a:extLst>
            </p:cNvPr>
            <p:cNvGrpSpPr/>
            <p:nvPr/>
          </p:nvGrpSpPr>
          <p:grpSpPr>
            <a:xfrm>
              <a:off x="5226937" y="2702786"/>
              <a:ext cx="3101189" cy="1390153"/>
              <a:chOff x="2374448" y="4500155"/>
              <a:chExt cx="1728339" cy="774753"/>
            </a:xfrm>
          </p:grpSpPr>
          <p:grpSp>
            <p:nvGrpSpPr>
              <p:cNvPr id="93" name="Group 92">
                <a:extLst>
                  <a:ext uri="{FF2B5EF4-FFF2-40B4-BE49-F238E27FC236}">
                    <a16:creationId xmlns:a16="http://schemas.microsoft.com/office/drawing/2014/main" id="{BEE791C5-435D-FA40-A2CB-C0BD55392076}"/>
                  </a:ext>
                </a:extLst>
              </p:cNvPr>
              <p:cNvGrpSpPr/>
              <p:nvPr/>
            </p:nvGrpSpPr>
            <p:grpSpPr>
              <a:xfrm>
                <a:off x="3493108" y="4877423"/>
                <a:ext cx="360464" cy="69048"/>
                <a:chOff x="4793112" y="4167661"/>
                <a:chExt cx="360464" cy="69048"/>
              </a:xfrm>
            </p:grpSpPr>
            <p:cxnSp>
              <p:nvCxnSpPr>
                <p:cNvPr id="108" name="Straight Connector 107">
                  <a:extLst>
                    <a:ext uri="{FF2B5EF4-FFF2-40B4-BE49-F238E27FC236}">
                      <a16:creationId xmlns:a16="http://schemas.microsoft.com/office/drawing/2014/main" id="{256CB30A-B175-3F41-A159-7C6B2D02425F}"/>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Flowchart: Connector 11">
                  <a:extLst>
                    <a:ext uri="{FF2B5EF4-FFF2-40B4-BE49-F238E27FC236}">
                      <a16:creationId xmlns:a16="http://schemas.microsoft.com/office/drawing/2014/main" id="{25FAC7E5-A244-5B44-A3A1-D3EAB8E070DE}"/>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94" name="Group 93">
                <a:extLst>
                  <a:ext uri="{FF2B5EF4-FFF2-40B4-BE49-F238E27FC236}">
                    <a16:creationId xmlns:a16="http://schemas.microsoft.com/office/drawing/2014/main" id="{65A3DF85-9482-E344-A376-611852AD15D1}"/>
                  </a:ext>
                </a:extLst>
              </p:cNvPr>
              <p:cNvGrpSpPr/>
              <p:nvPr/>
            </p:nvGrpSpPr>
            <p:grpSpPr>
              <a:xfrm>
                <a:off x="2407175" y="4532111"/>
                <a:ext cx="640784" cy="188681"/>
                <a:chOff x="3566331" y="3827728"/>
                <a:chExt cx="640784" cy="188681"/>
              </a:xfrm>
            </p:grpSpPr>
            <p:cxnSp>
              <p:nvCxnSpPr>
                <p:cNvPr id="105" name="Straight Connector 104">
                  <a:extLst>
                    <a:ext uri="{FF2B5EF4-FFF2-40B4-BE49-F238E27FC236}">
                      <a16:creationId xmlns:a16="http://schemas.microsoft.com/office/drawing/2014/main" id="{9A5E572D-0D85-AE46-8F5C-74537BAD004E}"/>
                    </a:ext>
                  </a:extLst>
                </p:cNvPr>
                <p:cNvCxnSpPr/>
                <p:nvPr/>
              </p:nvCxnSpPr>
              <p:spPr>
                <a:xfrm flipH="1">
                  <a:off x="3861872" y="3935947"/>
                  <a:ext cx="345243" cy="0"/>
                </a:xfrm>
                <a:prstGeom prst="line">
                  <a:avLst/>
                </a:prstGeom>
                <a:solidFill>
                  <a:schemeClr val="tx1"/>
                </a:solidFill>
                <a:ln w="25400" cap="flat" cmpd="sng" algn="ctr">
                  <a:solidFill>
                    <a:schemeClr val="tx1"/>
                  </a:solidFill>
                  <a:prstDash val="solid"/>
                </a:ln>
                <a:effectLst/>
              </p:spPr>
            </p:cxnSp>
            <p:sp>
              <p:nvSpPr>
                <p:cNvPr id="106" name="Flowchart: Connector 8">
                  <a:extLst>
                    <a:ext uri="{FF2B5EF4-FFF2-40B4-BE49-F238E27FC236}">
                      <a16:creationId xmlns:a16="http://schemas.microsoft.com/office/drawing/2014/main" id="{D5748731-2FFF-1948-B38B-EA2203B7681D}"/>
                    </a:ext>
                  </a:extLst>
                </p:cNvPr>
                <p:cNvSpPr/>
                <p:nvPr/>
              </p:nvSpPr>
              <p:spPr>
                <a:xfrm>
                  <a:off x="3792823" y="3901423"/>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7" name="Rectangle 106">
                  <a:extLst>
                    <a:ext uri="{FF2B5EF4-FFF2-40B4-BE49-F238E27FC236}">
                      <a16:creationId xmlns:a16="http://schemas.microsoft.com/office/drawing/2014/main" id="{0E9BD3F8-A763-4D41-88FA-BD199D9D18A3}"/>
                    </a:ext>
                  </a:extLst>
                </p:cNvPr>
                <p:cNvSpPr/>
                <p:nvPr/>
              </p:nvSpPr>
              <p:spPr>
                <a:xfrm>
                  <a:off x="3566331" y="3827728"/>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grpSp>
          <p:grpSp>
            <p:nvGrpSpPr>
              <p:cNvPr id="95" name="Group 94">
                <a:extLst>
                  <a:ext uri="{FF2B5EF4-FFF2-40B4-BE49-F238E27FC236}">
                    <a16:creationId xmlns:a16="http://schemas.microsoft.com/office/drawing/2014/main" id="{4E9685E2-A40C-7D47-9CA2-69EAAAC3CA34}"/>
                  </a:ext>
                </a:extLst>
              </p:cNvPr>
              <p:cNvGrpSpPr/>
              <p:nvPr/>
            </p:nvGrpSpPr>
            <p:grpSpPr>
              <a:xfrm>
                <a:off x="2396948" y="4808615"/>
                <a:ext cx="651011" cy="188681"/>
                <a:chOff x="3556104" y="4200874"/>
                <a:chExt cx="651011" cy="188681"/>
              </a:xfrm>
            </p:grpSpPr>
            <p:cxnSp>
              <p:nvCxnSpPr>
                <p:cNvPr id="102" name="Straight Connector 101">
                  <a:extLst>
                    <a:ext uri="{FF2B5EF4-FFF2-40B4-BE49-F238E27FC236}">
                      <a16:creationId xmlns:a16="http://schemas.microsoft.com/office/drawing/2014/main" id="{E7E9EB84-D0C5-8946-BA38-F5B928D77408}"/>
                    </a:ext>
                  </a:extLst>
                </p:cNvPr>
                <p:cNvCxnSpPr/>
                <p:nvPr/>
              </p:nvCxnSpPr>
              <p:spPr>
                <a:xfrm flipH="1">
                  <a:off x="3861872" y="4304206"/>
                  <a:ext cx="345243" cy="0"/>
                </a:xfrm>
                <a:prstGeom prst="line">
                  <a:avLst/>
                </a:prstGeom>
                <a:solidFill>
                  <a:schemeClr val="tx1"/>
                </a:solidFill>
                <a:ln w="25400" cap="flat" cmpd="sng" algn="ctr">
                  <a:solidFill>
                    <a:schemeClr val="tx1"/>
                  </a:solidFill>
                  <a:prstDash val="solid"/>
                </a:ln>
                <a:effectLst/>
              </p:spPr>
            </p:cxnSp>
            <p:sp>
              <p:nvSpPr>
                <p:cNvPr id="103" name="Flowchart: Connector 9">
                  <a:extLst>
                    <a:ext uri="{FF2B5EF4-FFF2-40B4-BE49-F238E27FC236}">
                      <a16:creationId xmlns:a16="http://schemas.microsoft.com/office/drawing/2014/main" id="{DBB05C82-B171-1F4E-8B1B-0344E0C85FE1}"/>
                    </a:ext>
                  </a:extLst>
                </p:cNvPr>
                <p:cNvSpPr/>
                <p:nvPr/>
              </p:nvSpPr>
              <p:spPr>
                <a:xfrm>
                  <a:off x="3800251" y="4269682"/>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4" name="Rectangle 103">
                  <a:extLst>
                    <a:ext uri="{FF2B5EF4-FFF2-40B4-BE49-F238E27FC236}">
                      <a16:creationId xmlns:a16="http://schemas.microsoft.com/office/drawing/2014/main" id="{225F5B4E-F1CD-CC45-B42D-133A8808817D}"/>
                    </a:ext>
                  </a:extLst>
                </p:cNvPr>
                <p:cNvSpPr/>
                <p:nvPr/>
              </p:nvSpPr>
              <p:spPr>
                <a:xfrm>
                  <a:off x="3556104" y="4200874"/>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sp>
            <p:nvSpPr>
              <p:cNvPr id="96" name="Rectangle 95">
                <a:extLst>
                  <a:ext uri="{FF2B5EF4-FFF2-40B4-BE49-F238E27FC236}">
                    <a16:creationId xmlns:a16="http://schemas.microsoft.com/office/drawing/2014/main" id="{8FC226C0-6844-C74A-9FD6-83BBFDDA7483}"/>
                  </a:ext>
                </a:extLst>
              </p:cNvPr>
              <p:cNvSpPr/>
              <p:nvPr/>
            </p:nvSpPr>
            <p:spPr>
              <a:xfrm>
                <a:off x="3818407" y="4780569"/>
                <a:ext cx="284380"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97" name="Group 96">
                <a:extLst>
                  <a:ext uri="{FF2B5EF4-FFF2-40B4-BE49-F238E27FC236}">
                    <a16:creationId xmlns:a16="http://schemas.microsoft.com/office/drawing/2014/main" id="{A5D0E016-9520-6E4A-8F2B-339052BEB2A4}"/>
                  </a:ext>
                </a:extLst>
              </p:cNvPr>
              <p:cNvGrpSpPr/>
              <p:nvPr/>
            </p:nvGrpSpPr>
            <p:grpSpPr>
              <a:xfrm>
                <a:off x="2374448" y="5084569"/>
                <a:ext cx="649439" cy="188681"/>
                <a:chOff x="3541773" y="4616424"/>
                <a:chExt cx="649439" cy="188681"/>
              </a:xfrm>
            </p:grpSpPr>
            <p:sp>
              <p:nvSpPr>
                <p:cNvPr id="99" name="Flowchart: Connector 9">
                  <a:extLst>
                    <a:ext uri="{FF2B5EF4-FFF2-40B4-BE49-F238E27FC236}">
                      <a16:creationId xmlns:a16="http://schemas.microsoft.com/office/drawing/2014/main" id="{D3DE8B3D-3F4F-D840-A626-1EB5C0D6BD78}"/>
                    </a:ext>
                  </a:extLst>
                </p:cNvPr>
                <p:cNvSpPr/>
                <p:nvPr/>
              </p:nvSpPr>
              <p:spPr>
                <a:xfrm>
                  <a:off x="3800250" y="4671824"/>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0" name="Rectangle 99">
                  <a:extLst>
                    <a:ext uri="{FF2B5EF4-FFF2-40B4-BE49-F238E27FC236}">
                      <a16:creationId xmlns:a16="http://schemas.microsoft.com/office/drawing/2014/main" id="{B6146C27-D3A0-6745-A3F3-BEB99E133328}"/>
                    </a:ext>
                  </a:extLst>
                </p:cNvPr>
                <p:cNvSpPr/>
                <p:nvPr/>
              </p:nvSpPr>
              <p:spPr>
                <a:xfrm>
                  <a:off x="3541773" y="4616424"/>
                  <a:ext cx="237817"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01" name="Straight Connector 100">
                  <a:extLst>
                    <a:ext uri="{FF2B5EF4-FFF2-40B4-BE49-F238E27FC236}">
                      <a16:creationId xmlns:a16="http://schemas.microsoft.com/office/drawing/2014/main" id="{11989D48-B9A3-674F-A088-39FBBF3103CD}"/>
                    </a:ext>
                  </a:extLst>
                </p:cNvPr>
                <p:cNvCxnSpPr/>
                <p:nvPr/>
              </p:nvCxnSpPr>
              <p:spPr>
                <a:xfrm flipH="1">
                  <a:off x="3845969" y="4715418"/>
                  <a:ext cx="345243" cy="0"/>
                </a:xfrm>
                <a:prstGeom prst="line">
                  <a:avLst/>
                </a:prstGeom>
                <a:solidFill>
                  <a:schemeClr val="tx1"/>
                </a:solidFill>
                <a:ln w="25400" cap="flat" cmpd="sng" algn="ctr">
                  <a:solidFill>
                    <a:schemeClr val="tx1"/>
                  </a:solidFill>
                  <a:prstDash val="solid"/>
                </a:ln>
                <a:effectLst/>
              </p:spPr>
            </p:cxnSp>
          </p:grpSp>
          <p:sp>
            <p:nvSpPr>
              <p:cNvPr id="98" name="Oval 97">
                <a:extLst>
                  <a:ext uri="{FF2B5EF4-FFF2-40B4-BE49-F238E27FC236}">
                    <a16:creationId xmlns:a16="http://schemas.microsoft.com/office/drawing/2014/main" id="{BB2C9386-CBD4-9C4E-9B9A-A95335A58DA2}"/>
                  </a:ext>
                </a:extLst>
              </p:cNvPr>
              <p:cNvSpPr/>
              <p:nvPr/>
            </p:nvSpPr>
            <p:spPr>
              <a:xfrm>
                <a:off x="2834830" y="4500155"/>
                <a:ext cx="774753" cy="7747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mbria" panose="02040503050406030204" pitchFamily="18" charset="0"/>
                  </a:rPr>
                  <a:t>MAJ</a:t>
                </a:r>
              </a:p>
            </p:txBody>
          </p:sp>
        </p:grpSp>
      </p:grpSp>
      <p:sp>
        <p:nvSpPr>
          <p:cNvPr id="110" name="Rectangle 109">
            <a:extLst>
              <a:ext uri="{FF2B5EF4-FFF2-40B4-BE49-F238E27FC236}">
                <a16:creationId xmlns:a16="http://schemas.microsoft.com/office/drawing/2014/main" id="{AA6A849E-E7C4-6044-A431-4EECF15AAC88}"/>
              </a:ext>
            </a:extLst>
          </p:cNvPr>
          <p:cNvSpPr/>
          <p:nvPr/>
        </p:nvSpPr>
        <p:spPr>
          <a:xfrm>
            <a:off x="4866068" y="1632484"/>
            <a:ext cx="3947940" cy="400110"/>
          </a:xfrm>
          <a:prstGeom prst="rect">
            <a:avLst/>
          </a:prstGeom>
        </p:spPr>
        <p:txBody>
          <a:bodyPr wrap="none">
            <a:spAutoFit/>
          </a:bodyPr>
          <a:lstStyle/>
          <a:p>
            <a:pPr lvl="0" algn="ctr">
              <a:defRPr/>
            </a:pPr>
            <a:r>
              <a:rPr lang="en-US" sz="2000" b="1" dirty="0">
                <a:solidFill>
                  <a:schemeClr val="accent1">
                    <a:lumMod val="75000"/>
                  </a:schemeClr>
                </a:solidFill>
                <a:latin typeface="Cambria" panose="02040503050406030204" pitchFamily="18" charset="0"/>
                <a:cs typeface="Arial" panose="020B0604020202020204" pitchFamily="34" charset="0"/>
              </a:rPr>
              <a:t>(2) Majority-based computation</a:t>
            </a:r>
          </a:p>
        </p:txBody>
      </p:sp>
      <p:sp>
        <p:nvSpPr>
          <p:cNvPr id="111" name="Rectangle 110">
            <a:extLst>
              <a:ext uri="{FF2B5EF4-FFF2-40B4-BE49-F238E27FC236}">
                <a16:creationId xmlns:a16="http://schemas.microsoft.com/office/drawing/2014/main" id="{A5DB2E84-A5F8-4E4E-AD4F-1B7C5E79DD8F}"/>
              </a:ext>
            </a:extLst>
          </p:cNvPr>
          <p:cNvSpPr/>
          <p:nvPr/>
        </p:nvSpPr>
        <p:spPr>
          <a:xfrm>
            <a:off x="414384" y="4751722"/>
            <a:ext cx="3975086" cy="1446550"/>
          </a:xfrm>
          <a:prstGeom prst="rect">
            <a:avLst/>
          </a:prstGeom>
        </p:spPr>
        <p:txBody>
          <a:bodyPr wrap="square">
            <a:spAutoFit/>
          </a:bodyPr>
          <a:lstStyle/>
          <a:p>
            <a:r>
              <a:rPr lang="en-US" sz="2000" b="1" dirty="0">
                <a:latin typeface="Cambria" panose="02040503050406030204" pitchFamily="18" charset="0"/>
                <a:cs typeface="Arial" panose="020B0604020202020204" pitchFamily="34" charset="0"/>
              </a:rPr>
              <a:t>Pros</a:t>
            </a:r>
            <a:r>
              <a:rPr lang="en-US" sz="2000" b="1" dirty="0">
                <a:solidFill>
                  <a:srgbClr val="C00000"/>
                </a:solidFill>
                <a:latin typeface="Cambria" panose="02040503050406030204" pitchFamily="18" charset="0"/>
                <a:cs typeface="Arial" panose="020B0604020202020204" pitchFamily="34" charset="0"/>
              </a:rPr>
              <a:t> </a:t>
            </a:r>
            <a:r>
              <a:rPr lang="en-US" sz="2000" b="1" dirty="0">
                <a:latin typeface="Cambria" panose="02040503050406030204" pitchFamily="18" charset="0"/>
                <a:cs typeface="Arial" panose="020B0604020202020204" pitchFamily="34" charset="0"/>
              </a:rPr>
              <a:t>compared to the conventional</a:t>
            </a:r>
            <a:r>
              <a:rPr lang="en-US" sz="2000" b="1" dirty="0">
                <a:solidFill>
                  <a:srgbClr val="C00000"/>
                </a:solidFill>
                <a:latin typeface="Cambria" panose="02040503050406030204" pitchFamily="18" charset="0"/>
                <a:cs typeface="Arial" panose="020B0604020202020204" pitchFamily="34" charset="0"/>
              </a:rPr>
              <a:t> horizontal layout:</a:t>
            </a:r>
          </a:p>
          <a:p>
            <a:endParaRPr lang="en-US" sz="800" b="1" dirty="0">
              <a:solidFill>
                <a:srgbClr val="C00000"/>
              </a:solidFill>
              <a:latin typeface="Cambria" panose="02040503050406030204" pitchFamily="18" charset="0"/>
              <a:cs typeface="Arial" panose="020B0604020202020204" pitchFamily="34" charset="0"/>
            </a:endParaRP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Implicit shift operation</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Massive parallelism</a:t>
            </a:r>
          </a:p>
        </p:txBody>
      </p:sp>
      <p:sp>
        <p:nvSpPr>
          <p:cNvPr id="112" name="TextBox 111">
            <a:extLst>
              <a:ext uri="{FF2B5EF4-FFF2-40B4-BE49-F238E27FC236}">
                <a16:creationId xmlns:a16="http://schemas.microsoft.com/office/drawing/2014/main" id="{3C15F7EB-449A-2347-8242-FA56A336841A}"/>
              </a:ext>
            </a:extLst>
          </p:cNvPr>
          <p:cNvSpPr txBox="1"/>
          <p:nvPr/>
        </p:nvSpPr>
        <p:spPr>
          <a:xfrm>
            <a:off x="5516967" y="2106443"/>
            <a:ext cx="2689928" cy="400110"/>
          </a:xfrm>
          <a:prstGeom prst="rect">
            <a:avLst/>
          </a:prstGeom>
          <a:noFill/>
        </p:spPr>
        <p:txBody>
          <a:bodyPr wrap="square" rtlCol="0">
            <a:spAutoFit/>
          </a:bodyPr>
          <a:lstStyle/>
          <a:p>
            <a:pPr lvl="0" algn="ctr" defTabSz="914400">
              <a:defRPr/>
            </a:pPr>
            <a:r>
              <a:rPr lang="en-US" sz="2000" dirty="0" err="1">
                <a:latin typeface="Cambria" panose="02040503050406030204" pitchFamily="18" charset="0"/>
              </a:rPr>
              <a:t>C</a:t>
            </a:r>
            <a:r>
              <a:rPr lang="en-US" sz="2000" baseline="-25000" dirty="0" err="1">
                <a:latin typeface="Cambria" panose="02040503050406030204" pitchFamily="18" charset="0"/>
              </a:rPr>
              <a:t>out</a:t>
            </a:r>
            <a:r>
              <a:rPr lang="en-US" sz="2000" dirty="0">
                <a:latin typeface="Cambria" panose="02040503050406030204" pitchFamily="18" charset="0"/>
              </a:rPr>
              <a:t>= AB + </a:t>
            </a:r>
            <a:r>
              <a:rPr lang="en-US" sz="2000" dirty="0" err="1">
                <a:latin typeface="Cambria" panose="02040503050406030204" pitchFamily="18" charset="0"/>
              </a:rPr>
              <a:t>AC</a:t>
            </a:r>
            <a:r>
              <a:rPr lang="en-US" sz="2000" baseline="-25000" dirty="0" err="1">
                <a:latin typeface="Cambria" panose="02040503050406030204" pitchFamily="18" charset="0"/>
              </a:rPr>
              <a:t>in</a:t>
            </a:r>
            <a:r>
              <a:rPr lang="en-US" sz="2000" dirty="0">
                <a:latin typeface="Cambria" panose="02040503050406030204" pitchFamily="18" charset="0"/>
              </a:rPr>
              <a:t> + </a:t>
            </a:r>
            <a:r>
              <a:rPr lang="en-US" sz="2000" dirty="0" err="1">
                <a:latin typeface="Cambria" panose="02040503050406030204" pitchFamily="18" charset="0"/>
              </a:rPr>
              <a:t>BC</a:t>
            </a:r>
            <a:r>
              <a:rPr lang="en-US" sz="2000" baseline="-25000" dirty="0" err="1">
                <a:latin typeface="Cambria" panose="02040503050406030204" pitchFamily="18" charset="0"/>
              </a:rPr>
              <a:t>in</a:t>
            </a:r>
            <a:endParaRPr lang="en-US" sz="2000" baseline="-25000" dirty="0">
              <a:latin typeface="Cambria" panose="02040503050406030204" pitchFamily="18" charset="0"/>
            </a:endParaRPr>
          </a:p>
        </p:txBody>
      </p:sp>
      <p:sp>
        <p:nvSpPr>
          <p:cNvPr id="114" name="Rectangle 113">
            <a:extLst>
              <a:ext uri="{FF2B5EF4-FFF2-40B4-BE49-F238E27FC236}">
                <a16:creationId xmlns:a16="http://schemas.microsoft.com/office/drawing/2014/main" id="{255A87C3-964B-F448-8CB5-714CDB5C2109}"/>
              </a:ext>
            </a:extLst>
          </p:cNvPr>
          <p:cNvSpPr/>
          <p:nvPr/>
        </p:nvSpPr>
        <p:spPr>
          <a:xfrm>
            <a:off x="4897974" y="4755596"/>
            <a:ext cx="4224229" cy="1754326"/>
          </a:xfrm>
          <a:prstGeom prst="rect">
            <a:avLst/>
          </a:prstGeom>
        </p:spPr>
        <p:txBody>
          <a:bodyPr wrap="square">
            <a:spAutoFit/>
          </a:bodyPr>
          <a:lstStyle/>
          <a:p>
            <a:r>
              <a:rPr lang="en-US" sz="2000" b="1" dirty="0">
                <a:latin typeface="Cambria" panose="02040503050406030204" pitchFamily="18" charset="0"/>
                <a:cs typeface="Arial" panose="020B0604020202020204" pitchFamily="34" charset="0"/>
              </a:rPr>
              <a:t>Pros</a:t>
            </a:r>
            <a:r>
              <a:rPr lang="en-US" sz="2000" b="1" dirty="0">
                <a:solidFill>
                  <a:srgbClr val="C00000"/>
                </a:solidFill>
                <a:latin typeface="Cambria" panose="02040503050406030204" pitchFamily="18" charset="0"/>
                <a:cs typeface="Arial" panose="020B0604020202020204" pitchFamily="34" charset="0"/>
              </a:rPr>
              <a:t> </a:t>
            </a:r>
            <a:r>
              <a:rPr lang="en-US" sz="2000" b="1" dirty="0">
                <a:latin typeface="Cambria" panose="02040503050406030204" pitchFamily="18" charset="0"/>
                <a:cs typeface="Arial" panose="020B0604020202020204" pitchFamily="34" charset="0"/>
              </a:rPr>
              <a:t>compared to</a:t>
            </a:r>
            <a:r>
              <a:rPr lang="en-US" sz="2000" b="1" dirty="0">
                <a:solidFill>
                  <a:srgbClr val="C00000"/>
                </a:solidFill>
                <a:latin typeface="Cambria" panose="02040503050406030204" pitchFamily="18" charset="0"/>
                <a:cs typeface="Arial" panose="020B0604020202020204" pitchFamily="34" charset="0"/>
              </a:rPr>
              <a:t> AND/OR/NOT-based </a:t>
            </a:r>
            <a:r>
              <a:rPr lang="en-US" sz="2000" b="1" dirty="0">
                <a:latin typeface="Cambria" panose="02040503050406030204" pitchFamily="18" charset="0"/>
                <a:cs typeface="Arial" panose="020B0604020202020204" pitchFamily="34" charset="0"/>
              </a:rPr>
              <a:t>computation:</a:t>
            </a:r>
          </a:p>
          <a:p>
            <a:endParaRPr lang="en-US" sz="800" b="1" dirty="0">
              <a:solidFill>
                <a:srgbClr val="C00000"/>
              </a:solidFill>
              <a:latin typeface="Cambria" panose="02040503050406030204" pitchFamily="18" charset="0"/>
              <a:cs typeface="Arial" panose="020B0604020202020204" pitchFamily="34" charset="0"/>
            </a:endParaRP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Higher performance</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Higher throughput</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Lower energy consumption</a:t>
            </a:r>
          </a:p>
        </p:txBody>
      </p:sp>
    </p:spTree>
    <p:extLst>
      <p:ext uri="{BB962C8B-B14F-4D97-AF65-F5344CB8AC3E}">
        <p14:creationId xmlns:p14="http://schemas.microsoft.com/office/powerpoint/2010/main" val="207990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xEl>
                                              <p:pRg st="0" end="0"/>
                                            </p:txEl>
                                          </p:spTgt>
                                        </p:tgtEl>
                                        <p:attrNameLst>
                                          <p:attrName>style.visibility</p:attrName>
                                        </p:attrNameLst>
                                      </p:cBhvr>
                                      <p:to>
                                        <p:strVal val="visible"/>
                                      </p:to>
                                    </p:set>
                                    <p:animEffect transition="in" filter="fade">
                                      <p:cBhvr>
                                        <p:cTn id="17" dur="500"/>
                                        <p:tgtEl>
                                          <p:spTgt spid="1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xEl>
                                              <p:pRg st="2" end="2"/>
                                            </p:txEl>
                                          </p:spTgt>
                                        </p:tgtEl>
                                        <p:attrNameLst>
                                          <p:attrName>style.visibility</p:attrName>
                                        </p:attrNameLst>
                                      </p:cBhvr>
                                      <p:to>
                                        <p:strVal val="visible"/>
                                      </p:to>
                                    </p:set>
                                    <p:animEffect transition="in" filter="fade">
                                      <p:cBhvr>
                                        <p:cTn id="22" dur="500"/>
                                        <p:tgtEl>
                                          <p:spTgt spid="1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
                                            <p:txEl>
                                              <p:pRg st="3" end="3"/>
                                            </p:txEl>
                                          </p:spTgt>
                                        </p:tgtEl>
                                        <p:attrNameLst>
                                          <p:attrName>style.visibility</p:attrName>
                                        </p:attrNameLst>
                                      </p:cBhvr>
                                      <p:to>
                                        <p:strVal val="visible"/>
                                      </p:to>
                                    </p:set>
                                    <p:animEffect transition="in" filter="fade">
                                      <p:cBhvr>
                                        <p:cTn id="27" dur="500"/>
                                        <p:tgtEl>
                                          <p:spTgt spid="1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fade">
                                      <p:cBhvr>
                                        <p:cTn id="41" dur="500"/>
                                        <p:tgtEl>
                                          <p:spTgt spid="112"/>
                                        </p:tgtEl>
                                      </p:cBhvr>
                                    </p:animEffect>
                                  </p:childTnLst>
                                </p:cTn>
                              </p:par>
                              <p:par>
                                <p:cTn id="42" presetID="10" presetClass="entr" presetSubtype="0"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4">
                                            <p:txEl>
                                              <p:pRg st="0" end="0"/>
                                            </p:txEl>
                                          </p:spTgt>
                                        </p:tgtEl>
                                        <p:attrNameLst>
                                          <p:attrName>style.visibility</p:attrName>
                                        </p:attrNameLst>
                                      </p:cBhvr>
                                      <p:to>
                                        <p:strVal val="visible"/>
                                      </p:to>
                                    </p:set>
                                    <p:animEffect transition="in" filter="fade">
                                      <p:cBhvr>
                                        <p:cTn id="49" dur="500"/>
                                        <p:tgtEl>
                                          <p:spTgt spid="11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4">
                                            <p:txEl>
                                              <p:pRg st="2" end="2"/>
                                            </p:txEl>
                                          </p:spTgt>
                                        </p:tgtEl>
                                        <p:attrNameLst>
                                          <p:attrName>style.visibility</p:attrName>
                                        </p:attrNameLst>
                                      </p:cBhvr>
                                      <p:to>
                                        <p:strVal val="visible"/>
                                      </p:to>
                                    </p:set>
                                    <p:animEffect transition="in" filter="fade">
                                      <p:cBhvr>
                                        <p:cTn id="54" dur="500"/>
                                        <p:tgtEl>
                                          <p:spTgt spid="114">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4">
                                            <p:txEl>
                                              <p:pRg st="3" end="3"/>
                                            </p:txEl>
                                          </p:spTgt>
                                        </p:tgtEl>
                                        <p:attrNameLst>
                                          <p:attrName>style.visibility</p:attrName>
                                        </p:attrNameLst>
                                      </p:cBhvr>
                                      <p:to>
                                        <p:strVal val="visible"/>
                                      </p:to>
                                    </p:set>
                                    <p:animEffect transition="in" filter="fade">
                                      <p:cBhvr>
                                        <p:cTn id="59" dur="500"/>
                                        <p:tgtEl>
                                          <p:spTgt spid="114">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4">
                                            <p:txEl>
                                              <p:pRg st="4" end="4"/>
                                            </p:txEl>
                                          </p:spTgt>
                                        </p:tgtEl>
                                        <p:attrNameLst>
                                          <p:attrName>style.visibility</p:attrName>
                                        </p:attrNameLst>
                                      </p:cBhvr>
                                      <p:to>
                                        <p:strVal val="visible"/>
                                      </p:to>
                                    </p:set>
                                    <p:animEffect transition="in" filter="fade">
                                      <p:cBhvr>
                                        <p:cTn id="64" dur="500"/>
                                        <p:tgtEl>
                                          <p:spTgt spid="1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0" grpId="0"/>
      <p:bldP spid="1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1" name="Rounded Rectangle 160">
            <a:extLst>
              <a:ext uri="{FF2B5EF4-FFF2-40B4-BE49-F238E27FC236}">
                <a16:creationId xmlns:a16="http://schemas.microsoft.com/office/drawing/2014/main" id="{E16D2382-6E39-114C-A5F7-46D42793A4BF}"/>
              </a:ext>
            </a:extLst>
          </p:cNvPr>
          <p:cNvSpPr/>
          <p:nvPr/>
        </p:nvSpPr>
        <p:spPr>
          <a:xfrm>
            <a:off x="6369829" y="1267751"/>
            <a:ext cx="2607347" cy="117152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sp>
        <p:nvSpPr>
          <p:cNvPr id="162" name="Rounded Rectangle 161">
            <a:extLst>
              <a:ext uri="{FF2B5EF4-FFF2-40B4-BE49-F238E27FC236}">
                <a16:creationId xmlns:a16="http://schemas.microsoft.com/office/drawing/2014/main" id="{D11BDCBF-8442-C243-8A00-0018F174F026}"/>
              </a:ext>
            </a:extLst>
          </p:cNvPr>
          <p:cNvSpPr/>
          <p:nvPr/>
        </p:nvSpPr>
        <p:spPr>
          <a:xfrm>
            <a:off x="6306823" y="2518322"/>
            <a:ext cx="2709508" cy="965676"/>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205538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5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500"/>
                                        <p:tgtEl>
                                          <p:spTgt spid="157"/>
                                        </p:tgtEl>
                                      </p:cBhvr>
                                    </p:animEffect>
                                  </p:childTnLst>
                                </p:cTn>
                              </p:par>
                              <p:par>
                                <p:cTn id="13" presetID="10" presetClass="entr" presetSubtype="0" fill="hold" nodeType="withEffect">
                                  <p:stCondLst>
                                    <p:cond delay="0"/>
                                  </p:stCondLst>
                                  <p:childTnLst>
                                    <p:set>
                                      <p:cBhvr>
                                        <p:cTn id="14" dur="1" fill="hold">
                                          <p:stCondLst>
                                            <p:cond delay="0"/>
                                          </p:stCondLst>
                                        </p:cTn>
                                        <p:tgtEl>
                                          <p:spTgt spid="535"/>
                                        </p:tgtEl>
                                        <p:attrNameLst>
                                          <p:attrName>style.visibility</p:attrName>
                                        </p:attrNameLst>
                                      </p:cBhvr>
                                      <p:to>
                                        <p:strVal val="visible"/>
                                      </p:to>
                                    </p:set>
                                    <p:animEffect transition="in" filter="fade">
                                      <p:cBhvr>
                                        <p:cTn id="15" dur="500"/>
                                        <p:tgtEl>
                                          <p:spTgt spid="5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7"/>
                                        </p:tgtEl>
                                        <p:attrNameLst>
                                          <p:attrName>style.visibility</p:attrName>
                                        </p:attrNameLst>
                                      </p:cBhvr>
                                      <p:to>
                                        <p:strVal val="visible"/>
                                      </p:to>
                                    </p:set>
                                    <p:animEffect transition="in" filter="fade">
                                      <p:cBhvr>
                                        <p:cTn id="20" dur="500"/>
                                        <p:tgtEl>
                                          <p:spTgt spid="417"/>
                                        </p:tgtEl>
                                      </p:cBhvr>
                                    </p:animEffect>
                                  </p:childTnLst>
                                </p:cTn>
                              </p:par>
                              <p:par>
                                <p:cTn id="21" presetID="10" presetClass="exit" presetSubtype="0" fill="hold" grpId="1" nodeType="withEffect">
                                  <p:stCondLst>
                                    <p:cond delay="0"/>
                                  </p:stCondLst>
                                  <p:childTnLst>
                                    <p:animEffect transition="out" filter="fade">
                                      <p:cBhvr>
                                        <p:cTn id="22" dur="500"/>
                                        <p:tgtEl>
                                          <p:spTgt spid="157"/>
                                        </p:tgtEl>
                                      </p:cBhvr>
                                    </p:animEffect>
                                    <p:set>
                                      <p:cBhvr>
                                        <p:cTn id="23" dur="1" fill="hold">
                                          <p:stCondLst>
                                            <p:cond delay="499"/>
                                          </p:stCondLst>
                                        </p:cTn>
                                        <p:tgtEl>
                                          <p:spTgt spid="15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59"/>
                                        </p:tgtEl>
                                        <p:attrNameLst>
                                          <p:attrName>style.visibility</p:attrName>
                                        </p:attrNameLst>
                                      </p:cBhvr>
                                      <p:to>
                                        <p:strVal val="visible"/>
                                      </p:to>
                                    </p:set>
                                    <p:animEffect transition="in" filter="fade">
                                      <p:cBhvr>
                                        <p:cTn id="26" dur="500"/>
                                        <p:tgtEl>
                                          <p:spTgt spid="159"/>
                                        </p:tgtEl>
                                      </p:cBhvr>
                                    </p:animEffect>
                                  </p:childTnLst>
                                </p:cTn>
                              </p:par>
                              <p:par>
                                <p:cTn id="27" presetID="10" presetClass="entr" presetSubtype="0" fill="hold" nodeType="withEffect">
                                  <p:stCondLst>
                                    <p:cond delay="0"/>
                                  </p:stCondLst>
                                  <p:childTnLst>
                                    <p:set>
                                      <p:cBhvr>
                                        <p:cTn id="28" dur="1" fill="hold">
                                          <p:stCondLst>
                                            <p:cond delay="0"/>
                                          </p:stCondLst>
                                        </p:cTn>
                                        <p:tgtEl>
                                          <p:spTgt spid="311"/>
                                        </p:tgtEl>
                                        <p:attrNameLst>
                                          <p:attrName>style.visibility</p:attrName>
                                        </p:attrNameLst>
                                      </p:cBhvr>
                                      <p:to>
                                        <p:strVal val="visible"/>
                                      </p:to>
                                    </p:set>
                                    <p:animEffect transition="in" filter="fade">
                                      <p:cBhvr>
                                        <p:cTn id="29" dur="500"/>
                                        <p:tgtEl>
                                          <p:spTgt spid="3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8"/>
                                        </p:tgtEl>
                                        <p:attrNameLst>
                                          <p:attrName>style.visibility</p:attrName>
                                        </p:attrNameLst>
                                      </p:cBhvr>
                                      <p:to>
                                        <p:strVal val="visible"/>
                                      </p:to>
                                    </p:set>
                                    <p:animEffect transition="in" filter="fade">
                                      <p:cBhvr>
                                        <p:cTn id="32" dur="500"/>
                                        <p:tgtEl>
                                          <p:spTgt spid="4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6">
                                            <p:txEl>
                                              <p:pRg st="0" end="0"/>
                                            </p:txEl>
                                          </p:spTgt>
                                        </p:tgtEl>
                                        <p:attrNameLst>
                                          <p:attrName>style.visibility</p:attrName>
                                        </p:attrNameLst>
                                      </p:cBhvr>
                                      <p:to>
                                        <p:strVal val="visible"/>
                                      </p:to>
                                    </p:set>
                                    <p:animEffect transition="in" filter="fade">
                                      <p:cBhvr>
                                        <p:cTn id="37" dur="500"/>
                                        <p:tgtEl>
                                          <p:spTgt spid="156">
                                            <p:txEl>
                                              <p:pRg st="0" end="0"/>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422"/>
                                        </p:tgtEl>
                                        <p:attrNameLst>
                                          <p:attrName>style.visibility</p:attrName>
                                        </p:attrNameLst>
                                      </p:cBhvr>
                                      <p:to>
                                        <p:strVal val="visible"/>
                                      </p:to>
                                    </p:set>
                                    <p:animEffect transition="in" filter="fade">
                                      <p:cBhvr>
                                        <p:cTn id="41" dur="500"/>
                                        <p:tgtEl>
                                          <p:spTgt spid="422"/>
                                        </p:tgtEl>
                                      </p:cBhvr>
                                    </p:animEffect>
                                  </p:childTnLst>
                                </p:cTn>
                              </p:par>
                              <p:par>
                                <p:cTn id="42" presetID="10" presetClass="entr" presetSubtype="0" fill="hold" nodeType="withEffect">
                                  <p:stCondLst>
                                    <p:cond delay="0"/>
                                  </p:stCondLst>
                                  <p:childTnLst>
                                    <p:set>
                                      <p:cBhvr>
                                        <p:cTn id="43" dur="1" fill="hold">
                                          <p:stCondLst>
                                            <p:cond delay="0"/>
                                          </p:stCondLst>
                                        </p:cTn>
                                        <p:tgtEl>
                                          <p:spTgt spid="314"/>
                                        </p:tgtEl>
                                        <p:attrNameLst>
                                          <p:attrName>style.visibility</p:attrName>
                                        </p:attrNameLst>
                                      </p:cBhvr>
                                      <p:to>
                                        <p:strVal val="visible"/>
                                      </p:to>
                                    </p:set>
                                    <p:animEffect transition="in" filter="fade">
                                      <p:cBhvr>
                                        <p:cTn id="44" dur="500"/>
                                        <p:tgtEl>
                                          <p:spTgt spid="3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2"/>
                                        </p:tgtEl>
                                        <p:attrNameLst>
                                          <p:attrName>style.visibility</p:attrName>
                                        </p:attrNameLst>
                                      </p:cBhvr>
                                      <p:to>
                                        <p:strVal val="visible"/>
                                      </p:to>
                                    </p:set>
                                    <p:animEffect transition="in" filter="fade">
                                      <p:cBhvr>
                                        <p:cTn id="47" dur="500"/>
                                        <p:tgtEl>
                                          <p:spTgt spid="3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59"/>
                                        </p:tgtEl>
                                      </p:cBhvr>
                                    </p:animEffect>
                                    <p:set>
                                      <p:cBhvr>
                                        <p:cTn id="52" dur="1" fill="hold">
                                          <p:stCondLst>
                                            <p:cond delay="499"/>
                                          </p:stCondLst>
                                        </p:cTn>
                                        <p:tgtEl>
                                          <p:spTgt spid="159"/>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346"/>
                                        </p:tgtEl>
                                        <p:attrNameLst>
                                          <p:attrName>style.visibility</p:attrName>
                                        </p:attrNameLst>
                                      </p:cBhvr>
                                      <p:to>
                                        <p:strVal val="visible"/>
                                      </p:to>
                                    </p:set>
                                    <p:animEffect transition="in" filter="fade">
                                      <p:cBhvr>
                                        <p:cTn id="55" dur="500"/>
                                        <p:tgtEl>
                                          <p:spTgt spid="346"/>
                                        </p:tgtEl>
                                      </p:cBhvr>
                                    </p:animEffect>
                                  </p:childTnLst>
                                </p:cTn>
                              </p:par>
                              <p:par>
                                <p:cTn id="56" presetID="1" presetClass="entr" presetSubtype="0" fill="hold" nodeType="withEffect">
                                  <p:stCondLst>
                                    <p:cond delay="0"/>
                                  </p:stCondLst>
                                  <p:childTnLst>
                                    <p:set>
                                      <p:cBhvr>
                                        <p:cTn id="57" dur="1" fill="hold">
                                          <p:stCondLst>
                                            <p:cond delay="0"/>
                                          </p:stCondLst>
                                        </p:cTn>
                                        <p:tgtEl>
                                          <p:spTgt spid="536"/>
                                        </p:tgtEl>
                                        <p:attrNameLst>
                                          <p:attrName>style.visibility</p:attrName>
                                        </p:attrNameLst>
                                      </p:cBhvr>
                                      <p:to>
                                        <p:strVal val="visible"/>
                                      </p:to>
                                    </p:set>
                                  </p:childTnLst>
                                </p:cTn>
                              </p:par>
                              <p:par>
                                <p:cTn id="58" presetID="10" presetClass="entr" presetSubtype="0" fill="hold" grpId="0" nodeType="withEffect">
                                  <p:stCondLst>
                                    <p:cond delay="0"/>
                                  </p:stCondLst>
                                  <p:childTnLst>
                                    <p:set>
                                      <p:cBhvr>
                                        <p:cTn id="59" dur="1" fill="hold">
                                          <p:stCondLst>
                                            <p:cond delay="0"/>
                                          </p:stCondLst>
                                        </p:cTn>
                                        <p:tgtEl>
                                          <p:spTgt spid="161"/>
                                        </p:tgtEl>
                                        <p:attrNameLst>
                                          <p:attrName>style.visibility</p:attrName>
                                        </p:attrNameLst>
                                      </p:cBhvr>
                                      <p:to>
                                        <p:strVal val="visible"/>
                                      </p:to>
                                    </p:set>
                                    <p:animEffect transition="in" filter="fade">
                                      <p:cBhvr>
                                        <p:cTn id="60" dur="500"/>
                                        <p:tgtEl>
                                          <p:spTgt spid="161"/>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40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61"/>
                                        </p:tgtEl>
                                      </p:cBhvr>
                                    </p:animEffect>
                                    <p:set>
                                      <p:cBhvr>
                                        <p:cTn id="69" dur="1" fill="hold">
                                          <p:stCondLst>
                                            <p:cond delay="499"/>
                                          </p:stCondLst>
                                        </p:cTn>
                                        <p:tgtEl>
                                          <p:spTgt spid="161"/>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537"/>
                                        </p:tgtEl>
                                        <p:attrNameLst>
                                          <p:attrName>style.visibility</p:attrName>
                                        </p:attrNameLst>
                                      </p:cBhvr>
                                      <p:to>
                                        <p:strVal val="visible"/>
                                      </p:to>
                                    </p:set>
                                  </p:childTnLst>
                                </p:cTn>
                              </p:par>
                              <p:par>
                                <p:cTn id="72" presetID="10" presetClass="entr" presetSubtype="0" fill="hold" grpId="0" nodeType="withEffect">
                                  <p:stCondLst>
                                    <p:cond delay="0"/>
                                  </p:stCondLst>
                                  <p:childTnLst>
                                    <p:set>
                                      <p:cBhvr>
                                        <p:cTn id="73" dur="1" fill="hold">
                                          <p:stCondLst>
                                            <p:cond delay="0"/>
                                          </p:stCondLst>
                                        </p:cTn>
                                        <p:tgtEl>
                                          <p:spTgt spid="162"/>
                                        </p:tgtEl>
                                        <p:attrNameLst>
                                          <p:attrName>style.visibility</p:attrName>
                                        </p:attrNameLst>
                                      </p:cBhvr>
                                      <p:to>
                                        <p:strVal val="visible"/>
                                      </p:to>
                                    </p:set>
                                    <p:animEffect transition="in" filter="fade">
                                      <p:cBhvr>
                                        <p:cTn id="74" dur="500"/>
                                        <p:tgtEl>
                                          <p:spTgt spid="16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62"/>
                                        </p:tgtEl>
                                      </p:cBhvr>
                                    </p:animEffect>
                                    <p:set>
                                      <p:cBhvr>
                                        <p:cTn id="79" dur="1" fill="hold">
                                          <p:stCondLst>
                                            <p:cond delay="499"/>
                                          </p:stCondLst>
                                        </p:cTn>
                                        <p:tgtEl>
                                          <p:spTgt spid="162"/>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486"/>
                                        </p:tgtEl>
                                        <p:attrNameLst>
                                          <p:attrName>style.visibility</p:attrName>
                                        </p:attrNameLst>
                                      </p:cBhvr>
                                      <p:to>
                                        <p:strVal val="visible"/>
                                      </p:to>
                                    </p:set>
                                    <p:animEffect transition="in" filter="fade">
                                      <p:cBhvr>
                                        <p:cTn id="82" dur="500"/>
                                        <p:tgtEl>
                                          <p:spTgt spid="486"/>
                                        </p:tgtEl>
                                      </p:cBhvr>
                                    </p:animEffect>
                                  </p:childTnLst>
                                </p:cTn>
                              </p:par>
                              <p:par>
                                <p:cTn id="83" presetID="10" presetClass="entr" presetSubtype="0" fill="hold" nodeType="withEffect">
                                  <p:stCondLst>
                                    <p:cond delay="0"/>
                                  </p:stCondLst>
                                  <p:childTnLst>
                                    <p:set>
                                      <p:cBhvr>
                                        <p:cTn id="84" dur="1" fill="hold">
                                          <p:stCondLst>
                                            <p:cond delay="0"/>
                                          </p:stCondLst>
                                        </p:cTn>
                                        <p:tgtEl>
                                          <p:spTgt spid="538"/>
                                        </p:tgtEl>
                                        <p:attrNameLst>
                                          <p:attrName>style.visibility</p:attrName>
                                        </p:attrNameLst>
                                      </p:cBhvr>
                                      <p:to>
                                        <p:strVal val="visible"/>
                                      </p:to>
                                    </p:set>
                                    <p:animEffect transition="in" filter="fade">
                                      <p:cBhvr>
                                        <p:cTn id="85" dur="500"/>
                                        <p:tgtEl>
                                          <p:spTgt spid="538"/>
                                        </p:tgtEl>
                                      </p:cBhvr>
                                    </p:animEffect>
                                  </p:childTnLst>
                                </p:cTn>
                              </p:par>
                              <p:par>
                                <p:cTn id="86" presetID="10" presetClass="entr" presetSubtype="0" fill="hold" nodeType="withEffect">
                                  <p:stCondLst>
                                    <p:cond delay="0"/>
                                  </p:stCondLst>
                                  <p:childTnLst>
                                    <p:set>
                                      <p:cBhvr>
                                        <p:cTn id="87" dur="1" fill="hold">
                                          <p:stCondLst>
                                            <p:cond delay="0"/>
                                          </p:stCondLst>
                                        </p:cTn>
                                        <p:tgtEl>
                                          <p:spTgt spid="539"/>
                                        </p:tgtEl>
                                        <p:attrNameLst>
                                          <p:attrName>style.visibility</p:attrName>
                                        </p:attrNameLst>
                                      </p:cBhvr>
                                      <p:to>
                                        <p:strVal val="visible"/>
                                      </p:to>
                                    </p:set>
                                    <p:animEffect transition="in" filter="fade">
                                      <p:cBhvr>
                                        <p:cTn id="88" dur="500"/>
                                        <p:tgtEl>
                                          <p:spTgt spid="539"/>
                                        </p:tgtEl>
                                      </p:cBhvr>
                                    </p:animEffect>
                                  </p:childTnLst>
                                </p:cTn>
                              </p:par>
                              <p:par>
                                <p:cTn id="89" presetID="1" presetClass="entr" presetSubtype="0" fill="hold" nodeType="withEffect">
                                  <p:stCondLst>
                                    <p:cond delay="0"/>
                                  </p:stCondLst>
                                  <p:childTnLst>
                                    <p:set>
                                      <p:cBhvr>
                                        <p:cTn id="90" dur="1" fill="hold">
                                          <p:stCondLst>
                                            <p:cond delay="0"/>
                                          </p:stCondLst>
                                        </p:cTn>
                                        <p:tgtEl>
                                          <p:spTgt spid="514"/>
                                        </p:tgtEl>
                                        <p:attrNameLst>
                                          <p:attrName>style.visibility</p:attrName>
                                        </p:attrNameLst>
                                      </p:cBhvr>
                                      <p:to>
                                        <p:strVal val="visible"/>
                                      </p:to>
                                    </p:set>
                                  </p:childTnLst>
                                </p:cTn>
                              </p:par>
                              <p:par>
                                <p:cTn id="91" presetID="10" presetClass="entr" presetSubtype="0" fill="hold" grpId="0" nodeType="withEffect">
                                  <p:stCondLst>
                                    <p:cond delay="0"/>
                                  </p:stCondLst>
                                  <p:childTnLst>
                                    <p:set>
                                      <p:cBhvr>
                                        <p:cTn id="92" dur="1" fill="hold">
                                          <p:stCondLst>
                                            <p:cond delay="0"/>
                                          </p:stCondLst>
                                        </p:cTn>
                                        <p:tgtEl>
                                          <p:spTgt spid="160"/>
                                        </p:tgtEl>
                                        <p:attrNameLst>
                                          <p:attrName>style.visibility</p:attrName>
                                        </p:attrNameLst>
                                      </p:cBhvr>
                                      <p:to>
                                        <p:strVal val="visible"/>
                                      </p:to>
                                    </p:set>
                                    <p:animEffect transition="in" filter="fade">
                                      <p:cBhvr>
                                        <p:cTn id="93" dur="500"/>
                                        <p:tgtEl>
                                          <p:spTgt spid="160"/>
                                        </p:tgtEl>
                                      </p:cBhvr>
                                    </p:animEffect>
                                  </p:childTnLst>
                                </p:cTn>
                              </p:par>
                              <p:par>
                                <p:cTn id="94" presetID="1" presetClass="entr" presetSubtype="0" fill="hold" nodeType="withEffect">
                                  <p:stCondLst>
                                    <p:cond delay="0"/>
                                  </p:stCondLst>
                                  <p:childTnLst>
                                    <p:set>
                                      <p:cBhvr>
                                        <p:cTn id="95" dur="1" fill="hold">
                                          <p:stCondLst>
                                            <p:cond delay="0"/>
                                          </p:stCondLst>
                                        </p:cTn>
                                        <p:tgtEl>
                                          <p:spTgt spid="490"/>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531"/>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510"/>
                                        </p:tgtEl>
                                        <p:attrNameLst>
                                          <p:attrName>style.visibility</p:attrName>
                                        </p:attrNameLst>
                                      </p:cBhvr>
                                      <p:to>
                                        <p:strVal val="visible"/>
                                      </p:to>
                                    </p:set>
                                  </p:childTnLst>
                                </p:cTn>
                              </p:par>
                              <p:par>
                                <p:cTn id="100" presetID="10" presetClass="entr" presetSubtype="0" fill="hold" nodeType="withEffect">
                                  <p:stCondLst>
                                    <p:cond delay="0"/>
                                  </p:stCondLst>
                                  <p:childTnLst>
                                    <p:set>
                                      <p:cBhvr>
                                        <p:cTn id="101" dur="1" fill="hold">
                                          <p:stCondLst>
                                            <p:cond delay="0"/>
                                          </p:stCondLst>
                                        </p:cTn>
                                        <p:tgtEl>
                                          <p:spTgt spid="491"/>
                                        </p:tgtEl>
                                        <p:attrNameLst>
                                          <p:attrName>style.visibility</p:attrName>
                                        </p:attrNameLst>
                                      </p:cBhvr>
                                      <p:to>
                                        <p:strVal val="visible"/>
                                      </p:to>
                                    </p:set>
                                    <p:animEffect transition="in" filter="fade">
                                      <p:cBhvr>
                                        <p:cTn id="102" dur="500"/>
                                        <p:tgtEl>
                                          <p:spTgt spid="491"/>
                                        </p:tgtEl>
                                      </p:cBhvr>
                                    </p:animEffect>
                                  </p:childTnLst>
                                </p:cTn>
                              </p:par>
                              <p:par>
                                <p:cTn id="103" presetID="10" presetClass="entr" presetSubtype="0" fill="hold" nodeType="with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fade">
                                      <p:cBhvr>
                                        <p:cTn id="105" dur="500"/>
                                        <p:tgtEl>
                                          <p:spTgt spid="4"/>
                                        </p:tgtEl>
                                      </p:cBhvr>
                                    </p:animEffect>
                                  </p:childTnLst>
                                </p:cTn>
                              </p:par>
                              <p:par>
                                <p:cTn id="106" presetID="10" presetClass="entr" presetSubtype="0" fill="hold" nodeType="with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fade">
                                      <p:cBhvr>
                                        <p:cTn id="10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P spid="312" grpId="0" animBg="1"/>
      <p:bldP spid="161" grpId="0" animBg="1"/>
      <p:bldP spid="161" grpId="1" animBg="1"/>
      <p:bldP spid="346" grpId="0"/>
      <p:bldP spid="402" grpId="0"/>
      <p:bldP spid="162" grpId="0" animBg="1"/>
      <p:bldP spid="162" grpId="1" animBg="1"/>
      <p:bldP spid="417" grpId="0" animBg="1"/>
      <p:bldP spid="418" grpId="0"/>
      <p:bldP spid="5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1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45694" y="1557252"/>
              <a:ext cx="1593095" cy="2049796"/>
              <a:chOff x="2740810" y="1974313"/>
              <a:chExt cx="1593095"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40810" y="1974313"/>
                <a:ext cx="15336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4" name="Rectangle 163">
            <a:extLst>
              <a:ext uri="{FF2B5EF4-FFF2-40B4-BE49-F238E27FC236}">
                <a16:creationId xmlns:a16="http://schemas.microsoft.com/office/drawing/2014/main" id="{08CB0958-88D7-BD4B-BDB1-9F3827D489E9}"/>
              </a:ext>
            </a:extLst>
          </p:cNvPr>
          <p:cNvSpPr/>
          <p:nvPr/>
        </p:nvSpPr>
        <p:spPr>
          <a:xfrm>
            <a:off x="4537725" y="916733"/>
            <a:ext cx="4606275"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14970687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lvl="0">
              <a:lnSpc>
                <a:spcPct val="100000"/>
              </a:lnSpc>
              <a:spcBef>
                <a:spcPts val="0"/>
              </a:spcBef>
              <a:defRPr/>
            </a:pPr>
            <a:r>
              <a:rPr lang="en-US" sz="4000" b="1" dirty="0">
                <a:solidFill>
                  <a:schemeClr val="tx1"/>
                </a:solidFill>
                <a:latin typeface="Candara" panose="020E0502030303020204" pitchFamily="34" charset="0"/>
                <a:cs typeface="Arial" panose="020B0604020202020204" pitchFamily="34" charset="0"/>
              </a:rPr>
              <a:t>Step 1: Naïve MAJ/NOT Implementation</a:t>
            </a:r>
          </a:p>
        </p:txBody>
      </p:sp>
      <p:grpSp>
        <p:nvGrpSpPr>
          <p:cNvPr id="4" name="Group 3">
            <a:extLst>
              <a:ext uri="{FF2B5EF4-FFF2-40B4-BE49-F238E27FC236}">
                <a16:creationId xmlns:a16="http://schemas.microsoft.com/office/drawing/2014/main" id="{3B631F88-4802-2044-8CE6-FFC2947DAE37}"/>
              </a:ext>
            </a:extLst>
          </p:cNvPr>
          <p:cNvGrpSpPr/>
          <p:nvPr/>
        </p:nvGrpSpPr>
        <p:grpSpPr>
          <a:xfrm>
            <a:off x="122147" y="3004701"/>
            <a:ext cx="3776580" cy="2191573"/>
            <a:chOff x="122147" y="3004701"/>
            <a:chExt cx="3776580" cy="2191573"/>
          </a:xfrm>
        </p:grpSpPr>
        <p:sp>
          <p:nvSpPr>
            <p:cNvPr id="95" name="Rounded Rectangle 94">
              <a:extLst>
                <a:ext uri="{FF2B5EF4-FFF2-40B4-BE49-F238E27FC236}">
                  <a16:creationId xmlns:a16="http://schemas.microsoft.com/office/drawing/2014/main" id="{FACE92A1-32EF-724C-A246-88BE947296D1}"/>
                </a:ext>
              </a:extLst>
            </p:cNvPr>
            <p:cNvSpPr/>
            <p:nvPr/>
          </p:nvSpPr>
          <p:spPr>
            <a:xfrm>
              <a:off x="122147" y="3004701"/>
              <a:ext cx="3776580" cy="2191573"/>
            </a:xfrm>
            <a:prstGeom prst="roundRect">
              <a:avLst/>
            </a:prstGeom>
            <a:solidFill>
              <a:schemeClr val="accent4">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F7421F80-4D5C-E547-AA24-E9715E242F36}"/>
                </a:ext>
              </a:extLst>
            </p:cNvPr>
            <p:cNvGrpSpPr/>
            <p:nvPr/>
          </p:nvGrpSpPr>
          <p:grpSpPr>
            <a:xfrm>
              <a:off x="328520" y="3198153"/>
              <a:ext cx="3522317" cy="1726681"/>
              <a:chOff x="2212339" y="2855364"/>
              <a:chExt cx="2672853" cy="1310264"/>
            </a:xfrm>
          </p:grpSpPr>
          <p:grpSp>
            <p:nvGrpSpPr>
              <p:cNvPr id="18" name="Group 17">
                <a:extLst>
                  <a:ext uri="{FF2B5EF4-FFF2-40B4-BE49-F238E27FC236}">
                    <a16:creationId xmlns:a16="http://schemas.microsoft.com/office/drawing/2014/main" id="{7F66BD08-4743-7647-9299-6C6B32227F5F}"/>
                  </a:ext>
                </a:extLst>
              </p:cNvPr>
              <p:cNvGrpSpPr/>
              <p:nvPr/>
            </p:nvGrpSpPr>
            <p:grpSpPr>
              <a:xfrm>
                <a:off x="2488643" y="2935943"/>
                <a:ext cx="1235746" cy="391038"/>
                <a:chOff x="2411760" y="3068960"/>
                <a:chExt cx="6065150" cy="1584176"/>
              </a:xfrm>
              <a:solidFill>
                <a:schemeClr val="tx1"/>
              </a:solidFill>
            </p:grpSpPr>
            <p:sp>
              <p:nvSpPr>
                <p:cNvPr id="42" name="Flowchart: Delay 3">
                  <a:extLst>
                    <a:ext uri="{FF2B5EF4-FFF2-40B4-BE49-F238E27FC236}">
                      <a16:creationId xmlns:a16="http://schemas.microsoft.com/office/drawing/2014/main" id="{3EF6618A-745E-F645-994E-BC726ED219F9}"/>
                    </a:ext>
                  </a:extLst>
                </p:cNvPr>
                <p:cNvSpPr/>
                <p:nvPr/>
              </p:nvSpPr>
              <p:spPr>
                <a:xfrm>
                  <a:off x="3707904" y="3068960"/>
                  <a:ext cx="1728192" cy="1584176"/>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43" name="Straight Connector 42">
                  <a:extLst>
                    <a:ext uri="{FF2B5EF4-FFF2-40B4-BE49-F238E27FC236}">
                      <a16:creationId xmlns:a16="http://schemas.microsoft.com/office/drawing/2014/main" id="{E3303599-DAB0-4B47-983E-F2CB112513E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44" name="Straight Connector 43">
                  <a:extLst>
                    <a:ext uri="{FF2B5EF4-FFF2-40B4-BE49-F238E27FC236}">
                      <a16:creationId xmlns:a16="http://schemas.microsoft.com/office/drawing/2014/main" id="{D4A3CA96-4AC6-4242-A87D-4C36EE48AFB8}"/>
                    </a:ext>
                  </a:extLst>
                </p:cNvPr>
                <p:cNvCxnSpPr/>
                <p:nvPr/>
              </p:nvCxnSpPr>
              <p:spPr>
                <a:xfrm flipH="1">
                  <a:off x="2627784" y="4437112"/>
                  <a:ext cx="1080120" cy="0"/>
                </a:xfrm>
                <a:prstGeom prst="line">
                  <a:avLst/>
                </a:prstGeom>
                <a:grpFill/>
                <a:ln w="25400" cap="flat" cmpd="sng" algn="ctr">
                  <a:solidFill>
                    <a:schemeClr val="tx1"/>
                  </a:solidFill>
                  <a:prstDash val="solid"/>
                </a:ln>
                <a:effectLst/>
              </p:spPr>
            </p:cxnSp>
            <p:cxnSp>
              <p:nvCxnSpPr>
                <p:cNvPr id="45" name="Straight Connector 44">
                  <a:extLst>
                    <a:ext uri="{FF2B5EF4-FFF2-40B4-BE49-F238E27FC236}">
                      <a16:creationId xmlns:a16="http://schemas.microsoft.com/office/drawing/2014/main" id="{F9ABFD06-973A-1143-93D9-1FB48F059221}"/>
                    </a:ext>
                  </a:extLst>
                </p:cNvPr>
                <p:cNvCxnSpPr>
                  <a:cxnSpLocks/>
                </p:cNvCxnSpPr>
                <p:nvPr/>
              </p:nvCxnSpPr>
              <p:spPr>
                <a:xfrm flipH="1">
                  <a:off x="5436099" y="3838796"/>
                  <a:ext cx="3040811" cy="0"/>
                </a:xfrm>
                <a:prstGeom prst="line">
                  <a:avLst/>
                </a:prstGeom>
                <a:grpFill/>
                <a:ln w="25400" cap="flat" cmpd="sng" algn="ctr">
                  <a:solidFill>
                    <a:schemeClr val="tx1"/>
                  </a:solidFill>
                  <a:prstDash val="solid"/>
                </a:ln>
                <a:effectLst/>
              </p:spPr>
            </p:cxnSp>
            <p:sp>
              <p:nvSpPr>
                <p:cNvPr id="46" name="Flowchart: Connector 8">
                  <a:extLst>
                    <a:ext uri="{FF2B5EF4-FFF2-40B4-BE49-F238E27FC236}">
                      <a16:creationId xmlns:a16="http://schemas.microsoft.com/office/drawing/2014/main" id="{9C124AF8-74A0-5745-BD22-07AA78547533}"/>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47" name="Flowchart: Connector 9">
                  <a:extLst>
                    <a:ext uri="{FF2B5EF4-FFF2-40B4-BE49-F238E27FC236}">
                      <a16:creationId xmlns:a16="http://schemas.microsoft.com/office/drawing/2014/main" id="{46BE5CC8-3895-5049-856E-CA3EE120540A}"/>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8168E7E8-84F8-3A46-BE5D-5E1DEA2DF7D5}"/>
                  </a:ext>
                </a:extLst>
              </p:cNvPr>
              <p:cNvGrpSpPr/>
              <p:nvPr/>
            </p:nvGrpSpPr>
            <p:grpSpPr>
              <a:xfrm>
                <a:off x="2515384" y="3690824"/>
                <a:ext cx="1457426" cy="391038"/>
                <a:chOff x="-636961" y="3068958"/>
                <a:chExt cx="7153177" cy="1584176"/>
              </a:xfrm>
              <a:solidFill>
                <a:schemeClr val="tx1"/>
              </a:solidFill>
            </p:grpSpPr>
            <p:sp>
              <p:nvSpPr>
                <p:cNvPr id="39" name="Flowchart: Delay 3">
                  <a:extLst>
                    <a:ext uri="{FF2B5EF4-FFF2-40B4-BE49-F238E27FC236}">
                      <a16:creationId xmlns:a16="http://schemas.microsoft.com/office/drawing/2014/main" id="{576A352F-3416-6C47-9375-3AFCAE135CE4}"/>
                    </a:ext>
                  </a:extLst>
                </p:cNvPr>
                <p:cNvSpPr/>
                <p:nvPr/>
              </p:nvSpPr>
              <p:spPr>
                <a:xfrm>
                  <a:off x="3707903" y="3068958"/>
                  <a:ext cx="1728193" cy="1584176"/>
                </a:xfrm>
                <a:prstGeom prst="flowChartDelay">
                  <a:avLst/>
                </a:prstGeom>
                <a:solidFill>
                  <a:schemeClr val="accent1">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mbria" panose="02040503050406030204" pitchFamily="18" charset="0"/>
                  </a:endParaRPr>
                </a:p>
              </p:txBody>
            </p:sp>
            <p:cxnSp>
              <p:nvCxnSpPr>
                <p:cNvPr id="40" name="Straight Connector 39">
                  <a:extLst>
                    <a:ext uri="{FF2B5EF4-FFF2-40B4-BE49-F238E27FC236}">
                      <a16:creationId xmlns:a16="http://schemas.microsoft.com/office/drawing/2014/main" id="{A4B5856F-14EB-9E4A-AA86-60577A29B230}"/>
                    </a:ext>
                  </a:extLst>
                </p:cNvPr>
                <p:cNvCxnSpPr>
                  <a:cxnSpLocks/>
                </p:cNvCxnSpPr>
                <p:nvPr/>
              </p:nvCxnSpPr>
              <p:spPr>
                <a:xfrm flipH="1">
                  <a:off x="-636961" y="4437111"/>
                  <a:ext cx="4344865" cy="0"/>
                </a:xfrm>
                <a:prstGeom prst="line">
                  <a:avLst/>
                </a:prstGeom>
                <a:grpFill/>
                <a:ln w="25400" cap="flat" cmpd="sng" algn="ctr">
                  <a:solidFill>
                    <a:schemeClr val="tx1"/>
                  </a:solidFill>
                  <a:prstDash val="solid"/>
                </a:ln>
                <a:effectLst/>
              </p:spPr>
            </p:cxnSp>
            <p:cxnSp>
              <p:nvCxnSpPr>
                <p:cNvPr id="41" name="Straight Connector 40">
                  <a:extLst>
                    <a:ext uri="{FF2B5EF4-FFF2-40B4-BE49-F238E27FC236}">
                      <a16:creationId xmlns:a16="http://schemas.microsoft.com/office/drawing/2014/main" id="{BFBB31B7-529A-BF47-9700-58916A9CA2C5}"/>
                    </a:ext>
                  </a:extLst>
                </p:cNvPr>
                <p:cNvCxnSpPr/>
                <p:nvPr/>
              </p:nvCxnSpPr>
              <p:spPr>
                <a:xfrm flipH="1">
                  <a:off x="5436096" y="3838795"/>
                  <a:ext cx="1080120" cy="0"/>
                </a:xfrm>
                <a:prstGeom prst="line">
                  <a:avLst/>
                </a:prstGeom>
                <a:grpFill/>
                <a:ln w="25400" cap="flat" cmpd="sng" algn="ctr">
                  <a:solidFill>
                    <a:schemeClr val="tx1"/>
                  </a:solidFill>
                  <a:prstDash val="solid"/>
                </a:ln>
                <a:effectLst/>
              </p:spPr>
            </p:cxnSp>
          </p:grpSp>
          <p:sp>
            <p:nvSpPr>
              <p:cNvPr id="21" name="Rectangle 20">
                <a:extLst>
                  <a:ext uri="{FF2B5EF4-FFF2-40B4-BE49-F238E27FC236}">
                    <a16:creationId xmlns:a16="http://schemas.microsoft.com/office/drawing/2014/main" id="{8BFFD0DC-BD42-AF45-9A61-27F8C39E30D6}"/>
                  </a:ext>
                </a:extLst>
              </p:cNvPr>
              <p:cNvSpPr/>
              <p:nvPr/>
            </p:nvSpPr>
            <p:spPr>
              <a:xfrm>
                <a:off x="2222769" y="2855364"/>
                <a:ext cx="241093"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22" name="Rectangle 21">
                <a:extLst>
                  <a:ext uri="{FF2B5EF4-FFF2-40B4-BE49-F238E27FC236}">
                    <a16:creationId xmlns:a16="http://schemas.microsoft.com/office/drawing/2014/main" id="{4FBCCEC6-CC3B-2B4C-BB4E-02916A77B0ED}"/>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23" name="Group 22">
                <a:extLst>
                  <a:ext uri="{FF2B5EF4-FFF2-40B4-BE49-F238E27FC236}">
                    <a16:creationId xmlns:a16="http://schemas.microsoft.com/office/drawing/2014/main" id="{7DAC76EE-17A8-EB4E-9376-1B15BB3E0677}"/>
                  </a:ext>
                </a:extLst>
              </p:cNvPr>
              <p:cNvGrpSpPr/>
              <p:nvPr/>
            </p:nvGrpSpPr>
            <p:grpSpPr>
              <a:xfrm>
                <a:off x="2598677" y="3553072"/>
                <a:ext cx="792250" cy="386595"/>
                <a:chOff x="2627784" y="3086962"/>
                <a:chExt cx="3888432" cy="1566174"/>
              </a:xfrm>
              <a:solidFill>
                <a:schemeClr val="tx1"/>
              </a:solidFill>
            </p:grpSpPr>
            <p:cxnSp>
              <p:nvCxnSpPr>
                <p:cNvPr id="35" name="Straight Connector 34">
                  <a:extLst>
                    <a:ext uri="{FF2B5EF4-FFF2-40B4-BE49-F238E27FC236}">
                      <a16:creationId xmlns:a16="http://schemas.microsoft.com/office/drawing/2014/main" id="{0647005A-026C-7540-88D5-1D82211A23EA}"/>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323B84-91BE-0E4B-B01D-0F197B04E7EE}"/>
                    </a:ext>
                  </a:extLst>
                </p:cNvPr>
                <p:cNvCxnSpPr>
                  <a:cxnSpLocks/>
                </p:cNvCxnSpPr>
                <p:nvPr/>
              </p:nvCxnSpPr>
              <p:spPr>
                <a:xfrm flipH="1">
                  <a:off x="3059829" y="4437113"/>
                  <a:ext cx="648074"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A0F773D-0C65-E64E-9865-C69AB7C5749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Flowchart: Stored Data 4">
                  <a:extLst>
                    <a:ext uri="{FF2B5EF4-FFF2-40B4-BE49-F238E27FC236}">
                      <a16:creationId xmlns:a16="http://schemas.microsoft.com/office/drawing/2014/main" id="{7F319A6A-D9BA-FA41-83F3-06A1D1F0340F}"/>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grpSp>
          <p:cxnSp>
            <p:nvCxnSpPr>
              <p:cNvPr id="24" name="Straight Connector 23">
                <a:extLst>
                  <a:ext uri="{FF2B5EF4-FFF2-40B4-BE49-F238E27FC236}">
                    <a16:creationId xmlns:a16="http://schemas.microsoft.com/office/drawing/2014/main" id="{034F956E-51CB-184A-9BBD-60A4F3E62575}"/>
                  </a:ext>
                </a:extLst>
              </p:cNvPr>
              <p:cNvCxnSpPr/>
              <p:nvPr/>
            </p:nvCxnSpPr>
            <p:spPr>
              <a:xfrm>
                <a:off x="2611686" y="2982600"/>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EF7843-77F2-8749-8D0E-C23EEDF88067}"/>
                  </a:ext>
                </a:extLst>
              </p:cNvPr>
              <p:cNvCxnSpPr/>
              <p:nvPr/>
            </p:nvCxnSpPr>
            <p:spPr>
              <a:xfrm>
                <a:off x="2686704" y="3265185"/>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Flowchart: Connector 9">
                <a:extLst>
                  <a:ext uri="{FF2B5EF4-FFF2-40B4-BE49-F238E27FC236}">
                    <a16:creationId xmlns:a16="http://schemas.microsoft.com/office/drawing/2014/main" id="{D463951D-CF54-5A4E-877D-A5F5A0A86FDC}"/>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7" name="Rectangle 26">
                <a:extLst>
                  <a:ext uri="{FF2B5EF4-FFF2-40B4-BE49-F238E27FC236}">
                    <a16:creationId xmlns:a16="http://schemas.microsoft.com/office/drawing/2014/main" id="{653F374C-1C3B-6B48-94CE-8C0A63A29729}"/>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28" name="Group 27">
                <a:extLst>
                  <a:ext uri="{FF2B5EF4-FFF2-40B4-BE49-F238E27FC236}">
                    <a16:creationId xmlns:a16="http://schemas.microsoft.com/office/drawing/2014/main" id="{29F7550D-3A9D-B64C-8A6A-C85F5D8C2E1B}"/>
                  </a:ext>
                </a:extLst>
              </p:cNvPr>
              <p:cNvGrpSpPr/>
              <p:nvPr/>
            </p:nvGrpSpPr>
            <p:grpSpPr>
              <a:xfrm>
                <a:off x="3710100" y="3549234"/>
                <a:ext cx="792250" cy="386595"/>
                <a:chOff x="2627784" y="3086962"/>
                <a:chExt cx="3888432" cy="1566174"/>
              </a:xfrm>
              <a:solidFill>
                <a:schemeClr val="tx1"/>
              </a:solidFill>
            </p:grpSpPr>
            <p:cxnSp>
              <p:nvCxnSpPr>
                <p:cNvPr id="32" name="Straight Connector 31">
                  <a:extLst>
                    <a:ext uri="{FF2B5EF4-FFF2-40B4-BE49-F238E27FC236}">
                      <a16:creationId xmlns:a16="http://schemas.microsoft.com/office/drawing/2014/main" id="{91BE8905-92C7-C044-ACC1-399CB9511AF1}"/>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FC42D8-DC62-F84C-86C5-E75C3E149C5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lowchart: Stored Data 4">
                  <a:extLst>
                    <a:ext uri="{FF2B5EF4-FFF2-40B4-BE49-F238E27FC236}">
                      <a16:creationId xmlns:a16="http://schemas.microsoft.com/office/drawing/2014/main" id="{24032D3E-657D-284D-A5C7-664973E7FEA3}"/>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grpSp>
          <p:cxnSp>
            <p:nvCxnSpPr>
              <p:cNvPr id="29" name="Straight Connector 28">
                <a:extLst>
                  <a:ext uri="{FF2B5EF4-FFF2-40B4-BE49-F238E27FC236}">
                    <a16:creationId xmlns:a16="http://schemas.microsoft.com/office/drawing/2014/main" id="{0B21C9DF-4125-9845-80E2-1971747F88A9}"/>
                  </a:ext>
                </a:extLst>
              </p:cNvPr>
              <p:cNvCxnSpPr>
                <a:cxnSpLocks/>
              </p:cNvCxnSpPr>
              <p:nvPr/>
            </p:nvCxnSpPr>
            <p:spPr>
              <a:xfrm flipV="1">
                <a:off x="3717244" y="3129719"/>
                <a:ext cx="0" cy="475539"/>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Flowchart: Connector 11">
                <a:extLst>
                  <a:ext uri="{FF2B5EF4-FFF2-40B4-BE49-F238E27FC236}">
                    <a16:creationId xmlns:a16="http://schemas.microsoft.com/office/drawing/2014/main" id="{12CFBC80-4C07-2349-BF30-8ED9DFED2D87}"/>
                  </a:ext>
                </a:extLst>
              </p:cNvPr>
              <p:cNvSpPr/>
              <p:nvPr/>
            </p:nvSpPr>
            <p:spPr>
              <a:xfrm>
                <a:off x="4482327" y="3708155"/>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31" name="Rectangle 30">
                <a:extLst>
                  <a:ext uri="{FF2B5EF4-FFF2-40B4-BE49-F238E27FC236}">
                    <a16:creationId xmlns:a16="http://schemas.microsoft.com/office/drawing/2014/main" id="{A8EAFEE2-A72D-BE4F-9217-5A43692B7B22}"/>
                  </a:ext>
                </a:extLst>
              </p:cNvPr>
              <p:cNvSpPr/>
              <p:nvPr/>
            </p:nvSpPr>
            <p:spPr>
              <a:xfrm>
                <a:off x="4497983" y="3591222"/>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grpSp>
      <p:sp>
        <p:nvSpPr>
          <p:cNvPr id="2" name="Right Arrow 1">
            <a:extLst>
              <a:ext uri="{FF2B5EF4-FFF2-40B4-BE49-F238E27FC236}">
                <a16:creationId xmlns:a16="http://schemas.microsoft.com/office/drawing/2014/main" id="{7072F157-E7D0-8143-BC92-340003694677}"/>
              </a:ext>
            </a:extLst>
          </p:cNvPr>
          <p:cNvSpPr/>
          <p:nvPr/>
        </p:nvSpPr>
        <p:spPr>
          <a:xfrm>
            <a:off x="4025317" y="3811186"/>
            <a:ext cx="1095605"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Cambria" panose="02040503050406030204" pitchFamily="18" charset="0"/>
              </a:rPr>
              <a:t>Part 1</a:t>
            </a:r>
          </a:p>
        </p:txBody>
      </p:sp>
      <p:grpSp>
        <p:nvGrpSpPr>
          <p:cNvPr id="97" name="Group 96">
            <a:extLst>
              <a:ext uri="{FF2B5EF4-FFF2-40B4-BE49-F238E27FC236}">
                <a16:creationId xmlns:a16="http://schemas.microsoft.com/office/drawing/2014/main" id="{640F2B9A-6875-154D-9329-2F6A88F67F3D}"/>
              </a:ext>
            </a:extLst>
          </p:cNvPr>
          <p:cNvGrpSpPr/>
          <p:nvPr/>
        </p:nvGrpSpPr>
        <p:grpSpPr>
          <a:xfrm>
            <a:off x="5202021" y="3002181"/>
            <a:ext cx="3776580" cy="2191573"/>
            <a:chOff x="5223647" y="3181288"/>
            <a:chExt cx="3776580"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48" name="Group 47">
              <a:extLst>
                <a:ext uri="{FF2B5EF4-FFF2-40B4-BE49-F238E27FC236}">
                  <a16:creationId xmlns:a16="http://schemas.microsoft.com/office/drawing/2014/main" id="{814AE1E7-70D8-A646-83D7-18860E4EA9F8}"/>
                </a:ext>
              </a:extLst>
            </p:cNvPr>
            <p:cNvGrpSpPr/>
            <p:nvPr/>
          </p:nvGrpSpPr>
          <p:grpSpPr>
            <a:xfrm>
              <a:off x="5368698" y="3568814"/>
              <a:ext cx="3568290" cy="1726681"/>
              <a:chOff x="2212339" y="2855364"/>
              <a:chExt cx="2707738" cy="1310264"/>
            </a:xfrm>
          </p:grpSpPr>
          <p:grpSp>
            <p:nvGrpSpPr>
              <p:cNvPr id="49" name="Group 48">
                <a:extLst>
                  <a:ext uri="{FF2B5EF4-FFF2-40B4-BE49-F238E27FC236}">
                    <a16:creationId xmlns:a16="http://schemas.microsoft.com/office/drawing/2014/main" id="{8D8A13BD-AA9E-824C-882D-B6C3B38E7DEC}"/>
                  </a:ext>
                </a:extLst>
              </p:cNvPr>
              <p:cNvGrpSpPr/>
              <p:nvPr/>
            </p:nvGrpSpPr>
            <p:grpSpPr>
              <a:xfrm>
                <a:off x="2488643" y="2925371"/>
                <a:ext cx="1253753" cy="388572"/>
                <a:chOff x="2411760" y="3026130"/>
                <a:chExt cx="6153531" cy="1574185"/>
              </a:xfrm>
              <a:solidFill>
                <a:schemeClr val="tx1"/>
              </a:solidFill>
            </p:grpSpPr>
            <p:cxnSp>
              <p:nvCxnSpPr>
                <p:cNvPr id="73" name="Straight Connector 72">
                  <a:extLst>
                    <a:ext uri="{FF2B5EF4-FFF2-40B4-BE49-F238E27FC236}">
                      <a16:creationId xmlns:a16="http://schemas.microsoft.com/office/drawing/2014/main" id="{B04DFD8B-ED9E-9940-AB42-9D9BA2C189A5}"/>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74" name="Straight Connector 73">
                  <a:extLst>
                    <a:ext uri="{FF2B5EF4-FFF2-40B4-BE49-F238E27FC236}">
                      <a16:creationId xmlns:a16="http://schemas.microsoft.com/office/drawing/2014/main" id="{A0CDCFAD-45F9-1F4E-B02B-C36D849B4057}"/>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75" name="Straight Connector 74">
                  <a:extLst>
                    <a:ext uri="{FF2B5EF4-FFF2-40B4-BE49-F238E27FC236}">
                      <a16:creationId xmlns:a16="http://schemas.microsoft.com/office/drawing/2014/main" id="{12097591-96BF-D740-ACBB-1F27A3BF699F}"/>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76" name="Flowchart: Connector 8">
                  <a:extLst>
                    <a:ext uri="{FF2B5EF4-FFF2-40B4-BE49-F238E27FC236}">
                      <a16:creationId xmlns:a16="http://schemas.microsoft.com/office/drawing/2014/main" id="{3F4F1BC5-8AB8-1444-8FBB-3F6252C0D160}"/>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77" name="Flowchart: Connector 9">
                  <a:extLst>
                    <a:ext uri="{FF2B5EF4-FFF2-40B4-BE49-F238E27FC236}">
                      <a16:creationId xmlns:a16="http://schemas.microsoft.com/office/drawing/2014/main" id="{7ADF2832-0C24-3A4E-89E7-A8703F97CCD6}"/>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72" name="Flowchart: Delay 3">
                  <a:extLst>
                    <a:ext uri="{FF2B5EF4-FFF2-40B4-BE49-F238E27FC236}">
                      <a16:creationId xmlns:a16="http://schemas.microsoft.com/office/drawing/2014/main" id="{22066A18-FF9A-C047-8891-E8936F620526}"/>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grpSp>
          <p:grpSp>
            <p:nvGrpSpPr>
              <p:cNvPr id="50" name="Group 49">
                <a:extLst>
                  <a:ext uri="{FF2B5EF4-FFF2-40B4-BE49-F238E27FC236}">
                    <a16:creationId xmlns:a16="http://schemas.microsoft.com/office/drawing/2014/main" id="{16AA45F1-8331-DB41-AF95-62027CC3A2EE}"/>
                  </a:ext>
                </a:extLst>
              </p:cNvPr>
              <p:cNvGrpSpPr/>
              <p:nvPr/>
            </p:nvGrpSpPr>
            <p:grpSpPr>
              <a:xfrm>
                <a:off x="2515384" y="3880850"/>
                <a:ext cx="1703140" cy="147687"/>
                <a:chOff x="-636964" y="3838798"/>
                <a:chExt cx="8359176" cy="598312"/>
              </a:xfrm>
              <a:solidFill>
                <a:schemeClr val="tx1"/>
              </a:solidFill>
            </p:grpSpPr>
            <p:cxnSp>
              <p:nvCxnSpPr>
                <p:cNvPr id="70" name="Straight Connector 69">
                  <a:extLst>
                    <a:ext uri="{FF2B5EF4-FFF2-40B4-BE49-F238E27FC236}">
                      <a16:creationId xmlns:a16="http://schemas.microsoft.com/office/drawing/2014/main" id="{01364167-4D4D-F24A-AA2D-BCDE3B2241B1}"/>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71" name="Straight Connector 70">
                  <a:extLst>
                    <a:ext uri="{FF2B5EF4-FFF2-40B4-BE49-F238E27FC236}">
                      <a16:creationId xmlns:a16="http://schemas.microsoft.com/office/drawing/2014/main" id="{F373AF8A-ADBE-DB49-9F56-40ACDE775FC2}"/>
                    </a:ext>
                  </a:extLst>
                </p:cNvPr>
                <p:cNvCxnSpPr>
                  <a:cxnSpLocks/>
                  <a:stCxn id="8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51" name="Rectangle 50">
                <a:extLst>
                  <a:ext uri="{FF2B5EF4-FFF2-40B4-BE49-F238E27FC236}">
                    <a16:creationId xmlns:a16="http://schemas.microsoft.com/office/drawing/2014/main" id="{06BAF4B4-D373-404A-99E1-9E4B2BDBBF47}"/>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0</a:t>
                </a:r>
              </a:p>
            </p:txBody>
          </p:sp>
          <p:sp>
            <p:nvSpPr>
              <p:cNvPr id="52" name="Rectangle 51">
                <a:extLst>
                  <a:ext uri="{FF2B5EF4-FFF2-40B4-BE49-F238E27FC236}">
                    <a16:creationId xmlns:a16="http://schemas.microsoft.com/office/drawing/2014/main" id="{65778DE6-4738-5C4C-9968-6B8CD16F4FDE}"/>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53" name="Group 52">
                <a:extLst>
                  <a:ext uri="{FF2B5EF4-FFF2-40B4-BE49-F238E27FC236}">
                    <a16:creationId xmlns:a16="http://schemas.microsoft.com/office/drawing/2014/main" id="{1271F9F4-6A51-3F48-83E4-BECD666F0119}"/>
                  </a:ext>
                </a:extLst>
              </p:cNvPr>
              <p:cNvGrpSpPr/>
              <p:nvPr/>
            </p:nvGrpSpPr>
            <p:grpSpPr>
              <a:xfrm>
                <a:off x="2607028" y="3662023"/>
                <a:ext cx="865946" cy="286338"/>
                <a:chOff x="2668770" y="3528356"/>
                <a:chExt cx="4250134" cy="1160020"/>
              </a:xfrm>
              <a:solidFill>
                <a:schemeClr val="tx1"/>
              </a:solidFill>
            </p:grpSpPr>
            <p:cxnSp>
              <p:nvCxnSpPr>
                <p:cNvPr id="65" name="Straight Connector 64">
                  <a:extLst>
                    <a:ext uri="{FF2B5EF4-FFF2-40B4-BE49-F238E27FC236}">
                      <a16:creationId xmlns:a16="http://schemas.microsoft.com/office/drawing/2014/main" id="{31FA43C7-634C-904F-BD41-60B2CB032BE9}"/>
                    </a:ext>
                  </a:extLst>
                </p:cNvPr>
                <p:cNvCxnSpPr>
                  <a:cxnSpLocks/>
                  <a:stCxn id="7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595BEB-8BF1-D74F-A515-E2A24F4A6CEC}"/>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83AE97E-7E54-DE4E-BA4B-6CC593202B84}"/>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CD7A9763-3A80-7E40-A7A8-590521F9BD41}"/>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CFD918-98AA-E541-9084-66DDC1E7A22A}"/>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Flowchart: Connector 9">
                <a:extLst>
                  <a:ext uri="{FF2B5EF4-FFF2-40B4-BE49-F238E27FC236}">
                    <a16:creationId xmlns:a16="http://schemas.microsoft.com/office/drawing/2014/main" id="{4982E9B6-FC81-B84D-AC57-190A0920D2C0}"/>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57" name="Rectangle 56">
                <a:extLst>
                  <a:ext uri="{FF2B5EF4-FFF2-40B4-BE49-F238E27FC236}">
                    <a16:creationId xmlns:a16="http://schemas.microsoft.com/office/drawing/2014/main" id="{1F6058FC-3389-4249-89CF-4312557F3FFD}"/>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58" name="Group 57">
                <a:extLst>
                  <a:ext uri="{FF2B5EF4-FFF2-40B4-BE49-F238E27FC236}">
                    <a16:creationId xmlns:a16="http://schemas.microsoft.com/office/drawing/2014/main" id="{717016A8-EF0C-6042-B956-112232BDA647}"/>
                  </a:ext>
                </a:extLst>
              </p:cNvPr>
              <p:cNvGrpSpPr/>
              <p:nvPr/>
            </p:nvGrpSpPr>
            <p:grpSpPr>
              <a:xfrm>
                <a:off x="3730271" y="3547802"/>
                <a:ext cx="836194" cy="156952"/>
                <a:chOff x="2726798" y="3081120"/>
                <a:chExt cx="4104109" cy="635836"/>
              </a:xfrm>
              <a:solidFill>
                <a:schemeClr val="tx1"/>
              </a:solidFill>
            </p:grpSpPr>
            <p:cxnSp>
              <p:nvCxnSpPr>
                <p:cNvPr id="62" name="Straight Connector 61">
                  <a:extLst>
                    <a:ext uri="{FF2B5EF4-FFF2-40B4-BE49-F238E27FC236}">
                      <a16:creationId xmlns:a16="http://schemas.microsoft.com/office/drawing/2014/main" id="{59A872D9-1D7F-1347-8796-F02735A5B9B1}"/>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9FEED46-0177-3940-8590-3EF751916F0A}"/>
                    </a:ext>
                  </a:extLst>
                </p:cNvPr>
                <p:cNvCxnSpPr>
                  <a:cxnSpLocks/>
                  <a:stCxn id="80" idx="6"/>
                  <a:endCxn id="60"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72560069-94AB-4F44-9E4E-BD579B2D918B}"/>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Flowchart: Connector 11">
                <a:extLst>
                  <a:ext uri="{FF2B5EF4-FFF2-40B4-BE49-F238E27FC236}">
                    <a16:creationId xmlns:a16="http://schemas.microsoft.com/office/drawing/2014/main" id="{750431FF-5DE0-964B-AFCD-1AF3718B8CDE}"/>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1" name="Rectangle 60">
                <a:extLst>
                  <a:ext uri="{FF2B5EF4-FFF2-40B4-BE49-F238E27FC236}">
                    <a16:creationId xmlns:a16="http://schemas.microsoft.com/office/drawing/2014/main" id="{D5D8E424-57BA-E44A-A637-DD8219FC78ED}"/>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sp>
          <p:nvSpPr>
            <p:cNvPr id="78" name="Flowchart: Delay 3">
              <a:extLst>
                <a:ext uri="{FF2B5EF4-FFF2-40B4-BE49-F238E27FC236}">
                  <a16:creationId xmlns:a16="http://schemas.microsoft.com/office/drawing/2014/main" id="{157233EB-417F-0648-AD9F-E2D22F94823B}"/>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79" name="Flowchart: Delay 3">
              <a:extLst>
                <a:ext uri="{FF2B5EF4-FFF2-40B4-BE49-F238E27FC236}">
                  <a16:creationId xmlns:a16="http://schemas.microsoft.com/office/drawing/2014/main" id="{EE422FF4-7B69-F24C-A370-2A3AD93B1169}"/>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80" name="Flowchart: Delay 3">
              <a:extLst>
                <a:ext uri="{FF2B5EF4-FFF2-40B4-BE49-F238E27FC236}">
                  <a16:creationId xmlns:a16="http://schemas.microsoft.com/office/drawing/2014/main" id="{E5363027-E048-0C4F-8BD9-B9F5224FFD42}"/>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cxnSp>
          <p:nvCxnSpPr>
            <p:cNvPr id="8" name="Straight Connector 7">
              <a:extLst>
                <a:ext uri="{FF2B5EF4-FFF2-40B4-BE49-F238E27FC236}">
                  <a16:creationId xmlns:a16="http://schemas.microsoft.com/office/drawing/2014/main" id="{6086842F-8F96-7745-B4A8-3210BB20E17F}"/>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81" name="Flowchart: Connector 8">
              <a:extLst>
                <a:ext uri="{FF2B5EF4-FFF2-40B4-BE49-F238E27FC236}">
                  <a16:creationId xmlns:a16="http://schemas.microsoft.com/office/drawing/2014/main" id="{16175061-BB1E-6E4C-930C-8CB7C2A22D62}"/>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2" name="Rectangle 81">
              <a:extLst>
                <a:ext uri="{FF2B5EF4-FFF2-40B4-BE49-F238E27FC236}">
                  <a16:creationId xmlns:a16="http://schemas.microsoft.com/office/drawing/2014/main" id="{2AD0AE3A-D6DD-2E42-B362-820ECB74CA22}"/>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83" name="Straight Connector 82">
              <a:extLst>
                <a:ext uri="{FF2B5EF4-FFF2-40B4-BE49-F238E27FC236}">
                  <a16:creationId xmlns:a16="http://schemas.microsoft.com/office/drawing/2014/main" id="{7368E621-1D43-904C-9769-2020C6AA172A}"/>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84" name="Flowchart: Connector 8">
              <a:extLst>
                <a:ext uri="{FF2B5EF4-FFF2-40B4-BE49-F238E27FC236}">
                  <a16:creationId xmlns:a16="http://schemas.microsoft.com/office/drawing/2014/main" id="{4D980BE6-C62E-4545-B432-B33EA3B05907}"/>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5" name="Rectangle 84">
              <a:extLst>
                <a:ext uri="{FF2B5EF4-FFF2-40B4-BE49-F238E27FC236}">
                  <a16:creationId xmlns:a16="http://schemas.microsoft.com/office/drawing/2014/main" id="{AFC66C93-D55A-7D4E-85FD-89AF3BFCE004}"/>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86" name="Straight Connector 85">
              <a:extLst>
                <a:ext uri="{FF2B5EF4-FFF2-40B4-BE49-F238E27FC236}">
                  <a16:creationId xmlns:a16="http://schemas.microsoft.com/office/drawing/2014/main" id="{534FCB23-7AD0-6C40-8ABC-A2F6BD7C2BBB}"/>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87" name="Flowchart: Connector 8">
              <a:extLst>
                <a:ext uri="{FF2B5EF4-FFF2-40B4-BE49-F238E27FC236}">
                  <a16:creationId xmlns:a16="http://schemas.microsoft.com/office/drawing/2014/main" id="{6D64FAF2-ACC4-9642-8E9E-DAE7DEFB197F}"/>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8" name="Rectangle 87">
              <a:extLst>
                <a:ext uri="{FF2B5EF4-FFF2-40B4-BE49-F238E27FC236}">
                  <a16:creationId xmlns:a16="http://schemas.microsoft.com/office/drawing/2014/main" id="{8CEDB14B-EB86-144B-B81B-4B6CC51F8822}"/>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89" name="Straight Connector 88">
              <a:extLst>
                <a:ext uri="{FF2B5EF4-FFF2-40B4-BE49-F238E27FC236}">
                  <a16:creationId xmlns:a16="http://schemas.microsoft.com/office/drawing/2014/main" id="{93D71174-A32B-C841-9189-FAA4D9DC6626}"/>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90" name="Flowchart: Connector 8">
              <a:extLst>
                <a:ext uri="{FF2B5EF4-FFF2-40B4-BE49-F238E27FC236}">
                  <a16:creationId xmlns:a16="http://schemas.microsoft.com/office/drawing/2014/main" id="{9E4C9A5F-3773-924D-A816-F6AB5F494B04}"/>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91" name="Rectangle 90">
              <a:extLst>
                <a:ext uri="{FF2B5EF4-FFF2-40B4-BE49-F238E27FC236}">
                  <a16:creationId xmlns:a16="http://schemas.microsoft.com/office/drawing/2014/main" id="{EEEA4E48-C234-BB42-9656-E685F34265D6}"/>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grpSp>
        <p:nvGrpSpPr>
          <p:cNvPr id="7" name="Group 6">
            <a:extLst>
              <a:ext uri="{FF2B5EF4-FFF2-40B4-BE49-F238E27FC236}">
                <a16:creationId xmlns:a16="http://schemas.microsoft.com/office/drawing/2014/main" id="{636AAF24-C2FB-6C4F-918C-402EB001C063}"/>
              </a:ext>
            </a:extLst>
          </p:cNvPr>
          <p:cNvGrpSpPr/>
          <p:nvPr/>
        </p:nvGrpSpPr>
        <p:grpSpPr>
          <a:xfrm>
            <a:off x="372773" y="1123050"/>
            <a:ext cx="1777209" cy="719968"/>
            <a:chOff x="398461" y="1188132"/>
            <a:chExt cx="1777209" cy="719968"/>
          </a:xfrm>
        </p:grpSpPr>
        <p:sp>
          <p:nvSpPr>
            <p:cNvPr id="170" name="Flowchart: Delay 3">
              <a:extLst>
                <a:ext uri="{FF2B5EF4-FFF2-40B4-BE49-F238E27FC236}">
                  <a16:creationId xmlns:a16="http://schemas.microsoft.com/office/drawing/2014/main" id="{13EBD05A-B657-F244-AD56-1D1999B2AA13}"/>
                </a:ext>
              </a:extLst>
            </p:cNvPr>
            <p:cNvSpPr/>
            <p:nvPr/>
          </p:nvSpPr>
          <p:spPr>
            <a:xfrm>
              <a:off x="1097571" y="1294320"/>
              <a:ext cx="464016" cy="515314"/>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171" name="Straight Connector 170">
              <a:extLst>
                <a:ext uri="{FF2B5EF4-FFF2-40B4-BE49-F238E27FC236}">
                  <a16:creationId xmlns:a16="http://schemas.microsoft.com/office/drawing/2014/main" id="{CD572F1B-3C9D-3948-8A2B-C70AE90D1C28}"/>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72" name="Straight Connector 171">
              <a:extLst>
                <a:ext uri="{FF2B5EF4-FFF2-40B4-BE49-F238E27FC236}">
                  <a16:creationId xmlns:a16="http://schemas.microsoft.com/office/drawing/2014/main" id="{C6DC839F-63A6-1844-8FB7-EA93F02C5F1E}"/>
                </a:ext>
              </a:extLst>
            </p:cNvPr>
            <p:cNvCxnSpPr/>
            <p:nvPr/>
          </p:nvCxnSpPr>
          <p:spPr>
            <a:xfrm flipH="1">
              <a:off x="807561" y="1739364"/>
              <a:ext cx="290010" cy="0"/>
            </a:xfrm>
            <a:prstGeom prst="line">
              <a:avLst/>
            </a:prstGeom>
            <a:solidFill>
              <a:schemeClr val="tx1"/>
            </a:solidFill>
            <a:ln w="25400" cap="flat" cmpd="sng" algn="ctr">
              <a:solidFill>
                <a:schemeClr val="tx1"/>
              </a:solidFill>
              <a:prstDash val="solid"/>
            </a:ln>
            <a:effectLst/>
          </p:spPr>
        </p:cxnSp>
        <p:sp>
          <p:nvSpPr>
            <p:cNvPr id="174" name="Flowchart: Connector 8">
              <a:extLst>
                <a:ext uri="{FF2B5EF4-FFF2-40B4-BE49-F238E27FC236}">
                  <a16:creationId xmlns:a16="http://schemas.microsoft.com/office/drawing/2014/main" id="{D24EAB7E-C79E-9F48-9678-6C53BBC85BA7}"/>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5" name="Flowchart: Connector 9">
              <a:extLst>
                <a:ext uri="{FF2B5EF4-FFF2-40B4-BE49-F238E27FC236}">
                  <a16:creationId xmlns:a16="http://schemas.microsoft.com/office/drawing/2014/main" id="{99BD3A4A-8916-9E43-9BD0-C4A8459A4D05}"/>
                </a:ext>
              </a:extLst>
            </p:cNvPr>
            <p:cNvSpPr/>
            <p:nvPr/>
          </p:nvSpPr>
          <p:spPr>
            <a:xfrm>
              <a:off x="755799" y="17042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9" name="Rectangle 148">
              <a:extLst>
                <a:ext uri="{FF2B5EF4-FFF2-40B4-BE49-F238E27FC236}">
                  <a16:creationId xmlns:a16="http://schemas.microsoft.com/office/drawing/2014/main" id="{269C686F-7397-0B4C-944E-FC149DD31D7B}"/>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50" name="Rectangle 149">
              <a:extLst>
                <a:ext uri="{FF2B5EF4-FFF2-40B4-BE49-F238E27FC236}">
                  <a16:creationId xmlns:a16="http://schemas.microsoft.com/office/drawing/2014/main" id="{0CDA71F6-84A9-FB45-90F7-10D425F97CF4}"/>
                </a:ext>
              </a:extLst>
            </p:cNvPr>
            <p:cNvSpPr/>
            <p:nvPr/>
          </p:nvSpPr>
          <p:spPr>
            <a:xfrm>
              <a:off x="398461" y="1569546"/>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77" name="Rectangle 176">
              <a:extLst>
                <a:ext uri="{FF2B5EF4-FFF2-40B4-BE49-F238E27FC236}">
                  <a16:creationId xmlns:a16="http://schemas.microsoft.com/office/drawing/2014/main" id="{CD16C665-4397-234B-B507-D51301ACE3C7}"/>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78" name="Straight Connector 177">
              <a:extLst>
                <a:ext uri="{FF2B5EF4-FFF2-40B4-BE49-F238E27FC236}">
                  <a16:creationId xmlns:a16="http://schemas.microsoft.com/office/drawing/2014/main" id="{CFC61A79-4639-654C-AB7E-CCE0CCB0749B}"/>
                </a:ext>
              </a:extLst>
            </p:cNvPr>
            <p:cNvCxnSpPr/>
            <p:nvPr/>
          </p:nvCxnSpPr>
          <p:spPr>
            <a:xfrm flipH="1">
              <a:off x="1573902"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Flowchart: Connector 11">
              <a:extLst>
                <a:ext uri="{FF2B5EF4-FFF2-40B4-BE49-F238E27FC236}">
                  <a16:creationId xmlns:a16="http://schemas.microsoft.com/office/drawing/2014/main" id="{27E507A9-953E-2B4C-A7D5-6B4B7B3B103B}"/>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6" name="Group 5">
            <a:extLst>
              <a:ext uri="{FF2B5EF4-FFF2-40B4-BE49-F238E27FC236}">
                <a16:creationId xmlns:a16="http://schemas.microsoft.com/office/drawing/2014/main" id="{778EE074-B6CB-374B-90D0-6B2407CF1010}"/>
              </a:ext>
            </a:extLst>
          </p:cNvPr>
          <p:cNvGrpSpPr/>
          <p:nvPr/>
        </p:nvGrpSpPr>
        <p:grpSpPr>
          <a:xfrm>
            <a:off x="367643" y="2181105"/>
            <a:ext cx="1770754" cy="719968"/>
            <a:chOff x="486814" y="2010575"/>
            <a:chExt cx="1770754" cy="719968"/>
          </a:xfrm>
        </p:grpSpPr>
        <p:sp>
          <p:nvSpPr>
            <p:cNvPr id="166" name="Flowchart: Stored Data 4">
              <a:extLst>
                <a:ext uri="{FF2B5EF4-FFF2-40B4-BE49-F238E27FC236}">
                  <a16:creationId xmlns:a16="http://schemas.microsoft.com/office/drawing/2014/main" id="{C232D02A-E2E9-054A-BDCC-A5B646E91274}"/>
                </a:ext>
              </a:extLst>
            </p:cNvPr>
            <p:cNvSpPr/>
            <p:nvPr/>
          </p:nvSpPr>
          <p:spPr>
            <a:xfrm rot="10800000">
              <a:off x="1126571" y="2107580"/>
              <a:ext cx="522018" cy="509459"/>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cxnSp>
          <p:nvCxnSpPr>
            <p:cNvPr id="181" name="Straight Connector 180">
              <a:extLst>
                <a:ext uri="{FF2B5EF4-FFF2-40B4-BE49-F238E27FC236}">
                  <a16:creationId xmlns:a16="http://schemas.microsoft.com/office/drawing/2014/main" id="{A4FCE592-AFBF-C648-B3A8-DE7A1B1652E9}"/>
                </a:ext>
              </a:extLst>
            </p:cNvPr>
            <p:cNvCxnSpPr/>
            <p:nvPr/>
          </p:nvCxnSpPr>
          <p:spPr>
            <a:xfrm flipH="1">
              <a:off x="895914" y="2187033"/>
              <a:ext cx="290010" cy="0"/>
            </a:xfrm>
            <a:prstGeom prst="line">
              <a:avLst/>
            </a:prstGeom>
            <a:solidFill>
              <a:schemeClr val="tx1"/>
            </a:solidFill>
            <a:ln w="25400" cap="flat" cmpd="sng" algn="ctr">
              <a:solidFill>
                <a:schemeClr val="tx1"/>
              </a:solidFill>
              <a:prstDash val="solid"/>
            </a:ln>
            <a:effectLst/>
          </p:spPr>
        </p:cxnSp>
        <p:cxnSp>
          <p:nvCxnSpPr>
            <p:cNvPr id="182" name="Straight Connector 181">
              <a:extLst>
                <a:ext uri="{FF2B5EF4-FFF2-40B4-BE49-F238E27FC236}">
                  <a16:creationId xmlns:a16="http://schemas.microsoft.com/office/drawing/2014/main" id="{5BC2FB5A-7D95-B346-9FB3-29E659E6668D}"/>
                </a:ext>
              </a:extLst>
            </p:cNvPr>
            <p:cNvCxnSpPr/>
            <p:nvPr/>
          </p:nvCxnSpPr>
          <p:spPr>
            <a:xfrm flipH="1">
              <a:off x="895914" y="2561807"/>
              <a:ext cx="290010" cy="0"/>
            </a:xfrm>
            <a:prstGeom prst="line">
              <a:avLst/>
            </a:prstGeom>
            <a:solidFill>
              <a:schemeClr val="tx1"/>
            </a:solidFill>
            <a:ln w="25400" cap="flat" cmpd="sng" algn="ctr">
              <a:solidFill>
                <a:schemeClr val="tx1"/>
              </a:solidFill>
              <a:prstDash val="solid"/>
            </a:ln>
            <a:effectLst/>
          </p:spPr>
        </p:cxnSp>
        <p:sp>
          <p:nvSpPr>
            <p:cNvPr id="183" name="Flowchart: Connector 8">
              <a:extLst>
                <a:ext uri="{FF2B5EF4-FFF2-40B4-BE49-F238E27FC236}">
                  <a16:creationId xmlns:a16="http://schemas.microsoft.com/office/drawing/2014/main" id="{6A288F40-7071-2448-BC8A-ADF188317466}"/>
                </a:ext>
              </a:extLst>
            </p:cNvPr>
            <p:cNvSpPr/>
            <p:nvPr/>
          </p:nvSpPr>
          <p:spPr>
            <a:xfrm>
              <a:off x="837912" y="2151898"/>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84" name="Flowchart: Connector 9">
              <a:extLst>
                <a:ext uri="{FF2B5EF4-FFF2-40B4-BE49-F238E27FC236}">
                  <a16:creationId xmlns:a16="http://schemas.microsoft.com/office/drawing/2014/main" id="{A884D34E-D0AF-BB40-A286-B329E5701D5B}"/>
                </a:ext>
              </a:extLst>
            </p:cNvPr>
            <p:cNvSpPr/>
            <p:nvPr/>
          </p:nvSpPr>
          <p:spPr>
            <a:xfrm>
              <a:off x="844152" y="2526672"/>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85" name="Rectangle 184">
              <a:extLst>
                <a:ext uri="{FF2B5EF4-FFF2-40B4-BE49-F238E27FC236}">
                  <a16:creationId xmlns:a16="http://schemas.microsoft.com/office/drawing/2014/main" id="{67D0F406-59E7-9345-8E75-32B049DDED82}"/>
                </a:ext>
              </a:extLst>
            </p:cNvPr>
            <p:cNvSpPr/>
            <p:nvPr/>
          </p:nvSpPr>
          <p:spPr>
            <a:xfrm>
              <a:off x="487540" y="2010575"/>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86" name="Rectangle 185">
              <a:extLst>
                <a:ext uri="{FF2B5EF4-FFF2-40B4-BE49-F238E27FC236}">
                  <a16:creationId xmlns:a16="http://schemas.microsoft.com/office/drawing/2014/main" id="{5A7307C0-B1E1-1A48-8CD4-9FBD79B8E76E}"/>
                </a:ext>
              </a:extLst>
            </p:cNvPr>
            <p:cNvSpPr/>
            <p:nvPr/>
          </p:nvSpPr>
          <p:spPr>
            <a:xfrm>
              <a:off x="486814" y="2391989"/>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87" name="Rectangle 186">
              <a:extLst>
                <a:ext uri="{FF2B5EF4-FFF2-40B4-BE49-F238E27FC236}">
                  <a16:creationId xmlns:a16="http://schemas.microsoft.com/office/drawing/2014/main" id="{84268058-9456-9841-BE0D-9B4E5917B064}"/>
                </a:ext>
              </a:extLst>
            </p:cNvPr>
            <p:cNvSpPr/>
            <p:nvPr/>
          </p:nvSpPr>
          <p:spPr>
            <a:xfrm>
              <a:off x="1955882" y="2175509"/>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8" name="Straight Connector 187">
              <a:extLst>
                <a:ext uri="{FF2B5EF4-FFF2-40B4-BE49-F238E27FC236}">
                  <a16:creationId xmlns:a16="http://schemas.microsoft.com/office/drawing/2014/main" id="{2F781169-0FAB-8F4D-97B0-2518CC679EA4}"/>
                </a:ext>
              </a:extLst>
            </p:cNvPr>
            <p:cNvCxnSpPr/>
            <p:nvPr/>
          </p:nvCxnSpPr>
          <p:spPr>
            <a:xfrm flipH="1">
              <a:off x="1655800" y="2355704"/>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Flowchart: Connector 11">
              <a:extLst>
                <a:ext uri="{FF2B5EF4-FFF2-40B4-BE49-F238E27FC236}">
                  <a16:creationId xmlns:a16="http://schemas.microsoft.com/office/drawing/2014/main" id="{46418EFA-E015-9A44-9418-0CD2B4C8B4F8}"/>
                </a:ext>
              </a:extLst>
            </p:cNvPr>
            <p:cNvSpPr/>
            <p:nvPr/>
          </p:nvSpPr>
          <p:spPr>
            <a:xfrm>
              <a:off x="1911054" y="2320113"/>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16" name="Rectangle 15">
            <a:extLst>
              <a:ext uri="{FF2B5EF4-FFF2-40B4-BE49-F238E27FC236}">
                <a16:creationId xmlns:a16="http://schemas.microsoft.com/office/drawing/2014/main" id="{45E746D1-D508-C743-B8FA-1CD7C2B3A3DA}"/>
              </a:ext>
            </a:extLst>
          </p:cNvPr>
          <p:cNvSpPr/>
          <p:nvPr/>
        </p:nvSpPr>
        <p:spPr>
          <a:xfrm>
            <a:off x="5213090" y="1320478"/>
            <a:ext cx="3587392" cy="369332"/>
          </a:xfrm>
          <a:prstGeom prst="rect">
            <a:avLst/>
          </a:prstGeom>
        </p:spPr>
        <p:txBody>
          <a:bodyPr wrap="none">
            <a:spAutoFit/>
          </a:bodyPr>
          <a:lstStyle/>
          <a:p>
            <a:r>
              <a:rPr lang="en-US" dirty="0">
                <a:latin typeface="Cambria" panose="02040503050406030204" pitchFamily="18" charset="0"/>
              </a:rPr>
              <a:t>output is “1” only when A = B = “1”</a:t>
            </a:r>
          </a:p>
        </p:txBody>
      </p:sp>
      <p:sp>
        <p:nvSpPr>
          <p:cNvPr id="17" name="Rectangle 16">
            <a:extLst>
              <a:ext uri="{FF2B5EF4-FFF2-40B4-BE49-F238E27FC236}">
                <a16:creationId xmlns:a16="http://schemas.microsoft.com/office/drawing/2014/main" id="{F15B1566-04F6-3541-8E01-2051EAE44D12}"/>
              </a:ext>
            </a:extLst>
          </p:cNvPr>
          <p:cNvSpPr/>
          <p:nvPr/>
        </p:nvSpPr>
        <p:spPr>
          <a:xfrm>
            <a:off x="4749278" y="2329743"/>
            <a:ext cx="4049057" cy="369332"/>
          </a:xfrm>
          <a:prstGeom prst="rect">
            <a:avLst/>
          </a:prstGeom>
        </p:spPr>
        <p:txBody>
          <a:bodyPr wrap="none">
            <a:spAutoFit/>
          </a:bodyPr>
          <a:lstStyle/>
          <a:p>
            <a:pPr lvl="1"/>
            <a:r>
              <a:rPr lang="en-US" dirty="0">
                <a:latin typeface="Cambria" panose="02040503050406030204" pitchFamily="18" charset="0"/>
              </a:rPr>
              <a:t>output is “0” only when A = B = “0”</a:t>
            </a:r>
          </a:p>
        </p:txBody>
      </p:sp>
      <p:sp>
        <p:nvSpPr>
          <p:cNvPr id="219" name="Rectangle 218">
            <a:extLst>
              <a:ext uri="{FF2B5EF4-FFF2-40B4-BE49-F238E27FC236}">
                <a16:creationId xmlns:a16="http://schemas.microsoft.com/office/drawing/2014/main" id="{DA306596-46FE-C849-AEE2-7F10FCE8C4B8}"/>
              </a:ext>
            </a:extLst>
          </p:cNvPr>
          <p:cNvSpPr/>
          <p:nvPr/>
        </p:nvSpPr>
        <p:spPr>
          <a:xfrm>
            <a:off x="73256" y="5416626"/>
            <a:ext cx="8977026" cy="923330"/>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mbria" panose="02040503050406030204" pitchFamily="18" charset="0"/>
              </a:rPr>
              <a:t>Naïvely</a:t>
            </a:r>
            <a:r>
              <a:rPr lang="en-US" sz="2600" b="1" dirty="0">
                <a:solidFill>
                  <a:srgbClr val="C00000"/>
                </a:solidFill>
                <a:latin typeface="Cambria" panose="02040503050406030204" pitchFamily="18" charset="0"/>
              </a:rPr>
              <a:t> </a:t>
            </a:r>
            <a:r>
              <a:rPr lang="en-US" sz="2600" b="1" dirty="0">
                <a:latin typeface="Cambria" panose="02040503050406030204" pitchFamily="18" charset="0"/>
              </a:rPr>
              <a:t>converting </a:t>
            </a:r>
            <a:r>
              <a:rPr lang="en-US" sz="2600" b="1" dirty="0">
                <a:solidFill>
                  <a:schemeClr val="accent6">
                    <a:lumMod val="75000"/>
                  </a:schemeClr>
                </a:solidFill>
                <a:latin typeface="Cambria" panose="02040503050406030204" pitchFamily="18" charset="0"/>
              </a:rPr>
              <a:t>AND/OR/NOT-implementation</a:t>
            </a:r>
            <a:r>
              <a:rPr lang="en-US" sz="2600" b="1" dirty="0">
                <a:latin typeface="Cambria" panose="02040503050406030204" pitchFamily="18" charset="0"/>
              </a:rPr>
              <a:t> to </a:t>
            </a:r>
            <a:r>
              <a:rPr lang="en-US" sz="2600" b="1" dirty="0">
                <a:solidFill>
                  <a:schemeClr val="accent6">
                    <a:lumMod val="75000"/>
                  </a:schemeClr>
                </a:solidFill>
                <a:latin typeface="Cambria" panose="02040503050406030204" pitchFamily="18" charset="0"/>
              </a:rPr>
              <a:t>MAJ/NOT-implementation </a:t>
            </a:r>
            <a:r>
              <a:rPr lang="en-US" sz="2600" b="1" dirty="0">
                <a:latin typeface="Cambria" panose="02040503050406030204" pitchFamily="18" charset="0"/>
              </a:rPr>
              <a:t>leads to an </a:t>
            </a:r>
            <a:r>
              <a:rPr lang="en-US" sz="2600" b="1" dirty="0">
                <a:solidFill>
                  <a:srgbClr val="C00000"/>
                </a:solidFill>
                <a:latin typeface="Cambria" panose="02040503050406030204" pitchFamily="18" charset="0"/>
              </a:rPr>
              <a:t>unoptimized circuit</a:t>
            </a:r>
          </a:p>
        </p:txBody>
      </p:sp>
      <p:pic>
        <p:nvPicPr>
          <p:cNvPr id="5" name="Picture 4" descr="A picture containing white&#10;&#10;Description automatically generated">
            <a:extLst>
              <a:ext uri="{FF2B5EF4-FFF2-40B4-BE49-F238E27FC236}">
                <a16:creationId xmlns:a16="http://schemas.microsoft.com/office/drawing/2014/main" id="{2DCA0F4F-A9CB-6B41-8FF1-0F2F2EBF3A3F}"/>
              </a:ext>
            </a:extLst>
          </p:cNvPr>
          <p:cNvPicPr>
            <a:picLocks noChangeAspect="1"/>
          </p:cNvPicPr>
          <p:nvPr/>
        </p:nvPicPr>
        <p:blipFill>
          <a:blip r:embed="rId3"/>
          <a:stretch>
            <a:fillRect/>
          </a:stretch>
        </p:blipFill>
        <p:spPr>
          <a:xfrm>
            <a:off x="2329755" y="1353381"/>
            <a:ext cx="352767" cy="361233"/>
          </a:xfrm>
          <a:prstGeom prst="rect">
            <a:avLst/>
          </a:prstGeom>
        </p:spPr>
      </p:pic>
      <p:pic>
        <p:nvPicPr>
          <p:cNvPr id="141" name="Picture 140" descr="A picture containing white&#10;&#10;Description automatically generated">
            <a:extLst>
              <a:ext uri="{FF2B5EF4-FFF2-40B4-BE49-F238E27FC236}">
                <a16:creationId xmlns:a16="http://schemas.microsoft.com/office/drawing/2014/main" id="{7EB32957-9744-EE40-A43E-88468AC8F26F}"/>
              </a:ext>
            </a:extLst>
          </p:cNvPr>
          <p:cNvPicPr>
            <a:picLocks noChangeAspect="1"/>
          </p:cNvPicPr>
          <p:nvPr/>
        </p:nvPicPr>
        <p:blipFill>
          <a:blip r:embed="rId3"/>
          <a:stretch>
            <a:fillRect/>
          </a:stretch>
        </p:blipFill>
        <p:spPr>
          <a:xfrm>
            <a:off x="2348716" y="2334594"/>
            <a:ext cx="371156" cy="380063"/>
          </a:xfrm>
          <a:prstGeom prst="rect">
            <a:avLst/>
          </a:prstGeom>
        </p:spPr>
      </p:pic>
      <p:grpSp>
        <p:nvGrpSpPr>
          <p:cNvPr id="121" name="Group 120">
            <a:extLst>
              <a:ext uri="{FF2B5EF4-FFF2-40B4-BE49-F238E27FC236}">
                <a16:creationId xmlns:a16="http://schemas.microsoft.com/office/drawing/2014/main" id="{0BE4DB36-7B85-7C4C-ABCB-D7A22CBC2238}"/>
              </a:ext>
            </a:extLst>
          </p:cNvPr>
          <p:cNvGrpSpPr/>
          <p:nvPr/>
        </p:nvGrpSpPr>
        <p:grpSpPr>
          <a:xfrm>
            <a:off x="3102073" y="1133408"/>
            <a:ext cx="1777209" cy="781876"/>
            <a:chOff x="3102073" y="1133408"/>
            <a:chExt cx="1777209" cy="781876"/>
          </a:xfrm>
        </p:grpSpPr>
        <p:grpSp>
          <p:nvGrpSpPr>
            <p:cNvPr id="12" name="Group 11">
              <a:extLst>
                <a:ext uri="{FF2B5EF4-FFF2-40B4-BE49-F238E27FC236}">
                  <a16:creationId xmlns:a16="http://schemas.microsoft.com/office/drawing/2014/main" id="{F537C0D2-8133-4842-B965-1C0C3A9C3B63}"/>
                </a:ext>
              </a:extLst>
            </p:cNvPr>
            <p:cNvGrpSpPr/>
            <p:nvPr/>
          </p:nvGrpSpPr>
          <p:grpSpPr>
            <a:xfrm>
              <a:off x="3102073" y="1133408"/>
              <a:ext cx="1777209" cy="781876"/>
              <a:chOff x="3337138" y="1198702"/>
              <a:chExt cx="1777209" cy="781876"/>
            </a:xfrm>
          </p:grpSpPr>
          <p:grpSp>
            <p:nvGrpSpPr>
              <p:cNvPr id="191" name="Group 190">
                <a:extLst>
                  <a:ext uri="{FF2B5EF4-FFF2-40B4-BE49-F238E27FC236}">
                    <a16:creationId xmlns:a16="http://schemas.microsoft.com/office/drawing/2014/main" id="{DDECAB68-5915-CE49-8DC3-386D3CB4AD88}"/>
                  </a:ext>
                </a:extLst>
              </p:cNvPr>
              <p:cNvGrpSpPr/>
              <p:nvPr/>
            </p:nvGrpSpPr>
            <p:grpSpPr>
              <a:xfrm>
                <a:off x="3337138" y="1198702"/>
                <a:ext cx="1777209" cy="621502"/>
                <a:chOff x="398461" y="1188132"/>
                <a:chExt cx="1777209" cy="621502"/>
              </a:xfrm>
            </p:grpSpPr>
            <p:sp>
              <p:nvSpPr>
                <p:cNvPr id="192" name="Flowchart: Delay 3">
                  <a:extLst>
                    <a:ext uri="{FF2B5EF4-FFF2-40B4-BE49-F238E27FC236}">
                      <a16:creationId xmlns:a16="http://schemas.microsoft.com/office/drawing/2014/main" id="{416B7F79-A7DD-7245-8974-F55C3ACE5E9A}"/>
                    </a:ext>
                  </a:extLst>
                </p:cNvPr>
                <p:cNvSpPr/>
                <p:nvPr/>
              </p:nvSpPr>
              <p:spPr>
                <a:xfrm>
                  <a:off x="1026691" y="1294320"/>
                  <a:ext cx="512064" cy="515314"/>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Cambria" panose="02040503050406030204" pitchFamily="18" charset="0"/>
                    </a:rPr>
                    <a:t>MAJ</a:t>
                  </a:r>
                </a:p>
              </p:txBody>
            </p:sp>
            <p:cxnSp>
              <p:nvCxnSpPr>
                <p:cNvPr id="193" name="Straight Connector 192">
                  <a:extLst>
                    <a:ext uri="{FF2B5EF4-FFF2-40B4-BE49-F238E27FC236}">
                      <a16:creationId xmlns:a16="http://schemas.microsoft.com/office/drawing/2014/main" id="{62C6ADB1-3A42-5C42-B452-FBA23FA6D7DD}"/>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94" name="Straight Connector 193">
                  <a:extLst>
                    <a:ext uri="{FF2B5EF4-FFF2-40B4-BE49-F238E27FC236}">
                      <a16:creationId xmlns:a16="http://schemas.microsoft.com/office/drawing/2014/main" id="{4BADC668-8517-4A43-AA4E-3F48F0F5062A}"/>
                    </a:ext>
                  </a:extLst>
                </p:cNvPr>
                <p:cNvCxnSpPr>
                  <a:cxnSpLocks/>
                  <a:endCxn id="196"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195" name="Flowchart: Connector 8">
                  <a:extLst>
                    <a:ext uri="{FF2B5EF4-FFF2-40B4-BE49-F238E27FC236}">
                      <a16:creationId xmlns:a16="http://schemas.microsoft.com/office/drawing/2014/main" id="{3077DDA5-52A9-0B4D-8FFB-68FC1A53687E}"/>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6" name="Flowchart: Connector 9">
                  <a:extLst>
                    <a:ext uri="{FF2B5EF4-FFF2-40B4-BE49-F238E27FC236}">
                      <a16:creationId xmlns:a16="http://schemas.microsoft.com/office/drawing/2014/main" id="{CACA5370-8B84-6944-9A7C-C6DF6F2C3BB1}"/>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7" name="Rectangle 196">
                  <a:extLst>
                    <a:ext uri="{FF2B5EF4-FFF2-40B4-BE49-F238E27FC236}">
                      <a16:creationId xmlns:a16="http://schemas.microsoft.com/office/drawing/2014/main" id="{14AC91A4-CE6C-2F41-8A85-BA11B69B1677}"/>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98" name="Rectangle 197">
                  <a:extLst>
                    <a:ext uri="{FF2B5EF4-FFF2-40B4-BE49-F238E27FC236}">
                      <a16:creationId xmlns:a16="http://schemas.microsoft.com/office/drawing/2014/main" id="{CAC60EAA-00F5-304E-AC95-0CE4C8DE5D45}"/>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99" name="Rectangle 198">
                  <a:extLst>
                    <a:ext uri="{FF2B5EF4-FFF2-40B4-BE49-F238E27FC236}">
                      <a16:creationId xmlns:a16="http://schemas.microsoft.com/office/drawing/2014/main" id="{E88965E6-5E08-9449-8505-31D8E6B5A64D}"/>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200" name="Straight Connector 199">
                  <a:extLst>
                    <a:ext uri="{FF2B5EF4-FFF2-40B4-BE49-F238E27FC236}">
                      <a16:creationId xmlns:a16="http://schemas.microsoft.com/office/drawing/2014/main" id="{8D812F71-52DC-A34D-9E40-2041B7AE47E2}"/>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Flowchart: Connector 11">
                  <a:extLst>
                    <a:ext uri="{FF2B5EF4-FFF2-40B4-BE49-F238E27FC236}">
                      <a16:creationId xmlns:a16="http://schemas.microsoft.com/office/drawing/2014/main" id="{015F56A6-E00A-F14C-8075-6430B9BEC77D}"/>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215" name="Rectangle 214">
                <a:extLst>
                  <a:ext uri="{FF2B5EF4-FFF2-40B4-BE49-F238E27FC236}">
                    <a16:creationId xmlns:a16="http://schemas.microsoft.com/office/drawing/2014/main" id="{9A3E6804-0D2F-6A48-B236-6010013533A8}"/>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cxnSp>
          <p:nvCxnSpPr>
            <p:cNvPr id="139" name="Straight Connector 138">
              <a:extLst>
                <a:ext uri="{FF2B5EF4-FFF2-40B4-BE49-F238E27FC236}">
                  <a16:creationId xmlns:a16="http://schemas.microsoft.com/office/drawing/2014/main" id="{957D53D8-BB3E-A148-9750-FF10448BAEB5}"/>
                </a:ext>
              </a:extLst>
            </p:cNvPr>
            <p:cNvCxnSpPr>
              <a:cxnSpLocks/>
              <a:stCxn id="192"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140" name="Flowchart: Connector 9">
              <a:extLst>
                <a:ext uri="{FF2B5EF4-FFF2-40B4-BE49-F238E27FC236}">
                  <a16:creationId xmlns:a16="http://schemas.microsoft.com/office/drawing/2014/main" id="{C7C74FDC-0D56-2444-8FB3-D680C7EE7885}"/>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76" name="Group 175">
            <a:extLst>
              <a:ext uri="{FF2B5EF4-FFF2-40B4-BE49-F238E27FC236}">
                <a16:creationId xmlns:a16="http://schemas.microsoft.com/office/drawing/2014/main" id="{B980E1AE-7D97-E740-B019-A0D7F86FB21B}"/>
              </a:ext>
            </a:extLst>
          </p:cNvPr>
          <p:cNvGrpSpPr/>
          <p:nvPr/>
        </p:nvGrpSpPr>
        <p:grpSpPr>
          <a:xfrm>
            <a:off x="3089857" y="2119197"/>
            <a:ext cx="1777209" cy="781876"/>
            <a:chOff x="3102073" y="1133408"/>
            <a:chExt cx="1777209" cy="781876"/>
          </a:xfrm>
        </p:grpSpPr>
        <p:grpSp>
          <p:nvGrpSpPr>
            <p:cNvPr id="179" name="Group 178">
              <a:extLst>
                <a:ext uri="{FF2B5EF4-FFF2-40B4-BE49-F238E27FC236}">
                  <a16:creationId xmlns:a16="http://schemas.microsoft.com/office/drawing/2014/main" id="{75E9C745-710C-0A44-89BA-EDDC9EBE81A3}"/>
                </a:ext>
              </a:extLst>
            </p:cNvPr>
            <p:cNvGrpSpPr/>
            <p:nvPr/>
          </p:nvGrpSpPr>
          <p:grpSpPr>
            <a:xfrm>
              <a:off x="3102073" y="1133408"/>
              <a:ext cx="1777209" cy="781876"/>
              <a:chOff x="3337138" y="1198702"/>
              <a:chExt cx="1777209" cy="781876"/>
            </a:xfrm>
          </p:grpSpPr>
          <p:grpSp>
            <p:nvGrpSpPr>
              <p:cNvPr id="222" name="Group 221">
                <a:extLst>
                  <a:ext uri="{FF2B5EF4-FFF2-40B4-BE49-F238E27FC236}">
                    <a16:creationId xmlns:a16="http://schemas.microsoft.com/office/drawing/2014/main" id="{F1836868-23CC-694A-A630-C3A00F213190}"/>
                  </a:ext>
                </a:extLst>
              </p:cNvPr>
              <p:cNvGrpSpPr/>
              <p:nvPr/>
            </p:nvGrpSpPr>
            <p:grpSpPr>
              <a:xfrm>
                <a:off x="3337138" y="1198702"/>
                <a:ext cx="1777209" cy="621502"/>
                <a:chOff x="398461" y="1188132"/>
                <a:chExt cx="1777209" cy="621502"/>
              </a:xfrm>
            </p:grpSpPr>
            <p:sp>
              <p:nvSpPr>
                <p:cNvPr id="224" name="Flowchart: Delay 3">
                  <a:extLst>
                    <a:ext uri="{FF2B5EF4-FFF2-40B4-BE49-F238E27FC236}">
                      <a16:creationId xmlns:a16="http://schemas.microsoft.com/office/drawing/2014/main" id="{E7594945-911A-034A-9A95-82EE5E75D427}"/>
                    </a:ext>
                  </a:extLst>
                </p:cNvPr>
                <p:cNvSpPr/>
                <p:nvPr/>
              </p:nvSpPr>
              <p:spPr>
                <a:xfrm>
                  <a:off x="1026691" y="1294320"/>
                  <a:ext cx="512064" cy="515314"/>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Cambria" panose="02040503050406030204" pitchFamily="18" charset="0"/>
                    </a:rPr>
                    <a:t>MAJ</a:t>
                  </a:r>
                </a:p>
              </p:txBody>
            </p:sp>
            <p:cxnSp>
              <p:nvCxnSpPr>
                <p:cNvPr id="225" name="Straight Connector 224">
                  <a:extLst>
                    <a:ext uri="{FF2B5EF4-FFF2-40B4-BE49-F238E27FC236}">
                      <a16:creationId xmlns:a16="http://schemas.microsoft.com/office/drawing/2014/main" id="{615A40F3-246E-7144-9AD3-7831B1A2E72E}"/>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226" name="Straight Connector 225">
                  <a:extLst>
                    <a:ext uri="{FF2B5EF4-FFF2-40B4-BE49-F238E27FC236}">
                      <a16:creationId xmlns:a16="http://schemas.microsoft.com/office/drawing/2014/main" id="{161E0086-B40A-C44C-8D67-4F3B7817DCFA}"/>
                    </a:ext>
                  </a:extLst>
                </p:cNvPr>
                <p:cNvCxnSpPr>
                  <a:cxnSpLocks/>
                  <a:endCxn id="228"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227" name="Flowchart: Connector 8">
                  <a:extLst>
                    <a:ext uri="{FF2B5EF4-FFF2-40B4-BE49-F238E27FC236}">
                      <a16:creationId xmlns:a16="http://schemas.microsoft.com/office/drawing/2014/main" id="{ECA8C309-5802-4346-BD42-3B01CF5D860B}"/>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8" name="Flowchart: Connector 9">
                  <a:extLst>
                    <a:ext uri="{FF2B5EF4-FFF2-40B4-BE49-F238E27FC236}">
                      <a16:creationId xmlns:a16="http://schemas.microsoft.com/office/drawing/2014/main" id="{6E04F43A-6218-3E44-B836-92646F4F326D}"/>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9" name="Rectangle 228">
                  <a:extLst>
                    <a:ext uri="{FF2B5EF4-FFF2-40B4-BE49-F238E27FC236}">
                      <a16:creationId xmlns:a16="http://schemas.microsoft.com/office/drawing/2014/main" id="{EFFBA138-A7B2-0846-8984-6C3D1EB29C10}"/>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230" name="Rectangle 229">
                  <a:extLst>
                    <a:ext uri="{FF2B5EF4-FFF2-40B4-BE49-F238E27FC236}">
                      <a16:creationId xmlns:a16="http://schemas.microsoft.com/office/drawing/2014/main" id="{DF564EF2-2A05-1C46-A860-F823115FCEBB}"/>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231" name="Rectangle 230">
                  <a:extLst>
                    <a:ext uri="{FF2B5EF4-FFF2-40B4-BE49-F238E27FC236}">
                      <a16:creationId xmlns:a16="http://schemas.microsoft.com/office/drawing/2014/main" id="{C9381BAD-6F96-A44D-B7C7-465A6A36D2EF}"/>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232" name="Straight Connector 231">
                  <a:extLst>
                    <a:ext uri="{FF2B5EF4-FFF2-40B4-BE49-F238E27FC236}">
                      <a16:creationId xmlns:a16="http://schemas.microsoft.com/office/drawing/2014/main" id="{86975A2B-B407-A147-BC44-D186EE321309}"/>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Flowchart: Connector 11">
                  <a:extLst>
                    <a:ext uri="{FF2B5EF4-FFF2-40B4-BE49-F238E27FC236}">
                      <a16:creationId xmlns:a16="http://schemas.microsoft.com/office/drawing/2014/main" id="{CC8D7977-57CD-EF4A-AF1B-531FCE1A3805}"/>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223" name="Rectangle 222">
                <a:extLst>
                  <a:ext uri="{FF2B5EF4-FFF2-40B4-BE49-F238E27FC236}">
                    <a16:creationId xmlns:a16="http://schemas.microsoft.com/office/drawing/2014/main" id="{18FA4971-AE99-964A-9E7C-42AF741BEEAE}"/>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cxnSp>
          <p:nvCxnSpPr>
            <p:cNvPr id="190" name="Straight Connector 189">
              <a:extLst>
                <a:ext uri="{FF2B5EF4-FFF2-40B4-BE49-F238E27FC236}">
                  <a16:creationId xmlns:a16="http://schemas.microsoft.com/office/drawing/2014/main" id="{5F3E5143-01C9-054F-8E51-4AB660E9C478}"/>
                </a:ext>
              </a:extLst>
            </p:cNvPr>
            <p:cNvCxnSpPr>
              <a:cxnSpLocks/>
              <a:stCxn id="224"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221" name="Flowchart: Connector 9">
              <a:extLst>
                <a:ext uri="{FF2B5EF4-FFF2-40B4-BE49-F238E27FC236}">
                  <a16:creationId xmlns:a16="http://schemas.microsoft.com/office/drawing/2014/main" id="{F2CA4A66-861D-E344-BF9D-2BE2AE94510C}"/>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Tree>
    <p:extLst>
      <p:ext uri="{BB962C8B-B14F-4D97-AF65-F5344CB8AC3E}">
        <p14:creationId xmlns:p14="http://schemas.microsoft.com/office/powerpoint/2010/main" val="105237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fade">
                                      <p:cBhvr>
                                        <p:cTn id="14" dur="500"/>
                                        <p:tgtEl>
                                          <p:spTgt spid="12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500"/>
                                        <p:tgtEl>
                                          <p:spTgt spid="141"/>
                                        </p:tgtEl>
                                      </p:cBhvr>
                                    </p:animEffect>
                                  </p:childTnLst>
                                </p:cTn>
                              </p:par>
                              <p:par>
                                <p:cTn id="28" presetID="10" presetClass="entr" presetSubtype="0" fill="hold" nodeType="withEffect">
                                  <p:stCondLst>
                                    <p:cond delay="0"/>
                                  </p:stCondLst>
                                  <p:childTnLst>
                                    <p:set>
                                      <p:cBhvr>
                                        <p:cTn id="29" dur="1" fill="hold">
                                          <p:stCondLst>
                                            <p:cond delay="0"/>
                                          </p:stCondLst>
                                        </p:cTn>
                                        <p:tgtEl>
                                          <p:spTgt spid="176"/>
                                        </p:tgtEl>
                                        <p:attrNameLst>
                                          <p:attrName>style.visibility</p:attrName>
                                        </p:attrNameLst>
                                      </p:cBhvr>
                                      <p:to>
                                        <p:strVal val="visible"/>
                                      </p:to>
                                    </p:set>
                                    <p:animEffect transition="in" filter="fade">
                                      <p:cBhvr>
                                        <p:cTn id="30" dur="500"/>
                                        <p:tgtEl>
                                          <p:spTgt spid="176"/>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fade">
                                      <p:cBhvr>
                                        <p:cTn id="47" dur="500"/>
                                        <p:tgtEl>
                                          <p:spTgt spid="9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9"/>
                                        </p:tgtEl>
                                        <p:attrNameLst>
                                          <p:attrName>style.visibility</p:attrName>
                                        </p:attrNameLst>
                                      </p:cBhvr>
                                      <p:to>
                                        <p:strVal val="visible"/>
                                      </p:to>
                                    </p:set>
                                    <p:animEffect transition="in" filter="fade">
                                      <p:cBhvr>
                                        <p:cTn id="52"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P spid="2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a:off x="2274226" y="257950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latin typeface="Cambria" panose="02040503050406030204" pitchFamily="18" charset="0"/>
                <a:cs typeface="Arial" panose="020B0604020202020204" pitchFamily="34" charset="0"/>
              </a:rPr>
              <a:t>wordline</a:t>
            </a:r>
            <a:endParaRPr lang="en-US" sz="2000" dirty="0">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grpSp>
        <p:nvGrpSpPr>
          <p:cNvPr id="41" name="Group 40">
            <a:extLst>
              <a:ext uri="{FF2B5EF4-FFF2-40B4-BE49-F238E27FC236}">
                <a16:creationId xmlns:a16="http://schemas.microsoft.com/office/drawing/2014/main" id="{C5C6A92A-9B09-0241-8F7E-C962D924E2FD}"/>
              </a:ext>
            </a:extLst>
          </p:cNvPr>
          <p:cNvGrpSpPr/>
          <p:nvPr/>
        </p:nvGrpSpPr>
        <p:grpSpPr>
          <a:xfrm>
            <a:off x="3053300" y="2088913"/>
            <a:ext cx="718580" cy="492321"/>
            <a:chOff x="2582265" y="1509876"/>
            <a:chExt cx="718580" cy="492321"/>
          </a:xfrm>
        </p:grpSpPr>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2582265" y="1993157"/>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2765866" y="1632972"/>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2751236" y="1509876"/>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126800" y="1634697"/>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2750738" y="163469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110427" y="2000472"/>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8" y="2993520"/>
            <a:ext cx="267329"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storage</a:t>
            </a:r>
          </a:p>
          <a:p>
            <a:pPr algn="ctr"/>
            <a:r>
              <a:rPr lang="en-US" sz="2000" dirty="0">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access </a:t>
            </a:r>
          </a:p>
          <a:p>
            <a:pPr algn="ctr"/>
            <a:r>
              <a:rPr lang="en-US" sz="2000" dirty="0">
                <a:latin typeface="Cambria" panose="02040503050406030204" pitchFamily="18" charset="0"/>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55" name="Rectangle 54">
            <a:extLst>
              <a:ext uri="{FF2B5EF4-FFF2-40B4-BE49-F238E27FC236}">
                <a16:creationId xmlns:a16="http://schemas.microsoft.com/office/drawing/2014/main" id="{942A8A97-C9E1-8049-87EB-228314CADB8D}"/>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56" name="Rectangle 55">
            <a:extLst>
              <a:ext uri="{FF2B5EF4-FFF2-40B4-BE49-F238E27FC236}">
                <a16:creationId xmlns:a16="http://schemas.microsoft.com/office/drawing/2014/main" id="{7536BD8D-7F68-4948-B677-91B0C2C7573C}"/>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 </a:t>
            </a:r>
          </a:p>
        </p:txBody>
      </p:sp>
      <p:sp>
        <p:nvSpPr>
          <p:cNvPr id="57" name="Rectangle 56">
            <a:extLst>
              <a:ext uri="{FF2B5EF4-FFF2-40B4-BE49-F238E27FC236}">
                <a16:creationId xmlns:a16="http://schemas.microsoft.com/office/drawing/2014/main" id="{71359808-CEC7-2B46-B695-D033BE865F77}"/>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Tree>
    <p:extLst>
      <p:ext uri="{BB962C8B-B14F-4D97-AF65-F5344CB8AC3E}">
        <p14:creationId xmlns:p14="http://schemas.microsoft.com/office/powerpoint/2010/main" val="599319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lvl="0">
              <a:lnSpc>
                <a:spcPct val="100000"/>
              </a:lnSpc>
              <a:spcBef>
                <a:spcPts val="0"/>
              </a:spcBef>
              <a:defRPr/>
            </a:pPr>
            <a:r>
              <a:rPr lang="en-US" sz="3600" b="1" dirty="0">
                <a:solidFill>
                  <a:schemeClr val="tx1"/>
                </a:solidFill>
                <a:latin typeface="Candara" panose="020E0502030303020204" pitchFamily="34" charset="0"/>
              </a:rPr>
              <a:t>Step 1: </a:t>
            </a:r>
            <a:r>
              <a:rPr lang="en-US" sz="3600" b="1" dirty="0">
                <a:solidFill>
                  <a:schemeClr val="tx1"/>
                </a:solidFill>
                <a:latin typeface="Candara" panose="020E0502030303020204" pitchFamily="34" charset="0"/>
                <a:cs typeface="Arial" panose="020B0604020202020204" pitchFamily="34" charset="0"/>
              </a:rPr>
              <a:t>Efficient MAJ/NOT Implementation</a:t>
            </a:r>
          </a:p>
        </p:txBody>
      </p:sp>
      <p:sp>
        <p:nvSpPr>
          <p:cNvPr id="2" name="Right Arrow 1">
            <a:extLst>
              <a:ext uri="{FF2B5EF4-FFF2-40B4-BE49-F238E27FC236}">
                <a16:creationId xmlns:a16="http://schemas.microsoft.com/office/drawing/2014/main" id="{7072F157-E7D0-8143-BC92-340003694677}"/>
              </a:ext>
            </a:extLst>
          </p:cNvPr>
          <p:cNvSpPr/>
          <p:nvPr/>
        </p:nvSpPr>
        <p:spPr>
          <a:xfrm>
            <a:off x="4264957" y="2272769"/>
            <a:ext cx="1029787"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Cambria" panose="02040503050406030204" pitchFamily="18" charset="0"/>
              </a:rPr>
              <a:t>Part 2</a:t>
            </a:r>
          </a:p>
        </p:txBody>
      </p:sp>
      <p:sp>
        <p:nvSpPr>
          <p:cNvPr id="219" name="Rectangle 218">
            <a:extLst>
              <a:ext uri="{FF2B5EF4-FFF2-40B4-BE49-F238E27FC236}">
                <a16:creationId xmlns:a16="http://schemas.microsoft.com/office/drawing/2014/main" id="{DA306596-46FE-C849-AEE2-7F10FCE8C4B8}"/>
              </a:ext>
            </a:extLst>
          </p:cNvPr>
          <p:cNvSpPr/>
          <p:nvPr/>
        </p:nvSpPr>
        <p:spPr>
          <a:xfrm>
            <a:off x="120820" y="4326499"/>
            <a:ext cx="8865204" cy="95410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latin typeface="Cambria" panose="02040503050406030204" pitchFamily="18" charset="0"/>
              </a:rPr>
              <a:t>Step 1 generates an</a:t>
            </a:r>
            <a:r>
              <a:rPr lang="en-US" sz="2800" b="1" dirty="0">
                <a:solidFill>
                  <a:srgbClr val="C00000"/>
                </a:solidFill>
                <a:latin typeface="Cambria" panose="02040503050406030204" pitchFamily="18" charset="0"/>
              </a:rPr>
              <a:t> </a:t>
            </a:r>
            <a:r>
              <a:rPr lang="en-US" sz="2800" b="1" dirty="0">
                <a:solidFill>
                  <a:schemeClr val="accent5"/>
                </a:solidFill>
                <a:latin typeface="Cambria" panose="02040503050406030204" pitchFamily="18" charset="0"/>
              </a:rPr>
              <a:t>optimized</a:t>
            </a:r>
            <a:r>
              <a:rPr lang="en-US" sz="2800" b="1" dirty="0">
                <a:solidFill>
                  <a:srgbClr val="C00000"/>
                </a:solidFill>
                <a:latin typeface="Cambria" panose="02040503050406030204" pitchFamily="18" charset="0"/>
              </a:rPr>
              <a:t> </a:t>
            </a:r>
          </a:p>
          <a:p>
            <a:pPr lvl="0" algn="ctr" defTabSz="914400">
              <a:defRPr/>
            </a:pPr>
            <a:r>
              <a:rPr lang="en-US" sz="2800" b="1" dirty="0">
                <a:solidFill>
                  <a:schemeClr val="accent6">
                    <a:lumMod val="75000"/>
                  </a:schemeClr>
                </a:solidFill>
                <a:latin typeface="Cambria" panose="02040503050406030204" pitchFamily="18" charset="0"/>
              </a:rPr>
              <a:t>MAJ/NOT-implementation </a:t>
            </a:r>
            <a:r>
              <a:rPr lang="en-US" sz="2800" b="1" dirty="0">
                <a:latin typeface="Cambria" panose="02040503050406030204" pitchFamily="18" charset="0"/>
              </a:rPr>
              <a:t>of the desired operation</a:t>
            </a:r>
            <a:endParaRPr lang="en-US" sz="2800" b="1" dirty="0">
              <a:solidFill>
                <a:srgbClr val="C00000"/>
              </a:solidFill>
              <a:latin typeface="Cambria" panose="02040503050406030204" pitchFamily="18" charset="0"/>
            </a:endParaRPr>
          </a:p>
        </p:txBody>
      </p:sp>
      <p:grpSp>
        <p:nvGrpSpPr>
          <p:cNvPr id="3" name="Group 2">
            <a:extLst>
              <a:ext uri="{FF2B5EF4-FFF2-40B4-BE49-F238E27FC236}">
                <a16:creationId xmlns:a16="http://schemas.microsoft.com/office/drawing/2014/main" id="{E126F830-2AE3-3740-AE5D-89839C047EB5}"/>
              </a:ext>
            </a:extLst>
          </p:cNvPr>
          <p:cNvGrpSpPr/>
          <p:nvPr/>
        </p:nvGrpSpPr>
        <p:grpSpPr>
          <a:xfrm>
            <a:off x="5665745" y="1438901"/>
            <a:ext cx="3291001" cy="2191573"/>
            <a:chOff x="5132496" y="2349165"/>
            <a:chExt cx="3291001"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132496" y="2349165"/>
              <a:ext cx="3291001" cy="2191573"/>
            </a:xfrm>
            <a:prstGeom prst="roundRect">
              <a:avLst/>
            </a:prstGeom>
            <a:solidFill>
              <a:schemeClr val="accent6">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38" name="Group 137">
              <a:extLst>
                <a:ext uri="{FF2B5EF4-FFF2-40B4-BE49-F238E27FC236}">
                  <a16:creationId xmlns:a16="http://schemas.microsoft.com/office/drawing/2014/main" id="{F4509BA8-5A5D-9849-BF96-920CCAA38361}"/>
                </a:ext>
              </a:extLst>
            </p:cNvPr>
            <p:cNvGrpSpPr/>
            <p:nvPr/>
          </p:nvGrpSpPr>
          <p:grpSpPr>
            <a:xfrm>
              <a:off x="5226937" y="2702786"/>
              <a:ext cx="3173439" cy="1390153"/>
              <a:chOff x="2374448" y="4500155"/>
              <a:chExt cx="1768605" cy="774753"/>
            </a:xfrm>
          </p:grpSpPr>
          <p:grpSp>
            <p:nvGrpSpPr>
              <p:cNvPr id="139" name="Group 138">
                <a:extLst>
                  <a:ext uri="{FF2B5EF4-FFF2-40B4-BE49-F238E27FC236}">
                    <a16:creationId xmlns:a16="http://schemas.microsoft.com/office/drawing/2014/main" id="{1987EEFB-BD8E-F343-9273-AF0F2342C483}"/>
                  </a:ext>
                </a:extLst>
              </p:cNvPr>
              <p:cNvGrpSpPr/>
              <p:nvPr/>
            </p:nvGrpSpPr>
            <p:grpSpPr>
              <a:xfrm>
                <a:off x="3493108" y="4877423"/>
                <a:ext cx="360464" cy="69048"/>
                <a:chOff x="4793112" y="4167661"/>
                <a:chExt cx="360464" cy="69048"/>
              </a:xfrm>
            </p:grpSpPr>
            <p:cxnSp>
              <p:nvCxnSpPr>
                <p:cNvPr id="156" name="Straight Connector 155">
                  <a:extLst>
                    <a:ext uri="{FF2B5EF4-FFF2-40B4-BE49-F238E27FC236}">
                      <a16:creationId xmlns:a16="http://schemas.microsoft.com/office/drawing/2014/main" id="{CE5865B2-D2A0-EC41-9FD3-5A0DCEDA31C3}"/>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Flowchart: Connector 11">
                  <a:extLst>
                    <a:ext uri="{FF2B5EF4-FFF2-40B4-BE49-F238E27FC236}">
                      <a16:creationId xmlns:a16="http://schemas.microsoft.com/office/drawing/2014/main" id="{63035B41-D15E-C74C-8300-2A031F61D0CF}"/>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40" name="Group 139">
                <a:extLst>
                  <a:ext uri="{FF2B5EF4-FFF2-40B4-BE49-F238E27FC236}">
                    <a16:creationId xmlns:a16="http://schemas.microsoft.com/office/drawing/2014/main" id="{9CF313F2-D660-164D-90C4-FF3DBDDACEE6}"/>
                  </a:ext>
                </a:extLst>
              </p:cNvPr>
              <p:cNvGrpSpPr/>
              <p:nvPr/>
            </p:nvGrpSpPr>
            <p:grpSpPr>
              <a:xfrm>
                <a:off x="2407175" y="4532111"/>
                <a:ext cx="640784" cy="188681"/>
                <a:chOff x="3566331" y="3827728"/>
                <a:chExt cx="640784" cy="188681"/>
              </a:xfrm>
            </p:grpSpPr>
            <p:cxnSp>
              <p:nvCxnSpPr>
                <p:cNvPr id="153" name="Straight Connector 152">
                  <a:extLst>
                    <a:ext uri="{FF2B5EF4-FFF2-40B4-BE49-F238E27FC236}">
                      <a16:creationId xmlns:a16="http://schemas.microsoft.com/office/drawing/2014/main" id="{513837BA-8684-C648-A2C1-31CD44E1813A}"/>
                    </a:ext>
                  </a:extLst>
                </p:cNvPr>
                <p:cNvCxnSpPr/>
                <p:nvPr/>
              </p:nvCxnSpPr>
              <p:spPr>
                <a:xfrm flipH="1">
                  <a:off x="3861872" y="3935947"/>
                  <a:ext cx="345243" cy="0"/>
                </a:xfrm>
                <a:prstGeom prst="line">
                  <a:avLst/>
                </a:prstGeom>
                <a:solidFill>
                  <a:schemeClr val="tx1"/>
                </a:solidFill>
                <a:ln w="25400" cap="flat" cmpd="sng" algn="ctr">
                  <a:solidFill>
                    <a:schemeClr val="tx1"/>
                  </a:solidFill>
                  <a:prstDash val="solid"/>
                </a:ln>
                <a:effectLst/>
              </p:spPr>
            </p:cxnSp>
            <p:sp>
              <p:nvSpPr>
                <p:cNvPr id="154" name="Flowchart: Connector 8">
                  <a:extLst>
                    <a:ext uri="{FF2B5EF4-FFF2-40B4-BE49-F238E27FC236}">
                      <a16:creationId xmlns:a16="http://schemas.microsoft.com/office/drawing/2014/main" id="{D9B255E9-23F9-2846-A568-07EF51D2158E}"/>
                    </a:ext>
                  </a:extLst>
                </p:cNvPr>
                <p:cNvSpPr/>
                <p:nvPr/>
              </p:nvSpPr>
              <p:spPr>
                <a:xfrm>
                  <a:off x="3792823" y="3901423"/>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5" name="Rectangle 154">
                  <a:extLst>
                    <a:ext uri="{FF2B5EF4-FFF2-40B4-BE49-F238E27FC236}">
                      <a16:creationId xmlns:a16="http://schemas.microsoft.com/office/drawing/2014/main" id="{A0D2FA46-47A3-A34D-B4D5-E86A4FE8371A}"/>
                    </a:ext>
                  </a:extLst>
                </p:cNvPr>
                <p:cNvSpPr/>
                <p:nvPr/>
              </p:nvSpPr>
              <p:spPr>
                <a:xfrm>
                  <a:off x="3566331" y="3827728"/>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grpSp>
          <p:grpSp>
            <p:nvGrpSpPr>
              <p:cNvPr id="141" name="Group 140">
                <a:extLst>
                  <a:ext uri="{FF2B5EF4-FFF2-40B4-BE49-F238E27FC236}">
                    <a16:creationId xmlns:a16="http://schemas.microsoft.com/office/drawing/2014/main" id="{1361947E-9C1F-1343-9D38-DFF5AECCB564}"/>
                  </a:ext>
                </a:extLst>
              </p:cNvPr>
              <p:cNvGrpSpPr/>
              <p:nvPr/>
            </p:nvGrpSpPr>
            <p:grpSpPr>
              <a:xfrm>
                <a:off x="2396948" y="4808615"/>
                <a:ext cx="651011" cy="188681"/>
                <a:chOff x="3556104" y="4200874"/>
                <a:chExt cx="651011" cy="188681"/>
              </a:xfrm>
            </p:grpSpPr>
            <p:cxnSp>
              <p:nvCxnSpPr>
                <p:cNvPr id="148" name="Straight Connector 147">
                  <a:extLst>
                    <a:ext uri="{FF2B5EF4-FFF2-40B4-BE49-F238E27FC236}">
                      <a16:creationId xmlns:a16="http://schemas.microsoft.com/office/drawing/2014/main" id="{BFF83737-3C55-DF4A-9418-BF6F5D01D8F9}"/>
                    </a:ext>
                  </a:extLst>
                </p:cNvPr>
                <p:cNvCxnSpPr/>
                <p:nvPr/>
              </p:nvCxnSpPr>
              <p:spPr>
                <a:xfrm flipH="1">
                  <a:off x="3861872" y="4304206"/>
                  <a:ext cx="345243" cy="0"/>
                </a:xfrm>
                <a:prstGeom prst="line">
                  <a:avLst/>
                </a:prstGeom>
                <a:solidFill>
                  <a:schemeClr val="tx1"/>
                </a:solidFill>
                <a:ln w="25400" cap="flat" cmpd="sng" algn="ctr">
                  <a:solidFill>
                    <a:schemeClr val="tx1"/>
                  </a:solidFill>
                  <a:prstDash val="solid"/>
                </a:ln>
                <a:effectLst/>
              </p:spPr>
            </p:cxnSp>
            <p:sp>
              <p:nvSpPr>
                <p:cNvPr id="151" name="Flowchart: Connector 9">
                  <a:extLst>
                    <a:ext uri="{FF2B5EF4-FFF2-40B4-BE49-F238E27FC236}">
                      <a16:creationId xmlns:a16="http://schemas.microsoft.com/office/drawing/2014/main" id="{24EFCAE3-FAB6-9446-B073-DAB3735001EF}"/>
                    </a:ext>
                  </a:extLst>
                </p:cNvPr>
                <p:cNvSpPr/>
                <p:nvPr/>
              </p:nvSpPr>
              <p:spPr>
                <a:xfrm>
                  <a:off x="3800251" y="4269682"/>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2" name="Rectangle 151">
                  <a:extLst>
                    <a:ext uri="{FF2B5EF4-FFF2-40B4-BE49-F238E27FC236}">
                      <a16:creationId xmlns:a16="http://schemas.microsoft.com/office/drawing/2014/main" id="{E495F1D6-71D6-4B46-92CD-BF78BB04DEB1}"/>
                    </a:ext>
                  </a:extLst>
                </p:cNvPr>
                <p:cNvSpPr/>
                <p:nvPr/>
              </p:nvSpPr>
              <p:spPr>
                <a:xfrm>
                  <a:off x="3556104" y="4200874"/>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sp>
            <p:nvSpPr>
              <p:cNvPr id="142" name="Rectangle 141">
                <a:extLst>
                  <a:ext uri="{FF2B5EF4-FFF2-40B4-BE49-F238E27FC236}">
                    <a16:creationId xmlns:a16="http://schemas.microsoft.com/office/drawing/2014/main" id="{4FF19FA6-CA81-9040-9440-0F6321EA1BEA}"/>
                  </a:ext>
                </a:extLst>
              </p:cNvPr>
              <p:cNvSpPr/>
              <p:nvPr/>
            </p:nvSpPr>
            <p:spPr>
              <a:xfrm>
                <a:off x="3858673" y="4801096"/>
                <a:ext cx="284380"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143" name="Group 142">
                <a:extLst>
                  <a:ext uri="{FF2B5EF4-FFF2-40B4-BE49-F238E27FC236}">
                    <a16:creationId xmlns:a16="http://schemas.microsoft.com/office/drawing/2014/main" id="{F04F408D-F65A-AB46-8624-FB3F18645EC9}"/>
                  </a:ext>
                </a:extLst>
              </p:cNvPr>
              <p:cNvGrpSpPr/>
              <p:nvPr/>
            </p:nvGrpSpPr>
            <p:grpSpPr>
              <a:xfrm>
                <a:off x="2374448" y="5084569"/>
                <a:ext cx="649439" cy="188681"/>
                <a:chOff x="3541773" y="4616424"/>
                <a:chExt cx="649439" cy="188681"/>
              </a:xfrm>
            </p:grpSpPr>
            <p:sp>
              <p:nvSpPr>
                <p:cNvPr id="145" name="Flowchart: Connector 9">
                  <a:extLst>
                    <a:ext uri="{FF2B5EF4-FFF2-40B4-BE49-F238E27FC236}">
                      <a16:creationId xmlns:a16="http://schemas.microsoft.com/office/drawing/2014/main" id="{823BA32F-8B6E-9D40-AE6F-A3B6CDE79018}"/>
                    </a:ext>
                  </a:extLst>
                </p:cNvPr>
                <p:cNvSpPr/>
                <p:nvPr/>
              </p:nvSpPr>
              <p:spPr>
                <a:xfrm>
                  <a:off x="3800250" y="4671824"/>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6" name="Rectangle 145">
                  <a:extLst>
                    <a:ext uri="{FF2B5EF4-FFF2-40B4-BE49-F238E27FC236}">
                      <a16:creationId xmlns:a16="http://schemas.microsoft.com/office/drawing/2014/main" id="{43D00E8C-0F23-8044-B800-908BB3405CAE}"/>
                    </a:ext>
                  </a:extLst>
                </p:cNvPr>
                <p:cNvSpPr/>
                <p:nvPr/>
              </p:nvSpPr>
              <p:spPr>
                <a:xfrm>
                  <a:off x="3541773" y="4616424"/>
                  <a:ext cx="237817"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47" name="Straight Connector 146">
                  <a:extLst>
                    <a:ext uri="{FF2B5EF4-FFF2-40B4-BE49-F238E27FC236}">
                      <a16:creationId xmlns:a16="http://schemas.microsoft.com/office/drawing/2014/main" id="{5D108366-BC26-CC45-AF3F-6D97F66166FC}"/>
                    </a:ext>
                  </a:extLst>
                </p:cNvPr>
                <p:cNvCxnSpPr/>
                <p:nvPr/>
              </p:nvCxnSpPr>
              <p:spPr>
                <a:xfrm flipH="1">
                  <a:off x="3845969" y="4715418"/>
                  <a:ext cx="345243" cy="0"/>
                </a:xfrm>
                <a:prstGeom prst="line">
                  <a:avLst/>
                </a:prstGeom>
                <a:solidFill>
                  <a:schemeClr val="tx1"/>
                </a:solidFill>
                <a:ln w="25400" cap="flat" cmpd="sng" algn="ctr">
                  <a:solidFill>
                    <a:schemeClr val="tx1"/>
                  </a:solidFill>
                  <a:prstDash val="solid"/>
                </a:ln>
                <a:effectLst/>
              </p:spPr>
            </p:cxnSp>
          </p:grpSp>
          <p:sp>
            <p:nvSpPr>
              <p:cNvPr id="144" name="Oval 143">
                <a:extLst>
                  <a:ext uri="{FF2B5EF4-FFF2-40B4-BE49-F238E27FC236}">
                    <a16:creationId xmlns:a16="http://schemas.microsoft.com/office/drawing/2014/main" id="{A9F8F59F-926F-5B4D-A653-F8D692BEF352}"/>
                  </a:ext>
                </a:extLst>
              </p:cNvPr>
              <p:cNvSpPr/>
              <p:nvPr/>
            </p:nvSpPr>
            <p:spPr>
              <a:xfrm>
                <a:off x="2834830" y="4500155"/>
                <a:ext cx="774753" cy="774753"/>
              </a:xfrm>
              <a:prstGeom prst="ellipse">
                <a:avLst/>
              </a:prstGeom>
              <a:solidFill>
                <a:schemeClr val="accent6">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mbria" panose="02040503050406030204" pitchFamily="18" charset="0"/>
                  </a:rPr>
                  <a:t>MAJ</a:t>
                </a:r>
              </a:p>
            </p:txBody>
          </p:sp>
        </p:grpSp>
      </p:grpSp>
      <p:sp>
        <p:nvSpPr>
          <p:cNvPr id="4" name="Rectangle 3">
            <a:extLst>
              <a:ext uri="{FF2B5EF4-FFF2-40B4-BE49-F238E27FC236}">
                <a16:creationId xmlns:a16="http://schemas.microsoft.com/office/drawing/2014/main" id="{67B2CA70-6E8F-2044-80FC-BDA2F5FC3F89}"/>
              </a:ext>
            </a:extLst>
          </p:cNvPr>
          <p:cNvSpPr/>
          <p:nvPr/>
        </p:nvSpPr>
        <p:spPr>
          <a:xfrm>
            <a:off x="3802317" y="1257106"/>
            <a:ext cx="1897415" cy="1015663"/>
          </a:xfrm>
          <a:prstGeom prst="rect">
            <a:avLst/>
          </a:prstGeom>
        </p:spPr>
        <p:txBody>
          <a:bodyPr wrap="square">
            <a:spAutoFit/>
          </a:bodyPr>
          <a:lstStyle/>
          <a:p>
            <a:pPr lvl="0" algn="ctr" defTabSz="914400">
              <a:defRPr/>
            </a:pPr>
            <a:r>
              <a:rPr lang="en-US" sz="2000" b="1" dirty="0">
                <a:solidFill>
                  <a:srgbClr val="C00000"/>
                </a:solidFill>
                <a:latin typeface="Cambria" panose="02040503050406030204" pitchFamily="18" charset="0"/>
              </a:rPr>
              <a:t>Greedy </a:t>
            </a:r>
          </a:p>
          <a:p>
            <a:pPr lvl="0" algn="ctr" defTabSz="914400">
              <a:defRPr/>
            </a:pPr>
            <a:r>
              <a:rPr lang="en-US" sz="2000" b="1" dirty="0">
                <a:solidFill>
                  <a:srgbClr val="C00000"/>
                </a:solidFill>
                <a:latin typeface="Cambria" panose="02040503050406030204" pitchFamily="18" charset="0"/>
              </a:rPr>
              <a:t>optimization</a:t>
            </a:r>
          </a:p>
          <a:p>
            <a:pPr lvl="0" algn="ctr" defTabSz="914400">
              <a:defRPr/>
            </a:pPr>
            <a:r>
              <a:rPr lang="en-US" sz="2000" b="1" dirty="0">
                <a:solidFill>
                  <a:srgbClr val="C00000"/>
                </a:solidFill>
                <a:latin typeface="Cambria" panose="02040503050406030204" pitchFamily="18" charset="0"/>
              </a:rPr>
              <a:t>algorithm</a:t>
            </a:r>
            <a:r>
              <a:rPr lang="en-US" sz="2000" b="1" baseline="30000" dirty="0">
                <a:solidFill>
                  <a:srgbClr val="C00000"/>
                </a:solidFill>
                <a:latin typeface="Cambria" panose="02040503050406030204" pitchFamily="18" charset="0"/>
              </a:rPr>
              <a:t>4</a:t>
            </a:r>
          </a:p>
        </p:txBody>
      </p:sp>
      <p:sp>
        <p:nvSpPr>
          <p:cNvPr id="5" name="Rectangle 4">
            <a:extLst>
              <a:ext uri="{FF2B5EF4-FFF2-40B4-BE49-F238E27FC236}">
                <a16:creationId xmlns:a16="http://schemas.microsoft.com/office/drawing/2014/main" id="{57CCF73A-D6D7-5F42-BBB7-D72E01F16EAE}"/>
              </a:ext>
            </a:extLst>
          </p:cNvPr>
          <p:cNvSpPr/>
          <p:nvPr/>
        </p:nvSpPr>
        <p:spPr>
          <a:xfrm>
            <a:off x="347666" y="6182734"/>
            <a:ext cx="8451737" cy="276999"/>
          </a:xfrm>
          <a:prstGeom prst="rect">
            <a:avLst/>
          </a:prstGeom>
        </p:spPr>
        <p:txBody>
          <a:bodyPr wrap="none">
            <a:spAutoFit/>
          </a:bodyPr>
          <a:lstStyle/>
          <a:p>
            <a:r>
              <a:rPr lang="en-US" sz="1200" dirty="0">
                <a:latin typeface="Cambria" panose="02040503050406030204" pitchFamily="18" charset="0"/>
              </a:rPr>
              <a:t> </a:t>
            </a:r>
            <a:r>
              <a:rPr lang="en-US" sz="1200" baseline="30000" dirty="0">
                <a:latin typeface="Cambria" panose="02040503050406030204" pitchFamily="18" charset="0"/>
              </a:rPr>
              <a:t>4</a:t>
            </a:r>
            <a:r>
              <a:rPr lang="en-US" sz="1200" dirty="0">
                <a:latin typeface="Cambria" panose="02040503050406030204" pitchFamily="18" charset="0"/>
              </a:rPr>
              <a:t> L. </a:t>
            </a:r>
            <a:r>
              <a:rPr lang="en-US" sz="1200" dirty="0" err="1">
                <a:latin typeface="Cambria" panose="02040503050406030204" pitchFamily="18" charset="0"/>
              </a:rPr>
              <a:t>Amarù</a:t>
            </a:r>
            <a:r>
              <a:rPr lang="en-US" sz="1200" dirty="0">
                <a:latin typeface="Cambria" panose="02040503050406030204" pitchFamily="18" charset="0"/>
              </a:rPr>
              <a:t> et al, “</a:t>
            </a:r>
            <a:r>
              <a:rPr lang="en-US" sz="1200" i="1" dirty="0">
                <a:latin typeface="Cambria" panose="02040503050406030204" pitchFamily="18" charset="0"/>
              </a:rPr>
              <a:t>Majority-Inverter Graph: A Novel Data-Structure and Algorithms for Efficient Logic Optimization</a:t>
            </a:r>
            <a:r>
              <a:rPr lang="en-US" sz="1200" dirty="0">
                <a:latin typeface="Cambria" panose="02040503050406030204" pitchFamily="18" charset="0"/>
              </a:rPr>
              <a:t>”, DAC, 2014.</a:t>
            </a:r>
          </a:p>
        </p:txBody>
      </p:sp>
      <p:grpSp>
        <p:nvGrpSpPr>
          <p:cNvPr id="95" name="Group 94">
            <a:extLst>
              <a:ext uri="{FF2B5EF4-FFF2-40B4-BE49-F238E27FC236}">
                <a16:creationId xmlns:a16="http://schemas.microsoft.com/office/drawing/2014/main" id="{F265707D-0666-824E-ACCA-92245AD170FF}"/>
              </a:ext>
            </a:extLst>
          </p:cNvPr>
          <p:cNvGrpSpPr/>
          <p:nvPr/>
        </p:nvGrpSpPr>
        <p:grpSpPr>
          <a:xfrm>
            <a:off x="117153" y="1419487"/>
            <a:ext cx="3776580" cy="2191573"/>
            <a:chOff x="5223647" y="3181288"/>
            <a:chExt cx="3776580" cy="2191573"/>
          </a:xfrm>
        </p:grpSpPr>
        <p:sp>
          <p:nvSpPr>
            <p:cNvPr id="106" name="Rounded Rectangle 105">
              <a:extLst>
                <a:ext uri="{FF2B5EF4-FFF2-40B4-BE49-F238E27FC236}">
                  <a16:creationId xmlns:a16="http://schemas.microsoft.com/office/drawing/2014/main" id="{0BA003FF-FB9A-CB4A-861C-4BB4636243C5}"/>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07" name="Group 106">
              <a:extLst>
                <a:ext uri="{FF2B5EF4-FFF2-40B4-BE49-F238E27FC236}">
                  <a16:creationId xmlns:a16="http://schemas.microsoft.com/office/drawing/2014/main" id="{86CCCF93-0B67-754B-87A6-384D3BED2930}"/>
                </a:ext>
              </a:extLst>
            </p:cNvPr>
            <p:cNvGrpSpPr/>
            <p:nvPr/>
          </p:nvGrpSpPr>
          <p:grpSpPr>
            <a:xfrm>
              <a:off x="5368698" y="3568814"/>
              <a:ext cx="3568290" cy="1726681"/>
              <a:chOff x="2212339" y="2855364"/>
              <a:chExt cx="2707738" cy="1310264"/>
            </a:xfrm>
          </p:grpSpPr>
          <p:grpSp>
            <p:nvGrpSpPr>
              <p:cNvPr id="123" name="Group 122">
                <a:extLst>
                  <a:ext uri="{FF2B5EF4-FFF2-40B4-BE49-F238E27FC236}">
                    <a16:creationId xmlns:a16="http://schemas.microsoft.com/office/drawing/2014/main" id="{ADC4B3AE-06A7-9041-9394-C94486C05716}"/>
                  </a:ext>
                </a:extLst>
              </p:cNvPr>
              <p:cNvGrpSpPr/>
              <p:nvPr/>
            </p:nvGrpSpPr>
            <p:grpSpPr>
              <a:xfrm>
                <a:off x="2488643" y="2925371"/>
                <a:ext cx="1253753" cy="388572"/>
                <a:chOff x="2411760" y="3026130"/>
                <a:chExt cx="6153531" cy="1574185"/>
              </a:xfrm>
              <a:solidFill>
                <a:schemeClr val="tx1"/>
              </a:solidFill>
            </p:grpSpPr>
            <p:cxnSp>
              <p:nvCxnSpPr>
                <p:cNvPr id="162" name="Straight Connector 161">
                  <a:extLst>
                    <a:ext uri="{FF2B5EF4-FFF2-40B4-BE49-F238E27FC236}">
                      <a16:creationId xmlns:a16="http://schemas.microsoft.com/office/drawing/2014/main" id="{35B2B211-3104-9543-86BD-1C471F50F28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163" name="Straight Connector 162">
                  <a:extLst>
                    <a:ext uri="{FF2B5EF4-FFF2-40B4-BE49-F238E27FC236}">
                      <a16:creationId xmlns:a16="http://schemas.microsoft.com/office/drawing/2014/main" id="{92AD63F4-3486-8D41-BCE0-113AE4B4AA2D}"/>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164" name="Straight Connector 163">
                  <a:extLst>
                    <a:ext uri="{FF2B5EF4-FFF2-40B4-BE49-F238E27FC236}">
                      <a16:creationId xmlns:a16="http://schemas.microsoft.com/office/drawing/2014/main" id="{33CC818C-7E37-B646-BF79-4822E00E7E73}"/>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165" name="Flowchart: Connector 8">
                  <a:extLst>
                    <a:ext uri="{FF2B5EF4-FFF2-40B4-BE49-F238E27FC236}">
                      <a16:creationId xmlns:a16="http://schemas.microsoft.com/office/drawing/2014/main" id="{519A9069-9F7F-114F-AA87-F028501970DB}"/>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66" name="Flowchart: Connector 9">
                  <a:extLst>
                    <a:ext uri="{FF2B5EF4-FFF2-40B4-BE49-F238E27FC236}">
                      <a16:creationId xmlns:a16="http://schemas.microsoft.com/office/drawing/2014/main" id="{73CFF950-214E-194D-AD3A-19BA7A9EC6D1}"/>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67" name="Flowchart: Delay 3">
                  <a:extLst>
                    <a:ext uri="{FF2B5EF4-FFF2-40B4-BE49-F238E27FC236}">
                      <a16:creationId xmlns:a16="http://schemas.microsoft.com/office/drawing/2014/main" id="{7B0208B6-9529-EA40-8DA9-434EF6CBF9D0}"/>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grpSp>
          <p:grpSp>
            <p:nvGrpSpPr>
              <p:cNvPr id="124" name="Group 123">
                <a:extLst>
                  <a:ext uri="{FF2B5EF4-FFF2-40B4-BE49-F238E27FC236}">
                    <a16:creationId xmlns:a16="http://schemas.microsoft.com/office/drawing/2014/main" id="{0042A3AA-5B6D-E146-BFA5-48EF93C917FF}"/>
                  </a:ext>
                </a:extLst>
              </p:cNvPr>
              <p:cNvGrpSpPr/>
              <p:nvPr/>
            </p:nvGrpSpPr>
            <p:grpSpPr>
              <a:xfrm>
                <a:off x="2515384" y="3880850"/>
                <a:ext cx="1703140" cy="147687"/>
                <a:chOff x="-636964" y="3838798"/>
                <a:chExt cx="8359176" cy="598312"/>
              </a:xfrm>
              <a:solidFill>
                <a:schemeClr val="tx1"/>
              </a:solidFill>
            </p:grpSpPr>
            <p:cxnSp>
              <p:nvCxnSpPr>
                <p:cNvPr id="159" name="Straight Connector 158">
                  <a:extLst>
                    <a:ext uri="{FF2B5EF4-FFF2-40B4-BE49-F238E27FC236}">
                      <a16:creationId xmlns:a16="http://schemas.microsoft.com/office/drawing/2014/main" id="{E0965D2E-E2C0-F444-9723-06BAE3D6B532}"/>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161" name="Straight Connector 160">
                  <a:extLst>
                    <a:ext uri="{FF2B5EF4-FFF2-40B4-BE49-F238E27FC236}">
                      <a16:creationId xmlns:a16="http://schemas.microsoft.com/office/drawing/2014/main" id="{176B5DD8-A3DE-6848-8511-B5F85F419B41}"/>
                    </a:ext>
                  </a:extLst>
                </p:cNvPr>
                <p:cNvCxnSpPr>
                  <a:cxnSpLocks/>
                  <a:stCxn id="11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125" name="Rectangle 124">
                <a:extLst>
                  <a:ext uri="{FF2B5EF4-FFF2-40B4-BE49-F238E27FC236}">
                    <a16:creationId xmlns:a16="http://schemas.microsoft.com/office/drawing/2014/main" id="{35BE223E-60C0-FB4B-88C0-4A840C4D4DB3}"/>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0</a:t>
                </a:r>
              </a:p>
            </p:txBody>
          </p:sp>
          <p:sp>
            <p:nvSpPr>
              <p:cNvPr id="126" name="Rectangle 125">
                <a:extLst>
                  <a:ext uri="{FF2B5EF4-FFF2-40B4-BE49-F238E27FC236}">
                    <a16:creationId xmlns:a16="http://schemas.microsoft.com/office/drawing/2014/main" id="{B48D537D-BCA0-5E42-B0D1-1CA105A14E7A}"/>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127" name="Group 126">
                <a:extLst>
                  <a:ext uri="{FF2B5EF4-FFF2-40B4-BE49-F238E27FC236}">
                    <a16:creationId xmlns:a16="http://schemas.microsoft.com/office/drawing/2014/main" id="{6B8007F4-B6F6-5B41-A9B1-D0E0583CEBE2}"/>
                  </a:ext>
                </a:extLst>
              </p:cNvPr>
              <p:cNvGrpSpPr/>
              <p:nvPr/>
            </p:nvGrpSpPr>
            <p:grpSpPr>
              <a:xfrm>
                <a:off x="2607028" y="3662023"/>
                <a:ext cx="865946" cy="286338"/>
                <a:chOff x="2668770" y="3528356"/>
                <a:chExt cx="4250134" cy="1160020"/>
              </a:xfrm>
              <a:solidFill>
                <a:schemeClr val="tx1"/>
              </a:solidFill>
            </p:grpSpPr>
            <p:cxnSp>
              <p:nvCxnSpPr>
                <p:cNvPr id="149" name="Straight Connector 148">
                  <a:extLst>
                    <a:ext uri="{FF2B5EF4-FFF2-40B4-BE49-F238E27FC236}">
                      <a16:creationId xmlns:a16="http://schemas.microsoft.com/office/drawing/2014/main" id="{825445E5-C72D-8649-8C04-A906EA24BB52}"/>
                    </a:ext>
                  </a:extLst>
                </p:cNvPr>
                <p:cNvCxnSpPr>
                  <a:cxnSpLocks/>
                  <a:stCxn id="10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275B24F-4D52-9140-99F6-C179154DBF08}"/>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192427F-28DA-BB44-9B8C-BA25DEDD977D}"/>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8" name="Straight Connector 127">
                <a:extLst>
                  <a:ext uri="{FF2B5EF4-FFF2-40B4-BE49-F238E27FC236}">
                    <a16:creationId xmlns:a16="http://schemas.microsoft.com/office/drawing/2014/main" id="{DAF4E2F3-1416-CE4B-A9DA-F2A4901C1045}"/>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D1AA5A6-55D5-934B-829F-025A5DEDEAB3}"/>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0" name="Flowchart: Connector 9">
                <a:extLst>
                  <a:ext uri="{FF2B5EF4-FFF2-40B4-BE49-F238E27FC236}">
                    <a16:creationId xmlns:a16="http://schemas.microsoft.com/office/drawing/2014/main" id="{68E055E2-F990-6242-B8C5-74C304C0417B}"/>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31" name="Rectangle 130">
                <a:extLst>
                  <a:ext uri="{FF2B5EF4-FFF2-40B4-BE49-F238E27FC236}">
                    <a16:creationId xmlns:a16="http://schemas.microsoft.com/office/drawing/2014/main" id="{0AFE4B15-F544-3B44-80BA-DD4F1FA129EB}"/>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132" name="Group 131">
                <a:extLst>
                  <a:ext uri="{FF2B5EF4-FFF2-40B4-BE49-F238E27FC236}">
                    <a16:creationId xmlns:a16="http://schemas.microsoft.com/office/drawing/2014/main" id="{03130E7E-5650-FA48-BA94-EB4971D49668}"/>
                  </a:ext>
                </a:extLst>
              </p:cNvPr>
              <p:cNvGrpSpPr/>
              <p:nvPr/>
            </p:nvGrpSpPr>
            <p:grpSpPr>
              <a:xfrm>
                <a:off x="3730271" y="3547802"/>
                <a:ext cx="836194" cy="156952"/>
                <a:chOff x="2726798" y="3081120"/>
                <a:chExt cx="4104109" cy="635836"/>
              </a:xfrm>
              <a:solidFill>
                <a:schemeClr val="tx1"/>
              </a:solidFill>
            </p:grpSpPr>
            <p:cxnSp>
              <p:nvCxnSpPr>
                <p:cNvPr id="136" name="Straight Connector 135">
                  <a:extLst>
                    <a:ext uri="{FF2B5EF4-FFF2-40B4-BE49-F238E27FC236}">
                      <a16:creationId xmlns:a16="http://schemas.microsoft.com/office/drawing/2014/main" id="{A4A0ABEF-188C-154E-91F2-3BD7B92DAFD4}"/>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BA104AA-8F33-6D4E-94AC-89AA08A0B3E7}"/>
                    </a:ext>
                  </a:extLst>
                </p:cNvPr>
                <p:cNvCxnSpPr>
                  <a:cxnSpLocks/>
                  <a:stCxn id="110" idx="6"/>
                  <a:endCxn id="134"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3" name="Straight Connector 132">
                <a:extLst>
                  <a:ext uri="{FF2B5EF4-FFF2-40B4-BE49-F238E27FC236}">
                    <a16:creationId xmlns:a16="http://schemas.microsoft.com/office/drawing/2014/main" id="{A461E50C-E685-D643-A019-5ADD54ACD562}"/>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Flowchart: Connector 11">
                <a:extLst>
                  <a:ext uri="{FF2B5EF4-FFF2-40B4-BE49-F238E27FC236}">
                    <a16:creationId xmlns:a16="http://schemas.microsoft.com/office/drawing/2014/main" id="{7E44826A-2298-CD48-96B4-6612657998E1}"/>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35" name="Rectangle 134">
                <a:extLst>
                  <a:ext uri="{FF2B5EF4-FFF2-40B4-BE49-F238E27FC236}">
                    <a16:creationId xmlns:a16="http://schemas.microsoft.com/office/drawing/2014/main" id="{47CD6CF2-AC5F-0F4B-924F-D2EB400F9D25}"/>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sp>
          <p:nvSpPr>
            <p:cNvPr id="108" name="Flowchart: Delay 3">
              <a:extLst>
                <a:ext uri="{FF2B5EF4-FFF2-40B4-BE49-F238E27FC236}">
                  <a16:creationId xmlns:a16="http://schemas.microsoft.com/office/drawing/2014/main" id="{60858325-CBF3-9E49-B4DF-234FC9C77BE0}"/>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109" name="Flowchart: Delay 3">
              <a:extLst>
                <a:ext uri="{FF2B5EF4-FFF2-40B4-BE49-F238E27FC236}">
                  <a16:creationId xmlns:a16="http://schemas.microsoft.com/office/drawing/2014/main" id="{DB28BB46-7F6A-9C42-884A-9EF5C916B8FB}"/>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110" name="Flowchart: Delay 3">
              <a:extLst>
                <a:ext uri="{FF2B5EF4-FFF2-40B4-BE49-F238E27FC236}">
                  <a16:creationId xmlns:a16="http://schemas.microsoft.com/office/drawing/2014/main" id="{8278AEE9-0281-C841-9E79-154722EDD01B}"/>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cxnSp>
          <p:nvCxnSpPr>
            <p:cNvPr id="111" name="Straight Connector 110">
              <a:extLst>
                <a:ext uri="{FF2B5EF4-FFF2-40B4-BE49-F238E27FC236}">
                  <a16:creationId xmlns:a16="http://schemas.microsoft.com/office/drawing/2014/main" id="{C37678C0-44DE-9640-835A-BC13BCE12FA0}"/>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112" name="Flowchart: Connector 8">
              <a:extLst>
                <a:ext uri="{FF2B5EF4-FFF2-40B4-BE49-F238E27FC236}">
                  <a16:creationId xmlns:a16="http://schemas.microsoft.com/office/drawing/2014/main" id="{B2CE5831-9011-9C43-8BC0-21FB1DB74E40}"/>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3" name="Rectangle 112">
              <a:extLst>
                <a:ext uri="{FF2B5EF4-FFF2-40B4-BE49-F238E27FC236}">
                  <a16:creationId xmlns:a16="http://schemas.microsoft.com/office/drawing/2014/main" id="{252F18E9-C3D1-924E-8F41-BB2F3DD936FF}"/>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14" name="Straight Connector 113">
              <a:extLst>
                <a:ext uri="{FF2B5EF4-FFF2-40B4-BE49-F238E27FC236}">
                  <a16:creationId xmlns:a16="http://schemas.microsoft.com/office/drawing/2014/main" id="{BC1DC6D9-9788-AA4E-90AE-462A4EA12875}"/>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115" name="Flowchart: Connector 8">
              <a:extLst>
                <a:ext uri="{FF2B5EF4-FFF2-40B4-BE49-F238E27FC236}">
                  <a16:creationId xmlns:a16="http://schemas.microsoft.com/office/drawing/2014/main" id="{0DB41CED-5737-554F-BA4D-D6CC40FBF84C}"/>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6" name="Rectangle 115">
              <a:extLst>
                <a:ext uri="{FF2B5EF4-FFF2-40B4-BE49-F238E27FC236}">
                  <a16:creationId xmlns:a16="http://schemas.microsoft.com/office/drawing/2014/main" id="{6F1413BA-DE05-4347-AB03-E000CE72BF9C}"/>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117" name="Straight Connector 116">
              <a:extLst>
                <a:ext uri="{FF2B5EF4-FFF2-40B4-BE49-F238E27FC236}">
                  <a16:creationId xmlns:a16="http://schemas.microsoft.com/office/drawing/2014/main" id="{C028C0AF-A9E9-3344-A78D-1C873F6E1A06}"/>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118" name="Flowchart: Connector 8">
              <a:extLst>
                <a:ext uri="{FF2B5EF4-FFF2-40B4-BE49-F238E27FC236}">
                  <a16:creationId xmlns:a16="http://schemas.microsoft.com/office/drawing/2014/main" id="{481C8A15-1E02-B24D-892A-FB5165D3ABFE}"/>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9" name="Rectangle 118">
              <a:extLst>
                <a:ext uri="{FF2B5EF4-FFF2-40B4-BE49-F238E27FC236}">
                  <a16:creationId xmlns:a16="http://schemas.microsoft.com/office/drawing/2014/main" id="{7C00FA5A-BC52-C640-8014-03216F2A8D91}"/>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120" name="Straight Connector 119">
              <a:extLst>
                <a:ext uri="{FF2B5EF4-FFF2-40B4-BE49-F238E27FC236}">
                  <a16:creationId xmlns:a16="http://schemas.microsoft.com/office/drawing/2014/main" id="{93C4B2D6-A202-1B4E-B650-39B42D07CEF3}"/>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121" name="Flowchart: Connector 8">
              <a:extLst>
                <a:ext uri="{FF2B5EF4-FFF2-40B4-BE49-F238E27FC236}">
                  <a16:creationId xmlns:a16="http://schemas.microsoft.com/office/drawing/2014/main" id="{2A645B75-BF0D-FA4A-A919-A6EF027F0E45}"/>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22" name="Rectangle 121">
              <a:extLst>
                <a:ext uri="{FF2B5EF4-FFF2-40B4-BE49-F238E27FC236}">
                  <a16:creationId xmlns:a16="http://schemas.microsoft.com/office/drawing/2014/main" id="{A8617736-5052-F545-AE18-1E3C6E013F42}"/>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spTree>
    <p:extLst>
      <p:ext uri="{BB962C8B-B14F-4D97-AF65-F5344CB8AC3E}">
        <p14:creationId xmlns:p14="http://schemas.microsoft.com/office/powerpoint/2010/main" val="213070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
                                        </p:tgtEl>
                                        <p:attrNameLst>
                                          <p:attrName>style.visibility</p:attrName>
                                        </p:attrNameLst>
                                      </p:cBhvr>
                                      <p:to>
                                        <p:strVal val="visible"/>
                                      </p:to>
                                    </p:set>
                                    <p:animEffect transition="in" filter="fade">
                                      <p:cBhvr>
                                        <p:cTn id="27"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9" grpId="0" animBg="1"/>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4453732" y="871442"/>
            <a:ext cx="1754690"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2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rgbClr val="C00000"/>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rgbClr val="C00000"/>
                </a:solidFill>
                <a:latin typeface="Cambria" panose="02040503050406030204" pitchFamily="18" charset="0"/>
                <a:cs typeface="Arial" panose="020B0604020202020204" pitchFamily="34" charset="0"/>
              </a:rPr>
              <a:t>DRAM commands</a:t>
            </a:r>
            <a:endParaRPr kumimoji="0" lang="en-US" sz="18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𝝁</m:t>
                    </m:r>
                  </m:oMath>
                </a14:m>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1760289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a:t>
            </a:r>
            <a:r>
              <a:rPr lang="en-US" dirty="0">
                <a:solidFill>
                  <a:schemeClr val="accent6">
                    <a:lumMod val="75000"/>
                  </a:schemeClr>
                </a:solidFill>
              </a:rPr>
              <a:t>executes</a:t>
            </a:r>
            <a:r>
              <a:rPr lang="en-US" dirty="0"/>
              <a:t> the desired SIMDRAM operation </a:t>
            </a:r>
            <a:r>
              <a:rPr lang="en-US" dirty="0">
                <a:solidFill>
                  <a:schemeClr val="accent6">
                    <a:lumMod val="75000"/>
                  </a:schemeClr>
                </a:solidFill>
              </a:rPr>
              <a:t>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312047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executes the desired SIMDRAM operation 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275305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0BF4-DC0A-4E47-A67E-ACDE00BBBCF1}"/>
              </a:ext>
            </a:extLst>
          </p:cNvPr>
          <p:cNvSpPr>
            <a:spLocks noGrp="1"/>
          </p:cNvSpPr>
          <p:nvPr>
            <p:ph type="title"/>
          </p:nvPr>
        </p:nvSpPr>
        <p:spPr/>
        <p:txBody>
          <a:bodyPr>
            <a:normAutofit/>
          </a:bodyPr>
          <a:lstStyle/>
          <a:p>
            <a:r>
              <a:rPr lang="en-US" sz="3500" dirty="0"/>
              <a:t>Task 1: Allocating DRAM Rows to Operands</a:t>
            </a:r>
          </a:p>
        </p:txBody>
      </p:sp>
      <p:sp>
        <p:nvSpPr>
          <p:cNvPr id="238" name="Rectangle 237">
            <a:extLst>
              <a:ext uri="{FF2B5EF4-FFF2-40B4-BE49-F238E27FC236}">
                <a16:creationId xmlns:a16="http://schemas.microsoft.com/office/drawing/2014/main" id="{93DBE014-3D0B-2249-B9E6-B6A356643B88}"/>
              </a:ext>
            </a:extLst>
          </p:cNvPr>
          <p:cNvSpPr/>
          <p:nvPr/>
        </p:nvSpPr>
        <p:spPr>
          <a:xfrm>
            <a:off x="435601" y="1823509"/>
            <a:ext cx="5291667" cy="407246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26" name="Group 25">
            <a:extLst>
              <a:ext uri="{FF2B5EF4-FFF2-40B4-BE49-F238E27FC236}">
                <a16:creationId xmlns:a16="http://schemas.microsoft.com/office/drawing/2014/main" id="{2F9F760E-A91C-0346-BBFA-5402396A47F0}"/>
              </a:ext>
            </a:extLst>
          </p:cNvPr>
          <p:cNvGrpSpPr/>
          <p:nvPr/>
        </p:nvGrpSpPr>
        <p:grpSpPr>
          <a:xfrm>
            <a:off x="1058094" y="1913512"/>
            <a:ext cx="4533707" cy="3655264"/>
            <a:chOff x="2281260" y="1032035"/>
            <a:chExt cx="6157040" cy="4964082"/>
          </a:xfrm>
        </p:grpSpPr>
        <p:cxnSp>
          <p:nvCxnSpPr>
            <p:cNvPr id="212" name="Straight Connector 211">
              <a:extLst>
                <a:ext uri="{FF2B5EF4-FFF2-40B4-BE49-F238E27FC236}">
                  <a16:creationId xmlns:a16="http://schemas.microsoft.com/office/drawing/2014/main" id="{3FEDD033-8667-9345-8641-52AA10105C29}"/>
                </a:ext>
              </a:extLst>
            </p:cNvPr>
            <p:cNvCxnSpPr>
              <a:cxnSpLocks/>
              <a:endCxn id="57" idx="2"/>
            </p:cNvCxnSpPr>
            <p:nvPr/>
          </p:nvCxnSpPr>
          <p:spPr>
            <a:xfrm>
              <a:off x="2300777" y="2617132"/>
              <a:ext cx="5857907"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a:endCxn id="71" idx="2"/>
            </p:cNvCxnSpPr>
            <p:nvPr/>
          </p:nvCxnSpPr>
          <p:spPr>
            <a:xfrm>
              <a:off x="2291674" y="3027455"/>
              <a:ext cx="5862243"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a:endCxn id="99" idx="2"/>
            </p:cNvCxnSpPr>
            <p:nvPr/>
          </p:nvCxnSpPr>
          <p:spPr>
            <a:xfrm>
              <a:off x="2291674" y="3424850"/>
              <a:ext cx="5865070" cy="2534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a:endCxn id="85" idx="2"/>
            </p:cNvCxnSpPr>
            <p:nvPr/>
          </p:nvCxnSpPr>
          <p:spPr>
            <a:xfrm>
              <a:off x="2300777" y="3858433"/>
              <a:ext cx="5858067" cy="32315"/>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a:endCxn id="211" idx="2"/>
            </p:cNvCxnSpPr>
            <p:nvPr/>
          </p:nvCxnSpPr>
          <p:spPr>
            <a:xfrm flipV="1">
              <a:off x="2300777" y="4381310"/>
              <a:ext cx="5857747" cy="594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026E027-6C75-2347-A837-F8E1DDD7A448}"/>
                </a:ext>
              </a:extLst>
            </p:cNvPr>
            <p:cNvCxnSpPr>
              <a:cxnSpLocks/>
              <a:endCxn id="196" idx="2"/>
            </p:cNvCxnSpPr>
            <p:nvPr/>
          </p:nvCxnSpPr>
          <p:spPr>
            <a:xfrm flipV="1">
              <a:off x="2300778" y="4791631"/>
              <a:ext cx="5852982" cy="1043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61447AA-8A4B-BE48-8601-7C44DA444B98}"/>
                </a:ext>
              </a:extLst>
            </p:cNvPr>
            <p:cNvCxnSpPr>
              <a:cxnSpLocks/>
              <a:endCxn id="183" idx="2"/>
            </p:cNvCxnSpPr>
            <p:nvPr/>
          </p:nvCxnSpPr>
          <p:spPr>
            <a:xfrm>
              <a:off x="2300778" y="5212295"/>
              <a:ext cx="5855808" cy="207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63F9DDF-A644-794F-9453-CB3555E84EC0}"/>
                </a:ext>
              </a:extLst>
            </p:cNvPr>
            <p:cNvCxnSpPr>
              <a:cxnSpLocks/>
              <a:endCxn id="169" idx="2"/>
            </p:cNvCxnSpPr>
            <p:nvPr/>
          </p:nvCxnSpPr>
          <p:spPr>
            <a:xfrm flipV="1">
              <a:off x="2300778" y="5654925"/>
              <a:ext cx="5857909" cy="1519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a:endCxn id="141" idx="6"/>
            </p:cNvCxnSpPr>
            <p:nvPr/>
          </p:nvCxnSpPr>
          <p:spPr>
            <a:xfrm>
              <a:off x="2291674" y="1288359"/>
              <a:ext cx="6133406"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a:endCxn id="113" idx="2"/>
            </p:cNvCxnSpPr>
            <p:nvPr/>
          </p:nvCxnSpPr>
          <p:spPr>
            <a:xfrm>
              <a:off x="2300777" y="2151653"/>
              <a:ext cx="5854915"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FA9A5D3C-827A-CD41-BA50-369A4CE8800B}"/>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85A1D56E-D35B-E74D-8082-85A4CB76C47A}"/>
              </a:ext>
            </a:extLst>
          </p:cNvPr>
          <p:cNvCxnSpPr>
            <a:cxnSpLocks/>
          </p:cNvCxnSpPr>
          <p:nvPr/>
        </p:nvCxnSpPr>
        <p:spPr>
          <a:xfrm>
            <a:off x="1072465" y="4991195"/>
            <a:ext cx="4518989" cy="704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4F41338-1AC0-2042-94A5-D873CDE86E20}"/>
              </a:ext>
            </a:extLst>
          </p:cNvPr>
          <p:cNvGrpSpPr/>
          <p:nvPr/>
        </p:nvGrpSpPr>
        <p:grpSpPr>
          <a:xfrm>
            <a:off x="1119548" y="4275419"/>
            <a:ext cx="4468235" cy="214064"/>
            <a:chOff x="2707599" y="4239655"/>
            <a:chExt cx="6068148" cy="290713"/>
          </a:xfrm>
        </p:grpSpPr>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1" name="Oval 210">
              <a:extLst>
                <a:ext uri="{FF2B5EF4-FFF2-40B4-BE49-F238E27FC236}">
                  <a16:creationId xmlns:a16="http://schemas.microsoft.com/office/drawing/2014/main" id="{423B0D36-F6CE-8944-A623-8CA4D9A651B3}"/>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29" name="Straight Connector 28">
            <a:extLst>
              <a:ext uri="{FF2B5EF4-FFF2-40B4-BE49-F238E27FC236}">
                <a16:creationId xmlns:a16="http://schemas.microsoft.com/office/drawing/2014/main" id="{DF4C6668-94D7-3343-84D5-EB0D25B54B28}"/>
              </a:ext>
            </a:extLst>
          </p:cNvPr>
          <p:cNvCxnSpPr>
            <a:cxnSpLocks/>
          </p:cNvCxnSpPr>
          <p:nvPr/>
        </p:nvCxnSpPr>
        <p:spPr>
          <a:xfrm flipV="1">
            <a:off x="1075229" y="4679312"/>
            <a:ext cx="4514143" cy="46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1428120"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176768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2092717" y="459022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2404799" y="458476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2744367" y="458367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307697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3389060"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372862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4053658" y="458409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4365740" y="457864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4705308" y="457755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5042712" y="458225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6" name="Oval 195">
            <a:extLst>
              <a:ext uri="{FF2B5EF4-FFF2-40B4-BE49-F238E27FC236}">
                <a16:creationId xmlns:a16="http://schemas.microsoft.com/office/drawing/2014/main" id="{78030B15-CBBA-264A-8C75-A54705F24F96}"/>
              </a:ext>
            </a:extLst>
          </p:cNvPr>
          <p:cNvSpPr>
            <a:spLocks noChangeAspect="1"/>
          </p:cNvSpPr>
          <p:nvPr/>
        </p:nvSpPr>
        <p:spPr>
          <a:xfrm>
            <a:off x="5382280" y="458116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111603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111811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1430201"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176976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2094798" y="49015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2406880" y="48960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2746448" y="48949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307905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3391141"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373070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4055739" y="48953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4367821" y="48899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4707389" y="48888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5044793" y="48935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3" name="Oval 182">
            <a:extLst>
              <a:ext uri="{FF2B5EF4-FFF2-40B4-BE49-F238E27FC236}">
                <a16:creationId xmlns:a16="http://schemas.microsoft.com/office/drawing/2014/main" id="{1DAB2FF4-3460-F94E-B071-EDF12F615429}"/>
              </a:ext>
            </a:extLst>
          </p:cNvPr>
          <p:cNvSpPr>
            <a:spLocks noChangeAspect="1"/>
          </p:cNvSpPr>
          <p:nvPr/>
        </p:nvSpPr>
        <p:spPr>
          <a:xfrm>
            <a:off x="5384361" y="48924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8F48607-792E-D843-8886-25E6D9DA0965}"/>
              </a:ext>
            </a:extLst>
          </p:cNvPr>
          <p:cNvCxnSpPr>
            <a:cxnSpLocks/>
          </p:cNvCxnSpPr>
          <p:nvPr/>
        </p:nvCxnSpPr>
        <p:spPr>
          <a:xfrm flipV="1">
            <a:off x="1049214" y="5314197"/>
            <a:ext cx="4537442" cy="118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111966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1431748"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177131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2096345" y="52259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2408427" y="52204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2747995" y="52193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308060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3392688"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373225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4057286" y="52197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4369368" y="52143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4708936" y="52132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5046340" y="52179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9" name="Oval 168">
            <a:extLst>
              <a:ext uri="{FF2B5EF4-FFF2-40B4-BE49-F238E27FC236}">
                <a16:creationId xmlns:a16="http://schemas.microsoft.com/office/drawing/2014/main" id="{73414D61-F606-EA4D-9A60-F9573FB4888F}"/>
              </a:ext>
            </a:extLst>
          </p:cNvPr>
          <p:cNvSpPr>
            <a:spLocks noChangeAspect="1"/>
          </p:cNvSpPr>
          <p:nvPr/>
        </p:nvSpPr>
        <p:spPr>
          <a:xfrm>
            <a:off x="5385908" y="52168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2" name="Rectangle 141">
            <a:extLst>
              <a:ext uri="{FF2B5EF4-FFF2-40B4-BE49-F238E27FC236}">
                <a16:creationId xmlns:a16="http://schemas.microsoft.com/office/drawing/2014/main" id="{32826CCF-FEB8-F04C-8C70-955F05B361A0}"/>
              </a:ext>
            </a:extLst>
          </p:cNvPr>
          <p:cNvSpPr/>
          <p:nvPr/>
        </p:nvSpPr>
        <p:spPr>
          <a:xfrm>
            <a:off x="112850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1440587"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178015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2105184" y="5568777"/>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2417266" y="556332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2756834" y="556223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308944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3401527"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374109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4066125" y="556265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4378207" y="555720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4717775" y="5556113"/>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5055178" y="556080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5" name="Rectangle 154">
            <a:extLst>
              <a:ext uri="{FF2B5EF4-FFF2-40B4-BE49-F238E27FC236}">
                <a16:creationId xmlns:a16="http://schemas.microsoft.com/office/drawing/2014/main" id="{A8F899AE-C6FD-B64A-BF71-BDFC9D71B8C1}"/>
              </a:ext>
            </a:extLst>
          </p:cNvPr>
          <p:cNvSpPr/>
          <p:nvPr/>
        </p:nvSpPr>
        <p:spPr>
          <a:xfrm>
            <a:off x="5394746" y="555971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nvGrpSpPr>
          <p:cNvPr id="35" name="Group 34">
            <a:extLst>
              <a:ext uri="{FF2B5EF4-FFF2-40B4-BE49-F238E27FC236}">
                <a16:creationId xmlns:a16="http://schemas.microsoft.com/office/drawing/2014/main" id="{33D0D035-F970-0947-8815-42D8AD228DFE}"/>
              </a:ext>
            </a:extLst>
          </p:cNvPr>
          <p:cNvGrpSpPr/>
          <p:nvPr/>
        </p:nvGrpSpPr>
        <p:grpSpPr>
          <a:xfrm>
            <a:off x="1113833" y="1997948"/>
            <a:ext cx="4468235" cy="214064"/>
            <a:chOff x="2699837" y="1146705"/>
            <a:chExt cx="6068148"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1" name="Oval 140">
              <a:extLst>
                <a:ext uri="{FF2B5EF4-FFF2-40B4-BE49-F238E27FC236}">
                  <a16:creationId xmlns:a16="http://schemas.microsoft.com/office/drawing/2014/main" id="{7A76831E-932E-B64A-9F5F-F0CB9EA1AC09}"/>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1115915" y="2309228"/>
            <a:ext cx="4468235" cy="214064"/>
            <a:chOff x="2702664" y="1569443"/>
            <a:chExt cx="6068148"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7" name="Oval 126">
              <a:extLst>
                <a:ext uri="{FF2B5EF4-FFF2-40B4-BE49-F238E27FC236}">
                  <a16:creationId xmlns:a16="http://schemas.microsoft.com/office/drawing/2014/main" id="{335F13B0-61ED-624A-88E4-5C6D7BBFD7D2}"/>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1117462" y="2633628"/>
            <a:ext cx="4468235" cy="214064"/>
            <a:chOff x="2704765" y="2009999"/>
            <a:chExt cx="6068148"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3" name="Oval 112">
              <a:extLst>
                <a:ext uri="{FF2B5EF4-FFF2-40B4-BE49-F238E27FC236}">
                  <a16:creationId xmlns:a16="http://schemas.microsoft.com/office/drawing/2014/main" id="{794763E2-621C-1F45-BA7A-84B65F0D325A}"/>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1118236" y="3589798"/>
            <a:ext cx="4468235" cy="214064"/>
            <a:chOff x="2705817" y="3308538"/>
            <a:chExt cx="6068148"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9" name="Oval 98">
              <a:extLst>
                <a:ext uri="{FF2B5EF4-FFF2-40B4-BE49-F238E27FC236}">
                  <a16:creationId xmlns:a16="http://schemas.microsoft.com/office/drawing/2014/main" id="{C557EC65-8C3F-FA41-8B1F-959F0875A6BB}"/>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1119783" y="3914198"/>
            <a:ext cx="4468235" cy="214064"/>
            <a:chOff x="2707918" y="3749094"/>
            <a:chExt cx="6068148"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5" name="Oval 84">
              <a:extLst>
                <a:ext uri="{FF2B5EF4-FFF2-40B4-BE49-F238E27FC236}">
                  <a16:creationId xmlns:a16="http://schemas.microsoft.com/office/drawing/2014/main" id="{31C2CD32-5729-4143-936B-342BCFB71573}"/>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1116155" y="3278518"/>
            <a:ext cx="4468235" cy="214064"/>
            <a:chOff x="2702990" y="2885800"/>
            <a:chExt cx="6068148"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EAD61B01-F7D1-2D4A-B217-8C05AD5EF053}"/>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1119665" y="2976380"/>
            <a:ext cx="4468235" cy="214064"/>
            <a:chOff x="2707758" y="2475478"/>
            <a:chExt cx="6068148"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9DF66DDD-AFB3-DD46-BCB0-97F5B180445A}"/>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42" name="Rounded Rectangle 41">
            <a:extLst>
              <a:ext uri="{FF2B5EF4-FFF2-40B4-BE49-F238E27FC236}">
                <a16:creationId xmlns:a16="http://schemas.microsoft.com/office/drawing/2014/main" id="{1343E328-E02F-1D47-93E9-F77DBA4F7A83}"/>
              </a:ext>
            </a:extLst>
          </p:cNvPr>
          <p:cNvSpPr/>
          <p:nvPr/>
        </p:nvSpPr>
        <p:spPr>
          <a:xfrm>
            <a:off x="571918" y="1973155"/>
            <a:ext cx="493844" cy="250795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latin typeface="Cambria" panose="02040503050406030204" pitchFamily="18" charset="0"/>
              </a:rPr>
              <a:t>regular </a:t>
            </a:r>
          </a:p>
          <a:p>
            <a:pPr algn="ctr"/>
            <a:r>
              <a:rPr lang="en-US" dirty="0">
                <a:solidFill>
                  <a:schemeClr val="bg1"/>
                </a:solidFill>
                <a:latin typeface="Cambria" panose="02040503050406030204" pitchFamily="18" charset="0"/>
              </a:rPr>
              <a:t>row decoder</a:t>
            </a:r>
          </a:p>
        </p:txBody>
      </p:sp>
      <p:sp>
        <p:nvSpPr>
          <p:cNvPr id="43" name="Rounded Rectangle 42">
            <a:extLst>
              <a:ext uri="{FF2B5EF4-FFF2-40B4-BE49-F238E27FC236}">
                <a16:creationId xmlns:a16="http://schemas.microsoft.com/office/drawing/2014/main" id="{45F0AD86-6C8C-1942-9627-6A0630BA9A59}"/>
              </a:ext>
            </a:extLst>
          </p:cNvPr>
          <p:cNvSpPr/>
          <p:nvPr/>
        </p:nvSpPr>
        <p:spPr>
          <a:xfrm>
            <a:off x="579569" y="4527017"/>
            <a:ext cx="493844" cy="107284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bg1"/>
                </a:solidFill>
                <a:latin typeface="Cambria" panose="02040503050406030204" pitchFamily="18" charset="0"/>
              </a:rPr>
              <a:t>bitwise decoder</a:t>
            </a:r>
          </a:p>
        </p:txBody>
      </p:sp>
      <p:sp>
        <p:nvSpPr>
          <p:cNvPr id="240" name="Rectangle 239">
            <a:extLst>
              <a:ext uri="{FF2B5EF4-FFF2-40B4-BE49-F238E27FC236}">
                <a16:creationId xmlns:a16="http://schemas.microsoft.com/office/drawing/2014/main" id="{2CC86C59-654E-8349-9B8D-C44BAC068790}"/>
              </a:ext>
            </a:extLst>
          </p:cNvPr>
          <p:cNvSpPr/>
          <p:nvPr/>
        </p:nvSpPr>
        <p:spPr>
          <a:xfrm>
            <a:off x="1394638" y="5907353"/>
            <a:ext cx="3843809" cy="523220"/>
          </a:xfrm>
          <a:prstGeom prst="rect">
            <a:avLst/>
          </a:prstGeom>
        </p:spPr>
        <p:txBody>
          <a:bodyPr wrap="none">
            <a:spAutoFit/>
          </a:bodyPr>
          <a:lstStyle/>
          <a:p>
            <a:r>
              <a:rPr lang="en-US" sz="2800" b="1" dirty="0">
                <a:latin typeface="Cambria" panose="02040503050406030204" pitchFamily="18" charset="0"/>
              </a:rPr>
              <a:t>subarray organization</a:t>
            </a:r>
          </a:p>
        </p:txBody>
      </p:sp>
      <p:sp>
        <p:nvSpPr>
          <p:cNvPr id="242" name="Rectangle 241">
            <a:extLst>
              <a:ext uri="{FF2B5EF4-FFF2-40B4-BE49-F238E27FC236}">
                <a16:creationId xmlns:a16="http://schemas.microsoft.com/office/drawing/2014/main" id="{BA9BA159-CC79-A849-9B6D-F5DAD95ED050}"/>
              </a:ext>
            </a:extLst>
          </p:cNvPr>
          <p:cNvSpPr/>
          <p:nvPr/>
        </p:nvSpPr>
        <p:spPr>
          <a:xfrm>
            <a:off x="5833845" y="2252548"/>
            <a:ext cx="3153687" cy="1338828"/>
          </a:xfrm>
          <a:prstGeom prst="rect">
            <a:avLst/>
          </a:prstGeom>
          <a:solidFill>
            <a:schemeClr val="accent4">
              <a:lumMod val="20000"/>
              <a:lumOff val="80000"/>
            </a:schemeClr>
          </a:solidFill>
          <a:ln w="76200">
            <a:solidFill>
              <a:schemeClr val="accent1"/>
            </a:solidFill>
          </a:ln>
        </p:spPr>
        <p:txBody>
          <a:bodyPr wrap="square" lIns="0" rIns="0" bIns="0">
            <a:spAutoFit/>
          </a:bodyPr>
          <a:lstStyle/>
          <a:p>
            <a:pPr algn="ctr"/>
            <a:endParaRPr lang="en-US" sz="800" b="1" dirty="0">
              <a:solidFill>
                <a:srgbClr val="C00000"/>
              </a:solidFill>
              <a:latin typeface="Cambria" panose="02040503050406030204" pitchFamily="18" charset="0"/>
            </a:endParaRPr>
          </a:p>
          <a:p>
            <a:pPr algn="ctr"/>
            <a:r>
              <a:rPr lang="en-US" sz="2200" b="1" dirty="0">
                <a:solidFill>
                  <a:srgbClr val="C00000"/>
                </a:solidFill>
                <a:latin typeface="Cambria" panose="02040503050406030204" pitchFamily="18" charset="0"/>
              </a:rPr>
              <a:t>Constraint 1: </a:t>
            </a:r>
          </a:p>
          <a:p>
            <a:pPr algn="ctr"/>
            <a:r>
              <a:rPr lang="en-US" sz="2000" b="1" dirty="0">
                <a:solidFill>
                  <a:schemeClr val="accent2"/>
                </a:solidFill>
                <a:latin typeface="Cambria" panose="02040503050406030204" pitchFamily="18" charset="0"/>
              </a:rPr>
              <a:t>Limited</a:t>
            </a:r>
            <a:r>
              <a:rPr lang="en-US" sz="2000" b="1" dirty="0">
                <a:latin typeface="Cambria" panose="02040503050406030204" pitchFamily="18" charset="0"/>
              </a:rPr>
              <a:t> number of rows reserved for computation</a:t>
            </a:r>
          </a:p>
          <a:p>
            <a:pPr algn="ctr"/>
            <a:endParaRPr lang="en-US" sz="1400" b="1" dirty="0">
              <a:latin typeface="Cambria" panose="02040503050406030204" pitchFamily="18" charset="0"/>
            </a:endParaRPr>
          </a:p>
        </p:txBody>
      </p:sp>
      <p:sp>
        <p:nvSpPr>
          <p:cNvPr id="237" name="Content Placeholder 2">
            <a:extLst>
              <a:ext uri="{FF2B5EF4-FFF2-40B4-BE49-F238E27FC236}">
                <a16:creationId xmlns:a16="http://schemas.microsoft.com/office/drawing/2014/main" id="{0AECC7D2-31E4-374F-BFF5-0542CDF9675E}"/>
              </a:ext>
            </a:extLst>
          </p:cNvPr>
          <p:cNvSpPr>
            <a:spLocks noGrp="1"/>
          </p:cNvSpPr>
          <p:nvPr>
            <p:ph idx="1"/>
          </p:nvPr>
        </p:nvSpPr>
        <p:spPr>
          <a:xfrm>
            <a:off x="81025" y="857845"/>
            <a:ext cx="8906507" cy="1143895"/>
          </a:xfrm>
        </p:spPr>
        <p:txBody>
          <a:bodyPr>
            <a:normAutofit/>
          </a:bodyPr>
          <a:lstStyle/>
          <a:p>
            <a:r>
              <a:rPr lang="en-US" dirty="0">
                <a:solidFill>
                  <a:schemeClr val="accent1">
                    <a:lumMod val="75000"/>
                  </a:schemeClr>
                </a:solidFill>
              </a:rPr>
              <a:t>Allocation algorithm</a:t>
            </a:r>
            <a:r>
              <a:rPr lang="en-US" dirty="0"/>
              <a:t> considers </a:t>
            </a:r>
            <a:r>
              <a:rPr lang="en-US" dirty="0">
                <a:solidFill>
                  <a:srgbClr val="C00000"/>
                </a:solidFill>
              </a:rPr>
              <a:t>two constraints </a:t>
            </a:r>
            <a:r>
              <a:rPr lang="en-US" dirty="0"/>
              <a:t>specific to processing-using-DRAM</a:t>
            </a:r>
          </a:p>
        </p:txBody>
      </p:sp>
      <p:sp>
        <p:nvSpPr>
          <p:cNvPr id="264" name="Rounded Rectangle 263">
            <a:extLst>
              <a:ext uri="{FF2B5EF4-FFF2-40B4-BE49-F238E27FC236}">
                <a16:creationId xmlns:a16="http://schemas.microsoft.com/office/drawing/2014/main" id="{7D4DB3DB-18D5-6548-A51A-99830E124C4C}"/>
              </a:ext>
            </a:extLst>
          </p:cNvPr>
          <p:cNvSpPr/>
          <p:nvPr/>
        </p:nvSpPr>
        <p:spPr>
          <a:xfrm>
            <a:off x="1052112" y="4538913"/>
            <a:ext cx="4640791" cy="1005304"/>
          </a:xfrm>
          <a:prstGeom prst="round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 name="TextBox 2">
            <a:extLst>
              <a:ext uri="{FF2B5EF4-FFF2-40B4-BE49-F238E27FC236}">
                <a16:creationId xmlns:a16="http://schemas.microsoft.com/office/drawing/2014/main" id="{E18DD965-4B9E-7649-87B6-B78660F9C77A}"/>
              </a:ext>
            </a:extLst>
          </p:cNvPr>
          <p:cNvSpPr txBox="1"/>
          <p:nvPr/>
        </p:nvSpPr>
        <p:spPr>
          <a:xfrm>
            <a:off x="6766279" y="4731658"/>
            <a:ext cx="1447897" cy="830997"/>
          </a:xfrm>
          <a:prstGeom prst="rect">
            <a:avLst/>
          </a:prstGeom>
          <a:noFill/>
        </p:spPr>
        <p:txBody>
          <a:bodyPr wrap="none" rtlCol="0">
            <a:spAutoFit/>
          </a:bodyPr>
          <a:lstStyle/>
          <a:p>
            <a:r>
              <a:rPr lang="en-US" sz="2400" b="1" dirty="0">
                <a:solidFill>
                  <a:srgbClr val="C00000"/>
                </a:solidFill>
                <a:latin typeface="Cambria" panose="02040503050406030204" pitchFamily="18" charset="0"/>
              </a:rPr>
              <a:t>Compute</a:t>
            </a:r>
          </a:p>
          <a:p>
            <a:pPr algn="ctr"/>
            <a:r>
              <a:rPr lang="en-US" sz="2400" b="1" dirty="0">
                <a:solidFill>
                  <a:srgbClr val="C00000"/>
                </a:solidFill>
                <a:latin typeface="Cambria" panose="02040503050406030204" pitchFamily="18" charset="0"/>
              </a:rPr>
              <a:t>rows</a:t>
            </a:r>
          </a:p>
        </p:txBody>
      </p:sp>
      <p:sp>
        <p:nvSpPr>
          <p:cNvPr id="239" name="Right Arrow 238">
            <a:extLst>
              <a:ext uri="{FF2B5EF4-FFF2-40B4-BE49-F238E27FC236}">
                <a16:creationId xmlns:a16="http://schemas.microsoft.com/office/drawing/2014/main" id="{AD0FD175-757B-E64B-AFD9-32FE9A8FFB9D}"/>
              </a:ext>
            </a:extLst>
          </p:cNvPr>
          <p:cNvSpPr/>
          <p:nvPr/>
        </p:nvSpPr>
        <p:spPr>
          <a:xfrm>
            <a:off x="5943619" y="4803268"/>
            <a:ext cx="624143" cy="6266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Tree>
    <p:extLst>
      <p:ext uri="{BB962C8B-B14F-4D97-AF65-F5344CB8AC3E}">
        <p14:creationId xmlns:p14="http://schemas.microsoft.com/office/powerpoint/2010/main" val="28997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500"/>
                                        <p:tgtEl>
                                          <p:spTgt spid="2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4"/>
                                        </p:tgtEl>
                                        <p:attrNameLst>
                                          <p:attrName>style.visibility</p:attrName>
                                        </p:attrNameLst>
                                      </p:cBhvr>
                                      <p:to>
                                        <p:strVal val="visible"/>
                                      </p:to>
                                    </p:set>
                                    <p:animEffect transition="in" filter="fade">
                                      <p:cBhvr>
                                        <p:cTn id="16"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64" grpId="0" animBg="1"/>
      <p:bldP spid="3" grpId="0"/>
      <p:bldP spid="23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0BF4-DC0A-4E47-A67E-ACDE00BBBCF1}"/>
              </a:ext>
            </a:extLst>
          </p:cNvPr>
          <p:cNvSpPr>
            <a:spLocks noGrp="1"/>
          </p:cNvSpPr>
          <p:nvPr>
            <p:ph type="title"/>
          </p:nvPr>
        </p:nvSpPr>
        <p:spPr/>
        <p:txBody>
          <a:bodyPr>
            <a:normAutofit/>
          </a:bodyPr>
          <a:lstStyle/>
          <a:p>
            <a:r>
              <a:rPr lang="en-US" sz="3500" dirty="0"/>
              <a:t>Task 1: Allocating DRAM Rows to Operands</a:t>
            </a:r>
          </a:p>
        </p:txBody>
      </p:sp>
      <p:sp>
        <p:nvSpPr>
          <p:cNvPr id="238" name="Rectangle 237">
            <a:extLst>
              <a:ext uri="{FF2B5EF4-FFF2-40B4-BE49-F238E27FC236}">
                <a16:creationId xmlns:a16="http://schemas.microsoft.com/office/drawing/2014/main" id="{93DBE014-3D0B-2249-B9E6-B6A356643B88}"/>
              </a:ext>
            </a:extLst>
          </p:cNvPr>
          <p:cNvSpPr/>
          <p:nvPr/>
        </p:nvSpPr>
        <p:spPr>
          <a:xfrm>
            <a:off x="435601" y="1823509"/>
            <a:ext cx="5291667" cy="407246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26" name="Group 25">
            <a:extLst>
              <a:ext uri="{FF2B5EF4-FFF2-40B4-BE49-F238E27FC236}">
                <a16:creationId xmlns:a16="http://schemas.microsoft.com/office/drawing/2014/main" id="{2F9F760E-A91C-0346-BBFA-5402396A47F0}"/>
              </a:ext>
            </a:extLst>
          </p:cNvPr>
          <p:cNvGrpSpPr/>
          <p:nvPr/>
        </p:nvGrpSpPr>
        <p:grpSpPr>
          <a:xfrm>
            <a:off x="1058094" y="1913512"/>
            <a:ext cx="4533707" cy="3655264"/>
            <a:chOff x="2281260" y="1032035"/>
            <a:chExt cx="6157040" cy="4964082"/>
          </a:xfrm>
        </p:grpSpPr>
        <p:cxnSp>
          <p:nvCxnSpPr>
            <p:cNvPr id="212" name="Straight Connector 211">
              <a:extLst>
                <a:ext uri="{FF2B5EF4-FFF2-40B4-BE49-F238E27FC236}">
                  <a16:creationId xmlns:a16="http://schemas.microsoft.com/office/drawing/2014/main" id="{3FEDD033-8667-9345-8641-52AA10105C29}"/>
                </a:ext>
              </a:extLst>
            </p:cNvPr>
            <p:cNvCxnSpPr>
              <a:cxnSpLocks/>
              <a:endCxn id="57" idx="2"/>
            </p:cNvCxnSpPr>
            <p:nvPr/>
          </p:nvCxnSpPr>
          <p:spPr>
            <a:xfrm>
              <a:off x="2300777" y="2617132"/>
              <a:ext cx="5857907"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a:endCxn id="71" idx="2"/>
            </p:cNvCxnSpPr>
            <p:nvPr/>
          </p:nvCxnSpPr>
          <p:spPr>
            <a:xfrm>
              <a:off x="2291674" y="3027455"/>
              <a:ext cx="5862243"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a:endCxn id="99" idx="2"/>
            </p:cNvCxnSpPr>
            <p:nvPr/>
          </p:nvCxnSpPr>
          <p:spPr>
            <a:xfrm>
              <a:off x="2291674" y="3424850"/>
              <a:ext cx="5865070" cy="2534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a:endCxn id="85" idx="2"/>
            </p:cNvCxnSpPr>
            <p:nvPr/>
          </p:nvCxnSpPr>
          <p:spPr>
            <a:xfrm>
              <a:off x="2300777" y="3858433"/>
              <a:ext cx="5858067" cy="32315"/>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a:endCxn id="211" idx="2"/>
            </p:cNvCxnSpPr>
            <p:nvPr/>
          </p:nvCxnSpPr>
          <p:spPr>
            <a:xfrm flipV="1">
              <a:off x="2300777" y="4381310"/>
              <a:ext cx="5857747" cy="594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026E027-6C75-2347-A837-F8E1DDD7A448}"/>
                </a:ext>
              </a:extLst>
            </p:cNvPr>
            <p:cNvCxnSpPr>
              <a:cxnSpLocks/>
              <a:endCxn id="196" idx="2"/>
            </p:cNvCxnSpPr>
            <p:nvPr/>
          </p:nvCxnSpPr>
          <p:spPr>
            <a:xfrm flipV="1">
              <a:off x="2300778" y="4791631"/>
              <a:ext cx="5852982" cy="1043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61447AA-8A4B-BE48-8601-7C44DA444B98}"/>
                </a:ext>
              </a:extLst>
            </p:cNvPr>
            <p:cNvCxnSpPr>
              <a:cxnSpLocks/>
              <a:endCxn id="183" idx="2"/>
            </p:cNvCxnSpPr>
            <p:nvPr/>
          </p:nvCxnSpPr>
          <p:spPr>
            <a:xfrm>
              <a:off x="2300778" y="5212295"/>
              <a:ext cx="5855808" cy="207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63F9DDF-A644-794F-9453-CB3555E84EC0}"/>
                </a:ext>
              </a:extLst>
            </p:cNvPr>
            <p:cNvCxnSpPr>
              <a:cxnSpLocks/>
              <a:endCxn id="169" idx="2"/>
            </p:cNvCxnSpPr>
            <p:nvPr/>
          </p:nvCxnSpPr>
          <p:spPr>
            <a:xfrm flipV="1">
              <a:off x="2300778" y="5654925"/>
              <a:ext cx="5857909" cy="1519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a:endCxn id="141" idx="6"/>
            </p:cNvCxnSpPr>
            <p:nvPr/>
          </p:nvCxnSpPr>
          <p:spPr>
            <a:xfrm>
              <a:off x="2291674" y="1288359"/>
              <a:ext cx="6133406"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a:endCxn id="113" idx="2"/>
            </p:cNvCxnSpPr>
            <p:nvPr/>
          </p:nvCxnSpPr>
          <p:spPr>
            <a:xfrm>
              <a:off x="2300777" y="2151653"/>
              <a:ext cx="5854915"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FA9A5D3C-827A-CD41-BA50-369A4CE8800B}"/>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85A1D56E-D35B-E74D-8082-85A4CB76C47A}"/>
              </a:ext>
            </a:extLst>
          </p:cNvPr>
          <p:cNvCxnSpPr>
            <a:cxnSpLocks/>
          </p:cNvCxnSpPr>
          <p:nvPr/>
        </p:nvCxnSpPr>
        <p:spPr>
          <a:xfrm>
            <a:off x="1072465" y="4991195"/>
            <a:ext cx="4518989" cy="704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4F41338-1AC0-2042-94A5-D873CDE86E20}"/>
              </a:ext>
            </a:extLst>
          </p:cNvPr>
          <p:cNvGrpSpPr/>
          <p:nvPr/>
        </p:nvGrpSpPr>
        <p:grpSpPr>
          <a:xfrm>
            <a:off x="1119548" y="4275419"/>
            <a:ext cx="4468235" cy="214064"/>
            <a:chOff x="2707599" y="4239655"/>
            <a:chExt cx="6068148" cy="290713"/>
          </a:xfrm>
        </p:grpSpPr>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1" name="Oval 210">
              <a:extLst>
                <a:ext uri="{FF2B5EF4-FFF2-40B4-BE49-F238E27FC236}">
                  <a16:creationId xmlns:a16="http://schemas.microsoft.com/office/drawing/2014/main" id="{423B0D36-F6CE-8944-A623-8CA4D9A651B3}"/>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29" name="Straight Connector 28">
            <a:extLst>
              <a:ext uri="{FF2B5EF4-FFF2-40B4-BE49-F238E27FC236}">
                <a16:creationId xmlns:a16="http://schemas.microsoft.com/office/drawing/2014/main" id="{DF4C6668-94D7-3343-84D5-EB0D25B54B28}"/>
              </a:ext>
            </a:extLst>
          </p:cNvPr>
          <p:cNvCxnSpPr>
            <a:cxnSpLocks/>
          </p:cNvCxnSpPr>
          <p:nvPr/>
        </p:nvCxnSpPr>
        <p:spPr>
          <a:xfrm flipV="1">
            <a:off x="1075229" y="4679312"/>
            <a:ext cx="4514143" cy="46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1428120"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176768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2092717" y="459022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2404799" y="458476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2744367" y="458367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307697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3389060"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372862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4053658" y="458409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4365740" y="457864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4705308" y="457755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5042712" y="458225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6" name="Oval 195">
            <a:extLst>
              <a:ext uri="{FF2B5EF4-FFF2-40B4-BE49-F238E27FC236}">
                <a16:creationId xmlns:a16="http://schemas.microsoft.com/office/drawing/2014/main" id="{78030B15-CBBA-264A-8C75-A54705F24F96}"/>
              </a:ext>
            </a:extLst>
          </p:cNvPr>
          <p:cNvSpPr>
            <a:spLocks noChangeAspect="1"/>
          </p:cNvSpPr>
          <p:nvPr/>
        </p:nvSpPr>
        <p:spPr>
          <a:xfrm>
            <a:off x="5382280" y="458116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111603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111811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1430201"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176976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2094798" y="49015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2406880" y="48960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2746448" y="48949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307905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3391141"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373070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4055739" y="48953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4367821" y="48899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4707389" y="48888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5044793" y="48935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3" name="Oval 182">
            <a:extLst>
              <a:ext uri="{FF2B5EF4-FFF2-40B4-BE49-F238E27FC236}">
                <a16:creationId xmlns:a16="http://schemas.microsoft.com/office/drawing/2014/main" id="{1DAB2FF4-3460-F94E-B071-EDF12F615429}"/>
              </a:ext>
            </a:extLst>
          </p:cNvPr>
          <p:cNvSpPr>
            <a:spLocks noChangeAspect="1"/>
          </p:cNvSpPr>
          <p:nvPr/>
        </p:nvSpPr>
        <p:spPr>
          <a:xfrm>
            <a:off x="5384361" y="48924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8F48607-792E-D843-8886-25E6D9DA0965}"/>
              </a:ext>
            </a:extLst>
          </p:cNvPr>
          <p:cNvCxnSpPr>
            <a:cxnSpLocks/>
          </p:cNvCxnSpPr>
          <p:nvPr/>
        </p:nvCxnSpPr>
        <p:spPr>
          <a:xfrm flipV="1">
            <a:off x="1049214" y="5314197"/>
            <a:ext cx="4537442" cy="118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111966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1431748"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177131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2096345" y="52259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2408427" y="52204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2747995" y="52193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308060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3392688"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373225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4057286" y="52197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4369368" y="52143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4708936" y="52132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5046340" y="52179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9" name="Oval 168">
            <a:extLst>
              <a:ext uri="{FF2B5EF4-FFF2-40B4-BE49-F238E27FC236}">
                <a16:creationId xmlns:a16="http://schemas.microsoft.com/office/drawing/2014/main" id="{73414D61-F606-EA4D-9A60-F9573FB4888F}"/>
              </a:ext>
            </a:extLst>
          </p:cNvPr>
          <p:cNvSpPr>
            <a:spLocks noChangeAspect="1"/>
          </p:cNvSpPr>
          <p:nvPr/>
        </p:nvSpPr>
        <p:spPr>
          <a:xfrm>
            <a:off x="5385908" y="52168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2" name="Rectangle 141">
            <a:extLst>
              <a:ext uri="{FF2B5EF4-FFF2-40B4-BE49-F238E27FC236}">
                <a16:creationId xmlns:a16="http://schemas.microsoft.com/office/drawing/2014/main" id="{32826CCF-FEB8-F04C-8C70-955F05B361A0}"/>
              </a:ext>
            </a:extLst>
          </p:cNvPr>
          <p:cNvSpPr/>
          <p:nvPr/>
        </p:nvSpPr>
        <p:spPr>
          <a:xfrm>
            <a:off x="112850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1440587"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178015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2105184" y="5568777"/>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2417266" y="556332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2756834" y="556223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308944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3401527"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374109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4066125" y="556265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4378207" y="555720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4717775" y="5556113"/>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5055178" y="556080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5" name="Rectangle 154">
            <a:extLst>
              <a:ext uri="{FF2B5EF4-FFF2-40B4-BE49-F238E27FC236}">
                <a16:creationId xmlns:a16="http://schemas.microsoft.com/office/drawing/2014/main" id="{A8F899AE-C6FD-B64A-BF71-BDFC9D71B8C1}"/>
              </a:ext>
            </a:extLst>
          </p:cNvPr>
          <p:cNvSpPr/>
          <p:nvPr/>
        </p:nvSpPr>
        <p:spPr>
          <a:xfrm>
            <a:off x="5394746" y="555971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nvGrpSpPr>
          <p:cNvPr id="35" name="Group 34">
            <a:extLst>
              <a:ext uri="{FF2B5EF4-FFF2-40B4-BE49-F238E27FC236}">
                <a16:creationId xmlns:a16="http://schemas.microsoft.com/office/drawing/2014/main" id="{33D0D035-F970-0947-8815-42D8AD228DFE}"/>
              </a:ext>
            </a:extLst>
          </p:cNvPr>
          <p:cNvGrpSpPr/>
          <p:nvPr/>
        </p:nvGrpSpPr>
        <p:grpSpPr>
          <a:xfrm>
            <a:off x="1113833" y="1997948"/>
            <a:ext cx="4468235" cy="214064"/>
            <a:chOff x="2699837" y="1146705"/>
            <a:chExt cx="6068148"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1" name="Oval 140">
              <a:extLst>
                <a:ext uri="{FF2B5EF4-FFF2-40B4-BE49-F238E27FC236}">
                  <a16:creationId xmlns:a16="http://schemas.microsoft.com/office/drawing/2014/main" id="{7A76831E-932E-B64A-9F5F-F0CB9EA1AC09}"/>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1115915" y="2309228"/>
            <a:ext cx="4468235" cy="214064"/>
            <a:chOff x="2702664" y="1569443"/>
            <a:chExt cx="6068148"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7" name="Oval 126">
              <a:extLst>
                <a:ext uri="{FF2B5EF4-FFF2-40B4-BE49-F238E27FC236}">
                  <a16:creationId xmlns:a16="http://schemas.microsoft.com/office/drawing/2014/main" id="{335F13B0-61ED-624A-88E4-5C6D7BBFD7D2}"/>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1117462" y="2633628"/>
            <a:ext cx="4468235" cy="214064"/>
            <a:chOff x="2704765" y="2009999"/>
            <a:chExt cx="6068148"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3" name="Oval 112">
              <a:extLst>
                <a:ext uri="{FF2B5EF4-FFF2-40B4-BE49-F238E27FC236}">
                  <a16:creationId xmlns:a16="http://schemas.microsoft.com/office/drawing/2014/main" id="{794763E2-621C-1F45-BA7A-84B65F0D325A}"/>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1118236" y="3589798"/>
            <a:ext cx="4468235" cy="214064"/>
            <a:chOff x="2705817" y="3308538"/>
            <a:chExt cx="6068148"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9" name="Oval 98">
              <a:extLst>
                <a:ext uri="{FF2B5EF4-FFF2-40B4-BE49-F238E27FC236}">
                  <a16:creationId xmlns:a16="http://schemas.microsoft.com/office/drawing/2014/main" id="{C557EC65-8C3F-FA41-8B1F-959F0875A6BB}"/>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1119783" y="3914198"/>
            <a:ext cx="4468235" cy="214064"/>
            <a:chOff x="2707918" y="3749094"/>
            <a:chExt cx="6068148"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5" name="Oval 84">
              <a:extLst>
                <a:ext uri="{FF2B5EF4-FFF2-40B4-BE49-F238E27FC236}">
                  <a16:creationId xmlns:a16="http://schemas.microsoft.com/office/drawing/2014/main" id="{31C2CD32-5729-4143-936B-342BCFB71573}"/>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1116155" y="3278518"/>
            <a:ext cx="4468235" cy="214064"/>
            <a:chOff x="2702990" y="2885800"/>
            <a:chExt cx="6068148"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EAD61B01-F7D1-2D4A-B217-8C05AD5EF053}"/>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1119665" y="2976380"/>
            <a:ext cx="4468235" cy="214064"/>
            <a:chOff x="2707758" y="2475478"/>
            <a:chExt cx="6068148"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9DF66DDD-AFB3-DD46-BCB0-97F5B180445A}"/>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42" name="Rounded Rectangle 41">
            <a:extLst>
              <a:ext uri="{FF2B5EF4-FFF2-40B4-BE49-F238E27FC236}">
                <a16:creationId xmlns:a16="http://schemas.microsoft.com/office/drawing/2014/main" id="{1343E328-E02F-1D47-93E9-F77DBA4F7A83}"/>
              </a:ext>
            </a:extLst>
          </p:cNvPr>
          <p:cNvSpPr/>
          <p:nvPr/>
        </p:nvSpPr>
        <p:spPr>
          <a:xfrm>
            <a:off x="571918" y="1973155"/>
            <a:ext cx="493844" cy="250795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latin typeface="Cambria" panose="02040503050406030204" pitchFamily="18" charset="0"/>
              </a:rPr>
              <a:t>regular </a:t>
            </a:r>
          </a:p>
          <a:p>
            <a:pPr algn="ctr"/>
            <a:r>
              <a:rPr lang="en-US" dirty="0">
                <a:solidFill>
                  <a:schemeClr val="bg1"/>
                </a:solidFill>
                <a:latin typeface="Cambria" panose="02040503050406030204" pitchFamily="18" charset="0"/>
              </a:rPr>
              <a:t>row decoder</a:t>
            </a:r>
          </a:p>
        </p:txBody>
      </p:sp>
      <p:sp>
        <p:nvSpPr>
          <p:cNvPr id="43" name="Rounded Rectangle 42">
            <a:extLst>
              <a:ext uri="{FF2B5EF4-FFF2-40B4-BE49-F238E27FC236}">
                <a16:creationId xmlns:a16="http://schemas.microsoft.com/office/drawing/2014/main" id="{45F0AD86-6C8C-1942-9627-6A0630BA9A59}"/>
              </a:ext>
            </a:extLst>
          </p:cNvPr>
          <p:cNvSpPr/>
          <p:nvPr/>
        </p:nvSpPr>
        <p:spPr>
          <a:xfrm>
            <a:off x="579569" y="4527017"/>
            <a:ext cx="493844" cy="107284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bg1"/>
                </a:solidFill>
                <a:latin typeface="Cambria" panose="02040503050406030204" pitchFamily="18" charset="0"/>
              </a:rPr>
              <a:t>bitwise decoder</a:t>
            </a:r>
          </a:p>
        </p:txBody>
      </p:sp>
      <p:sp>
        <p:nvSpPr>
          <p:cNvPr id="240" name="Rectangle 239">
            <a:extLst>
              <a:ext uri="{FF2B5EF4-FFF2-40B4-BE49-F238E27FC236}">
                <a16:creationId xmlns:a16="http://schemas.microsoft.com/office/drawing/2014/main" id="{2CC86C59-654E-8349-9B8D-C44BAC068790}"/>
              </a:ext>
            </a:extLst>
          </p:cNvPr>
          <p:cNvSpPr/>
          <p:nvPr/>
        </p:nvSpPr>
        <p:spPr>
          <a:xfrm>
            <a:off x="1394638" y="5907353"/>
            <a:ext cx="3843809" cy="523220"/>
          </a:xfrm>
          <a:prstGeom prst="rect">
            <a:avLst/>
          </a:prstGeom>
        </p:spPr>
        <p:txBody>
          <a:bodyPr wrap="none">
            <a:spAutoFit/>
          </a:bodyPr>
          <a:lstStyle/>
          <a:p>
            <a:r>
              <a:rPr lang="en-US" sz="2800" b="1" dirty="0">
                <a:latin typeface="Cambria" panose="02040503050406030204" pitchFamily="18" charset="0"/>
              </a:rPr>
              <a:t>subarray organization</a:t>
            </a:r>
          </a:p>
        </p:txBody>
      </p:sp>
      <p:sp>
        <p:nvSpPr>
          <p:cNvPr id="242" name="Rectangle 241">
            <a:extLst>
              <a:ext uri="{FF2B5EF4-FFF2-40B4-BE49-F238E27FC236}">
                <a16:creationId xmlns:a16="http://schemas.microsoft.com/office/drawing/2014/main" id="{BA9BA159-CC79-A849-9B6D-F5DAD95ED050}"/>
              </a:ext>
            </a:extLst>
          </p:cNvPr>
          <p:cNvSpPr/>
          <p:nvPr/>
        </p:nvSpPr>
        <p:spPr>
          <a:xfrm>
            <a:off x="5833845" y="2252548"/>
            <a:ext cx="3153687" cy="1338828"/>
          </a:xfrm>
          <a:prstGeom prst="rect">
            <a:avLst/>
          </a:prstGeom>
          <a:solidFill>
            <a:schemeClr val="accent4">
              <a:lumMod val="20000"/>
              <a:lumOff val="80000"/>
            </a:schemeClr>
          </a:solidFill>
          <a:ln w="76200">
            <a:solidFill>
              <a:schemeClr val="accent1"/>
            </a:solidFill>
          </a:ln>
        </p:spPr>
        <p:txBody>
          <a:bodyPr wrap="square" lIns="0" rIns="0" bIns="0">
            <a:spAutoFit/>
          </a:bodyPr>
          <a:lstStyle/>
          <a:p>
            <a:pPr algn="ctr"/>
            <a:endParaRPr lang="en-US" sz="800" b="1" dirty="0">
              <a:solidFill>
                <a:srgbClr val="C00000"/>
              </a:solidFill>
              <a:latin typeface="Cambria" panose="02040503050406030204" pitchFamily="18" charset="0"/>
            </a:endParaRPr>
          </a:p>
          <a:p>
            <a:pPr algn="ctr"/>
            <a:r>
              <a:rPr lang="en-US" sz="2200" b="1" dirty="0">
                <a:solidFill>
                  <a:srgbClr val="C00000"/>
                </a:solidFill>
                <a:latin typeface="Cambria" panose="02040503050406030204" pitchFamily="18" charset="0"/>
              </a:rPr>
              <a:t>Constraint 2: </a:t>
            </a:r>
          </a:p>
          <a:p>
            <a:pPr algn="ctr"/>
            <a:r>
              <a:rPr lang="en-US" sz="2000" b="1" dirty="0">
                <a:solidFill>
                  <a:schemeClr val="accent2"/>
                </a:solidFill>
                <a:latin typeface="Cambria" panose="02040503050406030204" pitchFamily="18" charset="0"/>
              </a:rPr>
              <a:t>Destructive</a:t>
            </a:r>
            <a:r>
              <a:rPr lang="en-US" sz="2000" b="1" dirty="0">
                <a:latin typeface="Cambria" panose="02040503050406030204" pitchFamily="18" charset="0"/>
              </a:rPr>
              <a:t> behavior </a:t>
            </a:r>
          </a:p>
          <a:p>
            <a:pPr algn="ctr"/>
            <a:r>
              <a:rPr lang="en-US" sz="2000" b="1" dirty="0">
                <a:latin typeface="Cambria" panose="02040503050406030204" pitchFamily="18" charset="0"/>
              </a:rPr>
              <a:t>of triple-row activation</a:t>
            </a:r>
          </a:p>
          <a:p>
            <a:pPr algn="ctr"/>
            <a:endParaRPr lang="en-US" sz="1400" b="1" dirty="0">
              <a:latin typeface="Cambria" panose="02040503050406030204" pitchFamily="18" charset="0"/>
            </a:endParaRPr>
          </a:p>
        </p:txBody>
      </p:sp>
      <p:sp>
        <p:nvSpPr>
          <p:cNvPr id="264" name="Rounded Rectangle 263">
            <a:extLst>
              <a:ext uri="{FF2B5EF4-FFF2-40B4-BE49-F238E27FC236}">
                <a16:creationId xmlns:a16="http://schemas.microsoft.com/office/drawing/2014/main" id="{7D4DB3DB-18D5-6548-A51A-99830E124C4C}"/>
              </a:ext>
            </a:extLst>
          </p:cNvPr>
          <p:cNvSpPr/>
          <p:nvPr/>
        </p:nvSpPr>
        <p:spPr>
          <a:xfrm>
            <a:off x="1052112" y="4538913"/>
            <a:ext cx="4640791" cy="1005304"/>
          </a:xfrm>
          <a:prstGeom prst="round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Cambria" panose="02040503050406030204" pitchFamily="18" charset="0"/>
            </a:endParaRPr>
          </a:p>
        </p:txBody>
      </p:sp>
      <p:sp>
        <p:nvSpPr>
          <p:cNvPr id="3" name="TextBox 2">
            <a:extLst>
              <a:ext uri="{FF2B5EF4-FFF2-40B4-BE49-F238E27FC236}">
                <a16:creationId xmlns:a16="http://schemas.microsoft.com/office/drawing/2014/main" id="{E18DD965-4B9E-7649-87B6-B78660F9C77A}"/>
              </a:ext>
            </a:extLst>
          </p:cNvPr>
          <p:cNvSpPr txBox="1"/>
          <p:nvPr/>
        </p:nvSpPr>
        <p:spPr>
          <a:xfrm>
            <a:off x="6624360" y="4649164"/>
            <a:ext cx="2506800" cy="830997"/>
          </a:xfrm>
          <a:prstGeom prst="rect">
            <a:avLst/>
          </a:prstGeom>
          <a:noFill/>
        </p:spPr>
        <p:txBody>
          <a:bodyPr wrap="square" rtlCol="0">
            <a:spAutoFit/>
          </a:bodyPr>
          <a:lstStyle/>
          <a:p>
            <a:pPr algn="ctr"/>
            <a:r>
              <a:rPr lang="en-US" sz="2400" b="1" dirty="0">
                <a:solidFill>
                  <a:srgbClr val="C00000"/>
                </a:solidFill>
                <a:latin typeface="Cambria" panose="02040503050406030204" pitchFamily="18" charset="0"/>
              </a:rPr>
              <a:t>Overwritten with MAJ output</a:t>
            </a:r>
          </a:p>
        </p:txBody>
      </p:sp>
      <p:sp>
        <p:nvSpPr>
          <p:cNvPr id="239" name="Right Arrow 238">
            <a:extLst>
              <a:ext uri="{FF2B5EF4-FFF2-40B4-BE49-F238E27FC236}">
                <a16:creationId xmlns:a16="http://schemas.microsoft.com/office/drawing/2014/main" id="{AD0FD175-757B-E64B-AFD9-32FE9A8FFB9D}"/>
              </a:ext>
            </a:extLst>
          </p:cNvPr>
          <p:cNvSpPr/>
          <p:nvPr/>
        </p:nvSpPr>
        <p:spPr>
          <a:xfrm>
            <a:off x="5943619" y="4803268"/>
            <a:ext cx="624143" cy="6266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Cambria" panose="02040503050406030204" pitchFamily="18" charset="0"/>
            </a:endParaRPr>
          </a:p>
        </p:txBody>
      </p:sp>
      <p:sp>
        <p:nvSpPr>
          <p:cNvPr id="237" name="Content Placeholder 2">
            <a:extLst>
              <a:ext uri="{FF2B5EF4-FFF2-40B4-BE49-F238E27FC236}">
                <a16:creationId xmlns:a16="http://schemas.microsoft.com/office/drawing/2014/main" id="{20FADDFB-D6EF-E34E-BBE9-7B69A02FFD35}"/>
              </a:ext>
            </a:extLst>
          </p:cNvPr>
          <p:cNvSpPr>
            <a:spLocks noGrp="1"/>
          </p:cNvSpPr>
          <p:nvPr>
            <p:ph idx="1"/>
          </p:nvPr>
        </p:nvSpPr>
        <p:spPr>
          <a:xfrm>
            <a:off x="81025" y="857845"/>
            <a:ext cx="8906507" cy="1143895"/>
          </a:xfrm>
        </p:spPr>
        <p:txBody>
          <a:bodyPr>
            <a:normAutofit/>
          </a:bodyPr>
          <a:lstStyle/>
          <a:p>
            <a:r>
              <a:rPr lang="en-US" dirty="0">
                <a:solidFill>
                  <a:schemeClr val="accent1">
                    <a:lumMod val="75000"/>
                  </a:schemeClr>
                </a:solidFill>
              </a:rPr>
              <a:t>Allocation algorithm</a:t>
            </a:r>
            <a:r>
              <a:rPr lang="en-US" dirty="0"/>
              <a:t> considers </a:t>
            </a:r>
            <a:r>
              <a:rPr lang="en-US" dirty="0">
                <a:solidFill>
                  <a:srgbClr val="C00000"/>
                </a:solidFill>
              </a:rPr>
              <a:t>two constraints </a:t>
            </a:r>
            <a:r>
              <a:rPr lang="en-US" dirty="0"/>
              <a:t>specific to processing-using-DRAM</a:t>
            </a:r>
          </a:p>
        </p:txBody>
      </p:sp>
    </p:spTree>
    <p:extLst>
      <p:ext uri="{BB962C8B-B14F-4D97-AF65-F5344CB8AC3E}">
        <p14:creationId xmlns:p14="http://schemas.microsoft.com/office/powerpoint/2010/main" val="271596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9"/>
                                        </p:tgtEl>
                                        <p:attrNameLst>
                                          <p:attrName>style.visibility</p:attrName>
                                        </p:attrNameLst>
                                      </p:cBhvr>
                                      <p:to>
                                        <p:strVal val="visible"/>
                                      </p:to>
                                    </p:set>
                                    <p:animEffect transition="in" filter="fade">
                                      <p:cBhvr>
                                        <p:cTn id="15" dur="500"/>
                                        <p:tgtEl>
                                          <p:spTgt spid="239"/>
                                        </p:tgtEl>
                                      </p:cBhvr>
                                    </p:animEffect>
                                  </p:childTnLst>
                                </p:cTn>
                              </p:par>
                              <p:par>
                                <p:cTn id="16" presetID="1" presetClass="emph" presetSubtype="2" fill="hold" nodeType="withEffect">
                                  <p:stCondLst>
                                    <p:cond delay="0"/>
                                  </p:stCondLst>
                                  <p:childTnLst>
                                    <p:animClr clrSpc="rgb" dir="cw">
                                      <p:cBhvr>
                                        <p:cTn id="17" dur="500" fill="hold"/>
                                        <p:tgtEl>
                                          <p:spTgt spid="197"/>
                                        </p:tgtEl>
                                        <p:attrNameLst>
                                          <p:attrName>fillcolor</p:attrName>
                                        </p:attrNameLst>
                                      </p:cBhvr>
                                      <p:to>
                                        <a:srgbClr val="D12312"/>
                                      </p:to>
                                    </p:animClr>
                                    <p:set>
                                      <p:cBhvr>
                                        <p:cTn id="18" dur="500" fill="hold"/>
                                        <p:tgtEl>
                                          <p:spTgt spid="197"/>
                                        </p:tgtEl>
                                        <p:attrNameLst>
                                          <p:attrName>fill.type</p:attrName>
                                        </p:attrNameLst>
                                      </p:cBhvr>
                                      <p:to>
                                        <p:strVal val="solid"/>
                                      </p:to>
                                    </p:set>
                                    <p:set>
                                      <p:cBhvr>
                                        <p:cTn id="19" dur="500" fill="hold"/>
                                        <p:tgtEl>
                                          <p:spTgt spid="197"/>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184"/>
                                        </p:tgtEl>
                                        <p:attrNameLst>
                                          <p:attrName>fillcolor</p:attrName>
                                        </p:attrNameLst>
                                      </p:cBhvr>
                                      <p:to>
                                        <a:srgbClr val="D12312"/>
                                      </p:to>
                                    </p:animClr>
                                    <p:set>
                                      <p:cBhvr>
                                        <p:cTn id="22" dur="500" fill="hold"/>
                                        <p:tgtEl>
                                          <p:spTgt spid="184"/>
                                        </p:tgtEl>
                                        <p:attrNameLst>
                                          <p:attrName>fill.type</p:attrName>
                                        </p:attrNameLst>
                                      </p:cBhvr>
                                      <p:to>
                                        <p:strVal val="solid"/>
                                      </p:to>
                                    </p:set>
                                    <p:set>
                                      <p:cBhvr>
                                        <p:cTn id="23" dur="500" fill="hold"/>
                                        <p:tgtEl>
                                          <p:spTgt spid="184"/>
                                        </p:tgtEl>
                                        <p:attrNameLst>
                                          <p:attrName>fill.on</p:attrName>
                                        </p:attrNameLst>
                                      </p:cBhvr>
                                      <p:to>
                                        <p:strVal val="true"/>
                                      </p:to>
                                    </p:set>
                                  </p:childTnLst>
                                </p:cTn>
                              </p:par>
                              <p:par>
                                <p:cTn id="24" presetID="1" presetClass="emph" presetSubtype="2" fill="hold" nodeType="withEffect">
                                  <p:stCondLst>
                                    <p:cond delay="0"/>
                                  </p:stCondLst>
                                  <p:childTnLst>
                                    <p:animClr clrSpc="rgb" dir="cw">
                                      <p:cBhvr>
                                        <p:cTn id="25" dur="500" fill="hold"/>
                                        <p:tgtEl>
                                          <p:spTgt spid="185"/>
                                        </p:tgtEl>
                                        <p:attrNameLst>
                                          <p:attrName>fillcolor</p:attrName>
                                        </p:attrNameLst>
                                      </p:cBhvr>
                                      <p:to>
                                        <a:srgbClr val="D12312"/>
                                      </p:to>
                                    </p:animClr>
                                    <p:set>
                                      <p:cBhvr>
                                        <p:cTn id="26" dur="500" fill="hold"/>
                                        <p:tgtEl>
                                          <p:spTgt spid="185"/>
                                        </p:tgtEl>
                                        <p:attrNameLst>
                                          <p:attrName>fill.type</p:attrName>
                                        </p:attrNameLst>
                                      </p:cBhvr>
                                      <p:to>
                                        <p:strVal val="solid"/>
                                      </p:to>
                                    </p:set>
                                    <p:set>
                                      <p:cBhvr>
                                        <p:cTn id="27" dur="500" fill="hold"/>
                                        <p:tgtEl>
                                          <p:spTgt spid="185"/>
                                        </p:tgtEl>
                                        <p:attrNameLst>
                                          <p:attrName>fill.on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86"/>
                                        </p:tgtEl>
                                        <p:attrNameLst>
                                          <p:attrName>fillcolor</p:attrName>
                                        </p:attrNameLst>
                                      </p:cBhvr>
                                      <p:to>
                                        <a:srgbClr val="D12312"/>
                                      </p:to>
                                    </p:animClr>
                                    <p:set>
                                      <p:cBhvr>
                                        <p:cTn id="30" dur="500" fill="hold"/>
                                        <p:tgtEl>
                                          <p:spTgt spid="186"/>
                                        </p:tgtEl>
                                        <p:attrNameLst>
                                          <p:attrName>fill.type</p:attrName>
                                        </p:attrNameLst>
                                      </p:cBhvr>
                                      <p:to>
                                        <p:strVal val="solid"/>
                                      </p:to>
                                    </p:set>
                                    <p:set>
                                      <p:cBhvr>
                                        <p:cTn id="31" dur="500" fill="hold"/>
                                        <p:tgtEl>
                                          <p:spTgt spid="186"/>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187"/>
                                        </p:tgtEl>
                                        <p:attrNameLst>
                                          <p:attrName>fillcolor</p:attrName>
                                        </p:attrNameLst>
                                      </p:cBhvr>
                                      <p:to>
                                        <a:srgbClr val="D12312"/>
                                      </p:to>
                                    </p:animClr>
                                    <p:set>
                                      <p:cBhvr>
                                        <p:cTn id="34" dur="500" fill="hold"/>
                                        <p:tgtEl>
                                          <p:spTgt spid="187"/>
                                        </p:tgtEl>
                                        <p:attrNameLst>
                                          <p:attrName>fill.type</p:attrName>
                                        </p:attrNameLst>
                                      </p:cBhvr>
                                      <p:to>
                                        <p:strVal val="solid"/>
                                      </p:to>
                                    </p:set>
                                    <p:set>
                                      <p:cBhvr>
                                        <p:cTn id="35" dur="500" fill="hold"/>
                                        <p:tgtEl>
                                          <p:spTgt spid="187"/>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500" fill="hold"/>
                                        <p:tgtEl>
                                          <p:spTgt spid="188"/>
                                        </p:tgtEl>
                                        <p:attrNameLst>
                                          <p:attrName>fillcolor</p:attrName>
                                        </p:attrNameLst>
                                      </p:cBhvr>
                                      <p:to>
                                        <a:srgbClr val="D12312"/>
                                      </p:to>
                                    </p:animClr>
                                    <p:set>
                                      <p:cBhvr>
                                        <p:cTn id="38" dur="500" fill="hold"/>
                                        <p:tgtEl>
                                          <p:spTgt spid="188"/>
                                        </p:tgtEl>
                                        <p:attrNameLst>
                                          <p:attrName>fill.type</p:attrName>
                                        </p:attrNameLst>
                                      </p:cBhvr>
                                      <p:to>
                                        <p:strVal val="solid"/>
                                      </p:to>
                                    </p:set>
                                    <p:set>
                                      <p:cBhvr>
                                        <p:cTn id="39" dur="500" fill="hold"/>
                                        <p:tgtEl>
                                          <p:spTgt spid="188"/>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500" fill="hold"/>
                                        <p:tgtEl>
                                          <p:spTgt spid="189"/>
                                        </p:tgtEl>
                                        <p:attrNameLst>
                                          <p:attrName>fillcolor</p:attrName>
                                        </p:attrNameLst>
                                      </p:cBhvr>
                                      <p:to>
                                        <a:srgbClr val="D12312"/>
                                      </p:to>
                                    </p:animClr>
                                    <p:set>
                                      <p:cBhvr>
                                        <p:cTn id="42" dur="500" fill="hold"/>
                                        <p:tgtEl>
                                          <p:spTgt spid="189"/>
                                        </p:tgtEl>
                                        <p:attrNameLst>
                                          <p:attrName>fill.type</p:attrName>
                                        </p:attrNameLst>
                                      </p:cBhvr>
                                      <p:to>
                                        <p:strVal val="solid"/>
                                      </p:to>
                                    </p:set>
                                    <p:set>
                                      <p:cBhvr>
                                        <p:cTn id="43" dur="500" fill="hold"/>
                                        <p:tgtEl>
                                          <p:spTgt spid="189"/>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500" fill="hold"/>
                                        <p:tgtEl>
                                          <p:spTgt spid="190"/>
                                        </p:tgtEl>
                                        <p:attrNameLst>
                                          <p:attrName>fillcolor</p:attrName>
                                        </p:attrNameLst>
                                      </p:cBhvr>
                                      <p:to>
                                        <a:srgbClr val="D12312"/>
                                      </p:to>
                                    </p:animClr>
                                    <p:set>
                                      <p:cBhvr>
                                        <p:cTn id="46" dur="500" fill="hold"/>
                                        <p:tgtEl>
                                          <p:spTgt spid="190"/>
                                        </p:tgtEl>
                                        <p:attrNameLst>
                                          <p:attrName>fill.type</p:attrName>
                                        </p:attrNameLst>
                                      </p:cBhvr>
                                      <p:to>
                                        <p:strVal val="solid"/>
                                      </p:to>
                                    </p:set>
                                    <p:set>
                                      <p:cBhvr>
                                        <p:cTn id="47" dur="500" fill="hold"/>
                                        <p:tgtEl>
                                          <p:spTgt spid="190"/>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500" fill="hold"/>
                                        <p:tgtEl>
                                          <p:spTgt spid="191"/>
                                        </p:tgtEl>
                                        <p:attrNameLst>
                                          <p:attrName>fillcolor</p:attrName>
                                        </p:attrNameLst>
                                      </p:cBhvr>
                                      <p:to>
                                        <a:srgbClr val="D12312"/>
                                      </p:to>
                                    </p:animClr>
                                    <p:set>
                                      <p:cBhvr>
                                        <p:cTn id="50" dur="500" fill="hold"/>
                                        <p:tgtEl>
                                          <p:spTgt spid="191"/>
                                        </p:tgtEl>
                                        <p:attrNameLst>
                                          <p:attrName>fill.type</p:attrName>
                                        </p:attrNameLst>
                                      </p:cBhvr>
                                      <p:to>
                                        <p:strVal val="solid"/>
                                      </p:to>
                                    </p:set>
                                    <p:set>
                                      <p:cBhvr>
                                        <p:cTn id="51" dur="500" fill="hold"/>
                                        <p:tgtEl>
                                          <p:spTgt spid="191"/>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500" fill="hold"/>
                                        <p:tgtEl>
                                          <p:spTgt spid="192"/>
                                        </p:tgtEl>
                                        <p:attrNameLst>
                                          <p:attrName>fillcolor</p:attrName>
                                        </p:attrNameLst>
                                      </p:cBhvr>
                                      <p:to>
                                        <a:srgbClr val="D12312"/>
                                      </p:to>
                                    </p:animClr>
                                    <p:set>
                                      <p:cBhvr>
                                        <p:cTn id="54" dur="500" fill="hold"/>
                                        <p:tgtEl>
                                          <p:spTgt spid="192"/>
                                        </p:tgtEl>
                                        <p:attrNameLst>
                                          <p:attrName>fill.type</p:attrName>
                                        </p:attrNameLst>
                                      </p:cBhvr>
                                      <p:to>
                                        <p:strVal val="solid"/>
                                      </p:to>
                                    </p:set>
                                    <p:set>
                                      <p:cBhvr>
                                        <p:cTn id="55" dur="500" fill="hold"/>
                                        <p:tgtEl>
                                          <p:spTgt spid="192"/>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500" fill="hold"/>
                                        <p:tgtEl>
                                          <p:spTgt spid="193"/>
                                        </p:tgtEl>
                                        <p:attrNameLst>
                                          <p:attrName>fillcolor</p:attrName>
                                        </p:attrNameLst>
                                      </p:cBhvr>
                                      <p:to>
                                        <a:srgbClr val="D12312"/>
                                      </p:to>
                                    </p:animClr>
                                    <p:set>
                                      <p:cBhvr>
                                        <p:cTn id="58" dur="500" fill="hold"/>
                                        <p:tgtEl>
                                          <p:spTgt spid="193"/>
                                        </p:tgtEl>
                                        <p:attrNameLst>
                                          <p:attrName>fill.type</p:attrName>
                                        </p:attrNameLst>
                                      </p:cBhvr>
                                      <p:to>
                                        <p:strVal val="solid"/>
                                      </p:to>
                                    </p:set>
                                    <p:set>
                                      <p:cBhvr>
                                        <p:cTn id="59" dur="500" fill="hold"/>
                                        <p:tgtEl>
                                          <p:spTgt spid="193"/>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500" fill="hold"/>
                                        <p:tgtEl>
                                          <p:spTgt spid="194"/>
                                        </p:tgtEl>
                                        <p:attrNameLst>
                                          <p:attrName>fillcolor</p:attrName>
                                        </p:attrNameLst>
                                      </p:cBhvr>
                                      <p:to>
                                        <a:srgbClr val="D12312"/>
                                      </p:to>
                                    </p:animClr>
                                    <p:set>
                                      <p:cBhvr>
                                        <p:cTn id="62" dur="500" fill="hold"/>
                                        <p:tgtEl>
                                          <p:spTgt spid="194"/>
                                        </p:tgtEl>
                                        <p:attrNameLst>
                                          <p:attrName>fill.type</p:attrName>
                                        </p:attrNameLst>
                                      </p:cBhvr>
                                      <p:to>
                                        <p:strVal val="solid"/>
                                      </p:to>
                                    </p:set>
                                    <p:set>
                                      <p:cBhvr>
                                        <p:cTn id="63" dur="500" fill="hold"/>
                                        <p:tgtEl>
                                          <p:spTgt spid="194"/>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195"/>
                                        </p:tgtEl>
                                        <p:attrNameLst>
                                          <p:attrName>fillcolor</p:attrName>
                                        </p:attrNameLst>
                                      </p:cBhvr>
                                      <p:to>
                                        <a:srgbClr val="D12312"/>
                                      </p:to>
                                    </p:animClr>
                                    <p:set>
                                      <p:cBhvr>
                                        <p:cTn id="66" dur="500" fill="hold"/>
                                        <p:tgtEl>
                                          <p:spTgt spid="195"/>
                                        </p:tgtEl>
                                        <p:attrNameLst>
                                          <p:attrName>fill.type</p:attrName>
                                        </p:attrNameLst>
                                      </p:cBhvr>
                                      <p:to>
                                        <p:strVal val="solid"/>
                                      </p:to>
                                    </p:set>
                                    <p:set>
                                      <p:cBhvr>
                                        <p:cTn id="67" dur="500" fill="hold"/>
                                        <p:tgtEl>
                                          <p:spTgt spid="195"/>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196"/>
                                        </p:tgtEl>
                                        <p:attrNameLst>
                                          <p:attrName>fillcolor</p:attrName>
                                        </p:attrNameLst>
                                      </p:cBhvr>
                                      <p:to>
                                        <a:srgbClr val="D12312"/>
                                      </p:to>
                                    </p:animClr>
                                    <p:set>
                                      <p:cBhvr>
                                        <p:cTn id="70" dur="500" fill="hold"/>
                                        <p:tgtEl>
                                          <p:spTgt spid="196"/>
                                        </p:tgtEl>
                                        <p:attrNameLst>
                                          <p:attrName>fill.type</p:attrName>
                                        </p:attrNameLst>
                                      </p:cBhvr>
                                      <p:to>
                                        <p:strVal val="solid"/>
                                      </p:to>
                                    </p:set>
                                    <p:set>
                                      <p:cBhvr>
                                        <p:cTn id="71" dur="500" fill="hold"/>
                                        <p:tgtEl>
                                          <p:spTgt spid="196"/>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170"/>
                                        </p:tgtEl>
                                        <p:attrNameLst>
                                          <p:attrName>fillcolor</p:attrName>
                                        </p:attrNameLst>
                                      </p:cBhvr>
                                      <p:to>
                                        <a:srgbClr val="D12312"/>
                                      </p:to>
                                    </p:animClr>
                                    <p:set>
                                      <p:cBhvr>
                                        <p:cTn id="74" dur="500" fill="hold"/>
                                        <p:tgtEl>
                                          <p:spTgt spid="170"/>
                                        </p:tgtEl>
                                        <p:attrNameLst>
                                          <p:attrName>fill.type</p:attrName>
                                        </p:attrNameLst>
                                      </p:cBhvr>
                                      <p:to>
                                        <p:strVal val="solid"/>
                                      </p:to>
                                    </p:set>
                                    <p:set>
                                      <p:cBhvr>
                                        <p:cTn id="75" dur="500" fill="hold"/>
                                        <p:tgtEl>
                                          <p:spTgt spid="170"/>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171"/>
                                        </p:tgtEl>
                                        <p:attrNameLst>
                                          <p:attrName>fillcolor</p:attrName>
                                        </p:attrNameLst>
                                      </p:cBhvr>
                                      <p:to>
                                        <a:srgbClr val="D12312"/>
                                      </p:to>
                                    </p:animClr>
                                    <p:set>
                                      <p:cBhvr>
                                        <p:cTn id="78" dur="500" fill="hold"/>
                                        <p:tgtEl>
                                          <p:spTgt spid="171"/>
                                        </p:tgtEl>
                                        <p:attrNameLst>
                                          <p:attrName>fill.type</p:attrName>
                                        </p:attrNameLst>
                                      </p:cBhvr>
                                      <p:to>
                                        <p:strVal val="solid"/>
                                      </p:to>
                                    </p:set>
                                    <p:set>
                                      <p:cBhvr>
                                        <p:cTn id="79" dur="500" fill="hold"/>
                                        <p:tgtEl>
                                          <p:spTgt spid="171"/>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72"/>
                                        </p:tgtEl>
                                        <p:attrNameLst>
                                          <p:attrName>fillcolor</p:attrName>
                                        </p:attrNameLst>
                                      </p:cBhvr>
                                      <p:to>
                                        <a:srgbClr val="D12312"/>
                                      </p:to>
                                    </p:animClr>
                                    <p:set>
                                      <p:cBhvr>
                                        <p:cTn id="82" dur="500" fill="hold"/>
                                        <p:tgtEl>
                                          <p:spTgt spid="172"/>
                                        </p:tgtEl>
                                        <p:attrNameLst>
                                          <p:attrName>fill.type</p:attrName>
                                        </p:attrNameLst>
                                      </p:cBhvr>
                                      <p:to>
                                        <p:strVal val="solid"/>
                                      </p:to>
                                    </p:set>
                                    <p:set>
                                      <p:cBhvr>
                                        <p:cTn id="83" dur="500" fill="hold"/>
                                        <p:tgtEl>
                                          <p:spTgt spid="172"/>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73"/>
                                        </p:tgtEl>
                                        <p:attrNameLst>
                                          <p:attrName>fillcolor</p:attrName>
                                        </p:attrNameLst>
                                      </p:cBhvr>
                                      <p:to>
                                        <a:srgbClr val="D12312"/>
                                      </p:to>
                                    </p:animClr>
                                    <p:set>
                                      <p:cBhvr>
                                        <p:cTn id="86" dur="500" fill="hold"/>
                                        <p:tgtEl>
                                          <p:spTgt spid="173"/>
                                        </p:tgtEl>
                                        <p:attrNameLst>
                                          <p:attrName>fill.type</p:attrName>
                                        </p:attrNameLst>
                                      </p:cBhvr>
                                      <p:to>
                                        <p:strVal val="solid"/>
                                      </p:to>
                                    </p:set>
                                    <p:set>
                                      <p:cBhvr>
                                        <p:cTn id="87" dur="500" fill="hold"/>
                                        <p:tgtEl>
                                          <p:spTgt spid="173"/>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500" fill="hold"/>
                                        <p:tgtEl>
                                          <p:spTgt spid="174"/>
                                        </p:tgtEl>
                                        <p:attrNameLst>
                                          <p:attrName>fillcolor</p:attrName>
                                        </p:attrNameLst>
                                      </p:cBhvr>
                                      <p:to>
                                        <a:srgbClr val="D12312"/>
                                      </p:to>
                                    </p:animClr>
                                    <p:set>
                                      <p:cBhvr>
                                        <p:cTn id="90" dur="500" fill="hold"/>
                                        <p:tgtEl>
                                          <p:spTgt spid="174"/>
                                        </p:tgtEl>
                                        <p:attrNameLst>
                                          <p:attrName>fill.type</p:attrName>
                                        </p:attrNameLst>
                                      </p:cBhvr>
                                      <p:to>
                                        <p:strVal val="solid"/>
                                      </p:to>
                                    </p:set>
                                    <p:set>
                                      <p:cBhvr>
                                        <p:cTn id="91" dur="500" fill="hold"/>
                                        <p:tgtEl>
                                          <p:spTgt spid="174"/>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500" fill="hold"/>
                                        <p:tgtEl>
                                          <p:spTgt spid="175"/>
                                        </p:tgtEl>
                                        <p:attrNameLst>
                                          <p:attrName>fillcolor</p:attrName>
                                        </p:attrNameLst>
                                      </p:cBhvr>
                                      <p:to>
                                        <a:srgbClr val="D12312"/>
                                      </p:to>
                                    </p:animClr>
                                    <p:set>
                                      <p:cBhvr>
                                        <p:cTn id="94" dur="500" fill="hold"/>
                                        <p:tgtEl>
                                          <p:spTgt spid="175"/>
                                        </p:tgtEl>
                                        <p:attrNameLst>
                                          <p:attrName>fill.type</p:attrName>
                                        </p:attrNameLst>
                                      </p:cBhvr>
                                      <p:to>
                                        <p:strVal val="solid"/>
                                      </p:to>
                                    </p:set>
                                    <p:set>
                                      <p:cBhvr>
                                        <p:cTn id="95" dur="500" fill="hold"/>
                                        <p:tgtEl>
                                          <p:spTgt spid="175"/>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500" fill="hold"/>
                                        <p:tgtEl>
                                          <p:spTgt spid="176"/>
                                        </p:tgtEl>
                                        <p:attrNameLst>
                                          <p:attrName>fillcolor</p:attrName>
                                        </p:attrNameLst>
                                      </p:cBhvr>
                                      <p:to>
                                        <a:srgbClr val="D12312"/>
                                      </p:to>
                                    </p:animClr>
                                    <p:set>
                                      <p:cBhvr>
                                        <p:cTn id="98" dur="500" fill="hold"/>
                                        <p:tgtEl>
                                          <p:spTgt spid="176"/>
                                        </p:tgtEl>
                                        <p:attrNameLst>
                                          <p:attrName>fill.type</p:attrName>
                                        </p:attrNameLst>
                                      </p:cBhvr>
                                      <p:to>
                                        <p:strVal val="solid"/>
                                      </p:to>
                                    </p:set>
                                    <p:set>
                                      <p:cBhvr>
                                        <p:cTn id="99" dur="500" fill="hold"/>
                                        <p:tgtEl>
                                          <p:spTgt spid="176"/>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500" fill="hold"/>
                                        <p:tgtEl>
                                          <p:spTgt spid="177"/>
                                        </p:tgtEl>
                                        <p:attrNameLst>
                                          <p:attrName>fillcolor</p:attrName>
                                        </p:attrNameLst>
                                      </p:cBhvr>
                                      <p:to>
                                        <a:srgbClr val="D12312"/>
                                      </p:to>
                                    </p:animClr>
                                    <p:set>
                                      <p:cBhvr>
                                        <p:cTn id="102" dur="500" fill="hold"/>
                                        <p:tgtEl>
                                          <p:spTgt spid="177"/>
                                        </p:tgtEl>
                                        <p:attrNameLst>
                                          <p:attrName>fill.type</p:attrName>
                                        </p:attrNameLst>
                                      </p:cBhvr>
                                      <p:to>
                                        <p:strVal val="solid"/>
                                      </p:to>
                                    </p:set>
                                    <p:set>
                                      <p:cBhvr>
                                        <p:cTn id="103" dur="500" fill="hold"/>
                                        <p:tgtEl>
                                          <p:spTgt spid="177"/>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500" fill="hold"/>
                                        <p:tgtEl>
                                          <p:spTgt spid="178"/>
                                        </p:tgtEl>
                                        <p:attrNameLst>
                                          <p:attrName>fillcolor</p:attrName>
                                        </p:attrNameLst>
                                      </p:cBhvr>
                                      <p:to>
                                        <a:srgbClr val="D12312"/>
                                      </p:to>
                                    </p:animClr>
                                    <p:set>
                                      <p:cBhvr>
                                        <p:cTn id="106" dur="500" fill="hold"/>
                                        <p:tgtEl>
                                          <p:spTgt spid="178"/>
                                        </p:tgtEl>
                                        <p:attrNameLst>
                                          <p:attrName>fill.type</p:attrName>
                                        </p:attrNameLst>
                                      </p:cBhvr>
                                      <p:to>
                                        <p:strVal val="solid"/>
                                      </p:to>
                                    </p:set>
                                    <p:set>
                                      <p:cBhvr>
                                        <p:cTn id="107" dur="500" fill="hold"/>
                                        <p:tgtEl>
                                          <p:spTgt spid="178"/>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500" fill="hold"/>
                                        <p:tgtEl>
                                          <p:spTgt spid="179"/>
                                        </p:tgtEl>
                                        <p:attrNameLst>
                                          <p:attrName>fillcolor</p:attrName>
                                        </p:attrNameLst>
                                      </p:cBhvr>
                                      <p:to>
                                        <a:srgbClr val="D12312"/>
                                      </p:to>
                                    </p:animClr>
                                    <p:set>
                                      <p:cBhvr>
                                        <p:cTn id="110" dur="500" fill="hold"/>
                                        <p:tgtEl>
                                          <p:spTgt spid="179"/>
                                        </p:tgtEl>
                                        <p:attrNameLst>
                                          <p:attrName>fill.type</p:attrName>
                                        </p:attrNameLst>
                                      </p:cBhvr>
                                      <p:to>
                                        <p:strVal val="solid"/>
                                      </p:to>
                                    </p:set>
                                    <p:set>
                                      <p:cBhvr>
                                        <p:cTn id="111" dur="500" fill="hold"/>
                                        <p:tgtEl>
                                          <p:spTgt spid="179"/>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500" fill="hold"/>
                                        <p:tgtEl>
                                          <p:spTgt spid="180"/>
                                        </p:tgtEl>
                                        <p:attrNameLst>
                                          <p:attrName>fillcolor</p:attrName>
                                        </p:attrNameLst>
                                      </p:cBhvr>
                                      <p:to>
                                        <a:srgbClr val="D12312"/>
                                      </p:to>
                                    </p:animClr>
                                    <p:set>
                                      <p:cBhvr>
                                        <p:cTn id="114" dur="500" fill="hold"/>
                                        <p:tgtEl>
                                          <p:spTgt spid="180"/>
                                        </p:tgtEl>
                                        <p:attrNameLst>
                                          <p:attrName>fill.type</p:attrName>
                                        </p:attrNameLst>
                                      </p:cBhvr>
                                      <p:to>
                                        <p:strVal val="solid"/>
                                      </p:to>
                                    </p:set>
                                    <p:set>
                                      <p:cBhvr>
                                        <p:cTn id="115" dur="500" fill="hold"/>
                                        <p:tgtEl>
                                          <p:spTgt spid="180"/>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500" fill="hold"/>
                                        <p:tgtEl>
                                          <p:spTgt spid="181"/>
                                        </p:tgtEl>
                                        <p:attrNameLst>
                                          <p:attrName>fillcolor</p:attrName>
                                        </p:attrNameLst>
                                      </p:cBhvr>
                                      <p:to>
                                        <a:srgbClr val="D12312"/>
                                      </p:to>
                                    </p:animClr>
                                    <p:set>
                                      <p:cBhvr>
                                        <p:cTn id="118" dur="500" fill="hold"/>
                                        <p:tgtEl>
                                          <p:spTgt spid="181"/>
                                        </p:tgtEl>
                                        <p:attrNameLst>
                                          <p:attrName>fill.type</p:attrName>
                                        </p:attrNameLst>
                                      </p:cBhvr>
                                      <p:to>
                                        <p:strVal val="solid"/>
                                      </p:to>
                                    </p:set>
                                    <p:set>
                                      <p:cBhvr>
                                        <p:cTn id="119" dur="500" fill="hold"/>
                                        <p:tgtEl>
                                          <p:spTgt spid="181"/>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500" fill="hold"/>
                                        <p:tgtEl>
                                          <p:spTgt spid="182"/>
                                        </p:tgtEl>
                                        <p:attrNameLst>
                                          <p:attrName>fillcolor</p:attrName>
                                        </p:attrNameLst>
                                      </p:cBhvr>
                                      <p:to>
                                        <a:srgbClr val="D12312"/>
                                      </p:to>
                                    </p:animClr>
                                    <p:set>
                                      <p:cBhvr>
                                        <p:cTn id="122" dur="500" fill="hold"/>
                                        <p:tgtEl>
                                          <p:spTgt spid="182"/>
                                        </p:tgtEl>
                                        <p:attrNameLst>
                                          <p:attrName>fill.type</p:attrName>
                                        </p:attrNameLst>
                                      </p:cBhvr>
                                      <p:to>
                                        <p:strVal val="solid"/>
                                      </p:to>
                                    </p:set>
                                    <p:set>
                                      <p:cBhvr>
                                        <p:cTn id="123" dur="500" fill="hold"/>
                                        <p:tgtEl>
                                          <p:spTgt spid="182"/>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500" fill="hold"/>
                                        <p:tgtEl>
                                          <p:spTgt spid="183"/>
                                        </p:tgtEl>
                                        <p:attrNameLst>
                                          <p:attrName>fillcolor</p:attrName>
                                        </p:attrNameLst>
                                      </p:cBhvr>
                                      <p:to>
                                        <a:srgbClr val="D12312"/>
                                      </p:to>
                                    </p:animClr>
                                    <p:set>
                                      <p:cBhvr>
                                        <p:cTn id="126" dur="500" fill="hold"/>
                                        <p:tgtEl>
                                          <p:spTgt spid="183"/>
                                        </p:tgtEl>
                                        <p:attrNameLst>
                                          <p:attrName>fill.type</p:attrName>
                                        </p:attrNameLst>
                                      </p:cBhvr>
                                      <p:to>
                                        <p:strVal val="solid"/>
                                      </p:to>
                                    </p:set>
                                    <p:set>
                                      <p:cBhvr>
                                        <p:cTn id="127" dur="500" fill="hold"/>
                                        <p:tgtEl>
                                          <p:spTgt spid="183"/>
                                        </p:tgtEl>
                                        <p:attrNameLst>
                                          <p:attrName>fill.on</p:attrName>
                                        </p:attrNameLst>
                                      </p:cBhvr>
                                      <p:to>
                                        <p:strVal val="true"/>
                                      </p:to>
                                    </p:set>
                                  </p:childTnLst>
                                </p:cTn>
                              </p:par>
                              <p:par>
                                <p:cTn id="128" presetID="1" presetClass="emph" presetSubtype="2" fill="hold" nodeType="withEffect">
                                  <p:stCondLst>
                                    <p:cond delay="0"/>
                                  </p:stCondLst>
                                  <p:childTnLst>
                                    <p:animClr clrSpc="rgb" dir="cw">
                                      <p:cBhvr>
                                        <p:cTn id="129" dur="500" fill="hold"/>
                                        <p:tgtEl>
                                          <p:spTgt spid="169"/>
                                        </p:tgtEl>
                                        <p:attrNameLst>
                                          <p:attrName>fillcolor</p:attrName>
                                        </p:attrNameLst>
                                      </p:cBhvr>
                                      <p:to>
                                        <a:srgbClr val="D12312"/>
                                      </p:to>
                                    </p:animClr>
                                    <p:set>
                                      <p:cBhvr>
                                        <p:cTn id="130" dur="500" fill="hold"/>
                                        <p:tgtEl>
                                          <p:spTgt spid="169"/>
                                        </p:tgtEl>
                                        <p:attrNameLst>
                                          <p:attrName>fill.type</p:attrName>
                                        </p:attrNameLst>
                                      </p:cBhvr>
                                      <p:to>
                                        <p:strVal val="solid"/>
                                      </p:to>
                                    </p:set>
                                    <p:set>
                                      <p:cBhvr>
                                        <p:cTn id="131" dur="500" fill="hold"/>
                                        <p:tgtEl>
                                          <p:spTgt spid="169"/>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500" fill="hold"/>
                                        <p:tgtEl>
                                          <p:spTgt spid="168"/>
                                        </p:tgtEl>
                                        <p:attrNameLst>
                                          <p:attrName>fillcolor</p:attrName>
                                        </p:attrNameLst>
                                      </p:cBhvr>
                                      <p:to>
                                        <a:srgbClr val="D12312"/>
                                      </p:to>
                                    </p:animClr>
                                    <p:set>
                                      <p:cBhvr>
                                        <p:cTn id="134" dur="500" fill="hold"/>
                                        <p:tgtEl>
                                          <p:spTgt spid="168"/>
                                        </p:tgtEl>
                                        <p:attrNameLst>
                                          <p:attrName>fill.type</p:attrName>
                                        </p:attrNameLst>
                                      </p:cBhvr>
                                      <p:to>
                                        <p:strVal val="solid"/>
                                      </p:to>
                                    </p:set>
                                    <p:set>
                                      <p:cBhvr>
                                        <p:cTn id="135" dur="500" fill="hold"/>
                                        <p:tgtEl>
                                          <p:spTgt spid="168"/>
                                        </p:tgtEl>
                                        <p:attrNameLst>
                                          <p:attrName>fill.on</p:attrName>
                                        </p:attrNameLst>
                                      </p:cBhvr>
                                      <p:to>
                                        <p:strVal val="true"/>
                                      </p:to>
                                    </p:set>
                                  </p:childTnLst>
                                </p:cTn>
                              </p:par>
                              <p:par>
                                <p:cTn id="136" presetID="1" presetClass="emph" presetSubtype="2" fill="hold" nodeType="withEffect">
                                  <p:stCondLst>
                                    <p:cond delay="0"/>
                                  </p:stCondLst>
                                  <p:childTnLst>
                                    <p:animClr clrSpc="rgb" dir="cw">
                                      <p:cBhvr>
                                        <p:cTn id="137" dur="500" fill="hold"/>
                                        <p:tgtEl>
                                          <p:spTgt spid="167"/>
                                        </p:tgtEl>
                                        <p:attrNameLst>
                                          <p:attrName>fillcolor</p:attrName>
                                        </p:attrNameLst>
                                      </p:cBhvr>
                                      <p:to>
                                        <a:srgbClr val="D12312"/>
                                      </p:to>
                                    </p:animClr>
                                    <p:set>
                                      <p:cBhvr>
                                        <p:cTn id="138" dur="500" fill="hold"/>
                                        <p:tgtEl>
                                          <p:spTgt spid="167"/>
                                        </p:tgtEl>
                                        <p:attrNameLst>
                                          <p:attrName>fill.type</p:attrName>
                                        </p:attrNameLst>
                                      </p:cBhvr>
                                      <p:to>
                                        <p:strVal val="solid"/>
                                      </p:to>
                                    </p:set>
                                    <p:set>
                                      <p:cBhvr>
                                        <p:cTn id="139" dur="500" fill="hold"/>
                                        <p:tgtEl>
                                          <p:spTgt spid="167"/>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500" fill="hold"/>
                                        <p:tgtEl>
                                          <p:spTgt spid="166"/>
                                        </p:tgtEl>
                                        <p:attrNameLst>
                                          <p:attrName>fillcolor</p:attrName>
                                        </p:attrNameLst>
                                      </p:cBhvr>
                                      <p:to>
                                        <a:srgbClr val="D12312"/>
                                      </p:to>
                                    </p:animClr>
                                    <p:set>
                                      <p:cBhvr>
                                        <p:cTn id="142" dur="500" fill="hold"/>
                                        <p:tgtEl>
                                          <p:spTgt spid="166"/>
                                        </p:tgtEl>
                                        <p:attrNameLst>
                                          <p:attrName>fill.type</p:attrName>
                                        </p:attrNameLst>
                                      </p:cBhvr>
                                      <p:to>
                                        <p:strVal val="solid"/>
                                      </p:to>
                                    </p:set>
                                    <p:set>
                                      <p:cBhvr>
                                        <p:cTn id="143" dur="500" fill="hold"/>
                                        <p:tgtEl>
                                          <p:spTgt spid="166"/>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500" fill="hold"/>
                                        <p:tgtEl>
                                          <p:spTgt spid="165"/>
                                        </p:tgtEl>
                                        <p:attrNameLst>
                                          <p:attrName>fillcolor</p:attrName>
                                        </p:attrNameLst>
                                      </p:cBhvr>
                                      <p:to>
                                        <a:srgbClr val="D12312"/>
                                      </p:to>
                                    </p:animClr>
                                    <p:set>
                                      <p:cBhvr>
                                        <p:cTn id="146" dur="500" fill="hold"/>
                                        <p:tgtEl>
                                          <p:spTgt spid="165"/>
                                        </p:tgtEl>
                                        <p:attrNameLst>
                                          <p:attrName>fill.type</p:attrName>
                                        </p:attrNameLst>
                                      </p:cBhvr>
                                      <p:to>
                                        <p:strVal val="solid"/>
                                      </p:to>
                                    </p:set>
                                    <p:set>
                                      <p:cBhvr>
                                        <p:cTn id="147" dur="500" fill="hold"/>
                                        <p:tgtEl>
                                          <p:spTgt spid="165"/>
                                        </p:tgtEl>
                                        <p:attrNameLst>
                                          <p:attrName>fill.on</p:attrName>
                                        </p:attrNameLst>
                                      </p:cBhvr>
                                      <p:to>
                                        <p:strVal val="true"/>
                                      </p:to>
                                    </p:set>
                                  </p:childTnLst>
                                </p:cTn>
                              </p:par>
                              <p:par>
                                <p:cTn id="148" presetID="1" presetClass="emph" presetSubtype="2" fill="hold" nodeType="withEffect">
                                  <p:stCondLst>
                                    <p:cond delay="0"/>
                                  </p:stCondLst>
                                  <p:childTnLst>
                                    <p:animClr clrSpc="rgb" dir="cw">
                                      <p:cBhvr>
                                        <p:cTn id="149" dur="500" fill="hold"/>
                                        <p:tgtEl>
                                          <p:spTgt spid="164"/>
                                        </p:tgtEl>
                                        <p:attrNameLst>
                                          <p:attrName>fillcolor</p:attrName>
                                        </p:attrNameLst>
                                      </p:cBhvr>
                                      <p:to>
                                        <a:srgbClr val="D12312"/>
                                      </p:to>
                                    </p:animClr>
                                    <p:set>
                                      <p:cBhvr>
                                        <p:cTn id="150" dur="500" fill="hold"/>
                                        <p:tgtEl>
                                          <p:spTgt spid="164"/>
                                        </p:tgtEl>
                                        <p:attrNameLst>
                                          <p:attrName>fill.type</p:attrName>
                                        </p:attrNameLst>
                                      </p:cBhvr>
                                      <p:to>
                                        <p:strVal val="solid"/>
                                      </p:to>
                                    </p:set>
                                    <p:set>
                                      <p:cBhvr>
                                        <p:cTn id="151" dur="500" fill="hold"/>
                                        <p:tgtEl>
                                          <p:spTgt spid="164"/>
                                        </p:tgtEl>
                                        <p:attrNameLst>
                                          <p:attrName>fill.on</p:attrName>
                                        </p:attrNameLst>
                                      </p:cBhvr>
                                      <p:to>
                                        <p:strVal val="true"/>
                                      </p:to>
                                    </p:set>
                                  </p:childTnLst>
                                </p:cTn>
                              </p:par>
                              <p:par>
                                <p:cTn id="152" presetID="1" presetClass="emph" presetSubtype="2" fill="hold" nodeType="withEffect">
                                  <p:stCondLst>
                                    <p:cond delay="0"/>
                                  </p:stCondLst>
                                  <p:childTnLst>
                                    <p:animClr clrSpc="rgb" dir="cw">
                                      <p:cBhvr>
                                        <p:cTn id="153" dur="500" fill="hold"/>
                                        <p:tgtEl>
                                          <p:spTgt spid="163"/>
                                        </p:tgtEl>
                                        <p:attrNameLst>
                                          <p:attrName>fillcolor</p:attrName>
                                        </p:attrNameLst>
                                      </p:cBhvr>
                                      <p:to>
                                        <a:srgbClr val="D12312"/>
                                      </p:to>
                                    </p:animClr>
                                    <p:set>
                                      <p:cBhvr>
                                        <p:cTn id="154" dur="500" fill="hold"/>
                                        <p:tgtEl>
                                          <p:spTgt spid="163"/>
                                        </p:tgtEl>
                                        <p:attrNameLst>
                                          <p:attrName>fill.type</p:attrName>
                                        </p:attrNameLst>
                                      </p:cBhvr>
                                      <p:to>
                                        <p:strVal val="solid"/>
                                      </p:to>
                                    </p:set>
                                    <p:set>
                                      <p:cBhvr>
                                        <p:cTn id="155" dur="500" fill="hold"/>
                                        <p:tgtEl>
                                          <p:spTgt spid="163"/>
                                        </p:tgtEl>
                                        <p:attrNameLst>
                                          <p:attrName>fill.on</p:attrName>
                                        </p:attrNameLst>
                                      </p:cBhvr>
                                      <p:to>
                                        <p:strVal val="true"/>
                                      </p:to>
                                    </p:set>
                                  </p:childTnLst>
                                </p:cTn>
                              </p:par>
                              <p:par>
                                <p:cTn id="156" presetID="1" presetClass="emph" presetSubtype="2" fill="hold" nodeType="withEffect">
                                  <p:stCondLst>
                                    <p:cond delay="0"/>
                                  </p:stCondLst>
                                  <p:childTnLst>
                                    <p:animClr clrSpc="rgb" dir="cw">
                                      <p:cBhvr>
                                        <p:cTn id="157" dur="500" fill="hold"/>
                                        <p:tgtEl>
                                          <p:spTgt spid="162"/>
                                        </p:tgtEl>
                                        <p:attrNameLst>
                                          <p:attrName>fillcolor</p:attrName>
                                        </p:attrNameLst>
                                      </p:cBhvr>
                                      <p:to>
                                        <a:srgbClr val="D12312"/>
                                      </p:to>
                                    </p:animClr>
                                    <p:set>
                                      <p:cBhvr>
                                        <p:cTn id="158" dur="500" fill="hold"/>
                                        <p:tgtEl>
                                          <p:spTgt spid="162"/>
                                        </p:tgtEl>
                                        <p:attrNameLst>
                                          <p:attrName>fill.type</p:attrName>
                                        </p:attrNameLst>
                                      </p:cBhvr>
                                      <p:to>
                                        <p:strVal val="solid"/>
                                      </p:to>
                                    </p:set>
                                    <p:set>
                                      <p:cBhvr>
                                        <p:cTn id="159" dur="500" fill="hold"/>
                                        <p:tgtEl>
                                          <p:spTgt spid="162"/>
                                        </p:tgtEl>
                                        <p:attrNameLst>
                                          <p:attrName>fill.on</p:attrName>
                                        </p:attrNameLst>
                                      </p:cBhvr>
                                      <p:to>
                                        <p:strVal val="true"/>
                                      </p:to>
                                    </p:set>
                                  </p:childTnLst>
                                </p:cTn>
                              </p:par>
                              <p:par>
                                <p:cTn id="160" presetID="1" presetClass="emph" presetSubtype="2" fill="hold" nodeType="withEffect">
                                  <p:stCondLst>
                                    <p:cond delay="0"/>
                                  </p:stCondLst>
                                  <p:childTnLst>
                                    <p:animClr clrSpc="rgb" dir="cw">
                                      <p:cBhvr>
                                        <p:cTn id="161" dur="500" fill="hold"/>
                                        <p:tgtEl>
                                          <p:spTgt spid="161"/>
                                        </p:tgtEl>
                                        <p:attrNameLst>
                                          <p:attrName>fillcolor</p:attrName>
                                        </p:attrNameLst>
                                      </p:cBhvr>
                                      <p:to>
                                        <a:srgbClr val="D12312"/>
                                      </p:to>
                                    </p:animClr>
                                    <p:set>
                                      <p:cBhvr>
                                        <p:cTn id="162" dur="500" fill="hold"/>
                                        <p:tgtEl>
                                          <p:spTgt spid="161"/>
                                        </p:tgtEl>
                                        <p:attrNameLst>
                                          <p:attrName>fill.type</p:attrName>
                                        </p:attrNameLst>
                                      </p:cBhvr>
                                      <p:to>
                                        <p:strVal val="solid"/>
                                      </p:to>
                                    </p:set>
                                    <p:set>
                                      <p:cBhvr>
                                        <p:cTn id="163" dur="500" fill="hold"/>
                                        <p:tgtEl>
                                          <p:spTgt spid="161"/>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500" fill="hold"/>
                                        <p:tgtEl>
                                          <p:spTgt spid="160"/>
                                        </p:tgtEl>
                                        <p:attrNameLst>
                                          <p:attrName>fillcolor</p:attrName>
                                        </p:attrNameLst>
                                      </p:cBhvr>
                                      <p:to>
                                        <a:srgbClr val="D12312"/>
                                      </p:to>
                                    </p:animClr>
                                    <p:set>
                                      <p:cBhvr>
                                        <p:cTn id="166" dur="500" fill="hold"/>
                                        <p:tgtEl>
                                          <p:spTgt spid="160"/>
                                        </p:tgtEl>
                                        <p:attrNameLst>
                                          <p:attrName>fill.type</p:attrName>
                                        </p:attrNameLst>
                                      </p:cBhvr>
                                      <p:to>
                                        <p:strVal val="solid"/>
                                      </p:to>
                                    </p:set>
                                    <p:set>
                                      <p:cBhvr>
                                        <p:cTn id="167" dur="500" fill="hold"/>
                                        <p:tgtEl>
                                          <p:spTgt spid="160"/>
                                        </p:tgtEl>
                                        <p:attrNameLst>
                                          <p:attrName>fill.on</p:attrName>
                                        </p:attrNameLst>
                                      </p:cBhvr>
                                      <p:to>
                                        <p:strVal val="true"/>
                                      </p:to>
                                    </p:set>
                                  </p:childTnLst>
                                </p:cTn>
                              </p:par>
                              <p:par>
                                <p:cTn id="168" presetID="1" presetClass="emph" presetSubtype="2" fill="hold" nodeType="withEffect">
                                  <p:stCondLst>
                                    <p:cond delay="0"/>
                                  </p:stCondLst>
                                  <p:childTnLst>
                                    <p:animClr clrSpc="rgb" dir="cw">
                                      <p:cBhvr>
                                        <p:cTn id="169" dur="500" fill="hold"/>
                                        <p:tgtEl>
                                          <p:spTgt spid="159"/>
                                        </p:tgtEl>
                                        <p:attrNameLst>
                                          <p:attrName>fillcolor</p:attrName>
                                        </p:attrNameLst>
                                      </p:cBhvr>
                                      <p:to>
                                        <a:srgbClr val="D12312"/>
                                      </p:to>
                                    </p:animClr>
                                    <p:set>
                                      <p:cBhvr>
                                        <p:cTn id="170" dur="500" fill="hold"/>
                                        <p:tgtEl>
                                          <p:spTgt spid="159"/>
                                        </p:tgtEl>
                                        <p:attrNameLst>
                                          <p:attrName>fill.type</p:attrName>
                                        </p:attrNameLst>
                                      </p:cBhvr>
                                      <p:to>
                                        <p:strVal val="solid"/>
                                      </p:to>
                                    </p:set>
                                    <p:set>
                                      <p:cBhvr>
                                        <p:cTn id="171" dur="500" fill="hold"/>
                                        <p:tgtEl>
                                          <p:spTgt spid="159"/>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158"/>
                                        </p:tgtEl>
                                        <p:attrNameLst>
                                          <p:attrName>fillcolor</p:attrName>
                                        </p:attrNameLst>
                                      </p:cBhvr>
                                      <p:to>
                                        <a:srgbClr val="D12312"/>
                                      </p:to>
                                    </p:animClr>
                                    <p:set>
                                      <p:cBhvr>
                                        <p:cTn id="174" dur="500" fill="hold"/>
                                        <p:tgtEl>
                                          <p:spTgt spid="158"/>
                                        </p:tgtEl>
                                        <p:attrNameLst>
                                          <p:attrName>fill.type</p:attrName>
                                        </p:attrNameLst>
                                      </p:cBhvr>
                                      <p:to>
                                        <p:strVal val="solid"/>
                                      </p:to>
                                    </p:set>
                                    <p:set>
                                      <p:cBhvr>
                                        <p:cTn id="175" dur="500" fill="hold"/>
                                        <p:tgtEl>
                                          <p:spTgt spid="158"/>
                                        </p:tgtEl>
                                        <p:attrNameLst>
                                          <p:attrName>fill.on</p:attrName>
                                        </p:attrNameLst>
                                      </p:cBhvr>
                                      <p:to>
                                        <p:strVal val="true"/>
                                      </p:to>
                                    </p:set>
                                  </p:childTnLst>
                                </p:cTn>
                              </p:par>
                              <p:par>
                                <p:cTn id="176" presetID="1" presetClass="emph" presetSubtype="2" fill="hold" nodeType="withEffect">
                                  <p:stCondLst>
                                    <p:cond delay="0"/>
                                  </p:stCondLst>
                                  <p:childTnLst>
                                    <p:animClr clrSpc="rgb" dir="cw">
                                      <p:cBhvr>
                                        <p:cTn id="177" dur="500" fill="hold"/>
                                        <p:tgtEl>
                                          <p:spTgt spid="157"/>
                                        </p:tgtEl>
                                        <p:attrNameLst>
                                          <p:attrName>fillcolor</p:attrName>
                                        </p:attrNameLst>
                                      </p:cBhvr>
                                      <p:to>
                                        <a:srgbClr val="D12312"/>
                                      </p:to>
                                    </p:animClr>
                                    <p:set>
                                      <p:cBhvr>
                                        <p:cTn id="178" dur="500" fill="hold"/>
                                        <p:tgtEl>
                                          <p:spTgt spid="157"/>
                                        </p:tgtEl>
                                        <p:attrNameLst>
                                          <p:attrName>fill.type</p:attrName>
                                        </p:attrNameLst>
                                      </p:cBhvr>
                                      <p:to>
                                        <p:strVal val="solid"/>
                                      </p:to>
                                    </p:set>
                                    <p:set>
                                      <p:cBhvr>
                                        <p:cTn id="179" dur="500" fill="hold"/>
                                        <p:tgtEl>
                                          <p:spTgt spid="157"/>
                                        </p:tgtEl>
                                        <p:attrNameLst>
                                          <p:attrName>fill.on</p:attrName>
                                        </p:attrNameLst>
                                      </p:cBhvr>
                                      <p:to>
                                        <p:strVal val="true"/>
                                      </p:to>
                                    </p:set>
                                  </p:childTnLst>
                                </p:cTn>
                              </p:par>
                              <p:par>
                                <p:cTn id="180" presetID="1" presetClass="emph" presetSubtype="2" fill="hold" nodeType="withEffect">
                                  <p:stCondLst>
                                    <p:cond delay="0"/>
                                  </p:stCondLst>
                                  <p:childTnLst>
                                    <p:animClr clrSpc="rgb" dir="cw">
                                      <p:cBhvr>
                                        <p:cTn id="181" dur="500" fill="hold"/>
                                        <p:tgtEl>
                                          <p:spTgt spid="156"/>
                                        </p:tgtEl>
                                        <p:attrNameLst>
                                          <p:attrName>fillcolor</p:attrName>
                                        </p:attrNameLst>
                                      </p:cBhvr>
                                      <p:to>
                                        <a:srgbClr val="D12312"/>
                                      </p:to>
                                    </p:animClr>
                                    <p:set>
                                      <p:cBhvr>
                                        <p:cTn id="182" dur="500" fill="hold"/>
                                        <p:tgtEl>
                                          <p:spTgt spid="156"/>
                                        </p:tgtEl>
                                        <p:attrNameLst>
                                          <p:attrName>fill.type</p:attrName>
                                        </p:attrNameLst>
                                      </p:cBhvr>
                                      <p:to>
                                        <p:strVal val="solid"/>
                                      </p:to>
                                    </p:set>
                                    <p:set>
                                      <p:cBhvr>
                                        <p:cTn id="183" dur="500" fill="hold"/>
                                        <p:tgtEl>
                                          <p:spTgt spid="156"/>
                                        </p:tgtEl>
                                        <p:attrNameLst>
                                          <p:attrName>fill.on</p:attrName>
                                        </p:attrNameLst>
                                      </p:cBhvr>
                                      <p:to>
                                        <p:strVal val="true"/>
                                      </p:to>
                                    </p:set>
                                  </p:childTnLst>
                                </p:cTn>
                              </p:par>
                              <p:par>
                                <p:cTn id="184" presetID="10" presetClass="entr" presetSubtype="0" fill="hold" grpId="0" nodeType="withEffect">
                                  <p:stCondLst>
                                    <p:cond delay="0"/>
                                  </p:stCondLst>
                                  <p:childTnLst>
                                    <p:set>
                                      <p:cBhvr>
                                        <p:cTn id="185" dur="1" fill="hold">
                                          <p:stCondLst>
                                            <p:cond delay="0"/>
                                          </p:stCondLst>
                                        </p:cTn>
                                        <p:tgtEl>
                                          <p:spTgt spid="264"/>
                                        </p:tgtEl>
                                        <p:attrNameLst>
                                          <p:attrName>style.visibility</p:attrName>
                                        </p:attrNameLst>
                                      </p:cBhvr>
                                      <p:to>
                                        <p:strVal val="visible"/>
                                      </p:to>
                                    </p:set>
                                    <p:animEffect transition="in" filter="fade">
                                      <p:cBhvr>
                                        <p:cTn id="186"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64" grpId="0" animBg="1"/>
      <p:bldP spid="3" grpId="0"/>
      <p:bldP spid="23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FDEC62D-B906-E54C-84A6-64A37AAF168E}"/>
              </a:ext>
            </a:extLst>
          </p:cNvPr>
          <p:cNvSpPr/>
          <p:nvPr/>
        </p:nvSpPr>
        <p:spPr>
          <a:xfrm>
            <a:off x="189534" y="3561595"/>
            <a:ext cx="2359253" cy="1353570"/>
          </a:xfrm>
          <a:prstGeom prst="roundRect">
            <a:avLst/>
          </a:prstGeom>
          <a:solidFill>
            <a:schemeClr val="accent6">
              <a:lumMod val="20000"/>
              <a:lumOff val="80000"/>
            </a:schemeClr>
          </a:solidFill>
          <a:ln w="38100">
            <a:solidFill>
              <a:schemeClr val="tx1"/>
            </a:solidFill>
            <a:prstDash val="sys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8" name="Group 7">
            <a:extLst>
              <a:ext uri="{FF2B5EF4-FFF2-40B4-BE49-F238E27FC236}">
                <a16:creationId xmlns:a16="http://schemas.microsoft.com/office/drawing/2014/main" id="{684A5CE3-DD13-5C44-B4EB-38349F344A40}"/>
              </a:ext>
            </a:extLst>
          </p:cNvPr>
          <p:cNvGrpSpPr/>
          <p:nvPr/>
        </p:nvGrpSpPr>
        <p:grpSpPr>
          <a:xfrm>
            <a:off x="1551521" y="4198095"/>
            <a:ext cx="419149" cy="76520"/>
            <a:chOff x="4793112" y="4167661"/>
            <a:chExt cx="360464" cy="69048"/>
          </a:xfrm>
        </p:grpSpPr>
        <p:cxnSp>
          <p:nvCxnSpPr>
            <p:cNvPr id="23" name="Straight Connector 22">
              <a:extLst>
                <a:ext uri="{FF2B5EF4-FFF2-40B4-BE49-F238E27FC236}">
                  <a16:creationId xmlns:a16="http://schemas.microsoft.com/office/drawing/2014/main" id="{6CD3AB44-D7F4-EB4A-97D7-C9E2CF512AFB}"/>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lowchart: Connector 11">
              <a:extLst>
                <a:ext uri="{FF2B5EF4-FFF2-40B4-BE49-F238E27FC236}">
                  <a16:creationId xmlns:a16="http://schemas.microsoft.com/office/drawing/2014/main" id="{C8215CDB-0CBD-7142-A7ED-42E99A1A97D9}"/>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20" name="Straight Connector 19">
            <a:extLst>
              <a:ext uri="{FF2B5EF4-FFF2-40B4-BE49-F238E27FC236}">
                <a16:creationId xmlns:a16="http://schemas.microsoft.com/office/drawing/2014/main" id="{FD71FA2D-886F-EC4D-9227-CA3CC3585E26}"/>
              </a:ext>
            </a:extLst>
          </p:cNvPr>
          <p:cNvCxnSpPr/>
          <p:nvPr/>
        </p:nvCxnSpPr>
        <p:spPr>
          <a:xfrm flipH="1">
            <a:off x="604458" y="3941466"/>
            <a:ext cx="401450" cy="0"/>
          </a:xfrm>
          <a:prstGeom prst="line">
            <a:avLst/>
          </a:prstGeom>
          <a:solidFill>
            <a:schemeClr val="tx1"/>
          </a:solidFill>
          <a:ln w="25400" cap="flat" cmpd="sng" algn="ctr">
            <a:solidFill>
              <a:schemeClr val="tx1"/>
            </a:solidFill>
            <a:prstDash val="solid"/>
          </a:ln>
          <a:effectLst/>
        </p:spPr>
      </p:cxnSp>
      <p:sp>
        <p:nvSpPr>
          <p:cNvPr id="21" name="Flowchart: Connector 8">
            <a:extLst>
              <a:ext uri="{FF2B5EF4-FFF2-40B4-BE49-F238E27FC236}">
                <a16:creationId xmlns:a16="http://schemas.microsoft.com/office/drawing/2014/main" id="{EE8E168A-D773-1E46-ABAA-66C007291A07}"/>
              </a:ext>
            </a:extLst>
          </p:cNvPr>
          <p:cNvSpPr/>
          <p:nvPr/>
        </p:nvSpPr>
        <p:spPr>
          <a:xfrm>
            <a:off x="552158" y="3897085"/>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 name="Rectangle 21">
            <a:extLst>
              <a:ext uri="{FF2B5EF4-FFF2-40B4-BE49-F238E27FC236}">
                <a16:creationId xmlns:a16="http://schemas.microsoft.com/office/drawing/2014/main" id="{038E7357-8032-AF45-A649-A4EFB2BD4737}"/>
              </a:ext>
            </a:extLst>
          </p:cNvPr>
          <p:cNvSpPr/>
          <p:nvPr/>
        </p:nvSpPr>
        <p:spPr>
          <a:xfrm>
            <a:off x="232883" y="3815415"/>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7" name="Straight Connector 16">
            <a:extLst>
              <a:ext uri="{FF2B5EF4-FFF2-40B4-BE49-F238E27FC236}">
                <a16:creationId xmlns:a16="http://schemas.microsoft.com/office/drawing/2014/main" id="{F787CE0E-40CA-C14A-81FF-40CA8D7E70D7}"/>
              </a:ext>
            </a:extLst>
          </p:cNvPr>
          <p:cNvCxnSpPr/>
          <p:nvPr/>
        </p:nvCxnSpPr>
        <p:spPr>
          <a:xfrm flipH="1">
            <a:off x="592305" y="4238380"/>
            <a:ext cx="401450" cy="0"/>
          </a:xfrm>
          <a:prstGeom prst="line">
            <a:avLst/>
          </a:prstGeom>
          <a:solidFill>
            <a:schemeClr val="tx1"/>
          </a:solidFill>
          <a:ln w="25400" cap="flat" cmpd="sng" algn="ctr">
            <a:solidFill>
              <a:schemeClr val="tx1"/>
            </a:solidFill>
            <a:prstDash val="solid"/>
          </a:ln>
          <a:effectLst/>
        </p:spPr>
      </p:cxnSp>
      <p:sp>
        <p:nvSpPr>
          <p:cNvPr id="18" name="Flowchart: Connector 9">
            <a:extLst>
              <a:ext uri="{FF2B5EF4-FFF2-40B4-BE49-F238E27FC236}">
                <a16:creationId xmlns:a16="http://schemas.microsoft.com/office/drawing/2014/main" id="{F5E18612-2ED9-974C-8FDE-5D8A6BFCE577}"/>
              </a:ext>
            </a:extLst>
          </p:cNvPr>
          <p:cNvSpPr/>
          <p:nvPr/>
        </p:nvSpPr>
        <p:spPr>
          <a:xfrm>
            <a:off x="560800" y="4198095"/>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 name="Rectangle 18">
            <a:extLst>
              <a:ext uri="{FF2B5EF4-FFF2-40B4-BE49-F238E27FC236}">
                <a16:creationId xmlns:a16="http://schemas.microsoft.com/office/drawing/2014/main" id="{243FF487-2D64-E948-8AC9-2A299B43A28A}"/>
              </a:ext>
            </a:extLst>
          </p:cNvPr>
          <p:cNvSpPr/>
          <p:nvPr/>
        </p:nvSpPr>
        <p:spPr>
          <a:xfrm>
            <a:off x="220992" y="4121841"/>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1" name="Rectangle 10">
            <a:extLst>
              <a:ext uri="{FF2B5EF4-FFF2-40B4-BE49-F238E27FC236}">
                <a16:creationId xmlns:a16="http://schemas.microsoft.com/office/drawing/2014/main" id="{343C692D-8379-DC4D-B67E-BF2652EF6892}"/>
              </a:ext>
            </a:extLst>
          </p:cNvPr>
          <p:cNvSpPr/>
          <p:nvPr/>
        </p:nvSpPr>
        <p:spPr>
          <a:xfrm>
            <a:off x="1976602" y="4113508"/>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4" name="Flowchart: Connector 9">
            <a:extLst>
              <a:ext uri="{FF2B5EF4-FFF2-40B4-BE49-F238E27FC236}">
                <a16:creationId xmlns:a16="http://schemas.microsoft.com/office/drawing/2014/main" id="{4CE38A8D-2520-2346-840C-C7E3513202A3}"/>
              </a:ext>
            </a:extLst>
          </p:cNvPr>
          <p:cNvSpPr/>
          <p:nvPr/>
        </p:nvSpPr>
        <p:spPr>
          <a:xfrm>
            <a:off x="551271" y="4489038"/>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 name="Rectangle 14">
            <a:extLst>
              <a:ext uri="{FF2B5EF4-FFF2-40B4-BE49-F238E27FC236}">
                <a16:creationId xmlns:a16="http://schemas.microsoft.com/office/drawing/2014/main" id="{A859C432-4583-C940-99A8-6984506500F5}"/>
              </a:ext>
            </a:extLst>
          </p:cNvPr>
          <p:cNvSpPr/>
          <p:nvPr/>
        </p:nvSpPr>
        <p:spPr>
          <a:xfrm>
            <a:off x="221216" y="4413617"/>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6" name="Straight Connector 15">
            <a:extLst>
              <a:ext uri="{FF2B5EF4-FFF2-40B4-BE49-F238E27FC236}">
                <a16:creationId xmlns:a16="http://schemas.microsoft.com/office/drawing/2014/main" id="{6A885549-CFD6-FA47-9275-D38955A27B2B}"/>
              </a:ext>
            </a:extLst>
          </p:cNvPr>
          <p:cNvCxnSpPr/>
          <p:nvPr/>
        </p:nvCxnSpPr>
        <p:spPr>
          <a:xfrm flipH="1">
            <a:off x="604458" y="4537364"/>
            <a:ext cx="401450" cy="0"/>
          </a:xfrm>
          <a:prstGeom prst="line">
            <a:avLst/>
          </a:prstGeom>
          <a:solidFill>
            <a:schemeClr val="tx1"/>
          </a:solidFill>
          <a:ln w="25400" cap="flat" cmpd="sng" algn="ctr">
            <a:solidFill>
              <a:schemeClr val="tx1"/>
            </a:solidFill>
            <a:prstDash val="solid"/>
          </a:ln>
          <a:effectLst/>
        </p:spPr>
      </p:cxnSp>
      <p:sp>
        <p:nvSpPr>
          <p:cNvPr id="13" name="Oval 12">
            <a:extLst>
              <a:ext uri="{FF2B5EF4-FFF2-40B4-BE49-F238E27FC236}">
                <a16:creationId xmlns:a16="http://schemas.microsoft.com/office/drawing/2014/main" id="{514F892D-4203-7845-9A24-47448EC2766C}"/>
              </a:ext>
            </a:extLst>
          </p:cNvPr>
          <p:cNvSpPr/>
          <p:nvPr/>
        </p:nvSpPr>
        <p:spPr>
          <a:xfrm>
            <a:off x="786072" y="3780001"/>
            <a:ext cx="900887" cy="858593"/>
          </a:xfrm>
          <a:prstGeom prst="ellipse">
            <a:avLst/>
          </a:prstGeom>
          <a:solidFill>
            <a:schemeClr val="accent6">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237" name="Right Arrow 236">
            <a:extLst>
              <a:ext uri="{FF2B5EF4-FFF2-40B4-BE49-F238E27FC236}">
                <a16:creationId xmlns:a16="http://schemas.microsoft.com/office/drawing/2014/main" id="{19DD73CF-6FDA-D84F-A18C-E25B436C03DC}"/>
              </a:ext>
            </a:extLst>
          </p:cNvPr>
          <p:cNvSpPr/>
          <p:nvPr/>
        </p:nvSpPr>
        <p:spPr>
          <a:xfrm>
            <a:off x="2683069" y="4004635"/>
            <a:ext cx="1976621"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cxnSp>
        <p:nvCxnSpPr>
          <p:cNvPr id="243" name="Straight Connector 242">
            <a:extLst>
              <a:ext uri="{FF2B5EF4-FFF2-40B4-BE49-F238E27FC236}">
                <a16:creationId xmlns:a16="http://schemas.microsoft.com/office/drawing/2014/main" id="{FB7CB78C-8EB5-C14D-A7ED-28AFCF171304}"/>
              </a:ext>
            </a:extLst>
          </p:cNvPr>
          <p:cNvCxnSpPr>
            <a:cxnSpLocks/>
          </p:cNvCxnSpPr>
          <p:nvPr/>
        </p:nvCxnSpPr>
        <p:spPr>
          <a:xfrm flipV="1">
            <a:off x="4803743" y="5155085"/>
            <a:ext cx="4086822" cy="4252"/>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8" name="Rectangle 237">
            <a:extLst>
              <a:ext uri="{FF2B5EF4-FFF2-40B4-BE49-F238E27FC236}">
                <a16:creationId xmlns:a16="http://schemas.microsoft.com/office/drawing/2014/main" id="{867F2EE3-1AA1-B94B-8F74-026F367F8372}"/>
              </a:ext>
            </a:extLst>
          </p:cNvPr>
          <p:cNvSpPr/>
          <p:nvPr/>
        </p:nvSpPr>
        <p:spPr>
          <a:xfrm>
            <a:off x="2814305" y="3383049"/>
            <a:ext cx="1443024" cy="707886"/>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Allocation </a:t>
            </a:r>
          </a:p>
          <a:p>
            <a:pPr lvl="0" algn="ctr" defTabSz="914400">
              <a:defRPr/>
            </a:pPr>
            <a:r>
              <a:rPr lang="en-US" sz="2000" b="1" dirty="0">
                <a:solidFill>
                  <a:srgbClr val="C00000"/>
                </a:solidFill>
                <a:latin typeface="Cambria" panose="02040503050406030204" pitchFamily="18" charset="0"/>
              </a:rPr>
              <a:t>algorithm</a:t>
            </a:r>
            <a:endParaRPr lang="en-US" sz="2000" b="1" baseline="30000" dirty="0">
              <a:solidFill>
                <a:srgbClr val="C00000"/>
              </a:solidFill>
              <a:latin typeface="Cambria" panose="02040503050406030204" pitchFamily="18" charset="0"/>
            </a:endParaRPr>
          </a:p>
        </p:txBody>
      </p:sp>
      <p:cxnSp>
        <p:nvCxnSpPr>
          <p:cNvPr id="242" name="Straight Connector 241">
            <a:extLst>
              <a:ext uri="{FF2B5EF4-FFF2-40B4-BE49-F238E27FC236}">
                <a16:creationId xmlns:a16="http://schemas.microsoft.com/office/drawing/2014/main" id="{F388D841-93B8-6040-9993-5CA8E3665E4F}"/>
              </a:ext>
            </a:extLst>
          </p:cNvPr>
          <p:cNvCxnSpPr>
            <a:cxnSpLocks/>
          </p:cNvCxnSpPr>
          <p:nvPr/>
        </p:nvCxnSpPr>
        <p:spPr>
          <a:xfrm>
            <a:off x="4801240" y="5437445"/>
            <a:ext cx="4091209" cy="6380"/>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5D7B3DF7-5190-B143-A82C-8B6CC7717B28}"/>
              </a:ext>
            </a:extLst>
          </p:cNvPr>
          <p:cNvCxnSpPr>
            <a:cxnSpLocks/>
          </p:cNvCxnSpPr>
          <p:nvPr/>
        </p:nvCxnSpPr>
        <p:spPr>
          <a:xfrm flipV="1">
            <a:off x="4780190" y="5729871"/>
            <a:ext cx="4107915" cy="10770"/>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2F9F760E-A91C-0346-BBFA-5402396A47F0}"/>
              </a:ext>
            </a:extLst>
          </p:cNvPr>
          <p:cNvGrpSpPr/>
          <p:nvPr/>
        </p:nvGrpSpPr>
        <p:grpSpPr>
          <a:xfrm>
            <a:off x="4814382" y="2643516"/>
            <a:ext cx="4111445" cy="3309247"/>
            <a:chOff x="2270869" y="1032035"/>
            <a:chExt cx="6167431" cy="4964082"/>
          </a:xfrm>
        </p:grpSpPr>
        <p:cxnSp>
          <p:nvCxnSpPr>
            <p:cNvPr id="212" name="Straight Connector 211">
              <a:extLst>
                <a:ext uri="{FF2B5EF4-FFF2-40B4-BE49-F238E27FC236}">
                  <a16:creationId xmlns:a16="http://schemas.microsoft.com/office/drawing/2014/main" id="{3FEDD033-8667-9345-8641-52AA10105C29}"/>
                </a:ext>
              </a:extLst>
            </p:cNvPr>
            <p:cNvCxnSpPr>
              <a:cxnSpLocks/>
            </p:cNvCxnSpPr>
            <p:nvPr/>
          </p:nvCxnSpPr>
          <p:spPr>
            <a:xfrm>
              <a:off x="2289814" y="2613336"/>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p:cNvCxnSpPr>
            <p:nvPr/>
          </p:nvCxnSpPr>
          <p:spPr>
            <a:xfrm>
              <a:off x="2289814" y="3017214"/>
              <a:ext cx="6138421"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p:cNvCxnSpPr>
            <p:nvPr/>
          </p:nvCxnSpPr>
          <p:spPr>
            <a:xfrm>
              <a:off x="2289814" y="3420039"/>
              <a:ext cx="6141248" cy="3015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p:cNvCxnSpPr>
            <p:nvPr/>
          </p:nvCxnSpPr>
          <p:spPr>
            <a:xfrm flipV="1">
              <a:off x="2281584" y="3890749"/>
              <a:ext cx="6151579"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p:cNvCxnSpPr>
            <p:nvPr/>
          </p:nvCxnSpPr>
          <p:spPr>
            <a:xfrm>
              <a:off x="2289655" y="4377513"/>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p:cNvCxnSpPr>
            <p:nvPr/>
          </p:nvCxnSpPr>
          <p:spPr>
            <a:xfrm>
              <a:off x="2270869" y="1278119"/>
              <a:ext cx="6154213"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p:cNvCxnSpPr>
            <p:nvPr/>
          </p:nvCxnSpPr>
          <p:spPr>
            <a:xfrm flipV="1">
              <a:off x="2289655" y="2151654"/>
              <a:ext cx="614035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4876930"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5159469"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5466893"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5761154" y="479330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6043694" y="4788367"/>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6351117" y="4787380"/>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6652242"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6934782"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7242205"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7536467" y="4787761"/>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819006" y="4782825"/>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8126429" y="4781838"/>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431894" y="4786090"/>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5156291"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5463715"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5757976" y="506683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6040516" y="506190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6347939" y="506091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6649064"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6931604"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7239027"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7533289" y="5061297"/>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7815828" y="505636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8123251" y="505537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8428716" y="505962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4873752"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4875636"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5158175"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5465599"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5759860" y="534865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6042400" y="5343717"/>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6349823" y="534273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6650948"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6933488"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7240911"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7535173" y="534311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7817712" y="533817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8125135" y="5337188"/>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8430600" y="534144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4877037"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5159576"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5467000"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5761261" y="564234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6043801" y="5637408"/>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6351224" y="563642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6652349"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6934889"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7242312"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7536574" y="5636802"/>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7819113" y="563186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8126536" y="563087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8432001" y="563513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nvGrpSpPr>
          <p:cNvPr id="34" name="Group 33">
            <a:extLst>
              <a:ext uri="{FF2B5EF4-FFF2-40B4-BE49-F238E27FC236}">
                <a16:creationId xmlns:a16="http://schemas.microsoft.com/office/drawing/2014/main" id="{C13689A5-453B-F240-8F4D-F92C052CA898}"/>
              </a:ext>
            </a:extLst>
          </p:cNvPr>
          <p:cNvGrpSpPr/>
          <p:nvPr/>
        </p:nvGrpSpPr>
        <p:grpSpPr>
          <a:xfrm>
            <a:off x="4885039" y="5941298"/>
            <a:ext cx="3714746" cy="164691"/>
            <a:chOff x="2376860" y="5978919"/>
            <a:chExt cx="5572357" cy="247047"/>
          </a:xfrm>
        </p:grpSpPr>
        <p:sp>
          <p:nvSpPr>
            <p:cNvPr id="142" name="Rectangle 141">
              <a:extLst>
                <a:ext uri="{FF2B5EF4-FFF2-40B4-BE49-F238E27FC236}">
                  <a16:creationId xmlns:a16="http://schemas.microsoft.com/office/drawing/2014/main" id="{32826CCF-FEB8-F04C-8C70-955F05B361A0}"/>
                </a:ext>
              </a:extLst>
            </p:cNvPr>
            <p:cNvSpPr/>
            <p:nvPr/>
          </p:nvSpPr>
          <p:spPr>
            <a:xfrm>
              <a:off x="2376860"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2800687"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3261842"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3703253" y="599611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4127080" y="5988713"/>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4588235" y="5987232"/>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5039942"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5463769"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5924924"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6366335" y="598780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6790162" y="5980400"/>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7251317" y="597891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7709533" y="598529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grpSp>
        <p:nvGrpSpPr>
          <p:cNvPr id="35" name="Group 34">
            <a:extLst>
              <a:ext uri="{FF2B5EF4-FFF2-40B4-BE49-F238E27FC236}">
                <a16:creationId xmlns:a16="http://schemas.microsoft.com/office/drawing/2014/main" id="{33D0D035-F970-0947-8815-42D8AD228DFE}"/>
              </a:ext>
            </a:extLst>
          </p:cNvPr>
          <p:cNvGrpSpPr/>
          <p:nvPr/>
        </p:nvGrpSpPr>
        <p:grpSpPr>
          <a:xfrm>
            <a:off x="4871756" y="2719959"/>
            <a:ext cx="3737836" cy="193800"/>
            <a:chOff x="2699837" y="1146705"/>
            <a:chExt cx="5606993"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4873640" y="3001773"/>
            <a:ext cx="3737836" cy="193800"/>
            <a:chOff x="2702664" y="1569443"/>
            <a:chExt cx="5606993"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4875041" y="3295464"/>
            <a:ext cx="3737836" cy="193800"/>
            <a:chOff x="2704765" y="2009999"/>
            <a:chExt cx="5606993"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4875742" y="4161120"/>
            <a:ext cx="3737836" cy="193800"/>
            <a:chOff x="2705817" y="3308538"/>
            <a:chExt cx="5606993"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4877143" y="4454811"/>
            <a:ext cx="3737836" cy="193800"/>
            <a:chOff x="2707918" y="3749094"/>
            <a:chExt cx="5606993"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4873858" y="3879307"/>
            <a:ext cx="3737836" cy="193800"/>
            <a:chOff x="2702990" y="2885800"/>
            <a:chExt cx="5606993"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4877036" y="3605770"/>
            <a:ext cx="3737836" cy="193800"/>
            <a:chOff x="2707758" y="2475478"/>
            <a:chExt cx="5606993"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250" name="Rectangle 249">
            <a:extLst>
              <a:ext uri="{FF2B5EF4-FFF2-40B4-BE49-F238E27FC236}">
                <a16:creationId xmlns:a16="http://schemas.microsoft.com/office/drawing/2014/main" id="{123FF1F3-2E4B-E441-9FBD-95F0AA4E493D}"/>
              </a:ext>
            </a:extLst>
          </p:cNvPr>
          <p:cNvSpPr/>
          <p:nvPr/>
        </p:nvSpPr>
        <p:spPr>
          <a:xfrm>
            <a:off x="8635734" y="2222742"/>
            <a:ext cx="612843" cy="4103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39" name="Title 1">
            <a:extLst>
              <a:ext uri="{FF2B5EF4-FFF2-40B4-BE49-F238E27FC236}">
                <a16:creationId xmlns:a16="http://schemas.microsoft.com/office/drawing/2014/main" id="{26262434-6BF5-4045-A4F6-AA768C4B30F3}"/>
              </a:ext>
            </a:extLst>
          </p:cNvPr>
          <p:cNvSpPr>
            <a:spLocks noGrp="1"/>
          </p:cNvSpPr>
          <p:nvPr>
            <p:ph type="title"/>
          </p:nvPr>
        </p:nvSpPr>
        <p:spPr>
          <a:xfrm>
            <a:off x="0" y="79447"/>
            <a:ext cx="8987622" cy="740193"/>
          </a:xfrm>
        </p:spPr>
        <p:txBody>
          <a:bodyPr>
            <a:normAutofit/>
          </a:bodyPr>
          <a:lstStyle/>
          <a:p>
            <a:r>
              <a:rPr lang="en-US" sz="3600" dirty="0"/>
              <a:t>Task 1: Allocating DRAM Rows to Operands</a:t>
            </a:r>
          </a:p>
        </p:txBody>
      </p:sp>
      <p:sp>
        <p:nvSpPr>
          <p:cNvPr id="241" name="Content Placeholder 2">
            <a:extLst>
              <a:ext uri="{FF2B5EF4-FFF2-40B4-BE49-F238E27FC236}">
                <a16:creationId xmlns:a16="http://schemas.microsoft.com/office/drawing/2014/main" id="{E82D888A-D557-104B-B1A6-8A1E8335A54E}"/>
              </a:ext>
            </a:extLst>
          </p:cNvPr>
          <p:cNvSpPr txBox="1">
            <a:spLocks/>
          </p:cNvSpPr>
          <p:nvPr/>
        </p:nvSpPr>
        <p:spPr>
          <a:xfrm>
            <a:off x="0" y="834696"/>
            <a:ext cx="9144000" cy="958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75000"/>
                  </a:schemeClr>
                </a:solidFill>
                <a:latin typeface="Candara" panose="020E0502030303020204" pitchFamily="34" charset="0"/>
              </a:rPr>
              <a:t>Allocation algorithm:</a:t>
            </a:r>
          </a:p>
        </p:txBody>
      </p:sp>
      <p:sp>
        <p:nvSpPr>
          <p:cNvPr id="245" name="Rectangle 244">
            <a:extLst>
              <a:ext uri="{FF2B5EF4-FFF2-40B4-BE49-F238E27FC236}">
                <a16:creationId xmlns:a16="http://schemas.microsoft.com/office/drawing/2014/main" id="{825B7E58-E81B-DC4C-9B12-2D8697B7A7AB}"/>
              </a:ext>
            </a:extLst>
          </p:cNvPr>
          <p:cNvSpPr/>
          <p:nvPr/>
        </p:nvSpPr>
        <p:spPr>
          <a:xfrm>
            <a:off x="2720606" y="5227135"/>
            <a:ext cx="1511374" cy="584775"/>
          </a:xfrm>
          <a:prstGeom prst="rect">
            <a:avLst/>
          </a:prstGeom>
        </p:spPr>
        <p:txBody>
          <a:bodyPr wrap="square">
            <a:spAutoFit/>
          </a:bodyPr>
          <a:lstStyle/>
          <a:p>
            <a:pPr lvl="0" algn="ctr" defTabSz="914400">
              <a:defRPr/>
            </a:pPr>
            <a:r>
              <a:rPr lang="en-US" sz="1600" b="1" dirty="0">
                <a:solidFill>
                  <a:srgbClr val="C00000"/>
                </a:solidFill>
                <a:latin typeface="Cambria" panose="02040503050406030204" pitchFamily="18" charset="0"/>
              </a:rPr>
              <a:t>Triple-row activation</a:t>
            </a:r>
            <a:endParaRPr lang="en-US" sz="1600" b="1" baseline="30000" dirty="0">
              <a:solidFill>
                <a:srgbClr val="C00000"/>
              </a:solidFill>
              <a:latin typeface="Cambria" panose="02040503050406030204" pitchFamily="18" charset="0"/>
            </a:endParaRPr>
          </a:p>
        </p:txBody>
      </p:sp>
      <p:sp>
        <p:nvSpPr>
          <p:cNvPr id="252" name="Rectangle 251">
            <a:extLst>
              <a:ext uri="{FF2B5EF4-FFF2-40B4-BE49-F238E27FC236}">
                <a16:creationId xmlns:a16="http://schemas.microsoft.com/office/drawing/2014/main" id="{D55CA087-90B8-3246-B7B4-3ABCD1D0F349}"/>
              </a:ext>
            </a:extLst>
          </p:cNvPr>
          <p:cNvSpPr/>
          <p:nvPr/>
        </p:nvSpPr>
        <p:spPr>
          <a:xfrm>
            <a:off x="4327531" y="5022040"/>
            <a:ext cx="510268" cy="338554"/>
          </a:xfrm>
          <a:prstGeom prst="rect">
            <a:avLst/>
          </a:prstGeom>
          <a:solidFill>
            <a:schemeClr val="bg1"/>
          </a:solidFill>
        </p:spPr>
        <p:txBody>
          <a:bodyPr wrap="none">
            <a:spAutoFit/>
          </a:bodyPr>
          <a:lstStyle/>
          <a:p>
            <a:pPr lvl="0" algn="ctr" defTabSz="914400">
              <a:defRPr/>
            </a:pPr>
            <a:r>
              <a:rPr lang="en-US" sz="1600" b="1" dirty="0" err="1">
                <a:solidFill>
                  <a:srgbClr val="C00000"/>
                </a:solidFill>
                <a:latin typeface="Cambria" panose="02040503050406030204" pitchFamily="18" charset="0"/>
              </a:rPr>
              <a:t>C</a:t>
            </a:r>
            <a:r>
              <a:rPr lang="en-US" sz="1600" b="1" baseline="-25000" dirty="0" err="1">
                <a:solidFill>
                  <a:srgbClr val="C00000"/>
                </a:solidFill>
                <a:latin typeface="Cambria" panose="02040503050406030204" pitchFamily="18" charset="0"/>
              </a:rPr>
              <a:t>out</a:t>
            </a:r>
            <a:endParaRPr kumimoji="0" lang="en-US" sz="16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254" name="Rectangle 253">
            <a:extLst>
              <a:ext uri="{FF2B5EF4-FFF2-40B4-BE49-F238E27FC236}">
                <a16:creationId xmlns:a16="http://schemas.microsoft.com/office/drawing/2014/main" id="{902A80F8-AEDE-B34F-A2EF-488F00903337}"/>
              </a:ext>
            </a:extLst>
          </p:cNvPr>
          <p:cNvSpPr/>
          <p:nvPr/>
        </p:nvSpPr>
        <p:spPr>
          <a:xfrm>
            <a:off x="4315640" y="5328466"/>
            <a:ext cx="510268" cy="338554"/>
          </a:xfrm>
          <a:prstGeom prst="rect">
            <a:avLst/>
          </a:prstGeom>
          <a:solidFill>
            <a:schemeClr val="bg1"/>
          </a:solidFill>
        </p:spPr>
        <p:txBody>
          <a:bodyPr wrap="none">
            <a:spAutoFit/>
          </a:bodyPr>
          <a:lstStyle/>
          <a:p>
            <a:pPr lvl="0" algn="ctr" defTabSz="914400">
              <a:defRPr/>
            </a:pPr>
            <a:r>
              <a:rPr lang="en-US" sz="1600" b="1" dirty="0" err="1">
                <a:solidFill>
                  <a:srgbClr val="C00000"/>
                </a:solidFill>
                <a:latin typeface="Cambria" panose="02040503050406030204" pitchFamily="18" charset="0"/>
              </a:rPr>
              <a:t>C</a:t>
            </a:r>
            <a:r>
              <a:rPr lang="en-US" sz="1600" b="1" baseline="-25000" dirty="0" err="1">
                <a:solidFill>
                  <a:srgbClr val="C00000"/>
                </a:solidFill>
                <a:latin typeface="Cambria" panose="02040503050406030204" pitchFamily="18" charset="0"/>
              </a:rPr>
              <a:t>out</a:t>
            </a:r>
            <a:endParaRPr kumimoji="0" lang="en-US" sz="16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255" name="Rectangle 254">
            <a:extLst>
              <a:ext uri="{FF2B5EF4-FFF2-40B4-BE49-F238E27FC236}">
                <a16:creationId xmlns:a16="http://schemas.microsoft.com/office/drawing/2014/main" id="{ADC97052-94D2-E844-9851-A22E60411749}"/>
              </a:ext>
            </a:extLst>
          </p:cNvPr>
          <p:cNvSpPr/>
          <p:nvPr/>
        </p:nvSpPr>
        <p:spPr>
          <a:xfrm>
            <a:off x="4326648" y="5634892"/>
            <a:ext cx="510268" cy="338554"/>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mbria" panose="02040503050406030204" pitchFamily="18" charset="0"/>
              </a:rPr>
              <a:t>C</a:t>
            </a:r>
            <a:r>
              <a:rPr lang="en-US" sz="1600" b="1" baseline="-25000" dirty="0">
                <a:solidFill>
                  <a:srgbClr val="C00000"/>
                </a:solidFill>
                <a:latin typeface="Cambria" panose="02040503050406030204" pitchFamily="18" charset="0"/>
              </a:rPr>
              <a:t>out</a:t>
            </a:r>
            <a:endParaRPr kumimoji="0" lang="en-US" sz="1600" b="0" i="0" u="none" strike="noStrike" kern="1200" cap="none" spc="0" normalizeH="0" baseline="-25000" noProof="0" dirty="0">
              <a:ln>
                <a:noFill/>
              </a:ln>
              <a:solidFill>
                <a:srgbClr val="C00000"/>
              </a:solidFill>
              <a:effectLst/>
              <a:uLnTx/>
              <a:uFillTx/>
              <a:latin typeface="Cambria" panose="02040503050406030204" pitchFamily="18" charset="0"/>
            </a:endParaRPr>
          </a:p>
        </p:txBody>
      </p:sp>
      <p:sp>
        <p:nvSpPr>
          <p:cNvPr id="42" name="Left Bracket 41">
            <a:extLst>
              <a:ext uri="{FF2B5EF4-FFF2-40B4-BE49-F238E27FC236}">
                <a16:creationId xmlns:a16="http://schemas.microsoft.com/office/drawing/2014/main" id="{4D388D8B-AF66-F846-81AC-54FC0320387D}"/>
              </a:ext>
            </a:extLst>
          </p:cNvPr>
          <p:cNvSpPr/>
          <p:nvPr/>
        </p:nvSpPr>
        <p:spPr>
          <a:xfrm>
            <a:off x="4265086" y="5061903"/>
            <a:ext cx="198485" cy="881953"/>
          </a:xfrm>
          <a:prstGeom prst="leftBracket">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6" name="Rectangle 255">
            <a:extLst>
              <a:ext uri="{FF2B5EF4-FFF2-40B4-BE49-F238E27FC236}">
                <a16:creationId xmlns:a16="http://schemas.microsoft.com/office/drawing/2014/main" id="{C34028AA-2A2F-2D42-AE6E-A2DE6864CF72}"/>
              </a:ext>
            </a:extLst>
          </p:cNvPr>
          <p:cNvSpPr/>
          <p:nvPr/>
        </p:nvSpPr>
        <p:spPr>
          <a:xfrm>
            <a:off x="321855" y="1390575"/>
            <a:ext cx="8603709" cy="954107"/>
          </a:xfrm>
          <a:prstGeom prst="rect">
            <a:avLst/>
          </a:prstGeom>
        </p:spPr>
        <p:txBody>
          <a:bodyPr wrap="square">
            <a:spAutoFit/>
          </a:bodyPr>
          <a:lstStyle/>
          <a:p>
            <a:pPr marL="342900" lvl="0" indent="-342900" defTabSz="914400">
              <a:buFont typeface="Arial" panose="020B0604020202020204" pitchFamily="34" charset="0"/>
              <a:buChar char="•"/>
              <a:defRPr/>
            </a:pPr>
            <a:r>
              <a:rPr lang="en-US" sz="2400" dirty="0">
                <a:latin typeface="Candara" panose="020E0502030303020204" pitchFamily="34" charset="0"/>
              </a:rPr>
              <a:t>Assigns as many inputs as the number of </a:t>
            </a:r>
            <a:r>
              <a:rPr lang="en-US" sz="2400" dirty="0">
                <a:solidFill>
                  <a:srgbClr val="C00000"/>
                </a:solidFill>
                <a:latin typeface="Candara" panose="020E0502030303020204" pitchFamily="34" charset="0"/>
              </a:rPr>
              <a:t>free compute rows</a:t>
            </a:r>
          </a:p>
          <a:p>
            <a:pPr marL="342900" lvl="0" indent="-342900" defTabSz="914400">
              <a:buFont typeface="Arial" panose="020B0604020202020204" pitchFamily="34" charset="0"/>
              <a:buChar char="•"/>
              <a:defRPr/>
            </a:pPr>
            <a:endParaRPr lang="en-US" sz="800" dirty="0">
              <a:solidFill>
                <a:schemeClr val="accent6">
                  <a:lumMod val="75000"/>
                </a:schemeClr>
              </a:solidFill>
              <a:latin typeface="Candara" panose="020E0502030303020204" pitchFamily="34" charset="0"/>
            </a:endParaRPr>
          </a:p>
          <a:p>
            <a:pPr marL="342900" lvl="0" indent="-342900" defTabSz="914400">
              <a:buFont typeface="Arial" panose="020B0604020202020204" pitchFamily="34" charset="0"/>
              <a:buChar char="•"/>
              <a:defRPr/>
            </a:pPr>
            <a:r>
              <a:rPr lang="en-US" sz="2400" dirty="0">
                <a:solidFill>
                  <a:srgbClr val="C00000"/>
                </a:solidFill>
                <a:latin typeface="Candara" panose="020E0502030303020204" pitchFamily="34" charset="0"/>
              </a:rPr>
              <a:t>All three</a:t>
            </a:r>
            <a:r>
              <a:rPr lang="en-US" sz="2400" dirty="0">
                <a:solidFill>
                  <a:schemeClr val="accent6">
                    <a:lumMod val="75000"/>
                  </a:schemeClr>
                </a:solidFill>
                <a:latin typeface="Candara" panose="020E0502030303020204" pitchFamily="34" charset="0"/>
              </a:rPr>
              <a:t> </a:t>
            </a:r>
            <a:r>
              <a:rPr lang="en-US" sz="2400" dirty="0">
                <a:latin typeface="Candara" panose="020E0502030303020204" pitchFamily="34" charset="0"/>
              </a:rPr>
              <a:t>input rows contain the MAJ output and can be </a:t>
            </a:r>
            <a:r>
              <a:rPr lang="en-US" sz="2400" dirty="0">
                <a:solidFill>
                  <a:srgbClr val="C00000"/>
                </a:solidFill>
                <a:latin typeface="Candara" panose="020E0502030303020204" pitchFamily="34" charset="0"/>
              </a:rPr>
              <a:t>reused</a:t>
            </a:r>
          </a:p>
        </p:txBody>
      </p:sp>
    </p:spTree>
    <p:extLst>
      <p:ext uri="{BB962C8B-B14F-4D97-AF65-F5344CB8AC3E}">
        <p14:creationId xmlns:p14="http://schemas.microsoft.com/office/powerpoint/2010/main" val="5682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500"/>
                                        <p:tgtEl>
                                          <p:spTgt spid="238"/>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521 0.00092 C 0.08195 -0.01436 0.15886 -0.02917 0.23629 -0.00047 C 0.31354 0.02824 0.39115 0.10069 0.46893 0.17384 " pathEditMode="relative" rAng="0" ptsTypes="AAA">
                                      <p:cBhvr>
                                        <p:cTn id="14" dur="1000" fill="hold"/>
                                        <p:tgtEl>
                                          <p:spTgt spid="22">
                                            <p:txEl>
                                              <p:pRg st="0" end="0"/>
                                            </p:txEl>
                                          </p:spTgt>
                                        </p:tgtEl>
                                        <p:attrNameLst>
                                          <p:attrName>ppt_x</p:attrName>
                                          <p:attrName>ppt_y</p:attrName>
                                        </p:attrNameLst>
                                      </p:cBhvr>
                                      <p:rCtr x="23177" y="7755"/>
                                    </p:animMotion>
                                  </p:childTnLst>
                                </p:cTn>
                              </p:par>
                              <p:par>
                                <p:cTn id="15" presetID="0" presetClass="path" presetSubtype="0" accel="50000" decel="50000" fill="hold" grpId="0" nodeType="withEffect">
                                  <p:stCondLst>
                                    <p:cond delay="0"/>
                                  </p:stCondLst>
                                  <p:childTnLst>
                                    <p:animMotion origin="layout" path="M 0.00174 -0.00023 C 0.13039 -0.00995 0.25938 -0.01921 0.33733 0.00834 C 0.41545 0.03588 0.44254 0.10047 0.46979 0.16598 " pathEditMode="relative" rAng="0" ptsTypes="AAA">
                                      <p:cBhvr>
                                        <p:cTn id="16" dur="1000" fill="hold"/>
                                        <p:tgtEl>
                                          <p:spTgt spid="19"/>
                                        </p:tgtEl>
                                        <p:attrNameLst>
                                          <p:attrName>ppt_x</p:attrName>
                                          <p:attrName>ppt_y</p:attrName>
                                        </p:attrNameLst>
                                      </p:cBhvr>
                                      <p:rCtr x="23403" y="7824"/>
                                    </p:animMotion>
                                  </p:childTnLst>
                                </p:cTn>
                              </p:par>
                              <p:par>
                                <p:cTn id="17" presetID="0" presetClass="path" presetSubtype="0" accel="50000" decel="50000" fill="hold" grpId="0" nodeType="withEffect">
                                  <p:stCondLst>
                                    <p:cond delay="0"/>
                                  </p:stCondLst>
                                  <p:childTnLst>
                                    <p:animMotion origin="layout" path="M 0.00086 -0.00116 C 0.14392 -0.02362 0.28732 -0.04561 0.36441 -0.0176 C 0.44149 0.01041 0.45225 0.08888 0.46319 0.16759 " pathEditMode="relative" rAng="0" ptsTypes="AAA">
                                      <p:cBhvr>
                                        <p:cTn id="18" dur="1000" fill="hold"/>
                                        <p:tgtEl>
                                          <p:spTgt spid="15"/>
                                        </p:tgtEl>
                                        <p:attrNameLst>
                                          <p:attrName>ppt_x</p:attrName>
                                          <p:attrName>ppt_y</p:attrName>
                                        </p:attrNameLst>
                                      </p:cBhvr>
                                      <p:rCtr x="23108" y="6944"/>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6">
                                            <p:txEl>
                                              <p:pRg st="0" end="0"/>
                                            </p:txEl>
                                          </p:spTgt>
                                        </p:tgtEl>
                                        <p:attrNameLst>
                                          <p:attrName>style.visibility</p:attrName>
                                        </p:attrNameLst>
                                      </p:cBhvr>
                                      <p:to>
                                        <p:strVal val="visible"/>
                                      </p:to>
                                    </p:set>
                                    <p:animEffect transition="in" filter="fade">
                                      <p:cBhvr>
                                        <p:cTn id="23" dur="500"/>
                                        <p:tgtEl>
                                          <p:spTgt spid="25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5"/>
                                        </p:tgtEl>
                                        <p:attrNameLst>
                                          <p:attrName>style.visibility</p:attrName>
                                        </p:attrNameLst>
                                      </p:cBhvr>
                                      <p:to>
                                        <p:strVal val="visible"/>
                                      </p:to>
                                    </p:set>
                                    <p:animEffect transition="in" filter="fade">
                                      <p:cBhvr>
                                        <p:cTn id="31" dur="500"/>
                                        <p:tgtEl>
                                          <p:spTgt spid="245"/>
                                        </p:tgtEl>
                                      </p:cBhvr>
                                    </p:animEffect>
                                  </p:childTnLst>
                                </p:cTn>
                              </p:par>
                              <p:par>
                                <p:cTn id="32" presetID="1" presetClass="emph" presetSubtype="2" fill="hold" nodeType="withEffect">
                                  <p:stCondLst>
                                    <p:cond delay="0"/>
                                  </p:stCondLst>
                                  <p:childTnLst>
                                    <p:animClr clrSpc="rgb" dir="cw">
                                      <p:cBhvr>
                                        <p:cTn id="33" dur="500" fill="hold"/>
                                        <p:tgtEl>
                                          <p:spTgt spid="244"/>
                                        </p:tgtEl>
                                        <p:attrNameLst>
                                          <p:attrName>fillcolor</p:attrName>
                                        </p:attrNameLst>
                                      </p:cBhvr>
                                      <p:to>
                                        <a:srgbClr val="D12312"/>
                                      </p:to>
                                    </p:animClr>
                                    <p:set>
                                      <p:cBhvr>
                                        <p:cTn id="34" dur="500" fill="hold"/>
                                        <p:tgtEl>
                                          <p:spTgt spid="244"/>
                                        </p:tgtEl>
                                        <p:attrNameLst>
                                          <p:attrName>fill.type</p:attrName>
                                        </p:attrNameLst>
                                      </p:cBhvr>
                                      <p:to>
                                        <p:strVal val="solid"/>
                                      </p:to>
                                    </p:set>
                                    <p:set>
                                      <p:cBhvr>
                                        <p:cTn id="35" dur="500" fill="hold"/>
                                        <p:tgtEl>
                                          <p:spTgt spid="244"/>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500" fill="hold"/>
                                        <p:tgtEl>
                                          <p:spTgt spid="242"/>
                                        </p:tgtEl>
                                        <p:attrNameLst>
                                          <p:attrName>fillcolor</p:attrName>
                                        </p:attrNameLst>
                                      </p:cBhvr>
                                      <p:to>
                                        <a:srgbClr val="D12312"/>
                                      </p:to>
                                    </p:animClr>
                                    <p:set>
                                      <p:cBhvr>
                                        <p:cTn id="38" dur="500" fill="hold"/>
                                        <p:tgtEl>
                                          <p:spTgt spid="242"/>
                                        </p:tgtEl>
                                        <p:attrNameLst>
                                          <p:attrName>fill.type</p:attrName>
                                        </p:attrNameLst>
                                      </p:cBhvr>
                                      <p:to>
                                        <p:strVal val="solid"/>
                                      </p:to>
                                    </p:set>
                                    <p:set>
                                      <p:cBhvr>
                                        <p:cTn id="39" dur="500" fill="hold"/>
                                        <p:tgtEl>
                                          <p:spTgt spid="242"/>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500" fill="hold"/>
                                        <p:tgtEl>
                                          <p:spTgt spid="243"/>
                                        </p:tgtEl>
                                        <p:attrNameLst>
                                          <p:attrName>fillcolor</p:attrName>
                                        </p:attrNameLst>
                                      </p:cBhvr>
                                      <p:to>
                                        <a:srgbClr val="D12312"/>
                                      </p:to>
                                    </p:animClr>
                                    <p:set>
                                      <p:cBhvr>
                                        <p:cTn id="42" dur="500" fill="hold"/>
                                        <p:tgtEl>
                                          <p:spTgt spid="243"/>
                                        </p:tgtEl>
                                        <p:attrNameLst>
                                          <p:attrName>fill.type</p:attrName>
                                        </p:attrNameLst>
                                      </p:cBhvr>
                                      <p:to>
                                        <p:strVal val="solid"/>
                                      </p:to>
                                    </p:set>
                                    <p:set>
                                      <p:cBhvr>
                                        <p:cTn id="43" dur="500" fill="hold"/>
                                        <p:tgtEl>
                                          <p:spTgt spid="243"/>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2000" fill="hold"/>
                                        <p:tgtEl>
                                          <p:spTgt spid="243"/>
                                        </p:tgtEl>
                                        <p:attrNameLst>
                                          <p:attrName>fillcolor</p:attrName>
                                        </p:attrNameLst>
                                      </p:cBhvr>
                                      <p:to>
                                        <a:srgbClr val="D12312"/>
                                      </p:to>
                                    </p:animClr>
                                    <p:set>
                                      <p:cBhvr>
                                        <p:cTn id="46" dur="2000" fill="hold"/>
                                        <p:tgtEl>
                                          <p:spTgt spid="243"/>
                                        </p:tgtEl>
                                        <p:attrNameLst>
                                          <p:attrName>fill.type</p:attrName>
                                        </p:attrNameLst>
                                      </p:cBhvr>
                                      <p:to>
                                        <p:strVal val="solid"/>
                                      </p:to>
                                    </p:set>
                                    <p:set>
                                      <p:cBhvr>
                                        <p:cTn id="47" dur="2000" fill="hold"/>
                                        <p:tgtEl>
                                          <p:spTgt spid="243"/>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242"/>
                                        </p:tgtEl>
                                        <p:attrNameLst>
                                          <p:attrName>fillcolor</p:attrName>
                                        </p:attrNameLst>
                                      </p:cBhvr>
                                      <p:to>
                                        <a:srgbClr val="D12312"/>
                                      </p:to>
                                    </p:animClr>
                                    <p:set>
                                      <p:cBhvr>
                                        <p:cTn id="50" dur="2000" fill="hold"/>
                                        <p:tgtEl>
                                          <p:spTgt spid="242"/>
                                        </p:tgtEl>
                                        <p:attrNameLst>
                                          <p:attrName>fill.type</p:attrName>
                                        </p:attrNameLst>
                                      </p:cBhvr>
                                      <p:to>
                                        <p:strVal val="solid"/>
                                      </p:to>
                                    </p:set>
                                    <p:set>
                                      <p:cBhvr>
                                        <p:cTn id="51" dur="2000" fill="hold"/>
                                        <p:tgtEl>
                                          <p:spTgt spid="242"/>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244"/>
                                        </p:tgtEl>
                                        <p:attrNameLst>
                                          <p:attrName>fillcolor</p:attrName>
                                        </p:attrNameLst>
                                      </p:cBhvr>
                                      <p:to>
                                        <a:srgbClr val="D12312"/>
                                      </p:to>
                                    </p:animClr>
                                    <p:set>
                                      <p:cBhvr>
                                        <p:cTn id="54" dur="2000" fill="hold"/>
                                        <p:tgtEl>
                                          <p:spTgt spid="244"/>
                                        </p:tgtEl>
                                        <p:attrNameLst>
                                          <p:attrName>fill.type</p:attrName>
                                        </p:attrNameLst>
                                      </p:cBhvr>
                                      <p:to>
                                        <p:strVal val="solid"/>
                                      </p:to>
                                    </p:set>
                                    <p:set>
                                      <p:cBhvr>
                                        <p:cTn id="55" dur="2000" fill="hold"/>
                                        <p:tgtEl>
                                          <p:spTgt spid="244"/>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500" fill="hold"/>
                                        <p:tgtEl>
                                          <p:spTgt spid="184"/>
                                        </p:tgtEl>
                                        <p:attrNameLst>
                                          <p:attrName>fillcolor</p:attrName>
                                        </p:attrNameLst>
                                      </p:cBhvr>
                                      <p:to>
                                        <a:srgbClr val="D12312"/>
                                      </p:to>
                                    </p:animClr>
                                    <p:set>
                                      <p:cBhvr>
                                        <p:cTn id="58" dur="500" fill="hold"/>
                                        <p:tgtEl>
                                          <p:spTgt spid="184"/>
                                        </p:tgtEl>
                                        <p:attrNameLst>
                                          <p:attrName>fill.type</p:attrName>
                                        </p:attrNameLst>
                                      </p:cBhvr>
                                      <p:to>
                                        <p:strVal val="solid"/>
                                      </p:to>
                                    </p:set>
                                    <p:set>
                                      <p:cBhvr>
                                        <p:cTn id="59" dur="500" fill="hold"/>
                                        <p:tgtEl>
                                          <p:spTgt spid="184"/>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500" fill="hold"/>
                                        <p:tgtEl>
                                          <p:spTgt spid="185"/>
                                        </p:tgtEl>
                                        <p:attrNameLst>
                                          <p:attrName>fillcolor</p:attrName>
                                        </p:attrNameLst>
                                      </p:cBhvr>
                                      <p:to>
                                        <a:srgbClr val="D12312"/>
                                      </p:to>
                                    </p:animClr>
                                    <p:set>
                                      <p:cBhvr>
                                        <p:cTn id="62" dur="500" fill="hold"/>
                                        <p:tgtEl>
                                          <p:spTgt spid="185"/>
                                        </p:tgtEl>
                                        <p:attrNameLst>
                                          <p:attrName>fill.type</p:attrName>
                                        </p:attrNameLst>
                                      </p:cBhvr>
                                      <p:to>
                                        <p:strVal val="solid"/>
                                      </p:to>
                                    </p:set>
                                    <p:set>
                                      <p:cBhvr>
                                        <p:cTn id="63" dur="500" fill="hold"/>
                                        <p:tgtEl>
                                          <p:spTgt spid="185"/>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186"/>
                                        </p:tgtEl>
                                        <p:attrNameLst>
                                          <p:attrName>fillcolor</p:attrName>
                                        </p:attrNameLst>
                                      </p:cBhvr>
                                      <p:to>
                                        <a:srgbClr val="D12312"/>
                                      </p:to>
                                    </p:animClr>
                                    <p:set>
                                      <p:cBhvr>
                                        <p:cTn id="66" dur="500" fill="hold"/>
                                        <p:tgtEl>
                                          <p:spTgt spid="186"/>
                                        </p:tgtEl>
                                        <p:attrNameLst>
                                          <p:attrName>fill.type</p:attrName>
                                        </p:attrNameLst>
                                      </p:cBhvr>
                                      <p:to>
                                        <p:strVal val="solid"/>
                                      </p:to>
                                    </p:set>
                                    <p:set>
                                      <p:cBhvr>
                                        <p:cTn id="67" dur="500" fill="hold"/>
                                        <p:tgtEl>
                                          <p:spTgt spid="186"/>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187"/>
                                        </p:tgtEl>
                                        <p:attrNameLst>
                                          <p:attrName>fillcolor</p:attrName>
                                        </p:attrNameLst>
                                      </p:cBhvr>
                                      <p:to>
                                        <a:srgbClr val="D12312"/>
                                      </p:to>
                                    </p:animClr>
                                    <p:set>
                                      <p:cBhvr>
                                        <p:cTn id="70" dur="500" fill="hold"/>
                                        <p:tgtEl>
                                          <p:spTgt spid="187"/>
                                        </p:tgtEl>
                                        <p:attrNameLst>
                                          <p:attrName>fill.type</p:attrName>
                                        </p:attrNameLst>
                                      </p:cBhvr>
                                      <p:to>
                                        <p:strVal val="solid"/>
                                      </p:to>
                                    </p:set>
                                    <p:set>
                                      <p:cBhvr>
                                        <p:cTn id="71" dur="500" fill="hold"/>
                                        <p:tgtEl>
                                          <p:spTgt spid="187"/>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188"/>
                                        </p:tgtEl>
                                        <p:attrNameLst>
                                          <p:attrName>fillcolor</p:attrName>
                                        </p:attrNameLst>
                                      </p:cBhvr>
                                      <p:to>
                                        <a:srgbClr val="D12312"/>
                                      </p:to>
                                    </p:animClr>
                                    <p:set>
                                      <p:cBhvr>
                                        <p:cTn id="74" dur="500" fill="hold"/>
                                        <p:tgtEl>
                                          <p:spTgt spid="188"/>
                                        </p:tgtEl>
                                        <p:attrNameLst>
                                          <p:attrName>fill.type</p:attrName>
                                        </p:attrNameLst>
                                      </p:cBhvr>
                                      <p:to>
                                        <p:strVal val="solid"/>
                                      </p:to>
                                    </p:set>
                                    <p:set>
                                      <p:cBhvr>
                                        <p:cTn id="75" dur="500" fill="hold"/>
                                        <p:tgtEl>
                                          <p:spTgt spid="188"/>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189"/>
                                        </p:tgtEl>
                                        <p:attrNameLst>
                                          <p:attrName>fillcolor</p:attrName>
                                        </p:attrNameLst>
                                      </p:cBhvr>
                                      <p:to>
                                        <a:srgbClr val="D12312"/>
                                      </p:to>
                                    </p:animClr>
                                    <p:set>
                                      <p:cBhvr>
                                        <p:cTn id="78" dur="500" fill="hold"/>
                                        <p:tgtEl>
                                          <p:spTgt spid="189"/>
                                        </p:tgtEl>
                                        <p:attrNameLst>
                                          <p:attrName>fill.type</p:attrName>
                                        </p:attrNameLst>
                                      </p:cBhvr>
                                      <p:to>
                                        <p:strVal val="solid"/>
                                      </p:to>
                                    </p:set>
                                    <p:set>
                                      <p:cBhvr>
                                        <p:cTn id="79" dur="500" fill="hold"/>
                                        <p:tgtEl>
                                          <p:spTgt spid="189"/>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90"/>
                                        </p:tgtEl>
                                        <p:attrNameLst>
                                          <p:attrName>fillcolor</p:attrName>
                                        </p:attrNameLst>
                                      </p:cBhvr>
                                      <p:to>
                                        <a:srgbClr val="D12312"/>
                                      </p:to>
                                    </p:animClr>
                                    <p:set>
                                      <p:cBhvr>
                                        <p:cTn id="82" dur="500" fill="hold"/>
                                        <p:tgtEl>
                                          <p:spTgt spid="190"/>
                                        </p:tgtEl>
                                        <p:attrNameLst>
                                          <p:attrName>fill.type</p:attrName>
                                        </p:attrNameLst>
                                      </p:cBhvr>
                                      <p:to>
                                        <p:strVal val="solid"/>
                                      </p:to>
                                    </p:set>
                                    <p:set>
                                      <p:cBhvr>
                                        <p:cTn id="83" dur="500" fill="hold"/>
                                        <p:tgtEl>
                                          <p:spTgt spid="190"/>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91"/>
                                        </p:tgtEl>
                                        <p:attrNameLst>
                                          <p:attrName>fillcolor</p:attrName>
                                        </p:attrNameLst>
                                      </p:cBhvr>
                                      <p:to>
                                        <a:srgbClr val="D12312"/>
                                      </p:to>
                                    </p:animClr>
                                    <p:set>
                                      <p:cBhvr>
                                        <p:cTn id="86" dur="500" fill="hold"/>
                                        <p:tgtEl>
                                          <p:spTgt spid="191"/>
                                        </p:tgtEl>
                                        <p:attrNameLst>
                                          <p:attrName>fill.type</p:attrName>
                                        </p:attrNameLst>
                                      </p:cBhvr>
                                      <p:to>
                                        <p:strVal val="solid"/>
                                      </p:to>
                                    </p:set>
                                    <p:set>
                                      <p:cBhvr>
                                        <p:cTn id="87" dur="500" fill="hold"/>
                                        <p:tgtEl>
                                          <p:spTgt spid="191"/>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500" fill="hold"/>
                                        <p:tgtEl>
                                          <p:spTgt spid="192"/>
                                        </p:tgtEl>
                                        <p:attrNameLst>
                                          <p:attrName>fillcolor</p:attrName>
                                        </p:attrNameLst>
                                      </p:cBhvr>
                                      <p:to>
                                        <a:srgbClr val="D12312"/>
                                      </p:to>
                                    </p:animClr>
                                    <p:set>
                                      <p:cBhvr>
                                        <p:cTn id="90" dur="500" fill="hold"/>
                                        <p:tgtEl>
                                          <p:spTgt spid="192"/>
                                        </p:tgtEl>
                                        <p:attrNameLst>
                                          <p:attrName>fill.type</p:attrName>
                                        </p:attrNameLst>
                                      </p:cBhvr>
                                      <p:to>
                                        <p:strVal val="solid"/>
                                      </p:to>
                                    </p:set>
                                    <p:set>
                                      <p:cBhvr>
                                        <p:cTn id="91" dur="500" fill="hold"/>
                                        <p:tgtEl>
                                          <p:spTgt spid="192"/>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500" fill="hold"/>
                                        <p:tgtEl>
                                          <p:spTgt spid="193"/>
                                        </p:tgtEl>
                                        <p:attrNameLst>
                                          <p:attrName>fillcolor</p:attrName>
                                        </p:attrNameLst>
                                      </p:cBhvr>
                                      <p:to>
                                        <a:srgbClr val="D12312"/>
                                      </p:to>
                                    </p:animClr>
                                    <p:set>
                                      <p:cBhvr>
                                        <p:cTn id="94" dur="500" fill="hold"/>
                                        <p:tgtEl>
                                          <p:spTgt spid="193"/>
                                        </p:tgtEl>
                                        <p:attrNameLst>
                                          <p:attrName>fill.type</p:attrName>
                                        </p:attrNameLst>
                                      </p:cBhvr>
                                      <p:to>
                                        <p:strVal val="solid"/>
                                      </p:to>
                                    </p:set>
                                    <p:set>
                                      <p:cBhvr>
                                        <p:cTn id="95" dur="500" fill="hold"/>
                                        <p:tgtEl>
                                          <p:spTgt spid="193"/>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500" fill="hold"/>
                                        <p:tgtEl>
                                          <p:spTgt spid="194"/>
                                        </p:tgtEl>
                                        <p:attrNameLst>
                                          <p:attrName>fillcolor</p:attrName>
                                        </p:attrNameLst>
                                      </p:cBhvr>
                                      <p:to>
                                        <a:srgbClr val="D12312"/>
                                      </p:to>
                                    </p:animClr>
                                    <p:set>
                                      <p:cBhvr>
                                        <p:cTn id="98" dur="500" fill="hold"/>
                                        <p:tgtEl>
                                          <p:spTgt spid="194"/>
                                        </p:tgtEl>
                                        <p:attrNameLst>
                                          <p:attrName>fill.type</p:attrName>
                                        </p:attrNameLst>
                                      </p:cBhvr>
                                      <p:to>
                                        <p:strVal val="solid"/>
                                      </p:to>
                                    </p:set>
                                    <p:set>
                                      <p:cBhvr>
                                        <p:cTn id="99" dur="500" fill="hold"/>
                                        <p:tgtEl>
                                          <p:spTgt spid="194"/>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500" fill="hold"/>
                                        <p:tgtEl>
                                          <p:spTgt spid="195"/>
                                        </p:tgtEl>
                                        <p:attrNameLst>
                                          <p:attrName>fillcolor</p:attrName>
                                        </p:attrNameLst>
                                      </p:cBhvr>
                                      <p:to>
                                        <a:srgbClr val="D12312"/>
                                      </p:to>
                                    </p:animClr>
                                    <p:set>
                                      <p:cBhvr>
                                        <p:cTn id="102" dur="500" fill="hold"/>
                                        <p:tgtEl>
                                          <p:spTgt spid="195"/>
                                        </p:tgtEl>
                                        <p:attrNameLst>
                                          <p:attrName>fill.type</p:attrName>
                                        </p:attrNameLst>
                                      </p:cBhvr>
                                      <p:to>
                                        <p:strVal val="solid"/>
                                      </p:to>
                                    </p:set>
                                    <p:set>
                                      <p:cBhvr>
                                        <p:cTn id="103" dur="500" fill="hold"/>
                                        <p:tgtEl>
                                          <p:spTgt spid="195"/>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500" fill="hold"/>
                                        <p:tgtEl>
                                          <p:spTgt spid="197"/>
                                        </p:tgtEl>
                                        <p:attrNameLst>
                                          <p:attrName>fillcolor</p:attrName>
                                        </p:attrNameLst>
                                      </p:cBhvr>
                                      <p:to>
                                        <a:srgbClr val="D12312"/>
                                      </p:to>
                                    </p:animClr>
                                    <p:set>
                                      <p:cBhvr>
                                        <p:cTn id="106" dur="500" fill="hold"/>
                                        <p:tgtEl>
                                          <p:spTgt spid="197"/>
                                        </p:tgtEl>
                                        <p:attrNameLst>
                                          <p:attrName>fill.type</p:attrName>
                                        </p:attrNameLst>
                                      </p:cBhvr>
                                      <p:to>
                                        <p:strVal val="solid"/>
                                      </p:to>
                                    </p:set>
                                    <p:set>
                                      <p:cBhvr>
                                        <p:cTn id="107" dur="500" fill="hold"/>
                                        <p:tgtEl>
                                          <p:spTgt spid="197"/>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500" fill="hold"/>
                                        <p:tgtEl>
                                          <p:spTgt spid="170"/>
                                        </p:tgtEl>
                                        <p:attrNameLst>
                                          <p:attrName>fillcolor</p:attrName>
                                        </p:attrNameLst>
                                      </p:cBhvr>
                                      <p:to>
                                        <a:srgbClr val="D12312"/>
                                      </p:to>
                                    </p:animClr>
                                    <p:set>
                                      <p:cBhvr>
                                        <p:cTn id="110" dur="500" fill="hold"/>
                                        <p:tgtEl>
                                          <p:spTgt spid="170"/>
                                        </p:tgtEl>
                                        <p:attrNameLst>
                                          <p:attrName>fill.type</p:attrName>
                                        </p:attrNameLst>
                                      </p:cBhvr>
                                      <p:to>
                                        <p:strVal val="solid"/>
                                      </p:to>
                                    </p:set>
                                    <p:set>
                                      <p:cBhvr>
                                        <p:cTn id="111" dur="500" fill="hold"/>
                                        <p:tgtEl>
                                          <p:spTgt spid="170"/>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500" fill="hold"/>
                                        <p:tgtEl>
                                          <p:spTgt spid="171"/>
                                        </p:tgtEl>
                                        <p:attrNameLst>
                                          <p:attrName>fillcolor</p:attrName>
                                        </p:attrNameLst>
                                      </p:cBhvr>
                                      <p:to>
                                        <a:srgbClr val="D12312"/>
                                      </p:to>
                                    </p:animClr>
                                    <p:set>
                                      <p:cBhvr>
                                        <p:cTn id="114" dur="500" fill="hold"/>
                                        <p:tgtEl>
                                          <p:spTgt spid="171"/>
                                        </p:tgtEl>
                                        <p:attrNameLst>
                                          <p:attrName>fill.type</p:attrName>
                                        </p:attrNameLst>
                                      </p:cBhvr>
                                      <p:to>
                                        <p:strVal val="solid"/>
                                      </p:to>
                                    </p:set>
                                    <p:set>
                                      <p:cBhvr>
                                        <p:cTn id="115" dur="500" fill="hold"/>
                                        <p:tgtEl>
                                          <p:spTgt spid="171"/>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500" fill="hold"/>
                                        <p:tgtEl>
                                          <p:spTgt spid="172"/>
                                        </p:tgtEl>
                                        <p:attrNameLst>
                                          <p:attrName>fillcolor</p:attrName>
                                        </p:attrNameLst>
                                      </p:cBhvr>
                                      <p:to>
                                        <a:srgbClr val="D12312"/>
                                      </p:to>
                                    </p:animClr>
                                    <p:set>
                                      <p:cBhvr>
                                        <p:cTn id="118" dur="500" fill="hold"/>
                                        <p:tgtEl>
                                          <p:spTgt spid="172"/>
                                        </p:tgtEl>
                                        <p:attrNameLst>
                                          <p:attrName>fill.type</p:attrName>
                                        </p:attrNameLst>
                                      </p:cBhvr>
                                      <p:to>
                                        <p:strVal val="solid"/>
                                      </p:to>
                                    </p:set>
                                    <p:set>
                                      <p:cBhvr>
                                        <p:cTn id="119" dur="500" fill="hold"/>
                                        <p:tgtEl>
                                          <p:spTgt spid="172"/>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500" fill="hold"/>
                                        <p:tgtEl>
                                          <p:spTgt spid="173"/>
                                        </p:tgtEl>
                                        <p:attrNameLst>
                                          <p:attrName>fillcolor</p:attrName>
                                        </p:attrNameLst>
                                      </p:cBhvr>
                                      <p:to>
                                        <a:srgbClr val="D12312"/>
                                      </p:to>
                                    </p:animClr>
                                    <p:set>
                                      <p:cBhvr>
                                        <p:cTn id="122" dur="500" fill="hold"/>
                                        <p:tgtEl>
                                          <p:spTgt spid="173"/>
                                        </p:tgtEl>
                                        <p:attrNameLst>
                                          <p:attrName>fill.type</p:attrName>
                                        </p:attrNameLst>
                                      </p:cBhvr>
                                      <p:to>
                                        <p:strVal val="solid"/>
                                      </p:to>
                                    </p:set>
                                    <p:set>
                                      <p:cBhvr>
                                        <p:cTn id="123" dur="500" fill="hold"/>
                                        <p:tgtEl>
                                          <p:spTgt spid="173"/>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500" fill="hold"/>
                                        <p:tgtEl>
                                          <p:spTgt spid="174"/>
                                        </p:tgtEl>
                                        <p:attrNameLst>
                                          <p:attrName>fillcolor</p:attrName>
                                        </p:attrNameLst>
                                      </p:cBhvr>
                                      <p:to>
                                        <a:srgbClr val="D12312"/>
                                      </p:to>
                                    </p:animClr>
                                    <p:set>
                                      <p:cBhvr>
                                        <p:cTn id="126" dur="500" fill="hold"/>
                                        <p:tgtEl>
                                          <p:spTgt spid="174"/>
                                        </p:tgtEl>
                                        <p:attrNameLst>
                                          <p:attrName>fill.type</p:attrName>
                                        </p:attrNameLst>
                                      </p:cBhvr>
                                      <p:to>
                                        <p:strVal val="solid"/>
                                      </p:to>
                                    </p:set>
                                    <p:set>
                                      <p:cBhvr>
                                        <p:cTn id="127" dur="500" fill="hold"/>
                                        <p:tgtEl>
                                          <p:spTgt spid="174"/>
                                        </p:tgtEl>
                                        <p:attrNameLst>
                                          <p:attrName>fill.on</p:attrName>
                                        </p:attrNameLst>
                                      </p:cBhvr>
                                      <p:to>
                                        <p:strVal val="true"/>
                                      </p:to>
                                    </p:set>
                                  </p:childTnLst>
                                </p:cTn>
                              </p:par>
                              <p:par>
                                <p:cTn id="128" presetID="1" presetClass="emph" presetSubtype="2" fill="hold" nodeType="withEffect">
                                  <p:stCondLst>
                                    <p:cond delay="0"/>
                                  </p:stCondLst>
                                  <p:childTnLst>
                                    <p:animClr clrSpc="rgb" dir="cw">
                                      <p:cBhvr>
                                        <p:cTn id="129" dur="500" fill="hold"/>
                                        <p:tgtEl>
                                          <p:spTgt spid="175"/>
                                        </p:tgtEl>
                                        <p:attrNameLst>
                                          <p:attrName>fillcolor</p:attrName>
                                        </p:attrNameLst>
                                      </p:cBhvr>
                                      <p:to>
                                        <a:srgbClr val="D12312"/>
                                      </p:to>
                                    </p:animClr>
                                    <p:set>
                                      <p:cBhvr>
                                        <p:cTn id="130" dur="500" fill="hold"/>
                                        <p:tgtEl>
                                          <p:spTgt spid="175"/>
                                        </p:tgtEl>
                                        <p:attrNameLst>
                                          <p:attrName>fill.type</p:attrName>
                                        </p:attrNameLst>
                                      </p:cBhvr>
                                      <p:to>
                                        <p:strVal val="solid"/>
                                      </p:to>
                                    </p:set>
                                    <p:set>
                                      <p:cBhvr>
                                        <p:cTn id="131" dur="500" fill="hold"/>
                                        <p:tgtEl>
                                          <p:spTgt spid="175"/>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500" fill="hold"/>
                                        <p:tgtEl>
                                          <p:spTgt spid="176"/>
                                        </p:tgtEl>
                                        <p:attrNameLst>
                                          <p:attrName>fillcolor</p:attrName>
                                        </p:attrNameLst>
                                      </p:cBhvr>
                                      <p:to>
                                        <a:srgbClr val="D12312"/>
                                      </p:to>
                                    </p:animClr>
                                    <p:set>
                                      <p:cBhvr>
                                        <p:cTn id="134" dur="500" fill="hold"/>
                                        <p:tgtEl>
                                          <p:spTgt spid="176"/>
                                        </p:tgtEl>
                                        <p:attrNameLst>
                                          <p:attrName>fill.type</p:attrName>
                                        </p:attrNameLst>
                                      </p:cBhvr>
                                      <p:to>
                                        <p:strVal val="solid"/>
                                      </p:to>
                                    </p:set>
                                    <p:set>
                                      <p:cBhvr>
                                        <p:cTn id="135" dur="500" fill="hold"/>
                                        <p:tgtEl>
                                          <p:spTgt spid="176"/>
                                        </p:tgtEl>
                                        <p:attrNameLst>
                                          <p:attrName>fill.on</p:attrName>
                                        </p:attrNameLst>
                                      </p:cBhvr>
                                      <p:to>
                                        <p:strVal val="true"/>
                                      </p:to>
                                    </p:set>
                                  </p:childTnLst>
                                </p:cTn>
                              </p:par>
                              <p:par>
                                <p:cTn id="136" presetID="1" presetClass="emph" presetSubtype="2" fill="hold" nodeType="withEffect">
                                  <p:stCondLst>
                                    <p:cond delay="0"/>
                                  </p:stCondLst>
                                  <p:childTnLst>
                                    <p:animClr clrSpc="rgb" dir="cw">
                                      <p:cBhvr>
                                        <p:cTn id="137" dur="500" fill="hold"/>
                                        <p:tgtEl>
                                          <p:spTgt spid="177"/>
                                        </p:tgtEl>
                                        <p:attrNameLst>
                                          <p:attrName>fillcolor</p:attrName>
                                        </p:attrNameLst>
                                      </p:cBhvr>
                                      <p:to>
                                        <a:srgbClr val="D12312"/>
                                      </p:to>
                                    </p:animClr>
                                    <p:set>
                                      <p:cBhvr>
                                        <p:cTn id="138" dur="500" fill="hold"/>
                                        <p:tgtEl>
                                          <p:spTgt spid="177"/>
                                        </p:tgtEl>
                                        <p:attrNameLst>
                                          <p:attrName>fill.type</p:attrName>
                                        </p:attrNameLst>
                                      </p:cBhvr>
                                      <p:to>
                                        <p:strVal val="solid"/>
                                      </p:to>
                                    </p:set>
                                    <p:set>
                                      <p:cBhvr>
                                        <p:cTn id="139" dur="500" fill="hold"/>
                                        <p:tgtEl>
                                          <p:spTgt spid="177"/>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500" fill="hold"/>
                                        <p:tgtEl>
                                          <p:spTgt spid="178"/>
                                        </p:tgtEl>
                                        <p:attrNameLst>
                                          <p:attrName>fillcolor</p:attrName>
                                        </p:attrNameLst>
                                      </p:cBhvr>
                                      <p:to>
                                        <a:srgbClr val="D12312"/>
                                      </p:to>
                                    </p:animClr>
                                    <p:set>
                                      <p:cBhvr>
                                        <p:cTn id="142" dur="500" fill="hold"/>
                                        <p:tgtEl>
                                          <p:spTgt spid="178"/>
                                        </p:tgtEl>
                                        <p:attrNameLst>
                                          <p:attrName>fill.type</p:attrName>
                                        </p:attrNameLst>
                                      </p:cBhvr>
                                      <p:to>
                                        <p:strVal val="solid"/>
                                      </p:to>
                                    </p:set>
                                    <p:set>
                                      <p:cBhvr>
                                        <p:cTn id="143" dur="500" fill="hold"/>
                                        <p:tgtEl>
                                          <p:spTgt spid="178"/>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500" fill="hold"/>
                                        <p:tgtEl>
                                          <p:spTgt spid="179"/>
                                        </p:tgtEl>
                                        <p:attrNameLst>
                                          <p:attrName>fillcolor</p:attrName>
                                        </p:attrNameLst>
                                      </p:cBhvr>
                                      <p:to>
                                        <a:srgbClr val="D12312"/>
                                      </p:to>
                                    </p:animClr>
                                    <p:set>
                                      <p:cBhvr>
                                        <p:cTn id="146" dur="500" fill="hold"/>
                                        <p:tgtEl>
                                          <p:spTgt spid="179"/>
                                        </p:tgtEl>
                                        <p:attrNameLst>
                                          <p:attrName>fill.type</p:attrName>
                                        </p:attrNameLst>
                                      </p:cBhvr>
                                      <p:to>
                                        <p:strVal val="solid"/>
                                      </p:to>
                                    </p:set>
                                    <p:set>
                                      <p:cBhvr>
                                        <p:cTn id="147" dur="500" fill="hold"/>
                                        <p:tgtEl>
                                          <p:spTgt spid="179"/>
                                        </p:tgtEl>
                                        <p:attrNameLst>
                                          <p:attrName>fill.on</p:attrName>
                                        </p:attrNameLst>
                                      </p:cBhvr>
                                      <p:to>
                                        <p:strVal val="true"/>
                                      </p:to>
                                    </p:set>
                                  </p:childTnLst>
                                </p:cTn>
                              </p:par>
                              <p:par>
                                <p:cTn id="148" presetID="1" presetClass="emph" presetSubtype="2" fill="hold" nodeType="withEffect">
                                  <p:stCondLst>
                                    <p:cond delay="0"/>
                                  </p:stCondLst>
                                  <p:childTnLst>
                                    <p:animClr clrSpc="rgb" dir="cw">
                                      <p:cBhvr>
                                        <p:cTn id="149" dur="500" fill="hold"/>
                                        <p:tgtEl>
                                          <p:spTgt spid="180"/>
                                        </p:tgtEl>
                                        <p:attrNameLst>
                                          <p:attrName>fillcolor</p:attrName>
                                        </p:attrNameLst>
                                      </p:cBhvr>
                                      <p:to>
                                        <a:srgbClr val="D12312"/>
                                      </p:to>
                                    </p:animClr>
                                    <p:set>
                                      <p:cBhvr>
                                        <p:cTn id="150" dur="500" fill="hold"/>
                                        <p:tgtEl>
                                          <p:spTgt spid="180"/>
                                        </p:tgtEl>
                                        <p:attrNameLst>
                                          <p:attrName>fill.type</p:attrName>
                                        </p:attrNameLst>
                                      </p:cBhvr>
                                      <p:to>
                                        <p:strVal val="solid"/>
                                      </p:to>
                                    </p:set>
                                    <p:set>
                                      <p:cBhvr>
                                        <p:cTn id="151" dur="500" fill="hold"/>
                                        <p:tgtEl>
                                          <p:spTgt spid="180"/>
                                        </p:tgtEl>
                                        <p:attrNameLst>
                                          <p:attrName>fill.on</p:attrName>
                                        </p:attrNameLst>
                                      </p:cBhvr>
                                      <p:to>
                                        <p:strVal val="true"/>
                                      </p:to>
                                    </p:set>
                                  </p:childTnLst>
                                </p:cTn>
                              </p:par>
                              <p:par>
                                <p:cTn id="152" presetID="1" presetClass="emph" presetSubtype="2" fill="hold" nodeType="withEffect">
                                  <p:stCondLst>
                                    <p:cond delay="0"/>
                                  </p:stCondLst>
                                  <p:childTnLst>
                                    <p:animClr clrSpc="rgb" dir="cw">
                                      <p:cBhvr>
                                        <p:cTn id="153" dur="500" fill="hold"/>
                                        <p:tgtEl>
                                          <p:spTgt spid="181"/>
                                        </p:tgtEl>
                                        <p:attrNameLst>
                                          <p:attrName>fillcolor</p:attrName>
                                        </p:attrNameLst>
                                      </p:cBhvr>
                                      <p:to>
                                        <a:srgbClr val="D12312"/>
                                      </p:to>
                                    </p:animClr>
                                    <p:set>
                                      <p:cBhvr>
                                        <p:cTn id="154" dur="500" fill="hold"/>
                                        <p:tgtEl>
                                          <p:spTgt spid="181"/>
                                        </p:tgtEl>
                                        <p:attrNameLst>
                                          <p:attrName>fill.type</p:attrName>
                                        </p:attrNameLst>
                                      </p:cBhvr>
                                      <p:to>
                                        <p:strVal val="solid"/>
                                      </p:to>
                                    </p:set>
                                    <p:set>
                                      <p:cBhvr>
                                        <p:cTn id="155" dur="500" fill="hold"/>
                                        <p:tgtEl>
                                          <p:spTgt spid="181"/>
                                        </p:tgtEl>
                                        <p:attrNameLst>
                                          <p:attrName>fill.on</p:attrName>
                                        </p:attrNameLst>
                                      </p:cBhvr>
                                      <p:to>
                                        <p:strVal val="true"/>
                                      </p:to>
                                    </p:set>
                                  </p:childTnLst>
                                </p:cTn>
                              </p:par>
                              <p:par>
                                <p:cTn id="156" presetID="1" presetClass="emph" presetSubtype="2" fill="hold" nodeType="withEffect">
                                  <p:stCondLst>
                                    <p:cond delay="0"/>
                                  </p:stCondLst>
                                  <p:childTnLst>
                                    <p:animClr clrSpc="rgb" dir="cw">
                                      <p:cBhvr>
                                        <p:cTn id="157" dur="500" fill="hold"/>
                                        <p:tgtEl>
                                          <p:spTgt spid="182"/>
                                        </p:tgtEl>
                                        <p:attrNameLst>
                                          <p:attrName>fillcolor</p:attrName>
                                        </p:attrNameLst>
                                      </p:cBhvr>
                                      <p:to>
                                        <a:srgbClr val="D12312"/>
                                      </p:to>
                                    </p:animClr>
                                    <p:set>
                                      <p:cBhvr>
                                        <p:cTn id="158" dur="500" fill="hold"/>
                                        <p:tgtEl>
                                          <p:spTgt spid="182"/>
                                        </p:tgtEl>
                                        <p:attrNameLst>
                                          <p:attrName>fill.type</p:attrName>
                                        </p:attrNameLst>
                                      </p:cBhvr>
                                      <p:to>
                                        <p:strVal val="solid"/>
                                      </p:to>
                                    </p:set>
                                    <p:set>
                                      <p:cBhvr>
                                        <p:cTn id="159" dur="500" fill="hold"/>
                                        <p:tgtEl>
                                          <p:spTgt spid="182"/>
                                        </p:tgtEl>
                                        <p:attrNameLst>
                                          <p:attrName>fill.on</p:attrName>
                                        </p:attrNameLst>
                                      </p:cBhvr>
                                      <p:to>
                                        <p:strVal val="true"/>
                                      </p:to>
                                    </p:set>
                                  </p:childTnLst>
                                </p:cTn>
                              </p:par>
                              <p:par>
                                <p:cTn id="160" presetID="1" presetClass="emph" presetSubtype="2" fill="hold" nodeType="withEffect">
                                  <p:stCondLst>
                                    <p:cond delay="0"/>
                                  </p:stCondLst>
                                  <p:childTnLst>
                                    <p:animClr clrSpc="rgb" dir="cw">
                                      <p:cBhvr>
                                        <p:cTn id="161" dur="500" fill="hold"/>
                                        <p:tgtEl>
                                          <p:spTgt spid="156"/>
                                        </p:tgtEl>
                                        <p:attrNameLst>
                                          <p:attrName>fillcolor</p:attrName>
                                        </p:attrNameLst>
                                      </p:cBhvr>
                                      <p:to>
                                        <a:srgbClr val="D12312"/>
                                      </p:to>
                                    </p:animClr>
                                    <p:set>
                                      <p:cBhvr>
                                        <p:cTn id="162" dur="500" fill="hold"/>
                                        <p:tgtEl>
                                          <p:spTgt spid="156"/>
                                        </p:tgtEl>
                                        <p:attrNameLst>
                                          <p:attrName>fill.type</p:attrName>
                                        </p:attrNameLst>
                                      </p:cBhvr>
                                      <p:to>
                                        <p:strVal val="solid"/>
                                      </p:to>
                                    </p:set>
                                    <p:set>
                                      <p:cBhvr>
                                        <p:cTn id="163" dur="500" fill="hold"/>
                                        <p:tgtEl>
                                          <p:spTgt spid="156"/>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500" fill="hold"/>
                                        <p:tgtEl>
                                          <p:spTgt spid="157"/>
                                        </p:tgtEl>
                                        <p:attrNameLst>
                                          <p:attrName>fillcolor</p:attrName>
                                        </p:attrNameLst>
                                      </p:cBhvr>
                                      <p:to>
                                        <a:srgbClr val="D12312"/>
                                      </p:to>
                                    </p:animClr>
                                    <p:set>
                                      <p:cBhvr>
                                        <p:cTn id="166" dur="500" fill="hold"/>
                                        <p:tgtEl>
                                          <p:spTgt spid="157"/>
                                        </p:tgtEl>
                                        <p:attrNameLst>
                                          <p:attrName>fill.type</p:attrName>
                                        </p:attrNameLst>
                                      </p:cBhvr>
                                      <p:to>
                                        <p:strVal val="solid"/>
                                      </p:to>
                                    </p:set>
                                    <p:set>
                                      <p:cBhvr>
                                        <p:cTn id="167" dur="500" fill="hold"/>
                                        <p:tgtEl>
                                          <p:spTgt spid="157"/>
                                        </p:tgtEl>
                                        <p:attrNameLst>
                                          <p:attrName>fill.on</p:attrName>
                                        </p:attrNameLst>
                                      </p:cBhvr>
                                      <p:to>
                                        <p:strVal val="true"/>
                                      </p:to>
                                    </p:set>
                                  </p:childTnLst>
                                </p:cTn>
                              </p:par>
                              <p:par>
                                <p:cTn id="168" presetID="1" presetClass="emph" presetSubtype="2" fill="hold" nodeType="withEffect">
                                  <p:stCondLst>
                                    <p:cond delay="0"/>
                                  </p:stCondLst>
                                  <p:childTnLst>
                                    <p:animClr clrSpc="rgb" dir="cw">
                                      <p:cBhvr>
                                        <p:cTn id="169" dur="500" fill="hold"/>
                                        <p:tgtEl>
                                          <p:spTgt spid="158"/>
                                        </p:tgtEl>
                                        <p:attrNameLst>
                                          <p:attrName>fillcolor</p:attrName>
                                        </p:attrNameLst>
                                      </p:cBhvr>
                                      <p:to>
                                        <a:srgbClr val="D12312"/>
                                      </p:to>
                                    </p:animClr>
                                    <p:set>
                                      <p:cBhvr>
                                        <p:cTn id="170" dur="500" fill="hold"/>
                                        <p:tgtEl>
                                          <p:spTgt spid="158"/>
                                        </p:tgtEl>
                                        <p:attrNameLst>
                                          <p:attrName>fill.type</p:attrName>
                                        </p:attrNameLst>
                                      </p:cBhvr>
                                      <p:to>
                                        <p:strVal val="solid"/>
                                      </p:to>
                                    </p:set>
                                    <p:set>
                                      <p:cBhvr>
                                        <p:cTn id="171" dur="500" fill="hold"/>
                                        <p:tgtEl>
                                          <p:spTgt spid="158"/>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159"/>
                                        </p:tgtEl>
                                        <p:attrNameLst>
                                          <p:attrName>fillcolor</p:attrName>
                                        </p:attrNameLst>
                                      </p:cBhvr>
                                      <p:to>
                                        <a:srgbClr val="D12312"/>
                                      </p:to>
                                    </p:animClr>
                                    <p:set>
                                      <p:cBhvr>
                                        <p:cTn id="174" dur="500" fill="hold"/>
                                        <p:tgtEl>
                                          <p:spTgt spid="159"/>
                                        </p:tgtEl>
                                        <p:attrNameLst>
                                          <p:attrName>fill.type</p:attrName>
                                        </p:attrNameLst>
                                      </p:cBhvr>
                                      <p:to>
                                        <p:strVal val="solid"/>
                                      </p:to>
                                    </p:set>
                                    <p:set>
                                      <p:cBhvr>
                                        <p:cTn id="175" dur="500" fill="hold"/>
                                        <p:tgtEl>
                                          <p:spTgt spid="159"/>
                                        </p:tgtEl>
                                        <p:attrNameLst>
                                          <p:attrName>fill.on</p:attrName>
                                        </p:attrNameLst>
                                      </p:cBhvr>
                                      <p:to>
                                        <p:strVal val="true"/>
                                      </p:to>
                                    </p:set>
                                  </p:childTnLst>
                                </p:cTn>
                              </p:par>
                              <p:par>
                                <p:cTn id="176" presetID="1" presetClass="emph" presetSubtype="2" fill="hold" nodeType="withEffect">
                                  <p:stCondLst>
                                    <p:cond delay="0"/>
                                  </p:stCondLst>
                                  <p:childTnLst>
                                    <p:animClr clrSpc="rgb" dir="cw">
                                      <p:cBhvr>
                                        <p:cTn id="177" dur="500" fill="hold"/>
                                        <p:tgtEl>
                                          <p:spTgt spid="160"/>
                                        </p:tgtEl>
                                        <p:attrNameLst>
                                          <p:attrName>fillcolor</p:attrName>
                                        </p:attrNameLst>
                                      </p:cBhvr>
                                      <p:to>
                                        <a:srgbClr val="D12312"/>
                                      </p:to>
                                    </p:animClr>
                                    <p:set>
                                      <p:cBhvr>
                                        <p:cTn id="178" dur="500" fill="hold"/>
                                        <p:tgtEl>
                                          <p:spTgt spid="160"/>
                                        </p:tgtEl>
                                        <p:attrNameLst>
                                          <p:attrName>fill.type</p:attrName>
                                        </p:attrNameLst>
                                      </p:cBhvr>
                                      <p:to>
                                        <p:strVal val="solid"/>
                                      </p:to>
                                    </p:set>
                                    <p:set>
                                      <p:cBhvr>
                                        <p:cTn id="179" dur="500" fill="hold"/>
                                        <p:tgtEl>
                                          <p:spTgt spid="160"/>
                                        </p:tgtEl>
                                        <p:attrNameLst>
                                          <p:attrName>fill.on</p:attrName>
                                        </p:attrNameLst>
                                      </p:cBhvr>
                                      <p:to>
                                        <p:strVal val="true"/>
                                      </p:to>
                                    </p:set>
                                  </p:childTnLst>
                                </p:cTn>
                              </p:par>
                              <p:par>
                                <p:cTn id="180" presetID="1" presetClass="emph" presetSubtype="2" fill="hold" nodeType="withEffect">
                                  <p:stCondLst>
                                    <p:cond delay="0"/>
                                  </p:stCondLst>
                                  <p:childTnLst>
                                    <p:animClr clrSpc="rgb" dir="cw">
                                      <p:cBhvr>
                                        <p:cTn id="181" dur="500" fill="hold"/>
                                        <p:tgtEl>
                                          <p:spTgt spid="161"/>
                                        </p:tgtEl>
                                        <p:attrNameLst>
                                          <p:attrName>fillcolor</p:attrName>
                                        </p:attrNameLst>
                                      </p:cBhvr>
                                      <p:to>
                                        <a:srgbClr val="D12312"/>
                                      </p:to>
                                    </p:animClr>
                                    <p:set>
                                      <p:cBhvr>
                                        <p:cTn id="182" dur="500" fill="hold"/>
                                        <p:tgtEl>
                                          <p:spTgt spid="161"/>
                                        </p:tgtEl>
                                        <p:attrNameLst>
                                          <p:attrName>fill.type</p:attrName>
                                        </p:attrNameLst>
                                      </p:cBhvr>
                                      <p:to>
                                        <p:strVal val="solid"/>
                                      </p:to>
                                    </p:set>
                                    <p:set>
                                      <p:cBhvr>
                                        <p:cTn id="183" dur="500" fill="hold"/>
                                        <p:tgtEl>
                                          <p:spTgt spid="161"/>
                                        </p:tgtEl>
                                        <p:attrNameLst>
                                          <p:attrName>fill.on</p:attrName>
                                        </p:attrNameLst>
                                      </p:cBhvr>
                                      <p:to>
                                        <p:strVal val="true"/>
                                      </p:to>
                                    </p:set>
                                  </p:childTnLst>
                                </p:cTn>
                              </p:par>
                              <p:par>
                                <p:cTn id="184" presetID="1" presetClass="emph" presetSubtype="2" fill="hold" nodeType="withEffect">
                                  <p:stCondLst>
                                    <p:cond delay="0"/>
                                  </p:stCondLst>
                                  <p:childTnLst>
                                    <p:animClr clrSpc="rgb" dir="cw">
                                      <p:cBhvr>
                                        <p:cTn id="185" dur="500" fill="hold"/>
                                        <p:tgtEl>
                                          <p:spTgt spid="162"/>
                                        </p:tgtEl>
                                        <p:attrNameLst>
                                          <p:attrName>fillcolor</p:attrName>
                                        </p:attrNameLst>
                                      </p:cBhvr>
                                      <p:to>
                                        <a:srgbClr val="D12312"/>
                                      </p:to>
                                    </p:animClr>
                                    <p:set>
                                      <p:cBhvr>
                                        <p:cTn id="186" dur="500" fill="hold"/>
                                        <p:tgtEl>
                                          <p:spTgt spid="162"/>
                                        </p:tgtEl>
                                        <p:attrNameLst>
                                          <p:attrName>fill.type</p:attrName>
                                        </p:attrNameLst>
                                      </p:cBhvr>
                                      <p:to>
                                        <p:strVal val="solid"/>
                                      </p:to>
                                    </p:set>
                                    <p:set>
                                      <p:cBhvr>
                                        <p:cTn id="187" dur="500" fill="hold"/>
                                        <p:tgtEl>
                                          <p:spTgt spid="162"/>
                                        </p:tgtEl>
                                        <p:attrNameLst>
                                          <p:attrName>fill.on</p:attrName>
                                        </p:attrNameLst>
                                      </p:cBhvr>
                                      <p:to>
                                        <p:strVal val="true"/>
                                      </p:to>
                                    </p:set>
                                  </p:childTnLst>
                                </p:cTn>
                              </p:par>
                              <p:par>
                                <p:cTn id="188" presetID="1" presetClass="emph" presetSubtype="2" fill="hold" nodeType="withEffect">
                                  <p:stCondLst>
                                    <p:cond delay="0"/>
                                  </p:stCondLst>
                                  <p:childTnLst>
                                    <p:animClr clrSpc="rgb" dir="cw">
                                      <p:cBhvr>
                                        <p:cTn id="189" dur="500" fill="hold"/>
                                        <p:tgtEl>
                                          <p:spTgt spid="163"/>
                                        </p:tgtEl>
                                        <p:attrNameLst>
                                          <p:attrName>fillcolor</p:attrName>
                                        </p:attrNameLst>
                                      </p:cBhvr>
                                      <p:to>
                                        <a:srgbClr val="D12312"/>
                                      </p:to>
                                    </p:animClr>
                                    <p:set>
                                      <p:cBhvr>
                                        <p:cTn id="190" dur="500" fill="hold"/>
                                        <p:tgtEl>
                                          <p:spTgt spid="163"/>
                                        </p:tgtEl>
                                        <p:attrNameLst>
                                          <p:attrName>fill.type</p:attrName>
                                        </p:attrNameLst>
                                      </p:cBhvr>
                                      <p:to>
                                        <p:strVal val="solid"/>
                                      </p:to>
                                    </p:set>
                                    <p:set>
                                      <p:cBhvr>
                                        <p:cTn id="191" dur="500" fill="hold"/>
                                        <p:tgtEl>
                                          <p:spTgt spid="163"/>
                                        </p:tgtEl>
                                        <p:attrNameLst>
                                          <p:attrName>fill.on</p:attrName>
                                        </p:attrNameLst>
                                      </p:cBhvr>
                                      <p:to>
                                        <p:strVal val="true"/>
                                      </p:to>
                                    </p:set>
                                  </p:childTnLst>
                                </p:cTn>
                              </p:par>
                              <p:par>
                                <p:cTn id="192" presetID="1" presetClass="emph" presetSubtype="2" fill="hold" nodeType="withEffect">
                                  <p:stCondLst>
                                    <p:cond delay="0"/>
                                  </p:stCondLst>
                                  <p:childTnLst>
                                    <p:animClr clrSpc="rgb" dir="cw">
                                      <p:cBhvr>
                                        <p:cTn id="193" dur="500" fill="hold"/>
                                        <p:tgtEl>
                                          <p:spTgt spid="164"/>
                                        </p:tgtEl>
                                        <p:attrNameLst>
                                          <p:attrName>fillcolor</p:attrName>
                                        </p:attrNameLst>
                                      </p:cBhvr>
                                      <p:to>
                                        <a:srgbClr val="D12312"/>
                                      </p:to>
                                    </p:animClr>
                                    <p:set>
                                      <p:cBhvr>
                                        <p:cTn id="194" dur="500" fill="hold"/>
                                        <p:tgtEl>
                                          <p:spTgt spid="164"/>
                                        </p:tgtEl>
                                        <p:attrNameLst>
                                          <p:attrName>fill.type</p:attrName>
                                        </p:attrNameLst>
                                      </p:cBhvr>
                                      <p:to>
                                        <p:strVal val="solid"/>
                                      </p:to>
                                    </p:set>
                                    <p:set>
                                      <p:cBhvr>
                                        <p:cTn id="195" dur="500" fill="hold"/>
                                        <p:tgtEl>
                                          <p:spTgt spid="164"/>
                                        </p:tgtEl>
                                        <p:attrNameLst>
                                          <p:attrName>fill.on</p:attrName>
                                        </p:attrNameLst>
                                      </p:cBhvr>
                                      <p:to>
                                        <p:strVal val="true"/>
                                      </p:to>
                                    </p:set>
                                  </p:childTnLst>
                                </p:cTn>
                              </p:par>
                              <p:par>
                                <p:cTn id="196" presetID="1" presetClass="emph" presetSubtype="2" fill="hold" nodeType="withEffect">
                                  <p:stCondLst>
                                    <p:cond delay="0"/>
                                  </p:stCondLst>
                                  <p:childTnLst>
                                    <p:animClr clrSpc="rgb" dir="cw">
                                      <p:cBhvr>
                                        <p:cTn id="197" dur="500" fill="hold"/>
                                        <p:tgtEl>
                                          <p:spTgt spid="165"/>
                                        </p:tgtEl>
                                        <p:attrNameLst>
                                          <p:attrName>fillcolor</p:attrName>
                                        </p:attrNameLst>
                                      </p:cBhvr>
                                      <p:to>
                                        <a:srgbClr val="D12312"/>
                                      </p:to>
                                    </p:animClr>
                                    <p:set>
                                      <p:cBhvr>
                                        <p:cTn id="198" dur="500" fill="hold"/>
                                        <p:tgtEl>
                                          <p:spTgt spid="165"/>
                                        </p:tgtEl>
                                        <p:attrNameLst>
                                          <p:attrName>fill.type</p:attrName>
                                        </p:attrNameLst>
                                      </p:cBhvr>
                                      <p:to>
                                        <p:strVal val="solid"/>
                                      </p:to>
                                    </p:set>
                                    <p:set>
                                      <p:cBhvr>
                                        <p:cTn id="199" dur="500" fill="hold"/>
                                        <p:tgtEl>
                                          <p:spTgt spid="165"/>
                                        </p:tgtEl>
                                        <p:attrNameLst>
                                          <p:attrName>fill.on</p:attrName>
                                        </p:attrNameLst>
                                      </p:cBhvr>
                                      <p:to>
                                        <p:strVal val="true"/>
                                      </p:to>
                                    </p:set>
                                  </p:childTnLst>
                                </p:cTn>
                              </p:par>
                              <p:par>
                                <p:cTn id="200" presetID="1" presetClass="emph" presetSubtype="2" fill="hold" nodeType="withEffect">
                                  <p:stCondLst>
                                    <p:cond delay="0"/>
                                  </p:stCondLst>
                                  <p:childTnLst>
                                    <p:animClr clrSpc="rgb" dir="cw">
                                      <p:cBhvr>
                                        <p:cTn id="201" dur="500" fill="hold"/>
                                        <p:tgtEl>
                                          <p:spTgt spid="166"/>
                                        </p:tgtEl>
                                        <p:attrNameLst>
                                          <p:attrName>fillcolor</p:attrName>
                                        </p:attrNameLst>
                                      </p:cBhvr>
                                      <p:to>
                                        <a:srgbClr val="D12312"/>
                                      </p:to>
                                    </p:animClr>
                                    <p:set>
                                      <p:cBhvr>
                                        <p:cTn id="202" dur="500" fill="hold"/>
                                        <p:tgtEl>
                                          <p:spTgt spid="166"/>
                                        </p:tgtEl>
                                        <p:attrNameLst>
                                          <p:attrName>fill.type</p:attrName>
                                        </p:attrNameLst>
                                      </p:cBhvr>
                                      <p:to>
                                        <p:strVal val="solid"/>
                                      </p:to>
                                    </p:set>
                                    <p:set>
                                      <p:cBhvr>
                                        <p:cTn id="203" dur="500" fill="hold"/>
                                        <p:tgtEl>
                                          <p:spTgt spid="166"/>
                                        </p:tgtEl>
                                        <p:attrNameLst>
                                          <p:attrName>fill.on</p:attrName>
                                        </p:attrNameLst>
                                      </p:cBhvr>
                                      <p:to>
                                        <p:strVal val="true"/>
                                      </p:to>
                                    </p:set>
                                  </p:childTnLst>
                                </p:cTn>
                              </p:par>
                              <p:par>
                                <p:cTn id="204" presetID="1" presetClass="emph" presetSubtype="2" fill="hold" nodeType="withEffect">
                                  <p:stCondLst>
                                    <p:cond delay="0"/>
                                  </p:stCondLst>
                                  <p:childTnLst>
                                    <p:animClr clrSpc="rgb" dir="cw">
                                      <p:cBhvr>
                                        <p:cTn id="205" dur="500" fill="hold"/>
                                        <p:tgtEl>
                                          <p:spTgt spid="167"/>
                                        </p:tgtEl>
                                        <p:attrNameLst>
                                          <p:attrName>fillcolor</p:attrName>
                                        </p:attrNameLst>
                                      </p:cBhvr>
                                      <p:to>
                                        <a:srgbClr val="D12312"/>
                                      </p:to>
                                    </p:animClr>
                                    <p:set>
                                      <p:cBhvr>
                                        <p:cTn id="206" dur="500" fill="hold"/>
                                        <p:tgtEl>
                                          <p:spTgt spid="167"/>
                                        </p:tgtEl>
                                        <p:attrNameLst>
                                          <p:attrName>fill.type</p:attrName>
                                        </p:attrNameLst>
                                      </p:cBhvr>
                                      <p:to>
                                        <p:strVal val="solid"/>
                                      </p:to>
                                    </p:set>
                                    <p:set>
                                      <p:cBhvr>
                                        <p:cTn id="207" dur="500" fill="hold"/>
                                        <p:tgtEl>
                                          <p:spTgt spid="167"/>
                                        </p:tgtEl>
                                        <p:attrNameLst>
                                          <p:attrName>fill.on</p:attrName>
                                        </p:attrNameLst>
                                      </p:cBhvr>
                                      <p:to>
                                        <p:strVal val="true"/>
                                      </p:to>
                                    </p:set>
                                  </p:childTnLst>
                                </p:cTn>
                              </p:par>
                              <p:par>
                                <p:cTn id="208" presetID="1" presetClass="emph" presetSubtype="2" fill="hold" nodeType="withEffect">
                                  <p:stCondLst>
                                    <p:cond delay="0"/>
                                  </p:stCondLst>
                                  <p:childTnLst>
                                    <p:animClr clrSpc="rgb" dir="cw">
                                      <p:cBhvr>
                                        <p:cTn id="209" dur="500" fill="hold"/>
                                        <p:tgtEl>
                                          <p:spTgt spid="168"/>
                                        </p:tgtEl>
                                        <p:attrNameLst>
                                          <p:attrName>fillcolor</p:attrName>
                                        </p:attrNameLst>
                                      </p:cBhvr>
                                      <p:to>
                                        <a:srgbClr val="D12312"/>
                                      </p:to>
                                    </p:animClr>
                                    <p:set>
                                      <p:cBhvr>
                                        <p:cTn id="210" dur="500" fill="hold"/>
                                        <p:tgtEl>
                                          <p:spTgt spid="168"/>
                                        </p:tgtEl>
                                        <p:attrNameLst>
                                          <p:attrName>fill.type</p:attrName>
                                        </p:attrNameLst>
                                      </p:cBhvr>
                                      <p:to>
                                        <p:strVal val="solid"/>
                                      </p:to>
                                    </p:set>
                                    <p:set>
                                      <p:cBhvr>
                                        <p:cTn id="211" dur="500" fill="hold"/>
                                        <p:tgtEl>
                                          <p:spTgt spid="168"/>
                                        </p:tgtEl>
                                        <p:attrNameLst>
                                          <p:attrName>fill.on</p:attrName>
                                        </p:attrNameLst>
                                      </p:cBhvr>
                                      <p:to>
                                        <p:strVal val="true"/>
                                      </p:to>
                                    </p:se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252"/>
                                        </p:tgtEl>
                                        <p:attrNameLst>
                                          <p:attrName>style.visibility</p:attrName>
                                        </p:attrNameLst>
                                      </p:cBhvr>
                                      <p:to>
                                        <p:strVal val="visible"/>
                                      </p:to>
                                    </p:set>
                                    <p:animEffect transition="in" filter="fade">
                                      <p:cBhvr>
                                        <p:cTn id="216" dur="500"/>
                                        <p:tgtEl>
                                          <p:spTgt spid="252"/>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254"/>
                                        </p:tgtEl>
                                        <p:attrNameLst>
                                          <p:attrName>style.visibility</p:attrName>
                                        </p:attrNameLst>
                                      </p:cBhvr>
                                      <p:to>
                                        <p:strVal val="visible"/>
                                      </p:to>
                                    </p:set>
                                    <p:animEffect transition="in" filter="fade">
                                      <p:cBhvr>
                                        <p:cTn id="219" dur="500"/>
                                        <p:tgtEl>
                                          <p:spTgt spid="254"/>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255"/>
                                        </p:tgtEl>
                                        <p:attrNameLst>
                                          <p:attrName>style.visibility</p:attrName>
                                        </p:attrNameLst>
                                      </p:cBhvr>
                                      <p:to>
                                        <p:strVal val="visible"/>
                                      </p:to>
                                    </p:set>
                                    <p:animEffect transition="in" filter="fade">
                                      <p:cBhvr>
                                        <p:cTn id="222" dur="500"/>
                                        <p:tgtEl>
                                          <p:spTgt spid="255"/>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256">
                                            <p:txEl>
                                              <p:pRg st="2" end="2"/>
                                            </p:txEl>
                                          </p:spTgt>
                                        </p:tgtEl>
                                        <p:attrNameLst>
                                          <p:attrName>style.visibility</p:attrName>
                                        </p:attrNameLst>
                                      </p:cBhvr>
                                      <p:to>
                                        <p:strVal val="visible"/>
                                      </p:to>
                                    </p:set>
                                    <p:animEffect transition="in" filter="fade">
                                      <p:cBhvr>
                                        <p:cTn id="227" dur="500"/>
                                        <p:tgtEl>
                                          <p:spTgt spid="2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P spid="237" grpId="0" animBg="1"/>
      <p:bldP spid="238" grpId="0"/>
      <p:bldP spid="245" grpId="0"/>
      <p:bldP spid="252" grpId="0" animBg="1"/>
      <p:bldP spid="254" grpId="0" animBg="1"/>
      <p:bldP spid="255" grpId="0" animBg="1"/>
      <p:bldP spid="4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executes the desired SIMDRAM operation 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chemeClr val="bg1">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336594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an initial µProgram</a:t>
            </a: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20" name="Right Arrow 19">
            <a:extLst>
              <a:ext uri="{FF2B5EF4-FFF2-40B4-BE49-F238E27FC236}">
                <a16:creationId xmlns:a16="http://schemas.microsoft.com/office/drawing/2014/main" id="{8DF65D0C-5F4E-2B48-9D4C-B27B8D7FC9F6}"/>
              </a:ext>
            </a:extLst>
          </p:cNvPr>
          <p:cNvSpPr/>
          <p:nvPr/>
        </p:nvSpPr>
        <p:spPr>
          <a:xfrm>
            <a:off x="3527676" y="3345806"/>
            <a:ext cx="1065470"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45" name="Rounded Rectangle 44">
            <a:extLst>
              <a:ext uri="{FF2B5EF4-FFF2-40B4-BE49-F238E27FC236}">
                <a16:creationId xmlns:a16="http://schemas.microsoft.com/office/drawing/2014/main" id="{D702DEF1-592C-534F-B73F-C96B971CE092}"/>
              </a:ext>
            </a:extLst>
          </p:cNvPr>
          <p:cNvSpPr/>
          <p:nvPr/>
        </p:nvSpPr>
        <p:spPr>
          <a:xfrm>
            <a:off x="1089838" y="3488988"/>
            <a:ext cx="25265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32F373ED-DE73-874C-B71E-FF92D373419F}"/>
              </a:ext>
            </a:extLst>
          </p:cNvPr>
          <p:cNvSpPr/>
          <p:nvPr/>
        </p:nvSpPr>
        <p:spPr>
          <a:xfrm>
            <a:off x="1550125" y="3056238"/>
            <a:ext cx="1040317" cy="988988"/>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1" name="Rounded Rectangle 20">
            <a:extLst>
              <a:ext uri="{FF2B5EF4-FFF2-40B4-BE49-F238E27FC236}">
                <a16:creationId xmlns:a16="http://schemas.microsoft.com/office/drawing/2014/main" id="{5EE6B41B-854A-B74E-83DB-D7D9C5F9F5AE}"/>
              </a:ext>
            </a:extLst>
          </p:cNvPr>
          <p:cNvSpPr/>
          <p:nvPr/>
        </p:nvSpPr>
        <p:spPr>
          <a:xfrm>
            <a:off x="1089838" y="3169239"/>
            <a:ext cx="25265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46" name="Rounded Rectangle 45">
            <a:extLst>
              <a:ext uri="{FF2B5EF4-FFF2-40B4-BE49-F238E27FC236}">
                <a16:creationId xmlns:a16="http://schemas.microsoft.com/office/drawing/2014/main" id="{6E123ECE-AA8E-1242-AA96-95C749AF64B0}"/>
              </a:ext>
            </a:extLst>
          </p:cNvPr>
          <p:cNvSpPr/>
          <p:nvPr/>
        </p:nvSpPr>
        <p:spPr>
          <a:xfrm>
            <a:off x="1093761" y="3825572"/>
            <a:ext cx="317629"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7226F875-DE07-3545-A200-75AF4EF43250}"/>
              </a:ext>
            </a:extLst>
          </p:cNvPr>
          <p:cNvSpPr/>
          <p:nvPr/>
        </p:nvSpPr>
        <p:spPr>
          <a:xfrm>
            <a:off x="2886648" y="3491728"/>
            <a:ext cx="39308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1. Generate</a:t>
            </a:r>
          </a:p>
          <a:p>
            <a:pPr lvl="0" algn="ctr" defTabSz="914400">
              <a:defRPr/>
            </a:pPr>
            <a:r>
              <a:rPr lang="en-US" sz="2000" dirty="0">
                <a:solidFill>
                  <a:srgbClr val="C00000"/>
                </a:solidFill>
                <a:latin typeface="Cambria" panose="02040503050406030204" pitchFamily="18" charset="0"/>
              </a:rPr>
              <a:t>µProgram </a:t>
            </a:r>
            <a:endParaRPr lang="en-US" sz="2000" baseline="30000" dirty="0">
              <a:solidFill>
                <a:srgbClr val="C00000"/>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 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cxnSp>
        <p:nvCxnSpPr>
          <p:cNvPr id="23" name="Straight Arrow Connector 22">
            <a:extLst>
              <a:ext uri="{FF2B5EF4-FFF2-40B4-BE49-F238E27FC236}">
                <a16:creationId xmlns:a16="http://schemas.microsoft.com/office/drawing/2014/main" id="{AD62A9CA-43A4-FB4F-9DE7-FE4ECCC835FE}"/>
              </a:ext>
            </a:extLst>
          </p:cNvPr>
          <p:cNvCxnSpPr>
            <a:cxnSpLocks/>
          </p:cNvCxnSpPr>
          <p:nvPr/>
        </p:nvCxnSpPr>
        <p:spPr>
          <a:xfrm flipH="1">
            <a:off x="7418531" y="2433474"/>
            <a:ext cx="790593"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284D659-25EA-D049-9AC4-373D482B1775}"/>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sp>
        <p:nvSpPr>
          <p:cNvPr id="3" name="Rectangle 2">
            <a:extLst>
              <a:ext uri="{FF2B5EF4-FFF2-40B4-BE49-F238E27FC236}">
                <a16:creationId xmlns:a16="http://schemas.microsoft.com/office/drawing/2014/main" id="{F6D276B6-5552-1143-9E83-2586BE1343D9}"/>
              </a:ext>
            </a:extLst>
          </p:cNvPr>
          <p:cNvSpPr/>
          <p:nvPr/>
        </p:nvSpPr>
        <p:spPr>
          <a:xfrm>
            <a:off x="4706220" y="1652215"/>
            <a:ext cx="3139411" cy="456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04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3" presetClass="emph" presetSubtype="2" fill="hold" nodeType="afterEffect">
                                  <p:stCondLst>
                                    <p:cond delay="0"/>
                                  </p:stCondLst>
                                  <p:childTnLst>
                                    <p:animClr clrSpc="rgb" dir="cw">
                                      <p:cBhvr override="childStyle">
                                        <p:cTn id="17" dur="500" fill="hold"/>
                                        <p:tgtEl>
                                          <p:spTgt spid="62">
                                            <p:txEl>
                                              <p:pRg st="0" end="0"/>
                                            </p:txEl>
                                          </p:spTgt>
                                        </p:tgtEl>
                                        <p:attrNameLst>
                                          <p:attrName>style.color</p:attrName>
                                        </p:attrNameLst>
                                      </p:cBhvr>
                                      <p:to>
                                        <a:srgbClr val="FF3700"/>
                                      </p:to>
                                    </p:animClr>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73">
                                            <p:txEl>
                                              <p:pRg st="0" end="0"/>
                                            </p:txEl>
                                          </p:spTgt>
                                        </p:tgtEl>
                                        <p:attrNameLst>
                                          <p:attrName>style.visibility</p:attrName>
                                        </p:attrNameLst>
                                      </p:cBhvr>
                                      <p:to>
                                        <p:strVal val="visible"/>
                                      </p:to>
                                    </p:set>
                                    <p:animEffect transition="in" filter="fade">
                                      <p:cBhvr>
                                        <p:cTn id="28" dur="500"/>
                                        <p:tgtEl>
                                          <p:spTgt spid="73">
                                            <p:txEl>
                                              <p:pRg st="0" end="0"/>
                                            </p:txEl>
                                          </p:spTgt>
                                        </p:tgtEl>
                                      </p:cBhvr>
                                    </p:animEffect>
                                  </p:childTnLst>
                                </p:cTn>
                              </p:par>
                              <p:par>
                                <p:cTn id="29" presetID="3" presetClass="emph" presetSubtype="2" fill="hold" nodeType="withEffect">
                                  <p:stCondLst>
                                    <p:cond delay="0"/>
                                  </p:stCondLst>
                                  <p:childTnLst>
                                    <p:animClr clrSpc="rgb" dir="cw">
                                      <p:cBhvr override="childStyle">
                                        <p:cTn id="30" dur="500" fill="hold"/>
                                        <p:tgtEl>
                                          <p:spTgt spid="73">
                                            <p:txEl>
                                              <p:pRg st="0" end="0"/>
                                            </p:txEl>
                                          </p:spTgt>
                                        </p:tgtEl>
                                        <p:attrNameLst>
                                          <p:attrName>style.color</p:attrName>
                                        </p:attrNameLst>
                                      </p:cBhvr>
                                      <p:to>
                                        <a:srgbClr val="F93800"/>
                                      </p:to>
                                    </p:animClr>
                                  </p:childTnLst>
                                </p:cTn>
                              </p:par>
                            </p:childTnLst>
                          </p:cTn>
                        </p:par>
                        <p:par>
                          <p:cTn id="31" fill="hold">
                            <p:stCondLst>
                              <p:cond delay="2500"/>
                            </p:stCondLst>
                            <p:childTnLst>
                              <p:par>
                                <p:cTn id="32" presetID="10" presetClass="exit" presetSubtype="0" fill="hold" grpId="1" nodeType="after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3" presetClass="emph" presetSubtype="2" fill="hold" nodeType="withEffect">
                                  <p:stCondLst>
                                    <p:cond delay="0"/>
                                  </p:stCondLst>
                                  <p:childTnLst>
                                    <p:animClr clrSpc="rgb" dir="cw">
                                      <p:cBhvr override="childStyle">
                                        <p:cTn id="36" dur="500" fill="hold"/>
                                        <p:tgtEl>
                                          <p:spTgt spid="62">
                                            <p:txEl>
                                              <p:pRg st="0" end="0"/>
                                            </p:txEl>
                                          </p:spTgt>
                                        </p:tgtEl>
                                        <p:attrNameLst>
                                          <p:attrName>style.color</p:attrName>
                                        </p:attrNameLst>
                                      </p:cBhvr>
                                      <p:to>
                                        <a:srgbClr val="000000"/>
                                      </p:to>
                                    </p:animClr>
                                  </p:childTnLst>
                                </p:cTn>
                              </p:par>
                            </p:childTnLst>
                          </p:cTn>
                        </p:par>
                        <p:par>
                          <p:cTn id="37" fill="hold">
                            <p:stCondLst>
                              <p:cond delay="3000"/>
                            </p:stCondLst>
                            <p:childTnLst>
                              <p:par>
                                <p:cTn id="38" presetID="3" presetClass="emph" presetSubtype="2" fill="hold" nodeType="afterEffect">
                                  <p:stCondLst>
                                    <p:cond delay="0"/>
                                  </p:stCondLst>
                                  <p:childTnLst>
                                    <p:animClr clrSpc="rgb" dir="cw">
                                      <p:cBhvr override="childStyle">
                                        <p:cTn id="39" dur="500" fill="hold"/>
                                        <p:tgtEl>
                                          <p:spTgt spid="65">
                                            <p:txEl>
                                              <p:pRg st="0" end="0"/>
                                            </p:txEl>
                                          </p:spTgt>
                                        </p:tgtEl>
                                        <p:attrNameLst>
                                          <p:attrName>style.color</p:attrName>
                                        </p:attrNameLst>
                                      </p:cBhvr>
                                      <p:to>
                                        <a:srgbClr val="FF3700"/>
                                      </p:to>
                                    </p:animClr>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par>
                          <p:cTn id="43" fill="hold">
                            <p:stCondLst>
                              <p:cond delay="3500"/>
                            </p:stCondLst>
                            <p:childTnLst>
                              <p:par>
                                <p:cTn id="44" presetID="0" presetClass="path" presetSubtype="0" accel="50000" decel="50000" fill="hold" nodeType="afterEffect">
                                  <p:stCondLst>
                                    <p:cond delay="0"/>
                                  </p:stCondLst>
                                  <p:childTnLst>
                                    <p:animMotion origin="layout" path="M -3.88889E-6 0.00139 L -3.88889E-6 0.09792 " pathEditMode="relative" ptsTypes="AA">
                                      <p:cBhvr>
                                        <p:cTn id="45" dur="500" fill="hold"/>
                                        <p:tgtEl>
                                          <p:spTgt spid="23"/>
                                        </p:tgtEl>
                                        <p:attrNameLst>
                                          <p:attrName>ppt_x</p:attrName>
                                          <p:attrName>ppt_y</p:attrName>
                                        </p:attrNameLst>
                                      </p:cBhvr>
                                    </p:animMotion>
                                  </p:childTnLst>
                                </p:cTn>
                              </p:par>
                              <p:par>
                                <p:cTn id="46" presetID="3" presetClass="emph" presetSubtype="2" fill="hold" nodeType="withEffect">
                                  <p:stCondLst>
                                    <p:cond delay="0"/>
                                  </p:stCondLst>
                                  <p:childTnLst>
                                    <p:animClr clrSpc="rgb" dir="cw">
                                      <p:cBhvr override="childStyle">
                                        <p:cTn id="47" dur="500" fill="hold"/>
                                        <p:tgtEl>
                                          <p:spTgt spid="73">
                                            <p:txEl>
                                              <p:pRg st="0" end="0"/>
                                            </p:txEl>
                                          </p:spTgt>
                                        </p:tgtEl>
                                        <p:attrNameLst>
                                          <p:attrName>style.color</p:attrName>
                                        </p:attrNameLst>
                                      </p:cBhvr>
                                      <p:to>
                                        <a:srgbClr val="000000"/>
                                      </p:to>
                                    </p:animClr>
                                  </p:childTnLst>
                                </p:cTn>
                              </p:par>
                              <p:par>
                                <p:cTn id="48" presetID="10" presetClass="entr" presetSubtype="0" fill="hold" nodeType="withEffect">
                                  <p:stCondLst>
                                    <p:cond delay="0"/>
                                  </p:stCondLst>
                                  <p:childTnLst>
                                    <p:set>
                                      <p:cBhvr>
                                        <p:cTn id="49" dur="1" fill="hold">
                                          <p:stCondLst>
                                            <p:cond delay="0"/>
                                          </p:stCondLst>
                                        </p:cTn>
                                        <p:tgtEl>
                                          <p:spTgt spid="73">
                                            <p:txEl>
                                              <p:pRg st="1" end="1"/>
                                            </p:txEl>
                                          </p:spTgt>
                                        </p:tgtEl>
                                        <p:attrNameLst>
                                          <p:attrName>style.visibility</p:attrName>
                                        </p:attrNameLst>
                                      </p:cBhvr>
                                      <p:to>
                                        <p:strVal val="visible"/>
                                      </p:to>
                                    </p:set>
                                    <p:animEffect transition="in" filter="fade">
                                      <p:cBhvr>
                                        <p:cTn id="50" dur="500"/>
                                        <p:tgtEl>
                                          <p:spTgt spid="73">
                                            <p:txEl>
                                              <p:pRg st="1" end="1"/>
                                            </p:txEl>
                                          </p:spTgt>
                                        </p:tgtEl>
                                      </p:cBhvr>
                                    </p:animEffect>
                                  </p:childTnLst>
                                </p:cTn>
                              </p:par>
                              <p:par>
                                <p:cTn id="51" presetID="3" presetClass="emph" presetSubtype="2" fill="hold" nodeType="withEffect">
                                  <p:stCondLst>
                                    <p:cond delay="0"/>
                                  </p:stCondLst>
                                  <p:childTnLst>
                                    <p:animClr clrSpc="rgb" dir="cw">
                                      <p:cBhvr override="childStyle">
                                        <p:cTn id="52" dur="500" fill="hold"/>
                                        <p:tgtEl>
                                          <p:spTgt spid="73">
                                            <p:txEl>
                                              <p:pRg st="1" end="1"/>
                                            </p:txEl>
                                          </p:spTgt>
                                        </p:tgtEl>
                                        <p:attrNameLst>
                                          <p:attrName>style.color</p:attrName>
                                        </p:attrNameLst>
                                      </p:cBhvr>
                                      <p:to>
                                        <a:srgbClr val="F93800"/>
                                      </p:to>
                                    </p:animClr>
                                  </p:childTnLst>
                                </p:cTn>
                              </p:par>
                            </p:childTnLst>
                          </p:cTn>
                        </p:par>
                        <p:par>
                          <p:cTn id="53" fill="hold">
                            <p:stCondLst>
                              <p:cond delay="4000"/>
                            </p:stCondLst>
                            <p:childTnLst>
                              <p:par>
                                <p:cTn id="54" presetID="10" presetClass="exit" presetSubtype="0" fill="hold" grpId="1" nodeType="afterEffect">
                                  <p:stCondLst>
                                    <p:cond delay="0"/>
                                  </p:stCondLst>
                                  <p:childTnLst>
                                    <p:animEffect transition="out" filter="fade">
                                      <p:cBhvr>
                                        <p:cTn id="55" dur="500"/>
                                        <p:tgtEl>
                                          <p:spTgt spid="45"/>
                                        </p:tgtEl>
                                      </p:cBhvr>
                                    </p:animEffect>
                                    <p:set>
                                      <p:cBhvr>
                                        <p:cTn id="56" dur="1" fill="hold">
                                          <p:stCondLst>
                                            <p:cond delay="499"/>
                                          </p:stCondLst>
                                        </p:cTn>
                                        <p:tgtEl>
                                          <p:spTgt spid="45"/>
                                        </p:tgtEl>
                                        <p:attrNameLst>
                                          <p:attrName>style.visibility</p:attrName>
                                        </p:attrNameLst>
                                      </p:cBhvr>
                                      <p:to>
                                        <p:strVal val="hidden"/>
                                      </p:to>
                                    </p:set>
                                  </p:childTnLst>
                                </p:cTn>
                              </p:par>
                              <p:par>
                                <p:cTn id="57" presetID="3" presetClass="emph" presetSubtype="2" fill="hold" nodeType="withEffect">
                                  <p:stCondLst>
                                    <p:cond delay="0"/>
                                  </p:stCondLst>
                                  <p:childTnLst>
                                    <p:animClr clrSpc="rgb" dir="cw">
                                      <p:cBhvr override="childStyle">
                                        <p:cTn id="58" dur="500" fill="hold"/>
                                        <p:tgtEl>
                                          <p:spTgt spid="65">
                                            <p:txEl>
                                              <p:pRg st="0" end="0"/>
                                            </p:txEl>
                                          </p:spTgt>
                                        </p:tgtEl>
                                        <p:attrNameLst>
                                          <p:attrName>style.color</p:attrName>
                                        </p:attrNameLst>
                                      </p:cBhvr>
                                      <p:to>
                                        <a:srgbClr val="000000"/>
                                      </p:to>
                                    </p:animClr>
                                  </p:childTnLst>
                                </p:cTn>
                              </p:par>
                            </p:childTnLst>
                          </p:cTn>
                        </p:par>
                        <p:par>
                          <p:cTn id="59" fill="hold">
                            <p:stCondLst>
                              <p:cond delay="4500"/>
                            </p:stCondLst>
                            <p:childTnLst>
                              <p:par>
                                <p:cTn id="60" presetID="3" presetClass="emph" presetSubtype="2" fill="hold" nodeType="afterEffect">
                                  <p:stCondLst>
                                    <p:cond delay="0"/>
                                  </p:stCondLst>
                                  <p:childTnLst>
                                    <p:animClr clrSpc="rgb" dir="cw">
                                      <p:cBhvr override="childStyle">
                                        <p:cTn id="61" dur="500" fill="hold"/>
                                        <p:tgtEl>
                                          <p:spTgt spid="68">
                                            <p:txEl>
                                              <p:pRg st="0" end="0"/>
                                            </p:txEl>
                                          </p:spTgt>
                                        </p:tgtEl>
                                        <p:attrNameLst>
                                          <p:attrName>style.color</p:attrName>
                                        </p:attrNameLst>
                                      </p:cBhvr>
                                      <p:to>
                                        <a:srgbClr val="FF3700"/>
                                      </p:to>
                                    </p:animClr>
                                  </p:childTnLst>
                                </p:cTn>
                              </p:par>
                              <p:par>
                                <p:cTn id="62" presetID="10" presetClass="entr" presetSubtype="0"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par>
                          <p:cTn id="65" fill="hold">
                            <p:stCondLst>
                              <p:cond delay="5000"/>
                            </p:stCondLst>
                            <p:childTnLst>
                              <p:par>
                                <p:cTn id="66" presetID="0" presetClass="path" presetSubtype="0" accel="50000" decel="50000" fill="hold" nodeType="afterEffect">
                                  <p:stCondLst>
                                    <p:cond delay="0"/>
                                  </p:stCondLst>
                                  <p:childTnLst>
                                    <p:animMotion origin="layout" path="M -3.88889E-6 0.09792 L -3.88889E-6 0.1919 " pathEditMode="relative" rAng="0" ptsTypes="AA">
                                      <p:cBhvr>
                                        <p:cTn id="67" dur="500" fill="hold"/>
                                        <p:tgtEl>
                                          <p:spTgt spid="23"/>
                                        </p:tgtEl>
                                        <p:attrNameLst>
                                          <p:attrName>ppt_x</p:attrName>
                                          <p:attrName>ppt_y</p:attrName>
                                        </p:attrNameLst>
                                      </p:cBhvr>
                                      <p:rCtr x="0" y="4699"/>
                                    </p:animMotion>
                                  </p:childTnLst>
                                </p:cTn>
                              </p:par>
                              <p:par>
                                <p:cTn id="68" presetID="3" presetClass="emph" presetSubtype="2" fill="hold" nodeType="withEffect">
                                  <p:stCondLst>
                                    <p:cond delay="0"/>
                                  </p:stCondLst>
                                  <p:childTnLst>
                                    <p:animClr clrSpc="rgb" dir="cw">
                                      <p:cBhvr override="childStyle">
                                        <p:cTn id="69" dur="500" fill="hold"/>
                                        <p:tgtEl>
                                          <p:spTgt spid="73">
                                            <p:txEl>
                                              <p:pRg st="1" end="1"/>
                                            </p:txEl>
                                          </p:spTgt>
                                        </p:tgtEl>
                                        <p:attrNameLst>
                                          <p:attrName>style.color</p:attrName>
                                        </p:attrNameLst>
                                      </p:cBhvr>
                                      <p:to>
                                        <a:srgbClr val="000000"/>
                                      </p:to>
                                    </p:animClr>
                                  </p:childTnLst>
                                </p:cTn>
                              </p:par>
                              <p:par>
                                <p:cTn id="70" presetID="10" presetClass="entr" presetSubtype="0" fill="hold" nodeType="withEffect">
                                  <p:stCondLst>
                                    <p:cond delay="0"/>
                                  </p:stCondLst>
                                  <p:childTnLst>
                                    <p:set>
                                      <p:cBhvr>
                                        <p:cTn id="71" dur="1" fill="hold">
                                          <p:stCondLst>
                                            <p:cond delay="0"/>
                                          </p:stCondLst>
                                        </p:cTn>
                                        <p:tgtEl>
                                          <p:spTgt spid="73">
                                            <p:txEl>
                                              <p:pRg st="2" end="2"/>
                                            </p:txEl>
                                          </p:spTgt>
                                        </p:tgtEl>
                                        <p:attrNameLst>
                                          <p:attrName>style.visibility</p:attrName>
                                        </p:attrNameLst>
                                      </p:cBhvr>
                                      <p:to>
                                        <p:strVal val="visible"/>
                                      </p:to>
                                    </p:set>
                                    <p:animEffect transition="in" filter="fade">
                                      <p:cBhvr>
                                        <p:cTn id="72" dur="500"/>
                                        <p:tgtEl>
                                          <p:spTgt spid="73">
                                            <p:txEl>
                                              <p:pRg st="2" end="2"/>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73">
                                            <p:txEl>
                                              <p:pRg st="3" end="3"/>
                                            </p:txEl>
                                          </p:spTgt>
                                        </p:tgtEl>
                                        <p:attrNameLst>
                                          <p:attrName>style.visibility</p:attrName>
                                        </p:attrNameLst>
                                      </p:cBhvr>
                                      <p:to>
                                        <p:strVal val="visible"/>
                                      </p:to>
                                    </p:set>
                                    <p:animEffect transition="in" filter="fade">
                                      <p:cBhvr>
                                        <p:cTn id="75" dur="500"/>
                                        <p:tgtEl>
                                          <p:spTgt spid="73">
                                            <p:txEl>
                                              <p:pRg st="3" end="3"/>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73">
                                            <p:txEl>
                                              <p:pRg st="2" end="2"/>
                                            </p:txEl>
                                          </p:spTgt>
                                        </p:tgtEl>
                                        <p:attrNameLst>
                                          <p:attrName>style.color</p:attrName>
                                        </p:attrNameLst>
                                      </p:cBhvr>
                                      <p:to>
                                        <a:srgbClr val="F93800"/>
                                      </p:to>
                                    </p:animClr>
                                  </p:childTnLst>
                                </p:cTn>
                              </p:par>
                              <p:par>
                                <p:cTn id="78" presetID="3" presetClass="emph" presetSubtype="2" fill="hold" nodeType="withEffect">
                                  <p:stCondLst>
                                    <p:cond delay="0"/>
                                  </p:stCondLst>
                                  <p:childTnLst>
                                    <p:animClr clrSpc="rgb" dir="cw">
                                      <p:cBhvr override="childStyle">
                                        <p:cTn id="79" dur="500" fill="hold"/>
                                        <p:tgtEl>
                                          <p:spTgt spid="73">
                                            <p:txEl>
                                              <p:pRg st="3" end="3"/>
                                            </p:txEl>
                                          </p:spTgt>
                                        </p:tgtEl>
                                        <p:attrNameLst>
                                          <p:attrName>style.color</p:attrName>
                                        </p:attrNameLst>
                                      </p:cBhvr>
                                      <p:to>
                                        <a:srgbClr val="F93800"/>
                                      </p:to>
                                    </p:animClr>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par>
                                <p:cTn id="85" presetID="3" presetClass="emph" presetSubtype="2" fill="hold" nodeType="withEffect">
                                  <p:stCondLst>
                                    <p:cond delay="0"/>
                                  </p:stCondLst>
                                  <p:childTnLst>
                                    <p:animClr clrSpc="rgb" dir="cw">
                                      <p:cBhvr override="childStyle">
                                        <p:cTn id="86" dur="500" fill="hold"/>
                                        <p:tgtEl>
                                          <p:spTgt spid="68">
                                            <p:txEl>
                                              <p:pRg st="0" end="0"/>
                                            </p:txEl>
                                          </p:spTgt>
                                        </p:tgtEl>
                                        <p:attrNameLst>
                                          <p:attrName>style.color</p:attrName>
                                        </p:attrNameLst>
                                      </p:cBhvr>
                                      <p:to>
                                        <a:srgbClr val="000000"/>
                                      </p:to>
                                    </p:animClr>
                                  </p:childTnLst>
                                </p:cTn>
                              </p:par>
                              <p:par>
                                <p:cTn id="87" presetID="3" presetClass="emph" presetSubtype="2" fill="hold" nodeType="withEffect">
                                  <p:stCondLst>
                                    <p:cond delay="0"/>
                                  </p:stCondLst>
                                  <p:childTnLst>
                                    <p:animClr clrSpc="rgb" dir="cw">
                                      <p:cBhvr override="childStyle">
                                        <p:cTn id="88" dur="500" fill="hold"/>
                                        <p:tgtEl>
                                          <p:spTgt spid="70">
                                            <p:txEl>
                                              <p:pRg st="0" end="0"/>
                                            </p:txEl>
                                          </p:spTgt>
                                        </p:tgtEl>
                                        <p:attrNameLst>
                                          <p:attrName>style.color</p:attrName>
                                        </p:attrNameLst>
                                      </p:cBhvr>
                                      <p:to>
                                        <a:srgbClr val="F93800"/>
                                      </p:to>
                                    </p:animClr>
                                  </p:childTnLst>
                                </p:cTn>
                              </p:par>
                              <p:par>
                                <p:cTn id="89" presetID="10" presetClass="entr" presetSubtype="0" fill="hold" grpId="1"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0" presetClass="path" presetSubtype="0" accel="50000" decel="50000" fill="hold" nodeType="withEffect">
                                  <p:stCondLst>
                                    <p:cond delay="0"/>
                                  </p:stCondLst>
                                  <p:childTnLst>
                                    <p:animMotion origin="layout" path="M -3.88889E-6 0.19189 L -3.88889E-6 0.28125 " pathEditMode="relative" rAng="0" ptsTypes="AA">
                                      <p:cBhvr>
                                        <p:cTn id="93" dur="500" fill="hold"/>
                                        <p:tgtEl>
                                          <p:spTgt spid="23"/>
                                        </p:tgtEl>
                                        <p:attrNameLst>
                                          <p:attrName>ppt_x</p:attrName>
                                          <p:attrName>ppt_y</p:attrName>
                                        </p:attrNameLst>
                                      </p:cBhvr>
                                      <p:rCtr x="0" y="4190"/>
                                    </p:animMotion>
                                  </p:childTnLst>
                                </p:cTn>
                              </p:par>
                              <p:par>
                                <p:cTn id="94" presetID="3" presetClass="emph" presetSubtype="2" fill="hold" nodeType="withEffect">
                                  <p:stCondLst>
                                    <p:cond delay="0"/>
                                  </p:stCondLst>
                                  <p:childTnLst>
                                    <p:animClr clrSpc="rgb" dir="cw">
                                      <p:cBhvr override="childStyle">
                                        <p:cTn id="95" dur="500" fill="hold"/>
                                        <p:tgtEl>
                                          <p:spTgt spid="73">
                                            <p:txEl>
                                              <p:pRg st="2" end="2"/>
                                            </p:txEl>
                                          </p:spTgt>
                                        </p:tgtEl>
                                        <p:attrNameLst>
                                          <p:attrName>style.color</p:attrName>
                                        </p:attrNameLst>
                                      </p:cBhvr>
                                      <p:to>
                                        <a:srgbClr val="000000"/>
                                      </p:to>
                                    </p:animClr>
                                  </p:childTnLst>
                                </p:cTn>
                              </p:par>
                              <p:par>
                                <p:cTn id="96" presetID="3" presetClass="emph" presetSubtype="2" fill="hold" nodeType="withEffect">
                                  <p:stCondLst>
                                    <p:cond delay="0"/>
                                  </p:stCondLst>
                                  <p:childTnLst>
                                    <p:animClr clrSpc="rgb" dir="cw">
                                      <p:cBhvr override="childStyle">
                                        <p:cTn id="97" dur="500" fill="hold"/>
                                        <p:tgtEl>
                                          <p:spTgt spid="73">
                                            <p:txEl>
                                              <p:pRg st="3" end="3"/>
                                            </p:txEl>
                                          </p:spTgt>
                                        </p:tgtEl>
                                        <p:attrNameLst>
                                          <p:attrName>style.color</p:attrName>
                                        </p:attrNameLst>
                                      </p:cBhvr>
                                      <p:to>
                                        <a:srgbClr val="000000"/>
                                      </p:to>
                                    </p:animClr>
                                  </p:childTnLst>
                                </p:cTn>
                              </p:par>
                              <p:par>
                                <p:cTn id="98" presetID="10" presetClass="entr" presetSubtype="0" fill="hold" nodeType="withEffect">
                                  <p:stCondLst>
                                    <p:cond delay="0"/>
                                  </p:stCondLst>
                                  <p:childTnLst>
                                    <p:set>
                                      <p:cBhvr>
                                        <p:cTn id="99" dur="1" fill="hold">
                                          <p:stCondLst>
                                            <p:cond delay="0"/>
                                          </p:stCondLst>
                                        </p:cTn>
                                        <p:tgtEl>
                                          <p:spTgt spid="73">
                                            <p:txEl>
                                              <p:pRg st="4" end="4"/>
                                            </p:txEl>
                                          </p:spTgt>
                                        </p:tgtEl>
                                        <p:attrNameLst>
                                          <p:attrName>style.visibility</p:attrName>
                                        </p:attrNameLst>
                                      </p:cBhvr>
                                      <p:to>
                                        <p:strVal val="visible"/>
                                      </p:to>
                                    </p:set>
                                    <p:animEffect transition="in" filter="fade">
                                      <p:cBhvr>
                                        <p:cTn id="100" dur="500"/>
                                        <p:tgtEl>
                                          <p:spTgt spid="73">
                                            <p:txEl>
                                              <p:pRg st="4" end="4"/>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73">
                                            <p:txEl>
                                              <p:pRg st="5" end="5"/>
                                            </p:txEl>
                                          </p:spTgt>
                                        </p:tgtEl>
                                        <p:attrNameLst>
                                          <p:attrName>style.visibility</p:attrName>
                                        </p:attrNameLst>
                                      </p:cBhvr>
                                      <p:to>
                                        <p:strVal val="visible"/>
                                      </p:to>
                                    </p:set>
                                    <p:animEffect transition="in" filter="fade">
                                      <p:cBhvr>
                                        <p:cTn id="103" dur="500"/>
                                        <p:tgtEl>
                                          <p:spTgt spid="73">
                                            <p:txEl>
                                              <p:pRg st="5" end="5"/>
                                            </p:txEl>
                                          </p:spTgt>
                                        </p:tgtEl>
                                      </p:cBhvr>
                                    </p:animEffect>
                                  </p:childTnLst>
                                </p:cTn>
                              </p:par>
                              <p:par>
                                <p:cTn id="104" presetID="3" presetClass="emph" presetSubtype="2" fill="hold" nodeType="withEffect">
                                  <p:stCondLst>
                                    <p:cond delay="0"/>
                                  </p:stCondLst>
                                  <p:childTnLst>
                                    <p:animClr clrSpc="rgb" dir="cw">
                                      <p:cBhvr override="childStyle">
                                        <p:cTn id="105" dur="500" fill="hold"/>
                                        <p:tgtEl>
                                          <p:spTgt spid="73">
                                            <p:txEl>
                                              <p:pRg st="4" end="4"/>
                                            </p:txEl>
                                          </p:spTgt>
                                        </p:tgtEl>
                                        <p:attrNameLst>
                                          <p:attrName>style.color</p:attrName>
                                        </p:attrNameLst>
                                      </p:cBhvr>
                                      <p:to>
                                        <a:srgbClr val="F93800"/>
                                      </p:to>
                                    </p:animClr>
                                  </p:childTnLst>
                                </p:cTn>
                              </p:par>
                              <p:par>
                                <p:cTn id="106" presetID="3" presetClass="emph" presetSubtype="2" fill="hold" nodeType="withEffect">
                                  <p:stCondLst>
                                    <p:cond delay="0"/>
                                  </p:stCondLst>
                                  <p:childTnLst>
                                    <p:animClr clrSpc="rgb" dir="cw">
                                      <p:cBhvr override="childStyle">
                                        <p:cTn id="107" dur="500" fill="hold"/>
                                        <p:tgtEl>
                                          <p:spTgt spid="73">
                                            <p:txEl>
                                              <p:pRg st="5" end="5"/>
                                            </p:txEl>
                                          </p:spTgt>
                                        </p:tgtEl>
                                        <p:attrNameLst>
                                          <p:attrName>style.color</p:attrName>
                                        </p:attrNameLst>
                                      </p:cBhvr>
                                      <p:to>
                                        <a:srgbClr val="F93800"/>
                                      </p:to>
                                    </p:animClr>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7"/>
                                        </p:tgtEl>
                                      </p:cBhvr>
                                    </p:animEffect>
                                    <p:set>
                                      <p:cBhvr>
                                        <p:cTn id="112" dur="1" fill="hold">
                                          <p:stCondLst>
                                            <p:cond delay="499"/>
                                          </p:stCondLst>
                                        </p:cTn>
                                        <p:tgtEl>
                                          <p:spTgt spid="47"/>
                                        </p:tgtEl>
                                        <p:attrNameLst>
                                          <p:attrName>style.visibility</p:attrName>
                                        </p:attrNameLst>
                                      </p:cBhvr>
                                      <p:to>
                                        <p:strVal val="hidden"/>
                                      </p:to>
                                    </p:set>
                                  </p:childTnLst>
                                </p:cTn>
                              </p:par>
                              <p:par>
                                <p:cTn id="113" presetID="3" presetClass="emph" presetSubtype="2" fill="hold" nodeType="withEffect">
                                  <p:stCondLst>
                                    <p:cond delay="0"/>
                                  </p:stCondLst>
                                  <p:childTnLst>
                                    <p:animClr clrSpc="rgb" dir="cw">
                                      <p:cBhvr override="childStyle">
                                        <p:cTn id="114" dur="500" fill="hold"/>
                                        <p:tgtEl>
                                          <p:spTgt spid="70">
                                            <p:txEl>
                                              <p:pRg st="0" end="0"/>
                                            </p:txEl>
                                          </p:spTgt>
                                        </p:tgtEl>
                                        <p:attrNameLst>
                                          <p:attrName>style.color</p:attrName>
                                        </p:attrNameLst>
                                      </p:cBhvr>
                                      <p:to>
                                        <a:srgbClr val="000000"/>
                                      </p:to>
                                    </p:animClr>
                                  </p:childTnLst>
                                </p:cTn>
                              </p:par>
                              <p:par>
                                <p:cTn id="115" presetID="3" presetClass="emph" presetSubtype="2" fill="hold" nodeType="withEffect">
                                  <p:stCondLst>
                                    <p:cond delay="0"/>
                                  </p:stCondLst>
                                  <p:childTnLst>
                                    <p:animClr clrSpc="rgb" dir="cw">
                                      <p:cBhvr override="childStyle">
                                        <p:cTn id="116" dur="500" fill="hold"/>
                                        <p:tgtEl>
                                          <p:spTgt spid="66">
                                            <p:txEl>
                                              <p:pRg st="0" end="0"/>
                                            </p:txEl>
                                          </p:spTgt>
                                        </p:tgtEl>
                                        <p:attrNameLst>
                                          <p:attrName>style.color</p:attrName>
                                        </p:attrNameLst>
                                      </p:cBhvr>
                                      <p:to>
                                        <a:srgbClr val="FF3700"/>
                                      </p:to>
                                    </p:animClr>
                                  </p:childTnLst>
                                </p:cTn>
                              </p:par>
                              <p:par>
                                <p:cTn id="117" presetID="10" presetClass="entr" presetSubtype="0" fill="hold" grpId="2" nodeType="with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fade">
                                      <p:cBhvr>
                                        <p:cTn id="119" dur="500"/>
                                        <p:tgtEl>
                                          <p:spTgt spid="48"/>
                                        </p:tgtEl>
                                      </p:cBhvr>
                                    </p:animEffect>
                                  </p:childTnLst>
                                </p:cTn>
                              </p:par>
                              <p:par>
                                <p:cTn id="120" presetID="0" presetClass="path" presetSubtype="0" accel="50000" decel="50000" fill="hold" nodeType="withEffect">
                                  <p:stCondLst>
                                    <p:cond delay="0"/>
                                  </p:stCondLst>
                                  <p:childTnLst>
                                    <p:animMotion origin="layout" path="M -3.88889E-6 0.28125 L -3.88889E-6 0.37871 " pathEditMode="relative" rAng="0" ptsTypes="AA">
                                      <p:cBhvr>
                                        <p:cTn id="121" dur="500" fill="hold"/>
                                        <p:tgtEl>
                                          <p:spTgt spid="23"/>
                                        </p:tgtEl>
                                        <p:attrNameLst>
                                          <p:attrName>ppt_x</p:attrName>
                                          <p:attrName>ppt_y</p:attrName>
                                        </p:attrNameLst>
                                      </p:cBhvr>
                                      <p:rCtr x="0" y="5162"/>
                                    </p:animMotion>
                                  </p:childTnLst>
                                </p:cTn>
                              </p:par>
                              <p:par>
                                <p:cTn id="122" presetID="3" presetClass="emph" presetSubtype="2" fill="hold" nodeType="withEffect">
                                  <p:stCondLst>
                                    <p:cond delay="0"/>
                                  </p:stCondLst>
                                  <p:childTnLst>
                                    <p:animClr clrSpc="rgb" dir="cw">
                                      <p:cBhvr override="childStyle">
                                        <p:cTn id="123" dur="500" fill="hold"/>
                                        <p:tgtEl>
                                          <p:spTgt spid="73">
                                            <p:txEl>
                                              <p:pRg st="4" end="4"/>
                                            </p:txEl>
                                          </p:spTgt>
                                        </p:tgtEl>
                                        <p:attrNameLst>
                                          <p:attrName>style.color</p:attrName>
                                        </p:attrNameLst>
                                      </p:cBhvr>
                                      <p:to>
                                        <a:srgbClr val="000000"/>
                                      </p:to>
                                    </p:animClr>
                                  </p:childTnLst>
                                </p:cTn>
                              </p:par>
                              <p:par>
                                <p:cTn id="124" presetID="3" presetClass="emph" presetSubtype="2" fill="hold" nodeType="withEffect">
                                  <p:stCondLst>
                                    <p:cond delay="0"/>
                                  </p:stCondLst>
                                  <p:childTnLst>
                                    <p:animClr clrSpc="rgb" dir="cw">
                                      <p:cBhvr override="childStyle">
                                        <p:cTn id="125" dur="500" fill="hold"/>
                                        <p:tgtEl>
                                          <p:spTgt spid="73">
                                            <p:txEl>
                                              <p:pRg st="5" end="5"/>
                                            </p:txEl>
                                          </p:spTgt>
                                        </p:tgtEl>
                                        <p:attrNameLst>
                                          <p:attrName>style.color</p:attrName>
                                        </p:attrNameLst>
                                      </p:cBhvr>
                                      <p:to>
                                        <a:srgbClr val="000000"/>
                                      </p:to>
                                    </p:animClr>
                                  </p:childTnLst>
                                </p:cTn>
                              </p:par>
                              <p:par>
                                <p:cTn id="126" presetID="10" presetClass="entr" presetSubtype="0" fill="hold" nodeType="withEffect">
                                  <p:stCondLst>
                                    <p:cond delay="0"/>
                                  </p:stCondLst>
                                  <p:childTnLst>
                                    <p:set>
                                      <p:cBhvr>
                                        <p:cTn id="127" dur="1" fill="hold">
                                          <p:stCondLst>
                                            <p:cond delay="0"/>
                                          </p:stCondLst>
                                        </p:cTn>
                                        <p:tgtEl>
                                          <p:spTgt spid="73">
                                            <p:txEl>
                                              <p:pRg st="6" end="6"/>
                                            </p:txEl>
                                          </p:spTgt>
                                        </p:tgtEl>
                                        <p:attrNameLst>
                                          <p:attrName>style.visibility</p:attrName>
                                        </p:attrNameLst>
                                      </p:cBhvr>
                                      <p:to>
                                        <p:strVal val="visible"/>
                                      </p:to>
                                    </p:set>
                                    <p:animEffect transition="in" filter="fade">
                                      <p:cBhvr>
                                        <p:cTn id="128" dur="500"/>
                                        <p:tgtEl>
                                          <p:spTgt spid="73">
                                            <p:txEl>
                                              <p:pRg st="6" end="6"/>
                                            </p:txEl>
                                          </p:spTgt>
                                        </p:tgtEl>
                                      </p:cBhvr>
                                    </p:animEffect>
                                  </p:childTnLst>
                                </p:cTn>
                              </p:par>
                              <p:par>
                                <p:cTn id="129" presetID="3" presetClass="emph" presetSubtype="2" fill="hold" nodeType="withEffect">
                                  <p:stCondLst>
                                    <p:cond delay="0"/>
                                  </p:stCondLst>
                                  <p:childTnLst>
                                    <p:animClr clrSpc="rgb" dir="cw">
                                      <p:cBhvr override="childStyle">
                                        <p:cTn id="130" dur="500" fill="hold"/>
                                        <p:tgtEl>
                                          <p:spTgt spid="73">
                                            <p:txEl>
                                              <p:pRg st="6" end="6"/>
                                            </p:txEl>
                                          </p:spTgt>
                                        </p:tgtEl>
                                        <p:attrNameLst>
                                          <p:attrName>style.color</p:attrName>
                                        </p:attrNameLst>
                                      </p:cBhvr>
                                      <p:to>
                                        <a:srgbClr val="F93800"/>
                                      </p:to>
                                    </p:animClr>
                                  </p:childTnLst>
                                </p:cTn>
                              </p:par>
                              <p:par>
                                <p:cTn id="131" presetID="10"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500"/>
                                        <p:tgtEl>
                                          <p:spTgt spid="48"/>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500"/>
                                        <p:tgtEl>
                                          <p:spTgt spid="48"/>
                                        </p:tgtEl>
                                      </p:cBhvr>
                                    </p:animEffect>
                                    <p:set>
                                      <p:cBhvr>
                                        <p:cTn id="138" dur="1" fill="hold">
                                          <p:stCondLst>
                                            <p:cond delay="499"/>
                                          </p:stCondLst>
                                        </p:cTn>
                                        <p:tgtEl>
                                          <p:spTgt spid="48"/>
                                        </p:tgtEl>
                                        <p:attrNameLst>
                                          <p:attrName>style.visibility</p:attrName>
                                        </p:attrNameLst>
                                      </p:cBhvr>
                                      <p:to>
                                        <p:strVal val="hidden"/>
                                      </p:to>
                                    </p:set>
                                  </p:childTnLst>
                                </p:cTn>
                              </p:par>
                              <p:par>
                                <p:cTn id="139" presetID="3" presetClass="emph" presetSubtype="2" fill="hold" nodeType="withEffect">
                                  <p:stCondLst>
                                    <p:cond delay="0"/>
                                  </p:stCondLst>
                                  <p:childTnLst>
                                    <p:animClr clrSpc="rgb" dir="cw">
                                      <p:cBhvr override="childStyle">
                                        <p:cTn id="140" dur="500" fill="hold"/>
                                        <p:tgtEl>
                                          <p:spTgt spid="66">
                                            <p:txEl>
                                              <p:pRg st="0" end="0"/>
                                            </p:txEl>
                                          </p:spTgt>
                                        </p:tgtEl>
                                        <p:attrNameLst>
                                          <p:attrName>style.color</p:attrName>
                                        </p:attrNameLst>
                                      </p:cBhvr>
                                      <p:to>
                                        <a:srgbClr val="000000"/>
                                      </p:to>
                                    </p:animClr>
                                  </p:childTnLst>
                                </p:cTn>
                              </p:par>
                              <p:par>
                                <p:cTn id="141" presetID="10" presetClass="exit" presetSubtype="0" fill="hold" nodeType="withEffect">
                                  <p:stCondLst>
                                    <p:cond delay="0"/>
                                  </p:stCondLst>
                                  <p:childTnLst>
                                    <p:animEffect transition="out" filter="fade">
                                      <p:cBhvr>
                                        <p:cTn id="142" dur="500"/>
                                        <p:tgtEl>
                                          <p:spTgt spid="23"/>
                                        </p:tgtEl>
                                      </p:cBhvr>
                                    </p:animEffect>
                                    <p:set>
                                      <p:cBhvr>
                                        <p:cTn id="143" dur="1" fill="hold">
                                          <p:stCondLst>
                                            <p:cond delay="499"/>
                                          </p:stCondLst>
                                        </p:cTn>
                                        <p:tgtEl>
                                          <p:spTgt spid="23"/>
                                        </p:tgtEl>
                                        <p:attrNameLst>
                                          <p:attrName>style.visibility</p:attrName>
                                        </p:attrNameLst>
                                      </p:cBhvr>
                                      <p:to>
                                        <p:strVal val="hidden"/>
                                      </p:to>
                                    </p:set>
                                  </p:childTnLst>
                                </p:cTn>
                              </p:par>
                              <p:par>
                                <p:cTn id="144" presetID="3" presetClass="emph" presetSubtype="2" fill="hold" grpId="0" nodeType="withEffect">
                                  <p:stCondLst>
                                    <p:cond delay="0"/>
                                  </p:stCondLst>
                                  <p:childTnLst>
                                    <p:animClr clrSpc="rgb" dir="cw">
                                      <p:cBhvr override="childStyle">
                                        <p:cTn id="145" dur="500" fill="hold"/>
                                        <p:tgtEl>
                                          <p:spTgt spid="73">
                                            <p:txEl>
                                              <p:pRg st="0" end="0"/>
                                            </p:txEl>
                                          </p:spTgt>
                                        </p:tgtEl>
                                        <p:attrNameLst>
                                          <p:attrName>style.color</p:attrName>
                                        </p:attrNameLst>
                                      </p:cBhvr>
                                      <p:to>
                                        <a:srgbClr val="000000"/>
                                      </p:to>
                                    </p:animClr>
                                  </p:childTnLst>
                                </p:cTn>
                              </p:par>
                              <p:par>
                                <p:cTn id="146" presetID="3" presetClass="emph" presetSubtype="2" fill="hold" grpId="0" nodeType="withEffect">
                                  <p:stCondLst>
                                    <p:cond delay="0"/>
                                  </p:stCondLst>
                                  <p:childTnLst>
                                    <p:animClr clrSpc="rgb" dir="cw">
                                      <p:cBhvr override="childStyle">
                                        <p:cTn id="147" dur="500" fill="hold"/>
                                        <p:tgtEl>
                                          <p:spTgt spid="73">
                                            <p:txEl>
                                              <p:pRg st="1" end="1"/>
                                            </p:txEl>
                                          </p:spTgt>
                                        </p:tgtEl>
                                        <p:attrNameLst>
                                          <p:attrName>style.color</p:attrName>
                                        </p:attrNameLst>
                                      </p:cBhvr>
                                      <p:to>
                                        <a:srgbClr val="000000"/>
                                      </p:to>
                                    </p:animClr>
                                  </p:childTnLst>
                                </p:cTn>
                              </p:par>
                              <p:par>
                                <p:cTn id="148" presetID="3" presetClass="emph" presetSubtype="2" fill="hold" grpId="0" nodeType="withEffect">
                                  <p:stCondLst>
                                    <p:cond delay="0"/>
                                  </p:stCondLst>
                                  <p:childTnLst>
                                    <p:animClr clrSpc="rgb" dir="cw">
                                      <p:cBhvr override="childStyle">
                                        <p:cTn id="149" dur="500" fill="hold"/>
                                        <p:tgtEl>
                                          <p:spTgt spid="73">
                                            <p:txEl>
                                              <p:pRg st="2" end="2"/>
                                            </p:txEl>
                                          </p:spTgt>
                                        </p:tgtEl>
                                        <p:attrNameLst>
                                          <p:attrName>style.color</p:attrName>
                                        </p:attrNameLst>
                                      </p:cBhvr>
                                      <p:to>
                                        <a:srgbClr val="000000"/>
                                      </p:to>
                                    </p:animClr>
                                  </p:childTnLst>
                                </p:cTn>
                              </p:par>
                              <p:par>
                                <p:cTn id="150" presetID="3" presetClass="emph" presetSubtype="2" fill="hold" grpId="0" nodeType="withEffect">
                                  <p:stCondLst>
                                    <p:cond delay="0"/>
                                  </p:stCondLst>
                                  <p:childTnLst>
                                    <p:animClr clrSpc="rgb" dir="cw">
                                      <p:cBhvr override="childStyle">
                                        <p:cTn id="151" dur="500" fill="hold"/>
                                        <p:tgtEl>
                                          <p:spTgt spid="73">
                                            <p:txEl>
                                              <p:pRg st="3" end="3"/>
                                            </p:txEl>
                                          </p:spTgt>
                                        </p:tgtEl>
                                        <p:attrNameLst>
                                          <p:attrName>style.color</p:attrName>
                                        </p:attrNameLst>
                                      </p:cBhvr>
                                      <p:to>
                                        <a:srgbClr val="000000"/>
                                      </p:to>
                                    </p:animClr>
                                  </p:childTnLst>
                                </p:cTn>
                              </p:par>
                              <p:par>
                                <p:cTn id="152" presetID="3" presetClass="emph" presetSubtype="2" fill="hold" grpId="0" nodeType="withEffect">
                                  <p:stCondLst>
                                    <p:cond delay="0"/>
                                  </p:stCondLst>
                                  <p:childTnLst>
                                    <p:animClr clrSpc="rgb" dir="cw">
                                      <p:cBhvr override="childStyle">
                                        <p:cTn id="153" dur="500" fill="hold"/>
                                        <p:tgtEl>
                                          <p:spTgt spid="73">
                                            <p:txEl>
                                              <p:pRg st="4" end="4"/>
                                            </p:txEl>
                                          </p:spTgt>
                                        </p:tgtEl>
                                        <p:attrNameLst>
                                          <p:attrName>style.color</p:attrName>
                                        </p:attrNameLst>
                                      </p:cBhvr>
                                      <p:to>
                                        <a:srgbClr val="000000"/>
                                      </p:to>
                                    </p:animClr>
                                  </p:childTnLst>
                                </p:cTn>
                              </p:par>
                              <p:par>
                                <p:cTn id="154" presetID="3" presetClass="emph" presetSubtype="2" fill="hold" grpId="0" nodeType="withEffect">
                                  <p:stCondLst>
                                    <p:cond delay="0"/>
                                  </p:stCondLst>
                                  <p:childTnLst>
                                    <p:animClr clrSpc="rgb" dir="cw">
                                      <p:cBhvr override="childStyle">
                                        <p:cTn id="155" dur="500" fill="hold"/>
                                        <p:tgtEl>
                                          <p:spTgt spid="73">
                                            <p:txEl>
                                              <p:pRg st="5" end="5"/>
                                            </p:txEl>
                                          </p:spTgt>
                                        </p:tgtEl>
                                        <p:attrNameLst>
                                          <p:attrName>style.color</p:attrName>
                                        </p:attrNameLst>
                                      </p:cBhvr>
                                      <p:to>
                                        <a:srgbClr val="000000"/>
                                      </p:to>
                                    </p:animClr>
                                  </p:childTnLst>
                                </p:cTn>
                              </p:par>
                              <p:par>
                                <p:cTn id="156" presetID="3" presetClass="emph" presetSubtype="2" fill="hold" grpId="0" nodeType="withEffect">
                                  <p:stCondLst>
                                    <p:cond delay="0"/>
                                  </p:stCondLst>
                                  <p:childTnLst>
                                    <p:animClr clrSpc="rgb" dir="cw">
                                      <p:cBhvr override="childStyle">
                                        <p:cTn id="157" dur="500" fill="hold"/>
                                        <p:tgtEl>
                                          <p:spTgt spid="73">
                                            <p:txEl>
                                              <p:pRg st="6" end="6"/>
                                            </p:txEl>
                                          </p:spTgt>
                                        </p:tgtEl>
                                        <p:attrNameLst>
                                          <p:attrName>style.color</p:attrName>
                                        </p:attrNameLst>
                                      </p:cBhvr>
                                      <p:to>
                                        <a:srgbClr val="000000"/>
                                      </p:to>
                                    </p:animClr>
                                  </p:childTnLst>
                                </p:cTn>
                              </p:par>
                              <p:par>
                                <p:cTn id="158" presetID="10" presetClass="entr" presetSubtype="0" fill="hold" grpId="0" nodeType="withEffect">
                                  <p:stCondLst>
                                    <p:cond delay="0"/>
                                  </p:stCondLst>
                                  <p:childTnLst>
                                    <p:set>
                                      <p:cBhvr>
                                        <p:cTn id="159" dur="1" fill="hold">
                                          <p:stCondLst>
                                            <p:cond delay="0"/>
                                          </p:stCondLst>
                                        </p:cTn>
                                        <p:tgtEl>
                                          <p:spTgt spid="49"/>
                                        </p:tgtEl>
                                        <p:attrNameLst>
                                          <p:attrName>style.visibility</p:attrName>
                                        </p:attrNameLst>
                                      </p:cBhvr>
                                      <p:to>
                                        <p:strVal val="visible"/>
                                      </p:to>
                                    </p:set>
                                    <p:animEffect transition="in" filter="fade">
                                      <p:cBhvr>
                                        <p:cTn id="1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5" grpId="0" animBg="1"/>
      <p:bldP spid="45" grpId="1" animBg="1"/>
      <p:bldP spid="47" grpId="0" animBg="1"/>
      <p:bldP spid="47" grpId="1" animBg="1"/>
      <p:bldP spid="21" grpId="0" animBg="1"/>
      <p:bldP spid="21" grpId="1" animBg="1"/>
      <p:bldP spid="46" grpId="0" animBg="1"/>
      <p:bldP spid="46" grpId="1" animBg="1"/>
      <p:bldP spid="48" grpId="0" animBg="1"/>
      <p:bldP spid="48" grpId="1" animBg="1"/>
      <p:bldP spid="48" grpId="2" animBg="1"/>
      <p:bldP spid="72" grpId="0"/>
      <p:bldP spid="73" grpId="0" build="allAtOnce"/>
      <p:bldP spid="49" grpId="0"/>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1. Generate</a:t>
            </a:r>
          </a:p>
          <a:p>
            <a:pPr lvl="0" algn="ctr" defTabSz="914400">
              <a:defRPr/>
            </a:pPr>
            <a:r>
              <a:rPr lang="en-US" sz="2000" dirty="0">
                <a:solidFill>
                  <a:srgbClr val="C00000"/>
                </a:solidFill>
                <a:latin typeface="Cambria" panose="02040503050406030204" pitchFamily="18" charset="0"/>
              </a:rPr>
              <a:t>µProgram </a:t>
            </a:r>
            <a:endParaRPr lang="en-US" sz="2000" baseline="30000" dirty="0">
              <a:solidFill>
                <a:srgbClr val="C00000"/>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77" name="Rectangle 76">
            <a:extLst>
              <a:ext uri="{FF2B5EF4-FFF2-40B4-BE49-F238E27FC236}">
                <a16:creationId xmlns:a16="http://schemas.microsoft.com/office/drawing/2014/main" id="{5403DE30-D71B-FB45-A01B-5AA91A657915}"/>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42" name="Group 41">
            <a:extLst>
              <a:ext uri="{FF2B5EF4-FFF2-40B4-BE49-F238E27FC236}">
                <a16:creationId xmlns:a16="http://schemas.microsoft.com/office/drawing/2014/main" id="{375FDD45-6C45-FC48-867C-F8AED6F92C0D}"/>
              </a:ext>
            </a:extLst>
          </p:cNvPr>
          <p:cNvGrpSpPr/>
          <p:nvPr/>
        </p:nvGrpSpPr>
        <p:grpSpPr>
          <a:xfrm>
            <a:off x="4306893" y="5498314"/>
            <a:ext cx="1430200" cy="1028294"/>
            <a:chOff x="4721028" y="5528141"/>
            <a:chExt cx="1430200" cy="1028294"/>
          </a:xfrm>
        </p:grpSpPr>
        <p:sp>
          <p:nvSpPr>
            <p:cNvPr id="43" name="Right Arrow 42">
              <a:extLst>
                <a:ext uri="{FF2B5EF4-FFF2-40B4-BE49-F238E27FC236}">
                  <a16:creationId xmlns:a16="http://schemas.microsoft.com/office/drawing/2014/main" id="{6337BD51-FAD8-1549-BAF1-48B67BAE7CE0}"/>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44" name="Rectangle 43">
              <a:extLst>
                <a:ext uri="{FF2B5EF4-FFF2-40B4-BE49-F238E27FC236}">
                  <a16:creationId xmlns:a16="http://schemas.microsoft.com/office/drawing/2014/main" id="{CA23BFFD-C70E-434B-9F9E-3D1399CE8362}"/>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47" name="Right Arrow 46">
            <a:extLst>
              <a:ext uri="{FF2B5EF4-FFF2-40B4-BE49-F238E27FC236}">
                <a16:creationId xmlns:a16="http://schemas.microsoft.com/office/drawing/2014/main" id="{8853FF03-D865-F14C-8FF8-7B907F59DA31}"/>
              </a:ext>
            </a:extLst>
          </p:cNvPr>
          <p:cNvSpPr/>
          <p:nvPr/>
        </p:nvSpPr>
        <p:spPr>
          <a:xfrm>
            <a:off x="3527676" y="3345806"/>
            <a:ext cx="1065470"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24891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7"/>
                                        </p:tgtEl>
                                        <p:attrNameLst>
                                          <p:attrName>fillcolor</p:attrName>
                                        </p:attrNameLst>
                                      </p:cBhvr>
                                      <p:to>
                                        <a:srgbClr val="C1C1C1"/>
                                      </p:to>
                                    </p:animClr>
                                    <p:set>
                                      <p:cBhvr>
                                        <p:cTn id="7" dur="500" fill="hold"/>
                                        <p:tgtEl>
                                          <p:spTgt spid="47"/>
                                        </p:tgtEl>
                                        <p:attrNameLst>
                                          <p:attrName>fill.type</p:attrName>
                                        </p:attrNameLst>
                                      </p:cBhvr>
                                      <p:to>
                                        <p:strVal val="solid"/>
                                      </p:to>
                                    </p:set>
                                    <p:set>
                                      <p:cBhvr>
                                        <p:cTn id="8" dur="500" fill="hold"/>
                                        <p:tgtEl>
                                          <p:spTgt spid="47"/>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72"/>
                                        </p:tgtEl>
                                        <p:attrNameLst>
                                          <p:attrName>style.color</p:attrName>
                                        </p:attrNameLst>
                                      </p:cBhvr>
                                      <p:to>
                                        <a:srgbClr val="C1C1C1"/>
                                      </p:to>
                                    </p:animClr>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C843FF9-956D-934B-A8E9-11D15050D5A7}"/>
              </a:ext>
            </a:extLst>
          </p:cNvPr>
          <p:cNvSpPr/>
          <p:nvPr/>
        </p:nvSpPr>
        <p:spPr>
          <a:xfrm>
            <a:off x="6181952" y="2708121"/>
            <a:ext cx="2743855"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70" name="Rectangle 69">
            <a:extLst>
              <a:ext uri="{FF2B5EF4-FFF2-40B4-BE49-F238E27FC236}">
                <a16:creationId xmlns:a16="http://schemas.microsoft.com/office/drawing/2014/main" id="{ACE51266-3189-E947-B0EA-9FCD35994646}"/>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71" name="Rectangle 70">
            <a:extLst>
              <a:ext uri="{FF2B5EF4-FFF2-40B4-BE49-F238E27FC236}">
                <a16:creationId xmlns:a16="http://schemas.microsoft.com/office/drawing/2014/main" id="{E1F83FB9-85A9-FC4C-A418-983548BE0D11}"/>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 (I)</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1" name="Rectangle 30">
            <a:extLst>
              <a:ext uri="{FF2B5EF4-FFF2-40B4-BE49-F238E27FC236}">
                <a16:creationId xmlns:a16="http://schemas.microsoft.com/office/drawing/2014/main" id="{3DE98D83-3E52-E147-A072-87372B0F2D07}"/>
              </a:ext>
            </a:extLst>
          </p:cNvPr>
          <p:cNvSpPr/>
          <p:nvPr/>
        </p:nvSpPr>
        <p:spPr>
          <a:xfrm>
            <a:off x="353227" y="1788653"/>
            <a:ext cx="2296051" cy="400110"/>
          </a:xfrm>
          <a:prstGeom prst="rect">
            <a:avLst/>
          </a:prstGeom>
        </p:spPr>
        <p:txBody>
          <a:bodyPr wrap="square">
            <a:spAutoFit/>
          </a:bodyPr>
          <a:lstStyle/>
          <a:p>
            <a:pPr algn="r"/>
            <a:r>
              <a:rPr lang="en-US" sz="2000" dirty="0">
                <a:latin typeface="Cambria" panose="02040503050406030204" pitchFamily="18" charset="0"/>
                <a:cs typeface="Arial" panose="020B0604020202020204" pitchFamily="34" charset="0"/>
              </a:rPr>
              <a:t>1. </a:t>
            </a:r>
            <a:r>
              <a:rPr lang="en-US" sz="2000" dirty="0">
                <a:solidFill>
                  <a:srgbClr val="C00000"/>
                </a:solidFill>
                <a:latin typeface="Cambria" panose="02040503050406030204" pitchFamily="18" charset="0"/>
                <a:cs typeface="Arial" panose="020B0604020202020204" pitchFamily="34" charset="0"/>
              </a:rPr>
              <a:t>raise </a:t>
            </a:r>
            <a:r>
              <a:rPr lang="en-US" sz="2000" dirty="0" err="1">
                <a:solidFill>
                  <a:srgbClr val="C00000"/>
                </a:solidFill>
                <a:latin typeface="Cambria" panose="02040503050406030204" pitchFamily="18" charset="0"/>
                <a:cs typeface="Arial" panose="020B0604020202020204" pitchFamily="34" charset="0"/>
              </a:rPr>
              <a:t>wordline</a:t>
            </a:r>
            <a:endParaRPr lang="en-US" sz="2000" dirty="0">
              <a:solidFill>
                <a:srgbClr val="C00000"/>
              </a:solidFill>
              <a:latin typeface="Cambria" panose="02040503050406030204" pitchFamily="18" charset="0"/>
              <a:cs typeface="Arial" panose="020B0604020202020204" pitchFamily="34" charset="0"/>
            </a:endParaRPr>
          </a:p>
        </p:txBody>
      </p:sp>
      <p:sp>
        <p:nvSpPr>
          <p:cNvPr id="38" name="Rectangle 37">
            <a:extLst>
              <a:ext uri="{FF2B5EF4-FFF2-40B4-BE49-F238E27FC236}">
                <a16:creationId xmlns:a16="http://schemas.microsoft.com/office/drawing/2014/main" id="{5BD1AB6A-8168-8E4C-BE51-7F104C627752}"/>
              </a:ext>
            </a:extLst>
          </p:cNvPr>
          <p:cNvSpPr/>
          <p:nvPr/>
        </p:nvSpPr>
        <p:spPr>
          <a:xfrm>
            <a:off x="464954" y="3342262"/>
            <a:ext cx="3947106" cy="400110"/>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2. capacitor </a:t>
            </a:r>
            <a:r>
              <a:rPr lang="en-US" sz="2000" dirty="0">
                <a:solidFill>
                  <a:srgbClr val="C00000"/>
                </a:solidFill>
                <a:latin typeface="Cambria" panose="02040503050406030204" pitchFamily="18" charset="0"/>
                <a:cs typeface="Arial" panose="020B0604020202020204" pitchFamily="34" charset="0"/>
              </a:rPr>
              <a:t>loses charge </a:t>
            </a:r>
            <a:r>
              <a:rPr lang="en-US" sz="2000" dirty="0">
                <a:latin typeface="Cambria" panose="02040503050406030204" pitchFamily="18" charset="0"/>
                <a:cs typeface="Arial" panose="020B0604020202020204" pitchFamily="34" charset="0"/>
              </a:rPr>
              <a:t>to bitline </a:t>
            </a:r>
          </a:p>
        </p:txBody>
      </p:sp>
      <p:sp>
        <p:nvSpPr>
          <p:cNvPr id="43" name="Rectangle 42">
            <a:extLst>
              <a:ext uri="{FF2B5EF4-FFF2-40B4-BE49-F238E27FC236}">
                <a16:creationId xmlns:a16="http://schemas.microsoft.com/office/drawing/2014/main" id="{13D93071-EA47-324A-AA72-80F678BEBEEB}"/>
              </a:ext>
            </a:extLst>
          </p:cNvPr>
          <p:cNvSpPr/>
          <p:nvPr/>
        </p:nvSpPr>
        <p:spPr>
          <a:xfrm>
            <a:off x="2127296" y="4034138"/>
            <a:ext cx="2402325"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4. </a:t>
            </a:r>
            <a:r>
              <a:rPr lang="en-US" sz="2000" dirty="0">
                <a:solidFill>
                  <a:srgbClr val="C00000"/>
                </a:solidFill>
                <a:latin typeface="Cambria" panose="02040503050406030204" pitchFamily="18" charset="0"/>
                <a:cs typeface="Arial" panose="020B0604020202020204" pitchFamily="34" charset="0"/>
              </a:rPr>
              <a:t>amplify deviation </a:t>
            </a:r>
          </a:p>
          <a:p>
            <a:pPr algn="ctr"/>
            <a:r>
              <a:rPr lang="en-US" sz="2000" dirty="0">
                <a:latin typeface="Cambria" panose="02040503050406030204" pitchFamily="18" charset="0"/>
                <a:cs typeface="Arial" panose="020B0604020202020204" pitchFamily="34" charset="0"/>
              </a:rPr>
              <a:t>in the bitline</a:t>
            </a:r>
          </a:p>
        </p:txBody>
      </p:sp>
      <p:sp>
        <p:nvSpPr>
          <p:cNvPr id="5" name="Rectangle 4">
            <a:extLst>
              <a:ext uri="{FF2B5EF4-FFF2-40B4-BE49-F238E27FC236}">
                <a16:creationId xmlns:a16="http://schemas.microsoft.com/office/drawing/2014/main" id="{2701BFCE-967D-F648-B8B8-804E2E565E23}"/>
              </a:ext>
            </a:extLst>
          </p:cNvPr>
          <p:cNvSpPr/>
          <p:nvPr/>
        </p:nvSpPr>
        <p:spPr>
          <a:xfrm>
            <a:off x="4648996" y="1830226"/>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 + </a:t>
            </a:r>
            <a:r>
              <a:rPr lang="el-GR" sz="2000" b="1" dirty="0">
                <a:solidFill>
                  <a:srgbClr val="00B0F0"/>
                </a:solidFill>
                <a:latin typeface="Cambria" panose="02040503050406030204" pitchFamily="18" charset="0"/>
              </a:rPr>
              <a:t>δ</a:t>
            </a:r>
            <a:endParaRPr lang="en-US" sz="2000" dirty="0">
              <a:solidFill>
                <a:srgbClr val="00B0F0"/>
              </a:solidFill>
              <a:latin typeface="Cambria" panose="02040503050406030204" pitchFamily="18" charset="0"/>
            </a:endParaRPr>
          </a:p>
        </p:txBody>
      </p:sp>
      <p:sp>
        <p:nvSpPr>
          <p:cNvPr id="53" name="Rectangle 52">
            <a:extLst>
              <a:ext uri="{FF2B5EF4-FFF2-40B4-BE49-F238E27FC236}">
                <a16:creationId xmlns:a16="http://schemas.microsoft.com/office/drawing/2014/main" id="{F586227B-5D83-1C41-A9C2-6FCCE625E63A}"/>
              </a:ext>
            </a:extLst>
          </p:cNvPr>
          <p:cNvSpPr/>
          <p:nvPr/>
        </p:nvSpPr>
        <p:spPr>
          <a:xfrm>
            <a:off x="263091" y="4529641"/>
            <a:ext cx="1853392" cy="707886"/>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3. </a:t>
            </a:r>
            <a:r>
              <a:rPr lang="en-US" sz="2000" dirty="0">
                <a:solidFill>
                  <a:srgbClr val="C00000"/>
                </a:solidFill>
                <a:latin typeface="Cambria" panose="02040503050406030204" pitchFamily="18" charset="0"/>
                <a:cs typeface="Arial" panose="020B0604020202020204" pitchFamily="34" charset="0"/>
              </a:rPr>
              <a:t>enable </a:t>
            </a:r>
          </a:p>
          <a:p>
            <a:pPr algn="r"/>
            <a:r>
              <a:rPr lang="en-US" sz="2000" dirty="0">
                <a:solidFill>
                  <a:srgbClr val="C00000"/>
                </a:solidFill>
                <a:latin typeface="Cambria" panose="02040503050406030204" pitchFamily="18" charset="0"/>
                <a:cs typeface="Arial" panose="020B0604020202020204" pitchFamily="34" charset="0"/>
              </a:rPr>
              <a:t>sense amplifier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5" name="Rectangle 64">
            <a:extLst>
              <a:ext uri="{FF2B5EF4-FFF2-40B4-BE49-F238E27FC236}">
                <a16:creationId xmlns:a16="http://schemas.microsoft.com/office/drawing/2014/main" id="{D7835050-8996-B049-8961-536CA935D355}"/>
              </a:ext>
            </a:extLst>
          </p:cNvPr>
          <p:cNvSpPr/>
          <p:nvPr/>
        </p:nvSpPr>
        <p:spPr>
          <a:xfrm>
            <a:off x="464954" y="3336991"/>
            <a:ext cx="3466654" cy="400110"/>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5. capacitor </a:t>
            </a:r>
            <a:r>
              <a:rPr lang="en-US" sz="2000" dirty="0">
                <a:solidFill>
                  <a:srgbClr val="C00000"/>
                </a:solidFill>
                <a:latin typeface="Cambria" panose="02040503050406030204" pitchFamily="18" charset="0"/>
                <a:cs typeface="Arial" panose="020B0604020202020204" pitchFamily="34" charset="0"/>
              </a:rPr>
              <a:t>charge is restored</a:t>
            </a: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274291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rgbClr val="C02900"/>
                                      </p:to>
                                    </p:animClr>
                                    <p:set>
                                      <p:cBhvr>
                                        <p:cTn id="10" dur="1000" fill="hold"/>
                                        <p:tgtEl>
                                          <p:spTgt spid="4"/>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7" presetClass="emph" presetSubtype="2" fill="hold" nodeType="withEffect">
                                  <p:stCondLst>
                                    <p:cond delay="0"/>
                                  </p:stCondLst>
                                  <p:childTnLst>
                                    <p:animClr clrSpc="rgb" dir="cw">
                                      <p:cBhvr>
                                        <p:cTn id="17" dur="1000" fill="hold"/>
                                        <p:tgtEl>
                                          <p:spTgt spid="37"/>
                                        </p:tgtEl>
                                        <p:attrNameLst>
                                          <p:attrName>stroke.color</p:attrName>
                                        </p:attrNameLst>
                                      </p:cBhvr>
                                      <p:to>
                                        <a:srgbClr val="C02900"/>
                                      </p:to>
                                    </p:animClr>
                                    <p:set>
                                      <p:cBhvr>
                                        <p:cTn id="18" dur="1000" fill="hold"/>
                                        <p:tgtEl>
                                          <p:spTgt spid="37"/>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1000" fill="hold"/>
                                        <p:tgtEl>
                                          <p:spTgt spid="19"/>
                                        </p:tgtEl>
                                        <p:attrNameLst>
                                          <p:attrName>stroke.color</p:attrName>
                                        </p:attrNameLst>
                                      </p:cBhvr>
                                      <p:to>
                                        <a:srgbClr val="C02900"/>
                                      </p:to>
                                    </p:animClr>
                                    <p:set>
                                      <p:cBhvr>
                                        <p:cTn id="21" dur="1000" fill="hold"/>
                                        <p:tgtEl>
                                          <p:spTgt spid="19"/>
                                        </p:tgtEl>
                                        <p:attrNameLst>
                                          <p:attrName>stroke.on</p:attrName>
                                        </p:attrNameLst>
                                      </p:cBhvr>
                                      <p:to>
                                        <p:strVal val="true"/>
                                      </p:to>
                                    </p:set>
                                  </p:childTnLst>
                                </p:cTn>
                              </p:par>
                              <p:par>
                                <p:cTn id="22" presetID="7" presetClass="emph" presetSubtype="2" fill="hold" nodeType="withEffect">
                                  <p:stCondLst>
                                    <p:cond delay="0"/>
                                  </p:stCondLst>
                                  <p:childTnLst>
                                    <p:animClr clrSpc="rgb" dir="cw">
                                      <p:cBhvr>
                                        <p:cTn id="23" dur="1000" fill="hold"/>
                                        <p:tgtEl>
                                          <p:spTgt spid="40"/>
                                        </p:tgtEl>
                                        <p:attrNameLst>
                                          <p:attrName>stroke.color</p:attrName>
                                        </p:attrNameLst>
                                      </p:cBhvr>
                                      <p:to>
                                        <a:srgbClr val="C02900"/>
                                      </p:to>
                                    </p:animClr>
                                    <p:set>
                                      <p:cBhvr>
                                        <p:cTn id="24" dur="1000" fill="hold"/>
                                        <p:tgtEl>
                                          <p:spTgt spid="40"/>
                                        </p:tgtEl>
                                        <p:attrNameLst>
                                          <p:attrName>stroke.on</p:attrName>
                                        </p:attrNameLst>
                                      </p:cBhvr>
                                      <p:to>
                                        <p:strVal val="true"/>
                                      </p:to>
                                    </p:set>
                                  </p:childTnLst>
                                </p:cTn>
                              </p:par>
                              <p:par>
                                <p:cTn id="25" presetID="7" presetClass="emph" presetSubtype="2" fill="hold" nodeType="withEffect">
                                  <p:stCondLst>
                                    <p:cond delay="0"/>
                                  </p:stCondLst>
                                  <p:childTnLst>
                                    <p:animClr clrSpc="rgb" dir="cw">
                                      <p:cBhvr>
                                        <p:cTn id="26" dur="1000" fill="hold"/>
                                        <p:tgtEl>
                                          <p:spTgt spid="22"/>
                                        </p:tgtEl>
                                        <p:attrNameLst>
                                          <p:attrName>stroke.color</p:attrName>
                                        </p:attrNameLst>
                                      </p:cBhvr>
                                      <p:to>
                                        <a:srgbClr val="C02900"/>
                                      </p:to>
                                    </p:animClr>
                                    <p:set>
                                      <p:cBhvr>
                                        <p:cTn id="27" dur="1000" fill="hold"/>
                                        <p:tgtEl>
                                          <p:spTgt spid="22"/>
                                        </p:tgtEl>
                                        <p:attrNameLst>
                                          <p:attrName>stroke.on</p:attrName>
                                        </p:attrNameLst>
                                      </p:cBhvr>
                                      <p:to>
                                        <p:strVal val="true"/>
                                      </p:to>
                                    </p:set>
                                  </p:childTnLst>
                                </p:cTn>
                              </p:par>
                              <p:par>
                                <p:cTn id="28" presetID="7" presetClass="emph" presetSubtype="2" fill="hold" nodeType="withEffect">
                                  <p:stCondLst>
                                    <p:cond delay="0"/>
                                  </p:stCondLst>
                                  <p:childTnLst>
                                    <p:animClr clrSpc="rgb" dir="cw">
                                      <p:cBhvr>
                                        <p:cTn id="29" dur="1000" fill="hold"/>
                                        <p:tgtEl>
                                          <p:spTgt spid="17"/>
                                        </p:tgtEl>
                                        <p:attrNameLst>
                                          <p:attrName>stroke.color</p:attrName>
                                        </p:attrNameLst>
                                      </p:cBhvr>
                                      <p:to>
                                        <a:srgbClr val="C02900"/>
                                      </p:to>
                                    </p:animClr>
                                    <p:set>
                                      <p:cBhvr>
                                        <p:cTn id="30" dur="1000" fill="hold"/>
                                        <p:tgtEl>
                                          <p:spTgt spid="17"/>
                                        </p:tgtEl>
                                        <p:attrNameLst>
                                          <p:attrName>stroke.on</p:attrName>
                                        </p:attrNameLst>
                                      </p:cBhvr>
                                      <p:to>
                                        <p:strVal val="true"/>
                                      </p:to>
                                    </p:set>
                                  </p:childTnLst>
                                </p:cTn>
                              </p:par>
                              <p:par>
                                <p:cTn id="31" presetID="7" presetClass="emph" presetSubtype="2" fill="hold" nodeType="withEffect">
                                  <p:stCondLst>
                                    <p:cond delay="0"/>
                                  </p:stCondLst>
                                  <p:childTnLst>
                                    <p:animClr clrSpc="rgb" dir="cw">
                                      <p:cBhvr>
                                        <p:cTn id="32" dur="1000" fill="hold"/>
                                        <p:tgtEl>
                                          <p:spTgt spid="36"/>
                                        </p:tgtEl>
                                        <p:attrNameLst>
                                          <p:attrName>stroke.color</p:attrName>
                                        </p:attrNameLst>
                                      </p:cBhvr>
                                      <p:to>
                                        <a:srgbClr val="C02900"/>
                                      </p:to>
                                    </p:animClr>
                                    <p:set>
                                      <p:cBhvr>
                                        <p:cTn id="33" dur="1000" fill="hold"/>
                                        <p:tgtEl>
                                          <p:spTgt spid="36"/>
                                        </p:tgtEl>
                                        <p:attrNameLst>
                                          <p:attrName>stroke.on</p:attrName>
                                        </p:attrNameLst>
                                      </p:cBhvr>
                                      <p:to>
                                        <p:strVal val="true"/>
                                      </p:to>
                                    </p:set>
                                  </p:childTnLst>
                                </p:cTn>
                              </p:par>
                              <p:par>
                                <p:cTn id="34" presetID="7" presetClass="emph" presetSubtype="2" fill="hold" nodeType="withEffect">
                                  <p:stCondLst>
                                    <p:cond delay="0"/>
                                  </p:stCondLst>
                                  <p:childTnLst>
                                    <p:animClr clrSpc="rgb" dir="cw">
                                      <p:cBhvr>
                                        <p:cTn id="35" dur="1000" fill="hold"/>
                                        <p:tgtEl>
                                          <p:spTgt spid="44"/>
                                        </p:tgtEl>
                                        <p:attrNameLst>
                                          <p:attrName>stroke.color</p:attrName>
                                        </p:attrNameLst>
                                      </p:cBhvr>
                                      <p:to>
                                        <a:srgbClr val="C02900"/>
                                      </p:to>
                                    </p:animClr>
                                    <p:set>
                                      <p:cBhvr>
                                        <p:cTn id="36" dur="1000" fill="hold"/>
                                        <p:tgtEl>
                                          <p:spTgt spid="44"/>
                                        </p:tgtEl>
                                        <p:attrNameLst>
                                          <p:attrName>stroke.on</p:attrName>
                                        </p:attrNameLst>
                                      </p:cBhvr>
                                      <p:to>
                                        <p:strVal val="true"/>
                                      </p:to>
                                    </p:set>
                                  </p:childTnLst>
                                </p:cTn>
                              </p:par>
                              <p:par>
                                <p:cTn id="37" presetID="7" presetClass="emph" presetSubtype="2" fill="hold" nodeType="withEffect">
                                  <p:stCondLst>
                                    <p:cond delay="0"/>
                                  </p:stCondLst>
                                  <p:childTnLst>
                                    <p:animClr clrSpc="rgb" dir="cw">
                                      <p:cBhvr>
                                        <p:cTn id="38" dur="1000" fill="hold"/>
                                        <p:tgtEl>
                                          <p:spTgt spid="42"/>
                                        </p:tgtEl>
                                        <p:attrNameLst>
                                          <p:attrName>stroke.color</p:attrName>
                                        </p:attrNameLst>
                                      </p:cBhvr>
                                      <p:to>
                                        <a:srgbClr val="C02900"/>
                                      </p:to>
                                    </p:animClr>
                                    <p:set>
                                      <p:cBhvr>
                                        <p:cTn id="39" dur="1000" fill="hold"/>
                                        <p:tgtEl>
                                          <p:spTgt spid="42"/>
                                        </p:tgtEl>
                                        <p:attrNameLst>
                                          <p:attrName>stroke.on</p:attrName>
                                        </p:attrNameLst>
                                      </p:cBhvr>
                                      <p:to>
                                        <p:strVal val="true"/>
                                      </p:to>
                                    </p:set>
                                  </p:childTnLst>
                                </p:cTn>
                              </p:par>
                              <p:par>
                                <p:cTn id="40" presetID="7" presetClass="emph" presetSubtype="2" fill="hold" nodeType="withEffect">
                                  <p:stCondLst>
                                    <p:cond delay="0"/>
                                  </p:stCondLst>
                                  <p:childTnLst>
                                    <p:animClr clrSpc="rgb" dir="cw">
                                      <p:cBhvr>
                                        <p:cTn id="41" dur="1000" fill="hold"/>
                                        <p:tgtEl>
                                          <p:spTgt spid="23"/>
                                        </p:tgtEl>
                                        <p:attrNameLst>
                                          <p:attrName>stroke.color</p:attrName>
                                        </p:attrNameLst>
                                      </p:cBhvr>
                                      <p:to>
                                        <a:srgbClr val="C02900"/>
                                      </p:to>
                                    </p:animClr>
                                    <p:set>
                                      <p:cBhvr>
                                        <p:cTn id="42" dur="1000" fill="hold"/>
                                        <p:tgtEl>
                                          <p:spTgt spid="23"/>
                                        </p:tgtEl>
                                        <p:attrNameLst>
                                          <p:attrName>stroke.on</p:attrName>
                                        </p:attrNameLst>
                                      </p:cBhvr>
                                      <p:to>
                                        <p:strVal val="true"/>
                                      </p:to>
                                    </p:set>
                                  </p:childTnLst>
                                </p:cTn>
                              </p:par>
                              <p:par>
                                <p:cTn id="43" presetID="7" presetClass="emph" presetSubtype="2" fill="hold" nodeType="withEffect">
                                  <p:stCondLst>
                                    <p:cond delay="0"/>
                                  </p:stCondLst>
                                  <p:childTnLst>
                                    <p:animClr clrSpc="rgb" dir="cw">
                                      <p:cBhvr>
                                        <p:cTn id="44" dur="1000" fill="hold"/>
                                        <p:tgtEl>
                                          <p:spTgt spid="11"/>
                                        </p:tgtEl>
                                        <p:attrNameLst>
                                          <p:attrName>stroke.color</p:attrName>
                                        </p:attrNameLst>
                                      </p:cBhvr>
                                      <p:to>
                                        <a:srgbClr val="C02900"/>
                                      </p:to>
                                    </p:animClr>
                                    <p:set>
                                      <p:cBhvr>
                                        <p:cTn id="45" dur="1000" fill="hold"/>
                                        <p:tgtEl>
                                          <p:spTgt spid="11"/>
                                        </p:tgtEl>
                                        <p:attrNameLst>
                                          <p:attrName>stroke.on</p:attrName>
                                        </p:attrNameLst>
                                      </p:cBhvr>
                                      <p:to>
                                        <p:strVal val="true"/>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rgbClr val="5B9CD7"/>
                                      </p:to>
                                    </p:animClr>
                                    <p:set>
                                      <p:cBhvr>
                                        <p:cTn id="54" dur="2000" fill="hold"/>
                                        <p:tgtEl>
                                          <p:spTgt spid="9"/>
                                        </p:tgtEl>
                                        <p:attrNameLst>
                                          <p:attrName>stroke.on</p:attrName>
                                        </p:attrNameLst>
                                      </p:cBhvr>
                                      <p:to>
                                        <p:strVal val="true"/>
                                      </p:to>
                                    </p:set>
                                  </p:childTnLst>
                                </p:cTn>
                              </p:par>
                              <p:par>
                                <p:cTn id="55" presetID="10"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7" presetClass="emph" presetSubtype="2" fill="hold" nodeType="withEffect">
                                  <p:stCondLst>
                                    <p:cond delay="0"/>
                                  </p:stCondLst>
                                  <p:childTnLst>
                                    <p:animClr clrSpc="rgb" dir="cw">
                                      <p:cBhvr>
                                        <p:cTn id="67" dur="2000" fill="hold"/>
                                        <p:tgtEl>
                                          <p:spTgt spid="49"/>
                                        </p:tgtEl>
                                        <p:attrNameLst>
                                          <p:attrName>stroke.color</p:attrName>
                                        </p:attrNameLst>
                                      </p:cBhvr>
                                      <p:to>
                                        <a:srgbClr val="C02900"/>
                                      </p:to>
                                    </p:animClr>
                                    <p:set>
                                      <p:cBhvr>
                                        <p:cTn id="68" dur="2000" fill="hold"/>
                                        <p:tgtEl>
                                          <p:spTgt spid="49"/>
                                        </p:tgtEl>
                                        <p:attrNameLst>
                                          <p:attrName>stroke.on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53"/>
                                        </p:tgtEl>
                                      </p:cBhvr>
                                    </p:animEffect>
                                    <p:set>
                                      <p:cBhvr>
                                        <p:cTn id="73" dur="1" fill="hold">
                                          <p:stCondLst>
                                            <p:cond delay="499"/>
                                          </p:stCondLst>
                                        </p:cTn>
                                        <p:tgtEl>
                                          <p:spTgt spid="53"/>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 presetClass="emph" presetSubtype="2" fill="hold" nodeType="withEffect">
                                  <p:stCondLst>
                                    <p:cond delay="0"/>
                                  </p:stCondLst>
                                  <p:childTnLst>
                                    <p:animClr clrSpc="rgb" dir="cw">
                                      <p:cBhvr>
                                        <p:cTn id="78" dur="1000" fill="hold"/>
                                        <p:tgtEl>
                                          <p:spTgt spid="46"/>
                                        </p:tgtEl>
                                        <p:attrNameLst>
                                          <p:attrName>fillcolor</p:attrName>
                                        </p:attrNameLst>
                                      </p:cBhvr>
                                      <p:to>
                                        <a:schemeClr val="accent1"/>
                                      </p:to>
                                    </p:animClr>
                                    <p:set>
                                      <p:cBhvr>
                                        <p:cTn id="79" dur="1000" fill="hold"/>
                                        <p:tgtEl>
                                          <p:spTgt spid="46"/>
                                        </p:tgtEl>
                                        <p:attrNameLst>
                                          <p:attrName>fill.type</p:attrName>
                                        </p:attrNameLst>
                                      </p:cBhvr>
                                      <p:to>
                                        <p:strVal val="solid"/>
                                      </p:to>
                                    </p:set>
                                    <p:set>
                                      <p:cBhvr>
                                        <p:cTn id="80" dur="1000" fill="hold"/>
                                        <p:tgtEl>
                                          <p:spTgt spid="46"/>
                                        </p:tgtEl>
                                        <p:attrNameLst>
                                          <p:attrName>fill.on</p:attrName>
                                        </p:attrNameLst>
                                      </p:cBhvr>
                                      <p:to>
                                        <p:strVal val="true"/>
                                      </p:to>
                                    </p:set>
                                  </p:childTnLst>
                                </p:cTn>
                              </p:par>
                              <p:par>
                                <p:cTn id="81" presetID="10" presetClass="exit" presetSubtype="0" fill="hold" grpId="0" nodeType="withEffect">
                                  <p:stCondLst>
                                    <p:cond delay="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fade">
                                      <p:cBhvr>
                                        <p:cTn id="97" dur="500"/>
                                        <p:tgtEl>
                                          <p:spTgt spid="6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1" grpId="0"/>
      <p:bldP spid="31" grpId="1"/>
      <p:bldP spid="38" grpId="0"/>
      <p:bldP spid="38" grpId="1"/>
      <p:bldP spid="43" grpId="0"/>
      <p:bldP spid="43" grpId="1"/>
      <p:bldP spid="5" grpId="0"/>
      <p:bldP spid="5" grpId="1"/>
      <p:bldP spid="53" grpId="0"/>
      <p:bldP spid="53" grpId="1"/>
      <p:bldP spid="62" grpId="0" animBg="1"/>
      <p:bldP spid="63" grpId="0"/>
      <p:bldP spid="65" grpId="0"/>
      <p:bldP spid="6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4. Execute MAJ </a:t>
            </a:r>
          </a:p>
          <a:p>
            <a:pPr algn="ctr"/>
            <a:r>
              <a:rPr lang="en-US" sz="1400" b="1" dirty="0">
                <a:solidFill>
                  <a:schemeClr val="bg2">
                    <a:lumMod val="75000"/>
                  </a:schemeClr>
                </a:solidFill>
                <a:latin typeface="Cambria" panose="02040503050406030204" pitchFamily="18" charset="0"/>
                <a:cs typeface="Arial" panose="020B0604020202020204" pitchFamily="34" charset="0"/>
              </a:rPr>
              <a:t>(ACT/PRE)</a:t>
            </a:r>
            <a:br>
              <a:rPr lang="en-US" sz="1400" dirty="0">
                <a:solidFill>
                  <a:schemeClr val="bg2">
                    <a:lumMod val="75000"/>
                  </a:schemeClr>
                </a:solidFill>
                <a:latin typeface="Cambria" panose="02040503050406030204" pitchFamily="18" charset="0"/>
                <a:cs typeface="Arial" panose="020B0604020202020204" pitchFamily="34" charset="0"/>
              </a:rPr>
            </a:br>
            <a:endParaRPr lang="en-US" sz="1400"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5. Copy </a:t>
            </a:r>
            <a:r>
              <a:rPr lang="en-US" sz="1400" dirty="0" err="1">
                <a:solidFill>
                  <a:schemeClr val="bg2">
                    <a:lumMod val="75000"/>
                  </a:schemeClr>
                </a:solidFill>
                <a:latin typeface="Cambria" panose="02040503050406030204" pitchFamily="18" charset="0"/>
                <a:cs typeface="Arial" panose="020B0604020202020204" pitchFamily="34" charset="0"/>
              </a:rPr>
              <a:t>C</a:t>
            </a:r>
            <a:r>
              <a:rPr lang="en-US" sz="1400" baseline="-25000" dirty="0" err="1">
                <a:solidFill>
                  <a:schemeClr val="bg2">
                    <a:lumMod val="75000"/>
                  </a:schemeClr>
                </a:solidFill>
                <a:latin typeface="Cambria" panose="02040503050406030204" pitchFamily="18" charset="0"/>
                <a:cs typeface="Arial" panose="020B0604020202020204" pitchFamily="34" charset="0"/>
              </a:rPr>
              <a:t>out</a:t>
            </a:r>
            <a:r>
              <a:rPr lang="en-US" sz="1400" dirty="0">
                <a:solidFill>
                  <a:schemeClr val="bg2">
                    <a:lumMod val="75000"/>
                  </a:schemeClr>
                </a:solidFill>
                <a:latin typeface="Cambria" panose="02040503050406030204" pitchFamily="18" charset="0"/>
                <a:cs typeface="Arial" panose="020B0604020202020204" pitchFamily="34" charset="0"/>
              </a:rPr>
              <a:t> to destination row</a:t>
            </a:r>
            <a:br>
              <a:rPr lang="en-US" sz="1400" dirty="0">
                <a:solidFill>
                  <a:schemeClr val="bg2">
                    <a:lumMod val="75000"/>
                  </a:schemeClr>
                </a:solidFill>
                <a:latin typeface="Cambria" panose="02040503050406030204" pitchFamily="18" charset="0"/>
                <a:cs typeface="Arial" panose="020B0604020202020204" pitchFamily="34" charset="0"/>
              </a:rPr>
            </a:br>
            <a:r>
              <a:rPr lang="en-US" sz="1400" b="1" dirty="0">
                <a:solidFill>
                  <a:schemeClr val="bg2">
                    <a:lumMod val="75000"/>
                  </a:schemeClr>
                </a:solidFill>
                <a:latin typeface="Cambria" panose="02040503050406030204" pitchFamily="18" charset="0"/>
                <a:cs typeface="Arial" panose="020B0604020202020204" pitchFamily="34" charset="0"/>
              </a:rPr>
              <a:t>(ACT/PRE)  </a:t>
            </a:r>
          </a:p>
        </p:txBody>
      </p:sp>
      <p:sp>
        <p:nvSpPr>
          <p:cNvPr id="54" name="Left Brace 53">
            <a:extLst>
              <a:ext uri="{FF2B5EF4-FFF2-40B4-BE49-F238E27FC236}">
                <a16:creationId xmlns:a16="http://schemas.microsoft.com/office/drawing/2014/main" id="{6BC24190-63E7-5647-8656-EAADE698661E}"/>
              </a:ext>
            </a:extLst>
          </p:cNvPr>
          <p:cNvSpPr/>
          <p:nvPr/>
        </p:nvSpPr>
        <p:spPr>
          <a:xfrm rot="10800000">
            <a:off x="7340589" y="2327628"/>
            <a:ext cx="344735" cy="1648643"/>
          </a:xfrm>
          <a:prstGeom prst="leftBrace">
            <a:avLst>
              <a:gd name="adj1" fmla="val 51364"/>
              <a:gd name="adj2" fmla="val 48489"/>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Rectangle 73">
            <a:extLst>
              <a:ext uri="{FF2B5EF4-FFF2-40B4-BE49-F238E27FC236}">
                <a16:creationId xmlns:a16="http://schemas.microsoft.com/office/drawing/2014/main" id="{72A13221-2BF4-0046-A922-B7447B3AFBD9}"/>
              </a:ext>
            </a:extLst>
          </p:cNvPr>
          <p:cNvSpPr/>
          <p:nvPr/>
        </p:nvSpPr>
        <p:spPr>
          <a:xfrm>
            <a:off x="7635896" y="2988115"/>
            <a:ext cx="1243674" cy="584775"/>
          </a:xfrm>
          <a:prstGeom prst="rect">
            <a:avLst/>
          </a:prstGeom>
        </p:spPr>
        <p:txBody>
          <a:bodyPr wrap="none">
            <a:spAutoFit/>
          </a:bodyPr>
          <a:lstStyle/>
          <a:p>
            <a:pPr lvl="0" algn="ctr" defTabSz="914400">
              <a:defRPr/>
            </a:pPr>
            <a:r>
              <a:rPr lang="en-US" sz="2400" b="1" baseline="30000" dirty="0">
                <a:solidFill>
                  <a:schemeClr val="accent2"/>
                </a:solidFill>
                <a:latin typeface="Cambria" panose="02040503050406030204" pitchFamily="18" charset="0"/>
              </a:rPr>
              <a:t>Coalesce</a:t>
            </a:r>
          </a:p>
          <a:p>
            <a:pPr lvl="0" algn="ctr" defTabSz="914400">
              <a:defRPr/>
            </a:pPr>
            <a:r>
              <a:rPr lang="en-US" sz="2400" b="1" baseline="30000" dirty="0">
                <a:solidFill>
                  <a:schemeClr val="accent2"/>
                </a:solidFill>
                <a:latin typeface="Cambria" panose="02040503050406030204" pitchFamily="18" charset="0"/>
              </a:rPr>
              <a:t> row copies</a:t>
            </a:r>
          </a:p>
        </p:txBody>
      </p:sp>
      <p:sp>
        <p:nvSpPr>
          <p:cNvPr id="50" name="Rectangle 49">
            <a:extLst>
              <a:ext uri="{FF2B5EF4-FFF2-40B4-BE49-F238E27FC236}">
                <a16:creationId xmlns:a16="http://schemas.microsoft.com/office/drawing/2014/main" id="{52878AEC-2430-D14B-9415-BC857E4511E0}"/>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55" name="Group 54">
            <a:extLst>
              <a:ext uri="{FF2B5EF4-FFF2-40B4-BE49-F238E27FC236}">
                <a16:creationId xmlns:a16="http://schemas.microsoft.com/office/drawing/2014/main" id="{C084DF6E-EDE0-444F-90FF-9C07F82ADECA}"/>
              </a:ext>
            </a:extLst>
          </p:cNvPr>
          <p:cNvGrpSpPr/>
          <p:nvPr/>
        </p:nvGrpSpPr>
        <p:grpSpPr>
          <a:xfrm>
            <a:off x="4306893" y="5498314"/>
            <a:ext cx="1430200" cy="1028294"/>
            <a:chOff x="4721028" y="5528141"/>
            <a:chExt cx="1430200" cy="1028294"/>
          </a:xfrm>
        </p:grpSpPr>
        <p:sp>
          <p:nvSpPr>
            <p:cNvPr id="71" name="Right Arrow 70">
              <a:extLst>
                <a:ext uri="{FF2B5EF4-FFF2-40B4-BE49-F238E27FC236}">
                  <a16:creationId xmlns:a16="http://schemas.microsoft.com/office/drawing/2014/main" id="{65CD7593-1FA6-9B43-91F5-A1B35F16BCB7}"/>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5" name="Rectangle 74">
              <a:extLst>
                <a:ext uri="{FF2B5EF4-FFF2-40B4-BE49-F238E27FC236}">
                  <a16:creationId xmlns:a16="http://schemas.microsoft.com/office/drawing/2014/main" id="{D29EF4EA-8E09-8445-8B97-88141CEC59A8}"/>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77" name="Right Arrow 76">
            <a:extLst>
              <a:ext uri="{FF2B5EF4-FFF2-40B4-BE49-F238E27FC236}">
                <a16:creationId xmlns:a16="http://schemas.microsoft.com/office/drawing/2014/main" id="{A0721CB7-040D-5445-818A-F62389715DDC}"/>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8238411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3"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a:t>
            </a:r>
            <a:r>
              <a:rPr lang="en-US" sz="1400" dirty="0">
                <a:solidFill>
                  <a:schemeClr val="bg2">
                    <a:lumMod val="75000"/>
                  </a:schemeClr>
                </a:solidFill>
                <a:latin typeface="Cambria" panose="02040503050406030204" pitchFamily="18" charset="0"/>
                <a:cs typeface="Arial" panose="020B0604020202020204" pitchFamily="34" charset="0"/>
              </a:rPr>
              <a:t>Copy A to reserved row </a:t>
            </a: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bg2">
                    <a:lumMod val="75000"/>
                  </a:schemeClr>
                </a:solidFill>
                <a:latin typeface="Cambria" panose="02040503050406030204" pitchFamily="18" charset="0"/>
                <a:cs typeface="Arial" panose="020B0604020202020204" pitchFamily="34" charset="0"/>
              </a:rPr>
            </a:br>
            <a:endParaRPr lang="en-US" sz="1400" b="1"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2. Copy B to reserved row </a:t>
            </a: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bg2">
                    <a:lumMod val="75000"/>
                  </a:schemeClr>
                </a:solidFill>
                <a:latin typeface="Cambria" panose="02040503050406030204" pitchFamily="18" charset="0"/>
                <a:cs typeface="Arial" panose="020B0604020202020204" pitchFamily="34" charset="0"/>
              </a:rPr>
            </a:br>
            <a:endParaRPr lang="en-US" sz="1400" b="1"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3. Copy </a:t>
            </a:r>
            <a:r>
              <a:rPr lang="en-US" sz="1400" dirty="0" err="1">
                <a:solidFill>
                  <a:schemeClr val="bg2">
                    <a:lumMod val="75000"/>
                  </a:schemeClr>
                </a:solidFill>
                <a:latin typeface="Cambria" panose="02040503050406030204" pitchFamily="18" charset="0"/>
                <a:cs typeface="Arial" panose="020B0604020202020204" pitchFamily="34" charset="0"/>
              </a:rPr>
              <a:t>C</a:t>
            </a:r>
            <a:r>
              <a:rPr lang="en-US" sz="1400" baseline="-25000" dirty="0" err="1">
                <a:solidFill>
                  <a:schemeClr val="bg2">
                    <a:lumMod val="75000"/>
                  </a:schemeClr>
                </a:solidFill>
                <a:latin typeface="Cambria" panose="02040503050406030204" pitchFamily="18" charset="0"/>
                <a:cs typeface="Arial" panose="020B0604020202020204" pitchFamily="34" charset="0"/>
              </a:rPr>
              <a:t>in</a:t>
            </a:r>
            <a:r>
              <a:rPr lang="en-US" sz="1400" baseline="-25000" dirty="0">
                <a:solidFill>
                  <a:schemeClr val="bg2">
                    <a:lumMod val="75000"/>
                  </a:schemeClr>
                </a:solidFill>
                <a:latin typeface="Cambria" panose="02040503050406030204" pitchFamily="18" charset="0"/>
                <a:cs typeface="Arial" panose="020B0604020202020204" pitchFamily="34" charset="0"/>
              </a:rPr>
              <a:t> </a:t>
            </a:r>
            <a:r>
              <a:rPr lang="en-US" sz="1400" dirty="0">
                <a:solidFill>
                  <a:schemeClr val="bg2">
                    <a:lumMod val="75000"/>
                  </a:schemeClr>
                </a:solidFill>
                <a:latin typeface="Cambria" panose="02040503050406030204" pitchFamily="18" charset="0"/>
                <a:cs typeface="Arial" panose="020B0604020202020204" pitchFamily="34" charset="0"/>
              </a:rPr>
              <a:t> to reserved row</a:t>
            </a:r>
          </a:p>
          <a:p>
            <a:pPr algn="ct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a:t>
            </a:r>
            <a:r>
              <a:rPr lang="en-US" sz="1400" b="1" dirty="0">
                <a:solidFill>
                  <a:schemeClr val="accent5"/>
                </a:solidFill>
                <a:latin typeface="Cambria" panose="02040503050406030204" pitchFamily="18" charset="0"/>
                <a:cs typeface="Arial" panose="020B0604020202020204" pitchFamily="34" charset="0"/>
              </a:rPr>
              <a:t>MAJ</a:t>
            </a:r>
            <a:r>
              <a:rPr lang="en-US" sz="1400"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a:t>
            </a:r>
            <a:r>
              <a:rPr lang="en-US" sz="1400" b="1" dirty="0">
                <a:solidFill>
                  <a:schemeClr val="accent5"/>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71" name="Left Brace 70">
            <a:extLst>
              <a:ext uri="{FF2B5EF4-FFF2-40B4-BE49-F238E27FC236}">
                <a16:creationId xmlns:a16="http://schemas.microsoft.com/office/drawing/2014/main" id="{C1FA3F69-FA29-1F4A-AC39-55D3A4D504C4}"/>
              </a:ext>
            </a:extLst>
          </p:cNvPr>
          <p:cNvSpPr/>
          <p:nvPr/>
        </p:nvSpPr>
        <p:spPr>
          <a:xfrm rot="10800000">
            <a:off x="7340010" y="4161079"/>
            <a:ext cx="344735" cy="1184066"/>
          </a:xfrm>
          <a:prstGeom prst="leftBrace">
            <a:avLst>
              <a:gd name="adj1" fmla="val 51364"/>
              <a:gd name="adj2" fmla="val 48489"/>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Rectangle 74">
            <a:extLst>
              <a:ext uri="{FF2B5EF4-FFF2-40B4-BE49-F238E27FC236}">
                <a16:creationId xmlns:a16="http://schemas.microsoft.com/office/drawing/2014/main" id="{4D6D3641-00B7-3149-A00D-51D4244BDAA1}"/>
              </a:ext>
            </a:extLst>
          </p:cNvPr>
          <p:cNvSpPr/>
          <p:nvPr/>
        </p:nvSpPr>
        <p:spPr>
          <a:xfrm>
            <a:off x="7563575" y="4617310"/>
            <a:ext cx="1503232" cy="543739"/>
          </a:xfrm>
          <a:prstGeom prst="rect">
            <a:avLst/>
          </a:prstGeom>
        </p:spPr>
        <p:txBody>
          <a:bodyPr wrap="square">
            <a:spAutoFit/>
          </a:bodyPr>
          <a:lstStyle/>
          <a:p>
            <a:pPr lvl="0" algn="ctr" defTabSz="914400">
              <a:defRPr/>
            </a:pPr>
            <a:r>
              <a:rPr lang="en-US" sz="2200" b="1" baseline="30000" dirty="0">
                <a:solidFill>
                  <a:schemeClr val="accent5"/>
                </a:solidFill>
                <a:latin typeface="Cambria" panose="02040503050406030204" pitchFamily="18" charset="0"/>
              </a:rPr>
              <a:t>Merge</a:t>
            </a:r>
          </a:p>
          <a:p>
            <a:pPr lvl="0" algn="ctr" defTabSz="914400">
              <a:defRPr/>
            </a:pPr>
            <a:r>
              <a:rPr lang="en-US" sz="2200" b="1" baseline="30000" dirty="0">
                <a:solidFill>
                  <a:schemeClr val="accent5"/>
                </a:solidFill>
                <a:latin typeface="Cambria" panose="02040503050406030204" pitchFamily="18" charset="0"/>
              </a:rPr>
              <a:t>MAJ + row copy</a:t>
            </a:r>
          </a:p>
        </p:txBody>
      </p:sp>
      <p:sp>
        <p:nvSpPr>
          <p:cNvPr id="51" name="Rectangle 50">
            <a:extLst>
              <a:ext uri="{FF2B5EF4-FFF2-40B4-BE49-F238E27FC236}">
                <a16:creationId xmlns:a16="http://schemas.microsoft.com/office/drawing/2014/main" id="{D9D546A2-8A75-0F47-949A-C6FDF2B74D9F}"/>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54" name="Group 53">
            <a:extLst>
              <a:ext uri="{FF2B5EF4-FFF2-40B4-BE49-F238E27FC236}">
                <a16:creationId xmlns:a16="http://schemas.microsoft.com/office/drawing/2014/main" id="{DC9AA86C-7FD4-884B-B84C-5D7EB2571E54}"/>
              </a:ext>
            </a:extLst>
          </p:cNvPr>
          <p:cNvGrpSpPr/>
          <p:nvPr/>
        </p:nvGrpSpPr>
        <p:grpSpPr>
          <a:xfrm>
            <a:off x="4306893" y="5498314"/>
            <a:ext cx="1430200" cy="1028294"/>
            <a:chOff x="4721028" y="5528141"/>
            <a:chExt cx="1430200" cy="1028294"/>
          </a:xfrm>
        </p:grpSpPr>
        <p:sp>
          <p:nvSpPr>
            <p:cNvPr id="55" name="Right Arrow 54">
              <a:extLst>
                <a:ext uri="{FF2B5EF4-FFF2-40B4-BE49-F238E27FC236}">
                  <a16:creationId xmlns:a16="http://schemas.microsoft.com/office/drawing/2014/main" id="{43A42469-853E-3243-9EE3-D394A1972437}"/>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4" name="Rectangle 73">
              <a:extLst>
                <a:ext uri="{FF2B5EF4-FFF2-40B4-BE49-F238E27FC236}">
                  <a16:creationId xmlns:a16="http://schemas.microsoft.com/office/drawing/2014/main" id="{E596FC36-113B-B240-BE8C-465508D22C15}"/>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77" name="Right Arrow 76">
            <a:extLst>
              <a:ext uri="{FF2B5EF4-FFF2-40B4-BE49-F238E27FC236}">
                <a16:creationId xmlns:a16="http://schemas.microsoft.com/office/drawing/2014/main" id="{B7286FF5-408C-534E-8837-3AEE16521628}"/>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995774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ed Rectangle 74">
            <a:extLst>
              <a:ext uri="{FF2B5EF4-FFF2-40B4-BE49-F238E27FC236}">
                <a16:creationId xmlns:a16="http://schemas.microsoft.com/office/drawing/2014/main" id="{94416F0A-479A-9043-AD02-E02A2CF7E8DB}"/>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39" name="Rounded Rectangle 38">
            <a:extLst>
              <a:ext uri="{FF2B5EF4-FFF2-40B4-BE49-F238E27FC236}">
                <a16:creationId xmlns:a16="http://schemas.microsoft.com/office/drawing/2014/main" id="{51DD8F9A-CF97-2846-A883-F9DB89FE3F73}"/>
              </a:ext>
            </a:extLst>
          </p:cNvPr>
          <p:cNvSpPr/>
          <p:nvPr/>
        </p:nvSpPr>
        <p:spPr>
          <a:xfrm>
            <a:off x="4727304" y="2181598"/>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endParaRPr lang="en-US" sz="1400" dirty="0">
              <a:solidFill>
                <a:schemeClr val="tx1"/>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accent2"/>
                </a:solidFill>
                <a:latin typeface="Cambria" panose="02040503050406030204" pitchFamily="18" charset="0"/>
                <a:cs typeface="Arial" panose="020B0604020202020204" pitchFamily="34" charset="0"/>
              </a:rPr>
              <a:t>Copy A, B, </a:t>
            </a:r>
            <a:r>
              <a:rPr lang="en-US" sz="1400" b="1" dirty="0" err="1">
                <a:solidFill>
                  <a:schemeClr val="accent2"/>
                </a:solidFill>
                <a:latin typeface="Cambria" panose="02040503050406030204" pitchFamily="18" charset="0"/>
                <a:cs typeface="Arial" panose="020B0604020202020204" pitchFamily="34" charset="0"/>
              </a:rPr>
              <a:t>C</a:t>
            </a:r>
            <a:r>
              <a:rPr lang="en-US" sz="1400" b="1" baseline="-25000" dirty="0" err="1">
                <a:solidFill>
                  <a:schemeClr val="accent2"/>
                </a:solidFill>
                <a:latin typeface="Cambria" panose="02040503050406030204" pitchFamily="18" charset="0"/>
                <a:cs typeface="Arial" panose="020B0604020202020204" pitchFamily="34" charset="0"/>
              </a:rPr>
              <a:t>in</a:t>
            </a:r>
            <a:r>
              <a:rPr lang="en-US" sz="1400" b="1" dirty="0">
                <a:solidFill>
                  <a:schemeClr val="accent2"/>
                </a:solidFill>
                <a:latin typeface="Cambria" panose="02040503050406030204" pitchFamily="18" charset="0"/>
                <a:cs typeface="Arial" panose="020B0604020202020204" pitchFamily="34" charset="0"/>
              </a:rPr>
              <a:t> </a:t>
            </a:r>
          </a:p>
          <a:p>
            <a:pPr algn="ctr"/>
            <a:r>
              <a:rPr lang="en-US" sz="1400" b="1" dirty="0">
                <a:solidFill>
                  <a:schemeClr val="accent2"/>
                </a:solidFill>
                <a:latin typeface="Cambria" panose="02040503050406030204" pitchFamily="18" charset="0"/>
                <a:cs typeface="Arial" panose="020B0604020202020204" pitchFamily="34" charset="0"/>
              </a:rPr>
              <a:t>to reserved rows </a:t>
            </a:r>
          </a:p>
          <a:p>
            <a:pPr algn="ctr"/>
            <a:r>
              <a:rPr lang="en-US" sz="1400" b="1" dirty="0">
                <a:solidFill>
                  <a:schemeClr val="accent2"/>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accent5"/>
                </a:solidFill>
                <a:latin typeface="Cambria" panose="02040503050406030204" pitchFamily="18" charset="0"/>
                <a:cs typeface="Arial" panose="020B0604020202020204" pitchFamily="34" charset="0"/>
              </a:rPr>
              <a:t>2. Execute MAJ and</a:t>
            </a:r>
          </a:p>
          <a:p>
            <a:pPr algn="ctr"/>
            <a:r>
              <a:rPr lang="en-US" sz="1400" b="1" dirty="0">
                <a:solidFill>
                  <a:schemeClr val="accent5"/>
                </a:solidFill>
                <a:latin typeface="Cambria" panose="02040503050406030204" pitchFamily="18" charset="0"/>
                <a:cs typeface="Arial" panose="020B0604020202020204" pitchFamily="34" charset="0"/>
              </a:rPr>
              <a:t> copy </a:t>
            </a:r>
            <a:r>
              <a:rPr lang="en-US" sz="1400" b="1" dirty="0" err="1">
                <a:solidFill>
                  <a:schemeClr val="accent5"/>
                </a:solidFill>
                <a:latin typeface="Cambria" panose="02040503050406030204" pitchFamily="18" charset="0"/>
                <a:cs typeface="Arial" panose="020B0604020202020204" pitchFamily="34" charset="0"/>
              </a:rPr>
              <a:t>C</a:t>
            </a:r>
            <a:r>
              <a:rPr lang="en-US" sz="1400" b="1" baseline="-25000" dirty="0" err="1">
                <a:solidFill>
                  <a:schemeClr val="accent5"/>
                </a:solidFill>
                <a:latin typeface="Cambria" panose="02040503050406030204" pitchFamily="18" charset="0"/>
                <a:cs typeface="Arial" panose="020B0604020202020204" pitchFamily="34" charset="0"/>
              </a:rPr>
              <a:t>out</a:t>
            </a:r>
            <a:r>
              <a:rPr lang="en-US" sz="1400" b="1" dirty="0">
                <a:solidFill>
                  <a:schemeClr val="accent5"/>
                </a:solidFill>
                <a:latin typeface="Cambria" panose="02040503050406030204" pitchFamily="18" charset="0"/>
                <a:cs typeface="Arial" panose="020B0604020202020204" pitchFamily="34" charset="0"/>
              </a:rPr>
              <a:t> to destination row</a:t>
            </a:r>
          </a:p>
          <a:p>
            <a:pPr algn="ctr"/>
            <a:r>
              <a:rPr lang="en-US" sz="1400" b="1" dirty="0">
                <a:solidFill>
                  <a:schemeClr val="accent5"/>
                </a:solidFill>
                <a:latin typeface="Cambria" panose="02040503050406030204" pitchFamily="18" charset="0"/>
                <a:cs typeface="Arial" panose="020B0604020202020204" pitchFamily="34" charset="0"/>
              </a:rPr>
              <a:t>(ACT/ACT/PRE)</a:t>
            </a:r>
            <a:br>
              <a:rPr lang="en-US" sz="1400" b="1" dirty="0">
                <a:solidFill>
                  <a:schemeClr val="accent5"/>
                </a:solidFill>
                <a:latin typeface="Cambria" panose="02040503050406030204" pitchFamily="18" charset="0"/>
                <a:cs typeface="Arial" panose="020B0604020202020204" pitchFamily="34" charset="0"/>
              </a:rPr>
            </a:br>
            <a:endParaRPr lang="en-US" sz="1400" b="1" dirty="0">
              <a:solidFill>
                <a:schemeClr val="accent5"/>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B0CD5443-3B07-ED40-AD6B-C684975D8548}"/>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sp>
        <p:nvSpPr>
          <p:cNvPr id="54" name="Left Brace 53">
            <a:extLst>
              <a:ext uri="{FF2B5EF4-FFF2-40B4-BE49-F238E27FC236}">
                <a16:creationId xmlns:a16="http://schemas.microsoft.com/office/drawing/2014/main" id="{7BCF1B5D-B871-E04F-8423-767A4F0048BA}"/>
              </a:ext>
            </a:extLst>
          </p:cNvPr>
          <p:cNvSpPr/>
          <p:nvPr/>
        </p:nvSpPr>
        <p:spPr>
          <a:xfrm rot="10800000">
            <a:off x="7340589" y="2327628"/>
            <a:ext cx="344735" cy="1648643"/>
          </a:xfrm>
          <a:prstGeom prst="leftBrace">
            <a:avLst>
              <a:gd name="adj1" fmla="val 51364"/>
              <a:gd name="adj2" fmla="val 48489"/>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ectangle 54">
            <a:extLst>
              <a:ext uri="{FF2B5EF4-FFF2-40B4-BE49-F238E27FC236}">
                <a16:creationId xmlns:a16="http://schemas.microsoft.com/office/drawing/2014/main" id="{996C52AF-39C9-4D41-A0A1-5F6C7234B7DA}"/>
              </a:ext>
            </a:extLst>
          </p:cNvPr>
          <p:cNvSpPr/>
          <p:nvPr/>
        </p:nvSpPr>
        <p:spPr>
          <a:xfrm>
            <a:off x="7635896" y="2988115"/>
            <a:ext cx="1243674" cy="584775"/>
          </a:xfrm>
          <a:prstGeom prst="rect">
            <a:avLst/>
          </a:prstGeom>
        </p:spPr>
        <p:txBody>
          <a:bodyPr wrap="none">
            <a:spAutoFit/>
          </a:bodyPr>
          <a:lstStyle/>
          <a:p>
            <a:pPr lvl="0" algn="ctr" defTabSz="914400">
              <a:defRPr/>
            </a:pPr>
            <a:r>
              <a:rPr lang="en-US" sz="2400" b="1" baseline="30000" dirty="0">
                <a:solidFill>
                  <a:schemeClr val="accent2"/>
                </a:solidFill>
                <a:latin typeface="Cambria" panose="02040503050406030204" pitchFamily="18" charset="0"/>
              </a:rPr>
              <a:t>Coalesce</a:t>
            </a:r>
          </a:p>
          <a:p>
            <a:pPr lvl="0" algn="ctr" defTabSz="914400">
              <a:defRPr/>
            </a:pPr>
            <a:r>
              <a:rPr lang="en-US" sz="2400" b="1" baseline="30000" dirty="0">
                <a:solidFill>
                  <a:schemeClr val="accent2"/>
                </a:solidFill>
                <a:latin typeface="Cambria" panose="02040503050406030204" pitchFamily="18" charset="0"/>
              </a:rPr>
              <a:t> row copies</a:t>
            </a:r>
          </a:p>
        </p:txBody>
      </p:sp>
      <p:sp>
        <p:nvSpPr>
          <p:cNvPr id="71" name="Left Brace 70">
            <a:extLst>
              <a:ext uri="{FF2B5EF4-FFF2-40B4-BE49-F238E27FC236}">
                <a16:creationId xmlns:a16="http://schemas.microsoft.com/office/drawing/2014/main" id="{131115E7-1C03-DF40-8922-07B2AAB13CA2}"/>
              </a:ext>
            </a:extLst>
          </p:cNvPr>
          <p:cNvSpPr/>
          <p:nvPr/>
        </p:nvSpPr>
        <p:spPr>
          <a:xfrm rot="10800000">
            <a:off x="7340010" y="4161079"/>
            <a:ext cx="344735" cy="1184066"/>
          </a:xfrm>
          <a:prstGeom prst="leftBrace">
            <a:avLst>
              <a:gd name="adj1" fmla="val 51364"/>
              <a:gd name="adj2" fmla="val 48489"/>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Rectangle 73">
            <a:extLst>
              <a:ext uri="{FF2B5EF4-FFF2-40B4-BE49-F238E27FC236}">
                <a16:creationId xmlns:a16="http://schemas.microsoft.com/office/drawing/2014/main" id="{65FCF1E6-DDFE-7545-97FA-09FE336D14B4}"/>
              </a:ext>
            </a:extLst>
          </p:cNvPr>
          <p:cNvSpPr/>
          <p:nvPr/>
        </p:nvSpPr>
        <p:spPr>
          <a:xfrm>
            <a:off x="7563575" y="4617310"/>
            <a:ext cx="1503232" cy="543739"/>
          </a:xfrm>
          <a:prstGeom prst="rect">
            <a:avLst/>
          </a:prstGeom>
        </p:spPr>
        <p:txBody>
          <a:bodyPr wrap="square">
            <a:spAutoFit/>
          </a:bodyPr>
          <a:lstStyle/>
          <a:p>
            <a:pPr lvl="0" algn="ctr" defTabSz="914400">
              <a:defRPr/>
            </a:pPr>
            <a:r>
              <a:rPr lang="en-US" sz="2200" b="1" baseline="30000" dirty="0">
                <a:solidFill>
                  <a:schemeClr val="accent5"/>
                </a:solidFill>
                <a:latin typeface="Cambria" panose="02040503050406030204" pitchFamily="18" charset="0"/>
              </a:rPr>
              <a:t>Merge</a:t>
            </a:r>
          </a:p>
          <a:p>
            <a:pPr lvl="0" algn="ctr" defTabSz="914400">
              <a:defRPr/>
            </a:pPr>
            <a:r>
              <a:rPr lang="en-US" sz="2200" b="1" baseline="30000" dirty="0">
                <a:solidFill>
                  <a:schemeClr val="accent5"/>
                </a:solidFill>
                <a:latin typeface="Cambria" panose="02040503050406030204" pitchFamily="18" charset="0"/>
              </a:rPr>
              <a:t>MAJ + row copy</a:t>
            </a:r>
          </a:p>
        </p:txBody>
      </p:sp>
      <p:sp>
        <p:nvSpPr>
          <p:cNvPr id="49" name="Rectangle 48">
            <a:extLst>
              <a:ext uri="{FF2B5EF4-FFF2-40B4-BE49-F238E27FC236}">
                <a16:creationId xmlns:a16="http://schemas.microsoft.com/office/drawing/2014/main" id="{F7729618-4654-9D43-A56B-558141C4B76B}"/>
              </a:ext>
            </a:extLst>
          </p:cNvPr>
          <p:cNvSpPr/>
          <p:nvPr/>
        </p:nvSpPr>
        <p:spPr>
          <a:xfrm>
            <a:off x="4651204" y="1703817"/>
            <a:ext cx="2709268" cy="400110"/>
          </a:xfrm>
          <a:prstGeom prst="rect">
            <a:avLst/>
          </a:prstGeom>
          <a:solidFill>
            <a:schemeClr val="bg1"/>
          </a:solidFill>
        </p:spPr>
        <p:txBody>
          <a:bodyPr wrap="none">
            <a:spAutoFit/>
          </a:bodyPr>
          <a:lstStyle/>
          <a:p>
            <a:pPr lvl="0" algn="ctr" defTabSz="914400">
              <a:defRPr/>
            </a:pPr>
            <a:r>
              <a:rPr lang="en-US" sz="2000" b="1" dirty="0">
                <a:solidFill>
                  <a:schemeClr val="accent1">
                    <a:lumMod val="75000"/>
                  </a:schemeClr>
                </a:solidFill>
                <a:latin typeface="Cambria" panose="02040503050406030204" pitchFamily="18" charset="0"/>
              </a:rPr>
              <a:t>Optimized µProgram </a:t>
            </a:r>
            <a:endParaRPr lang="en-US" sz="2000" b="1" baseline="30000" dirty="0">
              <a:solidFill>
                <a:schemeClr val="accent1">
                  <a:lumMod val="75000"/>
                </a:schemeClr>
              </a:solidFill>
              <a:latin typeface="Cambria" panose="02040503050406030204" pitchFamily="18" charset="0"/>
            </a:endParaRPr>
          </a:p>
        </p:txBody>
      </p:sp>
      <p:grpSp>
        <p:nvGrpSpPr>
          <p:cNvPr id="79" name="Group 78">
            <a:extLst>
              <a:ext uri="{FF2B5EF4-FFF2-40B4-BE49-F238E27FC236}">
                <a16:creationId xmlns:a16="http://schemas.microsoft.com/office/drawing/2014/main" id="{66CAE517-2CB4-4943-9BCF-62D449C7D3BE}"/>
              </a:ext>
            </a:extLst>
          </p:cNvPr>
          <p:cNvGrpSpPr/>
          <p:nvPr/>
        </p:nvGrpSpPr>
        <p:grpSpPr>
          <a:xfrm>
            <a:off x="4306893" y="5498314"/>
            <a:ext cx="1430200" cy="1028294"/>
            <a:chOff x="4721028" y="5528141"/>
            <a:chExt cx="1430200" cy="1028294"/>
          </a:xfrm>
        </p:grpSpPr>
        <p:sp>
          <p:nvSpPr>
            <p:cNvPr id="80" name="Right Arrow 79">
              <a:extLst>
                <a:ext uri="{FF2B5EF4-FFF2-40B4-BE49-F238E27FC236}">
                  <a16:creationId xmlns:a16="http://schemas.microsoft.com/office/drawing/2014/main" id="{D53C4FD5-EDF5-594C-8A2C-57DD246C0C1F}"/>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81" name="Rectangle 80">
              <a:extLst>
                <a:ext uri="{FF2B5EF4-FFF2-40B4-BE49-F238E27FC236}">
                  <a16:creationId xmlns:a16="http://schemas.microsoft.com/office/drawing/2014/main" id="{9895B857-07DF-074D-A419-B7ADC1F3DED1}"/>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83" name="Right Arrow 82">
            <a:extLst>
              <a:ext uri="{FF2B5EF4-FFF2-40B4-BE49-F238E27FC236}">
                <a16:creationId xmlns:a16="http://schemas.microsoft.com/office/drawing/2014/main" id="{32F6F09A-A749-A04C-BB10-22825D5EF7D1}"/>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0359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5"/>
                                        </p:tgtEl>
                                      </p:cBhvr>
                                    </p:animEffect>
                                    <p:set>
                                      <p:cBhvr>
                                        <p:cTn id="7" dur="1" fill="hold">
                                          <p:stCondLst>
                                            <p:cond delay="499"/>
                                          </p:stCondLst>
                                        </p:cTn>
                                        <p:tgtEl>
                                          <p:spTgt spid="7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39" grpId="0" animBg="1"/>
      <p:bldP spid="4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N-bit Computation</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8"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44" name="Rectangle 43">
            <a:extLst>
              <a:ext uri="{FF2B5EF4-FFF2-40B4-BE49-F238E27FC236}">
                <a16:creationId xmlns:a16="http://schemas.microsoft.com/office/drawing/2014/main" id="{C6C574C2-9BC4-2843-B406-62194659E820}"/>
              </a:ext>
            </a:extLst>
          </p:cNvPr>
          <p:cNvSpPr/>
          <p:nvPr/>
        </p:nvSpPr>
        <p:spPr>
          <a:xfrm>
            <a:off x="6037033" y="6150114"/>
            <a:ext cx="2092048"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3. Generate N-bit </a:t>
            </a:r>
          </a:p>
          <a:p>
            <a:pPr lvl="0" algn="ctr" defTabSz="914400">
              <a:defRPr/>
            </a:pPr>
            <a:r>
              <a:rPr lang="en-US" sz="2000" dirty="0">
                <a:solidFill>
                  <a:srgbClr val="C00000"/>
                </a:solidFill>
                <a:latin typeface="Cambria" panose="02040503050406030204" pitchFamily="18" charset="0"/>
              </a:rPr>
              <a:t>computation</a:t>
            </a:r>
            <a:endParaRPr lang="en-US" sz="2000" baseline="30000" dirty="0">
              <a:solidFill>
                <a:srgbClr val="C00000"/>
              </a:solidFill>
              <a:latin typeface="Cambria" panose="02040503050406030204" pitchFamily="18" charset="0"/>
            </a:endParaRPr>
          </a:p>
        </p:txBody>
      </p:sp>
      <p:sp>
        <p:nvSpPr>
          <p:cNvPr id="48" name="Rounded Rectangle 47">
            <a:extLst>
              <a:ext uri="{FF2B5EF4-FFF2-40B4-BE49-F238E27FC236}">
                <a16:creationId xmlns:a16="http://schemas.microsoft.com/office/drawing/2014/main" id="{E0ACCB3C-63AD-A942-804D-8C9100E60590}"/>
              </a:ext>
            </a:extLst>
          </p:cNvPr>
          <p:cNvSpPr/>
          <p:nvPr/>
        </p:nvSpPr>
        <p:spPr>
          <a:xfrm>
            <a:off x="4727304" y="2181598"/>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rgbClr val="FF0000"/>
                </a:solidFill>
                <a:latin typeface="Cambria" panose="02040503050406030204" pitchFamily="18" charset="0"/>
                <a:cs typeface="Arial" panose="020B0604020202020204" pitchFamily="34" charset="0"/>
              </a:rPr>
              <a:t>Repeat N times:</a:t>
            </a:r>
          </a:p>
          <a:p>
            <a:pPr algn="ctr"/>
            <a:endParaRPr lang="en-US" sz="1400"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accent2"/>
                </a:solidFill>
                <a:latin typeface="Cambria" panose="02040503050406030204" pitchFamily="18" charset="0"/>
                <a:cs typeface="Arial" panose="020B0604020202020204" pitchFamily="34" charset="0"/>
              </a:rPr>
              <a:t>Copy A, B, </a:t>
            </a:r>
            <a:r>
              <a:rPr lang="en-US" sz="1400" b="1" dirty="0" err="1">
                <a:solidFill>
                  <a:schemeClr val="accent2"/>
                </a:solidFill>
                <a:latin typeface="Cambria" panose="02040503050406030204" pitchFamily="18" charset="0"/>
                <a:cs typeface="Arial" panose="020B0604020202020204" pitchFamily="34" charset="0"/>
              </a:rPr>
              <a:t>C</a:t>
            </a:r>
            <a:r>
              <a:rPr lang="en-US" sz="1400" b="1" baseline="-25000" dirty="0" err="1">
                <a:solidFill>
                  <a:schemeClr val="accent2"/>
                </a:solidFill>
                <a:latin typeface="Cambria" panose="02040503050406030204" pitchFamily="18" charset="0"/>
                <a:cs typeface="Arial" panose="020B0604020202020204" pitchFamily="34" charset="0"/>
              </a:rPr>
              <a:t>in</a:t>
            </a:r>
            <a:r>
              <a:rPr lang="en-US" sz="1400" b="1" dirty="0">
                <a:solidFill>
                  <a:schemeClr val="accent2"/>
                </a:solidFill>
                <a:latin typeface="Cambria" panose="02040503050406030204" pitchFamily="18" charset="0"/>
                <a:cs typeface="Arial" panose="020B0604020202020204" pitchFamily="34" charset="0"/>
              </a:rPr>
              <a:t> </a:t>
            </a:r>
          </a:p>
          <a:p>
            <a:pPr algn="ctr"/>
            <a:r>
              <a:rPr lang="en-US" sz="1400" b="1" dirty="0">
                <a:solidFill>
                  <a:schemeClr val="accent2"/>
                </a:solidFill>
                <a:latin typeface="Cambria" panose="02040503050406030204" pitchFamily="18" charset="0"/>
                <a:cs typeface="Arial" panose="020B0604020202020204" pitchFamily="34" charset="0"/>
              </a:rPr>
              <a:t>to reserved rows </a:t>
            </a:r>
          </a:p>
          <a:p>
            <a:pPr algn="ctr"/>
            <a:r>
              <a:rPr lang="en-US" sz="1400" b="1" dirty="0">
                <a:solidFill>
                  <a:schemeClr val="accent2"/>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accent5"/>
                </a:solidFill>
                <a:latin typeface="Cambria" panose="02040503050406030204" pitchFamily="18" charset="0"/>
                <a:cs typeface="Arial" panose="020B0604020202020204" pitchFamily="34" charset="0"/>
              </a:rPr>
              <a:t>2. Execute MAJ and</a:t>
            </a:r>
          </a:p>
          <a:p>
            <a:pPr algn="ctr"/>
            <a:r>
              <a:rPr lang="en-US" sz="1400" b="1" dirty="0">
                <a:solidFill>
                  <a:schemeClr val="accent5"/>
                </a:solidFill>
                <a:latin typeface="Cambria" panose="02040503050406030204" pitchFamily="18" charset="0"/>
                <a:cs typeface="Arial" panose="020B0604020202020204" pitchFamily="34" charset="0"/>
              </a:rPr>
              <a:t> copy </a:t>
            </a:r>
            <a:r>
              <a:rPr lang="en-US" sz="1400" b="1" dirty="0" err="1">
                <a:solidFill>
                  <a:schemeClr val="accent5"/>
                </a:solidFill>
                <a:latin typeface="Cambria" panose="02040503050406030204" pitchFamily="18" charset="0"/>
                <a:cs typeface="Arial" panose="020B0604020202020204" pitchFamily="34" charset="0"/>
              </a:rPr>
              <a:t>C</a:t>
            </a:r>
            <a:r>
              <a:rPr lang="en-US" sz="1400" b="1" baseline="-25000" dirty="0" err="1">
                <a:solidFill>
                  <a:schemeClr val="accent5"/>
                </a:solidFill>
                <a:latin typeface="Cambria" panose="02040503050406030204" pitchFamily="18" charset="0"/>
                <a:cs typeface="Arial" panose="020B0604020202020204" pitchFamily="34" charset="0"/>
              </a:rPr>
              <a:t>out</a:t>
            </a:r>
            <a:r>
              <a:rPr lang="en-US" sz="1400" b="1" dirty="0">
                <a:solidFill>
                  <a:schemeClr val="accent5"/>
                </a:solidFill>
                <a:latin typeface="Cambria" panose="02040503050406030204" pitchFamily="18" charset="0"/>
                <a:cs typeface="Arial" panose="020B0604020202020204" pitchFamily="34" charset="0"/>
              </a:rPr>
              <a:t> to destination row</a:t>
            </a:r>
          </a:p>
          <a:p>
            <a:pPr algn="ctr"/>
            <a:r>
              <a:rPr lang="en-US" sz="1400" b="1" dirty="0">
                <a:solidFill>
                  <a:schemeClr val="accent5"/>
                </a:solidFill>
                <a:latin typeface="Cambria" panose="02040503050406030204" pitchFamily="18" charset="0"/>
                <a:cs typeface="Arial" panose="020B0604020202020204" pitchFamily="34" charset="0"/>
              </a:rPr>
              <a:t>(ACT/ACT/PRE)</a:t>
            </a:r>
            <a:br>
              <a:rPr lang="en-US" sz="1400" b="1" dirty="0">
                <a:solidFill>
                  <a:schemeClr val="accent5"/>
                </a:solidFill>
                <a:latin typeface="Cambria" panose="02040503050406030204" pitchFamily="18" charset="0"/>
                <a:cs typeface="Arial" panose="020B0604020202020204" pitchFamily="34" charset="0"/>
              </a:rPr>
            </a:br>
            <a:endParaRPr lang="en-US" sz="1400" b="1" dirty="0">
              <a:solidFill>
                <a:schemeClr val="accent5"/>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3DD00429-D61F-A14D-8643-B521CC5BF852}"/>
              </a:ext>
            </a:extLst>
          </p:cNvPr>
          <p:cNvGrpSpPr/>
          <p:nvPr/>
        </p:nvGrpSpPr>
        <p:grpSpPr>
          <a:xfrm>
            <a:off x="4727304" y="1680551"/>
            <a:ext cx="2563857" cy="3781950"/>
            <a:chOff x="6908105" y="1712304"/>
            <a:chExt cx="2563857" cy="3781950"/>
          </a:xfrm>
        </p:grpSpPr>
        <p:sp>
          <p:nvSpPr>
            <p:cNvPr id="50" name="Rectangle 49">
              <a:extLst>
                <a:ext uri="{FF2B5EF4-FFF2-40B4-BE49-F238E27FC236}">
                  <a16:creationId xmlns:a16="http://schemas.microsoft.com/office/drawing/2014/main" id="{39E49A87-2CCD-B243-B144-3DC437A9C6E3}"/>
                </a:ext>
              </a:extLst>
            </p:cNvPr>
            <p:cNvSpPr/>
            <p:nvPr/>
          </p:nvSpPr>
          <p:spPr>
            <a:xfrm>
              <a:off x="7130659" y="1712304"/>
              <a:ext cx="2076081" cy="400110"/>
            </a:xfrm>
            <a:prstGeom prst="rect">
              <a:avLst/>
            </a:prstGeom>
          </p:spPr>
          <p:txBody>
            <a:bodyPr wrap="none">
              <a:spAutoFit/>
            </a:bodyPr>
            <a:lstStyle/>
            <a:p>
              <a:pPr lvl="0" algn="ctr" defTabSz="914400">
                <a:defRPr/>
              </a:pPr>
              <a:r>
                <a:rPr lang="en-US" sz="2000" b="1" dirty="0">
                  <a:solidFill>
                    <a:schemeClr val="accent6">
                      <a:lumMod val="75000"/>
                    </a:schemeClr>
                  </a:solidFill>
                  <a:latin typeface="Cambria" panose="02040503050406030204" pitchFamily="18" charset="0"/>
                </a:rPr>
                <a:t>Final µProgram </a:t>
              </a:r>
              <a:endParaRPr lang="en-US" sz="2000" b="1" baseline="30000" dirty="0">
                <a:solidFill>
                  <a:schemeClr val="accent6">
                    <a:lumMod val="75000"/>
                  </a:schemeClr>
                </a:solidFill>
                <a:latin typeface="Cambria" panose="02040503050406030204" pitchFamily="18" charset="0"/>
              </a:endParaRPr>
            </a:p>
          </p:txBody>
        </p:sp>
        <p:sp>
          <p:nvSpPr>
            <p:cNvPr id="52" name="Rounded Rectangle 51">
              <a:extLst>
                <a:ext uri="{FF2B5EF4-FFF2-40B4-BE49-F238E27FC236}">
                  <a16:creationId xmlns:a16="http://schemas.microsoft.com/office/drawing/2014/main" id="{07A1189A-0F52-8245-983A-5DD8EE48D195}"/>
                </a:ext>
              </a:extLst>
            </p:cNvPr>
            <p:cNvSpPr/>
            <p:nvPr/>
          </p:nvSpPr>
          <p:spPr>
            <a:xfrm>
              <a:off x="6908105" y="2206306"/>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chemeClr val="tx1"/>
                  </a:solidFill>
                  <a:latin typeface="Cambria" panose="02040503050406030204" pitchFamily="18" charset="0"/>
                  <a:cs typeface="Arial" panose="020B0604020202020204" pitchFamily="34" charset="0"/>
                </a:rPr>
                <a:t>Repeat N times:</a:t>
              </a:r>
            </a:p>
            <a:p>
              <a:pPr algn="ctr"/>
              <a:endParaRPr lang="en-US" sz="1400" b="1"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tx1"/>
                  </a:solidFill>
                  <a:latin typeface="Cambria" panose="02040503050406030204" pitchFamily="18" charset="0"/>
                  <a:cs typeface="Arial" panose="020B0604020202020204" pitchFamily="34" charset="0"/>
                </a:rPr>
                <a:t>Copy A, B,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in</a:t>
              </a:r>
              <a:r>
                <a:rPr lang="en-US" sz="1400" b="1"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to reserved rows </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tx1"/>
                  </a:solidFill>
                  <a:latin typeface="Cambria" panose="02040503050406030204" pitchFamily="18" charset="0"/>
                  <a:cs typeface="Arial" panose="020B0604020202020204" pitchFamily="34" charset="0"/>
                </a:rPr>
                <a:t>2. Execute MAJ and</a:t>
              </a:r>
            </a:p>
            <a:p>
              <a:pPr algn="ctr"/>
              <a:r>
                <a:rPr lang="en-US" sz="1400" b="1" dirty="0">
                  <a:solidFill>
                    <a:schemeClr val="tx1"/>
                  </a:solidFill>
                  <a:latin typeface="Cambria" panose="02040503050406030204" pitchFamily="18" charset="0"/>
                  <a:cs typeface="Arial" panose="020B0604020202020204" pitchFamily="34" charset="0"/>
                </a:rPr>
                <a:t> copy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out</a:t>
              </a:r>
              <a:r>
                <a:rPr lang="en-US" sz="1400" b="1" dirty="0">
                  <a:solidFill>
                    <a:schemeClr val="tx1"/>
                  </a:solidFill>
                  <a:latin typeface="Cambria" panose="02040503050406030204" pitchFamily="18" charset="0"/>
                  <a:cs typeface="Arial" panose="020B0604020202020204" pitchFamily="34" charset="0"/>
                </a:rPr>
                <a:t> to destination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p:txBody>
        </p:sp>
      </p:grpSp>
      <p:sp>
        <p:nvSpPr>
          <p:cNvPr id="71" name="Right Arrow 70">
            <a:extLst>
              <a:ext uri="{FF2B5EF4-FFF2-40B4-BE49-F238E27FC236}">
                <a16:creationId xmlns:a16="http://schemas.microsoft.com/office/drawing/2014/main" id="{028A3D4C-C60E-2B4B-AB84-A68864368982}"/>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
        <p:nvSpPr>
          <p:cNvPr id="73" name="Content Placeholder 2">
            <a:extLst>
              <a:ext uri="{FF2B5EF4-FFF2-40B4-BE49-F238E27FC236}">
                <a16:creationId xmlns:a16="http://schemas.microsoft.com/office/drawing/2014/main" id="{DFE4EB49-FE9C-094B-9E3C-DE0590876C8B}"/>
              </a:ext>
            </a:extLst>
          </p:cNvPr>
          <p:cNvSpPr txBox="1">
            <a:spLocks/>
          </p:cNvSpPr>
          <p:nvPr/>
        </p:nvSpPr>
        <p:spPr>
          <a:xfrm>
            <a:off x="84559" y="885648"/>
            <a:ext cx="8894602" cy="946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C00000"/>
                </a:solidFill>
                <a:latin typeface="Candara" panose="020E0502030303020204" pitchFamily="34" charset="0"/>
              </a:rPr>
              <a:t>Final µProgram</a:t>
            </a:r>
            <a:r>
              <a:rPr lang="en-US" sz="2400" b="1" dirty="0">
                <a:latin typeface="Candara" panose="020E0502030303020204" pitchFamily="34" charset="0"/>
              </a:rPr>
              <a:t> is optimized and computes the desired operation for operands of N-bit size in a bit-serial fashion</a:t>
            </a:r>
          </a:p>
          <a:p>
            <a:endParaRPr lang="en-US" sz="2400" b="1" dirty="0">
              <a:latin typeface="Candara" panose="020E0502030303020204" pitchFamily="34" charset="0"/>
            </a:endParaRPr>
          </a:p>
        </p:txBody>
      </p:sp>
      <p:sp>
        <p:nvSpPr>
          <p:cNvPr id="75" name="Right Arrow 74">
            <a:extLst>
              <a:ext uri="{FF2B5EF4-FFF2-40B4-BE49-F238E27FC236}">
                <a16:creationId xmlns:a16="http://schemas.microsoft.com/office/drawing/2014/main" id="{FE36B371-B7D5-E543-B483-35E9FB5F983E}"/>
              </a:ext>
            </a:extLst>
          </p:cNvPr>
          <p:cNvSpPr/>
          <p:nvPr/>
        </p:nvSpPr>
        <p:spPr>
          <a:xfrm rot="16200000">
            <a:off x="4707902" y="5499070"/>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6" name="Rectangle 75">
            <a:extLst>
              <a:ext uri="{FF2B5EF4-FFF2-40B4-BE49-F238E27FC236}">
                <a16:creationId xmlns:a16="http://schemas.microsoft.com/office/drawing/2014/main" id="{49E3F399-6801-CA4A-9544-D3E36013C04D}"/>
              </a:ext>
            </a:extLst>
          </p:cNvPr>
          <p:cNvSpPr/>
          <p:nvPr/>
        </p:nvSpPr>
        <p:spPr>
          <a:xfrm>
            <a:off x="4306893" y="6126498"/>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sp>
        <p:nvSpPr>
          <p:cNvPr id="77" name="Right Arrow 76">
            <a:extLst>
              <a:ext uri="{FF2B5EF4-FFF2-40B4-BE49-F238E27FC236}">
                <a16:creationId xmlns:a16="http://schemas.microsoft.com/office/drawing/2014/main" id="{90E81D52-A273-AA46-A1B1-6103E8374351}"/>
              </a:ext>
            </a:extLst>
          </p:cNvPr>
          <p:cNvSpPr/>
          <p:nvPr/>
        </p:nvSpPr>
        <p:spPr>
          <a:xfrm rot="16200000">
            <a:off x="6733045" y="5505139"/>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8" name="Rectangle 77">
            <a:extLst>
              <a:ext uri="{FF2B5EF4-FFF2-40B4-BE49-F238E27FC236}">
                <a16:creationId xmlns:a16="http://schemas.microsoft.com/office/drawing/2014/main" id="{20CF77D0-C3A8-5345-B3CF-76F56AE650D9}"/>
              </a:ext>
            </a:extLst>
          </p:cNvPr>
          <p:cNvSpPr/>
          <p:nvPr/>
        </p:nvSpPr>
        <p:spPr>
          <a:xfrm>
            <a:off x="4651204" y="1703817"/>
            <a:ext cx="2709268" cy="400110"/>
          </a:xfrm>
          <a:prstGeom prst="rect">
            <a:avLst/>
          </a:prstGeom>
          <a:solidFill>
            <a:schemeClr val="bg1"/>
          </a:solidFill>
        </p:spPr>
        <p:txBody>
          <a:bodyPr wrap="none">
            <a:spAutoFit/>
          </a:bodyPr>
          <a:lstStyle/>
          <a:p>
            <a:pPr lvl="0" algn="ctr" defTabSz="914400">
              <a:defRPr/>
            </a:pPr>
            <a:r>
              <a:rPr lang="en-US" sz="2000" b="1" dirty="0">
                <a:solidFill>
                  <a:schemeClr val="accent1">
                    <a:lumMod val="75000"/>
                  </a:schemeClr>
                </a:solidFill>
                <a:latin typeface="Cambria" panose="02040503050406030204" pitchFamily="18" charset="0"/>
              </a:rPr>
              <a:t>Optimized µProgram </a:t>
            </a:r>
            <a:endParaRPr lang="en-US" sz="2000" b="1" baseline="30000" dirty="0">
              <a:solidFill>
                <a:schemeClr val="accent1">
                  <a:lumMod val="75000"/>
                </a:schemeClr>
              </a:solidFill>
              <a:latin typeface="Cambria" panose="02040503050406030204" pitchFamily="18" charset="0"/>
            </a:endParaRPr>
          </a:p>
        </p:txBody>
      </p:sp>
    </p:spTree>
    <p:extLst>
      <p:ext uri="{BB962C8B-B14F-4D97-AF65-F5344CB8AC3E}">
        <p14:creationId xmlns:p14="http://schemas.microsoft.com/office/powerpoint/2010/main" val="40599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 presetClass="emph" presetSubtype="2" fill="hold" nodeType="withEffect">
                                  <p:stCondLst>
                                    <p:cond delay="0"/>
                                  </p:stCondLst>
                                  <p:childTnLst>
                                    <p:animClr clrSpc="rgb" dir="cw">
                                      <p:cBhvr>
                                        <p:cTn id="12" dur="500" fill="hold"/>
                                        <p:tgtEl>
                                          <p:spTgt spid="75"/>
                                        </p:tgtEl>
                                        <p:attrNameLst>
                                          <p:attrName>fillcolor</p:attrName>
                                        </p:attrNameLst>
                                      </p:cBhvr>
                                      <p:to>
                                        <a:srgbClr val="C1C1C1"/>
                                      </p:to>
                                    </p:animClr>
                                    <p:set>
                                      <p:cBhvr>
                                        <p:cTn id="13" dur="500" fill="hold"/>
                                        <p:tgtEl>
                                          <p:spTgt spid="75"/>
                                        </p:tgtEl>
                                        <p:attrNameLst>
                                          <p:attrName>fill.type</p:attrName>
                                        </p:attrNameLst>
                                      </p:cBhvr>
                                      <p:to>
                                        <p:strVal val="solid"/>
                                      </p:to>
                                    </p:set>
                                    <p:set>
                                      <p:cBhvr>
                                        <p:cTn id="14" dur="500" fill="hold"/>
                                        <p:tgtEl>
                                          <p:spTgt spid="75"/>
                                        </p:tgtEl>
                                        <p:attrNameLst>
                                          <p:attrName>fill.on</p:attrName>
                                        </p:attrNameLst>
                                      </p:cBhvr>
                                      <p:to>
                                        <p:strVal val="true"/>
                                      </p:to>
                                    </p:set>
                                  </p:childTnLst>
                                </p:cTn>
                              </p:par>
                              <p:par>
                                <p:cTn id="15" presetID="3" presetClass="emph" presetSubtype="2" fill="hold" grpId="0" nodeType="withEffect">
                                  <p:stCondLst>
                                    <p:cond delay="0"/>
                                  </p:stCondLst>
                                  <p:childTnLst>
                                    <p:animClr clrSpc="rgb" dir="cw">
                                      <p:cBhvr override="childStyle">
                                        <p:cTn id="16" dur="500" fill="hold"/>
                                        <p:tgtEl>
                                          <p:spTgt spid="76"/>
                                        </p:tgtEl>
                                        <p:attrNameLst>
                                          <p:attrName>style.color</p:attrName>
                                        </p:attrNameLst>
                                      </p:cBhvr>
                                      <p:to>
                                        <a:srgbClr val="C1C1C1"/>
                                      </p:to>
                                    </p:animClr>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8">
                                            <p:txEl>
                                              <p:pRg st="0" end="0"/>
                                            </p:txEl>
                                          </p:spTgt>
                                        </p:tgtEl>
                                        <p:attrNameLst>
                                          <p:attrName>style.visibility</p:attrName>
                                        </p:attrNameLst>
                                      </p:cBhvr>
                                      <p:to>
                                        <p:strVal val="visible"/>
                                      </p:to>
                                    </p:set>
                                    <p:animEffect transition="in" filter="fade">
                                      <p:cBhvr>
                                        <p:cTn id="20" dur="500"/>
                                        <p:tgtEl>
                                          <p:spTgt spid="4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8">
                                            <p:txEl>
                                              <p:pRg st="0" end="0"/>
                                            </p:txEl>
                                          </p:spTgt>
                                        </p:tgtEl>
                                      </p:cBhvr>
                                    </p:animEffect>
                                    <p:set>
                                      <p:cBhvr>
                                        <p:cTn id="25" dur="1" fill="hold">
                                          <p:stCondLst>
                                            <p:cond delay="499"/>
                                          </p:stCondLst>
                                        </p:cTn>
                                        <p:tgtEl>
                                          <p:spTgt spid="48">
                                            <p:txEl>
                                              <p:pRg st="0" end="0"/>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48">
                                            <p:txEl>
                                              <p:pRg st="2" end="2"/>
                                            </p:txEl>
                                          </p:spTgt>
                                        </p:tgtEl>
                                      </p:cBhvr>
                                    </p:animEffect>
                                    <p:set>
                                      <p:cBhvr>
                                        <p:cTn id="28" dur="1" fill="hold">
                                          <p:stCondLst>
                                            <p:cond delay="499"/>
                                          </p:stCondLst>
                                        </p:cTn>
                                        <p:tgtEl>
                                          <p:spTgt spid="48">
                                            <p:txEl>
                                              <p:pRg st="2" end="2"/>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48">
                                            <p:txEl>
                                              <p:pRg st="3" end="3"/>
                                            </p:txEl>
                                          </p:spTgt>
                                        </p:tgtEl>
                                      </p:cBhvr>
                                    </p:animEffect>
                                    <p:set>
                                      <p:cBhvr>
                                        <p:cTn id="31" dur="1" fill="hold">
                                          <p:stCondLst>
                                            <p:cond delay="499"/>
                                          </p:stCondLst>
                                        </p:cTn>
                                        <p:tgtEl>
                                          <p:spTgt spid="48">
                                            <p:txEl>
                                              <p:pRg st="3" end="3"/>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48">
                                            <p:txEl>
                                              <p:pRg st="4" end="4"/>
                                            </p:txEl>
                                          </p:spTgt>
                                        </p:tgtEl>
                                      </p:cBhvr>
                                    </p:animEffect>
                                    <p:set>
                                      <p:cBhvr>
                                        <p:cTn id="34" dur="1" fill="hold">
                                          <p:stCondLst>
                                            <p:cond delay="499"/>
                                          </p:stCondLst>
                                        </p:cTn>
                                        <p:tgtEl>
                                          <p:spTgt spid="48">
                                            <p:txEl>
                                              <p:pRg st="4" end="4"/>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48">
                                            <p:txEl>
                                              <p:pRg st="6" end="6"/>
                                            </p:txEl>
                                          </p:spTgt>
                                        </p:tgtEl>
                                      </p:cBhvr>
                                    </p:animEffect>
                                    <p:set>
                                      <p:cBhvr>
                                        <p:cTn id="37" dur="1" fill="hold">
                                          <p:stCondLst>
                                            <p:cond delay="499"/>
                                          </p:stCondLst>
                                        </p:cTn>
                                        <p:tgtEl>
                                          <p:spTgt spid="48">
                                            <p:txEl>
                                              <p:pRg st="6" end="6"/>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8">
                                            <p:txEl>
                                              <p:pRg st="7" end="7"/>
                                            </p:txEl>
                                          </p:spTgt>
                                        </p:tgtEl>
                                      </p:cBhvr>
                                    </p:animEffect>
                                    <p:set>
                                      <p:cBhvr>
                                        <p:cTn id="40" dur="1" fill="hold">
                                          <p:stCondLst>
                                            <p:cond delay="499"/>
                                          </p:stCondLst>
                                        </p:cTn>
                                        <p:tgtEl>
                                          <p:spTgt spid="48">
                                            <p:txEl>
                                              <p:pRg st="7" end="7"/>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8">
                                            <p:txEl>
                                              <p:pRg st="8" end="8"/>
                                            </p:txEl>
                                          </p:spTgt>
                                        </p:tgtEl>
                                      </p:cBhvr>
                                    </p:animEffect>
                                    <p:set>
                                      <p:cBhvr>
                                        <p:cTn id="43" dur="1" fill="hold">
                                          <p:stCondLst>
                                            <p:cond delay="499"/>
                                          </p:stCondLst>
                                        </p:cTn>
                                        <p:tgtEl>
                                          <p:spTgt spid="48">
                                            <p:txEl>
                                              <p:pRg st="8" end="8"/>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8">
                                            <p:bg/>
                                          </p:spTgt>
                                        </p:tgtEl>
                                      </p:cBhvr>
                                    </p:animEffect>
                                    <p:set>
                                      <p:cBhvr>
                                        <p:cTn id="46" dur="1" fill="hold">
                                          <p:stCondLst>
                                            <p:cond delay="499"/>
                                          </p:stCondLst>
                                        </p:cTn>
                                        <p:tgtEl>
                                          <p:spTgt spid="48">
                                            <p:bg/>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8"/>
                                        </p:tgtEl>
                                      </p:cBhvr>
                                    </p:animEffect>
                                    <p:set>
                                      <p:cBhvr>
                                        <p:cTn id="49" dur="1" fill="hold">
                                          <p:stCondLst>
                                            <p:cond delay="499"/>
                                          </p:stCondLst>
                                        </p:cTn>
                                        <p:tgtEl>
                                          <p:spTgt spid="78"/>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build="allAtOnce" animBg="1"/>
      <p:bldP spid="73" grpId="0"/>
      <p:bldP spid="76" grpId="0"/>
      <p:bldP spid="77" grpId="0" animBg="1"/>
      <p:bldP spid="7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µProgram</a:t>
            </a:r>
            <a:endParaRPr lang="en-US" dirty="0">
              <a:latin typeface="Cambria" panose="02040503050406030204" pitchFamily="18" charset="0"/>
            </a:endParaRPr>
          </a:p>
        </p:txBody>
      </p:sp>
      <p:sp>
        <p:nvSpPr>
          <p:cNvPr id="47" name="Right Arrow 46">
            <a:extLst>
              <a:ext uri="{FF2B5EF4-FFF2-40B4-BE49-F238E27FC236}">
                <a16:creationId xmlns:a16="http://schemas.microsoft.com/office/drawing/2014/main" id="{8DFDFC11-A9F2-7847-A969-32967AE4499D}"/>
              </a:ext>
            </a:extLst>
          </p:cNvPr>
          <p:cNvSpPr/>
          <p:nvPr/>
        </p:nvSpPr>
        <p:spPr>
          <a:xfrm>
            <a:off x="3288848" y="2433036"/>
            <a:ext cx="1704286"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50" name="Right Arrow 49">
            <a:extLst>
              <a:ext uri="{FF2B5EF4-FFF2-40B4-BE49-F238E27FC236}">
                <a16:creationId xmlns:a16="http://schemas.microsoft.com/office/drawing/2014/main" id="{B1FE5723-DE6F-6E44-A2A5-EC4A6C51F0C9}"/>
              </a:ext>
            </a:extLst>
          </p:cNvPr>
          <p:cNvSpPr/>
          <p:nvPr/>
        </p:nvSpPr>
        <p:spPr>
          <a:xfrm>
            <a:off x="3268020" y="4415463"/>
            <a:ext cx="1704286"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9" name="Rounded Rectangle 18">
            <a:extLst>
              <a:ext uri="{FF2B5EF4-FFF2-40B4-BE49-F238E27FC236}">
                <a16:creationId xmlns:a16="http://schemas.microsoft.com/office/drawing/2014/main" id="{BA54165A-2D76-C542-9A7C-F6A407A6DB47}"/>
              </a:ext>
            </a:extLst>
          </p:cNvPr>
          <p:cNvSpPr/>
          <p:nvPr/>
        </p:nvSpPr>
        <p:spPr>
          <a:xfrm>
            <a:off x="4727304" y="2174553"/>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chemeClr val="tx1"/>
                </a:solidFill>
                <a:latin typeface="Cambria" panose="02040503050406030204" pitchFamily="18" charset="0"/>
                <a:cs typeface="Arial" panose="020B0604020202020204" pitchFamily="34" charset="0"/>
              </a:rPr>
              <a:t>Repeat N times:</a:t>
            </a:r>
          </a:p>
          <a:p>
            <a:pPr algn="ctr"/>
            <a:endParaRPr lang="en-US" sz="1400" b="1"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tx1"/>
                </a:solidFill>
                <a:latin typeface="Cambria" panose="02040503050406030204" pitchFamily="18" charset="0"/>
                <a:cs typeface="Arial" panose="020B0604020202020204" pitchFamily="34" charset="0"/>
              </a:rPr>
              <a:t>Copy A, B,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in</a:t>
            </a:r>
            <a:r>
              <a:rPr lang="en-US" sz="1400" b="1"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to reserved rows </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tx1"/>
                </a:solidFill>
                <a:latin typeface="Cambria" panose="02040503050406030204" pitchFamily="18" charset="0"/>
                <a:cs typeface="Arial" panose="020B0604020202020204" pitchFamily="34" charset="0"/>
              </a:rPr>
              <a:t>2. Execute MAJ and</a:t>
            </a:r>
          </a:p>
          <a:p>
            <a:pPr algn="ctr"/>
            <a:r>
              <a:rPr lang="en-US" sz="1400" b="1" dirty="0">
                <a:solidFill>
                  <a:schemeClr val="tx1"/>
                </a:solidFill>
                <a:latin typeface="Cambria" panose="02040503050406030204" pitchFamily="18" charset="0"/>
                <a:cs typeface="Arial" panose="020B0604020202020204" pitchFamily="34" charset="0"/>
              </a:rPr>
              <a:t> copy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out</a:t>
            </a:r>
            <a:r>
              <a:rPr lang="en-US" sz="1400" b="1" dirty="0">
                <a:solidFill>
                  <a:schemeClr val="tx1"/>
                </a:solidFill>
                <a:latin typeface="Cambria" panose="02040503050406030204" pitchFamily="18" charset="0"/>
                <a:cs typeface="Arial" panose="020B0604020202020204" pitchFamily="34" charset="0"/>
              </a:rPr>
              <a:t> to destination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p:txBody>
      </p:sp>
      <p:sp>
        <p:nvSpPr>
          <p:cNvPr id="49" name="Rectangle 48">
            <a:extLst>
              <a:ext uri="{FF2B5EF4-FFF2-40B4-BE49-F238E27FC236}">
                <a16:creationId xmlns:a16="http://schemas.microsoft.com/office/drawing/2014/main" id="{12F7BB94-3D5E-D241-803F-9BF56496F1E3}"/>
              </a:ext>
            </a:extLst>
          </p:cNvPr>
          <p:cNvSpPr/>
          <p:nvPr/>
        </p:nvSpPr>
        <p:spPr>
          <a:xfrm>
            <a:off x="5270103" y="2336523"/>
            <a:ext cx="3687374" cy="1200329"/>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solidFill>
                  <a:schemeClr val="accent6">
                    <a:lumMod val="75000"/>
                  </a:schemeClr>
                </a:solidFill>
                <a:latin typeface="Cambria" panose="02040503050406030204" pitchFamily="18" charset="0"/>
              </a:rPr>
              <a:t>Stored </a:t>
            </a:r>
            <a:r>
              <a:rPr lang="en-US" sz="2400" b="1" dirty="0">
                <a:latin typeface="Cambria" panose="02040503050406030204" pitchFamily="18" charset="0"/>
              </a:rPr>
              <a:t>in a reserved DRAM region</a:t>
            </a:r>
          </a:p>
          <a:p>
            <a:pPr lvl="0" algn="ctr" defTabSz="914400">
              <a:defRPr/>
            </a:pPr>
            <a:r>
              <a:rPr lang="en-US" sz="2400" b="1" dirty="0">
                <a:latin typeface="Cambria" panose="02040503050406030204" pitchFamily="18" charset="0"/>
              </a:rPr>
              <a:t> </a:t>
            </a:r>
            <a:r>
              <a:rPr lang="en-US" sz="2400" b="1" dirty="0">
                <a:solidFill>
                  <a:schemeClr val="accent5">
                    <a:lumMod val="75000"/>
                  </a:schemeClr>
                </a:solidFill>
                <a:latin typeface="Cambria" panose="02040503050406030204" pitchFamily="18" charset="0"/>
              </a:rPr>
              <a:t>for future use</a:t>
            </a:r>
            <a:endParaRPr lang="en-US" sz="2400" b="1" baseline="30000" dirty="0">
              <a:solidFill>
                <a:schemeClr val="accent5">
                  <a:lumMod val="75000"/>
                </a:schemeClr>
              </a:solidFill>
              <a:latin typeface="Cambria" panose="02040503050406030204" pitchFamily="18" charset="0"/>
            </a:endParaRPr>
          </a:p>
        </p:txBody>
      </p:sp>
      <p:sp>
        <p:nvSpPr>
          <p:cNvPr id="51" name="Rectangle 50">
            <a:extLst>
              <a:ext uri="{FF2B5EF4-FFF2-40B4-BE49-F238E27FC236}">
                <a16:creationId xmlns:a16="http://schemas.microsoft.com/office/drawing/2014/main" id="{F3FD7183-FEF1-BB40-84BF-F18A15290E57}"/>
              </a:ext>
            </a:extLst>
          </p:cNvPr>
          <p:cNvSpPr/>
          <p:nvPr/>
        </p:nvSpPr>
        <p:spPr>
          <a:xfrm>
            <a:off x="5270103" y="4128633"/>
            <a:ext cx="3687374" cy="1200329"/>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mbria" panose="02040503050406030204" pitchFamily="18" charset="0"/>
              </a:rPr>
              <a:t>A new SIMDRAM instruction (</a:t>
            </a:r>
            <a:r>
              <a:rPr lang="en-US" sz="2400" b="1" dirty="0">
                <a:solidFill>
                  <a:srgbClr val="C00000"/>
                </a:solidFill>
                <a:latin typeface="Cambria" panose="02040503050406030204" pitchFamily="18" charset="0"/>
              </a:rPr>
              <a:t>called </a:t>
            </a:r>
            <a:r>
              <a:rPr lang="en-US" sz="2400" b="1" i="1" dirty="0" err="1">
                <a:solidFill>
                  <a:srgbClr val="C00000"/>
                </a:solidFill>
                <a:latin typeface="Cambria" panose="02040503050406030204" pitchFamily="18" charset="0"/>
              </a:rPr>
              <a:t>bbop</a:t>
            </a:r>
            <a:r>
              <a:rPr lang="en-US" sz="2400" b="1" dirty="0">
                <a:latin typeface="Cambria" panose="02040503050406030204" pitchFamily="18" charset="0"/>
              </a:rPr>
              <a:t>) </a:t>
            </a:r>
          </a:p>
          <a:p>
            <a:pPr lvl="0" algn="ctr" defTabSz="914400">
              <a:defRPr/>
            </a:pPr>
            <a:r>
              <a:rPr lang="en-US" sz="2400" b="1" dirty="0">
                <a:latin typeface="Cambria" panose="02040503050406030204" pitchFamily="18" charset="0"/>
              </a:rPr>
              <a:t>added to CPU ISA</a:t>
            </a:r>
            <a:endParaRPr lang="en-US" sz="2400" b="1" baseline="30000" dirty="0">
              <a:latin typeface="Cambria" panose="02040503050406030204" pitchFamily="18" charset="0"/>
            </a:endParaRPr>
          </a:p>
        </p:txBody>
      </p:sp>
      <p:sp>
        <p:nvSpPr>
          <p:cNvPr id="12" name="Rectangle 11">
            <a:extLst>
              <a:ext uri="{FF2B5EF4-FFF2-40B4-BE49-F238E27FC236}">
                <a16:creationId xmlns:a16="http://schemas.microsoft.com/office/drawing/2014/main" id="{A2B3CA76-4526-AD48-A5E2-BA4B9A4A212C}"/>
              </a:ext>
            </a:extLst>
          </p:cNvPr>
          <p:cNvSpPr/>
          <p:nvPr/>
        </p:nvSpPr>
        <p:spPr>
          <a:xfrm>
            <a:off x="4949858" y="1680551"/>
            <a:ext cx="2076081" cy="400110"/>
          </a:xfrm>
          <a:prstGeom prst="rect">
            <a:avLst/>
          </a:prstGeom>
        </p:spPr>
        <p:txBody>
          <a:bodyPr wrap="none">
            <a:spAutoFit/>
          </a:bodyPr>
          <a:lstStyle/>
          <a:p>
            <a:pPr lvl="0" algn="ctr" defTabSz="914400">
              <a:defRPr/>
            </a:pPr>
            <a:r>
              <a:rPr lang="en-US" sz="2000" b="1" dirty="0">
                <a:solidFill>
                  <a:schemeClr val="accent6">
                    <a:lumMod val="75000"/>
                  </a:schemeClr>
                </a:solidFill>
                <a:latin typeface="Cambria" panose="02040503050406030204" pitchFamily="18" charset="0"/>
              </a:rPr>
              <a:t>Final µProgram </a:t>
            </a:r>
            <a:endParaRPr lang="en-US" sz="2000" b="1" baseline="30000" dirty="0">
              <a:solidFill>
                <a:schemeClr val="accent6">
                  <a:lumMod val="75000"/>
                </a:schemeClr>
              </a:solidFill>
              <a:latin typeface="Cambria" panose="02040503050406030204" pitchFamily="18" charset="0"/>
            </a:endParaRPr>
          </a:p>
        </p:txBody>
      </p:sp>
      <p:sp>
        <p:nvSpPr>
          <p:cNvPr id="10" name="Content Placeholder 2">
            <a:extLst>
              <a:ext uri="{FF2B5EF4-FFF2-40B4-BE49-F238E27FC236}">
                <a16:creationId xmlns:a16="http://schemas.microsoft.com/office/drawing/2014/main" id="{BB3F7CB2-6D47-B549-AE0F-8D3A9AD22180}"/>
              </a:ext>
            </a:extLst>
          </p:cNvPr>
          <p:cNvSpPr txBox="1">
            <a:spLocks/>
          </p:cNvSpPr>
          <p:nvPr/>
        </p:nvSpPr>
        <p:spPr>
          <a:xfrm>
            <a:off x="84559" y="885648"/>
            <a:ext cx="8894602" cy="946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C00000"/>
                </a:solidFill>
                <a:latin typeface="Candara" panose="020E0502030303020204" pitchFamily="34" charset="0"/>
              </a:rPr>
              <a:t>Final µProgram</a:t>
            </a:r>
            <a:r>
              <a:rPr lang="en-US" sz="2400" b="1" dirty="0">
                <a:latin typeface="Candara" panose="020E0502030303020204" pitchFamily="34" charset="0"/>
              </a:rPr>
              <a:t> is optimized and computes the desired operation for operands of N-bit size in a bit-serial fashion</a:t>
            </a:r>
          </a:p>
          <a:p>
            <a:endParaRPr lang="en-US" sz="2400" b="1" dirty="0">
              <a:latin typeface="Candara" panose="020E0502030303020204" pitchFamily="34" charset="0"/>
            </a:endParaRPr>
          </a:p>
        </p:txBody>
      </p:sp>
    </p:spTree>
    <p:extLst>
      <p:ext uri="{BB962C8B-B14F-4D97-AF65-F5344CB8AC3E}">
        <p14:creationId xmlns:p14="http://schemas.microsoft.com/office/powerpoint/2010/main" val="165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1.94444E-6 -2.96296E-6 L -0.45452 -0.00324 " pathEditMode="relative" rAng="0" ptsTypes="AA">
                                      <p:cBhvr>
                                        <p:cTn id="6" dur="2000" fill="hold"/>
                                        <p:tgtEl>
                                          <p:spTgt spid="19"/>
                                        </p:tgtEl>
                                        <p:attrNameLst>
                                          <p:attrName>ppt_x</p:attrName>
                                          <p:attrName>ppt_y</p:attrName>
                                        </p:attrNameLst>
                                      </p:cBhvr>
                                      <p:rCtr x="-22726" y="-162"/>
                                    </p:animMotion>
                                  </p:childTnLst>
                                </p:cTn>
                              </p:par>
                              <p:par>
                                <p:cTn id="7" presetID="42" presetClass="path" presetSubtype="0" accel="50000" decel="50000" fill="hold" grpId="0" nodeType="withEffect">
                                  <p:stCondLst>
                                    <p:cond delay="0"/>
                                  </p:stCondLst>
                                  <p:childTnLst>
                                    <p:animMotion origin="layout" path="M -1.11111E-6 4.44444E-6 L -0.44444 -0.00649 " pathEditMode="relative" rAng="0" ptsTypes="AA">
                                      <p:cBhvr>
                                        <p:cTn id="8" dur="2000" fill="hold"/>
                                        <p:tgtEl>
                                          <p:spTgt spid="12"/>
                                        </p:tgtEl>
                                        <p:attrNameLst>
                                          <p:attrName>ppt_x</p:attrName>
                                          <p:attrName>ppt_y</p:attrName>
                                        </p:attrNameLst>
                                      </p:cBhvr>
                                      <p:rCtr x="-22222" y="-324"/>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19" grpId="0" animBg="1"/>
      <p:bldP spid="49" grpId="0" animBg="1"/>
      <p:bldP spid="51" grpId="0" animBg="1"/>
      <p:bldP spid="12"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3062364" y="3748671"/>
            <a:ext cx="3884742"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3: </a:t>
                  </a:r>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a:rPr kumimoji="0" lang="en-US" sz="1400" b="1" i="0"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rPr>
                        <m:t>𝛍</m:t>
                      </m:r>
                    </m:oMath>
                  </a14:m>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92354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3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latin typeface="Cambria" panose="02040503050406030204" pitchFamily="18" charset="0"/>
                <a:cs typeface="Arial" panose="020B0604020202020204" pitchFamily="34" charset="0"/>
              </a:rPr>
              <a:t>DRAM commands</a:t>
            </a:r>
            <a:endParaRPr kumimoji="0" lang="en-US" sz="1800" i="1" u="none" strike="noStrike" kern="1200" cap="none" spc="0" normalizeH="0" baseline="0" noProof="0" dirty="0">
              <a:ln>
                <a:noFill/>
              </a:ln>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𝜇</m:t>
                    </m:r>
                  </m:oMath>
                </a14:m>
                <a:r>
                  <a:rPr kumimoji="0" lang="en-US" sz="160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2160671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Step 3: </a:t>
            </a:r>
            <a:r>
              <a:rPr lang="en-US" sz="4000" dirty="0"/>
              <a:t>µProgram</a:t>
            </a:r>
            <a:r>
              <a:rPr lang="en-US" sz="4000" b="1" dirty="0"/>
              <a:t> Execution</a:t>
            </a:r>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75991" y="782570"/>
            <a:ext cx="8987622" cy="5318753"/>
          </a:xfrm>
        </p:spPr>
        <p:txBody>
          <a:bodyPr/>
          <a:lstStyle/>
          <a:p>
            <a:pPr marL="0" indent="0">
              <a:buNone/>
            </a:pPr>
            <a:r>
              <a:rPr lang="en-US" sz="2200" dirty="0">
                <a:latin typeface="Cambria" panose="02040503050406030204" pitchFamily="18" charset="0"/>
              </a:rPr>
              <a:t> </a:t>
            </a:r>
          </a:p>
        </p:txBody>
      </p: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sp>
        <p:nvSpPr>
          <p:cNvPr id="157" name="Content Placeholder 2">
            <a:extLst>
              <a:ext uri="{FF2B5EF4-FFF2-40B4-BE49-F238E27FC236}">
                <a16:creationId xmlns:a16="http://schemas.microsoft.com/office/drawing/2014/main" id="{CBA0CD2D-F5CA-254C-AABE-B8FAB199D311}"/>
              </a:ext>
            </a:extLst>
          </p:cNvPr>
          <p:cNvSpPr txBox="1">
            <a:spLocks/>
          </p:cNvSpPr>
          <p:nvPr/>
        </p:nvSpPr>
        <p:spPr>
          <a:xfrm>
            <a:off x="59106" y="818315"/>
            <a:ext cx="8987622" cy="2884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chemeClr val="accent6">
                    <a:lumMod val="75000"/>
                  </a:schemeClr>
                </a:solidFill>
                <a:latin typeface="Candara" panose="020E0502030303020204" pitchFamily="34" charset="0"/>
              </a:rPr>
              <a:t>SIMDRAM control unit: </a:t>
            </a:r>
            <a:r>
              <a:rPr lang="en-US" sz="2800" dirty="0">
                <a:latin typeface="Candara" panose="020E0502030303020204" pitchFamily="34" charset="0"/>
              </a:rPr>
              <a:t>handles the execution of the µProgram at runtime </a:t>
            </a:r>
          </a:p>
          <a:p>
            <a:endParaRPr lang="en-US" sz="100" dirty="0">
              <a:latin typeface="Candara" panose="020E0502030303020204" pitchFamily="34" charset="0"/>
            </a:endParaRPr>
          </a:p>
          <a:p>
            <a:r>
              <a:rPr lang="en-US" sz="2800" dirty="0">
                <a:latin typeface="Candara" panose="020E0502030303020204" pitchFamily="34" charset="0"/>
              </a:rPr>
              <a:t>Upon receiving a </a:t>
            </a:r>
            <a:r>
              <a:rPr lang="en-US" sz="2800" b="1" dirty="0" err="1">
                <a:solidFill>
                  <a:srgbClr val="C00000"/>
                </a:solidFill>
                <a:latin typeface="Candara" panose="020E0502030303020204" pitchFamily="34" charset="0"/>
              </a:rPr>
              <a:t>bbop</a:t>
            </a:r>
            <a:r>
              <a:rPr lang="en-US" sz="2800" b="1" dirty="0">
                <a:solidFill>
                  <a:srgbClr val="C00000"/>
                </a:solidFill>
                <a:latin typeface="Candara" panose="020E0502030303020204" pitchFamily="34" charset="0"/>
              </a:rPr>
              <a:t> instruction</a:t>
            </a:r>
            <a:r>
              <a:rPr lang="en-US" sz="2800" dirty="0">
                <a:latin typeface="Candara" panose="020E0502030303020204" pitchFamily="34" charset="0"/>
              </a:rPr>
              <a:t>, the control unit:</a:t>
            </a:r>
          </a:p>
          <a:p>
            <a:endParaRPr lang="en-US" sz="100" i="1" dirty="0">
              <a:latin typeface="Candara" panose="020E0502030303020204" pitchFamily="34" charset="0"/>
            </a:endParaRPr>
          </a:p>
          <a:p>
            <a:pPr marL="914400" lvl="1" indent="-457200">
              <a:buFont typeface="+mj-lt"/>
              <a:buAutoNum type="arabicPeriod"/>
            </a:pPr>
            <a:r>
              <a:rPr lang="en-US" sz="2400" dirty="0">
                <a:solidFill>
                  <a:schemeClr val="accent5"/>
                </a:solidFill>
                <a:latin typeface="Candara" panose="020E0502030303020204" pitchFamily="34" charset="0"/>
              </a:rPr>
              <a:t>Loads the µProgram</a:t>
            </a:r>
            <a:r>
              <a:rPr lang="en-US" sz="2400" dirty="0">
                <a:solidFill>
                  <a:schemeClr val="accent1"/>
                </a:solidFill>
                <a:latin typeface="Candara" panose="020E0502030303020204" pitchFamily="34" charset="0"/>
              </a:rPr>
              <a:t> </a:t>
            </a:r>
            <a:r>
              <a:rPr lang="en-US" sz="2400" dirty="0">
                <a:latin typeface="Candara" panose="020E0502030303020204" pitchFamily="34" charset="0"/>
              </a:rPr>
              <a:t>corresponding to SIMDRAM operation</a:t>
            </a:r>
          </a:p>
          <a:p>
            <a:pPr marL="914400" lvl="1" indent="-457200">
              <a:buFont typeface="+mj-lt"/>
              <a:buAutoNum type="arabicPeriod"/>
            </a:pPr>
            <a:endParaRPr lang="en-US" sz="100" dirty="0">
              <a:latin typeface="Candara" panose="020E0502030303020204" pitchFamily="34" charset="0"/>
            </a:endParaRPr>
          </a:p>
          <a:p>
            <a:pPr marL="914400" lvl="1" indent="-457200">
              <a:buFont typeface="+mj-lt"/>
              <a:buAutoNum type="arabicPeriod"/>
            </a:pPr>
            <a:r>
              <a:rPr lang="en-US" sz="2400" dirty="0">
                <a:solidFill>
                  <a:schemeClr val="accent5"/>
                </a:solidFill>
                <a:latin typeface="Candara" panose="020E0502030303020204" pitchFamily="34" charset="0"/>
              </a:rPr>
              <a:t>Issues the sequence of DRAM commands (ACT/PRE) </a:t>
            </a:r>
            <a:r>
              <a:rPr lang="en-US" sz="2400" dirty="0">
                <a:latin typeface="Candara" panose="020E0502030303020204" pitchFamily="34" charset="0"/>
              </a:rPr>
              <a:t>stored in the µProgram</a:t>
            </a:r>
            <a:r>
              <a:rPr lang="en-US" sz="2400" dirty="0">
                <a:solidFill>
                  <a:schemeClr val="accent5"/>
                </a:solidFill>
                <a:latin typeface="Candara" panose="020E0502030303020204" pitchFamily="34" charset="0"/>
              </a:rPr>
              <a:t> </a:t>
            </a:r>
            <a:r>
              <a:rPr lang="en-US" sz="2400" dirty="0">
                <a:latin typeface="Candara" panose="020E0502030303020204" pitchFamily="34" charset="0"/>
              </a:rPr>
              <a:t>to SIMDRAM subarrays to perform the in-DRAM operation </a:t>
            </a:r>
          </a:p>
          <a:p>
            <a:pPr marL="0" indent="0">
              <a:buNone/>
            </a:pPr>
            <a:endParaRPr lang="en-US" sz="2000" dirty="0">
              <a:latin typeface="Candara" panose="020E0502030303020204" pitchFamily="34" charset="0"/>
            </a:endParaRPr>
          </a:p>
          <a:p>
            <a:pPr marL="457200" indent="-457200">
              <a:buFont typeface="+mj-lt"/>
              <a:buAutoNum type="arabicPeriod"/>
            </a:pPr>
            <a:endParaRPr lang="en-US" sz="2000" dirty="0">
              <a:latin typeface="Candara" panose="020E0502030303020204" pitchFamily="34" charset="0"/>
            </a:endParaRPr>
          </a:p>
          <a:p>
            <a:pPr marL="0" indent="0">
              <a:buNone/>
            </a:pPr>
            <a:endParaRPr lang="en-US" sz="2200" dirty="0">
              <a:latin typeface="Candara" panose="020E0502030303020204" pitchFamily="34" charset="0"/>
            </a:endParaRPr>
          </a:p>
          <a:p>
            <a:pPr lvl="1"/>
            <a:endParaRPr lang="en-US" sz="1600" dirty="0">
              <a:latin typeface="Candara" panose="020E0502030303020204" pitchFamily="34" charset="0"/>
            </a:endParaRPr>
          </a:p>
        </p:txBody>
      </p:sp>
      <p:grpSp>
        <p:nvGrpSpPr>
          <p:cNvPr id="160" name="Group 159">
            <a:extLst>
              <a:ext uri="{FF2B5EF4-FFF2-40B4-BE49-F238E27FC236}">
                <a16:creationId xmlns:a16="http://schemas.microsoft.com/office/drawing/2014/main" id="{2B03EDD0-1437-EE49-951F-2B9397CDCFDF}"/>
              </a:ext>
            </a:extLst>
          </p:cNvPr>
          <p:cNvGrpSpPr/>
          <p:nvPr/>
        </p:nvGrpSpPr>
        <p:grpSpPr>
          <a:xfrm>
            <a:off x="2791159" y="3991856"/>
            <a:ext cx="4083060" cy="2461604"/>
            <a:chOff x="2784191" y="4268508"/>
            <a:chExt cx="4083060" cy="2461604"/>
          </a:xfrm>
        </p:grpSpPr>
        <p:sp>
          <p:nvSpPr>
            <p:cNvPr id="161" name="Rectangle 160">
              <a:extLst>
                <a:ext uri="{FF2B5EF4-FFF2-40B4-BE49-F238E27FC236}">
                  <a16:creationId xmlns:a16="http://schemas.microsoft.com/office/drawing/2014/main" id="{A65DB52E-1F4D-4B4F-B201-D257CA3C6622}"/>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FA096806-C7A7-5A41-94E0-161CBC69747F}"/>
                    </a:ext>
                  </a:extLst>
                </p:cNvPr>
                <p:cNvSpPr/>
                <p:nvPr/>
              </p:nvSpPr>
              <p:spPr>
                <a:xfrm>
                  <a:off x="3274323" y="4268508"/>
                  <a:ext cx="354751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Step 3: Execution according to </a:t>
                  </a:r>
                  <a14:m>
                    <m:oMath xmlns:m="http://schemas.openxmlformats.org/officeDocument/2006/math">
                      <m:r>
                        <a:rPr kumimoji="0" lang="en-US" sz="1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rPr>
                        <m:t>𝜇</m:t>
                      </m:r>
                    </m:oMath>
                  </a14:m>
                  <a:r>
                    <a:rPr kumimoji="0" lang="en-US" sz="1400" b="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162" name="Rectangle 161">
                  <a:extLst>
                    <a:ext uri="{FF2B5EF4-FFF2-40B4-BE49-F238E27FC236}">
                      <a16:creationId xmlns:a16="http://schemas.microsoft.com/office/drawing/2014/main" id="{FA096806-C7A7-5A41-94E0-161CBC69747F}"/>
                    </a:ext>
                  </a:extLst>
                </p:cNvPr>
                <p:cNvSpPr>
                  <a:spLocks noRot="1" noChangeAspect="1" noMove="1" noResize="1" noEditPoints="1" noAdjustHandles="1" noChangeArrowheads="1" noChangeShapeType="1" noTextEdit="1"/>
                </p:cNvSpPr>
                <p:nvPr/>
              </p:nvSpPr>
              <p:spPr>
                <a:xfrm>
                  <a:off x="3274323" y="4268508"/>
                  <a:ext cx="3547510" cy="553998"/>
                </a:xfrm>
                <a:prstGeom prst="rect">
                  <a:avLst/>
                </a:prstGeom>
                <a:blipFill>
                  <a:blip r:embed="rId3"/>
                  <a:stretch>
                    <a:fillRect t="-2222"/>
                  </a:stretch>
                </a:blipFill>
              </p:spPr>
              <p:txBody>
                <a:bodyPr/>
                <a:lstStyle/>
                <a:p>
                  <a:r>
                    <a:rPr lang="en-US">
                      <a:noFill/>
                    </a:rPr>
                    <a:t> </a:t>
                  </a:r>
                </a:p>
              </p:txBody>
            </p:sp>
          </mc:Fallback>
        </mc:AlternateContent>
        <p:sp>
          <p:nvSpPr>
            <p:cNvPr id="163" name="Rectangle 162">
              <a:extLst>
                <a:ext uri="{FF2B5EF4-FFF2-40B4-BE49-F238E27FC236}">
                  <a16:creationId xmlns:a16="http://schemas.microsoft.com/office/drawing/2014/main" id="{5DEF3B53-CCA4-A24B-A07B-625C4213AC52}"/>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effectLst/>
                  <a:uLnTx/>
                  <a:uFillTx/>
                  <a:latin typeface="Cambria" panose="02040503050406030204" pitchFamily="18" charset="0"/>
                  <a:cs typeface="Arial" panose="020B0604020202020204" pitchFamily="34" charset="0"/>
                </a:rPr>
                <a:t>Memory Controller</a:t>
              </a:r>
            </a:p>
          </p:txBody>
        </p:sp>
        <p:sp>
          <p:nvSpPr>
            <p:cNvPr id="164" name="Right Arrow 163">
              <a:extLst>
                <a:ext uri="{FF2B5EF4-FFF2-40B4-BE49-F238E27FC236}">
                  <a16:creationId xmlns:a16="http://schemas.microsoft.com/office/drawing/2014/main" id="{DB5F7629-3E1E-C342-8AFA-BC7FCEBA8D8C}"/>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165" name="Group 164">
            <a:extLst>
              <a:ext uri="{FF2B5EF4-FFF2-40B4-BE49-F238E27FC236}">
                <a16:creationId xmlns:a16="http://schemas.microsoft.com/office/drawing/2014/main" id="{9AC643D4-DB84-794F-8B21-2FB945E77CCA}"/>
              </a:ext>
            </a:extLst>
          </p:cNvPr>
          <p:cNvGrpSpPr/>
          <p:nvPr/>
        </p:nvGrpSpPr>
        <p:grpSpPr>
          <a:xfrm>
            <a:off x="73251" y="3984890"/>
            <a:ext cx="2652598" cy="2143375"/>
            <a:chOff x="66283" y="4261542"/>
            <a:chExt cx="2652598" cy="2143375"/>
          </a:xfrm>
        </p:grpSpPr>
        <p:sp>
          <p:nvSpPr>
            <p:cNvPr id="166" name="Rectangle 165">
              <a:extLst>
                <a:ext uri="{FF2B5EF4-FFF2-40B4-BE49-F238E27FC236}">
                  <a16:creationId xmlns:a16="http://schemas.microsoft.com/office/drawing/2014/main" id="{18A2DA73-88E9-1042-9AE8-F0EE18FCDDA6}"/>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67" name="Rounded Rectangle 166">
              <a:extLst>
                <a:ext uri="{FF2B5EF4-FFF2-40B4-BE49-F238E27FC236}">
                  <a16:creationId xmlns:a16="http://schemas.microsoft.com/office/drawing/2014/main" id="{39F2D3F3-A1C6-4746-AEA6-7E5877669BDD}"/>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68" name="Rectangle 167">
              <a:extLst>
                <a:ext uri="{FF2B5EF4-FFF2-40B4-BE49-F238E27FC236}">
                  <a16:creationId xmlns:a16="http://schemas.microsoft.com/office/drawing/2014/main" id="{A8352CE0-8AEA-AC40-8D78-F4DF8132EE39}"/>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169" name="Rectangle 168">
              <a:extLst>
                <a:ext uri="{FF2B5EF4-FFF2-40B4-BE49-F238E27FC236}">
                  <a16:creationId xmlns:a16="http://schemas.microsoft.com/office/drawing/2014/main" id="{93FE7E7A-A8FC-4D4D-9368-BCD429FEF0C2}"/>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0" name="Rectangle 169">
              <a:extLst>
                <a:ext uri="{FF2B5EF4-FFF2-40B4-BE49-F238E27FC236}">
                  <a16:creationId xmlns:a16="http://schemas.microsoft.com/office/drawing/2014/main" id="{85A7E14A-4A52-3D44-B062-AEB168AE2927}"/>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graphicFrame>
        <p:nvGraphicFramePr>
          <p:cNvPr id="171" name="Table 170">
            <a:extLst>
              <a:ext uri="{FF2B5EF4-FFF2-40B4-BE49-F238E27FC236}">
                <a16:creationId xmlns:a16="http://schemas.microsoft.com/office/drawing/2014/main" id="{EDA2F4D4-3E38-7D4D-A91C-5631C97D82AD}"/>
              </a:ext>
            </a:extLst>
          </p:cNvPr>
          <p:cNvGraphicFramePr>
            <a:graphicFrameLocks noGrp="1"/>
          </p:cNvGraphicFramePr>
          <p:nvPr>
            <p:extLst>
              <p:ext uri="{D42A27DB-BD31-4B8C-83A1-F6EECF244321}">
                <p14:modId xmlns:p14="http://schemas.microsoft.com/office/powerpoint/2010/main" val="3014525611"/>
              </p:ext>
            </p:extLst>
          </p:nvPr>
        </p:nvGraphicFramePr>
        <p:xfrm>
          <a:off x="216104" y="4600737"/>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1" i="1" dirty="0">
                          <a:latin typeface="Courier New" panose="02070309020205020404" pitchFamily="49" charset="0"/>
                          <a:cs typeface="Courier New" panose="02070309020205020404" pitchFamily="49" charset="0"/>
                        </a:rPr>
                        <a:t> </a:t>
                      </a:r>
                      <a:r>
                        <a:rPr lang="en-US" sz="1500" b="1" i="1" dirty="0" err="1">
                          <a:solidFill>
                            <a:srgbClr val="C00000"/>
                          </a:solidFill>
                          <a:latin typeface="Courier New" panose="02070309020205020404" pitchFamily="49" charset="0"/>
                          <a:cs typeface="Courier New" panose="02070309020205020404" pitchFamily="49" charset="0"/>
                        </a:rPr>
                        <a:t>bbop_new</a:t>
                      </a:r>
                      <a:endParaRPr lang="en-US" sz="1500" b="1"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172" name="Straight Arrow Connector 171">
            <a:extLst>
              <a:ext uri="{FF2B5EF4-FFF2-40B4-BE49-F238E27FC236}">
                <a16:creationId xmlns:a16="http://schemas.microsoft.com/office/drawing/2014/main" id="{BAC9DC85-0B23-9B4D-A586-37E54694C39F}"/>
              </a:ext>
            </a:extLst>
          </p:cNvPr>
          <p:cNvCxnSpPr>
            <a:cxnSpLocks/>
          </p:cNvCxnSpPr>
          <p:nvPr/>
        </p:nvCxnSpPr>
        <p:spPr>
          <a:xfrm>
            <a:off x="4780650" y="5215161"/>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Rectangle 172">
                <a:extLst>
                  <a:ext uri="{FF2B5EF4-FFF2-40B4-BE49-F238E27FC236}">
                    <a16:creationId xmlns:a16="http://schemas.microsoft.com/office/drawing/2014/main" id="{DD061FC1-710F-E34E-8C8E-FDB73F1C5A35}"/>
                  </a:ext>
                </a:extLst>
              </p:cNvPr>
              <p:cNvSpPr/>
              <p:nvPr/>
            </p:nvSpPr>
            <p:spPr>
              <a:xfrm>
                <a:off x="5069720" y="5792167"/>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73" name="Rectangle 172">
                <a:extLst>
                  <a:ext uri="{FF2B5EF4-FFF2-40B4-BE49-F238E27FC236}">
                    <a16:creationId xmlns:a16="http://schemas.microsoft.com/office/drawing/2014/main" id="{DD061FC1-710F-E34E-8C8E-FDB73F1C5A35}"/>
                  </a:ext>
                </a:extLst>
              </p:cNvPr>
              <p:cNvSpPr>
                <a:spLocks noRot="1" noChangeAspect="1" noMove="1" noResize="1" noEditPoints="1" noAdjustHandles="1" noChangeArrowheads="1" noChangeShapeType="1" noTextEdit="1"/>
              </p:cNvSpPr>
              <p:nvPr/>
            </p:nvSpPr>
            <p:spPr>
              <a:xfrm>
                <a:off x="5069720" y="5792167"/>
                <a:ext cx="1559686" cy="338554"/>
              </a:xfrm>
              <a:prstGeom prst="rect">
                <a:avLst/>
              </a:prstGeom>
              <a:blipFill>
                <a:blip r:embed="rId4"/>
                <a:stretch>
                  <a:fillRect t="-7407" b="-25926"/>
                </a:stretch>
              </a:blipFill>
            </p:spPr>
            <p:txBody>
              <a:bodyPr/>
              <a:lstStyle/>
              <a:p>
                <a:r>
                  <a:rPr lang="en-US">
                    <a:noFill/>
                  </a:rPr>
                  <a:t> </a:t>
                </a:r>
              </a:p>
            </p:txBody>
          </p:sp>
        </mc:Fallback>
      </mc:AlternateContent>
      <p:grpSp>
        <p:nvGrpSpPr>
          <p:cNvPr id="174" name="Group 173">
            <a:extLst>
              <a:ext uri="{FF2B5EF4-FFF2-40B4-BE49-F238E27FC236}">
                <a16:creationId xmlns:a16="http://schemas.microsoft.com/office/drawing/2014/main" id="{A9D43FE3-1C12-B444-B879-8D81CC478559}"/>
              </a:ext>
            </a:extLst>
          </p:cNvPr>
          <p:cNvGrpSpPr/>
          <p:nvPr/>
        </p:nvGrpSpPr>
        <p:grpSpPr>
          <a:xfrm>
            <a:off x="3275324" y="4472804"/>
            <a:ext cx="1427824" cy="1662994"/>
            <a:chOff x="2217624" y="4009629"/>
            <a:chExt cx="741370" cy="863478"/>
          </a:xfrm>
        </p:grpSpPr>
        <p:sp>
          <p:nvSpPr>
            <p:cNvPr id="175" name="Rounded Rectangle 174">
              <a:extLst>
                <a:ext uri="{FF2B5EF4-FFF2-40B4-BE49-F238E27FC236}">
                  <a16:creationId xmlns:a16="http://schemas.microsoft.com/office/drawing/2014/main" id="{073F394A-E58B-394F-9017-E5EAD693430D}"/>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6" name="Rectangle 175">
              <a:extLst>
                <a:ext uri="{FF2B5EF4-FFF2-40B4-BE49-F238E27FC236}">
                  <a16:creationId xmlns:a16="http://schemas.microsoft.com/office/drawing/2014/main" id="{12448943-FA3F-4646-9208-BF2C8ED7C9C5}"/>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177" name="Group 176">
              <a:extLst>
                <a:ext uri="{FF2B5EF4-FFF2-40B4-BE49-F238E27FC236}">
                  <a16:creationId xmlns:a16="http://schemas.microsoft.com/office/drawing/2014/main" id="{9FA04EA3-EA87-9C42-AF94-651C570F7730}"/>
                </a:ext>
              </a:extLst>
            </p:cNvPr>
            <p:cNvGrpSpPr/>
            <p:nvPr/>
          </p:nvGrpSpPr>
          <p:grpSpPr>
            <a:xfrm>
              <a:off x="2389421" y="4106286"/>
              <a:ext cx="472920" cy="530098"/>
              <a:chOff x="1825441" y="5257201"/>
              <a:chExt cx="348402" cy="390525"/>
            </a:xfrm>
          </p:grpSpPr>
          <p:sp>
            <p:nvSpPr>
              <p:cNvPr id="178" name="Oval 177">
                <a:extLst>
                  <a:ext uri="{FF2B5EF4-FFF2-40B4-BE49-F238E27FC236}">
                    <a16:creationId xmlns:a16="http://schemas.microsoft.com/office/drawing/2014/main" id="{6A50E784-167B-FF4D-872B-93116591A7DC}"/>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9" name="Oval 178">
                <a:extLst>
                  <a:ext uri="{FF2B5EF4-FFF2-40B4-BE49-F238E27FC236}">
                    <a16:creationId xmlns:a16="http://schemas.microsoft.com/office/drawing/2014/main" id="{AA221555-65C8-7849-A819-6B3AC5A26C93}"/>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180" name="Oval 179">
                <a:extLst>
                  <a:ext uri="{FF2B5EF4-FFF2-40B4-BE49-F238E27FC236}">
                    <a16:creationId xmlns:a16="http://schemas.microsoft.com/office/drawing/2014/main" id="{E9D5AF22-F43C-CE42-BEE2-76D5DA3EB801}"/>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81" name="Curved Connector 180">
                <a:extLst>
                  <a:ext uri="{FF2B5EF4-FFF2-40B4-BE49-F238E27FC236}">
                    <a16:creationId xmlns:a16="http://schemas.microsoft.com/office/drawing/2014/main" id="{C8A4CCF6-D1F2-0F43-9CCC-BFDF76751C19}"/>
                  </a:ext>
                </a:extLst>
              </p:cNvPr>
              <p:cNvCxnSpPr>
                <a:cxnSpLocks/>
                <a:stCxn id="178" idx="6"/>
                <a:endCxn id="17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2" name="Curved Connector 181">
                <a:extLst>
                  <a:ext uri="{FF2B5EF4-FFF2-40B4-BE49-F238E27FC236}">
                    <a16:creationId xmlns:a16="http://schemas.microsoft.com/office/drawing/2014/main" id="{A44A1938-1FDA-3844-A19C-34A244009785}"/>
                  </a:ext>
                </a:extLst>
              </p:cNvPr>
              <p:cNvCxnSpPr>
                <a:cxnSpLocks/>
                <a:stCxn id="179" idx="2"/>
                <a:endCxn id="17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3" name="Curved Connector 182">
                <a:extLst>
                  <a:ext uri="{FF2B5EF4-FFF2-40B4-BE49-F238E27FC236}">
                    <a16:creationId xmlns:a16="http://schemas.microsoft.com/office/drawing/2014/main" id="{34E1DBE5-D415-054F-8F4F-DD22506658A0}"/>
                  </a:ext>
                </a:extLst>
              </p:cNvPr>
              <p:cNvCxnSpPr>
                <a:cxnSpLocks/>
                <a:stCxn id="179" idx="4"/>
                <a:endCxn id="18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4" name="Curved Connector 183">
                <a:extLst>
                  <a:ext uri="{FF2B5EF4-FFF2-40B4-BE49-F238E27FC236}">
                    <a16:creationId xmlns:a16="http://schemas.microsoft.com/office/drawing/2014/main" id="{A9934780-25D4-864E-85B2-3134537ACA16}"/>
                  </a:ext>
                </a:extLst>
              </p:cNvPr>
              <p:cNvCxnSpPr>
                <a:cxnSpLocks/>
                <a:stCxn id="180" idx="1"/>
                <a:endCxn id="17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185" name="Group 184">
            <a:extLst>
              <a:ext uri="{FF2B5EF4-FFF2-40B4-BE49-F238E27FC236}">
                <a16:creationId xmlns:a16="http://schemas.microsoft.com/office/drawing/2014/main" id="{1352CAAC-4F4D-6E48-9ED5-9EC761D2767E}"/>
              </a:ext>
            </a:extLst>
          </p:cNvPr>
          <p:cNvGrpSpPr/>
          <p:nvPr/>
        </p:nvGrpSpPr>
        <p:grpSpPr>
          <a:xfrm>
            <a:off x="6862008" y="3980925"/>
            <a:ext cx="2366847" cy="2463263"/>
            <a:chOff x="6855040" y="4257577"/>
            <a:chExt cx="2366847" cy="2463263"/>
          </a:xfrm>
        </p:grpSpPr>
        <p:sp>
          <p:nvSpPr>
            <p:cNvPr id="186" name="Slide Number Placeholder 5">
              <a:extLst>
                <a:ext uri="{FF2B5EF4-FFF2-40B4-BE49-F238E27FC236}">
                  <a16:creationId xmlns:a16="http://schemas.microsoft.com/office/drawing/2014/main" id="{61D14E2C-ED0A-F248-9BF3-FA3EFF4CA30A}"/>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tint val="75000"/>
                    </a:prstClr>
                  </a:solidFill>
                  <a:effectLst/>
                  <a:uLnTx/>
                  <a:uFillTx/>
                  <a:latin typeface="Cambria" panose="02040503050406030204" pitchFamily="18" charset="0"/>
                </a:rPr>
                <a:t>18</a:t>
              </a:r>
            </a:p>
          </p:txBody>
        </p:sp>
        <p:sp>
          <p:nvSpPr>
            <p:cNvPr id="187" name="Rectangle 186">
              <a:extLst>
                <a:ext uri="{FF2B5EF4-FFF2-40B4-BE49-F238E27FC236}">
                  <a16:creationId xmlns:a16="http://schemas.microsoft.com/office/drawing/2014/main" id="{D7B4B279-D617-D74D-8E6D-3BE232B1D3A1}"/>
                </a:ext>
              </a:extLst>
            </p:cNvPr>
            <p:cNvSpPr/>
            <p:nvPr/>
          </p:nvSpPr>
          <p:spPr>
            <a:xfrm>
              <a:off x="7279373" y="4555620"/>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88" name="Rounded Rectangle 187">
              <a:extLst>
                <a:ext uri="{FF2B5EF4-FFF2-40B4-BE49-F238E27FC236}">
                  <a16:creationId xmlns:a16="http://schemas.microsoft.com/office/drawing/2014/main" id="{C498A2E7-EABE-4345-ADCA-E11C1D73BF86}"/>
                </a:ext>
              </a:extLst>
            </p:cNvPr>
            <p:cNvSpPr/>
            <p:nvPr/>
          </p:nvSpPr>
          <p:spPr>
            <a:xfrm>
              <a:off x="7378326" y="5093017"/>
              <a:ext cx="1598850" cy="1447274"/>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89" name="Straight Arrow Connector 188">
              <a:extLst>
                <a:ext uri="{FF2B5EF4-FFF2-40B4-BE49-F238E27FC236}">
                  <a16:creationId xmlns:a16="http://schemas.microsoft.com/office/drawing/2014/main" id="{249AA1E4-4A97-9744-993C-2FFFC5CA62CA}"/>
                </a:ext>
              </a:extLst>
            </p:cNvPr>
            <p:cNvCxnSpPr>
              <a:cxnSpLocks/>
            </p:cNvCxnSpPr>
            <p:nvPr/>
          </p:nvCxnSpPr>
          <p:spPr>
            <a:xfrm>
              <a:off x="6855040" y="5591336"/>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0" name="Oval 189">
              <a:extLst>
                <a:ext uri="{FF2B5EF4-FFF2-40B4-BE49-F238E27FC236}">
                  <a16:creationId xmlns:a16="http://schemas.microsoft.com/office/drawing/2014/main" id="{8B562D45-FE2B-0E4B-8A9E-41F605225ED2}"/>
                </a:ext>
              </a:extLst>
            </p:cNvPr>
            <p:cNvSpPr/>
            <p:nvPr/>
          </p:nvSpPr>
          <p:spPr>
            <a:xfrm rot="16200000" flipH="1">
              <a:off x="8866977" y="6471697"/>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191" name="Oval 190">
              <a:extLst>
                <a:ext uri="{FF2B5EF4-FFF2-40B4-BE49-F238E27FC236}">
                  <a16:creationId xmlns:a16="http://schemas.microsoft.com/office/drawing/2014/main" id="{884456A1-491C-BB4D-B2A7-3B85F1CA2181}"/>
                </a:ext>
              </a:extLst>
            </p:cNvPr>
            <p:cNvSpPr/>
            <p:nvPr/>
          </p:nvSpPr>
          <p:spPr>
            <a:xfrm rot="16200000" flipH="1">
              <a:off x="8866977" y="5360238"/>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192" name="Group 191">
              <a:extLst>
                <a:ext uri="{FF2B5EF4-FFF2-40B4-BE49-F238E27FC236}">
                  <a16:creationId xmlns:a16="http://schemas.microsoft.com/office/drawing/2014/main" id="{C4BF901A-E5CB-E24F-BF2A-426CB67E375A}"/>
                </a:ext>
              </a:extLst>
            </p:cNvPr>
            <p:cNvGrpSpPr/>
            <p:nvPr/>
          </p:nvGrpSpPr>
          <p:grpSpPr>
            <a:xfrm>
              <a:off x="8308041" y="5176869"/>
              <a:ext cx="557538" cy="1269957"/>
              <a:chOff x="4830795" y="4111398"/>
              <a:chExt cx="289491" cy="755921"/>
            </a:xfrm>
          </p:grpSpPr>
          <p:grpSp>
            <p:nvGrpSpPr>
              <p:cNvPr id="202" name="Group 201">
                <a:extLst>
                  <a:ext uri="{FF2B5EF4-FFF2-40B4-BE49-F238E27FC236}">
                    <a16:creationId xmlns:a16="http://schemas.microsoft.com/office/drawing/2014/main" id="{CFD72E82-F53B-3A42-B146-340335087E8B}"/>
                  </a:ext>
                </a:extLst>
              </p:cNvPr>
              <p:cNvGrpSpPr/>
              <p:nvPr/>
            </p:nvGrpSpPr>
            <p:grpSpPr>
              <a:xfrm>
                <a:off x="4830795" y="4111398"/>
                <a:ext cx="289489" cy="755921"/>
                <a:chOff x="4830795" y="4111398"/>
                <a:chExt cx="289489" cy="755921"/>
              </a:xfrm>
            </p:grpSpPr>
            <p:sp>
              <p:nvSpPr>
                <p:cNvPr id="204" name="Rectangle 203">
                  <a:extLst>
                    <a:ext uri="{FF2B5EF4-FFF2-40B4-BE49-F238E27FC236}">
                      <a16:creationId xmlns:a16="http://schemas.microsoft.com/office/drawing/2014/main" id="{BDAB251D-2A8D-D247-A693-80AB694EAD77}"/>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5" name="Oval 204">
                  <a:extLst>
                    <a:ext uri="{FF2B5EF4-FFF2-40B4-BE49-F238E27FC236}">
                      <a16:creationId xmlns:a16="http://schemas.microsoft.com/office/drawing/2014/main" id="{5762801F-240B-F642-A13F-99166B439D05}"/>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6" name="Oval 205">
                  <a:extLst>
                    <a:ext uri="{FF2B5EF4-FFF2-40B4-BE49-F238E27FC236}">
                      <a16:creationId xmlns:a16="http://schemas.microsoft.com/office/drawing/2014/main" id="{2B557B16-EC3C-774E-9F1F-7491D87769CF}"/>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7" name="Oval 206">
                  <a:extLst>
                    <a:ext uri="{FF2B5EF4-FFF2-40B4-BE49-F238E27FC236}">
                      <a16:creationId xmlns:a16="http://schemas.microsoft.com/office/drawing/2014/main" id="{B2770ECE-B39A-734B-8600-61DCBA2DE4C2}"/>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8" name="Oval 207">
                  <a:extLst>
                    <a:ext uri="{FF2B5EF4-FFF2-40B4-BE49-F238E27FC236}">
                      <a16:creationId xmlns:a16="http://schemas.microsoft.com/office/drawing/2014/main" id="{E025AD8D-48A2-4949-825B-A755F6662F14}"/>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203" name="Rectangle 202">
                <a:extLst>
                  <a:ext uri="{FF2B5EF4-FFF2-40B4-BE49-F238E27FC236}">
                    <a16:creationId xmlns:a16="http://schemas.microsoft.com/office/drawing/2014/main" id="{C925FBB3-DC0D-A046-9C05-CF4594CA5E40}"/>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193" name="Group 192">
              <a:extLst>
                <a:ext uri="{FF2B5EF4-FFF2-40B4-BE49-F238E27FC236}">
                  <a16:creationId xmlns:a16="http://schemas.microsoft.com/office/drawing/2014/main" id="{7EAE495D-4A4B-0047-9734-F6D762FACB04}"/>
                </a:ext>
              </a:extLst>
            </p:cNvPr>
            <p:cNvGrpSpPr/>
            <p:nvPr/>
          </p:nvGrpSpPr>
          <p:grpSpPr>
            <a:xfrm rot="16200000">
              <a:off x="8185361" y="5662459"/>
              <a:ext cx="756076" cy="293602"/>
              <a:chOff x="4340198" y="1826549"/>
              <a:chExt cx="485918" cy="276639"/>
            </a:xfrm>
          </p:grpSpPr>
          <p:sp>
            <p:nvSpPr>
              <p:cNvPr id="200" name="Rectangle 199">
                <a:extLst>
                  <a:ext uri="{FF2B5EF4-FFF2-40B4-BE49-F238E27FC236}">
                    <a16:creationId xmlns:a16="http://schemas.microsoft.com/office/drawing/2014/main" id="{3A7D3514-AA53-DD4E-BD10-3AC9D3716CDD}"/>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1" name="Rectangle 200">
                <a:extLst>
                  <a:ext uri="{FF2B5EF4-FFF2-40B4-BE49-F238E27FC236}">
                    <a16:creationId xmlns:a16="http://schemas.microsoft.com/office/drawing/2014/main" id="{250E5945-6A10-8E49-8DAD-F7F940EE8C63}"/>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194" name="Rectangle 193">
              <a:extLst>
                <a:ext uri="{FF2B5EF4-FFF2-40B4-BE49-F238E27FC236}">
                  <a16:creationId xmlns:a16="http://schemas.microsoft.com/office/drawing/2014/main" id="{1AC69583-F8BE-7947-8E60-DFC316484ED2}"/>
                </a:ext>
              </a:extLst>
            </p:cNvPr>
            <p:cNvSpPr/>
            <p:nvPr/>
          </p:nvSpPr>
          <p:spPr>
            <a:xfrm rot="16200000">
              <a:off x="7072109" y="5668979"/>
              <a:ext cx="1073627"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1"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sp>
          <p:nvSpPr>
            <p:cNvPr id="195" name="Rectangle 194">
              <a:extLst>
                <a:ext uri="{FF2B5EF4-FFF2-40B4-BE49-F238E27FC236}">
                  <a16:creationId xmlns:a16="http://schemas.microsoft.com/office/drawing/2014/main" id="{7CB2A93D-2D56-BD4C-BA44-F22F1A331F0D}"/>
                </a:ext>
              </a:extLst>
            </p:cNvPr>
            <p:cNvSpPr/>
            <p:nvPr/>
          </p:nvSpPr>
          <p:spPr>
            <a:xfrm>
              <a:off x="7116062" y="4257577"/>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cxnSp>
          <p:nvCxnSpPr>
            <p:cNvPr id="196" name="Straight Arrow Connector 195">
              <a:extLst>
                <a:ext uri="{FF2B5EF4-FFF2-40B4-BE49-F238E27FC236}">
                  <a16:creationId xmlns:a16="http://schemas.microsoft.com/office/drawing/2014/main" id="{E538FA18-97AB-8B40-A433-96F80CA46C2A}"/>
                </a:ext>
              </a:extLst>
            </p:cNvPr>
            <p:cNvCxnSpPr>
              <a:cxnSpLocks/>
            </p:cNvCxnSpPr>
            <p:nvPr/>
          </p:nvCxnSpPr>
          <p:spPr>
            <a:xfrm flipV="1">
              <a:off x="7756927" y="5846929"/>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1D998F4-BA23-F848-9F6F-405E77EE6FE1}"/>
                </a:ext>
              </a:extLst>
            </p:cNvPr>
            <p:cNvSpPr/>
            <p:nvPr/>
          </p:nvSpPr>
          <p:spPr>
            <a:xfrm>
              <a:off x="7365094" y="4541202"/>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sp>
          <p:nvSpPr>
            <p:cNvPr id="198" name="Oval 197">
              <a:extLst>
                <a:ext uri="{FF2B5EF4-FFF2-40B4-BE49-F238E27FC236}">
                  <a16:creationId xmlns:a16="http://schemas.microsoft.com/office/drawing/2014/main" id="{1588C506-960D-4B43-A104-A633D531EB8F}"/>
                </a:ext>
              </a:extLst>
            </p:cNvPr>
            <p:cNvSpPr>
              <a:spLocks noChangeAspect="1"/>
            </p:cNvSpPr>
            <p:nvPr/>
          </p:nvSpPr>
          <p:spPr>
            <a:xfrm>
              <a:off x="8788782" y="634327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99" name="Oval 198">
              <a:extLst>
                <a:ext uri="{FF2B5EF4-FFF2-40B4-BE49-F238E27FC236}">
                  <a16:creationId xmlns:a16="http://schemas.microsoft.com/office/drawing/2014/main" id="{DF5B5716-6682-C04A-8371-D2DB4FD8DE0D}"/>
                </a:ext>
              </a:extLst>
            </p:cNvPr>
            <p:cNvSpPr>
              <a:spLocks noChangeAspect="1"/>
            </p:cNvSpPr>
            <p:nvPr/>
          </p:nvSpPr>
          <p:spPr>
            <a:xfrm>
              <a:off x="8782340" y="523978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aphicFrame>
        <p:nvGraphicFramePr>
          <p:cNvPr id="209" name="Table 208">
            <a:extLst>
              <a:ext uri="{FF2B5EF4-FFF2-40B4-BE49-F238E27FC236}">
                <a16:creationId xmlns:a16="http://schemas.microsoft.com/office/drawing/2014/main" id="{88DE2D38-1513-0044-8680-6E5DB1BB95E0}"/>
              </a:ext>
            </a:extLst>
          </p:cNvPr>
          <p:cNvGraphicFramePr>
            <a:graphicFrameLocks noGrp="1"/>
          </p:cNvGraphicFramePr>
          <p:nvPr>
            <p:extLst>
              <p:ext uri="{D42A27DB-BD31-4B8C-83A1-F6EECF244321}">
                <p14:modId xmlns:p14="http://schemas.microsoft.com/office/powerpoint/2010/main" val="2511689715"/>
              </p:ext>
            </p:extLst>
          </p:nvPr>
        </p:nvGraphicFramePr>
        <p:xfrm>
          <a:off x="5089713" y="4518063"/>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211" name="Rounded Rectangle 210">
            <a:extLst>
              <a:ext uri="{FF2B5EF4-FFF2-40B4-BE49-F238E27FC236}">
                <a16:creationId xmlns:a16="http://schemas.microsoft.com/office/drawing/2014/main" id="{A0D80D61-D9C4-CF44-A70A-AFEA98D71913}"/>
              </a:ext>
            </a:extLst>
          </p:cNvPr>
          <p:cNvSpPr/>
          <p:nvPr/>
        </p:nvSpPr>
        <p:spPr>
          <a:xfrm>
            <a:off x="312280" y="5189829"/>
            <a:ext cx="2034212" cy="28732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58" name="Rounded Rectangle 57">
            <a:extLst>
              <a:ext uri="{FF2B5EF4-FFF2-40B4-BE49-F238E27FC236}">
                <a16:creationId xmlns:a16="http://schemas.microsoft.com/office/drawing/2014/main" id="{FC5E7F57-2884-F343-A8BC-08674C4FE3BF}"/>
              </a:ext>
            </a:extLst>
          </p:cNvPr>
          <p:cNvSpPr/>
          <p:nvPr/>
        </p:nvSpPr>
        <p:spPr>
          <a:xfrm>
            <a:off x="4984473" y="4386663"/>
            <a:ext cx="1705701" cy="1757217"/>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59" name="Rounded Rectangle 58">
            <a:extLst>
              <a:ext uri="{FF2B5EF4-FFF2-40B4-BE49-F238E27FC236}">
                <a16:creationId xmlns:a16="http://schemas.microsoft.com/office/drawing/2014/main" id="{97F5BB6A-FE95-8341-9D94-DD1225D59D6F}"/>
              </a:ext>
            </a:extLst>
          </p:cNvPr>
          <p:cNvSpPr/>
          <p:nvPr/>
        </p:nvSpPr>
        <p:spPr>
          <a:xfrm>
            <a:off x="7355174" y="4335892"/>
            <a:ext cx="1705699" cy="194018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61" name="Rounded Rectangle 60">
            <a:extLst>
              <a:ext uri="{FF2B5EF4-FFF2-40B4-BE49-F238E27FC236}">
                <a16:creationId xmlns:a16="http://schemas.microsoft.com/office/drawing/2014/main" id="{A0D7A98F-9913-784E-830F-6BAF61737B22}"/>
              </a:ext>
            </a:extLst>
          </p:cNvPr>
          <p:cNvSpPr/>
          <p:nvPr/>
        </p:nvSpPr>
        <p:spPr>
          <a:xfrm>
            <a:off x="3231845" y="4394568"/>
            <a:ext cx="1536044" cy="1705742"/>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62" name="Rounded Rectangle 61">
            <a:extLst>
              <a:ext uri="{FF2B5EF4-FFF2-40B4-BE49-F238E27FC236}">
                <a16:creationId xmlns:a16="http://schemas.microsoft.com/office/drawing/2014/main" id="{B8FCF565-6A95-394C-9062-76C4B03406BA}"/>
              </a:ext>
            </a:extLst>
          </p:cNvPr>
          <p:cNvSpPr/>
          <p:nvPr/>
        </p:nvSpPr>
        <p:spPr>
          <a:xfrm>
            <a:off x="3068818" y="4251094"/>
            <a:ext cx="3917839" cy="220236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Tree>
    <p:extLst>
      <p:ext uri="{BB962C8B-B14F-4D97-AF65-F5344CB8AC3E}">
        <p14:creationId xmlns:p14="http://schemas.microsoft.com/office/powerpoint/2010/main" val="2538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7">
                                            <p:txEl>
                                              <p:pRg st="2" end="2"/>
                                            </p:txEl>
                                          </p:spTgt>
                                        </p:tgtEl>
                                        <p:attrNameLst>
                                          <p:attrName>style.visibility</p:attrName>
                                        </p:attrNameLst>
                                      </p:cBhvr>
                                      <p:to>
                                        <p:strVal val="visible"/>
                                      </p:to>
                                    </p:set>
                                    <p:animEffect transition="in" filter="fade">
                                      <p:cBhvr>
                                        <p:cTn id="15" dur="500"/>
                                        <p:tgtEl>
                                          <p:spTgt spid="157">
                                            <p:txEl>
                                              <p:pRg st="2" end="2"/>
                                            </p:txEl>
                                          </p:spTgt>
                                        </p:tgtEl>
                                      </p:cBhvr>
                                    </p:animEffect>
                                  </p:childTnLst>
                                </p:cTn>
                              </p:par>
                              <p:par>
                                <p:cTn id="16" presetID="10" presetClass="exit" presetSubtype="0" fill="hold" grpId="1" nodeType="withEffect">
                                  <p:stCondLst>
                                    <p:cond delay="0"/>
                                  </p:stCondLst>
                                  <p:childTnLst>
                                    <p:animEffect transition="out" filter="fade">
                                      <p:cBhvr>
                                        <p:cTn id="17" dur="500"/>
                                        <p:tgtEl>
                                          <p:spTgt spid="62"/>
                                        </p:tgtEl>
                                      </p:cBhvr>
                                    </p:animEffect>
                                    <p:set>
                                      <p:cBhvr>
                                        <p:cTn id="18" dur="1" fill="hold">
                                          <p:stCondLst>
                                            <p:cond delay="499"/>
                                          </p:stCondLst>
                                        </p:cTn>
                                        <p:tgtEl>
                                          <p:spTgt spid="6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fade">
                                      <p:cBhvr>
                                        <p:cTn id="21" dur="500"/>
                                        <p:tgtEl>
                                          <p:spTgt spid="2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1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57">
                                            <p:txEl>
                                              <p:pRg st="4" end="4"/>
                                            </p:txEl>
                                          </p:spTgt>
                                        </p:tgtEl>
                                        <p:attrNameLst>
                                          <p:attrName>style.visibility</p:attrName>
                                        </p:attrNameLst>
                                      </p:cBhvr>
                                      <p:to>
                                        <p:strVal val="visible"/>
                                      </p:to>
                                    </p:set>
                                    <p:animEffect transition="in" filter="fade">
                                      <p:cBhvr>
                                        <p:cTn id="28" dur="500"/>
                                        <p:tgtEl>
                                          <p:spTgt spid="157">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157">
                                            <p:txEl>
                                              <p:pRg st="6" end="6"/>
                                            </p:txEl>
                                          </p:spTgt>
                                        </p:tgtEl>
                                        <p:attrNameLst>
                                          <p:attrName>style.visibility</p:attrName>
                                        </p:attrNameLst>
                                      </p:cBhvr>
                                      <p:to>
                                        <p:strVal val="visible"/>
                                      </p:to>
                                    </p:set>
                                    <p:animEffect transition="in" filter="fade">
                                      <p:cBhvr>
                                        <p:cTn id="42" dur="500"/>
                                        <p:tgtEl>
                                          <p:spTgt spid="15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1"/>
                                        </p:tgtEl>
                                      </p:cBhvr>
                                    </p:animEffect>
                                    <p:set>
                                      <p:cBhvr>
                                        <p:cTn id="47" dur="1" fill="hold">
                                          <p:stCondLst>
                                            <p:cond delay="499"/>
                                          </p:stCondLst>
                                        </p:cTn>
                                        <p:tgtEl>
                                          <p:spTgt spid="6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1" grpId="1" animBg="1"/>
      <p:bldP spid="58" grpId="0" animBg="1"/>
      <p:bldP spid="58" grpId="1" animBg="1"/>
      <p:bldP spid="59" grpId="0" animBg="1"/>
      <p:bldP spid="61" grpId="0" animBg="1"/>
      <p:bldP spid="61" grpId="1" animBg="1"/>
      <p:bldP spid="62" grpId="0" animBg="1"/>
      <p:bldP spid="62"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p:txBody>
          <a:bodyPr>
            <a:normAutofit fontScale="90000"/>
          </a:bodyPr>
          <a:lstStyle/>
          <a:p>
            <a:r>
              <a:rPr lang="en-US" sz="4400" b="1" dirty="0"/>
              <a:t>System Integration</a:t>
            </a:r>
          </a:p>
        </p:txBody>
      </p:sp>
      <p:sp>
        <p:nvSpPr>
          <p:cNvPr id="4" name="Rectangle 3">
            <a:extLst>
              <a:ext uri="{FF2B5EF4-FFF2-40B4-BE49-F238E27FC236}">
                <a16:creationId xmlns:a16="http://schemas.microsoft.com/office/drawing/2014/main" id="{5E509237-9A28-6E43-B4B5-7B3410449C33}"/>
              </a:ext>
            </a:extLst>
          </p:cNvPr>
          <p:cNvSpPr/>
          <p:nvPr/>
        </p:nvSpPr>
        <p:spPr>
          <a:xfrm>
            <a:off x="1327974" y="1362217"/>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Candara" panose="020E0502030303020204" pitchFamily="34" charset="0"/>
              </a:rPr>
              <a:t>Efficiently transposing data</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5" name="Rectangle 4">
            <a:extLst>
              <a:ext uri="{FF2B5EF4-FFF2-40B4-BE49-F238E27FC236}">
                <a16:creationId xmlns:a16="http://schemas.microsoft.com/office/drawing/2014/main" id="{46024FA7-0E36-0348-8E83-CE41B3D635C5}"/>
              </a:ext>
            </a:extLst>
          </p:cNvPr>
          <p:cNvSpPr/>
          <p:nvPr/>
        </p:nvSpPr>
        <p:spPr>
          <a:xfrm>
            <a:off x="1327974" y="1991891"/>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ndara" panose="020E0502030303020204" pitchFamily="34" charset="0"/>
              </a:rPr>
              <a:t>Programming</a:t>
            </a:r>
            <a:r>
              <a:rPr kumimoji="0" lang="en-US" sz="2400" b="1" u="none" strike="noStrike" kern="1200" cap="none" spc="0" normalizeH="0" noProof="0" dirty="0">
                <a:ln>
                  <a:noFill/>
                </a:ln>
                <a:solidFill>
                  <a:prstClr val="white"/>
                </a:solidFill>
                <a:effectLst/>
                <a:uLnTx/>
                <a:uFillTx/>
                <a:latin typeface="Candara" panose="020E0502030303020204" pitchFamily="34" charset="0"/>
              </a:rPr>
              <a:t> interface</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6" name="Rectangle 5">
            <a:extLst>
              <a:ext uri="{FF2B5EF4-FFF2-40B4-BE49-F238E27FC236}">
                <a16:creationId xmlns:a16="http://schemas.microsoft.com/office/drawing/2014/main" id="{FAEB57DE-CE03-3842-AE33-C6632E89D95A}"/>
              </a:ext>
            </a:extLst>
          </p:cNvPr>
          <p:cNvSpPr/>
          <p:nvPr/>
        </p:nvSpPr>
        <p:spPr>
          <a:xfrm>
            <a:off x="1327974" y="2621565"/>
            <a:ext cx="6488052" cy="830997"/>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page faults, address translation, coherence, and interrupts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7" name="Rectangle 6">
            <a:extLst>
              <a:ext uri="{FF2B5EF4-FFF2-40B4-BE49-F238E27FC236}">
                <a16:creationId xmlns:a16="http://schemas.microsoft.com/office/drawing/2014/main" id="{B0CA1848-8566-5D4A-A234-7E018C4D2764}"/>
              </a:ext>
            </a:extLst>
          </p:cNvPr>
          <p:cNvSpPr/>
          <p:nvPr/>
        </p:nvSpPr>
        <p:spPr>
          <a:xfrm>
            <a:off x="1327974" y="3620571"/>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limited subarray size</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8" name="Rectangle 7">
            <a:extLst>
              <a:ext uri="{FF2B5EF4-FFF2-40B4-BE49-F238E27FC236}">
                <a16:creationId xmlns:a16="http://schemas.microsoft.com/office/drawing/2014/main" id="{CA458648-003A-BC4F-8807-7135981C93E8}"/>
              </a:ext>
            </a:extLst>
          </p:cNvPr>
          <p:cNvSpPr/>
          <p:nvPr/>
        </p:nvSpPr>
        <p:spPr>
          <a:xfrm>
            <a:off x="1327974" y="4250245"/>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Security implications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9" name="Rectangle 8">
            <a:extLst>
              <a:ext uri="{FF2B5EF4-FFF2-40B4-BE49-F238E27FC236}">
                <a16:creationId xmlns:a16="http://schemas.microsoft.com/office/drawing/2014/main" id="{B7338D2E-4E21-B049-9F43-5B0988F9961B}"/>
              </a:ext>
            </a:extLst>
          </p:cNvPr>
          <p:cNvSpPr/>
          <p:nvPr/>
        </p:nvSpPr>
        <p:spPr>
          <a:xfrm>
            <a:off x="1327974" y="4879919"/>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Limitations of our framework</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Tree>
    <p:extLst>
      <p:ext uri="{BB962C8B-B14F-4D97-AF65-F5344CB8AC3E}">
        <p14:creationId xmlns:p14="http://schemas.microsoft.com/office/powerpoint/2010/main" val="1995872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p:txBody>
          <a:bodyPr>
            <a:normAutofit fontScale="90000"/>
          </a:bodyPr>
          <a:lstStyle/>
          <a:p>
            <a:r>
              <a:rPr lang="en-US" sz="4400" b="1" dirty="0"/>
              <a:t>System Integration</a:t>
            </a:r>
          </a:p>
        </p:txBody>
      </p:sp>
      <p:sp>
        <p:nvSpPr>
          <p:cNvPr id="4" name="Rectangle 3">
            <a:extLst>
              <a:ext uri="{FF2B5EF4-FFF2-40B4-BE49-F238E27FC236}">
                <a16:creationId xmlns:a16="http://schemas.microsoft.com/office/drawing/2014/main" id="{5E509237-9A28-6E43-B4B5-7B3410449C33}"/>
              </a:ext>
            </a:extLst>
          </p:cNvPr>
          <p:cNvSpPr/>
          <p:nvPr/>
        </p:nvSpPr>
        <p:spPr>
          <a:xfrm>
            <a:off x="1327974" y="1362217"/>
            <a:ext cx="6488052"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Candara" panose="020E0502030303020204" pitchFamily="34" charset="0"/>
              </a:rPr>
              <a:t>Efficiently transposing data</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5" name="Rectangle 4">
            <a:extLst>
              <a:ext uri="{FF2B5EF4-FFF2-40B4-BE49-F238E27FC236}">
                <a16:creationId xmlns:a16="http://schemas.microsoft.com/office/drawing/2014/main" id="{46024FA7-0E36-0348-8E83-CE41B3D635C5}"/>
              </a:ext>
            </a:extLst>
          </p:cNvPr>
          <p:cNvSpPr/>
          <p:nvPr/>
        </p:nvSpPr>
        <p:spPr>
          <a:xfrm>
            <a:off x="1327974" y="1991891"/>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ndara" panose="020E0502030303020204" pitchFamily="34" charset="0"/>
              </a:rPr>
              <a:t>Programming</a:t>
            </a:r>
            <a:r>
              <a:rPr kumimoji="0" lang="en-US" sz="2400" b="1" u="none" strike="noStrike" kern="1200" cap="none" spc="0" normalizeH="0" noProof="0" dirty="0">
                <a:ln>
                  <a:noFill/>
                </a:ln>
                <a:solidFill>
                  <a:prstClr val="white"/>
                </a:solidFill>
                <a:effectLst/>
                <a:uLnTx/>
                <a:uFillTx/>
                <a:latin typeface="Candara" panose="020E0502030303020204" pitchFamily="34" charset="0"/>
              </a:rPr>
              <a:t> interface</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6" name="Rectangle 5">
            <a:extLst>
              <a:ext uri="{FF2B5EF4-FFF2-40B4-BE49-F238E27FC236}">
                <a16:creationId xmlns:a16="http://schemas.microsoft.com/office/drawing/2014/main" id="{FAEB57DE-CE03-3842-AE33-C6632E89D95A}"/>
              </a:ext>
            </a:extLst>
          </p:cNvPr>
          <p:cNvSpPr/>
          <p:nvPr/>
        </p:nvSpPr>
        <p:spPr>
          <a:xfrm>
            <a:off x="1327974" y="2621565"/>
            <a:ext cx="6488052" cy="830997"/>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page faults, address translation, coherence, and interrupts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7" name="Rectangle 6">
            <a:extLst>
              <a:ext uri="{FF2B5EF4-FFF2-40B4-BE49-F238E27FC236}">
                <a16:creationId xmlns:a16="http://schemas.microsoft.com/office/drawing/2014/main" id="{B0CA1848-8566-5D4A-A234-7E018C4D2764}"/>
              </a:ext>
            </a:extLst>
          </p:cNvPr>
          <p:cNvSpPr/>
          <p:nvPr/>
        </p:nvSpPr>
        <p:spPr>
          <a:xfrm>
            <a:off x="1327974" y="3620571"/>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limited subarray size</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8" name="Rectangle 7">
            <a:extLst>
              <a:ext uri="{FF2B5EF4-FFF2-40B4-BE49-F238E27FC236}">
                <a16:creationId xmlns:a16="http://schemas.microsoft.com/office/drawing/2014/main" id="{CA458648-003A-BC4F-8807-7135981C93E8}"/>
              </a:ext>
            </a:extLst>
          </p:cNvPr>
          <p:cNvSpPr/>
          <p:nvPr/>
        </p:nvSpPr>
        <p:spPr>
          <a:xfrm>
            <a:off x="1327974" y="4250245"/>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Security implications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9" name="Rectangle 8">
            <a:extLst>
              <a:ext uri="{FF2B5EF4-FFF2-40B4-BE49-F238E27FC236}">
                <a16:creationId xmlns:a16="http://schemas.microsoft.com/office/drawing/2014/main" id="{B7338D2E-4E21-B049-9F43-5B0988F9961B}"/>
              </a:ext>
            </a:extLst>
          </p:cNvPr>
          <p:cNvSpPr/>
          <p:nvPr/>
        </p:nvSpPr>
        <p:spPr>
          <a:xfrm>
            <a:off x="1327974" y="4879919"/>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Limitations of our framework</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Tree>
    <p:extLst>
      <p:ext uri="{BB962C8B-B14F-4D97-AF65-F5344CB8AC3E}">
        <p14:creationId xmlns:p14="http://schemas.microsoft.com/office/powerpoint/2010/main" val="6137282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Transposing Data</a:t>
            </a:r>
          </a:p>
        </p:txBody>
      </p:sp>
      <p:sp>
        <p:nvSpPr>
          <p:cNvPr id="50" name="Content Placeholder 2">
            <a:extLst>
              <a:ext uri="{FF2B5EF4-FFF2-40B4-BE49-F238E27FC236}">
                <a16:creationId xmlns:a16="http://schemas.microsoft.com/office/drawing/2014/main" id="{7031BBCD-797A-5440-8E52-A88560A434B6}"/>
              </a:ext>
            </a:extLst>
          </p:cNvPr>
          <p:cNvSpPr txBox="1">
            <a:spLocks/>
          </p:cNvSpPr>
          <p:nvPr/>
        </p:nvSpPr>
        <p:spPr>
          <a:xfrm>
            <a:off x="78188" y="1306318"/>
            <a:ext cx="8987622" cy="40253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75000"/>
                  </a:schemeClr>
                </a:solidFill>
                <a:latin typeface="Candara" panose="020E0502030303020204" pitchFamily="34" charset="0"/>
              </a:rPr>
              <a:t>SIMDRAM</a:t>
            </a:r>
            <a:r>
              <a:rPr lang="en-US" sz="3200" dirty="0">
                <a:latin typeface="Candara" panose="020E0502030303020204" pitchFamily="34" charset="0"/>
              </a:rPr>
              <a:t> operates on </a:t>
            </a:r>
            <a:r>
              <a:rPr lang="en-US" sz="3200" dirty="0">
                <a:solidFill>
                  <a:srgbClr val="C00000"/>
                </a:solidFill>
                <a:latin typeface="Candara" panose="020E0502030303020204" pitchFamily="34" charset="0"/>
              </a:rPr>
              <a:t>vertically-laid-out</a:t>
            </a:r>
            <a:r>
              <a:rPr lang="en-US" sz="3200" dirty="0">
                <a:latin typeface="Candara" panose="020E0502030303020204" pitchFamily="34" charset="0"/>
              </a:rPr>
              <a:t> data</a:t>
            </a:r>
          </a:p>
          <a:p>
            <a:endParaRPr lang="en-US" sz="3200" dirty="0">
              <a:latin typeface="Candara" panose="020E0502030303020204" pitchFamily="34" charset="0"/>
            </a:endParaRPr>
          </a:p>
          <a:p>
            <a:r>
              <a:rPr lang="en-US" sz="3200" dirty="0">
                <a:solidFill>
                  <a:schemeClr val="accent1">
                    <a:lumMod val="75000"/>
                  </a:schemeClr>
                </a:solidFill>
                <a:latin typeface="Candara" panose="020E0502030303020204" pitchFamily="34" charset="0"/>
              </a:rPr>
              <a:t>Other system components</a:t>
            </a:r>
            <a:r>
              <a:rPr lang="en-US" sz="3200" dirty="0">
                <a:latin typeface="Candara" panose="020E0502030303020204" pitchFamily="34" charset="0"/>
              </a:rPr>
              <a:t> expect data to be laid out </a:t>
            </a:r>
            <a:r>
              <a:rPr lang="en-US" sz="3200" dirty="0">
                <a:solidFill>
                  <a:srgbClr val="C00000"/>
                </a:solidFill>
                <a:latin typeface="Candara" panose="020E0502030303020204" pitchFamily="34" charset="0"/>
              </a:rPr>
              <a:t>horizontally</a:t>
            </a:r>
            <a:r>
              <a:rPr lang="en-US" sz="3200" dirty="0">
                <a:latin typeface="Candara" panose="020E0502030303020204" pitchFamily="34" charset="0"/>
              </a:rPr>
              <a:t> </a:t>
            </a:r>
          </a:p>
          <a:p>
            <a:endParaRPr lang="en-US" sz="2800" dirty="0">
              <a:latin typeface="Candara" panose="020E0502030303020204" pitchFamily="34" charset="0"/>
            </a:endParaRPr>
          </a:p>
          <a:p>
            <a:pPr algn="ctr"/>
            <a:endParaRPr lang="en-US" sz="2800" dirty="0">
              <a:latin typeface="Candara" panose="020E0502030303020204" pitchFamily="34" charset="0"/>
            </a:endParaRPr>
          </a:p>
          <a:p>
            <a:pPr algn="ctr"/>
            <a:endParaRPr lang="en-US" sz="2800" dirty="0">
              <a:latin typeface="Candara" panose="020E0502030303020204" pitchFamily="34" charset="0"/>
            </a:endParaRPr>
          </a:p>
          <a:p>
            <a:pPr marL="0" indent="0" algn="ctr">
              <a:buNone/>
            </a:pPr>
            <a:r>
              <a:rPr lang="en-US" sz="2800" b="1" dirty="0">
                <a:solidFill>
                  <a:srgbClr val="C00000"/>
                </a:solidFill>
                <a:latin typeface="Candara" panose="020E0502030303020204" pitchFamily="34" charset="0"/>
              </a:rPr>
              <a:t>Challenging</a:t>
            </a:r>
            <a:r>
              <a:rPr lang="en-US" sz="2800" b="1" dirty="0">
                <a:latin typeface="Candara" panose="020E0502030303020204" pitchFamily="34" charset="0"/>
              </a:rPr>
              <a:t> to share data between SIMDRAM and CPU</a:t>
            </a:r>
          </a:p>
          <a:p>
            <a:pPr lvl="1"/>
            <a:endParaRPr lang="en-US" dirty="0">
              <a:latin typeface="Candara" panose="020E0502030303020204" pitchFamily="34" charset="0"/>
            </a:endParaRPr>
          </a:p>
        </p:txBody>
      </p:sp>
      <p:sp>
        <p:nvSpPr>
          <p:cNvPr id="3" name="Striped Right Arrow 2">
            <a:extLst>
              <a:ext uri="{FF2B5EF4-FFF2-40B4-BE49-F238E27FC236}">
                <a16:creationId xmlns:a16="http://schemas.microsoft.com/office/drawing/2014/main" id="{2BD06199-47C2-E140-85B6-B41C8D1D93BB}"/>
              </a:ext>
            </a:extLst>
          </p:cNvPr>
          <p:cNvSpPr/>
          <p:nvPr/>
        </p:nvSpPr>
        <p:spPr>
          <a:xfrm rot="5400000">
            <a:off x="4086663" y="3590780"/>
            <a:ext cx="970671" cy="1097280"/>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Tree>
    <p:extLst>
      <p:ext uri="{BB962C8B-B14F-4D97-AF65-F5344CB8AC3E}">
        <p14:creationId xmlns:p14="http://schemas.microsoft.com/office/powerpoint/2010/main" val="300237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xEl>
                                              <p:pRg st="2" end="2"/>
                                            </p:txEl>
                                          </p:spTgt>
                                        </p:tgtEl>
                                        <p:attrNameLst>
                                          <p:attrName>style.visibility</p:attrName>
                                        </p:attrNameLst>
                                      </p:cBhvr>
                                      <p:to>
                                        <p:strVal val="visible"/>
                                      </p:to>
                                    </p:set>
                                    <p:animEffect transition="in" filter="fade">
                                      <p:cBhvr>
                                        <p:cTn id="12" dur="500"/>
                                        <p:tgtEl>
                                          <p:spTgt spid="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0">
                                            <p:txEl>
                                              <p:pRg st="6" end="6"/>
                                            </p:txEl>
                                          </p:spTgt>
                                        </p:tgtEl>
                                        <p:attrNameLst>
                                          <p:attrName>style.visibility</p:attrName>
                                        </p:attrNameLst>
                                      </p:cBhvr>
                                      <p:to>
                                        <p:strVal val="visible"/>
                                      </p:to>
                                    </p:set>
                                    <p:animEffect transition="in" filter="fade">
                                      <p:cBhvr>
                                        <p:cTn id="21" dur="500"/>
                                        <p:tgtEl>
                                          <p:spTgt spid="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BDA5565-745D-4D47-A7F2-FAFD01AF2F48}"/>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41" name="Rectangle 40">
            <a:extLst>
              <a:ext uri="{FF2B5EF4-FFF2-40B4-BE49-F238E27FC236}">
                <a16:creationId xmlns:a16="http://schemas.microsoft.com/office/drawing/2014/main" id="{94144A50-2C85-1747-A6A4-CBE161575D7E}"/>
              </a:ext>
            </a:extLst>
          </p:cNvPr>
          <p:cNvSpPr/>
          <p:nvPr/>
        </p:nvSpPr>
        <p:spPr>
          <a:xfrm>
            <a:off x="6181953" y="3446942"/>
            <a:ext cx="2743867"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43" name="Rectangle 42">
            <a:extLst>
              <a:ext uri="{FF2B5EF4-FFF2-40B4-BE49-F238E27FC236}">
                <a16:creationId xmlns:a16="http://schemas.microsoft.com/office/drawing/2014/main" id="{5CBAE21E-D10D-AE48-A0B4-ADE6B29EFA74}"/>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 (II)</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5" name="Rectangle 44">
            <a:extLst>
              <a:ext uri="{FF2B5EF4-FFF2-40B4-BE49-F238E27FC236}">
                <a16:creationId xmlns:a16="http://schemas.microsoft.com/office/drawing/2014/main" id="{BC2FE549-B1B7-304F-A44E-06FA40C418F6}"/>
              </a:ext>
            </a:extLst>
          </p:cNvPr>
          <p:cNvSpPr/>
          <p:nvPr/>
        </p:nvSpPr>
        <p:spPr>
          <a:xfrm>
            <a:off x="5140687" y="4636556"/>
            <a:ext cx="2979662" cy="707886"/>
          </a:xfrm>
          <a:prstGeom prst="rect">
            <a:avLst/>
          </a:prstGeom>
        </p:spPr>
        <p:txBody>
          <a:bodyPr wrap="none">
            <a:spAutoFit/>
          </a:bodyPr>
          <a:lstStyle/>
          <a:p>
            <a:pPr algn="ctr"/>
            <a:r>
              <a:rPr lang="en-US" sz="2000" dirty="0">
                <a:solidFill>
                  <a:srgbClr val="C02900"/>
                </a:solidFill>
                <a:latin typeface="Cambria" panose="02040503050406030204" pitchFamily="18" charset="0"/>
                <a:cs typeface="Arial" panose="020B0604020202020204" pitchFamily="34" charset="0"/>
              </a:rPr>
              <a:t>read/write</a:t>
            </a:r>
            <a:r>
              <a:rPr lang="en-US" sz="2000" dirty="0">
                <a:latin typeface="Cambria" panose="02040503050406030204" pitchFamily="18" charset="0"/>
                <a:cs typeface="Arial" panose="020B0604020202020204" pitchFamily="34" charset="0"/>
              </a:rPr>
              <a:t> charge </a:t>
            </a:r>
          </a:p>
          <a:p>
            <a:pPr algn="ctr"/>
            <a:r>
              <a:rPr lang="en-US" sz="2000" dirty="0">
                <a:latin typeface="Cambria" panose="02040503050406030204" pitchFamily="18" charset="0"/>
                <a:cs typeface="Arial" panose="020B0604020202020204" pitchFamily="34" charset="0"/>
              </a:rPr>
              <a:t>latched in sense amplifier</a:t>
            </a:r>
          </a:p>
        </p:txBody>
      </p:sp>
      <p:sp>
        <p:nvSpPr>
          <p:cNvPr id="8" name="Left-Right Arrow 7">
            <a:extLst>
              <a:ext uri="{FF2B5EF4-FFF2-40B4-BE49-F238E27FC236}">
                <a16:creationId xmlns:a16="http://schemas.microsoft.com/office/drawing/2014/main" id="{36E3151B-996D-D441-8AA2-674AA970C318}"/>
              </a:ext>
            </a:extLst>
          </p:cNvPr>
          <p:cNvSpPr/>
          <p:nvPr/>
        </p:nvSpPr>
        <p:spPr>
          <a:xfrm>
            <a:off x="4782469" y="4679675"/>
            <a:ext cx="555961" cy="2215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24585779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328">
            <a:extLst>
              <a:ext uri="{FF2B5EF4-FFF2-40B4-BE49-F238E27FC236}">
                <a16:creationId xmlns:a16="http://schemas.microsoft.com/office/drawing/2014/main" id="{4F56BFD3-8D30-3F46-9619-60EC64CF20C2}"/>
              </a:ext>
            </a:extLst>
          </p:cNvPr>
          <p:cNvSpPr/>
          <p:nvPr/>
        </p:nvSpPr>
        <p:spPr>
          <a:xfrm>
            <a:off x="702980" y="1655733"/>
            <a:ext cx="7906650" cy="3804207"/>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ndParaRPr>
          </a:p>
        </p:txBody>
      </p:sp>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Transposition Unit</a:t>
            </a:r>
          </a:p>
        </p:txBody>
      </p:sp>
      <p:sp>
        <p:nvSpPr>
          <p:cNvPr id="160" name="Rectangle 159">
            <a:extLst>
              <a:ext uri="{FF2B5EF4-FFF2-40B4-BE49-F238E27FC236}">
                <a16:creationId xmlns:a16="http://schemas.microsoft.com/office/drawing/2014/main" id="{18E52D9C-3667-8046-92BF-F9D6FD3F5BDF}"/>
              </a:ext>
            </a:extLst>
          </p:cNvPr>
          <p:cNvSpPr/>
          <p:nvPr/>
        </p:nvSpPr>
        <p:spPr>
          <a:xfrm>
            <a:off x="702975" y="1150125"/>
            <a:ext cx="7906655" cy="392696"/>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Last–Level Cache</a:t>
            </a:r>
          </a:p>
        </p:txBody>
      </p:sp>
      <p:sp>
        <p:nvSpPr>
          <p:cNvPr id="177" name="Rectangle 176">
            <a:extLst>
              <a:ext uri="{FF2B5EF4-FFF2-40B4-BE49-F238E27FC236}">
                <a16:creationId xmlns:a16="http://schemas.microsoft.com/office/drawing/2014/main" id="{BF4557C6-B7BB-5949-9578-3A4FE23BEBB5}"/>
              </a:ext>
            </a:extLst>
          </p:cNvPr>
          <p:cNvSpPr/>
          <p:nvPr/>
        </p:nvSpPr>
        <p:spPr>
          <a:xfrm rot="16200000">
            <a:off x="-1721899" y="3385750"/>
            <a:ext cx="4157750" cy="523220"/>
          </a:xfrm>
          <a:prstGeom prst="rect">
            <a:avLst/>
          </a:prstGeom>
        </p:spPr>
        <p:txBody>
          <a:bodyPr wrap="square">
            <a:spAutoFit/>
          </a:bodyPr>
          <a:lstStyle/>
          <a:p>
            <a:pPr algn="ctr" defTabSz="914400"/>
            <a:r>
              <a:rPr lang="en-US" sz="2800" b="1" dirty="0">
                <a:solidFill>
                  <a:schemeClr val="accent1">
                    <a:lumMod val="75000"/>
                  </a:schemeClr>
                </a:solidFill>
                <a:latin typeface="Cambria" panose="02040503050406030204" pitchFamily="18" charset="0"/>
                <a:cs typeface="Arial" panose="020B0604020202020204" pitchFamily="34" charset="0"/>
              </a:rPr>
              <a:t>Transposition Unit</a:t>
            </a:r>
            <a:endParaRPr lang="en-US" sz="2800" b="1" dirty="0">
              <a:solidFill>
                <a:schemeClr val="accent1">
                  <a:lumMod val="75000"/>
                </a:schemeClr>
              </a:solidFill>
              <a:latin typeface="Cambria" panose="02040503050406030204" pitchFamily="18" charset="0"/>
            </a:endParaRPr>
          </a:p>
        </p:txBody>
      </p:sp>
      <p:sp>
        <p:nvSpPr>
          <p:cNvPr id="235" name="Rectangle 234">
            <a:extLst>
              <a:ext uri="{FF2B5EF4-FFF2-40B4-BE49-F238E27FC236}">
                <a16:creationId xmlns:a16="http://schemas.microsoft.com/office/drawing/2014/main" id="{B00AE528-C18E-DF44-99C5-C7D52206466A}"/>
              </a:ext>
            </a:extLst>
          </p:cNvPr>
          <p:cNvSpPr/>
          <p:nvPr/>
        </p:nvSpPr>
        <p:spPr>
          <a:xfrm>
            <a:off x="702975" y="5610255"/>
            <a:ext cx="7906650" cy="400110"/>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grpSp>
        <p:nvGrpSpPr>
          <p:cNvPr id="330" name="Group 329">
            <a:extLst>
              <a:ext uri="{FF2B5EF4-FFF2-40B4-BE49-F238E27FC236}">
                <a16:creationId xmlns:a16="http://schemas.microsoft.com/office/drawing/2014/main" id="{B9EBA6EA-96E8-4F46-8204-1AD07CBC3E61}"/>
              </a:ext>
            </a:extLst>
          </p:cNvPr>
          <p:cNvGrpSpPr/>
          <p:nvPr/>
        </p:nvGrpSpPr>
        <p:grpSpPr>
          <a:xfrm>
            <a:off x="3566114" y="1618616"/>
            <a:ext cx="1773729" cy="1038605"/>
            <a:chOff x="3670287" y="1722788"/>
            <a:chExt cx="1773729" cy="1038605"/>
          </a:xfrm>
        </p:grpSpPr>
        <p:cxnSp>
          <p:nvCxnSpPr>
            <p:cNvPr id="199" name="Straight Arrow Connector 198">
              <a:extLst>
                <a:ext uri="{FF2B5EF4-FFF2-40B4-BE49-F238E27FC236}">
                  <a16:creationId xmlns:a16="http://schemas.microsoft.com/office/drawing/2014/main" id="{DAB5B8AB-FFB1-1E44-819F-2954D11460FA}"/>
                </a:ext>
              </a:extLst>
            </p:cNvPr>
            <p:cNvCxnSpPr>
              <a:cxnSpLocks/>
            </p:cNvCxnSpPr>
            <p:nvPr/>
          </p:nvCxnSpPr>
          <p:spPr>
            <a:xfrm flipV="1">
              <a:off x="3938350" y="1722788"/>
              <a:ext cx="0" cy="644167"/>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04" name="Straight Arrow Connector 203">
              <a:extLst>
                <a:ext uri="{FF2B5EF4-FFF2-40B4-BE49-F238E27FC236}">
                  <a16:creationId xmlns:a16="http://schemas.microsoft.com/office/drawing/2014/main" id="{60ECDCD3-59D2-6446-9D84-D8F59014AB55}"/>
                </a:ext>
              </a:extLst>
            </p:cNvPr>
            <p:cNvCxnSpPr>
              <a:cxnSpLocks/>
            </p:cNvCxnSpPr>
            <p:nvPr/>
          </p:nvCxnSpPr>
          <p:spPr>
            <a:xfrm>
              <a:off x="3751022" y="1723136"/>
              <a:ext cx="0" cy="542796"/>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39" name="Straight Arrow Connector 238">
              <a:extLst>
                <a:ext uri="{FF2B5EF4-FFF2-40B4-BE49-F238E27FC236}">
                  <a16:creationId xmlns:a16="http://schemas.microsoft.com/office/drawing/2014/main" id="{EB26E4EC-16FD-E04C-B8B1-ADB981DDE6D4}"/>
                </a:ext>
              </a:extLst>
            </p:cNvPr>
            <p:cNvCxnSpPr>
              <a:cxnSpLocks/>
            </p:cNvCxnSpPr>
            <p:nvPr/>
          </p:nvCxnSpPr>
          <p:spPr>
            <a:xfrm>
              <a:off x="5272070" y="1727858"/>
              <a:ext cx="0" cy="531011"/>
            </a:xfrm>
            <a:prstGeom prst="straightConnector1">
              <a:avLst/>
            </a:prstGeom>
            <a:noFill/>
            <a:ln w="19050" cap="flat" cmpd="sng" algn="ctr">
              <a:solidFill>
                <a:sysClr val="windowText" lastClr="000000"/>
              </a:solidFill>
              <a:prstDash val="solid"/>
              <a:headEnd type="none" w="med" len="med"/>
              <a:tailEnd type="triangle"/>
            </a:ln>
            <a:effectLst/>
          </p:spPr>
        </p:cxnSp>
        <p:sp>
          <p:nvSpPr>
            <p:cNvPr id="242" name="Rectangle 241">
              <a:extLst>
                <a:ext uri="{FF2B5EF4-FFF2-40B4-BE49-F238E27FC236}">
                  <a16:creationId xmlns:a16="http://schemas.microsoft.com/office/drawing/2014/main" id="{91A74B6C-2EB8-7E44-91D5-FD3E38D7E755}"/>
                </a:ext>
              </a:extLst>
            </p:cNvPr>
            <p:cNvSpPr/>
            <p:nvPr/>
          </p:nvSpPr>
          <p:spPr>
            <a:xfrm>
              <a:off x="3670287" y="2265932"/>
              <a:ext cx="1773729" cy="495461"/>
            </a:xfrm>
            <a:prstGeom prst="rect">
              <a:avLst/>
            </a:prstGeom>
            <a:solidFill>
              <a:srgbClr val="92D8C4"/>
            </a:solidFill>
            <a:ln w="19050" cap="flat" cmpd="sng" algn="ctr">
              <a:solidFill>
                <a:srgbClr val="44BA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Object Tracker (OT)</a:t>
              </a:r>
            </a:p>
          </p:txBody>
        </p:sp>
      </p:grpSp>
      <p:grpSp>
        <p:nvGrpSpPr>
          <p:cNvPr id="334" name="Group 333">
            <a:extLst>
              <a:ext uri="{FF2B5EF4-FFF2-40B4-BE49-F238E27FC236}">
                <a16:creationId xmlns:a16="http://schemas.microsoft.com/office/drawing/2014/main" id="{C711E2F9-BFBE-5D40-9E89-67A1F01DA375}"/>
              </a:ext>
            </a:extLst>
          </p:cNvPr>
          <p:cNvGrpSpPr/>
          <p:nvPr/>
        </p:nvGrpSpPr>
        <p:grpSpPr>
          <a:xfrm>
            <a:off x="5265119" y="1627464"/>
            <a:ext cx="2480253" cy="3810910"/>
            <a:chOff x="5354568" y="1731636"/>
            <a:chExt cx="2480253" cy="3810910"/>
          </a:xfrm>
        </p:grpSpPr>
        <p:cxnSp>
          <p:nvCxnSpPr>
            <p:cNvPr id="182" name="Straight Connector 181">
              <a:extLst>
                <a:ext uri="{FF2B5EF4-FFF2-40B4-BE49-F238E27FC236}">
                  <a16:creationId xmlns:a16="http://schemas.microsoft.com/office/drawing/2014/main" id="{7C61025E-62A1-964E-A0D8-42C5237C4D14}"/>
                </a:ext>
              </a:extLst>
            </p:cNvPr>
            <p:cNvCxnSpPr>
              <a:cxnSpLocks/>
            </p:cNvCxnSpPr>
            <p:nvPr/>
          </p:nvCxnSpPr>
          <p:spPr>
            <a:xfrm flipH="1" flipV="1">
              <a:off x="6606205" y="4525389"/>
              <a:ext cx="1926" cy="212941"/>
            </a:xfrm>
            <a:prstGeom prst="line">
              <a:avLst/>
            </a:prstGeom>
            <a:noFill/>
            <a:ln w="19050" cap="flat" cmpd="sng" algn="ctr">
              <a:solidFill>
                <a:srgbClr val="008D40"/>
              </a:solidFill>
              <a:prstDash val="solid"/>
              <a:headEnd type="none" w="med" len="med"/>
              <a:tailEnd type="triangle" w="med" len="med"/>
            </a:ln>
            <a:effectLst/>
          </p:spPr>
        </p:cxnSp>
        <p:cxnSp>
          <p:nvCxnSpPr>
            <p:cNvPr id="218" name="Straight Arrow Connector 217">
              <a:extLst>
                <a:ext uri="{FF2B5EF4-FFF2-40B4-BE49-F238E27FC236}">
                  <a16:creationId xmlns:a16="http://schemas.microsoft.com/office/drawing/2014/main" id="{B43AEE42-72B1-2D48-BB3B-3DA3A2D546F5}"/>
                </a:ext>
              </a:extLst>
            </p:cNvPr>
            <p:cNvCxnSpPr>
              <a:cxnSpLocks/>
            </p:cNvCxnSpPr>
            <p:nvPr/>
          </p:nvCxnSpPr>
          <p:spPr>
            <a:xfrm flipV="1">
              <a:off x="6976295" y="5067942"/>
              <a:ext cx="0" cy="474604"/>
            </a:xfrm>
            <a:prstGeom prst="straightConnector1">
              <a:avLst/>
            </a:prstGeom>
            <a:noFill/>
            <a:ln w="19050" cap="flat" cmpd="sng" algn="ctr">
              <a:solidFill>
                <a:srgbClr val="008D40"/>
              </a:solidFill>
              <a:prstDash val="solid"/>
              <a:headEnd type="none" w="med" len="med"/>
              <a:tailEnd type="triangle"/>
            </a:ln>
            <a:effectLst/>
          </p:spPr>
        </p:cxnSp>
        <p:grpSp>
          <p:nvGrpSpPr>
            <p:cNvPr id="333" name="Group 332">
              <a:extLst>
                <a:ext uri="{FF2B5EF4-FFF2-40B4-BE49-F238E27FC236}">
                  <a16:creationId xmlns:a16="http://schemas.microsoft.com/office/drawing/2014/main" id="{AEEC504C-4B9D-EC47-AAEC-5BEA171962C0}"/>
                </a:ext>
              </a:extLst>
            </p:cNvPr>
            <p:cNvGrpSpPr/>
            <p:nvPr/>
          </p:nvGrpSpPr>
          <p:grpSpPr>
            <a:xfrm>
              <a:off x="5354568" y="1731636"/>
              <a:ext cx="2480253" cy="3810910"/>
              <a:chOff x="5354568" y="1731636"/>
              <a:chExt cx="2480253" cy="3810910"/>
            </a:xfrm>
          </p:grpSpPr>
          <p:cxnSp>
            <p:nvCxnSpPr>
              <p:cNvPr id="183" name="Straight Arrow Connector 182">
                <a:extLst>
                  <a:ext uri="{FF2B5EF4-FFF2-40B4-BE49-F238E27FC236}">
                    <a16:creationId xmlns:a16="http://schemas.microsoft.com/office/drawing/2014/main" id="{6E063C9D-67AD-4F40-954E-C00DBA8CD53C}"/>
                  </a:ext>
                </a:extLst>
              </p:cNvPr>
              <p:cNvCxnSpPr>
                <a:cxnSpLocks/>
              </p:cNvCxnSpPr>
              <p:nvPr/>
            </p:nvCxnSpPr>
            <p:spPr>
              <a:xfrm flipV="1">
                <a:off x="7130909" y="1731636"/>
                <a:ext cx="0" cy="826185"/>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184" name="Straight Arrow Connector 183">
                <a:extLst>
                  <a:ext uri="{FF2B5EF4-FFF2-40B4-BE49-F238E27FC236}">
                    <a16:creationId xmlns:a16="http://schemas.microsoft.com/office/drawing/2014/main" id="{541BA191-208B-624A-9DE6-EC08B870026D}"/>
                  </a:ext>
                </a:extLst>
              </p:cNvPr>
              <p:cNvCxnSpPr>
                <a:cxnSpLocks/>
              </p:cNvCxnSpPr>
              <p:nvPr/>
            </p:nvCxnSpPr>
            <p:spPr>
              <a:xfrm flipV="1">
                <a:off x="6594693" y="2572893"/>
                <a:ext cx="0" cy="386402"/>
              </a:xfrm>
              <a:prstGeom prst="straightConnector1">
                <a:avLst/>
              </a:prstGeom>
              <a:noFill/>
              <a:ln w="19050" cap="flat" cmpd="sng" algn="ctr">
                <a:solidFill>
                  <a:srgbClr val="008D40"/>
                </a:solidFill>
                <a:prstDash val="solid"/>
                <a:headEnd type="none" w="med" len="med"/>
                <a:tailEnd type="triangle"/>
              </a:ln>
              <a:effectLst/>
            </p:spPr>
          </p:cxnSp>
          <p:cxnSp>
            <p:nvCxnSpPr>
              <p:cNvPr id="185" name="Straight Arrow Connector 184">
                <a:extLst>
                  <a:ext uri="{FF2B5EF4-FFF2-40B4-BE49-F238E27FC236}">
                    <a16:creationId xmlns:a16="http://schemas.microsoft.com/office/drawing/2014/main" id="{E7E83AC2-6B3E-774A-A622-6F5CF0E95AF4}"/>
                  </a:ext>
                </a:extLst>
              </p:cNvPr>
              <p:cNvCxnSpPr>
                <a:cxnSpLocks/>
              </p:cNvCxnSpPr>
              <p:nvPr/>
            </p:nvCxnSpPr>
            <p:spPr>
              <a:xfrm>
                <a:off x="6303778" y="5041302"/>
                <a:ext cx="0" cy="501244"/>
              </a:xfrm>
              <a:prstGeom prst="straightConnector1">
                <a:avLst/>
              </a:prstGeom>
              <a:noFill/>
              <a:ln w="19050" cap="flat" cmpd="sng" algn="ctr">
                <a:solidFill>
                  <a:srgbClr val="008D40"/>
                </a:solidFill>
                <a:prstDash val="solid"/>
                <a:headEnd type="none" w="med" len="med"/>
                <a:tailEnd type="triangle"/>
              </a:ln>
              <a:effectLst/>
            </p:spPr>
          </p:cxnSp>
          <p:sp>
            <p:nvSpPr>
              <p:cNvPr id="186" name="Rectangle 185">
                <a:extLst>
                  <a:ext uri="{FF2B5EF4-FFF2-40B4-BE49-F238E27FC236}">
                    <a16:creationId xmlns:a16="http://schemas.microsoft.com/office/drawing/2014/main" id="{E6A6A25F-D5E6-0949-8898-C0EAB10953EC}"/>
                  </a:ext>
                </a:extLst>
              </p:cNvPr>
              <p:cNvSpPr/>
              <p:nvPr/>
            </p:nvSpPr>
            <p:spPr>
              <a:xfrm>
                <a:off x="6018064" y="4749473"/>
                <a:ext cx="1172174" cy="287309"/>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Fetch Unit</a:t>
                </a:r>
              </a:p>
            </p:txBody>
          </p:sp>
          <p:cxnSp>
            <p:nvCxnSpPr>
              <p:cNvPr id="189" name="Elbow Connector 188">
                <a:extLst>
                  <a:ext uri="{FF2B5EF4-FFF2-40B4-BE49-F238E27FC236}">
                    <a16:creationId xmlns:a16="http://schemas.microsoft.com/office/drawing/2014/main" id="{60DA7A45-A8E4-9241-BD0A-5EC02432533C}"/>
                  </a:ext>
                </a:extLst>
              </p:cNvPr>
              <p:cNvCxnSpPr>
                <a:cxnSpLocks/>
                <a:endCxn id="186" idx="1"/>
              </p:cNvCxnSpPr>
              <p:nvPr/>
            </p:nvCxnSpPr>
            <p:spPr>
              <a:xfrm rot="16200000" flipH="1">
                <a:off x="4630288" y="3505352"/>
                <a:ext cx="2112056" cy="663496"/>
              </a:xfrm>
              <a:prstGeom prst="bentConnector2">
                <a:avLst/>
              </a:prstGeom>
              <a:noFill/>
              <a:ln w="19050" cap="flat" cmpd="sng" algn="ctr">
                <a:solidFill>
                  <a:srgbClr val="008D40"/>
                </a:solidFill>
                <a:prstDash val="solid"/>
                <a:headEnd type="none" w="med" len="med"/>
                <a:tailEnd type="triangle"/>
              </a:ln>
              <a:effectLst/>
            </p:spPr>
          </p:cxnSp>
          <p:cxnSp>
            <p:nvCxnSpPr>
              <p:cNvPr id="190" name="Elbow Connector 189">
                <a:extLst>
                  <a:ext uri="{FF2B5EF4-FFF2-40B4-BE49-F238E27FC236}">
                    <a16:creationId xmlns:a16="http://schemas.microsoft.com/office/drawing/2014/main" id="{B2EE6AD5-FD42-DC4F-8626-78B26FFF0EEB}"/>
                  </a:ext>
                </a:extLst>
              </p:cNvPr>
              <p:cNvCxnSpPr>
                <a:cxnSpLocks/>
                <a:stCxn id="242" idx="3"/>
                <a:endCxn id="215" idx="1"/>
              </p:cNvCxnSpPr>
              <p:nvPr/>
            </p:nvCxnSpPr>
            <p:spPr>
              <a:xfrm flipV="1">
                <a:off x="5429292" y="2435391"/>
                <a:ext cx="1072229" cy="78272"/>
              </a:xfrm>
              <a:prstGeom prst="bentConnector3">
                <a:avLst>
                  <a:gd name="adj1" fmla="val 50000"/>
                </a:avLst>
              </a:prstGeom>
              <a:noFill/>
              <a:ln w="19050" cap="flat" cmpd="sng" algn="ctr">
                <a:solidFill>
                  <a:srgbClr val="008D40"/>
                </a:solidFill>
                <a:prstDash val="sysDot"/>
                <a:headEnd type="none" w="med" len="med"/>
                <a:tailEnd type="stealth"/>
              </a:ln>
              <a:effectLst/>
            </p:spPr>
          </p:cxnSp>
          <p:grpSp>
            <p:nvGrpSpPr>
              <p:cNvPr id="191" name="Group 190">
                <a:extLst>
                  <a:ext uri="{FF2B5EF4-FFF2-40B4-BE49-F238E27FC236}">
                    <a16:creationId xmlns:a16="http://schemas.microsoft.com/office/drawing/2014/main" id="{487582A8-D394-894A-B712-4AEFE2FAF9DE}"/>
                  </a:ext>
                </a:extLst>
              </p:cNvPr>
              <p:cNvGrpSpPr/>
              <p:nvPr/>
            </p:nvGrpSpPr>
            <p:grpSpPr>
              <a:xfrm>
                <a:off x="6976298" y="2590259"/>
                <a:ext cx="811782" cy="2745430"/>
                <a:chOff x="5970393" y="3168416"/>
                <a:chExt cx="510429" cy="2177056"/>
              </a:xfrm>
            </p:grpSpPr>
            <p:cxnSp>
              <p:nvCxnSpPr>
                <p:cNvPr id="192" name="Straight Connector 191">
                  <a:extLst>
                    <a:ext uri="{FF2B5EF4-FFF2-40B4-BE49-F238E27FC236}">
                      <a16:creationId xmlns:a16="http://schemas.microsoft.com/office/drawing/2014/main" id="{4185676D-9CC5-D945-A11C-5614805EC261}"/>
                    </a:ext>
                  </a:extLst>
                </p:cNvPr>
                <p:cNvCxnSpPr>
                  <a:cxnSpLocks/>
                </p:cNvCxnSpPr>
                <p:nvPr/>
              </p:nvCxnSpPr>
              <p:spPr>
                <a:xfrm flipV="1">
                  <a:off x="5970393" y="5344275"/>
                  <a:ext cx="510429" cy="1195"/>
                </a:xfrm>
                <a:prstGeom prst="line">
                  <a:avLst/>
                </a:prstGeom>
                <a:noFill/>
                <a:ln w="19050" cap="flat" cmpd="sng" algn="ctr">
                  <a:solidFill>
                    <a:srgbClr val="99CC91"/>
                  </a:solidFill>
                  <a:prstDash val="solid"/>
                  <a:headEnd type="none" w="med" len="med"/>
                  <a:tailEnd type="none" w="med" len="med"/>
                </a:ln>
                <a:effectLst/>
              </p:spPr>
            </p:cxnSp>
            <p:cxnSp>
              <p:nvCxnSpPr>
                <p:cNvPr id="193" name="Straight Connector 192">
                  <a:extLst>
                    <a:ext uri="{FF2B5EF4-FFF2-40B4-BE49-F238E27FC236}">
                      <a16:creationId xmlns:a16="http://schemas.microsoft.com/office/drawing/2014/main" id="{56D72146-728E-7945-80EC-101047D8170D}"/>
                    </a:ext>
                  </a:extLst>
                </p:cNvPr>
                <p:cNvCxnSpPr>
                  <a:cxnSpLocks/>
                </p:cNvCxnSpPr>
                <p:nvPr/>
              </p:nvCxnSpPr>
              <p:spPr>
                <a:xfrm flipV="1">
                  <a:off x="6475511" y="3310959"/>
                  <a:ext cx="0" cy="2034513"/>
                </a:xfrm>
                <a:prstGeom prst="line">
                  <a:avLst/>
                </a:prstGeom>
                <a:noFill/>
                <a:ln w="19050" cap="flat" cmpd="sng" algn="ctr">
                  <a:solidFill>
                    <a:srgbClr val="99CC91"/>
                  </a:solidFill>
                  <a:prstDash val="solid"/>
                  <a:headEnd type="none" w="med" len="med"/>
                  <a:tailEnd type="none" w="med" len="med"/>
                </a:ln>
                <a:effectLst/>
              </p:spPr>
            </p:cxnSp>
            <p:cxnSp>
              <p:nvCxnSpPr>
                <p:cNvPr id="194" name="Straight Connector 193">
                  <a:extLst>
                    <a:ext uri="{FF2B5EF4-FFF2-40B4-BE49-F238E27FC236}">
                      <a16:creationId xmlns:a16="http://schemas.microsoft.com/office/drawing/2014/main" id="{1E537FAC-0C67-9B48-8310-EE36A355DFB0}"/>
                    </a:ext>
                  </a:extLst>
                </p:cNvPr>
                <p:cNvCxnSpPr>
                  <a:cxnSpLocks/>
                </p:cNvCxnSpPr>
                <p:nvPr/>
              </p:nvCxnSpPr>
              <p:spPr>
                <a:xfrm flipH="1">
                  <a:off x="6220341" y="3319724"/>
                  <a:ext cx="253748" cy="5476"/>
                </a:xfrm>
                <a:prstGeom prst="line">
                  <a:avLst/>
                </a:prstGeom>
                <a:noFill/>
                <a:ln w="19050" cap="flat" cmpd="sng" algn="ctr">
                  <a:solidFill>
                    <a:srgbClr val="99CC91"/>
                  </a:solidFill>
                  <a:prstDash val="solid"/>
                  <a:headEnd type="none" w="med" len="med"/>
                  <a:tailEnd type="none" w="med" len="med"/>
                </a:ln>
                <a:effectLst/>
              </p:spPr>
            </p:cxnSp>
            <p:cxnSp>
              <p:nvCxnSpPr>
                <p:cNvPr id="195" name="Straight Arrow Connector 194">
                  <a:extLst>
                    <a:ext uri="{FF2B5EF4-FFF2-40B4-BE49-F238E27FC236}">
                      <a16:creationId xmlns:a16="http://schemas.microsoft.com/office/drawing/2014/main" id="{A0BC0AA1-3595-4E47-B9AB-A0FC98D5E4AC}"/>
                    </a:ext>
                  </a:extLst>
                </p:cNvPr>
                <p:cNvCxnSpPr>
                  <a:cxnSpLocks/>
                </p:cNvCxnSpPr>
                <p:nvPr/>
              </p:nvCxnSpPr>
              <p:spPr>
                <a:xfrm flipV="1">
                  <a:off x="6227882" y="3168416"/>
                  <a:ext cx="0" cy="164621"/>
                </a:xfrm>
                <a:prstGeom prst="straightConnector1">
                  <a:avLst/>
                </a:prstGeom>
                <a:noFill/>
                <a:ln w="19050" cap="flat" cmpd="sng" algn="ctr">
                  <a:solidFill>
                    <a:srgbClr val="99CC91"/>
                  </a:solidFill>
                  <a:prstDash val="solid"/>
                  <a:headEnd type="none" w="med" len="med"/>
                  <a:tailEnd type="triangle"/>
                </a:ln>
                <a:effectLst/>
              </p:spPr>
            </p:cxnSp>
          </p:grpSp>
          <p:sp>
            <p:nvSpPr>
              <p:cNvPr id="215" name="Trapezoid 214">
                <a:extLst>
                  <a:ext uri="{FF2B5EF4-FFF2-40B4-BE49-F238E27FC236}">
                    <a16:creationId xmlns:a16="http://schemas.microsoft.com/office/drawing/2014/main" id="{47AF3379-7F5E-CF47-AB57-A3CC39990A65}"/>
                  </a:ext>
                </a:extLst>
              </p:cNvPr>
              <p:cNvSpPr/>
              <p:nvPr/>
            </p:nvSpPr>
            <p:spPr>
              <a:xfrm>
                <a:off x="6426997" y="2291735"/>
                <a:ext cx="1407824" cy="287312"/>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274" name="Group 273">
                <a:extLst>
                  <a:ext uri="{FF2B5EF4-FFF2-40B4-BE49-F238E27FC236}">
                    <a16:creationId xmlns:a16="http://schemas.microsoft.com/office/drawing/2014/main" id="{C7E4F3BD-1083-7B41-909B-15894A1BF77A}"/>
                  </a:ext>
                </a:extLst>
              </p:cNvPr>
              <p:cNvGrpSpPr/>
              <p:nvPr/>
            </p:nvGrpSpPr>
            <p:grpSpPr>
              <a:xfrm>
                <a:off x="5553035" y="2962255"/>
                <a:ext cx="2090576" cy="1555952"/>
                <a:chOff x="3039372" y="4423022"/>
                <a:chExt cx="1409982" cy="1002223"/>
              </a:xfrm>
            </p:grpSpPr>
            <p:sp>
              <p:nvSpPr>
                <p:cNvPr id="294" name="Rectangle 293">
                  <a:extLst>
                    <a:ext uri="{FF2B5EF4-FFF2-40B4-BE49-F238E27FC236}">
                      <a16:creationId xmlns:a16="http://schemas.microsoft.com/office/drawing/2014/main" id="{6AFB1223-BD25-A64F-B33D-C459B19E4A7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Vertical  → Horizontal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08" name="Rounded Rectangle 307">
                  <a:extLst>
                    <a:ext uri="{FF2B5EF4-FFF2-40B4-BE49-F238E27FC236}">
                      <a16:creationId xmlns:a16="http://schemas.microsoft.com/office/drawing/2014/main" id="{05CC4E93-F8F9-D345-AD7D-D9B974FC982B}"/>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296" name="Rectangle 295">
                  <a:extLst>
                    <a:ext uri="{FF2B5EF4-FFF2-40B4-BE49-F238E27FC236}">
                      <a16:creationId xmlns:a16="http://schemas.microsoft.com/office/drawing/2014/main" id="{6DD092EB-B149-E04A-B9C4-254B4E029F89}"/>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grpSp>
        <p:nvGrpSpPr>
          <p:cNvPr id="332" name="Group 331">
            <a:extLst>
              <a:ext uri="{FF2B5EF4-FFF2-40B4-BE49-F238E27FC236}">
                <a16:creationId xmlns:a16="http://schemas.microsoft.com/office/drawing/2014/main" id="{ACA71DC3-4FCF-564A-B1BE-BF67A9B599FD}"/>
              </a:ext>
            </a:extLst>
          </p:cNvPr>
          <p:cNvGrpSpPr/>
          <p:nvPr/>
        </p:nvGrpSpPr>
        <p:grpSpPr>
          <a:xfrm>
            <a:off x="1000134" y="2409490"/>
            <a:ext cx="2763093" cy="3175849"/>
            <a:chOff x="1104307" y="2409490"/>
            <a:chExt cx="2763093" cy="3175849"/>
          </a:xfrm>
        </p:grpSpPr>
        <p:cxnSp>
          <p:nvCxnSpPr>
            <p:cNvPr id="176" name="Straight Arrow Connector 175">
              <a:extLst>
                <a:ext uri="{FF2B5EF4-FFF2-40B4-BE49-F238E27FC236}">
                  <a16:creationId xmlns:a16="http://schemas.microsoft.com/office/drawing/2014/main" id="{491E00EC-42D3-BE4C-8F50-F4C341AB8BD8}"/>
                </a:ext>
              </a:extLst>
            </p:cNvPr>
            <p:cNvCxnSpPr>
              <a:cxnSpLocks/>
              <a:endCxn id="168" idx="0"/>
            </p:cNvCxnSpPr>
            <p:nvPr/>
          </p:nvCxnSpPr>
          <p:spPr>
            <a:xfrm flipH="1">
              <a:off x="2033829" y="4255450"/>
              <a:ext cx="0" cy="215378"/>
            </a:xfrm>
            <a:prstGeom prst="straightConnector1">
              <a:avLst/>
            </a:prstGeom>
            <a:noFill/>
            <a:ln w="19050" cap="flat" cmpd="sng" algn="ctr">
              <a:solidFill>
                <a:srgbClr val="0070C0"/>
              </a:solidFill>
              <a:prstDash val="solid"/>
              <a:headEnd type="none" w="med" len="med"/>
              <a:tailEnd type="triangle"/>
            </a:ln>
            <a:effectLst/>
          </p:spPr>
        </p:cxnSp>
        <p:cxnSp>
          <p:nvCxnSpPr>
            <p:cNvPr id="178" name="Straight Arrow Connector 177">
              <a:extLst>
                <a:ext uri="{FF2B5EF4-FFF2-40B4-BE49-F238E27FC236}">
                  <a16:creationId xmlns:a16="http://schemas.microsoft.com/office/drawing/2014/main" id="{CEF36C0E-078D-A14D-9BA2-57AA7D5892F7}"/>
                </a:ext>
              </a:extLst>
            </p:cNvPr>
            <p:cNvCxnSpPr>
              <a:cxnSpLocks/>
              <a:stCxn id="168" idx="2"/>
            </p:cNvCxnSpPr>
            <p:nvPr/>
          </p:nvCxnSpPr>
          <p:spPr>
            <a:xfrm>
              <a:off x="2033829" y="4758139"/>
              <a:ext cx="0" cy="212941"/>
            </a:xfrm>
            <a:prstGeom prst="straightConnector1">
              <a:avLst/>
            </a:prstGeom>
            <a:noFill/>
            <a:ln w="19050" cap="flat" cmpd="sng" algn="ctr">
              <a:solidFill>
                <a:srgbClr val="0070C0"/>
              </a:solidFill>
              <a:prstDash val="solid"/>
              <a:headEnd type="none" w="med" len="med"/>
              <a:tailEnd type="triangle"/>
            </a:ln>
            <a:effectLst/>
          </p:spPr>
        </p:cxnSp>
        <p:grpSp>
          <p:nvGrpSpPr>
            <p:cNvPr id="331" name="Group 330">
              <a:extLst>
                <a:ext uri="{FF2B5EF4-FFF2-40B4-BE49-F238E27FC236}">
                  <a16:creationId xmlns:a16="http://schemas.microsoft.com/office/drawing/2014/main" id="{BBD9EC28-529F-7B4C-8154-3B776E4EEE40}"/>
                </a:ext>
              </a:extLst>
            </p:cNvPr>
            <p:cNvGrpSpPr/>
            <p:nvPr/>
          </p:nvGrpSpPr>
          <p:grpSpPr>
            <a:xfrm>
              <a:off x="1104307" y="2409490"/>
              <a:ext cx="2763093" cy="3175849"/>
              <a:chOff x="1104307" y="2409490"/>
              <a:chExt cx="2763093" cy="3175849"/>
            </a:xfrm>
          </p:grpSpPr>
          <p:grpSp>
            <p:nvGrpSpPr>
              <p:cNvPr id="208" name="Group 207">
                <a:extLst>
                  <a:ext uri="{FF2B5EF4-FFF2-40B4-BE49-F238E27FC236}">
                    <a16:creationId xmlns:a16="http://schemas.microsoft.com/office/drawing/2014/main" id="{3E022227-AF07-B548-808B-730EC26E133B}"/>
                  </a:ext>
                </a:extLst>
              </p:cNvPr>
              <p:cNvGrpSpPr/>
              <p:nvPr/>
            </p:nvGrpSpPr>
            <p:grpSpPr>
              <a:xfrm>
                <a:off x="1771277" y="5005257"/>
                <a:ext cx="949502" cy="580082"/>
                <a:chOff x="2210546" y="5343819"/>
                <a:chExt cx="949502" cy="655844"/>
              </a:xfrm>
            </p:grpSpPr>
            <p:cxnSp>
              <p:nvCxnSpPr>
                <p:cNvPr id="209" name="Straight Arrow Connector 208">
                  <a:extLst>
                    <a:ext uri="{FF2B5EF4-FFF2-40B4-BE49-F238E27FC236}">
                      <a16:creationId xmlns:a16="http://schemas.microsoft.com/office/drawing/2014/main" id="{E0C75D2A-2F70-4147-91BF-02449C4BCFFF}"/>
                    </a:ext>
                  </a:extLst>
                </p:cNvPr>
                <p:cNvCxnSpPr>
                  <a:cxnSpLocks/>
                  <a:stCxn id="211" idx="0"/>
                </p:cNvCxnSpPr>
                <p:nvPr/>
              </p:nvCxnSpPr>
              <p:spPr>
                <a:xfrm flipH="1">
                  <a:off x="2685296" y="5528883"/>
                  <a:ext cx="1" cy="470780"/>
                </a:xfrm>
                <a:prstGeom prst="straightConnector1">
                  <a:avLst/>
                </a:prstGeom>
                <a:noFill/>
                <a:ln w="19050" cap="flat" cmpd="sng" algn="ctr">
                  <a:solidFill>
                    <a:sysClr val="windowText" lastClr="000000"/>
                  </a:solidFill>
                  <a:prstDash val="solid"/>
                  <a:headEnd type="none" w="med" len="med"/>
                  <a:tailEnd type="triangle"/>
                </a:ln>
                <a:effectLst/>
              </p:spPr>
            </p:cxnSp>
            <p:sp>
              <p:nvSpPr>
                <p:cNvPr id="211" name="Trapezoid 210">
                  <a:extLst>
                    <a:ext uri="{FF2B5EF4-FFF2-40B4-BE49-F238E27FC236}">
                      <a16:creationId xmlns:a16="http://schemas.microsoft.com/office/drawing/2014/main" id="{F70D6C7D-0CBF-0D47-84E6-77F863C9EBDF}"/>
                    </a:ext>
                  </a:extLst>
                </p:cNvPr>
                <p:cNvSpPr/>
                <p:nvPr/>
              </p:nvSpPr>
              <p:spPr>
                <a:xfrm rot="10800000">
                  <a:off x="2210546" y="5343819"/>
                  <a:ext cx="949502" cy="185064"/>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cxnSp>
            <p:nvCxnSpPr>
              <p:cNvPr id="161" name="Elbow Connector 160">
                <a:extLst>
                  <a:ext uri="{FF2B5EF4-FFF2-40B4-BE49-F238E27FC236}">
                    <a16:creationId xmlns:a16="http://schemas.microsoft.com/office/drawing/2014/main" id="{18CC49D5-6D6B-8B41-BA8F-F61F76C1CB9E}"/>
                  </a:ext>
                </a:extLst>
              </p:cNvPr>
              <p:cNvCxnSpPr>
                <a:cxnSpLocks/>
                <a:stCxn id="242" idx="1"/>
                <a:endCxn id="321" idx="0"/>
              </p:cNvCxnSpPr>
              <p:nvPr/>
            </p:nvCxnSpPr>
            <p:spPr>
              <a:xfrm rot="10800000" flipV="1">
                <a:off x="2149595" y="2409490"/>
                <a:ext cx="1520692" cy="309481"/>
              </a:xfrm>
              <a:prstGeom prst="bentConnector2">
                <a:avLst/>
              </a:prstGeom>
              <a:noFill/>
              <a:ln w="19050" cap="flat" cmpd="sng" algn="ctr">
                <a:solidFill>
                  <a:srgbClr val="0070C0"/>
                </a:solidFill>
                <a:prstDash val="solid"/>
                <a:headEnd type="none" w="med" len="med"/>
                <a:tailEnd type="triangle"/>
              </a:ln>
              <a:effectLst/>
            </p:spPr>
          </p:cxnSp>
          <p:grpSp>
            <p:nvGrpSpPr>
              <p:cNvPr id="167" name="Group 166">
                <a:extLst>
                  <a:ext uri="{FF2B5EF4-FFF2-40B4-BE49-F238E27FC236}">
                    <a16:creationId xmlns:a16="http://schemas.microsoft.com/office/drawing/2014/main" id="{9B95F7CD-293B-214B-8DC6-9A7DDB1161E2}"/>
                  </a:ext>
                </a:extLst>
              </p:cNvPr>
              <p:cNvGrpSpPr/>
              <p:nvPr/>
            </p:nvGrpSpPr>
            <p:grpSpPr>
              <a:xfrm>
                <a:off x="1163747" y="4470828"/>
                <a:ext cx="1458894" cy="467163"/>
                <a:chOff x="1959457" y="4951651"/>
                <a:chExt cx="983946" cy="300910"/>
              </a:xfrm>
            </p:grpSpPr>
            <p:sp>
              <p:nvSpPr>
                <p:cNvPr id="168" name="Rectangle 167">
                  <a:extLst>
                    <a:ext uri="{FF2B5EF4-FFF2-40B4-BE49-F238E27FC236}">
                      <a16:creationId xmlns:a16="http://schemas.microsoft.com/office/drawing/2014/main" id="{9B29DFC9-2DD4-AF48-BF6D-BF95EBCB0ABE}"/>
                    </a:ext>
                  </a:extLst>
                </p:cNvPr>
                <p:cNvSpPr/>
                <p:nvPr/>
              </p:nvSpPr>
              <p:spPr>
                <a:xfrm>
                  <a:off x="2149158" y="4951651"/>
                  <a:ext cx="794245" cy="185063"/>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Store Unit</a:t>
                  </a:r>
                </a:p>
              </p:txBody>
            </p:sp>
            <p:sp>
              <p:nvSpPr>
                <p:cNvPr id="171" name="Rectangle 170">
                  <a:extLst>
                    <a:ext uri="{FF2B5EF4-FFF2-40B4-BE49-F238E27FC236}">
                      <a16:creationId xmlns:a16="http://schemas.microsoft.com/office/drawing/2014/main" id="{EA72148E-2C06-8447-AFD5-AED1647EF606}"/>
                    </a:ext>
                  </a:extLst>
                </p:cNvPr>
                <p:cNvSpPr/>
                <p:nvPr/>
              </p:nvSpPr>
              <p:spPr>
                <a:xfrm>
                  <a:off x="1959457" y="5034491"/>
                  <a:ext cx="124591" cy="21807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cxnSp>
            <p:nvCxnSpPr>
              <p:cNvPr id="187" name="Elbow Connector 186">
                <a:extLst>
                  <a:ext uri="{FF2B5EF4-FFF2-40B4-BE49-F238E27FC236}">
                    <a16:creationId xmlns:a16="http://schemas.microsoft.com/office/drawing/2014/main" id="{1591B232-B7EB-8E43-9E9F-1338A6A161DE}"/>
                  </a:ext>
                </a:extLst>
              </p:cNvPr>
              <p:cNvCxnSpPr>
                <a:cxnSpLocks/>
              </p:cNvCxnSpPr>
              <p:nvPr/>
            </p:nvCxnSpPr>
            <p:spPr>
              <a:xfrm rot="5400000">
                <a:off x="1925202" y="3286900"/>
                <a:ext cx="2410359" cy="904120"/>
              </a:xfrm>
              <a:prstGeom prst="bentConnector3">
                <a:avLst>
                  <a:gd name="adj1" fmla="val 80733"/>
                </a:avLst>
              </a:prstGeom>
              <a:noFill/>
              <a:ln w="19050" cap="flat" cmpd="sng" algn="ctr">
                <a:solidFill>
                  <a:srgbClr val="1F497D">
                    <a:lumMod val="20000"/>
                    <a:lumOff val="80000"/>
                  </a:srgbClr>
                </a:solidFill>
                <a:prstDash val="solid"/>
                <a:headEnd type="none" w="med" len="med"/>
                <a:tailEnd type="triangle"/>
              </a:ln>
              <a:effectLst/>
            </p:spPr>
          </p:cxnSp>
          <p:cxnSp>
            <p:nvCxnSpPr>
              <p:cNvPr id="188" name="Elbow Connector 187">
                <a:extLst>
                  <a:ext uri="{FF2B5EF4-FFF2-40B4-BE49-F238E27FC236}">
                    <a16:creationId xmlns:a16="http://schemas.microsoft.com/office/drawing/2014/main" id="{BA47A68B-4596-C14A-BDA0-9FEB6488FCAC}"/>
                  </a:ext>
                </a:extLst>
              </p:cNvPr>
              <p:cNvCxnSpPr>
                <a:cxnSpLocks/>
                <a:endCxn id="211" idx="1"/>
              </p:cNvCxnSpPr>
              <p:nvPr/>
            </p:nvCxnSpPr>
            <p:spPr>
              <a:xfrm rot="5400000">
                <a:off x="2070379" y="3290079"/>
                <a:ext cx="2404963" cy="1189078"/>
              </a:xfrm>
              <a:prstGeom prst="bentConnector2">
                <a:avLst/>
              </a:prstGeom>
              <a:noFill/>
              <a:ln w="19050" cap="flat" cmpd="sng" algn="ctr">
                <a:solidFill>
                  <a:srgbClr val="0070C0"/>
                </a:solidFill>
                <a:prstDash val="sysDot"/>
                <a:headEnd type="none" w="lg" len="sm"/>
                <a:tailEnd type="stealth"/>
              </a:ln>
              <a:effectLst/>
            </p:spPr>
          </p:cxnSp>
          <p:grpSp>
            <p:nvGrpSpPr>
              <p:cNvPr id="320" name="Group 319">
                <a:extLst>
                  <a:ext uri="{FF2B5EF4-FFF2-40B4-BE49-F238E27FC236}">
                    <a16:creationId xmlns:a16="http://schemas.microsoft.com/office/drawing/2014/main" id="{F57C2130-422E-D94F-A7D6-A05EB9CB1DDE}"/>
                  </a:ext>
                </a:extLst>
              </p:cNvPr>
              <p:cNvGrpSpPr/>
              <p:nvPr/>
            </p:nvGrpSpPr>
            <p:grpSpPr>
              <a:xfrm>
                <a:off x="1104307" y="2718972"/>
                <a:ext cx="2090576" cy="1555952"/>
                <a:chOff x="3039372" y="4423022"/>
                <a:chExt cx="1409982" cy="1002223"/>
              </a:xfrm>
            </p:grpSpPr>
            <p:sp>
              <p:nvSpPr>
                <p:cNvPr id="321" name="Rectangle 320">
                  <a:extLst>
                    <a:ext uri="{FF2B5EF4-FFF2-40B4-BE49-F238E27FC236}">
                      <a16:creationId xmlns:a16="http://schemas.microsoft.com/office/drawing/2014/main" id="{C8584B81-8474-784E-B986-EAF9737A885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Horizontal  → Vertical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22" name="Rounded Rectangle 321">
                  <a:extLst>
                    <a:ext uri="{FF2B5EF4-FFF2-40B4-BE49-F238E27FC236}">
                      <a16:creationId xmlns:a16="http://schemas.microsoft.com/office/drawing/2014/main" id="{BF76B77C-993F-0C40-AA72-861A7999FF01}"/>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9F027E1E-158D-C042-9E42-1D53A20A6314}"/>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spTree>
    <p:extLst>
      <p:ext uri="{BB962C8B-B14F-4D97-AF65-F5344CB8AC3E}">
        <p14:creationId xmlns:p14="http://schemas.microsoft.com/office/powerpoint/2010/main" val="147275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500"/>
                                        <p:tgtEl>
                                          <p:spTgt spid="2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9"/>
                                        </p:tgtEl>
                                        <p:attrNameLst>
                                          <p:attrName>style.visibility</p:attrName>
                                        </p:attrNameLst>
                                      </p:cBhvr>
                                      <p:to>
                                        <p:strVal val="visible"/>
                                      </p:to>
                                    </p:set>
                                    <p:animEffect transition="in" filter="fade">
                                      <p:cBhvr>
                                        <p:cTn id="17" dur="500"/>
                                        <p:tgtEl>
                                          <p:spTgt spid="3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0"/>
                                        </p:tgtEl>
                                        <p:attrNameLst>
                                          <p:attrName>style.visibility</p:attrName>
                                        </p:attrNameLst>
                                      </p:cBhvr>
                                      <p:to>
                                        <p:strVal val="visible"/>
                                      </p:to>
                                    </p:set>
                                    <p:animEffect transition="in" filter="fade">
                                      <p:cBhvr>
                                        <p:cTn id="25" dur="500"/>
                                        <p:tgtEl>
                                          <p:spTgt spid="3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2"/>
                                        </p:tgtEl>
                                        <p:attrNameLst>
                                          <p:attrName>style.visibility</p:attrName>
                                        </p:attrNameLst>
                                      </p:cBhvr>
                                      <p:to>
                                        <p:strVal val="visible"/>
                                      </p:to>
                                    </p:set>
                                    <p:animEffect transition="in" filter="fade">
                                      <p:cBhvr>
                                        <p:cTn id="30" dur="500"/>
                                        <p:tgtEl>
                                          <p:spTgt spid="3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4"/>
                                        </p:tgtEl>
                                        <p:attrNameLst>
                                          <p:attrName>style.visibility</p:attrName>
                                        </p:attrNameLst>
                                      </p:cBhvr>
                                      <p:to>
                                        <p:strVal val="visible"/>
                                      </p:to>
                                    </p:set>
                                    <p:animEffect transition="in" filter="fade">
                                      <p:cBhvr>
                                        <p:cTn id="35"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p:bldP spid="160" grpId="0" animBg="1"/>
      <p:bldP spid="177" grpId="0"/>
      <p:bldP spid="23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328">
            <a:extLst>
              <a:ext uri="{FF2B5EF4-FFF2-40B4-BE49-F238E27FC236}">
                <a16:creationId xmlns:a16="http://schemas.microsoft.com/office/drawing/2014/main" id="{4F56BFD3-8D30-3F46-9619-60EC64CF20C2}"/>
              </a:ext>
            </a:extLst>
          </p:cNvPr>
          <p:cNvSpPr/>
          <p:nvPr/>
        </p:nvSpPr>
        <p:spPr>
          <a:xfrm>
            <a:off x="702980" y="1655733"/>
            <a:ext cx="7906650" cy="3804207"/>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Efficiently Transposing Data</a:t>
            </a:r>
          </a:p>
        </p:txBody>
      </p:sp>
      <p:sp>
        <p:nvSpPr>
          <p:cNvPr id="160" name="Rectangle 159">
            <a:extLst>
              <a:ext uri="{FF2B5EF4-FFF2-40B4-BE49-F238E27FC236}">
                <a16:creationId xmlns:a16="http://schemas.microsoft.com/office/drawing/2014/main" id="{18E52D9C-3667-8046-92BF-F9D6FD3F5BDF}"/>
              </a:ext>
            </a:extLst>
          </p:cNvPr>
          <p:cNvSpPr/>
          <p:nvPr/>
        </p:nvSpPr>
        <p:spPr>
          <a:xfrm>
            <a:off x="702975" y="1150125"/>
            <a:ext cx="7906655" cy="392696"/>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Last–Level Cache</a:t>
            </a:r>
          </a:p>
        </p:txBody>
      </p:sp>
      <p:sp>
        <p:nvSpPr>
          <p:cNvPr id="177" name="Rectangle 176">
            <a:extLst>
              <a:ext uri="{FF2B5EF4-FFF2-40B4-BE49-F238E27FC236}">
                <a16:creationId xmlns:a16="http://schemas.microsoft.com/office/drawing/2014/main" id="{BF4557C6-B7BB-5949-9578-3A4FE23BEBB5}"/>
              </a:ext>
            </a:extLst>
          </p:cNvPr>
          <p:cNvSpPr/>
          <p:nvPr/>
        </p:nvSpPr>
        <p:spPr>
          <a:xfrm rot="16200000">
            <a:off x="-1107172" y="3217370"/>
            <a:ext cx="3220202" cy="400110"/>
          </a:xfrm>
          <a:prstGeom prst="rect">
            <a:avLst/>
          </a:prstGeom>
        </p:spPr>
        <p:txBody>
          <a:bodyPr wrap="square">
            <a:spAutoFit/>
          </a:bodyPr>
          <a:lstStyle/>
          <a:p>
            <a:pPr algn="ctr" defTabSz="914400"/>
            <a:r>
              <a:rPr lang="en-US" sz="2000" i="1" dirty="0">
                <a:solidFill>
                  <a:prstClr val="black"/>
                </a:solidFill>
                <a:latin typeface="Cambria" panose="02040503050406030204" pitchFamily="18" charset="0"/>
                <a:cs typeface="Arial" panose="020B0604020202020204" pitchFamily="34" charset="0"/>
              </a:rPr>
              <a:t>Transposition Unit</a:t>
            </a:r>
            <a:endParaRPr lang="en-US" sz="2000" dirty="0">
              <a:solidFill>
                <a:prstClr val="black"/>
              </a:solidFill>
              <a:latin typeface="Cambria" panose="02040503050406030204" pitchFamily="18" charset="0"/>
            </a:endParaRPr>
          </a:p>
        </p:txBody>
      </p:sp>
      <p:sp>
        <p:nvSpPr>
          <p:cNvPr id="235" name="Rectangle 234">
            <a:extLst>
              <a:ext uri="{FF2B5EF4-FFF2-40B4-BE49-F238E27FC236}">
                <a16:creationId xmlns:a16="http://schemas.microsoft.com/office/drawing/2014/main" id="{B00AE528-C18E-DF44-99C5-C7D52206466A}"/>
              </a:ext>
            </a:extLst>
          </p:cNvPr>
          <p:cNvSpPr/>
          <p:nvPr/>
        </p:nvSpPr>
        <p:spPr>
          <a:xfrm>
            <a:off x="702975" y="5610255"/>
            <a:ext cx="7906650" cy="400110"/>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grpSp>
        <p:nvGrpSpPr>
          <p:cNvPr id="330" name="Group 329">
            <a:extLst>
              <a:ext uri="{FF2B5EF4-FFF2-40B4-BE49-F238E27FC236}">
                <a16:creationId xmlns:a16="http://schemas.microsoft.com/office/drawing/2014/main" id="{B9EBA6EA-96E8-4F46-8204-1AD07CBC3E61}"/>
              </a:ext>
            </a:extLst>
          </p:cNvPr>
          <p:cNvGrpSpPr/>
          <p:nvPr/>
        </p:nvGrpSpPr>
        <p:grpSpPr>
          <a:xfrm>
            <a:off x="3566114" y="1618616"/>
            <a:ext cx="1773729" cy="1038605"/>
            <a:chOff x="3670287" y="1722788"/>
            <a:chExt cx="1773729" cy="1038605"/>
          </a:xfrm>
        </p:grpSpPr>
        <p:cxnSp>
          <p:nvCxnSpPr>
            <p:cNvPr id="199" name="Straight Arrow Connector 198">
              <a:extLst>
                <a:ext uri="{FF2B5EF4-FFF2-40B4-BE49-F238E27FC236}">
                  <a16:creationId xmlns:a16="http://schemas.microsoft.com/office/drawing/2014/main" id="{DAB5B8AB-FFB1-1E44-819F-2954D11460FA}"/>
                </a:ext>
              </a:extLst>
            </p:cNvPr>
            <p:cNvCxnSpPr>
              <a:cxnSpLocks/>
            </p:cNvCxnSpPr>
            <p:nvPr/>
          </p:nvCxnSpPr>
          <p:spPr>
            <a:xfrm flipV="1">
              <a:off x="3938350" y="1722788"/>
              <a:ext cx="0" cy="644167"/>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04" name="Straight Arrow Connector 203">
              <a:extLst>
                <a:ext uri="{FF2B5EF4-FFF2-40B4-BE49-F238E27FC236}">
                  <a16:creationId xmlns:a16="http://schemas.microsoft.com/office/drawing/2014/main" id="{60ECDCD3-59D2-6446-9D84-D8F59014AB55}"/>
                </a:ext>
              </a:extLst>
            </p:cNvPr>
            <p:cNvCxnSpPr>
              <a:cxnSpLocks/>
            </p:cNvCxnSpPr>
            <p:nvPr/>
          </p:nvCxnSpPr>
          <p:spPr>
            <a:xfrm>
              <a:off x="3751022" y="1723136"/>
              <a:ext cx="0" cy="542796"/>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39" name="Straight Arrow Connector 238">
              <a:extLst>
                <a:ext uri="{FF2B5EF4-FFF2-40B4-BE49-F238E27FC236}">
                  <a16:creationId xmlns:a16="http://schemas.microsoft.com/office/drawing/2014/main" id="{EB26E4EC-16FD-E04C-B8B1-ADB981DDE6D4}"/>
                </a:ext>
              </a:extLst>
            </p:cNvPr>
            <p:cNvCxnSpPr>
              <a:cxnSpLocks/>
            </p:cNvCxnSpPr>
            <p:nvPr/>
          </p:nvCxnSpPr>
          <p:spPr>
            <a:xfrm>
              <a:off x="5272070" y="1727858"/>
              <a:ext cx="0" cy="531011"/>
            </a:xfrm>
            <a:prstGeom prst="straightConnector1">
              <a:avLst/>
            </a:prstGeom>
            <a:noFill/>
            <a:ln w="19050" cap="flat" cmpd="sng" algn="ctr">
              <a:solidFill>
                <a:sysClr val="windowText" lastClr="000000"/>
              </a:solidFill>
              <a:prstDash val="solid"/>
              <a:headEnd type="none" w="med" len="med"/>
              <a:tailEnd type="triangle"/>
            </a:ln>
            <a:effectLst/>
          </p:spPr>
        </p:cxnSp>
        <p:sp>
          <p:nvSpPr>
            <p:cNvPr id="242" name="Rectangle 241">
              <a:extLst>
                <a:ext uri="{FF2B5EF4-FFF2-40B4-BE49-F238E27FC236}">
                  <a16:creationId xmlns:a16="http://schemas.microsoft.com/office/drawing/2014/main" id="{91A74B6C-2EB8-7E44-91D5-FD3E38D7E755}"/>
                </a:ext>
              </a:extLst>
            </p:cNvPr>
            <p:cNvSpPr/>
            <p:nvPr/>
          </p:nvSpPr>
          <p:spPr>
            <a:xfrm>
              <a:off x="3670287" y="2265932"/>
              <a:ext cx="1773729" cy="495461"/>
            </a:xfrm>
            <a:prstGeom prst="rect">
              <a:avLst/>
            </a:prstGeom>
            <a:solidFill>
              <a:srgbClr val="92D8C4"/>
            </a:solidFill>
            <a:ln w="19050" cap="flat" cmpd="sng" algn="ctr">
              <a:solidFill>
                <a:srgbClr val="44BA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Object Tracker (OT)</a:t>
              </a:r>
            </a:p>
          </p:txBody>
        </p:sp>
      </p:grpSp>
      <p:grpSp>
        <p:nvGrpSpPr>
          <p:cNvPr id="334" name="Group 333">
            <a:extLst>
              <a:ext uri="{FF2B5EF4-FFF2-40B4-BE49-F238E27FC236}">
                <a16:creationId xmlns:a16="http://schemas.microsoft.com/office/drawing/2014/main" id="{C711E2F9-BFBE-5D40-9E89-67A1F01DA375}"/>
              </a:ext>
            </a:extLst>
          </p:cNvPr>
          <p:cNvGrpSpPr/>
          <p:nvPr/>
        </p:nvGrpSpPr>
        <p:grpSpPr>
          <a:xfrm>
            <a:off x="5265119" y="1627464"/>
            <a:ext cx="2480253" cy="3810910"/>
            <a:chOff x="5354568" y="1731636"/>
            <a:chExt cx="2480253" cy="3810910"/>
          </a:xfrm>
        </p:grpSpPr>
        <p:cxnSp>
          <p:nvCxnSpPr>
            <p:cNvPr id="182" name="Straight Connector 181">
              <a:extLst>
                <a:ext uri="{FF2B5EF4-FFF2-40B4-BE49-F238E27FC236}">
                  <a16:creationId xmlns:a16="http://schemas.microsoft.com/office/drawing/2014/main" id="{7C61025E-62A1-964E-A0D8-42C5237C4D14}"/>
                </a:ext>
              </a:extLst>
            </p:cNvPr>
            <p:cNvCxnSpPr>
              <a:cxnSpLocks/>
            </p:cNvCxnSpPr>
            <p:nvPr/>
          </p:nvCxnSpPr>
          <p:spPr>
            <a:xfrm flipH="1" flipV="1">
              <a:off x="6606205" y="4525389"/>
              <a:ext cx="1926" cy="212941"/>
            </a:xfrm>
            <a:prstGeom prst="line">
              <a:avLst/>
            </a:prstGeom>
            <a:noFill/>
            <a:ln w="19050" cap="flat" cmpd="sng" algn="ctr">
              <a:solidFill>
                <a:srgbClr val="008D40"/>
              </a:solidFill>
              <a:prstDash val="solid"/>
              <a:headEnd type="none" w="med" len="med"/>
              <a:tailEnd type="triangle" w="med" len="med"/>
            </a:ln>
            <a:effectLst/>
          </p:spPr>
        </p:cxnSp>
        <p:cxnSp>
          <p:nvCxnSpPr>
            <p:cNvPr id="218" name="Straight Arrow Connector 217">
              <a:extLst>
                <a:ext uri="{FF2B5EF4-FFF2-40B4-BE49-F238E27FC236}">
                  <a16:creationId xmlns:a16="http://schemas.microsoft.com/office/drawing/2014/main" id="{B43AEE42-72B1-2D48-BB3B-3DA3A2D546F5}"/>
                </a:ext>
              </a:extLst>
            </p:cNvPr>
            <p:cNvCxnSpPr>
              <a:cxnSpLocks/>
            </p:cNvCxnSpPr>
            <p:nvPr/>
          </p:nvCxnSpPr>
          <p:spPr>
            <a:xfrm flipV="1">
              <a:off x="6976295" y="5067942"/>
              <a:ext cx="0" cy="474604"/>
            </a:xfrm>
            <a:prstGeom prst="straightConnector1">
              <a:avLst/>
            </a:prstGeom>
            <a:noFill/>
            <a:ln w="19050" cap="flat" cmpd="sng" algn="ctr">
              <a:solidFill>
                <a:srgbClr val="008D40"/>
              </a:solidFill>
              <a:prstDash val="solid"/>
              <a:headEnd type="none" w="med" len="med"/>
              <a:tailEnd type="triangle"/>
            </a:ln>
            <a:effectLst/>
          </p:spPr>
        </p:cxnSp>
        <p:grpSp>
          <p:nvGrpSpPr>
            <p:cNvPr id="333" name="Group 332">
              <a:extLst>
                <a:ext uri="{FF2B5EF4-FFF2-40B4-BE49-F238E27FC236}">
                  <a16:creationId xmlns:a16="http://schemas.microsoft.com/office/drawing/2014/main" id="{AEEC504C-4B9D-EC47-AAEC-5BEA171962C0}"/>
                </a:ext>
              </a:extLst>
            </p:cNvPr>
            <p:cNvGrpSpPr/>
            <p:nvPr/>
          </p:nvGrpSpPr>
          <p:grpSpPr>
            <a:xfrm>
              <a:off x="5354568" y="1731636"/>
              <a:ext cx="2480253" cy="3810910"/>
              <a:chOff x="5354568" y="1731636"/>
              <a:chExt cx="2480253" cy="3810910"/>
            </a:xfrm>
          </p:grpSpPr>
          <p:cxnSp>
            <p:nvCxnSpPr>
              <p:cNvPr id="183" name="Straight Arrow Connector 182">
                <a:extLst>
                  <a:ext uri="{FF2B5EF4-FFF2-40B4-BE49-F238E27FC236}">
                    <a16:creationId xmlns:a16="http://schemas.microsoft.com/office/drawing/2014/main" id="{6E063C9D-67AD-4F40-954E-C00DBA8CD53C}"/>
                  </a:ext>
                </a:extLst>
              </p:cNvPr>
              <p:cNvCxnSpPr>
                <a:cxnSpLocks/>
              </p:cNvCxnSpPr>
              <p:nvPr/>
            </p:nvCxnSpPr>
            <p:spPr>
              <a:xfrm flipV="1">
                <a:off x="7130909" y="1731636"/>
                <a:ext cx="0" cy="826185"/>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184" name="Straight Arrow Connector 183">
                <a:extLst>
                  <a:ext uri="{FF2B5EF4-FFF2-40B4-BE49-F238E27FC236}">
                    <a16:creationId xmlns:a16="http://schemas.microsoft.com/office/drawing/2014/main" id="{541BA191-208B-624A-9DE6-EC08B870026D}"/>
                  </a:ext>
                </a:extLst>
              </p:cNvPr>
              <p:cNvCxnSpPr>
                <a:cxnSpLocks/>
              </p:cNvCxnSpPr>
              <p:nvPr/>
            </p:nvCxnSpPr>
            <p:spPr>
              <a:xfrm flipV="1">
                <a:off x="6594693" y="2572893"/>
                <a:ext cx="0" cy="386402"/>
              </a:xfrm>
              <a:prstGeom prst="straightConnector1">
                <a:avLst/>
              </a:prstGeom>
              <a:noFill/>
              <a:ln w="19050" cap="flat" cmpd="sng" algn="ctr">
                <a:solidFill>
                  <a:srgbClr val="008D40"/>
                </a:solidFill>
                <a:prstDash val="solid"/>
                <a:headEnd type="none" w="med" len="med"/>
                <a:tailEnd type="triangle"/>
              </a:ln>
              <a:effectLst/>
            </p:spPr>
          </p:cxnSp>
          <p:cxnSp>
            <p:nvCxnSpPr>
              <p:cNvPr id="185" name="Straight Arrow Connector 184">
                <a:extLst>
                  <a:ext uri="{FF2B5EF4-FFF2-40B4-BE49-F238E27FC236}">
                    <a16:creationId xmlns:a16="http://schemas.microsoft.com/office/drawing/2014/main" id="{E7E83AC2-6B3E-774A-A622-6F5CF0E95AF4}"/>
                  </a:ext>
                </a:extLst>
              </p:cNvPr>
              <p:cNvCxnSpPr>
                <a:cxnSpLocks/>
              </p:cNvCxnSpPr>
              <p:nvPr/>
            </p:nvCxnSpPr>
            <p:spPr>
              <a:xfrm>
                <a:off x="6303778" y="5041302"/>
                <a:ext cx="0" cy="501244"/>
              </a:xfrm>
              <a:prstGeom prst="straightConnector1">
                <a:avLst/>
              </a:prstGeom>
              <a:noFill/>
              <a:ln w="19050" cap="flat" cmpd="sng" algn="ctr">
                <a:solidFill>
                  <a:srgbClr val="008D40"/>
                </a:solidFill>
                <a:prstDash val="solid"/>
                <a:headEnd type="none" w="med" len="med"/>
                <a:tailEnd type="triangle"/>
              </a:ln>
              <a:effectLst/>
            </p:spPr>
          </p:cxnSp>
          <p:sp>
            <p:nvSpPr>
              <p:cNvPr id="186" name="Rectangle 185">
                <a:extLst>
                  <a:ext uri="{FF2B5EF4-FFF2-40B4-BE49-F238E27FC236}">
                    <a16:creationId xmlns:a16="http://schemas.microsoft.com/office/drawing/2014/main" id="{E6A6A25F-D5E6-0949-8898-C0EAB10953EC}"/>
                  </a:ext>
                </a:extLst>
              </p:cNvPr>
              <p:cNvSpPr/>
              <p:nvPr/>
            </p:nvSpPr>
            <p:spPr>
              <a:xfrm>
                <a:off x="6018064" y="4749473"/>
                <a:ext cx="1172174" cy="287309"/>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Fetch Unit</a:t>
                </a:r>
              </a:p>
            </p:txBody>
          </p:sp>
          <p:cxnSp>
            <p:nvCxnSpPr>
              <p:cNvPr id="189" name="Elbow Connector 188">
                <a:extLst>
                  <a:ext uri="{FF2B5EF4-FFF2-40B4-BE49-F238E27FC236}">
                    <a16:creationId xmlns:a16="http://schemas.microsoft.com/office/drawing/2014/main" id="{60DA7A45-A8E4-9241-BD0A-5EC02432533C}"/>
                  </a:ext>
                </a:extLst>
              </p:cNvPr>
              <p:cNvCxnSpPr>
                <a:cxnSpLocks/>
                <a:endCxn id="186" idx="1"/>
              </p:cNvCxnSpPr>
              <p:nvPr/>
            </p:nvCxnSpPr>
            <p:spPr>
              <a:xfrm rot="16200000" flipH="1">
                <a:off x="4630288" y="3505352"/>
                <a:ext cx="2112056" cy="663496"/>
              </a:xfrm>
              <a:prstGeom prst="bentConnector2">
                <a:avLst/>
              </a:prstGeom>
              <a:noFill/>
              <a:ln w="19050" cap="flat" cmpd="sng" algn="ctr">
                <a:solidFill>
                  <a:srgbClr val="008D40"/>
                </a:solidFill>
                <a:prstDash val="solid"/>
                <a:headEnd type="none" w="med" len="med"/>
                <a:tailEnd type="triangle"/>
              </a:ln>
              <a:effectLst/>
            </p:spPr>
          </p:cxnSp>
          <p:cxnSp>
            <p:nvCxnSpPr>
              <p:cNvPr id="190" name="Elbow Connector 189">
                <a:extLst>
                  <a:ext uri="{FF2B5EF4-FFF2-40B4-BE49-F238E27FC236}">
                    <a16:creationId xmlns:a16="http://schemas.microsoft.com/office/drawing/2014/main" id="{B2EE6AD5-FD42-DC4F-8626-78B26FFF0EEB}"/>
                  </a:ext>
                </a:extLst>
              </p:cNvPr>
              <p:cNvCxnSpPr>
                <a:cxnSpLocks/>
                <a:stCxn id="242" idx="3"/>
                <a:endCxn id="215" idx="1"/>
              </p:cNvCxnSpPr>
              <p:nvPr/>
            </p:nvCxnSpPr>
            <p:spPr>
              <a:xfrm flipV="1">
                <a:off x="5429292" y="2435391"/>
                <a:ext cx="1072229" cy="78272"/>
              </a:xfrm>
              <a:prstGeom prst="bentConnector3">
                <a:avLst>
                  <a:gd name="adj1" fmla="val 50000"/>
                </a:avLst>
              </a:prstGeom>
              <a:noFill/>
              <a:ln w="19050" cap="flat" cmpd="sng" algn="ctr">
                <a:solidFill>
                  <a:srgbClr val="008D40"/>
                </a:solidFill>
                <a:prstDash val="sysDot"/>
                <a:headEnd type="none" w="med" len="med"/>
                <a:tailEnd type="stealth"/>
              </a:ln>
              <a:effectLst/>
            </p:spPr>
          </p:cxnSp>
          <p:grpSp>
            <p:nvGrpSpPr>
              <p:cNvPr id="191" name="Group 190">
                <a:extLst>
                  <a:ext uri="{FF2B5EF4-FFF2-40B4-BE49-F238E27FC236}">
                    <a16:creationId xmlns:a16="http://schemas.microsoft.com/office/drawing/2014/main" id="{487582A8-D394-894A-B712-4AEFE2FAF9DE}"/>
                  </a:ext>
                </a:extLst>
              </p:cNvPr>
              <p:cNvGrpSpPr/>
              <p:nvPr/>
            </p:nvGrpSpPr>
            <p:grpSpPr>
              <a:xfrm>
                <a:off x="6976298" y="2590259"/>
                <a:ext cx="811782" cy="2745430"/>
                <a:chOff x="5970393" y="3168416"/>
                <a:chExt cx="510429" cy="2177056"/>
              </a:xfrm>
            </p:grpSpPr>
            <p:cxnSp>
              <p:nvCxnSpPr>
                <p:cNvPr id="192" name="Straight Connector 191">
                  <a:extLst>
                    <a:ext uri="{FF2B5EF4-FFF2-40B4-BE49-F238E27FC236}">
                      <a16:creationId xmlns:a16="http://schemas.microsoft.com/office/drawing/2014/main" id="{4185676D-9CC5-D945-A11C-5614805EC261}"/>
                    </a:ext>
                  </a:extLst>
                </p:cNvPr>
                <p:cNvCxnSpPr>
                  <a:cxnSpLocks/>
                </p:cNvCxnSpPr>
                <p:nvPr/>
              </p:nvCxnSpPr>
              <p:spPr>
                <a:xfrm flipV="1">
                  <a:off x="5970393" y="5344275"/>
                  <a:ext cx="510429" cy="1195"/>
                </a:xfrm>
                <a:prstGeom prst="line">
                  <a:avLst/>
                </a:prstGeom>
                <a:noFill/>
                <a:ln w="19050" cap="flat" cmpd="sng" algn="ctr">
                  <a:solidFill>
                    <a:srgbClr val="99CC91"/>
                  </a:solidFill>
                  <a:prstDash val="solid"/>
                  <a:headEnd type="none" w="med" len="med"/>
                  <a:tailEnd type="none" w="med" len="med"/>
                </a:ln>
                <a:effectLst/>
              </p:spPr>
            </p:cxnSp>
            <p:cxnSp>
              <p:nvCxnSpPr>
                <p:cNvPr id="193" name="Straight Connector 192">
                  <a:extLst>
                    <a:ext uri="{FF2B5EF4-FFF2-40B4-BE49-F238E27FC236}">
                      <a16:creationId xmlns:a16="http://schemas.microsoft.com/office/drawing/2014/main" id="{56D72146-728E-7945-80EC-101047D8170D}"/>
                    </a:ext>
                  </a:extLst>
                </p:cNvPr>
                <p:cNvCxnSpPr>
                  <a:cxnSpLocks/>
                </p:cNvCxnSpPr>
                <p:nvPr/>
              </p:nvCxnSpPr>
              <p:spPr>
                <a:xfrm flipV="1">
                  <a:off x="6475511" y="3310959"/>
                  <a:ext cx="0" cy="2034513"/>
                </a:xfrm>
                <a:prstGeom prst="line">
                  <a:avLst/>
                </a:prstGeom>
                <a:noFill/>
                <a:ln w="19050" cap="flat" cmpd="sng" algn="ctr">
                  <a:solidFill>
                    <a:srgbClr val="99CC91"/>
                  </a:solidFill>
                  <a:prstDash val="solid"/>
                  <a:headEnd type="none" w="med" len="med"/>
                  <a:tailEnd type="none" w="med" len="med"/>
                </a:ln>
                <a:effectLst/>
              </p:spPr>
            </p:cxnSp>
            <p:cxnSp>
              <p:nvCxnSpPr>
                <p:cNvPr id="194" name="Straight Connector 193">
                  <a:extLst>
                    <a:ext uri="{FF2B5EF4-FFF2-40B4-BE49-F238E27FC236}">
                      <a16:creationId xmlns:a16="http://schemas.microsoft.com/office/drawing/2014/main" id="{1E537FAC-0C67-9B48-8310-EE36A355DFB0}"/>
                    </a:ext>
                  </a:extLst>
                </p:cNvPr>
                <p:cNvCxnSpPr>
                  <a:cxnSpLocks/>
                </p:cNvCxnSpPr>
                <p:nvPr/>
              </p:nvCxnSpPr>
              <p:spPr>
                <a:xfrm flipH="1">
                  <a:off x="6220341" y="3319724"/>
                  <a:ext cx="253748" cy="5476"/>
                </a:xfrm>
                <a:prstGeom prst="line">
                  <a:avLst/>
                </a:prstGeom>
                <a:noFill/>
                <a:ln w="19050" cap="flat" cmpd="sng" algn="ctr">
                  <a:solidFill>
                    <a:srgbClr val="99CC91"/>
                  </a:solidFill>
                  <a:prstDash val="solid"/>
                  <a:headEnd type="none" w="med" len="med"/>
                  <a:tailEnd type="none" w="med" len="med"/>
                </a:ln>
                <a:effectLst/>
              </p:spPr>
            </p:cxnSp>
            <p:cxnSp>
              <p:nvCxnSpPr>
                <p:cNvPr id="195" name="Straight Arrow Connector 194">
                  <a:extLst>
                    <a:ext uri="{FF2B5EF4-FFF2-40B4-BE49-F238E27FC236}">
                      <a16:creationId xmlns:a16="http://schemas.microsoft.com/office/drawing/2014/main" id="{A0BC0AA1-3595-4E47-B9AB-A0FC98D5E4AC}"/>
                    </a:ext>
                  </a:extLst>
                </p:cNvPr>
                <p:cNvCxnSpPr>
                  <a:cxnSpLocks/>
                </p:cNvCxnSpPr>
                <p:nvPr/>
              </p:nvCxnSpPr>
              <p:spPr>
                <a:xfrm flipV="1">
                  <a:off x="6227882" y="3168416"/>
                  <a:ext cx="0" cy="164621"/>
                </a:xfrm>
                <a:prstGeom prst="straightConnector1">
                  <a:avLst/>
                </a:prstGeom>
                <a:noFill/>
                <a:ln w="19050" cap="flat" cmpd="sng" algn="ctr">
                  <a:solidFill>
                    <a:srgbClr val="99CC91"/>
                  </a:solidFill>
                  <a:prstDash val="solid"/>
                  <a:headEnd type="none" w="med" len="med"/>
                  <a:tailEnd type="triangle"/>
                </a:ln>
                <a:effectLst/>
              </p:spPr>
            </p:cxnSp>
          </p:grpSp>
          <p:sp>
            <p:nvSpPr>
              <p:cNvPr id="215" name="Trapezoid 214">
                <a:extLst>
                  <a:ext uri="{FF2B5EF4-FFF2-40B4-BE49-F238E27FC236}">
                    <a16:creationId xmlns:a16="http://schemas.microsoft.com/office/drawing/2014/main" id="{47AF3379-7F5E-CF47-AB57-A3CC39990A65}"/>
                  </a:ext>
                </a:extLst>
              </p:cNvPr>
              <p:cNvSpPr/>
              <p:nvPr/>
            </p:nvSpPr>
            <p:spPr>
              <a:xfrm>
                <a:off x="6426997" y="2291735"/>
                <a:ext cx="1407824" cy="287312"/>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274" name="Group 273">
                <a:extLst>
                  <a:ext uri="{FF2B5EF4-FFF2-40B4-BE49-F238E27FC236}">
                    <a16:creationId xmlns:a16="http://schemas.microsoft.com/office/drawing/2014/main" id="{C7E4F3BD-1083-7B41-909B-15894A1BF77A}"/>
                  </a:ext>
                </a:extLst>
              </p:cNvPr>
              <p:cNvGrpSpPr/>
              <p:nvPr/>
            </p:nvGrpSpPr>
            <p:grpSpPr>
              <a:xfrm>
                <a:off x="5553035" y="2962255"/>
                <a:ext cx="2090576" cy="1555952"/>
                <a:chOff x="3039372" y="4423022"/>
                <a:chExt cx="1409982" cy="1002223"/>
              </a:xfrm>
            </p:grpSpPr>
            <p:sp>
              <p:nvSpPr>
                <p:cNvPr id="294" name="Rectangle 293">
                  <a:extLst>
                    <a:ext uri="{FF2B5EF4-FFF2-40B4-BE49-F238E27FC236}">
                      <a16:creationId xmlns:a16="http://schemas.microsoft.com/office/drawing/2014/main" id="{6AFB1223-BD25-A64F-B33D-C459B19E4A7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Vertical  → Horizontal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08" name="Rounded Rectangle 307">
                  <a:extLst>
                    <a:ext uri="{FF2B5EF4-FFF2-40B4-BE49-F238E27FC236}">
                      <a16:creationId xmlns:a16="http://schemas.microsoft.com/office/drawing/2014/main" id="{05CC4E93-F8F9-D345-AD7D-D9B974FC982B}"/>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296" name="Rectangle 295">
                  <a:extLst>
                    <a:ext uri="{FF2B5EF4-FFF2-40B4-BE49-F238E27FC236}">
                      <a16:creationId xmlns:a16="http://schemas.microsoft.com/office/drawing/2014/main" id="{6DD092EB-B149-E04A-B9C4-254B4E029F89}"/>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grpSp>
        <p:nvGrpSpPr>
          <p:cNvPr id="332" name="Group 331">
            <a:extLst>
              <a:ext uri="{FF2B5EF4-FFF2-40B4-BE49-F238E27FC236}">
                <a16:creationId xmlns:a16="http://schemas.microsoft.com/office/drawing/2014/main" id="{ACA71DC3-4FCF-564A-B1BE-BF67A9B599FD}"/>
              </a:ext>
            </a:extLst>
          </p:cNvPr>
          <p:cNvGrpSpPr/>
          <p:nvPr/>
        </p:nvGrpSpPr>
        <p:grpSpPr>
          <a:xfrm>
            <a:off x="1000134" y="2409490"/>
            <a:ext cx="2763093" cy="3175849"/>
            <a:chOff x="1104307" y="2409490"/>
            <a:chExt cx="2763093" cy="3175849"/>
          </a:xfrm>
        </p:grpSpPr>
        <p:cxnSp>
          <p:nvCxnSpPr>
            <p:cNvPr id="176" name="Straight Arrow Connector 175">
              <a:extLst>
                <a:ext uri="{FF2B5EF4-FFF2-40B4-BE49-F238E27FC236}">
                  <a16:creationId xmlns:a16="http://schemas.microsoft.com/office/drawing/2014/main" id="{491E00EC-42D3-BE4C-8F50-F4C341AB8BD8}"/>
                </a:ext>
              </a:extLst>
            </p:cNvPr>
            <p:cNvCxnSpPr>
              <a:cxnSpLocks/>
              <a:endCxn id="168" idx="0"/>
            </p:cNvCxnSpPr>
            <p:nvPr/>
          </p:nvCxnSpPr>
          <p:spPr>
            <a:xfrm flipH="1">
              <a:off x="2033829" y="4255450"/>
              <a:ext cx="0" cy="215378"/>
            </a:xfrm>
            <a:prstGeom prst="straightConnector1">
              <a:avLst/>
            </a:prstGeom>
            <a:noFill/>
            <a:ln w="19050" cap="flat" cmpd="sng" algn="ctr">
              <a:solidFill>
                <a:srgbClr val="0070C0"/>
              </a:solidFill>
              <a:prstDash val="solid"/>
              <a:headEnd type="none" w="med" len="med"/>
              <a:tailEnd type="triangle"/>
            </a:ln>
            <a:effectLst/>
          </p:spPr>
        </p:cxnSp>
        <p:cxnSp>
          <p:nvCxnSpPr>
            <p:cNvPr id="178" name="Straight Arrow Connector 177">
              <a:extLst>
                <a:ext uri="{FF2B5EF4-FFF2-40B4-BE49-F238E27FC236}">
                  <a16:creationId xmlns:a16="http://schemas.microsoft.com/office/drawing/2014/main" id="{CEF36C0E-078D-A14D-9BA2-57AA7D5892F7}"/>
                </a:ext>
              </a:extLst>
            </p:cNvPr>
            <p:cNvCxnSpPr>
              <a:cxnSpLocks/>
              <a:stCxn id="168" idx="2"/>
            </p:cNvCxnSpPr>
            <p:nvPr/>
          </p:nvCxnSpPr>
          <p:spPr>
            <a:xfrm>
              <a:off x="2033829" y="4758139"/>
              <a:ext cx="0" cy="212941"/>
            </a:xfrm>
            <a:prstGeom prst="straightConnector1">
              <a:avLst/>
            </a:prstGeom>
            <a:noFill/>
            <a:ln w="19050" cap="flat" cmpd="sng" algn="ctr">
              <a:solidFill>
                <a:srgbClr val="0070C0"/>
              </a:solidFill>
              <a:prstDash val="solid"/>
              <a:headEnd type="none" w="med" len="med"/>
              <a:tailEnd type="triangle"/>
            </a:ln>
            <a:effectLst/>
          </p:spPr>
        </p:cxnSp>
        <p:grpSp>
          <p:nvGrpSpPr>
            <p:cNvPr id="331" name="Group 330">
              <a:extLst>
                <a:ext uri="{FF2B5EF4-FFF2-40B4-BE49-F238E27FC236}">
                  <a16:creationId xmlns:a16="http://schemas.microsoft.com/office/drawing/2014/main" id="{BBD9EC28-529F-7B4C-8154-3B776E4EEE40}"/>
                </a:ext>
              </a:extLst>
            </p:cNvPr>
            <p:cNvGrpSpPr/>
            <p:nvPr/>
          </p:nvGrpSpPr>
          <p:grpSpPr>
            <a:xfrm>
              <a:off x="1104307" y="2409490"/>
              <a:ext cx="2763093" cy="3175849"/>
              <a:chOff x="1104307" y="2409490"/>
              <a:chExt cx="2763093" cy="3175849"/>
            </a:xfrm>
          </p:grpSpPr>
          <p:grpSp>
            <p:nvGrpSpPr>
              <p:cNvPr id="208" name="Group 207">
                <a:extLst>
                  <a:ext uri="{FF2B5EF4-FFF2-40B4-BE49-F238E27FC236}">
                    <a16:creationId xmlns:a16="http://schemas.microsoft.com/office/drawing/2014/main" id="{3E022227-AF07-B548-808B-730EC26E133B}"/>
                  </a:ext>
                </a:extLst>
              </p:cNvPr>
              <p:cNvGrpSpPr/>
              <p:nvPr/>
            </p:nvGrpSpPr>
            <p:grpSpPr>
              <a:xfrm>
                <a:off x="1771277" y="5005257"/>
                <a:ext cx="949502" cy="580082"/>
                <a:chOff x="2210546" y="5343819"/>
                <a:chExt cx="949502" cy="655844"/>
              </a:xfrm>
            </p:grpSpPr>
            <p:cxnSp>
              <p:nvCxnSpPr>
                <p:cNvPr id="209" name="Straight Arrow Connector 208">
                  <a:extLst>
                    <a:ext uri="{FF2B5EF4-FFF2-40B4-BE49-F238E27FC236}">
                      <a16:creationId xmlns:a16="http://schemas.microsoft.com/office/drawing/2014/main" id="{E0C75D2A-2F70-4147-91BF-02449C4BCFFF}"/>
                    </a:ext>
                  </a:extLst>
                </p:cNvPr>
                <p:cNvCxnSpPr>
                  <a:cxnSpLocks/>
                  <a:stCxn id="211" idx="0"/>
                </p:cNvCxnSpPr>
                <p:nvPr/>
              </p:nvCxnSpPr>
              <p:spPr>
                <a:xfrm flipH="1">
                  <a:off x="2685296" y="5528883"/>
                  <a:ext cx="1" cy="470780"/>
                </a:xfrm>
                <a:prstGeom prst="straightConnector1">
                  <a:avLst/>
                </a:prstGeom>
                <a:noFill/>
                <a:ln w="19050" cap="flat" cmpd="sng" algn="ctr">
                  <a:solidFill>
                    <a:sysClr val="windowText" lastClr="000000"/>
                  </a:solidFill>
                  <a:prstDash val="solid"/>
                  <a:headEnd type="none" w="med" len="med"/>
                  <a:tailEnd type="triangle"/>
                </a:ln>
                <a:effectLst/>
              </p:spPr>
            </p:cxnSp>
            <p:sp>
              <p:nvSpPr>
                <p:cNvPr id="211" name="Trapezoid 210">
                  <a:extLst>
                    <a:ext uri="{FF2B5EF4-FFF2-40B4-BE49-F238E27FC236}">
                      <a16:creationId xmlns:a16="http://schemas.microsoft.com/office/drawing/2014/main" id="{F70D6C7D-0CBF-0D47-84E6-77F863C9EBDF}"/>
                    </a:ext>
                  </a:extLst>
                </p:cNvPr>
                <p:cNvSpPr/>
                <p:nvPr/>
              </p:nvSpPr>
              <p:spPr>
                <a:xfrm rot="10800000">
                  <a:off x="2210546" y="5343819"/>
                  <a:ext cx="949502" cy="185064"/>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cxnSp>
            <p:nvCxnSpPr>
              <p:cNvPr id="161" name="Elbow Connector 160">
                <a:extLst>
                  <a:ext uri="{FF2B5EF4-FFF2-40B4-BE49-F238E27FC236}">
                    <a16:creationId xmlns:a16="http://schemas.microsoft.com/office/drawing/2014/main" id="{18CC49D5-6D6B-8B41-BA8F-F61F76C1CB9E}"/>
                  </a:ext>
                </a:extLst>
              </p:cNvPr>
              <p:cNvCxnSpPr>
                <a:cxnSpLocks/>
                <a:stCxn id="242" idx="1"/>
                <a:endCxn id="321" idx="0"/>
              </p:cNvCxnSpPr>
              <p:nvPr/>
            </p:nvCxnSpPr>
            <p:spPr>
              <a:xfrm rot="10800000" flipV="1">
                <a:off x="2149595" y="2409490"/>
                <a:ext cx="1520692" cy="309481"/>
              </a:xfrm>
              <a:prstGeom prst="bentConnector2">
                <a:avLst/>
              </a:prstGeom>
              <a:noFill/>
              <a:ln w="19050" cap="flat" cmpd="sng" algn="ctr">
                <a:solidFill>
                  <a:srgbClr val="0070C0"/>
                </a:solidFill>
                <a:prstDash val="solid"/>
                <a:headEnd type="none" w="med" len="med"/>
                <a:tailEnd type="triangle"/>
              </a:ln>
              <a:effectLst/>
            </p:spPr>
          </p:cxnSp>
          <p:grpSp>
            <p:nvGrpSpPr>
              <p:cNvPr id="167" name="Group 166">
                <a:extLst>
                  <a:ext uri="{FF2B5EF4-FFF2-40B4-BE49-F238E27FC236}">
                    <a16:creationId xmlns:a16="http://schemas.microsoft.com/office/drawing/2014/main" id="{9B95F7CD-293B-214B-8DC6-9A7DDB1161E2}"/>
                  </a:ext>
                </a:extLst>
              </p:cNvPr>
              <p:cNvGrpSpPr/>
              <p:nvPr/>
            </p:nvGrpSpPr>
            <p:grpSpPr>
              <a:xfrm>
                <a:off x="1163747" y="4470828"/>
                <a:ext cx="1458894" cy="467163"/>
                <a:chOff x="1959457" y="4951651"/>
                <a:chExt cx="983946" cy="300910"/>
              </a:xfrm>
            </p:grpSpPr>
            <p:sp>
              <p:nvSpPr>
                <p:cNvPr id="168" name="Rectangle 167">
                  <a:extLst>
                    <a:ext uri="{FF2B5EF4-FFF2-40B4-BE49-F238E27FC236}">
                      <a16:creationId xmlns:a16="http://schemas.microsoft.com/office/drawing/2014/main" id="{9B29DFC9-2DD4-AF48-BF6D-BF95EBCB0ABE}"/>
                    </a:ext>
                  </a:extLst>
                </p:cNvPr>
                <p:cNvSpPr/>
                <p:nvPr/>
              </p:nvSpPr>
              <p:spPr>
                <a:xfrm>
                  <a:off x="2149158" y="4951651"/>
                  <a:ext cx="794245" cy="185063"/>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Store Unit</a:t>
                  </a:r>
                </a:p>
              </p:txBody>
            </p:sp>
            <p:sp>
              <p:nvSpPr>
                <p:cNvPr id="171" name="Rectangle 170">
                  <a:extLst>
                    <a:ext uri="{FF2B5EF4-FFF2-40B4-BE49-F238E27FC236}">
                      <a16:creationId xmlns:a16="http://schemas.microsoft.com/office/drawing/2014/main" id="{EA72148E-2C06-8447-AFD5-AED1647EF606}"/>
                    </a:ext>
                  </a:extLst>
                </p:cNvPr>
                <p:cNvSpPr/>
                <p:nvPr/>
              </p:nvSpPr>
              <p:spPr>
                <a:xfrm>
                  <a:off x="1959457" y="5034491"/>
                  <a:ext cx="124591" cy="21807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cxnSp>
            <p:nvCxnSpPr>
              <p:cNvPr id="187" name="Elbow Connector 186">
                <a:extLst>
                  <a:ext uri="{FF2B5EF4-FFF2-40B4-BE49-F238E27FC236}">
                    <a16:creationId xmlns:a16="http://schemas.microsoft.com/office/drawing/2014/main" id="{1591B232-B7EB-8E43-9E9F-1338A6A161DE}"/>
                  </a:ext>
                </a:extLst>
              </p:cNvPr>
              <p:cNvCxnSpPr>
                <a:cxnSpLocks/>
              </p:cNvCxnSpPr>
              <p:nvPr/>
            </p:nvCxnSpPr>
            <p:spPr>
              <a:xfrm rot="5400000">
                <a:off x="1925202" y="3286900"/>
                <a:ext cx="2410359" cy="904120"/>
              </a:xfrm>
              <a:prstGeom prst="bentConnector3">
                <a:avLst>
                  <a:gd name="adj1" fmla="val 80733"/>
                </a:avLst>
              </a:prstGeom>
              <a:noFill/>
              <a:ln w="19050" cap="flat" cmpd="sng" algn="ctr">
                <a:solidFill>
                  <a:srgbClr val="1F497D">
                    <a:lumMod val="20000"/>
                    <a:lumOff val="80000"/>
                  </a:srgbClr>
                </a:solidFill>
                <a:prstDash val="solid"/>
                <a:headEnd type="none" w="med" len="med"/>
                <a:tailEnd type="triangle"/>
              </a:ln>
              <a:effectLst/>
            </p:spPr>
          </p:cxnSp>
          <p:cxnSp>
            <p:nvCxnSpPr>
              <p:cNvPr id="188" name="Elbow Connector 187">
                <a:extLst>
                  <a:ext uri="{FF2B5EF4-FFF2-40B4-BE49-F238E27FC236}">
                    <a16:creationId xmlns:a16="http://schemas.microsoft.com/office/drawing/2014/main" id="{BA47A68B-4596-C14A-BDA0-9FEB6488FCAC}"/>
                  </a:ext>
                </a:extLst>
              </p:cNvPr>
              <p:cNvCxnSpPr>
                <a:cxnSpLocks/>
                <a:endCxn id="211" idx="1"/>
              </p:cNvCxnSpPr>
              <p:nvPr/>
            </p:nvCxnSpPr>
            <p:spPr>
              <a:xfrm rot="5400000">
                <a:off x="2070379" y="3290079"/>
                <a:ext cx="2404963" cy="1189078"/>
              </a:xfrm>
              <a:prstGeom prst="bentConnector2">
                <a:avLst/>
              </a:prstGeom>
              <a:noFill/>
              <a:ln w="19050" cap="flat" cmpd="sng" algn="ctr">
                <a:solidFill>
                  <a:srgbClr val="0070C0"/>
                </a:solidFill>
                <a:prstDash val="sysDot"/>
                <a:headEnd type="none" w="lg" len="sm"/>
                <a:tailEnd type="stealth"/>
              </a:ln>
              <a:effectLst/>
            </p:spPr>
          </p:cxnSp>
          <p:grpSp>
            <p:nvGrpSpPr>
              <p:cNvPr id="320" name="Group 319">
                <a:extLst>
                  <a:ext uri="{FF2B5EF4-FFF2-40B4-BE49-F238E27FC236}">
                    <a16:creationId xmlns:a16="http://schemas.microsoft.com/office/drawing/2014/main" id="{F57C2130-422E-D94F-A7D6-A05EB9CB1DDE}"/>
                  </a:ext>
                </a:extLst>
              </p:cNvPr>
              <p:cNvGrpSpPr/>
              <p:nvPr/>
            </p:nvGrpSpPr>
            <p:grpSpPr>
              <a:xfrm>
                <a:off x="1104307" y="2718972"/>
                <a:ext cx="2090576" cy="1555952"/>
                <a:chOff x="3039372" y="4423022"/>
                <a:chExt cx="1409982" cy="1002223"/>
              </a:xfrm>
            </p:grpSpPr>
            <p:sp>
              <p:nvSpPr>
                <p:cNvPr id="321" name="Rectangle 320">
                  <a:extLst>
                    <a:ext uri="{FF2B5EF4-FFF2-40B4-BE49-F238E27FC236}">
                      <a16:creationId xmlns:a16="http://schemas.microsoft.com/office/drawing/2014/main" id="{C8584B81-8474-784E-B986-EAF9737A885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Horizontal  → Vertical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22" name="Rounded Rectangle 321">
                  <a:extLst>
                    <a:ext uri="{FF2B5EF4-FFF2-40B4-BE49-F238E27FC236}">
                      <a16:creationId xmlns:a16="http://schemas.microsoft.com/office/drawing/2014/main" id="{BF76B77C-993F-0C40-AA72-861A7999FF01}"/>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9F027E1E-158D-C042-9E42-1D53A20A6314}"/>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sp>
        <p:nvSpPr>
          <p:cNvPr id="49" name="Rectangle 48">
            <a:extLst>
              <a:ext uri="{FF2B5EF4-FFF2-40B4-BE49-F238E27FC236}">
                <a16:creationId xmlns:a16="http://schemas.microsoft.com/office/drawing/2014/main" id="{1F864802-A5F5-9E46-81BF-228CF2C7FBDD}"/>
              </a:ext>
            </a:extLst>
          </p:cNvPr>
          <p:cNvSpPr/>
          <p:nvPr/>
        </p:nvSpPr>
        <p:spPr>
          <a:xfrm>
            <a:off x="0" y="911224"/>
            <a:ext cx="9144000" cy="544449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50" name="Rectangle 49">
            <a:extLst>
              <a:ext uri="{FF2B5EF4-FFF2-40B4-BE49-F238E27FC236}">
                <a16:creationId xmlns:a16="http://schemas.microsoft.com/office/drawing/2014/main" id="{695AFA89-F7BE-2548-8907-73A291352B15}"/>
              </a:ext>
            </a:extLst>
          </p:cNvPr>
          <p:cNvSpPr/>
          <p:nvPr/>
        </p:nvSpPr>
        <p:spPr>
          <a:xfrm>
            <a:off x="98241" y="3615775"/>
            <a:ext cx="8889381" cy="95410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ndara" panose="020E0502030303020204" pitchFamily="34" charset="0"/>
              </a:rPr>
              <a:t>Low impact on </a:t>
            </a:r>
            <a:r>
              <a:rPr lang="en-US" sz="2800" b="1" dirty="0">
                <a:latin typeface="Candara" panose="020E0502030303020204" pitchFamily="34" charset="0"/>
              </a:rPr>
              <a:t>the throughput of </a:t>
            </a:r>
          </a:p>
          <a:p>
            <a:pPr lvl="0" algn="ctr" defTabSz="914400">
              <a:defRPr/>
            </a:pPr>
            <a:r>
              <a:rPr lang="en-US" sz="2800" b="1" dirty="0">
                <a:latin typeface="Candara" panose="020E0502030303020204" pitchFamily="34" charset="0"/>
              </a:rPr>
              <a:t>SIMDRAM operations</a:t>
            </a:r>
            <a:endParaRPr kumimoji="0" lang="en-US" sz="2800" b="1" i="0" u="none" strike="noStrike" kern="1200" cap="none" spc="0" normalizeH="0" baseline="0" noProof="0" dirty="0">
              <a:ln>
                <a:noFill/>
              </a:ln>
              <a:effectLst/>
              <a:uLnTx/>
              <a:uFillTx/>
              <a:latin typeface="Candara" panose="020E0502030303020204" pitchFamily="34" charset="0"/>
            </a:endParaRPr>
          </a:p>
        </p:txBody>
      </p:sp>
      <p:sp>
        <p:nvSpPr>
          <p:cNvPr id="51" name="Rectangle 50">
            <a:extLst>
              <a:ext uri="{FF2B5EF4-FFF2-40B4-BE49-F238E27FC236}">
                <a16:creationId xmlns:a16="http://schemas.microsoft.com/office/drawing/2014/main" id="{793440A8-B3D0-2046-BF24-F3D0687BC87D}"/>
              </a:ext>
            </a:extLst>
          </p:cNvPr>
          <p:cNvSpPr/>
          <p:nvPr/>
        </p:nvSpPr>
        <p:spPr>
          <a:xfrm>
            <a:off x="127309" y="4874374"/>
            <a:ext cx="8889381" cy="523220"/>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ndara" panose="020E0502030303020204" pitchFamily="34" charset="0"/>
              </a:rPr>
              <a:t>Low area cost (0.06 mm</a:t>
            </a:r>
            <a:r>
              <a:rPr lang="en-US" sz="2800" b="1" baseline="30000" dirty="0">
                <a:solidFill>
                  <a:srgbClr val="C00000"/>
                </a:solidFill>
                <a:latin typeface="Candara" panose="020E0502030303020204" pitchFamily="34" charset="0"/>
              </a:rPr>
              <a:t>2</a:t>
            </a:r>
            <a:r>
              <a:rPr lang="en-US" sz="2800" b="1" dirty="0">
                <a:solidFill>
                  <a:srgbClr val="C00000"/>
                </a:solidFill>
                <a:latin typeface="Candara" panose="020E0502030303020204" pitchFamily="34" charset="0"/>
              </a:rPr>
              <a:t>)</a:t>
            </a:r>
            <a:endParaRPr kumimoji="0" lang="en-US" sz="2800" b="1" i="0" u="none" strike="noStrike" kern="1200" cap="none" spc="0" normalizeH="0" noProof="0" dirty="0">
              <a:ln>
                <a:noFill/>
              </a:ln>
              <a:solidFill>
                <a:srgbClr val="C00000"/>
              </a:solidFill>
              <a:effectLst/>
              <a:uLnTx/>
              <a:uFillTx/>
              <a:latin typeface="Candara" panose="020E0502030303020204" pitchFamily="34" charset="0"/>
            </a:endParaRPr>
          </a:p>
        </p:txBody>
      </p:sp>
    </p:spTree>
    <p:extLst>
      <p:ext uri="{BB962C8B-B14F-4D97-AF65-F5344CB8AC3E}">
        <p14:creationId xmlns:p14="http://schemas.microsoft.com/office/powerpoint/2010/main" val="19199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2006930"/>
            <a:ext cx="8690739" cy="2220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9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2612571"/>
            <a:ext cx="8690739" cy="1615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0538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3040082"/>
            <a:ext cx="8690739" cy="1187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9932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3681350"/>
            <a:ext cx="8690739" cy="546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391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Tree>
    <p:extLst>
      <p:ext uri="{BB962C8B-B14F-4D97-AF65-F5344CB8AC3E}">
        <p14:creationId xmlns:p14="http://schemas.microsoft.com/office/powerpoint/2010/main" val="8104946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nvGraphicFramePr>
        <p:xfrm>
          <a:off x="156378" y="72456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nvGraphicFramePr>
        <p:xfrm>
          <a:off x="3645725" y="307961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56407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61728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0783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56240086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926441797"/>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2280899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7533678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619134293"/>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232295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3BF22D97-0594-F647-A8A5-87AFFC14BB97}"/>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53" name="Rectangle 52">
            <a:extLst>
              <a:ext uri="{FF2B5EF4-FFF2-40B4-BE49-F238E27FC236}">
                <a16:creationId xmlns:a16="http://schemas.microsoft.com/office/drawing/2014/main" id="{32FA565A-9881-BE46-A593-7A6AF4CFF731}"/>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54" name="Rectangle 53">
            <a:extLst>
              <a:ext uri="{FF2B5EF4-FFF2-40B4-BE49-F238E27FC236}">
                <a16:creationId xmlns:a16="http://schemas.microsoft.com/office/drawing/2014/main" id="{6F901726-3B4C-4144-B200-F174599FCE05}"/>
              </a:ext>
            </a:extLst>
          </p:cNvPr>
          <p:cNvSpPr/>
          <p:nvPr/>
        </p:nvSpPr>
        <p:spPr>
          <a:xfrm>
            <a:off x="6181953" y="4185763"/>
            <a:ext cx="2743868"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a:t>
            </a:r>
            <a:r>
              <a:rPr lang="en-US"/>
              <a:t>Operation (III)</a:t>
            </a:r>
            <a:endParaRPr lang="en-US" dirty="0"/>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34" name="Rectangle 33">
            <a:extLst>
              <a:ext uri="{FF2B5EF4-FFF2-40B4-BE49-F238E27FC236}">
                <a16:creationId xmlns:a16="http://schemas.microsoft.com/office/drawing/2014/main" id="{93C357D4-BC80-594C-8957-F57A722F445B}"/>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8" name="Rectangle 37">
            <a:extLst>
              <a:ext uri="{FF2B5EF4-FFF2-40B4-BE49-F238E27FC236}">
                <a16:creationId xmlns:a16="http://schemas.microsoft.com/office/drawing/2014/main" id="{924CF026-BD34-5344-87B0-ACA6D99B8FA4}"/>
              </a:ext>
            </a:extLst>
          </p:cNvPr>
          <p:cNvSpPr/>
          <p:nvPr/>
        </p:nvSpPr>
        <p:spPr>
          <a:xfrm>
            <a:off x="5028994" y="1765023"/>
            <a:ext cx="3960893" cy="400110"/>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2. </a:t>
            </a:r>
            <a:r>
              <a:rPr lang="en-US" sz="2000" dirty="0" err="1">
                <a:solidFill>
                  <a:srgbClr val="C02900"/>
                </a:solidFill>
                <a:latin typeface="Cambria" panose="02040503050406030204" pitchFamily="18" charset="0"/>
                <a:cs typeface="Arial" panose="020B0604020202020204" pitchFamily="34" charset="0"/>
              </a:rPr>
              <a:t>precharge</a:t>
            </a:r>
            <a:r>
              <a:rPr lang="en-US" sz="2000" dirty="0">
                <a:solidFill>
                  <a:srgbClr val="C02900"/>
                </a:solidFill>
                <a:latin typeface="Cambria" panose="02040503050406030204" pitchFamily="18" charset="0"/>
                <a:cs typeface="Arial" panose="020B0604020202020204" pitchFamily="34" charset="0"/>
              </a:rPr>
              <a:t> bitline </a:t>
            </a:r>
            <a:r>
              <a:rPr lang="en-US" sz="2000" dirty="0">
                <a:latin typeface="Cambria" panose="02040503050406030204" pitchFamily="18" charset="0"/>
                <a:cs typeface="Arial" panose="020B0604020202020204" pitchFamily="34" charset="0"/>
              </a:rPr>
              <a:t>for next access</a:t>
            </a:r>
          </a:p>
        </p:txBody>
      </p:sp>
      <p:sp>
        <p:nvSpPr>
          <p:cNvPr id="39" name="Rectangle 38">
            <a:extLst>
              <a:ext uri="{FF2B5EF4-FFF2-40B4-BE49-F238E27FC236}">
                <a16:creationId xmlns:a16="http://schemas.microsoft.com/office/drawing/2014/main" id="{C65447AF-051A-DF44-BCC4-1FE148296EE4}"/>
              </a:ext>
            </a:extLst>
          </p:cNvPr>
          <p:cNvSpPr/>
          <p:nvPr/>
        </p:nvSpPr>
        <p:spPr>
          <a:xfrm>
            <a:off x="411699" y="1457956"/>
            <a:ext cx="1210589"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1. </a:t>
            </a:r>
            <a:r>
              <a:rPr lang="en-US" sz="2000" dirty="0">
                <a:solidFill>
                  <a:srgbClr val="C02900"/>
                </a:solidFill>
                <a:latin typeface="Cambria" panose="02040503050406030204" pitchFamily="18" charset="0"/>
                <a:cs typeface="Arial" panose="020B0604020202020204" pitchFamily="34" charset="0"/>
              </a:rPr>
              <a:t>lower </a:t>
            </a:r>
          </a:p>
          <a:p>
            <a:pPr algn="ctr"/>
            <a:r>
              <a:rPr lang="en-US" sz="2000" dirty="0" err="1">
                <a:solidFill>
                  <a:srgbClr val="C02900"/>
                </a:solidFill>
                <a:latin typeface="Cambria" panose="02040503050406030204" pitchFamily="18" charset="0"/>
                <a:cs typeface="Arial" panose="020B0604020202020204" pitchFamily="34" charset="0"/>
              </a:rPr>
              <a:t>wordline</a:t>
            </a:r>
            <a:endParaRPr lang="en-US" sz="2000" dirty="0">
              <a:solidFill>
                <a:srgbClr val="C02900"/>
              </a:solidFill>
              <a:latin typeface="Cambria" panose="02040503050406030204" pitchFamily="18" charset="0"/>
              <a:cs typeface="Arial" panose="020B0604020202020204" pitchFamily="34" charset="0"/>
            </a:endParaRPr>
          </a:p>
        </p:txBody>
      </p:sp>
      <p:sp>
        <p:nvSpPr>
          <p:cNvPr id="41" name="Rectangle 40">
            <a:extLst>
              <a:ext uri="{FF2B5EF4-FFF2-40B4-BE49-F238E27FC236}">
                <a16:creationId xmlns:a16="http://schemas.microsoft.com/office/drawing/2014/main" id="{ADCF052E-ED77-6C42-8234-55F65AB5E10E}"/>
              </a:ext>
            </a:extLst>
          </p:cNvPr>
          <p:cNvSpPr/>
          <p:nvPr/>
        </p:nvSpPr>
        <p:spPr>
          <a:xfrm>
            <a:off x="242693" y="4494171"/>
            <a:ext cx="1853391"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3. </a:t>
            </a:r>
            <a:r>
              <a:rPr lang="en-US" sz="2000" dirty="0">
                <a:solidFill>
                  <a:srgbClr val="C02900"/>
                </a:solidFill>
                <a:latin typeface="Cambria" panose="02040503050406030204" pitchFamily="18" charset="0"/>
                <a:cs typeface="Arial" panose="020B0604020202020204" pitchFamily="34" charset="0"/>
              </a:rPr>
              <a:t>disable</a:t>
            </a:r>
          </a:p>
          <a:p>
            <a:pPr algn="ctr"/>
            <a:r>
              <a:rPr lang="en-US" sz="2000" dirty="0">
                <a:solidFill>
                  <a:srgbClr val="C02900"/>
                </a:solidFill>
                <a:latin typeface="Cambria" panose="02040503050406030204" pitchFamily="18" charset="0"/>
                <a:cs typeface="Arial" panose="020B0604020202020204" pitchFamily="34" charset="0"/>
              </a:rPr>
              <a:t>sense amplifier</a:t>
            </a:r>
          </a:p>
        </p:txBody>
      </p:sp>
    </p:spTree>
    <p:extLst>
      <p:ext uri="{BB962C8B-B14F-4D97-AF65-F5344CB8AC3E}">
        <p14:creationId xmlns:p14="http://schemas.microsoft.com/office/powerpoint/2010/main" val="244971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chemeClr val="tx1"/>
                                      </p:to>
                                    </p:animClr>
                                    <p:set>
                                      <p:cBhvr>
                                        <p:cTn id="10" dur="1000" fill="hold"/>
                                        <p:tgtEl>
                                          <p:spTgt spid="4"/>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1000" fill="hold"/>
                                        <p:tgtEl>
                                          <p:spTgt spid="23"/>
                                        </p:tgtEl>
                                        <p:attrNameLst>
                                          <p:attrName>stroke.color</p:attrName>
                                        </p:attrNameLst>
                                      </p:cBhvr>
                                      <p:to>
                                        <a:schemeClr val="tx1"/>
                                      </p:to>
                                    </p:animClr>
                                    <p:set>
                                      <p:cBhvr>
                                        <p:cTn id="13" dur="1000" fill="hold"/>
                                        <p:tgtEl>
                                          <p:spTgt spid="23"/>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00" fill="hold"/>
                                        <p:tgtEl>
                                          <p:spTgt spid="22"/>
                                        </p:tgtEl>
                                        <p:attrNameLst>
                                          <p:attrName>stroke.color</p:attrName>
                                        </p:attrNameLst>
                                      </p:cBhvr>
                                      <p:to>
                                        <a:schemeClr val="tx1"/>
                                      </p:to>
                                    </p:animClr>
                                    <p:set>
                                      <p:cBhvr>
                                        <p:cTn id="16" dur="1000" fill="hold"/>
                                        <p:tgtEl>
                                          <p:spTgt spid="22"/>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00" fill="hold"/>
                                        <p:tgtEl>
                                          <p:spTgt spid="19"/>
                                        </p:tgtEl>
                                        <p:attrNameLst>
                                          <p:attrName>stroke.color</p:attrName>
                                        </p:attrNameLst>
                                      </p:cBhvr>
                                      <p:to>
                                        <a:schemeClr val="tx1"/>
                                      </p:to>
                                    </p:animClr>
                                    <p:set>
                                      <p:cBhvr>
                                        <p:cTn id="19" dur="1000" fill="hold"/>
                                        <p:tgtEl>
                                          <p:spTgt spid="19"/>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00" fill="hold"/>
                                        <p:tgtEl>
                                          <p:spTgt spid="37"/>
                                        </p:tgtEl>
                                        <p:attrNameLst>
                                          <p:attrName>stroke.color</p:attrName>
                                        </p:attrNameLst>
                                      </p:cBhvr>
                                      <p:to>
                                        <a:schemeClr val="tx1"/>
                                      </p:to>
                                    </p:animClr>
                                    <p:set>
                                      <p:cBhvr>
                                        <p:cTn id="22" dur="1000" fill="hold"/>
                                        <p:tgtEl>
                                          <p:spTgt spid="37"/>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00" fill="hold"/>
                                        <p:tgtEl>
                                          <p:spTgt spid="36"/>
                                        </p:tgtEl>
                                        <p:attrNameLst>
                                          <p:attrName>stroke.color</p:attrName>
                                        </p:attrNameLst>
                                      </p:cBhvr>
                                      <p:to>
                                        <a:schemeClr val="tx1"/>
                                      </p:to>
                                    </p:animClr>
                                    <p:set>
                                      <p:cBhvr>
                                        <p:cTn id="25" dur="1000" fill="hold"/>
                                        <p:tgtEl>
                                          <p:spTgt spid="36"/>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1000" fill="hold"/>
                                        <p:tgtEl>
                                          <p:spTgt spid="40"/>
                                        </p:tgtEl>
                                        <p:attrNameLst>
                                          <p:attrName>stroke.color</p:attrName>
                                        </p:attrNameLst>
                                      </p:cBhvr>
                                      <p:to>
                                        <a:schemeClr val="tx1"/>
                                      </p:to>
                                    </p:animClr>
                                    <p:set>
                                      <p:cBhvr>
                                        <p:cTn id="28" dur="1000" fill="hold"/>
                                        <p:tgtEl>
                                          <p:spTgt spid="40"/>
                                        </p:tgtEl>
                                        <p:attrNameLst>
                                          <p:attrName>stroke.on</p:attrName>
                                        </p:attrNameLst>
                                      </p:cBhvr>
                                      <p:to>
                                        <p:strVal val="true"/>
                                      </p:to>
                                    </p:set>
                                  </p:childTnLst>
                                </p:cTn>
                              </p:par>
                              <p:par>
                                <p:cTn id="29" presetID="7" presetClass="emph" presetSubtype="2" fill="hold" nodeType="withEffect">
                                  <p:stCondLst>
                                    <p:cond delay="0"/>
                                  </p:stCondLst>
                                  <p:childTnLst>
                                    <p:animClr clrSpc="rgb" dir="cw">
                                      <p:cBhvr>
                                        <p:cTn id="30" dur="1000" fill="hold"/>
                                        <p:tgtEl>
                                          <p:spTgt spid="44"/>
                                        </p:tgtEl>
                                        <p:attrNameLst>
                                          <p:attrName>stroke.color</p:attrName>
                                        </p:attrNameLst>
                                      </p:cBhvr>
                                      <p:to>
                                        <a:schemeClr val="tx1"/>
                                      </p:to>
                                    </p:animClr>
                                    <p:set>
                                      <p:cBhvr>
                                        <p:cTn id="31" dur="1000" fill="hold"/>
                                        <p:tgtEl>
                                          <p:spTgt spid="44"/>
                                        </p:tgtEl>
                                        <p:attrNameLst>
                                          <p:attrName>stroke.on</p:attrName>
                                        </p:attrNameLst>
                                      </p:cBhvr>
                                      <p:to>
                                        <p:strVal val="true"/>
                                      </p:to>
                                    </p:set>
                                  </p:childTnLst>
                                </p:cTn>
                              </p:par>
                              <p:par>
                                <p:cTn id="32" presetID="7" presetClass="emph" presetSubtype="2" fill="hold" nodeType="withEffect">
                                  <p:stCondLst>
                                    <p:cond delay="0"/>
                                  </p:stCondLst>
                                  <p:childTnLst>
                                    <p:animClr clrSpc="rgb" dir="cw">
                                      <p:cBhvr>
                                        <p:cTn id="33" dur="1000" fill="hold"/>
                                        <p:tgtEl>
                                          <p:spTgt spid="42"/>
                                        </p:tgtEl>
                                        <p:attrNameLst>
                                          <p:attrName>stroke.color</p:attrName>
                                        </p:attrNameLst>
                                      </p:cBhvr>
                                      <p:to>
                                        <a:schemeClr val="tx1"/>
                                      </p:to>
                                    </p:animClr>
                                    <p:set>
                                      <p:cBhvr>
                                        <p:cTn id="34" dur="1000" fill="hold"/>
                                        <p:tgtEl>
                                          <p:spTgt spid="42"/>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1000" fill="hold"/>
                                        <p:tgtEl>
                                          <p:spTgt spid="11"/>
                                        </p:tgtEl>
                                        <p:attrNameLst>
                                          <p:attrName>stroke.color</p:attrName>
                                        </p:attrNameLst>
                                      </p:cBhvr>
                                      <p:to>
                                        <a:schemeClr val="tx1"/>
                                      </p:to>
                                    </p:animClr>
                                    <p:set>
                                      <p:cBhvr>
                                        <p:cTn id="37" dur="1000" fill="hold"/>
                                        <p:tgtEl>
                                          <p:spTgt spid="11"/>
                                        </p:tgtEl>
                                        <p:attrNameLst>
                                          <p:attrName>stroke.on</p:attrName>
                                        </p:attrNameLst>
                                      </p:cBhvr>
                                      <p:to>
                                        <p:strVal val="true"/>
                                      </p:to>
                                    </p:set>
                                  </p:childTnLst>
                                </p:cTn>
                              </p:par>
                              <p:par>
                                <p:cTn id="38" presetID="7" presetClass="emph" presetSubtype="2" fill="hold" nodeType="withEffect">
                                  <p:stCondLst>
                                    <p:cond delay="0"/>
                                  </p:stCondLst>
                                  <p:childTnLst>
                                    <p:animClr clrSpc="rgb" dir="cw">
                                      <p:cBhvr>
                                        <p:cTn id="39" dur="1000" fill="hold"/>
                                        <p:tgtEl>
                                          <p:spTgt spid="17"/>
                                        </p:tgtEl>
                                        <p:attrNameLst>
                                          <p:attrName>stroke.color</p:attrName>
                                        </p:attrNameLst>
                                      </p:cBhvr>
                                      <p:to>
                                        <a:schemeClr val="tx1"/>
                                      </p:to>
                                    </p:animClr>
                                    <p:set>
                                      <p:cBhvr>
                                        <p:cTn id="40" dur="1000" fill="hold"/>
                                        <p:tgtEl>
                                          <p:spTgt spid="17"/>
                                        </p:tgtEl>
                                        <p:attrNameLst>
                                          <p:attrName>stroke.on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xit" presetSubtype="0" fill="hold" grpId="0" nodeType="withEffect">
                                  <p:stCondLst>
                                    <p:cond delay="0"/>
                                  </p:stCondLst>
                                  <p:childTnLst>
                                    <p:animEffect transition="out" filter="fade">
                                      <p:cBhvr>
                                        <p:cTn id="50" dur="500"/>
                                        <p:tgtEl>
                                          <p:spTgt spid="63"/>
                                        </p:tgtEl>
                                      </p:cBhvr>
                                    </p:animEffect>
                                    <p:set>
                                      <p:cBhvr>
                                        <p:cTn id="51" dur="1" fill="hold">
                                          <p:stCondLst>
                                            <p:cond delay="499"/>
                                          </p:stCondLst>
                                        </p:cTn>
                                        <p:tgtEl>
                                          <p:spTgt spid="63"/>
                                        </p:tgtEl>
                                        <p:attrNameLst>
                                          <p:attrName>style.visibility</p:attrName>
                                        </p:attrNameLst>
                                      </p:cBhvr>
                                      <p:to>
                                        <p:strVal val="hidden"/>
                                      </p:to>
                                    </p:se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chemeClr val="tx1"/>
                                      </p:to>
                                    </p:animClr>
                                    <p:set>
                                      <p:cBhvr>
                                        <p:cTn id="54" dur="2000" fill="hold"/>
                                        <p:tgtEl>
                                          <p:spTgt spid="9"/>
                                        </p:tgtEl>
                                        <p:attrNameLst>
                                          <p:attrName>stroke.on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46"/>
                                        </p:tgtEl>
                                        <p:attrNameLst>
                                          <p:attrName>fillcolor</p:attrName>
                                        </p:attrNameLst>
                                      </p:cBhvr>
                                      <p:to>
                                        <a:srgbClr val="EEDD88"/>
                                      </p:to>
                                    </p:animClr>
                                    <p:set>
                                      <p:cBhvr>
                                        <p:cTn id="57" dur="2000" fill="hold"/>
                                        <p:tgtEl>
                                          <p:spTgt spid="46"/>
                                        </p:tgtEl>
                                        <p:attrNameLst>
                                          <p:attrName>fill.type</p:attrName>
                                        </p:attrNameLst>
                                      </p:cBhvr>
                                      <p:to>
                                        <p:strVal val="solid"/>
                                      </p:to>
                                    </p:set>
                                    <p:set>
                                      <p:cBhvr>
                                        <p:cTn id="58" dur="2000" fill="hold"/>
                                        <p:tgtEl>
                                          <p:spTgt spid="46"/>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par>
                                <p:cTn id="70" presetID="7" presetClass="emph" presetSubtype="2" fill="hold" nodeType="withEffect">
                                  <p:stCondLst>
                                    <p:cond delay="0"/>
                                  </p:stCondLst>
                                  <p:childTnLst>
                                    <p:animClr clrSpc="rgb" dir="cw">
                                      <p:cBhvr>
                                        <p:cTn id="71" dur="1000" fill="hold"/>
                                        <p:tgtEl>
                                          <p:spTgt spid="49"/>
                                        </p:tgtEl>
                                        <p:attrNameLst>
                                          <p:attrName>stroke.color</p:attrName>
                                        </p:attrNameLst>
                                      </p:cBhvr>
                                      <p:to>
                                        <a:schemeClr val="tx1"/>
                                      </p:to>
                                    </p:animClr>
                                    <p:set>
                                      <p:cBhvr>
                                        <p:cTn id="72" dur="1000" fill="hold"/>
                                        <p:tgtEl>
                                          <p:spTgt spid="4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4" grpId="0"/>
      <p:bldP spid="38" grpId="0"/>
      <p:bldP spid="38" grpId="1"/>
      <p:bldP spid="39" grpId="0"/>
      <p:bldP spid="39" grpId="1"/>
      <p:bldP spid="4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2076161850"/>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286842776"/>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3586592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817306706"/>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2357942749"/>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2743040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3202823742"/>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no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57185434"/>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16848156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51629533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2669559441"/>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6767019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normAutofit fontScale="90000"/>
          </a:bodyPr>
          <a:lstStyle/>
          <a:p>
            <a:r>
              <a:rPr lang="en-US" dirty="0"/>
              <a:t>More in the Paper</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124426" y="867536"/>
            <a:ext cx="8894602" cy="4876800"/>
          </a:xfrm>
        </p:spPr>
        <p:txBody>
          <a:bodyPr>
            <a:noAutofit/>
          </a:bodyPr>
          <a:lstStyle/>
          <a:p>
            <a:r>
              <a:rPr lang="en-US" sz="2000" dirty="0" err="1"/>
              <a:t>Nastaran</a:t>
            </a:r>
            <a:r>
              <a:rPr lang="en-US" sz="2000" dirty="0"/>
              <a:t> </a:t>
            </a:r>
            <a:r>
              <a:rPr lang="en-US" sz="2000" dirty="0" err="1"/>
              <a:t>Hajinazar</a:t>
            </a:r>
            <a:r>
              <a:rPr lang="en-US" sz="2000" dirty="0"/>
              <a:t>, Geraldo F. Oliveira, Sven Gregorio, Joao </a:t>
            </a:r>
            <a:r>
              <a:rPr lang="en-US" sz="2000" dirty="0" err="1"/>
              <a:t>Dinis</a:t>
            </a:r>
            <a:r>
              <a:rPr lang="en-US" sz="2000" dirty="0"/>
              <a:t> Ferreira, Nika Mansouri </a:t>
            </a:r>
            <a:r>
              <a:rPr lang="en-US" sz="2000" dirty="0" err="1"/>
              <a:t>Ghiasi</a:t>
            </a:r>
            <a:r>
              <a:rPr lang="en-US" sz="2000" dirty="0"/>
              <a:t>, </a:t>
            </a:r>
            <a:r>
              <a:rPr lang="en-US" sz="2000" dirty="0" err="1"/>
              <a:t>Minesh</a:t>
            </a:r>
            <a:r>
              <a:rPr lang="en-US" sz="2000" dirty="0"/>
              <a:t> Patel, Mohammed </a:t>
            </a:r>
            <a:r>
              <a:rPr lang="en-US" sz="2000" dirty="0" err="1"/>
              <a:t>Alser</a:t>
            </a:r>
            <a:r>
              <a:rPr lang="en-US" sz="2000" dirty="0"/>
              <a:t>, </a:t>
            </a:r>
            <a:r>
              <a:rPr lang="en-US" sz="2000" dirty="0" err="1"/>
              <a:t>Saugata</a:t>
            </a:r>
            <a:r>
              <a:rPr lang="en-US" sz="2000" dirty="0"/>
              <a:t> Ghose, Juan Gomez-Luna,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2000" dirty="0">
                <a:solidFill>
                  <a:srgbClr val="0432FF"/>
                </a:solidFill>
              </a:rPr>
            </a:br>
            <a:r>
              <a:rPr lang="en-US" sz="2000" i="1" dirty="0"/>
              <a:t>Proceedings of the </a:t>
            </a:r>
            <a:r>
              <a:rPr lang="en-US" sz="2000" i="1" dirty="0">
                <a:hlinkClick r:id="rId3"/>
              </a:rPr>
              <a:t>26th International Conference on Architectural Support for Programming Languages and Operating Systems</a:t>
            </a:r>
            <a:r>
              <a:rPr lang="en-US" sz="2000" i="1" dirty="0"/>
              <a:t> (</a:t>
            </a:r>
            <a:r>
              <a:rPr lang="en-US" sz="2000" b="1" i="1" dirty="0"/>
              <a:t>ASPLOS</a:t>
            </a:r>
            <a:r>
              <a:rPr lang="en-US" sz="2000" i="1" dirty="0"/>
              <a:t>)</a:t>
            </a:r>
            <a:r>
              <a:rPr lang="en-US" sz="2000" dirty="0"/>
              <a:t>, Virtual, 2021</a:t>
            </a:r>
            <a:br>
              <a:rPr lang="en-US" sz="2000" dirty="0"/>
            </a:br>
            <a:r>
              <a:rPr lang="en-US" sz="2000" dirty="0"/>
              <a:t>[</a:t>
            </a:r>
            <a:r>
              <a:rPr lang="en-US" sz="2000" dirty="0">
                <a:hlinkClick r:id="rId4"/>
              </a:rPr>
              <a:t>2-page Extended Abstract</a:t>
            </a:r>
            <a:r>
              <a:rPr lang="en-US" sz="2000" dirty="0"/>
              <a:t>]</a:t>
            </a:r>
            <a:br>
              <a:rPr lang="en-US" sz="2000" dirty="0"/>
            </a:br>
            <a:r>
              <a:rPr lang="en-US" sz="2000" dirty="0"/>
              <a:t>[</a:t>
            </a:r>
            <a:r>
              <a:rPr lang="en-US" sz="2000" dirty="0">
                <a:hlinkClick r:id="rId5"/>
              </a:rPr>
              <a:t>Short Talk Slides (pptx)</a:t>
            </a:r>
            <a:r>
              <a:rPr lang="en-US" sz="2000" dirty="0"/>
              <a:t> </a:t>
            </a:r>
            <a:r>
              <a:rPr lang="en-US" sz="2000" dirty="0">
                <a:hlinkClick r:id="rId6"/>
              </a:rPr>
              <a:t>(pdf)</a:t>
            </a:r>
            <a:r>
              <a:rPr lang="en-US" sz="2000" dirty="0"/>
              <a:t>]</a:t>
            </a:r>
            <a:br>
              <a:rPr lang="en-US" sz="2000" dirty="0"/>
            </a:br>
            <a:r>
              <a:rPr lang="en-US" sz="2000" dirty="0"/>
              <a:t>[</a:t>
            </a:r>
            <a:r>
              <a:rPr lang="en-US" sz="2000" dirty="0">
                <a:hlinkClick r:id="rId7"/>
              </a:rPr>
              <a:t>Talk Slides (pptx)</a:t>
            </a:r>
            <a:r>
              <a:rPr lang="en-US" sz="2000" dirty="0"/>
              <a:t> </a:t>
            </a:r>
            <a:r>
              <a:rPr lang="en-US" sz="2000" dirty="0">
                <a:hlinkClick r:id="rId8"/>
              </a:rPr>
              <a:t>(pdf)</a:t>
            </a:r>
            <a:r>
              <a:rPr lang="en-US" sz="2000" dirty="0"/>
              <a:t>]</a:t>
            </a:r>
            <a:br>
              <a:rPr lang="en-US" sz="2000" dirty="0"/>
            </a:br>
            <a:r>
              <a:rPr lang="en-US" sz="2000" dirty="0"/>
              <a:t>[</a:t>
            </a:r>
            <a:r>
              <a:rPr lang="en-US" sz="2000" dirty="0">
                <a:hlinkClick r:id="rId9"/>
              </a:rPr>
              <a:t>Short Talk Video</a:t>
            </a:r>
            <a:r>
              <a:rPr lang="en-US" sz="2000" dirty="0"/>
              <a:t> (5 mins)]</a:t>
            </a:r>
            <a:br>
              <a:rPr lang="en-US" sz="2000" dirty="0"/>
            </a:br>
            <a:r>
              <a:rPr lang="en-US" sz="2000" dirty="0"/>
              <a:t>[</a:t>
            </a:r>
            <a:r>
              <a:rPr lang="en-US" sz="2000" dirty="0">
                <a:hlinkClick r:id="rId10"/>
              </a:rPr>
              <a:t>Full Talk Video</a:t>
            </a:r>
            <a:r>
              <a:rPr lang="en-US" sz="2000" dirty="0"/>
              <a:t> (27 mins)]</a:t>
            </a:r>
          </a:p>
          <a:p>
            <a:pPr marL="0" indent="0">
              <a:buNone/>
            </a:pPr>
            <a:br>
              <a:rPr lang="en-US" sz="2000" dirty="0"/>
            </a:br>
            <a:endParaRPr lang="en-US" sz="2000" dirty="0"/>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462653" y="4281636"/>
            <a:ext cx="8218695" cy="2152195"/>
          </a:xfrm>
          <a:prstGeom prst="rect">
            <a:avLst/>
          </a:prstGeom>
        </p:spPr>
      </p:pic>
    </p:spTree>
    <p:extLst>
      <p:ext uri="{BB962C8B-B14F-4D97-AF65-F5344CB8AC3E}">
        <p14:creationId xmlns:p14="http://schemas.microsoft.com/office/powerpoint/2010/main" val="40221164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BB3C-BDB2-0D4E-A0F6-0F383DF93FA4}"/>
              </a:ext>
            </a:extLst>
          </p:cNvPr>
          <p:cNvSpPr>
            <a:spLocks noGrp="1"/>
          </p:cNvSpPr>
          <p:nvPr>
            <p:ph type="title"/>
          </p:nvPr>
        </p:nvSpPr>
        <p:spPr/>
        <p:txBody>
          <a:bodyPr>
            <a:normAutofit fontScale="90000"/>
          </a:bodyPr>
          <a:lstStyle/>
          <a:p>
            <a:r>
              <a:rPr lang="en-US" sz="4000" dirty="0"/>
              <a:t>Methodology: Experimental Setup </a:t>
            </a:r>
          </a:p>
        </p:txBody>
      </p:sp>
      <p:sp>
        <p:nvSpPr>
          <p:cNvPr id="3" name="Content Placeholder 2">
            <a:extLst>
              <a:ext uri="{FF2B5EF4-FFF2-40B4-BE49-F238E27FC236}">
                <a16:creationId xmlns:a16="http://schemas.microsoft.com/office/drawing/2014/main" id="{37429152-3265-AA48-888F-01B3E3465741}"/>
              </a:ext>
            </a:extLst>
          </p:cNvPr>
          <p:cNvSpPr>
            <a:spLocks noGrp="1"/>
          </p:cNvSpPr>
          <p:nvPr>
            <p:ph idx="1"/>
          </p:nvPr>
        </p:nvSpPr>
        <p:spPr>
          <a:xfrm>
            <a:off x="169011" y="844377"/>
            <a:ext cx="8882286" cy="5598064"/>
          </a:xfrm>
        </p:spPr>
        <p:txBody>
          <a:bodyPr/>
          <a:lstStyle/>
          <a:p>
            <a:r>
              <a:rPr lang="en-US" sz="2800" b="1" dirty="0"/>
              <a:t>Simulator: </a:t>
            </a:r>
            <a:r>
              <a:rPr lang="en-US" sz="2800" dirty="0">
                <a:solidFill>
                  <a:srgbClr val="0070C0"/>
                </a:solidFill>
              </a:rPr>
              <a:t>gem5</a:t>
            </a:r>
          </a:p>
          <a:p>
            <a:pPr marL="0" indent="0">
              <a:buNone/>
            </a:pPr>
            <a:br>
              <a:rPr lang="en-US" sz="1200" dirty="0"/>
            </a:br>
            <a:endParaRPr lang="en-US" sz="1200" dirty="0"/>
          </a:p>
          <a:p>
            <a:r>
              <a:rPr lang="en-US" sz="2800" b="1" dirty="0"/>
              <a:t>Baselines:</a:t>
            </a:r>
            <a:endParaRPr lang="en-US" sz="800" b="1" dirty="0"/>
          </a:p>
          <a:p>
            <a:pPr lvl="1"/>
            <a:r>
              <a:rPr lang="en-US" sz="2400" dirty="0"/>
              <a:t>A </a:t>
            </a:r>
            <a:r>
              <a:rPr lang="en-US" sz="2400" dirty="0">
                <a:solidFill>
                  <a:schemeClr val="accent6">
                    <a:lumMod val="75000"/>
                  </a:schemeClr>
                </a:solidFill>
              </a:rPr>
              <a:t>multi-core CPU </a:t>
            </a:r>
            <a:r>
              <a:rPr lang="en-US" sz="2400" dirty="0"/>
              <a:t>(Intel Skylake)</a:t>
            </a:r>
          </a:p>
          <a:p>
            <a:pPr lvl="1"/>
            <a:r>
              <a:rPr lang="en-US" sz="2400" dirty="0"/>
              <a:t>A </a:t>
            </a:r>
            <a:r>
              <a:rPr lang="en-US" sz="2400" dirty="0">
                <a:solidFill>
                  <a:schemeClr val="accent6">
                    <a:lumMod val="75000"/>
                  </a:schemeClr>
                </a:solidFill>
              </a:rPr>
              <a:t>high-end GPU </a:t>
            </a:r>
            <a:r>
              <a:rPr lang="en-US" sz="2400" dirty="0"/>
              <a:t>(NVidia Titan V)</a:t>
            </a:r>
          </a:p>
          <a:p>
            <a:pPr lvl="1"/>
            <a:r>
              <a:rPr lang="en-US" sz="2400" dirty="0">
                <a:solidFill>
                  <a:schemeClr val="accent6">
                    <a:lumMod val="75000"/>
                  </a:schemeClr>
                </a:solidFill>
              </a:rPr>
              <a:t>Ambit:</a:t>
            </a:r>
            <a:r>
              <a:rPr lang="en-US" sz="2400" dirty="0"/>
              <a:t> a state-of-the-art in-memory computing mechanism</a:t>
            </a:r>
          </a:p>
          <a:p>
            <a:pPr marL="457200" lvl="1" indent="0">
              <a:buNone/>
            </a:pPr>
            <a:br>
              <a:rPr lang="en-US" sz="1200" dirty="0"/>
            </a:br>
            <a:endParaRPr lang="en-US" sz="1200" dirty="0"/>
          </a:p>
          <a:p>
            <a:r>
              <a:rPr lang="en-US" sz="2800" b="1" dirty="0"/>
              <a:t>Evaluated </a:t>
            </a:r>
            <a:r>
              <a:rPr lang="en-US" sz="2800" b="1" dirty="0">
                <a:solidFill>
                  <a:schemeClr val="accent2"/>
                </a:solidFill>
              </a:rPr>
              <a:t>SIMDRAM configurations</a:t>
            </a:r>
            <a:r>
              <a:rPr lang="en-US" sz="2800" dirty="0"/>
              <a:t> (all using a DDR4 device):</a:t>
            </a:r>
            <a:endParaRPr lang="en-US" sz="800" dirty="0"/>
          </a:p>
          <a:p>
            <a:pPr lvl="1"/>
            <a:r>
              <a:rPr lang="en-US" sz="2400" b="1" dirty="0">
                <a:solidFill>
                  <a:schemeClr val="accent5"/>
                </a:solidFill>
              </a:rPr>
              <a:t>1-bank:</a:t>
            </a:r>
            <a:r>
              <a:rPr lang="en-US" sz="2400" b="1" dirty="0"/>
              <a:t> </a:t>
            </a:r>
            <a:r>
              <a:rPr lang="en-US" sz="2400" dirty="0"/>
              <a:t>SIMDRAM exploits 65’536 </a:t>
            </a:r>
            <a:r>
              <a:rPr lang="en-US" dirty="0"/>
              <a:t>SIMD lanes (an 8 kB row buffer) </a:t>
            </a:r>
            <a:endParaRPr lang="en-US" sz="2400" dirty="0"/>
          </a:p>
          <a:p>
            <a:pPr lvl="1"/>
            <a:r>
              <a:rPr lang="en-US" sz="2400" b="1" dirty="0">
                <a:solidFill>
                  <a:schemeClr val="accent5"/>
                </a:solidFill>
              </a:rPr>
              <a:t>4-banks:</a:t>
            </a:r>
            <a:r>
              <a:rPr lang="en-US" sz="2400" b="1" dirty="0"/>
              <a:t> </a:t>
            </a:r>
            <a:r>
              <a:rPr lang="en-US" sz="2400" dirty="0"/>
              <a:t>SIMDRAM exploits 262’144 SIMD lanes</a:t>
            </a:r>
          </a:p>
          <a:p>
            <a:pPr lvl="1"/>
            <a:r>
              <a:rPr lang="en-US" sz="2400" b="1" dirty="0">
                <a:solidFill>
                  <a:schemeClr val="accent5"/>
                </a:solidFill>
              </a:rPr>
              <a:t>16-banks: </a:t>
            </a:r>
            <a:r>
              <a:rPr lang="en-US" sz="2400" dirty="0"/>
              <a:t>SIMDRAM exploits 1’048’576 SIMD lanes</a:t>
            </a:r>
          </a:p>
          <a:p>
            <a:pPr marL="457200" lvl="1" indent="0">
              <a:buNone/>
            </a:pPr>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10657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BB8B-1C6D-5A41-A0F4-6D2E86F206C9}"/>
              </a:ext>
            </a:extLst>
          </p:cNvPr>
          <p:cNvSpPr>
            <a:spLocks noGrp="1"/>
          </p:cNvSpPr>
          <p:nvPr>
            <p:ph type="title"/>
          </p:nvPr>
        </p:nvSpPr>
        <p:spPr/>
        <p:txBody>
          <a:bodyPr>
            <a:normAutofit fontScale="90000"/>
          </a:bodyPr>
          <a:lstStyle/>
          <a:p>
            <a:r>
              <a:rPr lang="en-US" dirty="0"/>
              <a:t>Methodology: Workloads</a:t>
            </a:r>
          </a:p>
        </p:txBody>
      </p:sp>
      <p:sp>
        <p:nvSpPr>
          <p:cNvPr id="3" name="Content Placeholder 2">
            <a:extLst>
              <a:ext uri="{FF2B5EF4-FFF2-40B4-BE49-F238E27FC236}">
                <a16:creationId xmlns:a16="http://schemas.microsoft.com/office/drawing/2014/main" id="{DF03ED42-A44B-A74C-B5E3-42BE95B6F362}"/>
              </a:ext>
            </a:extLst>
          </p:cNvPr>
          <p:cNvSpPr>
            <a:spLocks noGrp="1"/>
          </p:cNvSpPr>
          <p:nvPr>
            <p:ph idx="1"/>
          </p:nvPr>
        </p:nvSpPr>
        <p:spPr>
          <a:xfrm>
            <a:off x="169011" y="936172"/>
            <a:ext cx="8894602" cy="5293805"/>
          </a:xfrm>
        </p:spPr>
        <p:txBody>
          <a:bodyPr>
            <a:normAutofit/>
          </a:bodyPr>
          <a:lstStyle/>
          <a:p>
            <a:pPr marL="0" indent="0">
              <a:buNone/>
            </a:pPr>
            <a:r>
              <a:rPr lang="en-US" sz="2800" b="1" dirty="0"/>
              <a:t>Evaluated:</a:t>
            </a:r>
          </a:p>
          <a:p>
            <a:r>
              <a:rPr lang="en-US" sz="2800" dirty="0">
                <a:solidFill>
                  <a:schemeClr val="accent2"/>
                </a:solidFill>
              </a:rPr>
              <a:t>16 complex in-DRAM operations:</a:t>
            </a:r>
            <a:endParaRPr lang="en-US" sz="800" dirty="0">
              <a:solidFill>
                <a:schemeClr val="accent2"/>
              </a:solidFill>
            </a:endParaRPr>
          </a:p>
          <a:p>
            <a:pPr lvl="1"/>
            <a:r>
              <a:rPr lang="en-US" dirty="0"/>
              <a:t>Absolute			         - Predication</a:t>
            </a:r>
          </a:p>
          <a:p>
            <a:pPr lvl="1"/>
            <a:r>
              <a:rPr lang="en-US" dirty="0"/>
              <a:t>Addition/Subtraction		         - </a:t>
            </a:r>
            <a:r>
              <a:rPr lang="en-US" dirty="0" err="1"/>
              <a:t>ReLU</a:t>
            </a:r>
            <a:endParaRPr lang="en-US" dirty="0"/>
          </a:p>
          <a:p>
            <a:pPr lvl="1"/>
            <a:r>
              <a:rPr lang="en-US" dirty="0" err="1"/>
              <a:t>BitCount</a:t>
            </a:r>
            <a:r>
              <a:rPr lang="en-US" dirty="0"/>
              <a:t>			        	 - AND-/OR-/XOR-Reduction</a:t>
            </a:r>
          </a:p>
          <a:p>
            <a:pPr lvl="1"/>
            <a:r>
              <a:rPr lang="en-US" dirty="0"/>
              <a:t>Equality/ Greater/Greater Equal    - Division/Multiplication</a:t>
            </a:r>
          </a:p>
          <a:p>
            <a:pPr marL="457200" lvl="1" indent="0">
              <a:buNone/>
            </a:pPr>
            <a:endParaRPr lang="en-US" dirty="0"/>
          </a:p>
          <a:p>
            <a:pPr lvl="1"/>
            <a:endParaRPr lang="en-US" dirty="0"/>
          </a:p>
          <a:p>
            <a:r>
              <a:rPr lang="en-US" sz="2800" dirty="0">
                <a:solidFill>
                  <a:schemeClr val="accent5"/>
                </a:solidFill>
              </a:rPr>
              <a:t>7 real-world applications</a:t>
            </a:r>
            <a:endParaRPr lang="en-US" sz="800" dirty="0">
              <a:solidFill>
                <a:schemeClr val="accent5"/>
              </a:solidFill>
            </a:endParaRPr>
          </a:p>
          <a:p>
            <a:pPr lvl="1"/>
            <a:r>
              <a:rPr lang="en-US" dirty="0" err="1"/>
              <a:t>BitWeaving</a:t>
            </a:r>
            <a:r>
              <a:rPr lang="en-US" dirty="0"/>
              <a:t> (databases)   - </a:t>
            </a:r>
            <a:r>
              <a:rPr lang="en-US" dirty="0" err="1"/>
              <a:t>LeNET</a:t>
            </a:r>
            <a:r>
              <a:rPr lang="en-US" dirty="0"/>
              <a:t> (neural networks)</a:t>
            </a:r>
          </a:p>
          <a:p>
            <a:pPr lvl="1"/>
            <a:r>
              <a:rPr lang="en-US" dirty="0"/>
              <a:t>TPH-H (databases)	     - VGG-13/VGG-16 (neural networks)</a:t>
            </a:r>
          </a:p>
          <a:p>
            <a:pPr lvl="1"/>
            <a:r>
              <a:rPr lang="en-US" dirty="0" err="1"/>
              <a:t>kNN</a:t>
            </a:r>
            <a:r>
              <a:rPr lang="en-US" dirty="0"/>
              <a:t> (machine learning)   - Brightness (graphics)</a:t>
            </a:r>
          </a:p>
        </p:txBody>
      </p:sp>
    </p:spTree>
    <p:extLst>
      <p:ext uri="{BB962C8B-B14F-4D97-AF65-F5344CB8AC3E}">
        <p14:creationId xmlns:p14="http://schemas.microsoft.com/office/powerpoint/2010/main" val="180484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7B85-BFEF-3745-AFB1-8D35B415B00A}"/>
              </a:ext>
            </a:extLst>
          </p:cNvPr>
          <p:cNvSpPr>
            <a:spLocks noGrp="1"/>
          </p:cNvSpPr>
          <p:nvPr>
            <p:ph type="title"/>
          </p:nvPr>
        </p:nvSpPr>
        <p:spPr/>
        <p:txBody>
          <a:bodyPr>
            <a:normAutofit fontScale="90000"/>
          </a:bodyPr>
          <a:lstStyle/>
          <a:p>
            <a:r>
              <a:rPr lang="en-US" dirty="0"/>
              <a:t>Throughput Analysis</a:t>
            </a:r>
          </a:p>
        </p:txBody>
      </p:sp>
      <p:graphicFrame>
        <p:nvGraphicFramePr>
          <p:cNvPr id="6" name="Chart 5">
            <a:extLst>
              <a:ext uri="{FF2B5EF4-FFF2-40B4-BE49-F238E27FC236}">
                <a16:creationId xmlns:a16="http://schemas.microsoft.com/office/drawing/2014/main" id="{80B01CB5-3095-5141-808B-7F84EF53D996}"/>
              </a:ext>
            </a:extLst>
          </p:cNvPr>
          <p:cNvGraphicFramePr>
            <a:graphicFrameLocks/>
          </p:cNvGraphicFramePr>
          <p:nvPr>
            <p:extLst>
              <p:ext uri="{D42A27DB-BD31-4B8C-83A1-F6EECF244321}">
                <p14:modId xmlns:p14="http://schemas.microsoft.com/office/powerpoint/2010/main" val="3478358754"/>
              </p:ext>
            </p:extLst>
          </p:nvPr>
        </p:nvGraphicFramePr>
        <p:xfrm>
          <a:off x="75991" y="1255777"/>
          <a:ext cx="8911632" cy="423069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6ED6C538-3B5D-0D46-9A82-376ACFF89F60}"/>
              </a:ext>
            </a:extLst>
          </p:cNvPr>
          <p:cNvSpPr/>
          <p:nvPr/>
        </p:nvSpPr>
        <p:spPr>
          <a:xfrm>
            <a:off x="75991" y="5531277"/>
            <a:ext cx="8911632"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a:t>
            </a:r>
            <a:r>
              <a:rPr lang="en-US" sz="2400" b="1" dirty="0">
                <a:solidFill>
                  <a:srgbClr val="C00000"/>
                </a:solidFill>
                <a:latin typeface="Candara" panose="020E0502030303020204" pitchFamily="34" charset="0"/>
              </a:rPr>
              <a:t>significantly outperforms </a:t>
            </a:r>
          </a:p>
          <a:p>
            <a:pPr lvl="0" algn="ctr" defTabSz="914400">
              <a:defRPr/>
            </a:pPr>
            <a:r>
              <a:rPr lang="en-US" sz="2400" b="1" dirty="0">
                <a:latin typeface="Candara" panose="020E0502030303020204" pitchFamily="34" charset="0"/>
              </a:rPr>
              <a:t>all state-of-the-art baselines for a wide range of operations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
        <p:nvSpPr>
          <p:cNvPr id="15" name="Content Placeholder 2">
            <a:extLst>
              <a:ext uri="{FF2B5EF4-FFF2-40B4-BE49-F238E27FC236}">
                <a16:creationId xmlns:a16="http://schemas.microsoft.com/office/drawing/2014/main" id="{383F3A8F-120F-4240-A128-724890787C15}"/>
              </a:ext>
            </a:extLst>
          </p:cNvPr>
          <p:cNvSpPr>
            <a:spLocks noGrp="1"/>
          </p:cNvSpPr>
          <p:nvPr>
            <p:ph idx="1"/>
          </p:nvPr>
        </p:nvSpPr>
        <p:spPr>
          <a:xfrm>
            <a:off x="75991" y="879676"/>
            <a:ext cx="8987622" cy="5121500"/>
          </a:xfrm>
        </p:spPr>
        <p:txBody>
          <a:bodyPr>
            <a:normAutofit/>
          </a:bodyPr>
          <a:lstStyle/>
          <a:p>
            <a:pPr marL="0" indent="0">
              <a:buNone/>
            </a:pPr>
            <a:r>
              <a:rPr lang="en-US" sz="2400" dirty="0"/>
              <a:t>Average normalized throughput across all 16 SIMDRAM operations</a:t>
            </a:r>
          </a:p>
          <a:p>
            <a:endParaRPr lang="en-US" sz="2400" dirty="0"/>
          </a:p>
        </p:txBody>
      </p:sp>
    </p:spTree>
    <p:extLst>
      <p:ext uri="{BB962C8B-B14F-4D97-AF65-F5344CB8AC3E}">
        <p14:creationId xmlns:p14="http://schemas.microsoft.com/office/powerpoint/2010/main" val="128058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12" dur="500"/>
                                        <p:tgtEl>
                                          <p:spTgt spid="6">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chart seriesIdx="1" categoryIdx="0" bldStep="ptInCategory"/>
                                            </p:graphicEl>
                                          </p:spTgt>
                                        </p:tgtEl>
                                        <p:attrNameLst>
                                          <p:attrName>style.visibility</p:attrName>
                                        </p:attrNameLst>
                                      </p:cBhvr>
                                      <p:to>
                                        <p:strVal val="visible"/>
                                      </p:to>
                                    </p:set>
                                    <p:animEffect transition="in" filter="fade">
                                      <p:cBhvr>
                                        <p:cTn id="17" dur="500"/>
                                        <p:tgtEl>
                                          <p:spTgt spid="6">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chart seriesIdx="2" categoryIdx="0" bldStep="ptInCategory"/>
                                            </p:graphicEl>
                                          </p:spTgt>
                                        </p:tgtEl>
                                        <p:attrNameLst>
                                          <p:attrName>style.visibility</p:attrName>
                                        </p:attrNameLst>
                                      </p:cBhvr>
                                      <p:to>
                                        <p:strVal val="visible"/>
                                      </p:to>
                                    </p:set>
                                    <p:animEffect transition="in" filter="fade">
                                      <p:cBhvr>
                                        <p:cTn id="22" dur="500"/>
                                        <p:tgtEl>
                                          <p:spTgt spid="6">
                                            <p:graphicEl>
                                              <a:chart seriesIdx="2"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27" dur="500"/>
                                        <p:tgtEl>
                                          <p:spTgt spid="6">
                                            <p:graphicEl>
                                              <a:chart seriesIdx="0"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chart seriesIdx="1" categoryIdx="1" bldStep="ptInCategory"/>
                                            </p:graphicEl>
                                          </p:spTgt>
                                        </p:tgtEl>
                                        <p:attrNameLst>
                                          <p:attrName>style.visibility</p:attrName>
                                        </p:attrNameLst>
                                      </p:cBhvr>
                                      <p:to>
                                        <p:strVal val="visible"/>
                                      </p:to>
                                    </p:set>
                                    <p:animEffect transition="in" filter="fade">
                                      <p:cBhvr>
                                        <p:cTn id="32" dur="500"/>
                                        <p:tgtEl>
                                          <p:spTgt spid="6">
                                            <p:graphicEl>
                                              <a:chart seriesIdx="1" categoryIdx="1"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graphicEl>
                                              <a:chart seriesIdx="2" categoryIdx="1" bldStep="ptInCategory"/>
                                            </p:graphicEl>
                                          </p:spTgt>
                                        </p:tgtEl>
                                        <p:attrNameLst>
                                          <p:attrName>style.visibility</p:attrName>
                                        </p:attrNameLst>
                                      </p:cBhvr>
                                      <p:to>
                                        <p:strVal val="visible"/>
                                      </p:to>
                                    </p:set>
                                    <p:animEffect transition="in" filter="fade">
                                      <p:cBhvr>
                                        <p:cTn id="37" dur="500"/>
                                        <p:tgtEl>
                                          <p:spTgt spid="6">
                                            <p:graphicEl>
                                              <a:chart seriesIdx="2" categoryIdx="1"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42" dur="500"/>
                                        <p:tgtEl>
                                          <p:spTgt spid="6">
                                            <p:graphicEl>
                                              <a:chart seriesIdx="0" categoryIdx="2"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graphicEl>
                                              <a:chart seriesIdx="1" categoryIdx="2" bldStep="ptInCategory"/>
                                            </p:graphicEl>
                                          </p:spTgt>
                                        </p:tgtEl>
                                        <p:attrNameLst>
                                          <p:attrName>style.visibility</p:attrName>
                                        </p:attrNameLst>
                                      </p:cBhvr>
                                      <p:to>
                                        <p:strVal val="visible"/>
                                      </p:to>
                                    </p:set>
                                    <p:animEffect transition="in" filter="fade">
                                      <p:cBhvr>
                                        <p:cTn id="47" dur="500"/>
                                        <p:tgtEl>
                                          <p:spTgt spid="6">
                                            <p:graphicEl>
                                              <a:chart seriesIdx="1" categoryIdx="2"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graphicEl>
                                              <a:chart seriesIdx="2" categoryIdx="2" bldStep="ptInCategory"/>
                                            </p:graphicEl>
                                          </p:spTgt>
                                        </p:tgtEl>
                                        <p:attrNameLst>
                                          <p:attrName>style.visibility</p:attrName>
                                        </p:attrNameLst>
                                      </p:cBhvr>
                                      <p:to>
                                        <p:strVal val="visible"/>
                                      </p:to>
                                    </p:set>
                                    <p:animEffect transition="in" filter="fade">
                                      <p:cBhvr>
                                        <p:cTn id="52" dur="500"/>
                                        <p:tgtEl>
                                          <p:spTgt spid="6">
                                            <p:graphicEl>
                                              <a:chart seriesIdx="2" categoryIdx="2" bldStep="ptIn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El"/>
        </p:bldSub>
      </p:bldGraphic>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A50A0-9775-E441-B350-0DAC9FCA32F9}"/>
              </a:ext>
            </a:extLst>
          </p:cNvPr>
          <p:cNvSpPr>
            <a:spLocks noGrp="1"/>
          </p:cNvSpPr>
          <p:nvPr>
            <p:ph type="title"/>
          </p:nvPr>
        </p:nvSpPr>
        <p:spPr/>
        <p:txBody>
          <a:bodyPr>
            <a:normAutofit fontScale="90000"/>
          </a:bodyPr>
          <a:lstStyle/>
          <a:p>
            <a:r>
              <a:rPr lang="en-US" dirty="0"/>
              <a:t>Energy Analysis</a:t>
            </a:r>
          </a:p>
        </p:txBody>
      </p:sp>
      <p:sp>
        <p:nvSpPr>
          <p:cNvPr id="3" name="Content Placeholder 2">
            <a:extLst>
              <a:ext uri="{FF2B5EF4-FFF2-40B4-BE49-F238E27FC236}">
                <a16:creationId xmlns:a16="http://schemas.microsoft.com/office/drawing/2014/main" id="{00BF0532-C2F9-764D-B08B-FA32C3CDA6AF}"/>
              </a:ext>
            </a:extLst>
          </p:cNvPr>
          <p:cNvSpPr>
            <a:spLocks noGrp="1"/>
          </p:cNvSpPr>
          <p:nvPr>
            <p:ph idx="1"/>
          </p:nvPr>
        </p:nvSpPr>
        <p:spPr>
          <a:xfrm>
            <a:off x="75990" y="814607"/>
            <a:ext cx="9068010" cy="5186569"/>
          </a:xfrm>
        </p:spPr>
        <p:txBody>
          <a:bodyPr>
            <a:normAutofit/>
          </a:bodyPr>
          <a:lstStyle/>
          <a:p>
            <a:pPr marL="0" indent="0">
              <a:buNone/>
            </a:pPr>
            <a:r>
              <a:rPr lang="en-US" sz="2400" dirty="0"/>
              <a:t>Average normalized energy efficiency across all 16 SIMDRAM operations</a:t>
            </a:r>
          </a:p>
          <a:p>
            <a:endParaRPr lang="en-US" sz="2400" dirty="0"/>
          </a:p>
        </p:txBody>
      </p:sp>
      <p:graphicFrame>
        <p:nvGraphicFramePr>
          <p:cNvPr id="4" name="Chart 3">
            <a:extLst>
              <a:ext uri="{FF2B5EF4-FFF2-40B4-BE49-F238E27FC236}">
                <a16:creationId xmlns:a16="http://schemas.microsoft.com/office/drawing/2014/main" id="{0E88332F-AF1E-CA40-876D-C692B725F894}"/>
              </a:ext>
            </a:extLst>
          </p:cNvPr>
          <p:cNvGraphicFramePr>
            <a:graphicFrameLocks/>
          </p:cNvGraphicFramePr>
          <p:nvPr>
            <p:extLst>
              <p:ext uri="{D42A27DB-BD31-4B8C-83A1-F6EECF244321}">
                <p14:modId xmlns:p14="http://schemas.microsoft.com/office/powerpoint/2010/main" val="2045538152"/>
              </p:ext>
            </p:extLst>
          </p:nvPr>
        </p:nvGraphicFramePr>
        <p:xfrm>
          <a:off x="75990" y="1524414"/>
          <a:ext cx="8987623" cy="391155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5B71BB1-D44B-8746-8D67-D211AF732DB8}"/>
              </a:ext>
            </a:extLst>
          </p:cNvPr>
          <p:cNvSpPr/>
          <p:nvPr/>
        </p:nvSpPr>
        <p:spPr>
          <a:xfrm>
            <a:off x="75991" y="5535304"/>
            <a:ext cx="8987622"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is </a:t>
            </a:r>
            <a:r>
              <a:rPr lang="en-US" sz="2400" b="1" dirty="0">
                <a:solidFill>
                  <a:srgbClr val="C00000"/>
                </a:solidFill>
                <a:latin typeface="Candara" panose="020E0502030303020204" pitchFamily="34" charset="0"/>
              </a:rPr>
              <a:t>more energy-efficient</a:t>
            </a:r>
            <a:r>
              <a:rPr lang="en-US" sz="2400" b="1" dirty="0">
                <a:solidFill>
                  <a:srgbClr val="FF0000"/>
                </a:solidFill>
                <a:latin typeface="Candara" panose="020E0502030303020204" pitchFamily="34" charset="0"/>
              </a:rPr>
              <a:t> </a:t>
            </a:r>
            <a:r>
              <a:rPr lang="en-US" sz="2400" b="1" dirty="0">
                <a:latin typeface="Candara" panose="020E0502030303020204" pitchFamily="34" charset="0"/>
              </a:rPr>
              <a:t>than </a:t>
            </a:r>
          </a:p>
          <a:p>
            <a:pPr lvl="0" algn="ctr" defTabSz="914400">
              <a:defRPr/>
            </a:pPr>
            <a:r>
              <a:rPr lang="en-US" sz="2400" b="1" dirty="0">
                <a:latin typeface="Candara" panose="020E0502030303020204" pitchFamily="34" charset="0"/>
              </a:rPr>
              <a:t>all state-of-the-art baselines for a wide range of operations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Tree>
    <p:extLst>
      <p:ext uri="{BB962C8B-B14F-4D97-AF65-F5344CB8AC3E}">
        <p14:creationId xmlns:p14="http://schemas.microsoft.com/office/powerpoint/2010/main" val="17575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12" dur="500"/>
                                        <p:tgtEl>
                                          <p:spTgt spid="4">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17" dur="500"/>
                                        <p:tgtEl>
                                          <p:spTgt spid="4">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22" dur="500"/>
                                        <p:tgtEl>
                                          <p:spTgt spid="4">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17AB-B934-1043-A405-54E5AF7F529E}"/>
              </a:ext>
            </a:extLst>
          </p:cNvPr>
          <p:cNvSpPr>
            <a:spLocks noGrp="1"/>
          </p:cNvSpPr>
          <p:nvPr>
            <p:ph type="title"/>
          </p:nvPr>
        </p:nvSpPr>
        <p:spPr/>
        <p:txBody>
          <a:bodyPr>
            <a:normAutofit fontScale="90000"/>
          </a:bodyPr>
          <a:lstStyle/>
          <a:p>
            <a:r>
              <a:rPr lang="en-US" dirty="0"/>
              <a:t>Real-World Application</a:t>
            </a:r>
          </a:p>
        </p:txBody>
      </p:sp>
      <p:graphicFrame>
        <p:nvGraphicFramePr>
          <p:cNvPr id="5" name="Chart 4">
            <a:extLst>
              <a:ext uri="{FF2B5EF4-FFF2-40B4-BE49-F238E27FC236}">
                <a16:creationId xmlns:a16="http://schemas.microsoft.com/office/drawing/2014/main" id="{D68F0148-A9B2-7546-923C-5647AD091583}"/>
              </a:ext>
            </a:extLst>
          </p:cNvPr>
          <p:cNvGraphicFramePr>
            <a:graphicFrameLocks/>
          </p:cNvGraphicFramePr>
          <p:nvPr>
            <p:extLst>
              <p:ext uri="{D42A27DB-BD31-4B8C-83A1-F6EECF244321}">
                <p14:modId xmlns:p14="http://schemas.microsoft.com/office/powerpoint/2010/main" val="2393824881"/>
              </p:ext>
            </p:extLst>
          </p:nvPr>
        </p:nvGraphicFramePr>
        <p:xfrm>
          <a:off x="75991" y="1193166"/>
          <a:ext cx="8987622" cy="467258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017CF6C-2133-7045-9444-154C1FDBC163}"/>
              </a:ext>
            </a:extLst>
          </p:cNvPr>
          <p:cNvSpPr/>
          <p:nvPr/>
        </p:nvSpPr>
        <p:spPr>
          <a:xfrm>
            <a:off x="75990" y="5531277"/>
            <a:ext cx="8987623"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a:t>
            </a:r>
            <a:r>
              <a:rPr lang="en-US" sz="2400" b="1" dirty="0">
                <a:solidFill>
                  <a:srgbClr val="C00000"/>
                </a:solidFill>
                <a:latin typeface="Candara" panose="020E0502030303020204" pitchFamily="34" charset="0"/>
              </a:rPr>
              <a:t>effectively and efficiently </a:t>
            </a:r>
            <a:r>
              <a:rPr lang="en-US" sz="2400" b="1" dirty="0">
                <a:latin typeface="Candara" panose="020E0502030303020204" pitchFamily="34" charset="0"/>
              </a:rPr>
              <a:t>accelerates </a:t>
            </a:r>
          </a:p>
          <a:p>
            <a:pPr lvl="0" algn="ctr" defTabSz="914400">
              <a:defRPr/>
            </a:pPr>
            <a:r>
              <a:rPr lang="en-US" sz="2400" b="1" dirty="0">
                <a:latin typeface="Candara" panose="020E0502030303020204" pitchFamily="34" charset="0"/>
              </a:rPr>
              <a:t>many commonly-used real-world applications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
        <p:nvSpPr>
          <p:cNvPr id="17" name="Content Placeholder 2">
            <a:extLst>
              <a:ext uri="{FF2B5EF4-FFF2-40B4-BE49-F238E27FC236}">
                <a16:creationId xmlns:a16="http://schemas.microsoft.com/office/drawing/2014/main" id="{A2F0CA35-E40F-6144-91C7-598F0A12696F}"/>
              </a:ext>
            </a:extLst>
          </p:cNvPr>
          <p:cNvSpPr>
            <a:spLocks noGrp="1"/>
          </p:cNvSpPr>
          <p:nvPr>
            <p:ph idx="1"/>
          </p:nvPr>
        </p:nvSpPr>
        <p:spPr>
          <a:xfrm>
            <a:off x="169011" y="821803"/>
            <a:ext cx="8894602" cy="5179373"/>
          </a:xfrm>
        </p:spPr>
        <p:txBody>
          <a:bodyPr/>
          <a:lstStyle/>
          <a:p>
            <a:pPr marL="0" indent="0">
              <a:buNone/>
            </a:pPr>
            <a:r>
              <a:rPr lang="en-US" dirty="0"/>
              <a:t>Average speedup across 7 real-world applications</a:t>
            </a:r>
          </a:p>
          <a:p>
            <a:endParaRPr lang="en-US" dirty="0"/>
          </a:p>
        </p:txBody>
      </p:sp>
    </p:spTree>
    <p:extLst>
      <p:ext uri="{BB962C8B-B14F-4D97-AF65-F5344CB8AC3E}">
        <p14:creationId xmlns:p14="http://schemas.microsoft.com/office/powerpoint/2010/main" val="343946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chart seriesIdx="0" categoryIdx="0" bldStep="ptInCategory"/>
                                            </p:graphicEl>
                                          </p:spTgt>
                                        </p:tgtEl>
                                        <p:attrNameLst>
                                          <p:attrName>style.visibility</p:attrName>
                                        </p:attrNameLst>
                                      </p:cBhvr>
                                      <p:to>
                                        <p:strVal val="visible"/>
                                      </p:to>
                                    </p:set>
                                    <p:animEffect transition="in" filter="fade">
                                      <p:cBhvr>
                                        <p:cTn id="12" dur="500"/>
                                        <p:tgtEl>
                                          <p:spTgt spid="5">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chart seriesIdx="1" categoryIdx="0" bldStep="ptInCategory"/>
                                            </p:graphicEl>
                                          </p:spTgt>
                                        </p:tgtEl>
                                        <p:attrNameLst>
                                          <p:attrName>style.visibility</p:attrName>
                                        </p:attrNameLst>
                                      </p:cBhvr>
                                      <p:to>
                                        <p:strVal val="visible"/>
                                      </p:to>
                                    </p:set>
                                    <p:animEffect transition="in" filter="fade">
                                      <p:cBhvr>
                                        <p:cTn id="17" dur="500"/>
                                        <p:tgtEl>
                                          <p:spTgt spid="5">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chart seriesIdx="2" categoryIdx="0" bldStep="ptInCategory"/>
                                            </p:graphicEl>
                                          </p:spTgt>
                                        </p:tgtEl>
                                        <p:attrNameLst>
                                          <p:attrName>style.visibility</p:attrName>
                                        </p:attrNameLst>
                                      </p:cBhvr>
                                      <p:to>
                                        <p:strVal val="visible"/>
                                      </p:to>
                                    </p:set>
                                    <p:animEffect transition="in" filter="fade">
                                      <p:cBhvr>
                                        <p:cTn id="22" dur="500"/>
                                        <p:tgtEl>
                                          <p:spTgt spid="5">
                                            <p:graphicEl>
                                              <a:chart seriesIdx="2"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chart seriesIdx="0" categoryIdx="1" bldStep="ptInCategory"/>
                                            </p:graphicEl>
                                          </p:spTgt>
                                        </p:tgtEl>
                                        <p:attrNameLst>
                                          <p:attrName>style.visibility</p:attrName>
                                        </p:attrNameLst>
                                      </p:cBhvr>
                                      <p:to>
                                        <p:strVal val="visible"/>
                                      </p:to>
                                    </p:set>
                                    <p:animEffect transition="in" filter="fade">
                                      <p:cBhvr>
                                        <p:cTn id="27" dur="500"/>
                                        <p:tgtEl>
                                          <p:spTgt spid="5">
                                            <p:graphicEl>
                                              <a:chart seriesIdx="0"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chart seriesIdx="1" categoryIdx="1" bldStep="ptInCategory"/>
                                            </p:graphicEl>
                                          </p:spTgt>
                                        </p:tgtEl>
                                        <p:attrNameLst>
                                          <p:attrName>style.visibility</p:attrName>
                                        </p:attrNameLst>
                                      </p:cBhvr>
                                      <p:to>
                                        <p:strVal val="visible"/>
                                      </p:to>
                                    </p:set>
                                    <p:animEffect transition="in" filter="fade">
                                      <p:cBhvr>
                                        <p:cTn id="32" dur="500"/>
                                        <p:tgtEl>
                                          <p:spTgt spid="5">
                                            <p:graphicEl>
                                              <a:chart seriesIdx="1" categoryIdx="1"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chart seriesIdx="2" categoryIdx="1" bldStep="ptInCategory"/>
                                            </p:graphicEl>
                                          </p:spTgt>
                                        </p:tgtEl>
                                        <p:attrNameLst>
                                          <p:attrName>style.visibility</p:attrName>
                                        </p:attrNameLst>
                                      </p:cBhvr>
                                      <p:to>
                                        <p:strVal val="visible"/>
                                      </p:to>
                                    </p:set>
                                    <p:animEffect transition="in" filter="fade">
                                      <p:cBhvr>
                                        <p:cTn id="37" dur="500"/>
                                        <p:tgtEl>
                                          <p:spTgt spid="5">
                                            <p:graphicEl>
                                              <a:chart seriesIdx="2" categoryIdx="1"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chart seriesIdx="0" categoryIdx="2" bldStep="ptInCategory"/>
                                            </p:graphicEl>
                                          </p:spTgt>
                                        </p:tgtEl>
                                        <p:attrNameLst>
                                          <p:attrName>style.visibility</p:attrName>
                                        </p:attrNameLst>
                                      </p:cBhvr>
                                      <p:to>
                                        <p:strVal val="visible"/>
                                      </p:to>
                                    </p:set>
                                    <p:animEffect transition="in" filter="fade">
                                      <p:cBhvr>
                                        <p:cTn id="42" dur="500"/>
                                        <p:tgtEl>
                                          <p:spTgt spid="5">
                                            <p:graphicEl>
                                              <a:chart seriesIdx="0" categoryIdx="2"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chart seriesIdx="1" categoryIdx="2" bldStep="ptInCategory"/>
                                            </p:graphicEl>
                                          </p:spTgt>
                                        </p:tgtEl>
                                        <p:attrNameLst>
                                          <p:attrName>style.visibility</p:attrName>
                                        </p:attrNameLst>
                                      </p:cBhvr>
                                      <p:to>
                                        <p:strVal val="visible"/>
                                      </p:to>
                                    </p:set>
                                    <p:animEffect transition="in" filter="fade">
                                      <p:cBhvr>
                                        <p:cTn id="47" dur="500"/>
                                        <p:tgtEl>
                                          <p:spTgt spid="5">
                                            <p:graphicEl>
                                              <a:chart seriesIdx="1" categoryIdx="2"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chart seriesIdx="2" categoryIdx="2" bldStep="ptInCategory"/>
                                            </p:graphicEl>
                                          </p:spTgt>
                                        </p:tgtEl>
                                        <p:attrNameLst>
                                          <p:attrName>style.visibility</p:attrName>
                                        </p:attrNameLst>
                                      </p:cBhvr>
                                      <p:to>
                                        <p:strVal val="visible"/>
                                      </p:to>
                                    </p:set>
                                    <p:animEffect transition="in" filter="fade">
                                      <p:cBhvr>
                                        <p:cTn id="52" dur="500"/>
                                        <p:tgtEl>
                                          <p:spTgt spid="5">
                                            <p:graphicEl>
                                              <a:chart seriesIdx="2" categoryIdx="2" bldStep="ptIn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El"/>
        </p:bldSub>
      </p:bldGraphic>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5|1.1|0.7|1.2|0.5|13.7|1|5.9|1.2|1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12797</TotalTime>
  <Words>14104</Words>
  <Application>Microsoft Macintosh PowerPoint</Application>
  <PresentationFormat>On-screen Show (4:3)</PresentationFormat>
  <Paragraphs>2419</Paragraphs>
  <Slides>126</Slides>
  <Notes>71</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126</vt:i4>
      </vt:variant>
    </vt:vector>
  </HeadingPairs>
  <TitlesOfParts>
    <vt:vector size="152" baseType="lpstr">
      <vt:lpstr>Myriad Pro Bold Cond</vt:lpstr>
      <vt:lpstr>Arial</vt:lpstr>
      <vt:lpstr>Arial Rounded MT Bold</vt:lpstr>
      <vt:lpstr>Calibri</vt:lpstr>
      <vt:lpstr>Calibri Light</vt:lpstr>
      <vt:lpstr>Cambria</vt:lpstr>
      <vt:lpstr>Cambria Math</vt:lpstr>
      <vt:lpstr>Candara</vt:lpstr>
      <vt:lpstr>Consolas</vt:lpstr>
      <vt:lpstr>Corbel</vt:lpstr>
      <vt:lpstr>Courier New</vt:lpstr>
      <vt:lpstr>Garamond</vt:lpstr>
      <vt:lpstr>Gill Sans MT</vt:lpstr>
      <vt:lpstr>Helvetica Neue</vt:lpstr>
      <vt:lpstr>Lucida Grande</vt:lpstr>
      <vt:lpstr>Segoe UI</vt:lpstr>
      <vt:lpstr>Segoe UI Symbol</vt:lpstr>
      <vt:lpstr>Tahoma</vt:lpstr>
      <vt:lpstr>Trebuchet MS</vt:lpstr>
      <vt:lpstr>Wingdings</vt:lpstr>
      <vt:lpstr>Office Theme</vt:lpstr>
      <vt:lpstr>Edge</vt:lpstr>
      <vt:lpstr>3_Edge</vt:lpstr>
      <vt:lpstr>4_Edge</vt:lpstr>
      <vt:lpstr>2_Edge</vt:lpstr>
      <vt:lpstr>1_Office Theme</vt:lpstr>
      <vt:lpstr>PowerPoint Presentation</vt:lpstr>
      <vt:lpstr>Two PIM Approaches</vt:lpstr>
      <vt:lpstr>Processing-Using-Memory (PUM)</vt:lpstr>
      <vt:lpstr>DRAM Operation</vt:lpstr>
      <vt:lpstr>Inside a DRAM Chip </vt:lpstr>
      <vt:lpstr>DRAM Cell Operation</vt:lpstr>
      <vt:lpstr>DRAM Cell Operation (I)</vt:lpstr>
      <vt:lpstr>DRAM Cell Operation (II)</vt:lpstr>
      <vt:lpstr>DRAM Cell Operation (III)</vt:lpstr>
      <vt:lpstr>Starting Simple:  Data Copy and Initialization</vt:lpstr>
      <vt:lpstr>Starting Simple: Data Copy and Initialization</vt:lpstr>
      <vt:lpstr>Bulk Data Copy and Initialization</vt:lpstr>
      <vt:lpstr>Starting Simple: Data Copy and Initialization</vt:lpstr>
      <vt:lpstr>Today’s Systems: Bulk Data Copy</vt:lpstr>
      <vt:lpstr>Future Systems: In-Memory Copy</vt:lpstr>
      <vt:lpstr>RowClone: In-DRAM Row Copy</vt:lpstr>
      <vt:lpstr>RowClone: In-DRAM Row Copy (I)</vt:lpstr>
      <vt:lpstr>RowClone: In-DRAM Row Copy (II)</vt:lpstr>
      <vt:lpstr>RowClone: Intra-Subarray (II)</vt:lpstr>
      <vt:lpstr>RowClone: Inter-Bank</vt:lpstr>
      <vt:lpstr>Generalized RowClone</vt:lpstr>
      <vt:lpstr>RowClone: Latency and Energy Savings</vt:lpstr>
      <vt:lpstr>RowClone: Fast Row Initialization</vt:lpstr>
      <vt:lpstr>Copy and Initialization in Workloads</vt:lpstr>
      <vt:lpstr>RowClone: Application Performance</vt:lpstr>
      <vt:lpstr>More on RowClone</vt:lpstr>
      <vt:lpstr>Lecture on RowClone &amp; Processing using DRAM</vt:lpstr>
      <vt:lpstr>Generalized RowClone</vt:lpstr>
      <vt:lpstr>Moving Data Inside DRAM?</vt:lpstr>
      <vt:lpstr>Key Idea and Applications</vt:lpstr>
      <vt:lpstr>More on LISA</vt:lpstr>
      <vt:lpstr>FIGARO: Fine-Grained In-DRAM Copy</vt:lpstr>
      <vt:lpstr>In-Memory  Bulk Bitwise Operations</vt:lpstr>
      <vt:lpstr>In-Memory Bulk Bitwise Operations</vt:lpstr>
      <vt:lpstr>Triple-Row Activation: Majority Function (I)</vt:lpstr>
      <vt:lpstr>Triple-Row Activation: Majority Function (II)</vt:lpstr>
      <vt:lpstr>Ambit: In-DRAM Bulk Bitwise AND/OR </vt:lpstr>
      <vt:lpstr>Ambit: Subarray Organization</vt:lpstr>
      <vt:lpstr>In-DRAM Bulk Bitwise AND/OR Operation</vt:lpstr>
      <vt:lpstr>More on In-DRAM Bulk AND/OR</vt:lpstr>
      <vt:lpstr>In-DRAM NOT: Dual Contact Cell</vt:lpstr>
      <vt:lpstr>In-DRAM NOT Operation</vt:lpstr>
      <vt:lpstr>Performance: In-DRAM Bitwise Operations</vt:lpstr>
      <vt:lpstr>Energy of In-DRAM Bitwise Operations</vt:lpstr>
      <vt:lpstr>Bulk Bitwise Operations in Workloads</vt:lpstr>
      <vt:lpstr>Example Data Structure: Bitmap Index</vt:lpstr>
      <vt:lpstr>Performance: Bitmap Index on Ambit</vt:lpstr>
      <vt:lpstr>Performance: BitWeaving on Ambit</vt:lpstr>
      <vt:lpstr>More on In-DRAM Bitwise Operations</vt:lpstr>
      <vt:lpstr>More on In-DRAM Bulk Bitwise Execution</vt:lpstr>
      <vt:lpstr>A Framework for PUM  in DRAM</vt:lpstr>
      <vt:lpstr>PUM: Prior Works</vt:lpstr>
      <vt:lpstr>PuM: Prior Works</vt:lpstr>
      <vt:lpstr>Our Goal</vt:lpstr>
      <vt:lpstr>Key Idea</vt:lpstr>
      <vt:lpstr>SIMDRAM: PUM Substrate</vt:lpstr>
      <vt:lpstr>SIMDRAM Framework </vt:lpstr>
      <vt:lpstr>SIMDRAM Framework: Step 1 </vt:lpstr>
      <vt:lpstr>PowerPoint Presentation</vt:lpstr>
      <vt:lpstr>PowerPoint Presentation</vt:lpstr>
      <vt:lpstr>SIMDRAM Framework: Step 2 </vt:lpstr>
      <vt:lpstr>Step 2: µProgram Generation</vt:lpstr>
      <vt:lpstr>Step 2: µProgram Generation</vt:lpstr>
      <vt:lpstr>Task 1: Allocating DRAM Rows to Operands</vt:lpstr>
      <vt:lpstr>Task 1: Allocating DRAM Rows to Operands</vt:lpstr>
      <vt:lpstr>Task 1: Allocating DRAM Rows to Operands</vt:lpstr>
      <vt:lpstr>Step 2: µProgram Generation</vt:lpstr>
      <vt:lpstr>Task 2: Generate an initial µProgram</vt:lpstr>
      <vt:lpstr>Task 2: Optimize the µProgram</vt:lpstr>
      <vt:lpstr>Task 2: Optimize the µProgram</vt:lpstr>
      <vt:lpstr>Task 2: Optimize the µProgram</vt:lpstr>
      <vt:lpstr>Task 2: Optimize the µProgram</vt:lpstr>
      <vt:lpstr>Task 2: Generate N-bit Computation</vt:lpstr>
      <vt:lpstr>Task 2: Generate µProgram</vt:lpstr>
      <vt:lpstr>SIMDRAM Framework: Step 3 </vt:lpstr>
      <vt:lpstr>Step 3: µProgram Execution</vt:lpstr>
      <vt:lpstr>System Integration</vt:lpstr>
      <vt:lpstr>System Integration</vt:lpstr>
      <vt:lpstr>Transposing Data</vt:lpstr>
      <vt:lpstr>Transposition Unit</vt:lpstr>
      <vt:lpstr>Efficiently Transposing Data</vt:lpstr>
      <vt:lpstr>Programming Interface</vt:lpstr>
      <vt:lpstr>Programming Interface</vt:lpstr>
      <vt:lpstr>Programming Interface</vt:lpstr>
      <vt:lpstr>Programming Interface</vt:lpstr>
      <vt:lpstr>Programming Interface</vt:lpstr>
      <vt:lpstr>Code Using SIMDRAM Instructions</vt:lpstr>
      <vt:lpstr>Code Using SIMDRAM Instructions</vt:lpstr>
      <vt:lpstr>Code Using SIMDRAM Instructions</vt:lpstr>
      <vt:lpstr>Code Using SIMDRAM Instructions</vt:lpstr>
      <vt:lpstr>Code Using SIMDRAM Instructions</vt:lpstr>
      <vt:lpstr>Code Using SIMDRAM Instructions</vt:lpstr>
      <vt:lpstr>Code Using SIMDRAM Instructions</vt:lpstr>
      <vt:lpstr>More in the Paper</vt:lpstr>
      <vt:lpstr>Methodology: Experimental Setup </vt:lpstr>
      <vt:lpstr>Methodology: Workloads</vt:lpstr>
      <vt:lpstr>Throughput Analysis</vt:lpstr>
      <vt:lpstr>Energy Analysis</vt:lpstr>
      <vt:lpstr>Real-World Application</vt:lpstr>
      <vt:lpstr>More in the Paper</vt:lpstr>
      <vt:lpstr>SIMDRAM: Conclusion</vt:lpstr>
      <vt:lpstr>Is PUM in DRAM Really Feasible?</vt:lpstr>
      <vt:lpstr>RowClone in Off-the-Shelf DRAM Chips</vt:lpstr>
      <vt:lpstr>RowClone &amp; Bitwise Ops in Real DRAM Chips</vt:lpstr>
      <vt:lpstr>Row Copy in ComputeDRAM</vt:lpstr>
      <vt:lpstr>Bitwise AND in ComputeDRAM</vt:lpstr>
      <vt:lpstr>Experimental Methodology</vt:lpstr>
      <vt:lpstr>Experimental Methodology</vt:lpstr>
      <vt:lpstr>Proof of Concept</vt:lpstr>
      <vt:lpstr>Proof of Concept</vt:lpstr>
      <vt:lpstr>Real Processing-Using-Memory Prototype</vt:lpstr>
      <vt:lpstr>PiDRAM</vt:lpstr>
      <vt:lpstr>Real Processing-Using-Memory Prototype</vt:lpstr>
      <vt:lpstr>PiDRAM Workflow</vt:lpstr>
      <vt:lpstr>Real Processing-Using-Memory Prototype</vt:lpstr>
      <vt:lpstr>Microbenchmark Copy/Initialization Throughput</vt:lpstr>
      <vt:lpstr>PiDRAM is Open Source</vt:lpstr>
      <vt:lpstr>PiDRAM: Long Talk and Tutorial</vt:lpstr>
      <vt:lpstr>PUM  in Non-Volatile Memories</vt:lpstr>
      <vt:lpstr>Pinatubo: Row Copy and Bitwise Ops in PCM</vt:lpstr>
      <vt:lpstr>Pinatubo: Row Copy and Bitwise Ops in PCM</vt:lpstr>
      <vt:lpstr>In-Memory Crossbar Array Operations</vt:lpstr>
      <vt:lpstr>In-Memory Crossbar Computation</vt:lpstr>
      <vt:lpstr>In-Memory Crossbar Computation</vt:lpstr>
      <vt:lpstr>Processing-Using-Memory (PUM)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creator>Microsoft Office User</dc:creator>
  <cp:lastModifiedBy>Gomez Luna  Juan</cp:lastModifiedBy>
  <cp:revision>836</cp:revision>
  <dcterms:created xsi:type="dcterms:W3CDTF">2020-09-04T14:15:51Z</dcterms:created>
  <dcterms:modified xsi:type="dcterms:W3CDTF">2023-06-13T12:58:11Z</dcterms:modified>
</cp:coreProperties>
</file>