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88" r:id="rId3"/>
    <p:sldMasterId id="2147483700" r:id="rId4"/>
    <p:sldMasterId id="2147483712" r:id="rId5"/>
    <p:sldMasterId id="2147483724" r:id="rId6"/>
  </p:sldMasterIdLst>
  <p:notesMasterIdLst>
    <p:notesMasterId r:id="rId20"/>
  </p:notesMasterIdLst>
  <p:handoutMasterIdLst>
    <p:handoutMasterId r:id="rId21"/>
  </p:handoutMasterIdLst>
  <p:sldIdLst>
    <p:sldId id="6050" r:id="rId7"/>
    <p:sldId id="3497" r:id="rId8"/>
    <p:sldId id="5947" r:id="rId9"/>
    <p:sldId id="6732" r:id="rId10"/>
    <p:sldId id="7334" r:id="rId11"/>
    <p:sldId id="7335" r:id="rId12"/>
    <p:sldId id="7276" r:id="rId13"/>
    <p:sldId id="7336" r:id="rId14"/>
    <p:sldId id="6768" r:id="rId15"/>
    <p:sldId id="6770" r:id="rId16"/>
    <p:sldId id="6769" r:id="rId17"/>
    <p:sldId id="6771" r:id="rId18"/>
    <p:sldId id="6772"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B9"/>
    <a:srgbClr val="F4EA4C"/>
    <a:srgbClr val="FBE5D6"/>
    <a:srgbClr val="2D458A"/>
    <a:srgbClr val="FFFFFF"/>
    <a:srgbClr val="F5F6FB"/>
    <a:srgbClr val="000000"/>
    <a:srgbClr val="0070C0"/>
    <a:srgbClr val="009193"/>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433"/>
    <p:restoredTop sz="88748"/>
  </p:normalViewPr>
  <p:slideViewPr>
    <p:cSldViewPr snapToGrid="0" snapToObjects="1">
      <p:cViewPr varScale="1">
        <p:scale>
          <a:sx n="115" d="100"/>
          <a:sy n="115" d="100"/>
        </p:scale>
        <p:origin x="1920" y="208"/>
      </p:cViewPr>
      <p:guideLst/>
    </p:cSldViewPr>
  </p:slideViewPr>
  <p:outlineViewPr>
    <p:cViewPr>
      <p:scale>
        <a:sx n="33" d="100"/>
        <a:sy n="33" d="100"/>
      </p:scale>
      <p:origin x="0" y="-28976"/>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1" d="100"/>
          <a:sy n="111" d="100"/>
        </p:scale>
        <p:origin x="3456"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DB5256-F1E6-8743-B02A-68834AC97D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43DF50-F8E9-9241-9406-236CB6BE4E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1437D9-744C-C144-AC94-91DD2CDA03B0}" type="datetimeFigureOut">
              <a:rPr lang="en-US" smtClean="0"/>
              <a:t>6/13/23</a:t>
            </a:fld>
            <a:endParaRPr lang="en-US"/>
          </a:p>
        </p:txBody>
      </p:sp>
      <p:sp>
        <p:nvSpPr>
          <p:cNvPr id="4" name="Footer Placeholder 3">
            <a:extLst>
              <a:ext uri="{FF2B5EF4-FFF2-40B4-BE49-F238E27FC236}">
                <a16:creationId xmlns:a16="http://schemas.microsoft.com/office/drawing/2014/main" id="{B796F5C5-CE3A-FA42-98DE-93BCBE04DF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36B318-E632-1A46-A963-2EC75F69F8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205C31-5BD3-9B42-A270-096A1EE58719}" type="slidenum">
              <a:rPr lang="en-US" smtClean="0"/>
              <a:t>‹#›</a:t>
            </a:fld>
            <a:endParaRPr lang="en-US"/>
          </a:p>
        </p:txBody>
      </p:sp>
    </p:spTree>
    <p:extLst>
      <p:ext uri="{BB962C8B-B14F-4D97-AF65-F5344CB8AC3E}">
        <p14:creationId xmlns:p14="http://schemas.microsoft.com/office/powerpoint/2010/main" val="20500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929AC-FC5A-1646-B3A1-E39A37E8D8F5}" type="datetimeFigureOut">
              <a:rPr lang="en-US" smtClean="0"/>
              <a:t>6/13/23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8715E5-0E3B-1B4F-BB79-1C4B57B4732F}" type="slidenum">
              <a:rPr lang="en-US" smtClean="0"/>
              <a:t>‹#›</a:t>
            </a:fld>
            <a:endParaRPr lang="en-US"/>
          </a:p>
        </p:txBody>
      </p:sp>
    </p:spTree>
    <p:extLst>
      <p:ext uri="{BB962C8B-B14F-4D97-AF65-F5344CB8AC3E}">
        <p14:creationId xmlns:p14="http://schemas.microsoft.com/office/powerpoint/2010/main" val="315801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458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08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8715E5-0E3B-1B4F-BB79-1C4B57B4732F}" type="slidenum">
              <a:rPr lang="en-US" smtClean="0"/>
              <a:t>4</a:t>
            </a:fld>
            <a:endParaRPr lang="en-US"/>
          </a:p>
        </p:txBody>
      </p:sp>
    </p:spTree>
    <p:extLst>
      <p:ext uri="{BB962C8B-B14F-4D97-AF65-F5344CB8AC3E}">
        <p14:creationId xmlns:p14="http://schemas.microsoft.com/office/powerpoint/2010/main" val="2517482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847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524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2421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pic>
        <p:nvPicPr>
          <p:cNvPr id="2" name="Picture 1">
            <a:extLst>
              <a:ext uri="{FF2B5EF4-FFF2-40B4-BE49-F238E27FC236}">
                <a16:creationId xmlns:a16="http://schemas.microsoft.com/office/drawing/2014/main" id="{97923537-F496-A84D-9E25-CE094BFAA431}"/>
              </a:ext>
            </a:extLst>
          </p:cNvPr>
          <p:cNvPicPr>
            <a:picLocks noChangeAspect="1"/>
          </p:cNvPicPr>
          <p:nvPr userDrawn="1"/>
        </p:nvPicPr>
        <p:blipFill>
          <a:blip r:embed="rId2"/>
          <a:stretch>
            <a:fillRect/>
          </a:stretch>
        </p:blipFill>
        <p:spPr>
          <a:xfrm>
            <a:off x="263492" y="5551770"/>
            <a:ext cx="2160000" cy="1105263"/>
          </a:xfrm>
          <a:prstGeom prst="rect">
            <a:avLst/>
          </a:prstGeom>
        </p:spPr>
      </p:pic>
      <p:pic>
        <p:nvPicPr>
          <p:cNvPr id="9" name="Picture 8" descr="safari.png">
            <a:extLst>
              <a:ext uri="{FF2B5EF4-FFF2-40B4-BE49-F238E27FC236}">
                <a16:creationId xmlns:a16="http://schemas.microsoft.com/office/drawing/2014/main" id="{A7BD3BC9-DBEB-F142-8D50-839F28DAD6FE}"/>
              </a:ext>
            </a:extLst>
          </p:cNvPr>
          <p:cNvPicPr>
            <a:picLocks noChangeAspect="1"/>
          </p:cNvPicPr>
          <p:nvPr userDrawn="1"/>
        </p:nvPicPr>
        <p:blipFill>
          <a:blip r:embed="rId3" cstate="print"/>
          <a:stretch>
            <a:fillRect/>
          </a:stretch>
        </p:blipFill>
        <p:spPr>
          <a:xfrm>
            <a:off x="6720508" y="6032056"/>
            <a:ext cx="2160000" cy="624977"/>
          </a:xfrm>
          <a:prstGeom prst="rect">
            <a:avLst/>
          </a:prstGeom>
        </p:spPr>
      </p:pic>
    </p:spTree>
    <p:extLst>
      <p:ext uri="{BB962C8B-B14F-4D97-AF65-F5344CB8AC3E}">
        <p14:creationId xmlns:p14="http://schemas.microsoft.com/office/powerpoint/2010/main" val="3436640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957771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5625345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73049761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68873187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22300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692626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733318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73922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98334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672878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717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28087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076724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39591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012342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50517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0915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225943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607242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093237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485040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124744"/>
            <a:ext cx="7924800" cy="2232248"/>
          </a:xfrm>
        </p:spPr>
        <p:txBody>
          <a:bodyPr/>
          <a:lstStyle>
            <a:lvl1pP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404592"/>
            <a:ext cx="7848600" cy="1248544"/>
          </a:xfrm>
        </p:spPr>
        <p:txBody>
          <a:bodyPr/>
          <a:lstStyle>
            <a:lvl1pPr marL="0" indent="0" algn="ctr">
              <a:buFont typeface="Wingdings" pitchFamily="2" charset="2"/>
              <a:buNone/>
              <a:defRPr/>
            </a:lvl1pPr>
          </a:lstStyle>
          <a:p>
            <a:r>
              <a:rPr lang="en-US" altLang="en-US" dirty="0"/>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a:t>Juan Gómez Luna Peking University. Beijing, September 7, 2015 </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32929991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691563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818340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24638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139701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202973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136187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60443789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26498605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34273945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18464703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22558657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400098157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78970206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75012992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06585543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50229795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59988185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85054513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22445796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82063742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4166422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23821071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71561964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9354308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412671789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66492586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43501527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17478037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3630287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0780490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908720"/>
            <a:ext cx="4229100" cy="5472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10100" y="908720"/>
            <a:ext cx="4229100" cy="5472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499342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78576585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03843096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82622238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6/13/23</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144678194"/>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0"/>
            <a:ext cx="8610600" cy="9087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a:t>Juan Gómez Luna Peking University. Beijing, September 7, 2015 </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4010528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7040518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2168368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4353873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3892802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youtube.com/live/GIb5EgSrWk0?feature=shar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live/GIb5EgSrWk0?feature=share"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hyperlink" Target="https://www.youtube.com/playlist?list=PL5Q2soXY2Zi_EObuoAZVSq_o6UySWQHvZ"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youtube.com/playlist?list=PL5Q2soXY2Zi-841fUYYUK9EsXKhQKRPyX" TargetMode="External"/><Relationship Id="rId5" Type="http://schemas.openxmlformats.org/officeDocument/2006/relationships/hyperlink" Target="https://safari.ethz.ch/projects_and_seminars/spring2023/doku.php?id=processing_in_memory" TargetMode="External"/><Relationship Id="rId4" Type="http://schemas.openxmlformats.org/officeDocument/2006/relationships/hyperlink" Target="https://safari.ethz.ch/projects_and_seminars/fall2021/doku.php?id=processing_in_memory"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events.safari.ethz.ch/real-pim-tutorial/doku.php?id=start" TargetMode="External"/><Relationship Id="rId3" Type="http://schemas.openxmlformats.org/officeDocument/2006/relationships/image" Target="../media/image5.png"/><Relationship Id="rId7" Type="http://schemas.openxmlformats.org/officeDocument/2006/relationships/hyperlink" Target="https://www.youtube.com/live/f5-nT1tbz5w?feature=shar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youtube.com/playlist?list=PL5Q2soXY2Zi-841fUYYUK9EsXKhQKRPyX"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live/oYCaLcT0Kmo?feature=share" TargetMode="External"/><Relationship Id="rId3" Type="http://schemas.openxmlformats.org/officeDocument/2006/relationships/hyperlink" Target="https://youtube.com/playlist?list=PL5Q2soXY2Zi-841fUYYUK9EsXKhQKRPyX" TargetMode="External"/><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events.safari.ethz.ch/asplos-pim-tutorial/doku.php?id=star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youtube.com/playlist?list=PL5Q2soXY2Zi-841fUYYUK9EsXKhQKRPyX"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events.safari.ethz.ch/isca-pim-tutorial/doku.php?id=start"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youtube.com/playlist?list=PL5Q2soXY2Zi-841fUYYUK9EsXKhQKRPyX"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www.youtube.com/live/GIb5EgSrWk0?feature=shar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4A15A-743E-4240-B7EC-8C7A112226BC}"/>
              </a:ext>
            </a:extLst>
          </p:cNvPr>
          <p:cNvSpPr>
            <a:spLocks noGrp="1"/>
          </p:cNvSpPr>
          <p:nvPr>
            <p:ph type="body" sz="quarter" idx="10"/>
          </p:nvPr>
        </p:nvSpPr>
        <p:spPr>
          <a:xfrm>
            <a:off x="0" y="669070"/>
            <a:ext cx="9144000" cy="3470609"/>
          </a:xfrm>
        </p:spPr>
        <p:txBody>
          <a:bodyPr>
            <a:normAutofit lnSpcReduction="10000"/>
          </a:bodyPr>
          <a:lstStyle/>
          <a:p>
            <a:r>
              <a:rPr lang="en-US" sz="6000" dirty="0">
                <a:solidFill>
                  <a:srgbClr val="002060"/>
                </a:solidFill>
              </a:rPr>
              <a:t>Real-world </a:t>
            </a:r>
          </a:p>
          <a:p>
            <a:r>
              <a:rPr lang="en-US" sz="6000" dirty="0">
                <a:solidFill>
                  <a:srgbClr val="002060"/>
                </a:solidFill>
              </a:rPr>
              <a:t>Processing-in-Memory </a:t>
            </a:r>
          </a:p>
          <a:p>
            <a:r>
              <a:rPr lang="en-US" sz="6000" dirty="0">
                <a:solidFill>
                  <a:srgbClr val="002060"/>
                </a:solidFill>
              </a:rPr>
              <a:t>Systems</a:t>
            </a:r>
          </a:p>
          <a:p>
            <a:r>
              <a:rPr lang="en-US" sz="5000" dirty="0">
                <a:solidFill>
                  <a:srgbClr val="0070C0"/>
                </a:solidFill>
              </a:rPr>
              <a:t>for Modern Workloads</a:t>
            </a:r>
          </a:p>
        </p:txBody>
      </p:sp>
      <p:sp>
        <p:nvSpPr>
          <p:cNvPr id="2" name="Subtitle 1">
            <a:extLst>
              <a:ext uri="{FF2B5EF4-FFF2-40B4-BE49-F238E27FC236}">
                <a16:creationId xmlns:a16="http://schemas.microsoft.com/office/drawing/2014/main" id="{3F10CE7A-9D8C-AE49-A39B-C01858CE19B8}"/>
              </a:ext>
            </a:extLst>
          </p:cNvPr>
          <p:cNvSpPr>
            <a:spLocks noGrp="1"/>
          </p:cNvSpPr>
          <p:nvPr>
            <p:ph type="subTitle" idx="1"/>
          </p:nvPr>
        </p:nvSpPr>
        <p:spPr>
          <a:xfrm>
            <a:off x="306659" y="1"/>
            <a:ext cx="8530683" cy="466990"/>
          </a:xfrm>
        </p:spPr>
        <p:txBody>
          <a:bodyPr>
            <a:noAutofit/>
          </a:bodyPr>
          <a:lstStyle/>
          <a:p>
            <a:pPr>
              <a:spcBef>
                <a:spcPts val="600"/>
              </a:spcBef>
            </a:pPr>
            <a:r>
              <a:rPr lang="en-US" sz="2400" b="0" dirty="0">
                <a:latin typeface="Candara" panose="020E0502030303020204" pitchFamily="34" charset="0"/>
              </a:rPr>
              <a:t>International Symposium on Computer Architecture (ISCA)</a:t>
            </a:r>
          </a:p>
        </p:txBody>
      </p:sp>
      <p:sp>
        <p:nvSpPr>
          <p:cNvPr id="4" name="Subtitle 1">
            <a:extLst>
              <a:ext uri="{FF2B5EF4-FFF2-40B4-BE49-F238E27FC236}">
                <a16:creationId xmlns:a16="http://schemas.microsoft.com/office/drawing/2014/main" id="{A8E1073D-2730-9344-9B5D-7736C10F61B9}"/>
              </a:ext>
            </a:extLst>
          </p:cNvPr>
          <p:cNvSpPr txBox="1">
            <a:spLocks/>
          </p:cNvSpPr>
          <p:nvPr/>
        </p:nvSpPr>
        <p:spPr>
          <a:xfrm>
            <a:off x="1106731" y="4538545"/>
            <a:ext cx="6858000" cy="2096431"/>
          </a:xfrm>
          <a:prstGeom prst="rect">
            <a:avLst/>
          </a:prstGeom>
        </p:spPr>
        <p:txBody>
          <a:bodyPr vert="horz" lIns="91440" tIns="45720" rIns="91440" bIns="45720" rtlCol="0">
            <a:normAutofit lnSpcReduction="10000"/>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600"/>
              </a:spcBef>
            </a:pPr>
            <a:r>
              <a:rPr lang="en-US" sz="2000" b="0" dirty="0">
                <a:latin typeface="Candara" panose="020E0502030303020204" pitchFamily="34" charset="0"/>
                <a:hlinkClick r:id="rId2"/>
              </a:rPr>
              <a:t>https://www.youtube.com/live/GIb5EgSrWk0?feature=share</a:t>
            </a:r>
            <a:endParaRPr lang="en-US" sz="2000" b="0" dirty="0">
              <a:latin typeface="Candara" panose="020E0502030303020204" pitchFamily="34" charset="0"/>
            </a:endParaRPr>
          </a:p>
          <a:p>
            <a:pPr>
              <a:spcBef>
                <a:spcPts val="600"/>
              </a:spcBef>
            </a:pPr>
            <a:endParaRPr lang="en-US" sz="2000" b="0" dirty="0">
              <a:latin typeface="Candara" panose="020E0502030303020204" pitchFamily="34" charset="0"/>
            </a:endParaRPr>
          </a:p>
          <a:p>
            <a:pPr>
              <a:spcBef>
                <a:spcPts val="600"/>
              </a:spcBef>
            </a:pPr>
            <a:r>
              <a:rPr lang="en-US" sz="2000" b="0" dirty="0">
                <a:latin typeface="Candara" panose="020E0502030303020204" pitchFamily="34" charset="0"/>
              </a:rPr>
              <a:t>Room: Magnolia 16</a:t>
            </a:r>
          </a:p>
          <a:p>
            <a:pPr>
              <a:spcBef>
                <a:spcPts val="600"/>
              </a:spcBef>
            </a:pPr>
            <a:r>
              <a:rPr lang="en-US" sz="2000" b="0" dirty="0">
                <a:latin typeface="Candara" panose="020E0502030303020204" pitchFamily="34" charset="0"/>
              </a:rPr>
              <a:t>Marriott World Center Orlando</a:t>
            </a:r>
          </a:p>
          <a:p>
            <a:pPr>
              <a:spcBef>
                <a:spcPts val="600"/>
              </a:spcBef>
            </a:pPr>
            <a:r>
              <a:rPr lang="en-US" sz="2000" b="0" dirty="0">
                <a:latin typeface="Candara" panose="020E0502030303020204" pitchFamily="34" charset="0"/>
              </a:rPr>
              <a:t>Orlando, FL, USA</a:t>
            </a:r>
          </a:p>
          <a:p>
            <a:pPr>
              <a:spcBef>
                <a:spcPts val="600"/>
              </a:spcBef>
            </a:pPr>
            <a:r>
              <a:rPr lang="en-US" sz="2000" dirty="0"/>
              <a:t>July 18th, 2023</a:t>
            </a:r>
          </a:p>
        </p:txBody>
      </p:sp>
    </p:spTree>
    <p:extLst>
      <p:ext uri="{BB962C8B-B14F-4D97-AF65-F5344CB8AC3E}">
        <p14:creationId xmlns:p14="http://schemas.microsoft.com/office/powerpoint/2010/main" val="3123983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B6703-0AAE-4144-A18C-05A1F4F2324D}"/>
              </a:ext>
            </a:extLst>
          </p:cNvPr>
          <p:cNvSpPr>
            <a:spLocks noGrp="1"/>
          </p:cNvSpPr>
          <p:nvPr>
            <p:ph type="title"/>
          </p:nvPr>
        </p:nvSpPr>
        <p:spPr/>
        <p:txBody>
          <a:bodyPr>
            <a:normAutofit fontScale="90000"/>
          </a:bodyPr>
          <a:lstStyle/>
          <a:p>
            <a:r>
              <a:rPr lang="en-US" dirty="0"/>
              <a:t>Sequence Alignment on Real PIM </a:t>
            </a:r>
          </a:p>
        </p:txBody>
      </p:sp>
      <p:sp>
        <p:nvSpPr>
          <p:cNvPr id="3" name="Content Placeholder 2">
            <a:extLst>
              <a:ext uri="{FF2B5EF4-FFF2-40B4-BE49-F238E27FC236}">
                <a16:creationId xmlns:a16="http://schemas.microsoft.com/office/drawing/2014/main" id="{CE5455F9-F8D4-864C-96F1-402424194CCA}"/>
              </a:ext>
            </a:extLst>
          </p:cNvPr>
          <p:cNvSpPr>
            <a:spLocks noGrp="1"/>
          </p:cNvSpPr>
          <p:nvPr>
            <p:ph idx="1"/>
          </p:nvPr>
        </p:nvSpPr>
        <p:spPr>
          <a:xfrm>
            <a:off x="169011" y="847494"/>
            <a:ext cx="8894602" cy="5653668"/>
          </a:xfrm>
        </p:spPr>
        <p:txBody>
          <a:bodyPr>
            <a:normAutofit fontScale="70000" lnSpcReduction="20000"/>
          </a:bodyPr>
          <a:lstStyle/>
          <a:p>
            <a:pPr>
              <a:lnSpc>
                <a:spcPct val="120000"/>
              </a:lnSpc>
            </a:pPr>
            <a:r>
              <a:rPr lang="en-US" sz="3100" dirty="0">
                <a:solidFill>
                  <a:srgbClr val="0070C0"/>
                </a:solidFill>
              </a:rPr>
              <a:t>High-throughput Sequence Alignment using Real Processing-in-Memory Systems</a:t>
            </a:r>
          </a:p>
          <a:p>
            <a:pPr lvl="1">
              <a:lnSpc>
                <a:spcPct val="120000"/>
              </a:lnSpc>
            </a:pPr>
            <a:r>
              <a:rPr lang="en-US" sz="2900" dirty="0">
                <a:solidFill>
                  <a:srgbClr val="7030A0"/>
                </a:solidFill>
              </a:rPr>
              <a:t>Prof. Izzat El Hajj</a:t>
            </a:r>
            <a:endParaRPr lang="en-US" sz="2900" dirty="0"/>
          </a:p>
          <a:p>
            <a:pPr>
              <a:lnSpc>
                <a:spcPct val="120000"/>
              </a:lnSpc>
            </a:pPr>
            <a:r>
              <a:rPr lang="en-US" sz="2300" b="1" dirty="0"/>
              <a:t>Abstract:</a:t>
            </a:r>
            <a:r>
              <a:rPr lang="en-US" sz="2300" dirty="0"/>
              <a:t> Sequence alignment is a memory bound computation whose performance in modern systems is limited by the memory bandwidth bottleneck. Processing-in-memory architectures alleviate this bottleneck by providing the memory with computing competencies. We present Alignment-in-Memory (AIM), a framework for high-throughput sequence alignment using processing-in-memory which we have implemented and evaluated it on UPMEM, the first publicly-available general-purpose programmable processing-in-memory system. Our evaluation shows that a real processing-in-memory system can substantially outperform server-grade multi-threaded CPU systems running at full-scale when performing sequence alignment for a variety of algorithms, read lengths, and edit distance thresholds. We hope that our findings inspire more work on creating and accelerating bioinformatics algorithms for such real processing-in-memory systems. Our code is available at: https://</a:t>
            </a:r>
            <a:r>
              <a:rPr lang="en-US" sz="2300" dirty="0" err="1"/>
              <a:t>github.com</a:t>
            </a:r>
            <a:r>
              <a:rPr lang="en-US" sz="2300" dirty="0"/>
              <a:t>/</a:t>
            </a:r>
            <a:r>
              <a:rPr lang="en-US" sz="2300" dirty="0" err="1"/>
              <a:t>safaad</a:t>
            </a:r>
            <a:r>
              <a:rPr lang="en-US" sz="2300" dirty="0"/>
              <a:t>/aim.</a:t>
            </a:r>
          </a:p>
          <a:p>
            <a:pPr>
              <a:lnSpc>
                <a:spcPct val="120000"/>
              </a:lnSpc>
            </a:pPr>
            <a:r>
              <a:rPr lang="en-US" sz="2300" b="1" dirty="0"/>
              <a:t>Bio:</a:t>
            </a:r>
            <a:r>
              <a:rPr lang="en-US" sz="2300" dirty="0"/>
              <a:t> </a:t>
            </a:r>
            <a:r>
              <a:rPr lang="en-US" sz="2300" dirty="0">
                <a:solidFill>
                  <a:srgbClr val="0070C0"/>
                </a:solidFill>
              </a:rPr>
              <a:t>Izzat El Hajj</a:t>
            </a:r>
            <a:r>
              <a:rPr lang="en-US" sz="2300" dirty="0"/>
              <a:t> is an Assistant Professor in the Department of Computer Science at the American University of Beirut. His research interests are in application acceleration and programming support for emerging parallel processors and memory technologies, with a particular interest in GPUs and processing-in-memory. Izzat received his M.S. and Ph.D. in Electrical and Computer Engineering at the University of Illinois at Urbana-Champaign and his B.E. in Electrical and Computer Engineering at the American University of Beirut.</a:t>
            </a:r>
          </a:p>
        </p:txBody>
      </p:sp>
    </p:spTree>
    <p:extLst>
      <p:ext uri="{BB962C8B-B14F-4D97-AF65-F5344CB8AC3E}">
        <p14:creationId xmlns:p14="http://schemas.microsoft.com/office/powerpoint/2010/main" val="1430838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2E75-8018-AE48-A63B-0691B1E02424}"/>
              </a:ext>
            </a:extLst>
          </p:cNvPr>
          <p:cNvSpPr>
            <a:spLocks noGrp="1"/>
          </p:cNvSpPr>
          <p:nvPr>
            <p:ph type="title"/>
          </p:nvPr>
        </p:nvSpPr>
        <p:spPr/>
        <p:txBody>
          <a:bodyPr>
            <a:normAutofit fontScale="90000"/>
          </a:bodyPr>
          <a:lstStyle/>
          <a:p>
            <a:r>
              <a:rPr lang="en-US" dirty="0" err="1"/>
              <a:t>SpMV</a:t>
            </a:r>
            <a:r>
              <a:rPr lang="en-US" dirty="0"/>
              <a:t> on a Real PIM System</a:t>
            </a:r>
          </a:p>
        </p:txBody>
      </p:sp>
      <p:sp>
        <p:nvSpPr>
          <p:cNvPr id="3" name="Content Placeholder 2">
            <a:extLst>
              <a:ext uri="{FF2B5EF4-FFF2-40B4-BE49-F238E27FC236}">
                <a16:creationId xmlns:a16="http://schemas.microsoft.com/office/drawing/2014/main" id="{8BFEAB6C-1EAD-574C-AF36-867F144E8845}"/>
              </a:ext>
            </a:extLst>
          </p:cNvPr>
          <p:cNvSpPr>
            <a:spLocks noGrp="1"/>
          </p:cNvSpPr>
          <p:nvPr>
            <p:ph idx="1"/>
          </p:nvPr>
        </p:nvSpPr>
        <p:spPr>
          <a:xfrm>
            <a:off x="169011" y="846964"/>
            <a:ext cx="8894602" cy="5643046"/>
          </a:xfrm>
        </p:spPr>
        <p:txBody>
          <a:bodyPr>
            <a:normAutofit fontScale="25000" lnSpcReduction="20000"/>
          </a:bodyPr>
          <a:lstStyle/>
          <a:p>
            <a:pPr>
              <a:lnSpc>
                <a:spcPct val="120000"/>
              </a:lnSpc>
            </a:pPr>
            <a:r>
              <a:rPr lang="en-US" sz="7200" dirty="0" err="1">
                <a:solidFill>
                  <a:srgbClr val="0070C0"/>
                </a:solidFill>
              </a:rPr>
              <a:t>SparseP</a:t>
            </a:r>
            <a:r>
              <a:rPr lang="en-US" sz="7200" dirty="0">
                <a:solidFill>
                  <a:srgbClr val="0070C0"/>
                </a:solidFill>
              </a:rPr>
              <a:t>: Towards Efficient Sparse Matrix Vector Multiplication for Real Processing-In-Memory Systems</a:t>
            </a:r>
          </a:p>
          <a:p>
            <a:pPr lvl="1">
              <a:lnSpc>
                <a:spcPct val="120000"/>
              </a:lnSpc>
            </a:pPr>
            <a:r>
              <a:rPr lang="en-US" sz="6400" dirty="0">
                <a:solidFill>
                  <a:srgbClr val="7030A0"/>
                </a:solidFill>
              </a:rPr>
              <a:t>Dr. Christina </a:t>
            </a:r>
            <a:r>
              <a:rPr lang="en-US" sz="6400" dirty="0" err="1">
                <a:solidFill>
                  <a:srgbClr val="7030A0"/>
                </a:solidFill>
              </a:rPr>
              <a:t>Giannoula</a:t>
            </a:r>
            <a:r>
              <a:rPr lang="en-US" sz="6400" dirty="0">
                <a:solidFill>
                  <a:srgbClr val="7030A0"/>
                </a:solidFill>
              </a:rPr>
              <a:t> </a:t>
            </a:r>
            <a:endParaRPr lang="en-US" sz="6400" dirty="0"/>
          </a:p>
          <a:p>
            <a:r>
              <a:rPr lang="en-US" sz="5600" b="1" dirty="0"/>
              <a:t>Abstract</a:t>
            </a:r>
            <a:r>
              <a:rPr lang="en-US" sz="5600" dirty="0"/>
              <a:t>: Several manufacturers have already started to commercialize near-bank Processing-In-Memory (PIM) architectures. Near-bank PIM architectures place simple cores close to DRAM banks and can yield significant performance and energy improvements in parallel applications by alleviating data access costs. Real PIM systems can provide high levels of parallelism, large aggregate memory bandwidth and low memory access latency, thereby being a good fit to accelerate the widely-used, memory-bound Sparse Matrix Vector Multiplication (</a:t>
            </a:r>
            <a:r>
              <a:rPr lang="en-US" sz="5600" dirty="0" err="1"/>
              <a:t>SpMV</a:t>
            </a:r>
            <a:r>
              <a:rPr lang="en-US" sz="5600" dirty="0"/>
              <a:t>) kernel. </a:t>
            </a:r>
          </a:p>
          <a:p>
            <a:pPr marL="226800" indent="0">
              <a:buNone/>
            </a:pPr>
            <a:r>
              <a:rPr lang="en-US" sz="5600" dirty="0"/>
              <a:t>This talk provides the first comprehensive analysis of </a:t>
            </a:r>
            <a:r>
              <a:rPr lang="en-US" sz="5600" dirty="0" err="1"/>
              <a:t>SpMV</a:t>
            </a:r>
            <a:r>
              <a:rPr lang="en-US" sz="5600" dirty="0"/>
              <a:t> on a real-world PIM architecture, and presents </a:t>
            </a:r>
            <a:r>
              <a:rPr lang="en-US" sz="5600" dirty="0" err="1"/>
              <a:t>SparseP</a:t>
            </a:r>
            <a:r>
              <a:rPr lang="en-US" sz="5600" dirty="0"/>
              <a:t>, the first </a:t>
            </a:r>
            <a:r>
              <a:rPr lang="en-US" sz="5600" dirty="0" err="1"/>
              <a:t>SpMV</a:t>
            </a:r>
            <a:r>
              <a:rPr lang="en-US" sz="5600" dirty="0"/>
              <a:t> library for real PIM architectures. We will discuss three key contributions that we make in our </a:t>
            </a:r>
            <a:r>
              <a:rPr lang="en-US" sz="5600" dirty="0" err="1"/>
              <a:t>Sigmetrics</a:t>
            </a:r>
            <a:r>
              <a:rPr lang="en-US" sz="5600" dirty="0"/>
              <a:t> 2022 paper. First, we implement a wide variety of software strategies on </a:t>
            </a:r>
            <a:r>
              <a:rPr lang="en-US" sz="5600" dirty="0" err="1"/>
              <a:t>SpMV</a:t>
            </a:r>
            <a:r>
              <a:rPr lang="en-US" sz="5600" dirty="0"/>
              <a:t> for a multithreaded PIM core and characterize the computational limits of a single multithreaded PIM core. Second, we design various load balancing schemes across multiple PIM cores, and two types of data partitioning techniques to execute </a:t>
            </a:r>
            <a:r>
              <a:rPr lang="en-US" sz="5600" dirty="0" err="1"/>
              <a:t>SpMV</a:t>
            </a:r>
            <a:r>
              <a:rPr lang="en-US" sz="5600" dirty="0"/>
              <a:t> on thousands of PIM cores: (1) 1D-partitioned kernels to perform the complete </a:t>
            </a:r>
            <a:r>
              <a:rPr lang="en-US" sz="5600" dirty="0" err="1"/>
              <a:t>SpMV</a:t>
            </a:r>
            <a:r>
              <a:rPr lang="en-US" sz="5600" dirty="0"/>
              <a:t> computation only using PIM cores, and (2) 2D-partitioned kernels to strive a balance between computation and data transfer costs to PIM-enabled memory. Third, we compare </a:t>
            </a:r>
            <a:r>
              <a:rPr lang="en-US" sz="5600" dirty="0" err="1"/>
              <a:t>SpMV</a:t>
            </a:r>
            <a:r>
              <a:rPr lang="en-US" sz="5600" dirty="0"/>
              <a:t> execution on a real-world PIM system with 2528 PIM cores to state-of-the-art CPU and GPU systems to study the performance and energy efficiency of various devices. </a:t>
            </a:r>
            <a:r>
              <a:rPr lang="en-US" sz="5600" dirty="0" err="1"/>
              <a:t>SparseP</a:t>
            </a:r>
            <a:r>
              <a:rPr lang="en-US" sz="5600" dirty="0"/>
              <a:t> software package provides 25 </a:t>
            </a:r>
            <a:r>
              <a:rPr lang="en-US" sz="5600" dirty="0" err="1"/>
              <a:t>SpMV</a:t>
            </a:r>
            <a:r>
              <a:rPr lang="en-US" sz="5600" dirty="0"/>
              <a:t> kernels for real PIM systems supporting the four most widely used compressed matrix formats, and a wide range of data types. Our extensive evaluation provides new insights and recommendations for software designers and hardware architects to efficiently accelerate </a:t>
            </a:r>
            <a:r>
              <a:rPr lang="en-US" sz="5600" dirty="0" err="1"/>
              <a:t>SpMV</a:t>
            </a:r>
            <a:r>
              <a:rPr lang="en-US" sz="5600" dirty="0"/>
              <a:t> on real PIM systems.</a:t>
            </a:r>
          </a:p>
          <a:p>
            <a:r>
              <a:rPr lang="en-US" sz="5600" b="1" dirty="0"/>
              <a:t>Bio</a:t>
            </a:r>
            <a:r>
              <a:rPr lang="en-US" sz="5600" dirty="0"/>
              <a:t>: </a:t>
            </a:r>
            <a:r>
              <a:rPr lang="en-US" sz="5600" dirty="0">
                <a:solidFill>
                  <a:srgbClr val="0070C0"/>
                </a:solidFill>
              </a:rPr>
              <a:t>Christina </a:t>
            </a:r>
            <a:r>
              <a:rPr lang="en-US" sz="5600" dirty="0" err="1">
                <a:solidFill>
                  <a:srgbClr val="0070C0"/>
                </a:solidFill>
              </a:rPr>
              <a:t>Giannoula</a:t>
            </a:r>
            <a:r>
              <a:rPr lang="en-US" sz="5600" dirty="0">
                <a:solidFill>
                  <a:srgbClr val="0070C0"/>
                </a:solidFill>
              </a:rPr>
              <a:t> </a:t>
            </a:r>
            <a:r>
              <a:rPr lang="en-US" sz="5600" dirty="0"/>
              <a:t>is a Postdoctoral Researcher at the University of Toronto working with Prof. Gennady </a:t>
            </a:r>
            <a:r>
              <a:rPr lang="en-US" sz="5600" dirty="0" err="1"/>
              <a:t>Pekhimenko</a:t>
            </a:r>
            <a:r>
              <a:rPr lang="en-US" sz="5600" dirty="0"/>
              <a:t> and the </a:t>
            </a:r>
            <a:r>
              <a:rPr lang="en-US" sz="5600" dirty="0" err="1"/>
              <a:t>EcoSystem</a:t>
            </a:r>
            <a:r>
              <a:rPr lang="en-US" sz="5600" dirty="0"/>
              <a:t> research group. She is also working with the SAFARI research group, which is led by Prof. </a:t>
            </a:r>
            <a:r>
              <a:rPr lang="en-US" sz="5600" dirty="0" err="1"/>
              <a:t>Onur</a:t>
            </a:r>
            <a:r>
              <a:rPr lang="en-US" sz="5600" dirty="0"/>
              <a:t> </a:t>
            </a:r>
            <a:r>
              <a:rPr lang="en-US" sz="5600" dirty="0" err="1"/>
              <a:t>Mutlu</a:t>
            </a:r>
            <a:r>
              <a:rPr lang="en-US" sz="5600" dirty="0"/>
              <a:t>. She received her Ph.D. in October 2022 from School of Electrical and Computer Engineering (ECE) at the National Technical University of Athens (NTUA) advised by Prof. Georgios </a:t>
            </a:r>
            <a:r>
              <a:rPr lang="en-US" sz="5600" dirty="0" err="1"/>
              <a:t>Goumas</a:t>
            </a:r>
            <a:r>
              <a:rPr lang="en-US" sz="5600" dirty="0"/>
              <a:t>, Prof. </a:t>
            </a:r>
            <a:r>
              <a:rPr lang="en-US" sz="5600" dirty="0" err="1"/>
              <a:t>Nectarios</a:t>
            </a:r>
            <a:r>
              <a:rPr lang="en-US" sz="5600" dirty="0"/>
              <a:t> </a:t>
            </a:r>
            <a:r>
              <a:rPr lang="en-US" sz="5600" dirty="0" err="1"/>
              <a:t>Koziris</a:t>
            </a:r>
            <a:r>
              <a:rPr lang="en-US" sz="5600" dirty="0"/>
              <a:t> and Prof. </a:t>
            </a:r>
            <a:r>
              <a:rPr lang="en-US" sz="5600" dirty="0" err="1"/>
              <a:t>Onur</a:t>
            </a:r>
            <a:r>
              <a:rPr lang="en-US" sz="5600" dirty="0"/>
              <a:t> </a:t>
            </a:r>
            <a:r>
              <a:rPr lang="en-US" sz="5600" dirty="0" err="1"/>
              <a:t>Mutlu</a:t>
            </a:r>
            <a:r>
              <a:rPr lang="en-US" sz="5600" dirty="0"/>
              <a:t>. Her research interests lie in the intersection of computer architecture, computer systems and high-performance computing. Specifically, her research focuses on the hardware/software co-design of emerging applications, including graph processing, pointer-chasing data structures, machine learning workloads, and sparse linear algebra, with modern computing paradigms, such as large-scale multicore systems, disaggregated memory systems and near-data processing architectures. She has several publications and awards for her research on these topics.</a:t>
            </a:r>
          </a:p>
        </p:txBody>
      </p:sp>
    </p:spTree>
    <p:extLst>
      <p:ext uri="{BB962C8B-B14F-4D97-AF65-F5344CB8AC3E}">
        <p14:creationId xmlns:p14="http://schemas.microsoft.com/office/powerpoint/2010/main" val="1929642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C9236-CA3E-A147-83E5-0903EF13266B}"/>
              </a:ext>
            </a:extLst>
          </p:cNvPr>
          <p:cNvSpPr>
            <a:spLocks noGrp="1"/>
          </p:cNvSpPr>
          <p:nvPr>
            <p:ph type="title"/>
          </p:nvPr>
        </p:nvSpPr>
        <p:spPr/>
        <p:txBody>
          <a:bodyPr>
            <a:normAutofit fontScale="90000"/>
          </a:bodyPr>
          <a:lstStyle/>
          <a:p>
            <a:r>
              <a:rPr lang="en-US" dirty="0"/>
              <a:t>Samsung HBM-PIM</a:t>
            </a:r>
          </a:p>
        </p:txBody>
      </p:sp>
      <p:sp>
        <p:nvSpPr>
          <p:cNvPr id="3" name="Content Placeholder 2">
            <a:extLst>
              <a:ext uri="{FF2B5EF4-FFF2-40B4-BE49-F238E27FC236}">
                <a16:creationId xmlns:a16="http://schemas.microsoft.com/office/drawing/2014/main" id="{DCD8665E-E85E-224F-9A09-015EA21E1731}"/>
              </a:ext>
            </a:extLst>
          </p:cNvPr>
          <p:cNvSpPr>
            <a:spLocks noGrp="1"/>
          </p:cNvSpPr>
          <p:nvPr>
            <p:ph idx="1"/>
          </p:nvPr>
        </p:nvSpPr>
        <p:spPr>
          <a:xfrm>
            <a:off x="169011" y="880946"/>
            <a:ext cx="8894602" cy="5609064"/>
          </a:xfrm>
        </p:spPr>
        <p:txBody>
          <a:bodyPr>
            <a:normAutofit fontScale="77500" lnSpcReduction="20000"/>
          </a:bodyPr>
          <a:lstStyle/>
          <a:p>
            <a:pPr>
              <a:lnSpc>
                <a:spcPct val="120000"/>
              </a:lnSpc>
            </a:pPr>
            <a:r>
              <a:rPr lang="en-US" dirty="0">
                <a:solidFill>
                  <a:srgbClr val="0070C0"/>
                </a:solidFill>
              </a:rPr>
              <a:t>Introducing Real-world HBM-PIM Powered System for Memory-bound Applications</a:t>
            </a:r>
          </a:p>
          <a:p>
            <a:pPr lvl="1">
              <a:lnSpc>
                <a:spcPct val="120000"/>
              </a:lnSpc>
            </a:pPr>
            <a:r>
              <a:rPr lang="en-US" sz="2600" dirty="0">
                <a:solidFill>
                  <a:srgbClr val="7030A0"/>
                </a:solidFill>
              </a:rPr>
              <a:t>Dr. </a:t>
            </a:r>
            <a:r>
              <a:rPr lang="en-US" sz="2600" dirty="0" err="1">
                <a:solidFill>
                  <a:srgbClr val="7030A0"/>
                </a:solidFill>
              </a:rPr>
              <a:t>Sukhan</a:t>
            </a:r>
            <a:r>
              <a:rPr lang="en-US" sz="2600" dirty="0">
                <a:solidFill>
                  <a:srgbClr val="7030A0"/>
                </a:solidFill>
              </a:rPr>
              <a:t> Lee</a:t>
            </a:r>
          </a:p>
          <a:p>
            <a:pPr>
              <a:lnSpc>
                <a:spcPct val="120000"/>
              </a:lnSpc>
            </a:pPr>
            <a:r>
              <a:rPr lang="en-US" sz="2300" b="1" dirty="0"/>
              <a:t>Abstract:</a:t>
            </a:r>
            <a:r>
              <a:rPr lang="en-US" sz="2300" dirty="0"/>
              <a:t> Since the introduction of Samsung's groundbreaking high bandwidth memory with in-memory processing (HBM-PIM) in 2021, a number of HBM-PIM enabled systems, including a GPU cluster and FPGA, have been developed. These advancements have been presented and showcased at various conferences and journals, spanning from ISSCC 2021 to </a:t>
            </a:r>
            <a:r>
              <a:rPr lang="en-US" sz="2300" dirty="0" err="1"/>
              <a:t>Memcon</a:t>
            </a:r>
            <a:r>
              <a:rPr lang="en-US" sz="2300" dirty="0"/>
              <a:t> 2023. In this tutorial, we provide a comprehensive overview of HBM-PIM, covering its architectural aspects, the associated software ecosystem, and the structure of PIM-powered systems. We also present energy-efficient performance results for memory-bound applications achieved by these systems.</a:t>
            </a:r>
          </a:p>
          <a:p>
            <a:pPr>
              <a:lnSpc>
                <a:spcPct val="120000"/>
              </a:lnSpc>
            </a:pPr>
            <a:r>
              <a:rPr lang="en-US" sz="2300" b="1" dirty="0"/>
              <a:t>Bio:</a:t>
            </a:r>
            <a:r>
              <a:rPr lang="en-US" sz="2300" dirty="0"/>
              <a:t> </a:t>
            </a:r>
            <a:r>
              <a:rPr lang="en-US" sz="2300" dirty="0" err="1">
                <a:solidFill>
                  <a:srgbClr val="0070C0"/>
                </a:solidFill>
              </a:rPr>
              <a:t>Sukhan</a:t>
            </a:r>
            <a:r>
              <a:rPr lang="en-US" sz="2300" dirty="0">
                <a:solidFill>
                  <a:srgbClr val="0070C0"/>
                </a:solidFill>
              </a:rPr>
              <a:t> Lee</a:t>
            </a:r>
            <a:r>
              <a:rPr lang="en-US" sz="2300" dirty="0"/>
              <a:t> received a Ph.D. degree in intelligent convergence systems from Seoul National University. In 2018, he joined the Memory Division, Samsung Electronics, </a:t>
            </a:r>
            <a:r>
              <a:rPr lang="en-US" sz="2300" dirty="0" err="1"/>
              <a:t>Hwaseong</a:t>
            </a:r>
            <a:r>
              <a:rPr lang="en-US" sz="2300" dirty="0"/>
              <a:t>, Korea, where he has been involved in DRAM circuit design. His research interests include memory microarchitecture and neural network system hardware architecture and design.</a:t>
            </a:r>
          </a:p>
        </p:txBody>
      </p:sp>
    </p:spTree>
    <p:extLst>
      <p:ext uri="{BB962C8B-B14F-4D97-AF65-F5344CB8AC3E}">
        <p14:creationId xmlns:p14="http://schemas.microsoft.com/office/powerpoint/2010/main" val="3749474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4A15A-743E-4240-B7EC-8C7A112226BC}"/>
              </a:ext>
            </a:extLst>
          </p:cNvPr>
          <p:cNvSpPr>
            <a:spLocks noGrp="1"/>
          </p:cNvSpPr>
          <p:nvPr>
            <p:ph type="body" sz="quarter" idx="10"/>
          </p:nvPr>
        </p:nvSpPr>
        <p:spPr>
          <a:xfrm>
            <a:off x="0" y="669070"/>
            <a:ext cx="9144000" cy="3470609"/>
          </a:xfrm>
        </p:spPr>
        <p:txBody>
          <a:bodyPr>
            <a:normAutofit lnSpcReduction="10000"/>
          </a:bodyPr>
          <a:lstStyle/>
          <a:p>
            <a:r>
              <a:rPr lang="en-US" sz="6000" dirty="0">
                <a:solidFill>
                  <a:srgbClr val="002060"/>
                </a:solidFill>
              </a:rPr>
              <a:t>Real-world </a:t>
            </a:r>
          </a:p>
          <a:p>
            <a:r>
              <a:rPr lang="en-US" sz="6000" dirty="0">
                <a:solidFill>
                  <a:srgbClr val="002060"/>
                </a:solidFill>
              </a:rPr>
              <a:t>Processing-in-Memory </a:t>
            </a:r>
          </a:p>
          <a:p>
            <a:r>
              <a:rPr lang="en-US" sz="6000" dirty="0">
                <a:solidFill>
                  <a:srgbClr val="002060"/>
                </a:solidFill>
              </a:rPr>
              <a:t>Systems</a:t>
            </a:r>
          </a:p>
          <a:p>
            <a:r>
              <a:rPr lang="en-US" sz="5000" dirty="0">
                <a:solidFill>
                  <a:srgbClr val="0070C0"/>
                </a:solidFill>
              </a:rPr>
              <a:t>for Modern Workloads</a:t>
            </a:r>
          </a:p>
        </p:txBody>
      </p:sp>
      <p:sp>
        <p:nvSpPr>
          <p:cNvPr id="2" name="Subtitle 1">
            <a:extLst>
              <a:ext uri="{FF2B5EF4-FFF2-40B4-BE49-F238E27FC236}">
                <a16:creationId xmlns:a16="http://schemas.microsoft.com/office/drawing/2014/main" id="{3F10CE7A-9D8C-AE49-A39B-C01858CE19B8}"/>
              </a:ext>
            </a:extLst>
          </p:cNvPr>
          <p:cNvSpPr>
            <a:spLocks noGrp="1"/>
          </p:cNvSpPr>
          <p:nvPr>
            <p:ph type="subTitle" idx="1"/>
          </p:nvPr>
        </p:nvSpPr>
        <p:spPr>
          <a:xfrm>
            <a:off x="306659" y="1"/>
            <a:ext cx="8530683" cy="466990"/>
          </a:xfrm>
        </p:spPr>
        <p:txBody>
          <a:bodyPr>
            <a:noAutofit/>
          </a:bodyPr>
          <a:lstStyle/>
          <a:p>
            <a:pPr>
              <a:spcBef>
                <a:spcPts val="600"/>
              </a:spcBef>
            </a:pPr>
            <a:r>
              <a:rPr lang="en-US" sz="2400" b="0" dirty="0">
                <a:latin typeface="Candara" panose="020E0502030303020204" pitchFamily="34" charset="0"/>
              </a:rPr>
              <a:t>International Symposium on Computer Architecture (ISCA)</a:t>
            </a:r>
          </a:p>
        </p:txBody>
      </p:sp>
      <p:sp>
        <p:nvSpPr>
          <p:cNvPr id="4" name="Subtitle 1">
            <a:extLst>
              <a:ext uri="{FF2B5EF4-FFF2-40B4-BE49-F238E27FC236}">
                <a16:creationId xmlns:a16="http://schemas.microsoft.com/office/drawing/2014/main" id="{A8E1073D-2730-9344-9B5D-7736C10F61B9}"/>
              </a:ext>
            </a:extLst>
          </p:cNvPr>
          <p:cNvSpPr txBox="1">
            <a:spLocks/>
          </p:cNvSpPr>
          <p:nvPr/>
        </p:nvSpPr>
        <p:spPr>
          <a:xfrm>
            <a:off x="1106731" y="4538545"/>
            <a:ext cx="6858000" cy="2096431"/>
          </a:xfrm>
          <a:prstGeom prst="rect">
            <a:avLst/>
          </a:prstGeom>
        </p:spPr>
        <p:txBody>
          <a:bodyPr vert="horz" lIns="91440" tIns="45720" rIns="91440" bIns="45720" rtlCol="0">
            <a:normAutofit lnSpcReduction="10000"/>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600"/>
              </a:spcBef>
            </a:pPr>
            <a:r>
              <a:rPr lang="en-US" sz="2000" b="0" dirty="0">
                <a:latin typeface="Candara" panose="020E0502030303020204" pitchFamily="34" charset="0"/>
                <a:hlinkClick r:id="rId2"/>
              </a:rPr>
              <a:t>https://www.youtube.com/live/GIb5EgSrWk0?feature=share</a:t>
            </a:r>
            <a:endParaRPr lang="en-US" sz="2000" b="0" dirty="0">
              <a:latin typeface="Candara" panose="020E0502030303020204" pitchFamily="34" charset="0"/>
            </a:endParaRPr>
          </a:p>
          <a:p>
            <a:pPr>
              <a:spcBef>
                <a:spcPts val="600"/>
              </a:spcBef>
            </a:pPr>
            <a:endParaRPr lang="en-US" sz="2000" b="0" dirty="0">
              <a:latin typeface="Candara" panose="020E0502030303020204" pitchFamily="34" charset="0"/>
            </a:endParaRPr>
          </a:p>
          <a:p>
            <a:pPr>
              <a:spcBef>
                <a:spcPts val="600"/>
              </a:spcBef>
            </a:pPr>
            <a:r>
              <a:rPr lang="en-US" sz="2000" b="0" dirty="0">
                <a:latin typeface="Candara" panose="020E0502030303020204" pitchFamily="34" charset="0"/>
              </a:rPr>
              <a:t>Room: Magnolia 16</a:t>
            </a:r>
          </a:p>
          <a:p>
            <a:pPr>
              <a:spcBef>
                <a:spcPts val="600"/>
              </a:spcBef>
            </a:pPr>
            <a:r>
              <a:rPr lang="en-US" sz="2000" b="0" dirty="0">
                <a:latin typeface="Candara" panose="020E0502030303020204" pitchFamily="34" charset="0"/>
              </a:rPr>
              <a:t>Marriott World Center Orlando</a:t>
            </a:r>
          </a:p>
          <a:p>
            <a:pPr>
              <a:spcBef>
                <a:spcPts val="600"/>
              </a:spcBef>
            </a:pPr>
            <a:r>
              <a:rPr lang="en-US" sz="2000" b="0" dirty="0">
                <a:latin typeface="Candara" panose="020E0502030303020204" pitchFamily="34" charset="0"/>
              </a:rPr>
              <a:t>Orlando, FL, USA</a:t>
            </a:r>
          </a:p>
          <a:p>
            <a:pPr>
              <a:spcBef>
                <a:spcPts val="600"/>
              </a:spcBef>
            </a:pPr>
            <a:r>
              <a:rPr lang="en-US" sz="2000" dirty="0"/>
              <a:t>July 18th, 2023</a:t>
            </a:r>
          </a:p>
        </p:txBody>
      </p:sp>
    </p:spTree>
    <p:extLst>
      <p:ext uri="{BB962C8B-B14F-4D97-AF65-F5344CB8AC3E}">
        <p14:creationId xmlns:p14="http://schemas.microsoft.com/office/powerpoint/2010/main" val="633603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ＭＳ Ｐゴシック" charset="0"/>
                <a:cs typeface="ＭＳ Ｐゴシック" charset="0"/>
              </a:rPr>
              <a:t>Data Movement in Computing Systems</a:t>
            </a:r>
            <a:endParaRPr lang="en-US" dirty="0"/>
          </a:p>
        </p:txBody>
      </p:sp>
      <p:sp>
        <p:nvSpPr>
          <p:cNvPr id="3" name="Content Placeholder 2"/>
          <p:cNvSpPr>
            <a:spLocks noGrp="1"/>
          </p:cNvSpPr>
          <p:nvPr>
            <p:ph idx="1"/>
          </p:nvPr>
        </p:nvSpPr>
        <p:spPr>
          <a:xfrm>
            <a:off x="228600" y="908719"/>
            <a:ext cx="8610600" cy="2060794"/>
          </a:xfrm>
        </p:spPr>
        <p:txBody>
          <a:bodyPr>
            <a:noAutofit/>
          </a:bodyPr>
          <a:lstStyle/>
          <a:p>
            <a:r>
              <a:rPr lang="en-US" sz="2200" dirty="0">
                <a:solidFill>
                  <a:srgbClr val="7030A0"/>
                </a:solidFill>
                <a:cs typeface="Adobe Garamond Pro"/>
              </a:rPr>
              <a:t>Data movement </a:t>
            </a:r>
            <a:r>
              <a:rPr lang="en-US" sz="2200" dirty="0">
                <a:cs typeface="Adobe Garamond Pro"/>
              </a:rPr>
              <a:t>dominates </a:t>
            </a:r>
            <a:r>
              <a:rPr lang="en-US" sz="2200" dirty="0">
                <a:solidFill>
                  <a:srgbClr val="0070C0"/>
                </a:solidFill>
                <a:cs typeface="Adobe Garamond Pro"/>
              </a:rPr>
              <a:t>performance </a:t>
            </a:r>
            <a:r>
              <a:rPr lang="en-US" sz="2200" dirty="0">
                <a:cs typeface="Adobe Garamond Pro"/>
              </a:rPr>
              <a:t>and</a:t>
            </a:r>
            <a:r>
              <a:rPr lang="en-US" sz="2200" dirty="0">
                <a:solidFill>
                  <a:srgbClr val="FF0000"/>
                </a:solidFill>
                <a:cs typeface="Adobe Garamond Pro"/>
              </a:rPr>
              <a:t> </a:t>
            </a:r>
            <a:r>
              <a:rPr lang="en-US" sz="2200" dirty="0">
                <a:cs typeface="Adobe Garamond Pro"/>
              </a:rPr>
              <a:t>is a major system </a:t>
            </a:r>
            <a:r>
              <a:rPr lang="en-US" sz="2200" dirty="0">
                <a:solidFill>
                  <a:srgbClr val="C00000"/>
                </a:solidFill>
                <a:cs typeface="Adobe Garamond Pro"/>
              </a:rPr>
              <a:t>energy bottleneck</a:t>
            </a:r>
          </a:p>
          <a:p>
            <a:r>
              <a:rPr lang="en-US" sz="2200" dirty="0">
                <a:solidFill>
                  <a:srgbClr val="C00000"/>
                </a:solidFill>
                <a:cs typeface="Adobe Garamond Pro"/>
              </a:rPr>
              <a:t>Total system energy</a:t>
            </a:r>
            <a:r>
              <a:rPr lang="en-US" sz="2200" dirty="0">
                <a:cs typeface="Adobe Garamond Pro"/>
              </a:rPr>
              <a:t>: data movement accounts for </a:t>
            </a:r>
          </a:p>
          <a:p>
            <a:pPr lvl="1"/>
            <a:r>
              <a:rPr lang="en-US" sz="1800" dirty="0">
                <a:cs typeface="Adobe Garamond Pro"/>
              </a:rPr>
              <a:t>62% in consumer applications</a:t>
            </a:r>
            <a:r>
              <a:rPr lang="en-US" sz="1800" baseline="30000" dirty="0"/>
              <a:t>✻</a:t>
            </a:r>
            <a:r>
              <a:rPr lang="en-US" sz="1800" dirty="0">
                <a:cs typeface="Adobe Garamond Pro"/>
              </a:rPr>
              <a:t>, </a:t>
            </a:r>
          </a:p>
          <a:p>
            <a:pPr lvl="1"/>
            <a:r>
              <a:rPr lang="en-US" sz="1800" dirty="0">
                <a:cs typeface="Adobe Garamond Pro"/>
              </a:rPr>
              <a:t>40% in scientific applications</a:t>
            </a:r>
            <a:r>
              <a:rPr lang="en-US" sz="1800" baseline="30000" dirty="0"/>
              <a:t>★</a:t>
            </a:r>
            <a:r>
              <a:rPr lang="en-US" sz="1800" dirty="0">
                <a:cs typeface="Adobe Garamond Pro"/>
              </a:rPr>
              <a:t>, </a:t>
            </a:r>
          </a:p>
          <a:p>
            <a:pPr lvl="1"/>
            <a:r>
              <a:rPr lang="en-US" sz="1800" dirty="0">
                <a:cs typeface="Adobe Garamond Pro"/>
              </a:rPr>
              <a:t>35% in mobile  applications</a:t>
            </a:r>
            <a:r>
              <a:rPr lang="en-US" sz="1800" baseline="30000" dirty="0"/>
              <a:t>☆</a:t>
            </a:r>
            <a:endParaRPr lang="en-US" sz="1800" dirty="0">
              <a:cs typeface="Adobe Garamond Pro"/>
            </a:endParaRPr>
          </a:p>
          <a:p>
            <a:pPr lvl="1"/>
            <a:endParaRPr lang="en-US" sz="2200" dirty="0">
              <a:solidFill>
                <a:srgbClr val="C00000"/>
              </a:solidFill>
              <a:cs typeface="Adobe Garamond Pro"/>
            </a:endParaRPr>
          </a:p>
        </p:txBody>
      </p:sp>
      <p:sp>
        <p:nvSpPr>
          <p:cNvPr id="6" name="TextBox 5"/>
          <p:cNvSpPr txBox="1"/>
          <p:nvPr/>
        </p:nvSpPr>
        <p:spPr>
          <a:xfrm>
            <a:off x="95300" y="5923671"/>
            <a:ext cx="7489551"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Boroumand</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et al., “Google Workloads for Consumer Devices: Mitigating Data Movement Bottlenecks,” ASPLOS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Kestor</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et al., “Quantifying the Energy Cost of Data Movement in Scientific Applications,” IISWC 2013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Pandiyan</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and Wu, “Quantifying the energy cost of data movement for emerging smart phone workloads on mobile platforms,” IISWC 2014</a:t>
            </a:r>
          </a:p>
        </p:txBody>
      </p:sp>
      <p:cxnSp>
        <p:nvCxnSpPr>
          <p:cNvPr id="10" name="Curved Connector 9"/>
          <p:cNvCxnSpPr/>
          <p:nvPr/>
        </p:nvCxnSpPr>
        <p:spPr>
          <a:xfrm rot="5400000">
            <a:off x="4328592" y="3380992"/>
            <a:ext cx="914400" cy="609600"/>
          </a:xfrm>
          <a:prstGeom prst="curvedConnector3">
            <a:avLst>
              <a:gd name="adj1" fmla="val 50000"/>
            </a:avLst>
          </a:prstGeom>
          <a:ln w="38100" cmpd="sng">
            <a:solidFill>
              <a:srgbClr val="C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7092280" y="3436798"/>
            <a:ext cx="990600" cy="2306394"/>
          </a:xfrm>
          <a:prstGeom prst="roundRect">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DRAM</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Left-Right Arrow 12"/>
          <p:cNvSpPr/>
          <p:nvPr/>
        </p:nvSpPr>
        <p:spPr>
          <a:xfrm>
            <a:off x="5640245" y="4464617"/>
            <a:ext cx="1387896" cy="256875"/>
          </a:xfrm>
          <a:prstGeom prst="leftRightArrow">
            <a:avLst/>
          </a:prstGeom>
          <a:solidFill>
            <a:schemeClr val="accent4">
              <a:lumMod val="60000"/>
              <a:lumOff val="4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cxnSp>
        <p:nvCxnSpPr>
          <p:cNvPr id="14" name="Curved Connector 13"/>
          <p:cNvCxnSpPr/>
          <p:nvPr/>
        </p:nvCxnSpPr>
        <p:spPr>
          <a:xfrm rot="16200000" flipH="1">
            <a:off x="5814492" y="3419092"/>
            <a:ext cx="990600" cy="609600"/>
          </a:xfrm>
          <a:prstGeom prst="curvedConnector3">
            <a:avLst>
              <a:gd name="adj1" fmla="val 50000"/>
            </a:avLst>
          </a:prstGeom>
          <a:ln w="38100" cmpd="sng">
            <a:solidFill>
              <a:srgbClr val="C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201344" y="2825182"/>
            <a:ext cx="2746920" cy="40011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30A0"/>
                </a:solidFill>
                <a:effectLst/>
                <a:uLnTx/>
                <a:uFillTx/>
                <a:latin typeface="Calibri" panose="020F0502020204030204"/>
                <a:ea typeface="+mn-ea"/>
                <a:cs typeface="+mn-cs"/>
              </a:rPr>
              <a:t>Data Movement</a:t>
            </a:r>
          </a:p>
        </p:txBody>
      </p:sp>
      <p:sp>
        <p:nvSpPr>
          <p:cNvPr id="20" name="Rounded Rectangle 19"/>
          <p:cNvSpPr/>
          <p:nvPr/>
        </p:nvSpPr>
        <p:spPr>
          <a:xfrm>
            <a:off x="1098801" y="4310632"/>
            <a:ext cx="958117" cy="558800"/>
          </a:xfrm>
          <a:prstGeom prst="roundRect">
            <a:avLst/>
          </a:prstGeom>
          <a:solidFill>
            <a:schemeClr val="accent6">
              <a:lumMod val="20000"/>
              <a:lumOff val="8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GPU</a:t>
            </a:r>
            <a:endParaRPr kumimoji="0" lang="en-US" sz="1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cxnSp>
        <p:nvCxnSpPr>
          <p:cNvPr id="21" name="Straight Arrow Connector 20"/>
          <p:cNvCxnSpPr/>
          <p:nvPr/>
        </p:nvCxnSpPr>
        <p:spPr>
          <a:xfrm flipH="1">
            <a:off x="2161246" y="4031232"/>
            <a:ext cx="464820" cy="0"/>
          </a:xfrm>
          <a:prstGeom prst="straightConnector1">
            <a:avLst/>
          </a:prstGeom>
          <a:noFill/>
          <a:ln w="28575" cap="flat" cmpd="sng" algn="ctr">
            <a:solidFill>
              <a:srgbClr val="000000"/>
            </a:solidFill>
            <a:prstDash val="solid"/>
            <a:miter lim="800000"/>
            <a:headEnd type="arrow"/>
            <a:tailEnd type="arrow"/>
          </a:ln>
          <a:effectLst/>
        </p:spPr>
      </p:cxnSp>
      <p:sp>
        <p:nvSpPr>
          <p:cNvPr id="22" name="Rounded Rectangle 21"/>
          <p:cNvSpPr/>
          <p:nvPr/>
        </p:nvSpPr>
        <p:spPr>
          <a:xfrm>
            <a:off x="1098801" y="3584192"/>
            <a:ext cx="830847" cy="558800"/>
          </a:xfrm>
          <a:prstGeom prst="roundRect">
            <a:avLst/>
          </a:prstGeom>
          <a:solidFill>
            <a:srgbClr val="0070C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CPU</a:t>
            </a:r>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ounded Rectangle 22"/>
          <p:cNvSpPr/>
          <p:nvPr/>
        </p:nvSpPr>
        <p:spPr>
          <a:xfrm>
            <a:off x="1231606" y="3640072"/>
            <a:ext cx="830847" cy="558800"/>
          </a:xfrm>
          <a:prstGeom prst="roundRect">
            <a:avLst/>
          </a:prstGeom>
          <a:solidFill>
            <a:srgbClr val="0070C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CPU</a:t>
            </a:r>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F33D5AE4-8163-4E43-9AF8-88A5F6E5A1DA}"/>
              </a:ext>
            </a:extLst>
          </p:cNvPr>
          <p:cNvGrpSpPr/>
          <p:nvPr/>
        </p:nvGrpSpPr>
        <p:grpSpPr>
          <a:xfrm>
            <a:off x="899592" y="3322722"/>
            <a:ext cx="4648200" cy="2496670"/>
            <a:chOff x="899592" y="3322722"/>
            <a:chExt cx="4648200" cy="2496670"/>
          </a:xfrm>
        </p:grpSpPr>
        <p:sp>
          <p:nvSpPr>
            <p:cNvPr id="19" name="Rounded Rectangle 18"/>
            <p:cNvSpPr/>
            <p:nvPr/>
          </p:nvSpPr>
          <p:spPr>
            <a:xfrm>
              <a:off x="899592" y="3360672"/>
              <a:ext cx="4648200" cy="245872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4" name="TextBox 23"/>
            <p:cNvSpPr txBox="1"/>
            <p:nvPr/>
          </p:nvSpPr>
          <p:spPr>
            <a:xfrm>
              <a:off x="3386322" y="3322722"/>
              <a:ext cx="89764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SoC</a:t>
              </a:r>
              <a:endPar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sp>
        <p:nvSpPr>
          <p:cNvPr id="25" name="Rounded Rectangle 24"/>
          <p:cNvSpPr/>
          <p:nvPr/>
        </p:nvSpPr>
        <p:spPr>
          <a:xfrm>
            <a:off x="2758872" y="3751832"/>
            <a:ext cx="464820" cy="1117600"/>
          </a:xfrm>
          <a:prstGeom prst="roundRect">
            <a:avLst/>
          </a:prstGeom>
          <a:solidFill>
            <a:schemeClr val="accent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L2</a:t>
            </a:r>
            <a:endParaRPr kumimoji="0" lang="en-US" sz="10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6" name="Rounded Rectangle 25"/>
          <p:cNvSpPr/>
          <p:nvPr/>
        </p:nvSpPr>
        <p:spPr>
          <a:xfrm>
            <a:off x="1988933" y="5372352"/>
            <a:ext cx="796834" cy="335280"/>
          </a:xfrm>
          <a:prstGeom prst="roundRect">
            <a:avLst/>
          </a:prstGeom>
          <a:solidFill>
            <a:schemeClr val="accent5">
              <a:lumMod val="20000"/>
              <a:lumOff val="8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anose="020F0502020204030204"/>
                <a:ea typeface="+mn-ea"/>
                <a:cs typeface="+mn-cs"/>
              </a:rPr>
              <a:t>Video Decoder</a:t>
            </a:r>
            <a:endParaRPr kumimoji="0" lang="en-US" sz="9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27" name="Straight Arrow Connector 26"/>
          <p:cNvCxnSpPr/>
          <p:nvPr/>
        </p:nvCxnSpPr>
        <p:spPr>
          <a:xfrm flipH="1">
            <a:off x="3337992" y="4295392"/>
            <a:ext cx="1524000" cy="0"/>
          </a:xfrm>
          <a:prstGeom prst="straightConnector1">
            <a:avLst/>
          </a:prstGeom>
          <a:noFill/>
          <a:ln w="57150" cap="flat" cmpd="sng" algn="ctr">
            <a:solidFill>
              <a:srgbClr val="000000"/>
            </a:solidFill>
            <a:prstDash val="solid"/>
            <a:miter lim="800000"/>
            <a:headEnd type="arrow"/>
            <a:tailEnd type="arrow"/>
          </a:ln>
          <a:effectLst/>
        </p:spPr>
      </p:cxnSp>
      <p:cxnSp>
        <p:nvCxnSpPr>
          <p:cNvPr id="28" name="Straight Arrow Connector 27"/>
          <p:cNvCxnSpPr/>
          <p:nvPr/>
        </p:nvCxnSpPr>
        <p:spPr>
          <a:xfrm flipH="1">
            <a:off x="2161246" y="4590032"/>
            <a:ext cx="464820" cy="0"/>
          </a:xfrm>
          <a:prstGeom prst="straightConnector1">
            <a:avLst/>
          </a:prstGeom>
          <a:noFill/>
          <a:ln w="28575" cap="flat" cmpd="sng" algn="ctr">
            <a:solidFill>
              <a:srgbClr val="000000"/>
            </a:solidFill>
            <a:prstDash val="solid"/>
            <a:miter lim="800000"/>
            <a:headEnd type="arrow"/>
            <a:tailEnd type="arrow"/>
          </a:ln>
          <a:effectLst/>
        </p:spPr>
      </p:cxnSp>
      <p:sp>
        <p:nvSpPr>
          <p:cNvPr id="29" name="Rounded Rectangle 28"/>
          <p:cNvSpPr/>
          <p:nvPr/>
        </p:nvSpPr>
        <p:spPr>
          <a:xfrm>
            <a:off x="1098801" y="5372352"/>
            <a:ext cx="796834" cy="335280"/>
          </a:xfrm>
          <a:prstGeom prst="roundRect">
            <a:avLst/>
          </a:prstGeom>
          <a:solidFill>
            <a:schemeClr val="accent5">
              <a:lumMod val="20000"/>
              <a:lumOff val="8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anose="020F0502020204030204"/>
                <a:ea typeface="+mn-ea"/>
                <a:cs typeface="+mn-cs"/>
              </a:rPr>
              <a:t>Video Encoder</a:t>
            </a:r>
            <a:endParaRPr kumimoji="0" lang="en-US" sz="9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Rounded Rectangle 29"/>
          <p:cNvSpPr/>
          <p:nvPr/>
        </p:nvSpPr>
        <p:spPr>
          <a:xfrm>
            <a:off x="2880792" y="5362192"/>
            <a:ext cx="796834" cy="335280"/>
          </a:xfrm>
          <a:prstGeom prst="roundRect">
            <a:avLst/>
          </a:prstGeom>
          <a:solidFill>
            <a:schemeClr val="accent1">
              <a:lumMod val="60000"/>
              <a:lumOff val="4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anose="020F0502020204030204"/>
                <a:ea typeface="+mn-ea"/>
                <a:cs typeface="+mn-cs"/>
              </a:rPr>
              <a:t>Audio</a:t>
            </a:r>
            <a:endParaRPr kumimoji="0" lang="en-US" sz="9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1" name="Rounded Rectangle 30"/>
          <p:cNvSpPr/>
          <p:nvPr/>
        </p:nvSpPr>
        <p:spPr>
          <a:xfrm>
            <a:off x="3795192" y="5362192"/>
            <a:ext cx="796834" cy="346064"/>
          </a:xfrm>
          <a:prstGeom prst="roundRect">
            <a:avLst/>
          </a:prstGeom>
          <a:solidFill>
            <a:schemeClr val="accent5">
              <a:lumMod val="60000"/>
              <a:lumOff val="4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anose="020F0502020204030204"/>
                <a:ea typeface="+mn-ea"/>
                <a:cs typeface="+mn-cs"/>
              </a:rPr>
              <a:t>Display Engine</a:t>
            </a:r>
            <a:endParaRPr kumimoji="0" lang="en-US" sz="9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32" name="Straight Arrow Connector 31"/>
          <p:cNvCxnSpPr/>
          <p:nvPr/>
        </p:nvCxnSpPr>
        <p:spPr>
          <a:xfrm flipH="1">
            <a:off x="5090592" y="3761992"/>
            <a:ext cx="13064" cy="1905000"/>
          </a:xfrm>
          <a:prstGeom prst="straightConnector1">
            <a:avLst/>
          </a:prstGeom>
          <a:noFill/>
          <a:ln w="57150" cap="flat" cmpd="sng" algn="ctr">
            <a:solidFill>
              <a:srgbClr val="000000"/>
            </a:solidFill>
            <a:prstDash val="solid"/>
            <a:miter lim="800000"/>
            <a:headEnd type="arrow"/>
            <a:tailEnd type="arrow"/>
          </a:ln>
          <a:effectLst/>
        </p:spPr>
      </p:cxnSp>
      <p:cxnSp>
        <p:nvCxnSpPr>
          <p:cNvPr id="33" name="Straight Arrow Connector 32"/>
          <p:cNvCxnSpPr/>
          <p:nvPr/>
        </p:nvCxnSpPr>
        <p:spPr>
          <a:xfrm flipH="1">
            <a:off x="1165204" y="4981192"/>
            <a:ext cx="3772988" cy="0"/>
          </a:xfrm>
          <a:prstGeom prst="straightConnector1">
            <a:avLst/>
          </a:prstGeom>
          <a:noFill/>
          <a:ln w="38100" cap="flat" cmpd="sng" algn="ctr">
            <a:solidFill>
              <a:srgbClr val="000000"/>
            </a:solidFill>
            <a:prstDash val="solid"/>
            <a:miter lim="800000"/>
            <a:headEnd type="arrow"/>
            <a:tailEnd type="arrow"/>
          </a:ln>
          <a:effectLst/>
        </p:spPr>
      </p:cxnSp>
      <p:cxnSp>
        <p:nvCxnSpPr>
          <p:cNvPr id="34" name="Straight Arrow Connector 33"/>
          <p:cNvCxnSpPr/>
          <p:nvPr/>
        </p:nvCxnSpPr>
        <p:spPr>
          <a:xfrm>
            <a:off x="2387350" y="4981192"/>
            <a:ext cx="0" cy="335280"/>
          </a:xfrm>
          <a:prstGeom prst="straightConnector1">
            <a:avLst/>
          </a:prstGeom>
          <a:noFill/>
          <a:ln w="28575" cap="flat" cmpd="sng" algn="ctr">
            <a:solidFill>
              <a:srgbClr val="000000"/>
            </a:solidFill>
            <a:prstDash val="solid"/>
            <a:miter lim="800000"/>
            <a:headEnd type="arrow"/>
            <a:tailEnd type="arrow"/>
          </a:ln>
          <a:effectLst/>
        </p:spPr>
      </p:cxnSp>
      <p:cxnSp>
        <p:nvCxnSpPr>
          <p:cNvPr id="35" name="Straight Arrow Connector 34"/>
          <p:cNvCxnSpPr/>
          <p:nvPr/>
        </p:nvCxnSpPr>
        <p:spPr>
          <a:xfrm>
            <a:off x="1497218" y="4981192"/>
            <a:ext cx="0" cy="335280"/>
          </a:xfrm>
          <a:prstGeom prst="straightConnector1">
            <a:avLst/>
          </a:prstGeom>
          <a:noFill/>
          <a:ln w="28575" cap="flat" cmpd="sng" algn="ctr">
            <a:solidFill>
              <a:srgbClr val="000000"/>
            </a:solidFill>
            <a:prstDash val="solid"/>
            <a:miter lim="800000"/>
            <a:headEnd type="arrow"/>
            <a:tailEnd type="arrow"/>
          </a:ln>
          <a:effectLst/>
        </p:spPr>
      </p:cxnSp>
      <p:cxnSp>
        <p:nvCxnSpPr>
          <p:cNvPr id="36" name="Straight Arrow Connector 35"/>
          <p:cNvCxnSpPr/>
          <p:nvPr/>
        </p:nvCxnSpPr>
        <p:spPr>
          <a:xfrm>
            <a:off x="3261792" y="4981192"/>
            <a:ext cx="0" cy="335280"/>
          </a:xfrm>
          <a:prstGeom prst="straightConnector1">
            <a:avLst/>
          </a:prstGeom>
          <a:noFill/>
          <a:ln w="28575" cap="flat" cmpd="sng" algn="ctr">
            <a:solidFill>
              <a:srgbClr val="000000"/>
            </a:solidFill>
            <a:prstDash val="solid"/>
            <a:miter lim="800000"/>
            <a:headEnd type="arrow"/>
            <a:tailEnd type="arrow"/>
          </a:ln>
          <a:effectLst/>
        </p:spPr>
      </p:cxnSp>
      <p:cxnSp>
        <p:nvCxnSpPr>
          <p:cNvPr id="18" name="Straight Arrow Connector 17"/>
          <p:cNvCxnSpPr/>
          <p:nvPr/>
        </p:nvCxnSpPr>
        <p:spPr>
          <a:xfrm>
            <a:off x="4176192" y="4981192"/>
            <a:ext cx="0" cy="335280"/>
          </a:xfrm>
          <a:prstGeom prst="straightConnector1">
            <a:avLst/>
          </a:prstGeom>
          <a:noFill/>
          <a:ln w="28575" cap="flat" cmpd="sng" algn="ctr">
            <a:solidFill>
              <a:srgbClr val="000000"/>
            </a:solidFill>
            <a:prstDash val="solid"/>
            <a:miter lim="800000"/>
            <a:headEnd type="arrow"/>
            <a:tailEnd type="arrow"/>
          </a:ln>
          <a:effectLst/>
        </p:spPr>
      </p:cxnSp>
    </p:spTree>
    <p:extLst>
      <p:ext uri="{BB962C8B-B14F-4D97-AF65-F5344CB8AC3E}">
        <p14:creationId xmlns:p14="http://schemas.microsoft.com/office/powerpoint/2010/main" val="125691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P spid="15" grpId="0"/>
      <p:bldP spid="20" grpId="0" animBg="1"/>
      <p:bldP spid="22" grpId="0" animBg="1"/>
      <p:bldP spid="23" grpId="0" animBg="1"/>
      <p:bldP spid="25" grpId="0" animBg="1"/>
      <p:bldP spid="26" grpId="0" animBg="1"/>
      <p:bldP spid="29" grpId="0" animBg="1"/>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ＭＳ Ｐゴシック" charset="0"/>
                <a:cs typeface="ＭＳ Ｐゴシック" charset="0"/>
              </a:rPr>
              <a:t>Data Movement in Computing Systems</a:t>
            </a:r>
            <a:endParaRPr lang="en-US" dirty="0"/>
          </a:p>
        </p:txBody>
      </p:sp>
      <p:sp>
        <p:nvSpPr>
          <p:cNvPr id="3" name="Content Placeholder 2"/>
          <p:cNvSpPr>
            <a:spLocks noGrp="1"/>
          </p:cNvSpPr>
          <p:nvPr>
            <p:ph idx="1"/>
          </p:nvPr>
        </p:nvSpPr>
        <p:spPr>
          <a:xfrm>
            <a:off x="228600" y="908719"/>
            <a:ext cx="8610600" cy="2060794"/>
          </a:xfrm>
        </p:spPr>
        <p:txBody>
          <a:bodyPr>
            <a:noAutofit/>
          </a:bodyPr>
          <a:lstStyle/>
          <a:p>
            <a:r>
              <a:rPr lang="en-US" sz="2200" dirty="0">
                <a:solidFill>
                  <a:srgbClr val="7030A0"/>
                </a:solidFill>
                <a:cs typeface="Adobe Garamond Pro"/>
              </a:rPr>
              <a:t>Data movement </a:t>
            </a:r>
            <a:r>
              <a:rPr lang="en-US" sz="2200" dirty="0">
                <a:cs typeface="Adobe Garamond Pro"/>
              </a:rPr>
              <a:t>dominates </a:t>
            </a:r>
            <a:r>
              <a:rPr lang="en-US" sz="2200" dirty="0">
                <a:solidFill>
                  <a:srgbClr val="0070C0"/>
                </a:solidFill>
                <a:cs typeface="Adobe Garamond Pro"/>
              </a:rPr>
              <a:t>performance and</a:t>
            </a:r>
            <a:r>
              <a:rPr lang="en-US" sz="2200" dirty="0">
                <a:solidFill>
                  <a:srgbClr val="FF0000"/>
                </a:solidFill>
                <a:cs typeface="Adobe Garamond Pro"/>
              </a:rPr>
              <a:t> </a:t>
            </a:r>
            <a:r>
              <a:rPr lang="en-US" sz="2200" dirty="0">
                <a:cs typeface="Adobe Garamond Pro"/>
              </a:rPr>
              <a:t>is a major system </a:t>
            </a:r>
            <a:r>
              <a:rPr lang="en-US" sz="2200" dirty="0">
                <a:solidFill>
                  <a:srgbClr val="C00000"/>
                </a:solidFill>
                <a:cs typeface="Adobe Garamond Pro"/>
              </a:rPr>
              <a:t>energy bottleneck</a:t>
            </a:r>
          </a:p>
          <a:p>
            <a:r>
              <a:rPr lang="en-US" sz="2200" dirty="0">
                <a:solidFill>
                  <a:srgbClr val="C00000"/>
                </a:solidFill>
                <a:cs typeface="Adobe Garamond Pro"/>
              </a:rPr>
              <a:t>Total system energy</a:t>
            </a:r>
            <a:r>
              <a:rPr lang="en-US" sz="2200" dirty="0">
                <a:cs typeface="Adobe Garamond Pro"/>
              </a:rPr>
              <a:t>: data movement accounts for </a:t>
            </a:r>
          </a:p>
          <a:p>
            <a:pPr lvl="1"/>
            <a:r>
              <a:rPr lang="en-US" sz="1800" dirty="0">
                <a:cs typeface="Adobe Garamond Pro"/>
              </a:rPr>
              <a:t>62% in consumer applications</a:t>
            </a:r>
            <a:r>
              <a:rPr lang="en-US" sz="1800" baseline="30000" dirty="0"/>
              <a:t>✻</a:t>
            </a:r>
            <a:r>
              <a:rPr lang="en-US" sz="1800" dirty="0">
                <a:cs typeface="Adobe Garamond Pro"/>
              </a:rPr>
              <a:t>, </a:t>
            </a:r>
          </a:p>
          <a:p>
            <a:pPr lvl="1"/>
            <a:r>
              <a:rPr lang="en-US" sz="1800" dirty="0">
                <a:cs typeface="Adobe Garamond Pro"/>
              </a:rPr>
              <a:t>40% in scientific applications</a:t>
            </a:r>
            <a:r>
              <a:rPr lang="en-US" sz="1800" baseline="30000" dirty="0"/>
              <a:t>★</a:t>
            </a:r>
            <a:r>
              <a:rPr lang="en-US" sz="1800" dirty="0">
                <a:cs typeface="Adobe Garamond Pro"/>
              </a:rPr>
              <a:t>, </a:t>
            </a:r>
          </a:p>
          <a:p>
            <a:pPr lvl="1"/>
            <a:r>
              <a:rPr lang="en-US" sz="1800" dirty="0">
                <a:cs typeface="Adobe Garamond Pro"/>
              </a:rPr>
              <a:t>35% in mobile  applications</a:t>
            </a:r>
            <a:r>
              <a:rPr lang="en-US" sz="1800" baseline="30000" dirty="0"/>
              <a:t>☆</a:t>
            </a:r>
            <a:endParaRPr lang="en-US" sz="1800" dirty="0">
              <a:cs typeface="Adobe Garamond Pro"/>
            </a:endParaRPr>
          </a:p>
          <a:p>
            <a:pPr lvl="1"/>
            <a:endParaRPr lang="en-US" sz="2200" dirty="0">
              <a:solidFill>
                <a:srgbClr val="C00000"/>
              </a:solidFill>
              <a:cs typeface="Adobe Garamond Pro"/>
            </a:endParaRPr>
          </a:p>
        </p:txBody>
      </p:sp>
      <p:sp>
        <p:nvSpPr>
          <p:cNvPr id="6" name="TextBox 5"/>
          <p:cNvSpPr txBox="1"/>
          <p:nvPr/>
        </p:nvSpPr>
        <p:spPr>
          <a:xfrm>
            <a:off x="95300" y="5923671"/>
            <a:ext cx="7489551"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Boroumand</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et al., “Google Workloads for Consumer Devices: Mitigating Data Movement Bottlenecks,” ASPLOS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Kestor</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et al., “Quantifying the Energy Cost of Data Movement in Scientific Applications,” IISWC 2013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Pandiyan</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and Wu, “Quantifying the energy cost of data movement for emerging smart phone workloads on mobile platforms,” IISWC 2014</a:t>
            </a:r>
          </a:p>
        </p:txBody>
      </p:sp>
      <p:cxnSp>
        <p:nvCxnSpPr>
          <p:cNvPr id="10" name="Curved Connector 9"/>
          <p:cNvCxnSpPr/>
          <p:nvPr/>
        </p:nvCxnSpPr>
        <p:spPr>
          <a:xfrm rot="5400000">
            <a:off x="4328592" y="3380992"/>
            <a:ext cx="914400" cy="609600"/>
          </a:xfrm>
          <a:prstGeom prst="curvedConnector3">
            <a:avLst>
              <a:gd name="adj1" fmla="val 50000"/>
            </a:avLst>
          </a:prstGeom>
          <a:ln w="38100" cmpd="sng">
            <a:solidFill>
              <a:srgbClr val="C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7092280" y="3685792"/>
            <a:ext cx="990600" cy="2057400"/>
          </a:xfrm>
          <a:prstGeom prst="roundRect">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DRAM</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Left-Right Arrow 12"/>
          <p:cNvSpPr/>
          <p:nvPr/>
        </p:nvSpPr>
        <p:spPr>
          <a:xfrm>
            <a:off x="5652120" y="4523992"/>
            <a:ext cx="1387896" cy="381000"/>
          </a:xfrm>
          <a:prstGeom prst="leftRightArrow">
            <a:avLst/>
          </a:prstGeom>
          <a:solidFill>
            <a:schemeClr val="accent4">
              <a:lumMod val="60000"/>
              <a:lumOff val="4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cxnSp>
        <p:nvCxnSpPr>
          <p:cNvPr id="14" name="Curved Connector 13"/>
          <p:cNvCxnSpPr/>
          <p:nvPr/>
        </p:nvCxnSpPr>
        <p:spPr>
          <a:xfrm rot="16200000" flipH="1">
            <a:off x="5814492" y="3419092"/>
            <a:ext cx="990600" cy="609600"/>
          </a:xfrm>
          <a:prstGeom prst="curvedConnector3">
            <a:avLst>
              <a:gd name="adj1" fmla="val 50000"/>
            </a:avLst>
          </a:prstGeom>
          <a:ln w="38100" cmpd="sng">
            <a:solidFill>
              <a:srgbClr val="C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201344" y="2825182"/>
            <a:ext cx="2746920" cy="40011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30A0"/>
                </a:solidFill>
                <a:effectLst/>
                <a:uLnTx/>
                <a:uFillTx/>
                <a:latin typeface="Calibri" panose="020F0502020204030204"/>
                <a:ea typeface="+mn-ea"/>
                <a:cs typeface="+mn-cs"/>
              </a:rPr>
              <a:t>Data Movement</a:t>
            </a:r>
          </a:p>
        </p:txBody>
      </p:sp>
      <p:sp>
        <p:nvSpPr>
          <p:cNvPr id="19" name="Rounded Rectangle 18"/>
          <p:cNvSpPr/>
          <p:nvPr/>
        </p:nvSpPr>
        <p:spPr>
          <a:xfrm>
            <a:off x="899592" y="3360672"/>
            <a:ext cx="4648200" cy="245872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0" name="Rounded Rectangle 19"/>
          <p:cNvSpPr/>
          <p:nvPr/>
        </p:nvSpPr>
        <p:spPr>
          <a:xfrm>
            <a:off x="1098801" y="4310632"/>
            <a:ext cx="958117" cy="558800"/>
          </a:xfrm>
          <a:prstGeom prst="roundRect">
            <a:avLst/>
          </a:prstGeom>
          <a:solidFill>
            <a:schemeClr val="accent6">
              <a:lumMod val="20000"/>
              <a:lumOff val="8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GPU</a:t>
            </a:r>
            <a:endParaRPr kumimoji="0" lang="en-US" sz="1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cxnSp>
        <p:nvCxnSpPr>
          <p:cNvPr id="21" name="Straight Arrow Connector 20"/>
          <p:cNvCxnSpPr/>
          <p:nvPr/>
        </p:nvCxnSpPr>
        <p:spPr>
          <a:xfrm flipH="1">
            <a:off x="2161246" y="4031232"/>
            <a:ext cx="464820" cy="0"/>
          </a:xfrm>
          <a:prstGeom prst="straightConnector1">
            <a:avLst/>
          </a:prstGeom>
          <a:noFill/>
          <a:ln w="28575" cap="flat" cmpd="sng" algn="ctr">
            <a:solidFill>
              <a:srgbClr val="000000"/>
            </a:solidFill>
            <a:prstDash val="solid"/>
            <a:miter lim="800000"/>
            <a:headEnd type="arrow"/>
            <a:tailEnd type="arrow"/>
          </a:ln>
          <a:effectLst/>
        </p:spPr>
      </p:cxnSp>
      <p:sp>
        <p:nvSpPr>
          <p:cNvPr id="22" name="Rounded Rectangle 21"/>
          <p:cNvSpPr/>
          <p:nvPr/>
        </p:nvSpPr>
        <p:spPr>
          <a:xfrm>
            <a:off x="1098801" y="3584192"/>
            <a:ext cx="830847" cy="558800"/>
          </a:xfrm>
          <a:prstGeom prst="roundRect">
            <a:avLst/>
          </a:prstGeom>
          <a:solidFill>
            <a:srgbClr val="0070C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CPU</a:t>
            </a:r>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ounded Rectangle 22"/>
          <p:cNvSpPr/>
          <p:nvPr/>
        </p:nvSpPr>
        <p:spPr>
          <a:xfrm>
            <a:off x="1231606" y="3640072"/>
            <a:ext cx="830847" cy="558800"/>
          </a:xfrm>
          <a:prstGeom prst="roundRect">
            <a:avLst/>
          </a:prstGeom>
          <a:solidFill>
            <a:srgbClr val="0070C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CPU</a:t>
            </a:r>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3386322" y="3322722"/>
            <a:ext cx="89764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SoC</a:t>
            </a:r>
            <a:endPar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5" name="Rounded Rectangle 24"/>
          <p:cNvSpPr/>
          <p:nvPr/>
        </p:nvSpPr>
        <p:spPr>
          <a:xfrm>
            <a:off x="2758872" y="3751832"/>
            <a:ext cx="464820" cy="1117600"/>
          </a:xfrm>
          <a:prstGeom prst="roundRect">
            <a:avLst/>
          </a:prstGeom>
          <a:solidFill>
            <a:schemeClr val="accent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L2</a:t>
            </a:r>
            <a:endParaRPr kumimoji="0" lang="en-US" sz="10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6" name="Rounded Rectangle 25"/>
          <p:cNvSpPr/>
          <p:nvPr/>
        </p:nvSpPr>
        <p:spPr>
          <a:xfrm>
            <a:off x="1988933" y="5372352"/>
            <a:ext cx="796834" cy="335280"/>
          </a:xfrm>
          <a:prstGeom prst="roundRect">
            <a:avLst/>
          </a:prstGeom>
          <a:solidFill>
            <a:schemeClr val="accent5">
              <a:lumMod val="20000"/>
              <a:lumOff val="8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anose="020F0502020204030204"/>
                <a:ea typeface="+mn-ea"/>
                <a:cs typeface="+mn-cs"/>
              </a:rPr>
              <a:t>Video Decoder</a:t>
            </a:r>
            <a:endParaRPr kumimoji="0" lang="en-US" sz="9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27" name="Straight Arrow Connector 26"/>
          <p:cNvCxnSpPr/>
          <p:nvPr/>
        </p:nvCxnSpPr>
        <p:spPr>
          <a:xfrm flipH="1">
            <a:off x="3337992" y="4295392"/>
            <a:ext cx="1524000" cy="0"/>
          </a:xfrm>
          <a:prstGeom prst="straightConnector1">
            <a:avLst/>
          </a:prstGeom>
          <a:noFill/>
          <a:ln w="57150" cap="flat" cmpd="sng" algn="ctr">
            <a:solidFill>
              <a:srgbClr val="000000"/>
            </a:solidFill>
            <a:prstDash val="solid"/>
            <a:miter lim="800000"/>
            <a:headEnd type="arrow"/>
            <a:tailEnd type="arrow"/>
          </a:ln>
          <a:effectLst/>
        </p:spPr>
      </p:cxnSp>
      <p:cxnSp>
        <p:nvCxnSpPr>
          <p:cNvPr id="28" name="Straight Arrow Connector 27"/>
          <p:cNvCxnSpPr/>
          <p:nvPr/>
        </p:nvCxnSpPr>
        <p:spPr>
          <a:xfrm flipH="1">
            <a:off x="2161246" y="4590032"/>
            <a:ext cx="464820" cy="0"/>
          </a:xfrm>
          <a:prstGeom prst="straightConnector1">
            <a:avLst/>
          </a:prstGeom>
          <a:noFill/>
          <a:ln w="28575" cap="flat" cmpd="sng" algn="ctr">
            <a:solidFill>
              <a:srgbClr val="000000"/>
            </a:solidFill>
            <a:prstDash val="solid"/>
            <a:miter lim="800000"/>
            <a:headEnd type="arrow"/>
            <a:tailEnd type="arrow"/>
          </a:ln>
          <a:effectLst/>
        </p:spPr>
      </p:cxnSp>
      <p:sp>
        <p:nvSpPr>
          <p:cNvPr id="29" name="Rounded Rectangle 28"/>
          <p:cNvSpPr/>
          <p:nvPr/>
        </p:nvSpPr>
        <p:spPr>
          <a:xfrm>
            <a:off x="1098801" y="5372352"/>
            <a:ext cx="796834" cy="335280"/>
          </a:xfrm>
          <a:prstGeom prst="roundRect">
            <a:avLst/>
          </a:prstGeom>
          <a:solidFill>
            <a:schemeClr val="accent5">
              <a:lumMod val="20000"/>
              <a:lumOff val="8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anose="020F0502020204030204"/>
                <a:ea typeface="+mn-ea"/>
                <a:cs typeface="+mn-cs"/>
              </a:rPr>
              <a:t>Video Encoder</a:t>
            </a:r>
            <a:endParaRPr kumimoji="0" lang="en-US" sz="9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Rounded Rectangle 29"/>
          <p:cNvSpPr/>
          <p:nvPr/>
        </p:nvSpPr>
        <p:spPr>
          <a:xfrm>
            <a:off x="2880792" y="5362192"/>
            <a:ext cx="796834" cy="335280"/>
          </a:xfrm>
          <a:prstGeom prst="roundRect">
            <a:avLst/>
          </a:prstGeom>
          <a:solidFill>
            <a:schemeClr val="accent1">
              <a:lumMod val="60000"/>
              <a:lumOff val="4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anose="020F0502020204030204"/>
                <a:ea typeface="+mn-ea"/>
                <a:cs typeface="+mn-cs"/>
              </a:rPr>
              <a:t>Audio</a:t>
            </a:r>
            <a:endParaRPr kumimoji="0" lang="en-US" sz="9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1" name="Rounded Rectangle 30"/>
          <p:cNvSpPr/>
          <p:nvPr/>
        </p:nvSpPr>
        <p:spPr>
          <a:xfrm>
            <a:off x="3795192" y="5362192"/>
            <a:ext cx="796834" cy="346064"/>
          </a:xfrm>
          <a:prstGeom prst="roundRect">
            <a:avLst/>
          </a:prstGeom>
          <a:solidFill>
            <a:schemeClr val="accent5">
              <a:lumMod val="60000"/>
              <a:lumOff val="4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anose="020F0502020204030204"/>
                <a:ea typeface="+mn-ea"/>
                <a:cs typeface="+mn-cs"/>
              </a:rPr>
              <a:t>Display Engine</a:t>
            </a:r>
            <a:endParaRPr kumimoji="0" lang="en-US" sz="9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32" name="Straight Arrow Connector 31"/>
          <p:cNvCxnSpPr/>
          <p:nvPr/>
        </p:nvCxnSpPr>
        <p:spPr>
          <a:xfrm flipH="1">
            <a:off x="5090592" y="3761992"/>
            <a:ext cx="13064" cy="1905000"/>
          </a:xfrm>
          <a:prstGeom prst="straightConnector1">
            <a:avLst/>
          </a:prstGeom>
          <a:noFill/>
          <a:ln w="57150" cap="flat" cmpd="sng" algn="ctr">
            <a:solidFill>
              <a:srgbClr val="000000"/>
            </a:solidFill>
            <a:prstDash val="solid"/>
            <a:miter lim="800000"/>
            <a:headEnd type="arrow"/>
            <a:tailEnd type="arrow"/>
          </a:ln>
          <a:effectLst/>
        </p:spPr>
      </p:cxnSp>
      <p:cxnSp>
        <p:nvCxnSpPr>
          <p:cNvPr id="33" name="Straight Arrow Connector 32"/>
          <p:cNvCxnSpPr/>
          <p:nvPr/>
        </p:nvCxnSpPr>
        <p:spPr>
          <a:xfrm flipH="1">
            <a:off x="1165204" y="4981192"/>
            <a:ext cx="3772988" cy="0"/>
          </a:xfrm>
          <a:prstGeom prst="straightConnector1">
            <a:avLst/>
          </a:prstGeom>
          <a:noFill/>
          <a:ln w="38100" cap="flat" cmpd="sng" algn="ctr">
            <a:solidFill>
              <a:srgbClr val="000000"/>
            </a:solidFill>
            <a:prstDash val="solid"/>
            <a:miter lim="800000"/>
            <a:headEnd type="arrow"/>
            <a:tailEnd type="arrow"/>
          </a:ln>
          <a:effectLst/>
        </p:spPr>
      </p:cxnSp>
      <p:cxnSp>
        <p:nvCxnSpPr>
          <p:cNvPr id="34" name="Straight Arrow Connector 33"/>
          <p:cNvCxnSpPr/>
          <p:nvPr/>
        </p:nvCxnSpPr>
        <p:spPr>
          <a:xfrm>
            <a:off x="2387350" y="4981192"/>
            <a:ext cx="0" cy="335280"/>
          </a:xfrm>
          <a:prstGeom prst="straightConnector1">
            <a:avLst/>
          </a:prstGeom>
          <a:noFill/>
          <a:ln w="28575" cap="flat" cmpd="sng" algn="ctr">
            <a:solidFill>
              <a:srgbClr val="000000"/>
            </a:solidFill>
            <a:prstDash val="solid"/>
            <a:miter lim="800000"/>
            <a:headEnd type="arrow"/>
            <a:tailEnd type="arrow"/>
          </a:ln>
          <a:effectLst/>
        </p:spPr>
      </p:cxnSp>
      <p:cxnSp>
        <p:nvCxnSpPr>
          <p:cNvPr id="35" name="Straight Arrow Connector 34"/>
          <p:cNvCxnSpPr/>
          <p:nvPr/>
        </p:nvCxnSpPr>
        <p:spPr>
          <a:xfrm>
            <a:off x="1497218" y="4981192"/>
            <a:ext cx="0" cy="335280"/>
          </a:xfrm>
          <a:prstGeom prst="straightConnector1">
            <a:avLst/>
          </a:prstGeom>
          <a:noFill/>
          <a:ln w="28575" cap="flat" cmpd="sng" algn="ctr">
            <a:solidFill>
              <a:srgbClr val="000000"/>
            </a:solidFill>
            <a:prstDash val="solid"/>
            <a:miter lim="800000"/>
            <a:headEnd type="arrow"/>
            <a:tailEnd type="arrow"/>
          </a:ln>
          <a:effectLst/>
        </p:spPr>
      </p:cxnSp>
      <p:cxnSp>
        <p:nvCxnSpPr>
          <p:cNvPr id="36" name="Straight Arrow Connector 35"/>
          <p:cNvCxnSpPr/>
          <p:nvPr/>
        </p:nvCxnSpPr>
        <p:spPr>
          <a:xfrm>
            <a:off x="3261792" y="4981192"/>
            <a:ext cx="0" cy="335280"/>
          </a:xfrm>
          <a:prstGeom prst="straightConnector1">
            <a:avLst/>
          </a:prstGeom>
          <a:noFill/>
          <a:ln w="28575" cap="flat" cmpd="sng" algn="ctr">
            <a:solidFill>
              <a:srgbClr val="000000"/>
            </a:solidFill>
            <a:prstDash val="solid"/>
            <a:miter lim="800000"/>
            <a:headEnd type="arrow"/>
            <a:tailEnd type="arrow"/>
          </a:ln>
          <a:effectLst/>
        </p:spPr>
      </p:cxnSp>
      <p:cxnSp>
        <p:nvCxnSpPr>
          <p:cNvPr id="18" name="Straight Arrow Connector 17"/>
          <p:cNvCxnSpPr/>
          <p:nvPr/>
        </p:nvCxnSpPr>
        <p:spPr>
          <a:xfrm>
            <a:off x="4176192" y="4981192"/>
            <a:ext cx="0" cy="335280"/>
          </a:xfrm>
          <a:prstGeom prst="straightConnector1">
            <a:avLst/>
          </a:prstGeom>
          <a:noFill/>
          <a:ln w="28575" cap="flat" cmpd="sng" algn="ctr">
            <a:solidFill>
              <a:srgbClr val="000000"/>
            </a:solidFill>
            <a:prstDash val="solid"/>
            <a:miter lim="800000"/>
            <a:headEnd type="arrow"/>
            <a:tailEnd type="arrow"/>
          </a:ln>
          <a:effectLst/>
        </p:spPr>
      </p:cxnSp>
      <p:sp>
        <p:nvSpPr>
          <p:cNvPr id="4" name="Rectangle 3">
            <a:extLst>
              <a:ext uri="{FF2B5EF4-FFF2-40B4-BE49-F238E27FC236}">
                <a16:creationId xmlns:a16="http://schemas.microsoft.com/office/drawing/2014/main" id="{EFF37F64-70C8-0A4A-B569-3AE4C13C697B}"/>
              </a:ext>
            </a:extLst>
          </p:cNvPr>
          <p:cNvSpPr/>
          <p:nvPr/>
        </p:nvSpPr>
        <p:spPr>
          <a:xfrm>
            <a:off x="86335" y="872859"/>
            <a:ext cx="8968313" cy="5580000"/>
          </a:xfrm>
          <a:prstGeom prst="rect">
            <a:avLst/>
          </a:prstGeom>
          <a:solidFill>
            <a:srgbClr val="FFFFFF">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ounded Rectangle 36">
            <a:extLst>
              <a:ext uri="{FF2B5EF4-FFF2-40B4-BE49-F238E27FC236}">
                <a16:creationId xmlns:a16="http://schemas.microsoft.com/office/drawing/2014/main" id="{7EDEE890-968C-4847-BCA7-3ED36572ED4E}"/>
              </a:ext>
            </a:extLst>
          </p:cNvPr>
          <p:cNvSpPr/>
          <p:nvPr/>
        </p:nvSpPr>
        <p:spPr>
          <a:xfrm>
            <a:off x="178200" y="3623917"/>
            <a:ext cx="8787600" cy="1585322"/>
          </a:xfrm>
          <a:prstGeom prst="roundRect">
            <a:avLst/>
          </a:prstGeom>
          <a:solidFill>
            <a:schemeClr val="accent2">
              <a:lumMod val="60000"/>
              <a:lumOff val="40000"/>
            </a:schemeClr>
          </a:solidFill>
          <a:ln w="5080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ndara" panose="020E0502030303020204" pitchFamily="34" charset="0"/>
                <a:ea typeface="+mn-ea"/>
                <a:cs typeface="+mn-cs"/>
              </a:rPr>
              <a:t>Processing-In-Memory</a:t>
            </a:r>
            <a:r>
              <a:rPr kumimoji="0" lang="en-US" sz="3200" b="0" i="0" u="none" strike="noStrike" kern="1200" cap="none" spc="0" normalizeH="0" baseline="0" noProof="0" dirty="0">
                <a:ln>
                  <a:noFill/>
                </a:ln>
                <a:solidFill>
                  <a:srgbClr val="70AD47"/>
                </a:solidFill>
                <a:effectLst/>
                <a:uLnTx/>
                <a:uFillTx/>
                <a:latin typeface="Candara" panose="020E050203030302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proposes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ndara" panose="020E0502030303020204" pitchFamily="34" charset="0"/>
                <a:ea typeface="+mn-ea"/>
                <a:cs typeface="+mn-cs"/>
              </a:rPr>
              <a:t>computing where it makes sense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(where data resides)</a:t>
            </a:r>
          </a:p>
        </p:txBody>
      </p:sp>
      <p:sp>
        <p:nvSpPr>
          <p:cNvPr id="38" name="Rounded Rectangle 37">
            <a:extLst>
              <a:ext uri="{FF2B5EF4-FFF2-40B4-BE49-F238E27FC236}">
                <a16:creationId xmlns:a16="http://schemas.microsoft.com/office/drawing/2014/main" id="{99B1E088-C508-1642-B71B-D6FEF9AF19AD}"/>
              </a:ext>
            </a:extLst>
          </p:cNvPr>
          <p:cNvSpPr/>
          <p:nvPr/>
        </p:nvSpPr>
        <p:spPr>
          <a:xfrm>
            <a:off x="178200" y="2403289"/>
            <a:ext cx="8787600" cy="1021569"/>
          </a:xfrm>
          <a:prstGeom prst="roundRect">
            <a:avLst/>
          </a:prstGeom>
          <a:solidFill>
            <a:schemeClr val="accent5">
              <a:lumMod val="75000"/>
            </a:schemeClr>
          </a:solidFill>
          <a:ln w="508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Compute systems should be more </a:t>
            </a:r>
            <a:r>
              <a:rPr kumimoji="0" lang="en-US" sz="28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rPr>
              <a:t>data-centric</a:t>
            </a:r>
          </a:p>
        </p:txBody>
      </p:sp>
    </p:spTree>
    <p:extLst>
      <p:ext uri="{BB962C8B-B14F-4D97-AF65-F5344CB8AC3E}">
        <p14:creationId xmlns:p14="http://schemas.microsoft.com/office/powerpoint/2010/main" val="193043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CB8844-A7CC-0F42-B9D5-4EE4D8AC333B}"/>
              </a:ext>
            </a:extLst>
          </p:cNvPr>
          <p:cNvPicPr>
            <a:picLocks noChangeAspect="1"/>
          </p:cNvPicPr>
          <p:nvPr/>
        </p:nvPicPr>
        <p:blipFill>
          <a:blip r:embed="rId3"/>
          <a:stretch>
            <a:fillRect/>
          </a:stretch>
        </p:blipFill>
        <p:spPr>
          <a:xfrm>
            <a:off x="4196277" y="1015107"/>
            <a:ext cx="4768211" cy="4934173"/>
          </a:xfrm>
          <a:prstGeom prst="rect">
            <a:avLst/>
          </a:prstGeom>
        </p:spPr>
      </p:pic>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Processing-in-Memory Course (Spring 2023)</a:t>
            </a:r>
          </a:p>
        </p:txBody>
      </p:sp>
      <p:sp>
        <p:nvSpPr>
          <p:cNvPr id="6" name="Rectangle 5">
            <a:hlinkClick r:id="rId4"/>
            <a:extLst>
              <a:ext uri="{FF2B5EF4-FFF2-40B4-BE49-F238E27FC236}">
                <a16:creationId xmlns:a16="http://schemas.microsoft.com/office/drawing/2014/main" id="{5465C192-4893-AD4D-A97C-499395E42DF0}"/>
              </a:ext>
            </a:extLst>
          </p:cNvPr>
          <p:cNvSpPr/>
          <p:nvPr/>
        </p:nvSpPr>
        <p:spPr>
          <a:xfrm>
            <a:off x="5071306" y="5949280"/>
            <a:ext cx="3948947" cy="400110"/>
          </a:xfrm>
          <a:prstGeom prst="rect">
            <a:avLst/>
          </a:prstGeom>
        </p:spPr>
        <p:txBody>
          <a:bodyPr wrap="square">
            <a:spAutoFit/>
          </a:bodyPr>
          <a:lstStyle/>
          <a:p>
            <a:pPr lvl="0" algn="ctr">
              <a:defRPr/>
            </a:pPr>
            <a:r>
              <a:rPr lang="en-US" sz="1000" dirty="0">
                <a:solidFill>
                  <a:srgbClr val="0070C0"/>
                </a:solidFill>
                <a:ea typeface="ＭＳ Ｐゴシック" panose="020B0600070205080204" pitchFamily="34" charset="-128"/>
                <a:hlinkClick r:id="rId5">
                  <a:extLst>
                    <a:ext uri="{A12FA001-AC4F-418D-AE19-62706E023703}">
                      <ahyp:hlinkClr xmlns:ahyp="http://schemas.microsoft.com/office/drawing/2018/hyperlinkcolor" val="tx"/>
                    </a:ext>
                  </a:extLst>
                </a:hlinkClick>
              </a:rPr>
              <a:t>https://safari.ethz.ch/projects_and_seminars/spring2023/doku.php?id=processing_in_memory</a:t>
            </a:r>
            <a:endParaRPr lang="en-US" sz="1000" dirty="0">
              <a:solidFill>
                <a:srgbClr val="0070C0"/>
              </a:solidFill>
              <a:ea typeface="ＭＳ Ｐゴシック" panose="020B0600070205080204" pitchFamily="34" charset="-128"/>
            </a:endParaRPr>
          </a:p>
        </p:txBody>
      </p:sp>
      <p:sp>
        <p:nvSpPr>
          <p:cNvPr id="8" name="Rectangle 7">
            <a:hlinkClick r:id="rId6"/>
            <a:extLst>
              <a:ext uri="{FF2B5EF4-FFF2-40B4-BE49-F238E27FC236}">
                <a16:creationId xmlns:a16="http://schemas.microsoft.com/office/drawing/2014/main" id="{80BF6774-805A-F446-B196-F40F5ED51380}"/>
              </a:ext>
            </a:extLst>
          </p:cNvPr>
          <p:cNvSpPr/>
          <p:nvPr/>
        </p:nvSpPr>
        <p:spPr>
          <a:xfrm>
            <a:off x="164318" y="6002760"/>
            <a:ext cx="4697615" cy="246221"/>
          </a:xfrm>
          <a:prstGeom prst="rect">
            <a:avLst/>
          </a:prstGeom>
        </p:spPr>
        <p:txBody>
          <a:bodyPr wrap="square">
            <a:spAutoFit/>
          </a:bodyPr>
          <a:lstStyle/>
          <a:p>
            <a:pPr algn="ctr"/>
            <a:r>
              <a:rPr lang="en-US" sz="1000" dirty="0">
                <a:solidFill>
                  <a:srgbClr val="0070C0"/>
                </a:solidFill>
                <a:ea typeface="ＭＳ Ｐゴシック" panose="020B0600070205080204" pitchFamily="34" charset="-128"/>
                <a:hlinkClick r:id="rId7">
                  <a:extLst>
                    <a:ext uri="{A12FA001-AC4F-418D-AE19-62706E023703}">
                      <ahyp:hlinkClr xmlns:ahyp="http://schemas.microsoft.com/office/drawing/2018/hyperlinkcolor" val="tx"/>
                    </a:ext>
                  </a:extLst>
                </a:hlinkClick>
              </a:rPr>
              <a:t>https://www.youtube.com/playlist?list=PL5Q2soXY2Zi_EObuoAZVSq_o6UySWQHvZ</a:t>
            </a:r>
            <a:endParaRPr lang="en-US" sz="1000" dirty="0">
              <a:solidFill>
                <a:srgbClr val="0070C0"/>
              </a:solidFill>
              <a:ea typeface="ＭＳ Ｐゴシック" panose="020B0600070205080204" pitchFamily="34" charset="-128"/>
            </a:endParaRP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936172"/>
            <a:ext cx="8894602" cy="5574797"/>
          </a:xfrm>
        </p:spPr>
        <p:txBody>
          <a:bodyPr>
            <a:normAutofit/>
          </a:bodyPr>
          <a:lstStyle/>
          <a:p>
            <a:r>
              <a:rPr lang="en-US" dirty="0"/>
              <a:t>Short weekly lectures</a:t>
            </a:r>
          </a:p>
          <a:p>
            <a:r>
              <a:rPr lang="en-US" dirty="0"/>
              <a:t>Hands-on projects</a:t>
            </a:r>
          </a:p>
        </p:txBody>
      </p:sp>
      <p:pic>
        <p:nvPicPr>
          <p:cNvPr id="9" name="Picture 8">
            <a:extLst>
              <a:ext uri="{FF2B5EF4-FFF2-40B4-BE49-F238E27FC236}">
                <a16:creationId xmlns:a16="http://schemas.microsoft.com/office/drawing/2014/main" id="{CF4F741A-415C-0C42-8D0C-08905F9B9CAA}"/>
              </a:ext>
            </a:extLst>
          </p:cNvPr>
          <p:cNvPicPr>
            <a:picLocks noChangeAspect="1"/>
          </p:cNvPicPr>
          <p:nvPr/>
        </p:nvPicPr>
        <p:blipFill>
          <a:blip r:embed="rId8"/>
          <a:stretch>
            <a:fillRect/>
          </a:stretch>
        </p:blipFill>
        <p:spPr>
          <a:xfrm>
            <a:off x="146314" y="2564904"/>
            <a:ext cx="4883772" cy="3428932"/>
          </a:xfrm>
          <a:prstGeom prst="rect">
            <a:avLst/>
          </a:prstGeom>
        </p:spPr>
      </p:pic>
    </p:spTree>
    <p:extLst>
      <p:ext uri="{BB962C8B-B14F-4D97-AF65-F5344CB8AC3E}">
        <p14:creationId xmlns:p14="http://schemas.microsoft.com/office/powerpoint/2010/main" val="186882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 (HPCA 2023)</a:t>
            </a: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sz="2700" dirty="0"/>
              <a:t>February 26</a:t>
            </a:r>
            <a:r>
              <a:rPr lang="en-US" sz="2700" baseline="30000" dirty="0"/>
              <a:t>th</a:t>
            </a:r>
            <a:r>
              <a:rPr lang="en-US" sz="2700" dirty="0"/>
              <a:t>: Lectures + Hands-on labs + Invited lectures</a:t>
            </a:r>
          </a:p>
        </p:txBody>
      </p:sp>
      <p:pic>
        <p:nvPicPr>
          <p:cNvPr id="4" name="Picture 3">
            <a:extLst>
              <a:ext uri="{FF2B5EF4-FFF2-40B4-BE49-F238E27FC236}">
                <a16:creationId xmlns:a16="http://schemas.microsoft.com/office/drawing/2014/main" id="{FBF26A4B-34F2-8142-864E-EB19E13266C5}"/>
              </a:ext>
            </a:extLst>
          </p:cNvPr>
          <p:cNvPicPr>
            <a:picLocks noChangeAspect="1"/>
          </p:cNvPicPr>
          <p:nvPr/>
        </p:nvPicPr>
        <p:blipFill>
          <a:blip r:embed="rId3"/>
          <a:stretch>
            <a:fillRect/>
          </a:stretch>
        </p:blipFill>
        <p:spPr>
          <a:xfrm>
            <a:off x="169011" y="1363718"/>
            <a:ext cx="3841461" cy="2833173"/>
          </a:xfrm>
          <a:prstGeom prst="rect">
            <a:avLst/>
          </a:prstGeom>
        </p:spPr>
      </p:pic>
      <p:pic>
        <p:nvPicPr>
          <p:cNvPr id="3" name="Picture 2">
            <a:extLst>
              <a:ext uri="{FF2B5EF4-FFF2-40B4-BE49-F238E27FC236}">
                <a16:creationId xmlns:a16="http://schemas.microsoft.com/office/drawing/2014/main" id="{2683F126-CB84-8E4B-85E5-D542C93B9352}"/>
              </a:ext>
            </a:extLst>
          </p:cNvPr>
          <p:cNvPicPr>
            <a:picLocks noChangeAspect="1"/>
          </p:cNvPicPr>
          <p:nvPr/>
        </p:nvPicPr>
        <p:blipFill>
          <a:blip r:embed="rId4"/>
          <a:stretch>
            <a:fillRect/>
          </a:stretch>
        </p:blipFill>
        <p:spPr>
          <a:xfrm>
            <a:off x="169011" y="4304043"/>
            <a:ext cx="4273613" cy="2149051"/>
          </a:xfrm>
          <a:prstGeom prst="rect">
            <a:avLst/>
          </a:prstGeom>
        </p:spPr>
      </p:pic>
      <p:pic>
        <p:nvPicPr>
          <p:cNvPr id="5" name="Picture 4">
            <a:extLst>
              <a:ext uri="{FF2B5EF4-FFF2-40B4-BE49-F238E27FC236}">
                <a16:creationId xmlns:a16="http://schemas.microsoft.com/office/drawing/2014/main" id="{B0065DBD-14DB-5E4E-9289-1D8D2F26B74D}"/>
              </a:ext>
            </a:extLst>
          </p:cNvPr>
          <p:cNvPicPr>
            <a:picLocks noChangeAspect="1"/>
          </p:cNvPicPr>
          <p:nvPr/>
        </p:nvPicPr>
        <p:blipFill>
          <a:blip r:embed="rId5"/>
          <a:stretch>
            <a:fillRect/>
          </a:stretch>
        </p:blipFill>
        <p:spPr>
          <a:xfrm>
            <a:off x="4556171" y="1359270"/>
            <a:ext cx="4129452" cy="2944773"/>
          </a:xfrm>
          <a:prstGeom prst="rect">
            <a:avLst/>
          </a:prstGeom>
        </p:spPr>
      </p:pic>
      <p:sp>
        <p:nvSpPr>
          <p:cNvPr id="9" name="Rectangle 8">
            <a:hlinkClick r:id="rId6"/>
            <a:extLst>
              <a:ext uri="{FF2B5EF4-FFF2-40B4-BE49-F238E27FC236}">
                <a16:creationId xmlns:a16="http://schemas.microsoft.com/office/drawing/2014/main" id="{0425CB07-FD9D-B147-B9DD-CBEB73E9AE34}"/>
              </a:ext>
            </a:extLst>
          </p:cNvPr>
          <p:cNvSpPr/>
          <p:nvPr/>
        </p:nvSpPr>
        <p:spPr>
          <a:xfrm>
            <a:off x="4953642" y="4336761"/>
            <a:ext cx="3672119"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34" charset="-128"/>
                <a:cs typeface="+mn-cs"/>
                <a:hlinkClick r:id="rId7"/>
              </a:rPr>
              <a:t>https://www.youtube.com/live/f5-nT1tbz5w?feature=share</a:t>
            </a:r>
            <a:endParaRPr kumimoji="0" lang="en-US" sz="14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34" charset="-128"/>
              <a:cs typeface="+mn-cs"/>
            </a:endParaRPr>
          </a:p>
        </p:txBody>
      </p:sp>
      <p:sp>
        <p:nvSpPr>
          <p:cNvPr id="8" name="Rectangle 7">
            <a:hlinkClick r:id="rId6"/>
            <a:extLst>
              <a:ext uri="{FF2B5EF4-FFF2-40B4-BE49-F238E27FC236}">
                <a16:creationId xmlns:a16="http://schemas.microsoft.com/office/drawing/2014/main" id="{80BF6774-805A-F446-B196-F40F5ED51380}"/>
              </a:ext>
            </a:extLst>
          </p:cNvPr>
          <p:cNvSpPr/>
          <p:nvPr/>
        </p:nvSpPr>
        <p:spPr>
          <a:xfrm>
            <a:off x="4616312" y="5333372"/>
            <a:ext cx="4009449"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34" charset="-128"/>
                <a:cs typeface="+mn-cs"/>
                <a:hlinkClick r:id="rId8"/>
              </a:rPr>
              <a:t>https://events.safari.ethz.ch/real-pim-tutorial/doku.php?id=start</a:t>
            </a:r>
            <a:endParaRPr kumimoji="0" lang="en-US" sz="1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423872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 (ASPLOS 2023)</a:t>
            </a:r>
          </a:p>
        </p:txBody>
      </p:sp>
      <p:sp>
        <p:nvSpPr>
          <p:cNvPr id="8" name="Rectangle 7">
            <a:hlinkClick r:id="rId3"/>
            <a:extLst>
              <a:ext uri="{FF2B5EF4-FFF2-40B4-BE49-F238E27FC236}">
                <a16:creationId xmlns:a16="http://schemas.microsoft.com/office/drawing/2014/main" id="{80BF6774-805A-F446-B196-F40F5ED51380}"/>
              </a:ext>
            </a:extLst>
          </p:cNvPr>
          <p:cNvSpPr/>
          <p:nvPr/>
        </p:nvSpPr>
        <p:spPr>
          <a:xfrm>
            <a:off x="5172309" y="5348751"/>
            <a:ext cx="3584599"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https://events.safari.ethz.ch/asplos-pim-tutorial/doku.php?id=start</a:t>
            </a:r>
            <a:endParaRPr kumimoji="0" lang="en-US" sz="1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34" charset="-128"/>
              <a:cs typeface="+mn-cs"/>
            </a:endParaRP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March 26</a:t>
            </a:r>
            <a:r>
              <a:rPr lang="en-US" baseline="30000" dirty="0"/>
              <a:t>th</a:t>
            </a:r>
            <a:r>
              <a:rPr lang="en-US" dirty="0"/>
              <a:t>: Lectures + Hands-on labs + Invited lectures</a:t>
            </a:r>
          </a:p>
        </p:txBody>
      </p:sp>
      <p:pic>
        <p:nvPicPr>
          <p:cNvPr id="3" name="Picture 2">
            <a:extLst>
              <a:ext uri="{FF2B5EF4-FFF2-40B4-BE49-F238E27FC236}">
                <a16:creationId xmlns:a16="http://schemas.microsoft.com/office/drawing/2014/main" id="{FFEE78B6-7082-8F4F-83C3-3CBD0E8F55F2}"/>
              </a:ext>
            </a:extLst>
          </p:cNvPr>
          <p:cNvPicPr>
            <a:picLocks noChangeAspect="1"/>
          </p:cNvPicPr>
          <p:nvPr/>
        </p:nvPicPr>
        <p:blipFill>
          <a:blip r:embed="rId5"/>
          <a:stretch>
            <a:fillRect/>
          </a:stretch>
        </p:blipFill>
        <p:spPr>
          <a:xfrm>
            <a:off x="394377" y="1297886"/>
            <a:ext cx="3841200" cy="3298310"/>
          </a:xfrm>
          <a:prstGeom prst="rect">
            <a:avLst/>
          </a:prstGeom>
        </p:spPr>
      </p:pic>
      <p:pic>
        <p:nvPicPr>
          <p:cNvPr id="5" name="Picture 4">
            <a:extLst>
              <a:ext uri="{FF2B5EF4-FFF2-40B4-BE49-F238E27FC236}">
                <a16:creationId xmlns:a16="http://schemas.microsoft.com/office/drawing/2014/main" id="{37D627B2-6E32-4B4C-B315-4D68EF649815}"/>
              </a:ext>
            </a:extLst>
          </p:cNvPr>
          <p:cNvPicPr>
            <a:picLocks noChangeAspect="1"/>
          </p:cNvPicPr>
          <p:nvPr/>
        </p:nvPicPr>
        <p:blipFill>
          <a:blip r:embed="rId6"/>
          <a:stretch>
            <a:fillRect/>
          </a:stretch>
        </p:blipFill>
        <p:spPr>
          <a:xfrm>
            <a:off x="4842189" y="1297886"/>
            <a:ext cx="4132800" cy="2947161"/>
          </a:xfrm>
          <a:prstGeom prst="rect">
            <a:avLst/>
          </a:prstGeom>
        </p:spPr>
      </p:pic>
      <p:pic>
        <p:nvPicPr>
          <p:cNvPr id="4" name="Picture 3">
            <a:extLst>
              <a:ext uri="{FF2B5EF4-FFF2-40B4-BE49-F238E27FC236}">
                <a16:creationId xmlns:a16="http://schemas.microsoft.com/office/drawing/2014/main" id="{B99EEEE7-9546-C543-8892-1CEE13106392}"/>
              </a:ext>
            </a:extLst>
          </p:cNvPr>
          <p:cNvPicPr>
            <a:picLocks noChangeAspect="1"/>
          </p:cNvPicPr>
          <p:nvPr/>
        </p:nvPicPr>
        <p:blipFill>
          <a:blip r:embed="rId7"/>
          <a:stretch>
            <a:fillRect/>
          </a:stretch>
        </p:blipFill>
        <p:spPr>
          <a:xfrm>
            <a:off x="288072" y="3761772"/>
            <a:ext cx="4712456" cy="2656597"/>
          </a:xfrm>
          <a:prstGeom prst="rect">
            <a:avLst/>
          </a:prstGeom>
        </p:spPr>
      </p:pic>
      <p:sp>
        <p:nvSpPr>
          <p:cNvPr id="9" name="Rectangle 8">
            <a:hlinkClick r:id="rId3"/>
            <a:extLst>
              <a:ext uri="{FF2B5EF4-FFF2-40B4-BE49-F238E27FC236}">
                <a16:creationId xmlns:a16="http://schemas.microsoft.com/office/drawing/2014/main" id="{00B5CE6A-402F-4D43-947F-D29241FBA965}"/>
              </a:ext>
            </a:extLst>
          </p:cNvPr>
          <p:cNvSpPr/>
          <p:nvPr/>
        </p:nvSpPr>
        <p:spPr>
          <a:xfrm>
            <a:off x="5307575" y="4245047"/>
            <a:ext cx="3448991"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34" charset="-128"/>
                <a:cs typeface="+mn-cs"/>
                <a:hlinkClick r:id="rId8"/>
              </a:rPr>
              <a:t>https://www.youtube.com/live/oYCaLcT0Kmo?feature=share</a:t>
            </a:r>
            <a:endParaRPr kumimoji="0" lang="en-US" sz="14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359835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 (ISCA 2023)</a:t>
            </a:r>
          </a:p>
        </p:txBody>
      </p:sp>
      <p:sp>
        <p:nvSpPr>
          <p:cNvPr id="8" name="Rectangle 7">
            <a:hlinkClick r:id="rId3"/>
            <a:extLst>
              <a:ext uri="{FF2B5EF4-FFF2-40B4-BE49-F238E27FC236}">
                <a16:creationId xmlns:a16="http://schemas.microsoft.com/office/drawing/2014/main" id="{80BF6774-805A-F446-B196-F40F5ED51380}"/>
              </a:ext>
            </a:extLst>
          </p:cNvPr>
          <p:cNvSpPr/>
          <p:nvPr/>
        </p:nvSpPr>
        <p:spPr>
          <a:xfrm>
            <a:off x="1635583" y="6510969"/>
            <a:ext cx="5872835"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Calibri" panose="020F0502020204030204"/>
                <a:ea typeface="ＭＳ Ｐゴシック" panose="020B0600070205080204" pitchFamily="34" charset="-128"/>
                <a:cs typeface="+mn-cs"/>
                <a:hlinkClick r:id="rId4"/>
              </a:rPr>
              <a:t>https://events.safari.ethz.ch/isca-pim-tutorial/doku.php?id=start</a:t>
            </a:r>
            <a:endParaRPr kumimoji="0" lang="en-US" sz="1600" b="0" i="0" u="none" strike="noStrike" kern="1200" cap="none" spc="0" normalizeH="0" baseline="0" noProof="0" dirty="0">
              <a:ln>
                <a:noFill/>
              </a:ln>
              <a:solidFill>
                <a:srgbClr val="0432FF"/>
              </a:solidFill>
              <a:effectLst/>
              <a:uLnTx/>
              <a:uFillTx/>
              <a:latin typeface="Calibri" panose="020F0502020204030204"/>
              <a:ea typeface="ＭＳ Ｐゴシック" panose="020B0600070205080204" pitchFamily="34" charset="-128"/>
              <a:cs typeface="+mn-cs"/>
            </a:endParaRP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June 18</a:t>
            </a:r>
            <a:r>
              <a:rPr lang="en-US" baseline="30000" dirty="0"/>
              <a:t>th</a:t>
            </a:r>
            <a:r>
              <a:rPr lang="en-US" dirty="0"/>
              <a:t>: Lectures + Hands-on labs + Invited lectures</a:t>
            </a:r>
          </a:p>
        </p:txBody>
      </p:sp>
      <p:pic>
        <p:nvPicPr>
          <p:cNvPr id="4" name="Picture 3">
            <a:extLst>
              <a:ext uri="{FF2B5EF4-FFF2-40B4-BE49-F238E27FC236}">
                <a16:creationId xmlns:a16="http://schemas.microsoft.com/office/drawing/2014/main" id="{80AAFF47-6F98-D341-8864-056FB1E130D9}"/>
              </a:ext>
            </a:extLst>
          </p:cNvPr>
          <p:cNvPicPr>
            <a:picLocks noChangeAspect="1"/>
          </p:cNvPicPr>
          <p:nvPr/>
        </p:nvPicPr>
        <p:blipFill>
          <a:blip r:embed="rId5"/>
          <a:stretch>
            <a:fillRect/>
          </a:stretch>
        </p:blipFill>
        <p:spPr>
          <a:xfrm>
            <a:off x="1437037" y="1340063"/>
            <a:ext cx="6269927" cy="5093266"/>
          </a:xfrm>
          <a:prstGeom prst="rect">
            <a:avLst/>
          </a:prstGeom>
        </p:spPr>
      </p:pic>
    </p:spTree>
    <p:extLst>
      <p:ext uri="{BB962C8B-B14F-4D97-AF65-F5344CB8AC3E}">
        <p14:creationId xmlns:p14="http://schemas.microsoft.com/office/powerpoint/2010/main" val="1422073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6E9AE-E42A-E44E-B82F-4A79681F0C9F}"/>
              </a:ext>
            </a:extLst>
          </p:cNvPr>
          <p:cNvSpPr>
            <a:spLocks noGrp="1"/>
          </p:cNvSpPr>
          <p:nvPr>
            <p:ph type="title"/>
          </p:nvPr>
        </p:nvSpPr>
        <p:spPr/>
        <p:txBody>
          <a:bodyPr>
            <a:normAutofit fontScale="90000"/>
          </a:bodyPr>
          <a:lstStyle/>
          <a:p>
            <a:r>
              <a:rPr lang="en-US" sz="4400" dirty="0"/>
              <a:t>Real PIM Tutorial (ISCA 2023)</a:t>
            </a:r>
            <a:endParaRPr lang="en-US" dirty="0"/>
          </a:p>
        </p:txBody>
      </p:sp>
      <p:pic>
        <p:nvPicPr>
          <p:cNvPr id="4" name="Picture 3">
            <a:extLst>
              <a:ext uri="{FF2B5EF4-FFF2-40B4-BE49-F238E27FC236}">
                <a16:creationId xmlns:a16="http://schemas.microsoft.com/office/drawing/2014/main" id="{E2D4138B-0038-5C41-B1C9-2E189E17D5D9}"/>
              </a:ext>
            </a:extLst>
          </p:cNvPr>
          <p:cNvPicPr>
            <a:picLocks noChangeAspect="1"/>
          </p:cNvPicPr>
          <p:nvPr/>
        </p:nvPicPr>
        <p:blipFill>
          <a:blip r:embed="rId2"/>
          <a:stretch>
            <a:fillRect/>
          </a:stretch>
        </p:blipFill>
        <p:spPr>
          <a:xfrm>
            <a:off x="598035" y="894277"/>
            <a:ext cx="7947930" cy="5529349"/>
          </a:xfrm>
          <a:prstGeom prst="rect">
            <a:avLst/>
          </a:prstGeom>
        </p:spPr>
      </p:pic>
      <p:sp>
        <p:nvSpPr>
          <p:cNvPr id="5" name="Rectangle 4">
            <a:hlinkClick r:id="rId3"/>
            <a:extLst>
              <a:ext uri="{FF2B5EF4-FFF2-40B4-BE49-F238E27FC236}">
                <a16:creationId xmlns:a16="http://schemas.microsoft.com/office/drawing/2014/main" id="{BFA540E4-710A-3A4F-9466-598784AFDBED}"/>
              </a:ext>
            </a:extLst>
          </p:cNvPr>
          <p:cNvSpPr/>
          <p:nvPr/>
        </p:nvSpPr>
        <p:spPr>
          <a:xfrm>
            <a:off x="1635583" y="6510969"/>
            <a:ext cx="5872835"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Calibri" panose="020F0502020204030204"/>
                <a:ea typeface="ＭＳ Ｐゴシック" panose="020B0600070205080204" pitchFamily="34" charset="-128"/>
                <a:cs typeface="+mn-cs"/>
                <a:hlinkClick r:id="rId4"/>
              </a:rPr>
              <a:t>https://www.youtube.com/live/GIb5EgSrWk0?feature=share</a:t>
            </a:r>
            <a:endParaRPr kumimoji="0" lang="en-US" sz="1600" b="0" i="0" u="none" strike="noStrike" kern="1200" cap="none" spc="0" normalizeH="0" baseline="0" noProof="0" dirty="0">
              <a:ln>
                <a:noFill/>
              </a:ln>
              <a:solidFill>
                <a:srgbClr val="0432FF"/>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1549455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7001E-7D87-D640-A576-09FC93DCC352}"/>
              </a:ext>
            </a:extLst>
          </p:cNvPr>
          <p:cNvSpPr>
            <a:spLocks noGrp="1"/>
          </p:cNvSpPr>
          <p:nvPr>
            <p:ph type="title"/>
          </p:nvPr>
        </p:nvSpPr>
        <p:spPr/>
        <p:txBody>
          <a:bodyPr>
            <a:normAutofit fontScale="90000"/>
          </a:bodyPr>
          <a:lstStyle/>
          <a:p>
            <a:r>
              <a:rPr lang="en-US" dirty="0"/>
              <a:t>Agenda</a:t>
            </a:r>
          </a:p>
        </p:txBody>
      </p:sp>
      <p:sp>
        <p:nvSpPr>
          <p:cNvPr id="5" name="Content Placeholder 4">
            <a:extLst>
              <a:ext uri="{FF2B5EF4-FFF2-40B4-BE49-F238E27FC236}">
                <a16:creationId xmlns:a16="http://schemas.microsoft.com/office/drawing/2014/main" id="{D874EC12-D10A-5D41-AC02-76927EC54FE4}"/>
              </a:ext>
            </a:extLst>
          </p:cNvPr>
          <p:cNvSpPr>
            <a:spLocks noGrp="1"/>
          </p:cNvSpPr>
          <p:nvPr>
            <p:ph idx="1"/>
          </p:nvPr>
        </p:nvSpPr>
        <p:spPr>
          <a:xfrm>
            <a:off x="169011" y="836343"/>
            <a:ext cx="8894602" cy="5642516"/>
          </a:xfrm>
        </p:spPr>
        <p:txBody>
          <a:bodyPr>
            <a:noAutofit/>
          </a:bodyPr>
          <a:lstStyle/>
          <a:p>
            <a:r>
              <a:rPr lang="en-US" sz="1400" dirty="0"/>
              <a:t>9:00am-10:20am, Prof. </a:t>
            </a:r>
            <a:r>
              <a:rPr lang="en-US" sz="1400" dirty="0" err="1"/>
              <a:t>Onur</a:t>
            </a:r>
            <a:r>
              <a:rPr lang="en-US" sz="1400" dirty="0"/>
              <a:t> </a:t>
            </a:r>
            <a:r>
              <a:rPr lang="en-US" sz="1400" dirty="0" err="1"/>
              <a:t>Mutlu</a:t>
            </a:r>
            <a:r>
              <a:rPr lang="en-US" sz="1400" dirty="0"/>
              <a:t>/Dr. Juan Gómez Luna, “</a:t>
            </a:r>
            <a:r>
              <a:rPr lang="en-US" sz="1400" dirty="0">
                <a:solidFill>
                  <a:srgbClr val="0070C0"/>
                </a:solidFill>
              </a:rPr>
              <a:t>Memory-centric Computing: Introduction to PIM as a Paradigm to Overcome the Data Movement Bottleneck</a:t>
            </a:r>
            <a:r>
              <a:rPr lang="en-US" sz="1400" dirty="0"/>
              <a:t>”.</a:t>
            </a:r>
          </a:p>
          <a:p>
            <a:pPr lvl="1"/>
            <a:r>
              <a:rPr lang="en-US" sz="1200" dirty="0">
                <a:solidFill>
                  <a:srgbClr val="0070C0"/>
                </a:solidFill>
              </a:rPr>
              <a:t>PIM taxonomy: PNM (processing near memory) and PUM (processing using memory).</a:t>
            </a:r>
          </a:p>
          <a:p>
            <a:r>
              <a:rPr lang="en-US" sz="1400" dirty="0"/>
              <a:t>10:20am-11:00pm, Dr. Juan Gómez Luna, “</a:t>
            </a:r>
            <a:r>
              <a:rPr lang="en-US" sz="1400" dirty="0">
                <a:solidFill>
                  <a:schemeClr val="accent1"/>
                </a:solidFill>
              </a:rPr>
              <a:t>Processing-Near-Memory: Real PNM</a:t>
            </a:r>
            <a:r>
              <a:rPr lang="en-US" sz="1400" dirty="0"/>
              <a:t>”.</a:t>
            </a:r>
          </a:p>
          <a:p>
            <a:pPr lvl="1"/>
            <a:r>
              <a:rPr lang="en-US" sz="1200" dirty="0">
                <a:solidFill>
                  <a:srgbClr val="0070C0"/>
                </a:solidFill>
              </a:rPr>
              <a:t>PNM prototypes: Samsung HBM-PIM, SK Hynix </a:t>
            </a:r>
            <a:r>
              <a:rPr lang="en-US" sz="1200" dirty="0" err="1">
                <a:solidFill>
                  <a:srgbClr val="0070C0"/>
                </a:solidFill>
              </a:rPr>
              <a:t>AiM</a:t>
            </a:r>
            <a:r>
              <a:rPr lang="en-US" sz="1200" dirty="0">
                <a:solidFill>
                  <a:srgbClr val="0070C0"/>
                </a:solidFill>
              </a:rPr>
              <a:t>, Samsung </a:t>
            </a:r>
            <a:r>
              <a:rPr lang="en-US" sz="1200" dirty="0" err="1">
                <a:solidFill>
                  <a:srgbClr val="0070C0"/>
                </a:solidFill>
              </a:rPr>
              <a:t>AxDIMM</a:t>
            </a:r>
            <a:r>
              <a:rPr lang="en-US" sz="1200" dirty="0">
                <a:solidFill>
                  <a:srgbClr val="0070C0"/>
                </a:solidFill>
              </a:rPr>
              <a:t>, Alibaba HB-PNM. </a:t>
            </a:r>
          </a:p>
          <a:p>
            <a:pPr lvl="1"/>
            <a:r>
              <a:rPr lang="en-US" sz="1200" dirty="0">
                <a:solidFill>
                  <a:srgbClr val="0070C0"/>
                </a:solidFill>
              </a:rPr>
              <a:t>UPMEM PIM: Architecture and Programming.</a:t>
            </a:r>
          </a:p>
          <a:p>
            <a:r>
              <a:rPr lang="en-US" sz="1200" dirty="0">
                <a:solidFill>
                  <a:schemeClr val="bg1">
                    <a:lumMod val="50000"/>
                  </a:schemeClr>
                </a:solidFill>
              </a:rPr>
              <a:t>Coffee break (11:00am-11:20am)</a:t>
            </a:r>
          </a:p>
          <a:p>
            <a:r>
              <a:rPr lang="en-US" sz="1400" dirty="0"/>
              <a:t>11:20am-11:50am, Prof. Izzat El Hajj (AUB), “</a:t>
            </a:r>
            <a:r>
              <a:rPr lang="en-US" sz="1400" dirty="0">
                <a:solidFill>
                  <a:srgbClr val="0070C0"/>
                </a:solidFill>
              </a:rPr>
              <a:t>High-throughput Sequence Alignment using Real Processing-in-Memory Systems</a:t>
            </a:r>
            <a:r>
              <a:rPr lang="en-US" sz="1400" dirty="0"/>
              <a:t>”.</a:t>
            </a:r>
          </a:p>
          <a:p>
            <a:r>
              <a:rPr lang="en-US" sz="1400" dirty="0"/>
              <a:t>11:50am-12:30pm, Dr. Christina </a:t>
            </a:r>
            <a:r>
              <a:rPr lang="en-US" sz="1400" dirty="0" err="1"/>
              <a:t>Giannoula</a:t>
            </a:r>
            <a:r>
              <a:rPr lang="en-US" sz="1400" dirty="0"/>
              <a:t> (</a:t>
            </a:r>
            <a:r>
              <a:rPr lang="en-US" sz="1400" dirty="0" err="1"/>
              <a:t>UofT</a:t>
            </a:r>
            <a:r>
              <a:rPr lang="en-US" sz="1400" dirty="0"/>
              <a:t>), “</a:t>
            </a:r>
            <a:r>
              <a:rPr lang="en-US" sz="1400" dirty="0" err="1">
                <a:solidFill>
                  <a:srgbClr val="0070C0"/>
                </a:solidFill>
              </a:rPr>
              <a:t>SparseP</a:t>
            </a:r>
            <a:r>
              <a:rPr lang="en-US" sz="1400" dirty="0">
                <a:solidFill>
                  <a:srgbClr val="0070C0"/>
                </a:solidFill>
              </a:rPr>
              <a:t>: Towards Efficient Sparse Matrix Vector Multiplication on Real Processing-In-Memory Systems</a:t>
            </a:r>
            <a:r>
              <a:rPr lang="en-US" sz="1400" dirty="0"/>
              <a:t>”.</a:t>
            </a:r>
          </a:p>
          <a:p>
            <a:r>
              <a:rPr lang="en-US" sz="1200" dirty="0">
                <a:solidFill>
                  <a:schemeClr val="bg1">
                    <a:lumMod val="50000"/>
                  </a:schemeClr>
                </a:solidFill>
              </a:rPr>
              <a:t>Lunch break (12:30pm-2:00pm)</a:t>
            </a:r>
          </a:p>
          <a:p>
            <a:r>
              <a:rPr lang="en-US" sz="1400" dirty="0"/>
              <a:t>2:00pm-2:45pm, Dr. </a:t>
            </a:r>
            <a:r>
              <a:rPr lang="en-US" sz="1400" dirty="0" err="1"/>
              <a:t>Sukhan</a:t>
            </a:r>
            <a:r>
              <a:rPr lang="en-US" sz="1400" dirty="0"/>
              <a:t> Lee (Samsung), “</a:t>
            </a:r>
            <a:r>
              <a:rPr lang="en-US" sz="1400" dirty="0">
                <a:solidFill>
                  <a:srgbClr val="0070C0"/>
                </a:solidFill>
              </a:rPr>
              <a:t>Introducing Real-world HBM-PIM Powered System for Memory-bound Applications</a:t>
            </a:r>
            <a:r>
              <a:rPr lang="en-US" sz="1400" dirty="0"/>
              <a:t>”.</a:t>
            </a:r>
          </a:p>
          <a:p>
            <a:r>
              <a:rPr lang="en-US" sz="1400" dirty="0"/>
              <a:t>2:45pm-3:30pm, Dr. Juan Gómez Luna/</a:t>
            </a:r>
            <a:r>
              <a:rPr lang="en-US" sz="1400" dirty="0" err="1"/>
              <a:t>Ataberk</a:t>
            </a:r>
            <a:r>
              <a:rPr lang="en-US" sz="1400" dirty="0"/>
              <a:t> </a:t>
            </a:r>
            <a:r>
              <a:rPr lang="en-US" sz="1400" dirty="0" err="1"/>
              <a:t>Olgun</a:t>
            </a:r>
            <a:r>
              <a:rPr lang="en-US" sz="1400" dirty="0"/>
              <a:t>, “</a:t>
            </a:r>
            <a:r>
              <a:rPr lang="en-US" sz="1400" dirty="0">
                <a:solidFill>
                  <a:schemeClr val="accent1"/>
                </a:solidFill>
              </a:rPr>
              <a:t>Processing-Using-Memory and PUM Prototypes: Ambit/SIMDRAM, </a:t>
            </a:r>
            <a:r>
              <a:rPr lang="en-US" sz="1400" dirty="0" err="1">
                <a:solidFill>
                  <a:schemeClr val="accent1"/>
                </a:solidFill>
              </a:rPr>
              <a:t>PiDRAM</a:t>
            </a:r>
            <a:r>
              <a:rPr lang="en-US" sz="1400" dirty="0"/>
              <a:t>”.</a:t>
            </a:r>
          </a:p>
          <a:p>
            <a:r>
              <a:rPr lang="en-US" sz="1200" dirty="0">
                <a:solidFill>
                  <a:schemeClr val="bg1">
                    <a:lumMod val="50000"/>
                  </a:schemeClr>
                </a:solidFill>
              </a:rPr>
              <a:t>Coffee break (3:30pm-4pm)</a:t>
            </a:r>
          </a:p>
          <a:p>
            <a:r>
              <a:rPr lang="en-US" sz="1400" dirty="0"/>
              <a:t>4:00pm-4:40pm, Dr. Juan Gómez Luna, “</a:t>
            </a:r>
            <a:r>
              <a:rPr lang="en-US" sz="1400" dirty="0">
                <a:solidFill>
                  <a:srgbClr val="0070C0"/>
                </a:solidFill>
              </a:rPr>
              <a:t>Accelerating Modern Workloads on a General-purpose PIM System</a:t>
            </a:r>
            <a:r>
              <a:rPr lang="en-US" sz="1400" dirty="0"/>
              <a:t>”.</a:t>
            </a:r>
          </a:p>
          <a:p>
            <a:r>
              <a:rPr lang="en-US" sz="1400" dirty="0"/>
              <a:t>4:40pm-5:20pm, Dr. Juan Gómez Luna, “</a:t>
            </a:r>
            <a:r>
              <a:rPr lang="en-US" sz="1400" dirty="0">
                <a:solidFill>
                  <a:srgbClr val="0070C0"/>
                </a:solidFill>
              </a:rPr>
              <a:t>Adoption Issues: How to Enable PIM?</a:t>
            </a:r>
            <a:r>
              <a:rPr lang="en-US" sz="1400" dirty="0"/>
              <a:t>”</a:t>
            </a:r>
          </a:p>
          <a:p>
            <a:r>
              <a:rPr lang="en-US" sz="1400" dirty="0"/>
              <a:t>5:20pm-5:30pm, Dr. Juan Gómez Luna, “</a:t>
            </a:r>
            <a:r>
              <a:rPr lang="en-US" sz="1400" dirty="0">
                <a:solidFill>
                  <a:srgbClr val="0070C0"/>
                </a:solidFill>
              </a:rPr>
              <a:t>Introduction/Preparation for Hands-on labs</a:t>
            </a:r>
            <a:r>
              <a:rPr lang="en-US" sz="1400" dirty="0"/>
              <a:t>”.</a:t>
            </a:r>
          </a:p>
          <a:p>
            <a:r>
              <a:rPr lang="en-US" sz="1400" dirty="0"/>
              <a:t>Optional - </a:t>
            </a:r>
            <a:r>
              <a:rPr lang="en-US" sz="1400" dirty="0">
                <a:solidFill>
                  <a:schemeClr val="accent1"/>
                </a:solidFill>
              </a:rPr>
              <a:t>Hands-on Lab: Programming and Understanding a Real PIM Architecture</a:t>
            </a:r>
            <a:r>
              <a:rPr lang="en-US" sz="1400" dirty="0"/>
              <a:t>.</a:t>
            </a:r>
          </a:p>
        </p:txBody>
      </p:sp>
    </p:spTree>
    <p:extLst>
      <p:ext uri="{BB962C8B-B14F-4D97-AF65-F5344CB8AC3E}">
        <p14:creationId xmlns:p14="http://schemas.microsoft.com/office/powerpoint/2010/main" val="9889930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14840</TotalTime>
  <Words>1742</Words>
  <Application>Microsoft Macintosh PowerPoint</Application>
  <PresentationFormat>On-screen Show (4:3)</PresentationFormat>
  <Paragraphs>123</Paragraphs>
  <Slides>13</Slides>
  <Notes>6</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13</vt:i4>
      </vt:variant>
    </vt:vector>
  </HeadingPairs>
  <TitlesOfParts>
    <vt:vector size="29" baseType="lpstr">
      <vt:lpstr>Arial</vt:lpstr>
      <vt:lpstr>Calibri</vt:lpstr>
      <vt:lpstr>Calibri Light</vt:lpstr>
      <vt:lpstr>Cambria</vt:lpstr>
      <vt:lpstr>Candara</vt:lpstr>
      <vt:lpstr>Garamond</vt:lpstr>
      <vt:lpstr>Segoe UI</vt:lpstr>
      <vt:lpstr>Segoe UI Symbol</vt:lpstr>
      <vt:lpstr>Tahoma</vt:lpstr>
      <vt:lpstr>Wingdings</vt:lpstr>
      <vt:lpstr>Office Theme</vt:lpstr>
      <vt:lpstr>Edge</vt:lpstr>
      <vt:lpstr>3_Edge</vt:lpstr>
      <vt:lpstr>4_Edge</vt:lpstr>
      <vt:lpstr>2_Edge</vt:lpstr>
      <vt:lpstr>1_Edge</vt:lpstr>
      <vt:lpstr>PowerPoint Presentation</vt:lpstr>
      <vt:lpstr>Data Movement in Computing Systems</vt:lpstr>
      <vt:lpstr>Data Movement in Computing Systems</vt:lpstr>
      <vt:lpstr>Processing-in-Memory Course (Spring 2023)</vt:lpstr>
      <vt:lpstr>Real PIM Tutorial (HPCA 2023)</vt:lpstr>
      <vt:lpstr>Real PIM Tutorial (ASPLOS 2023)</vt:lpstr>
      <vt:lpstr>Real PIM Tutorial (ISCA 2023)</vt:lpstr>
      <vt:lpstr>Real PIM Tutorial (ISCA 2023)</vt:lpstr>
      <vt:lpstr>Agenda</vt:lpstr>
      <vt:lpstr>Sequence Alignment on Real PIM </vt:lpstr>
      <vt:lpstr>SpMV on a Real PIM System</vt:lpstr>
      <vt:lpstr>Samsung HBM-PIM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c:title>
  <dc:creator>Microsoft Office User</dc:creator>
  <cp:lastModifiedBy>Gomez Luna  Juan</cp:lastModifiedBy>
  <cp:revision>818</cp:revision>
  <dcterms:created xsi:type="dcterms:W3CDTF">2020-09-04T14:15:51Z</dcterms:created>
  <dcterms:modified xsi:type="dcterms:W3CDTF">2023-06-13T13:18:50Z</dcterms:modified>
</cp:coreProperties>
</file>