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9.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1.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2.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3.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4.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65.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37" r:id="rId43"/>
    <p:sldMasterId id="2147488747" r:id="rId44"/>
    <p:sldMasterId id="2147488978" r:id="rId45"/>
    <p:sldMasterId id="2147488991" r:id="rId46"/>
    <p:sldMasterId id="2147489016" r:id="rId47"/>
    <p:sldMasterId id="2147489028" r:id="rId48"/>
    <p:sldMasterId id="2147489216" r:id="rId49"/>
    <p:sldMasterId id="2147489228" r:id="rId50"/>
    <p:sldMasterId id="2147489252" r:id="rId51"/>
    <p:sldMasterId id="2147489265" r:id="rId52"/>
    <p:sldMasterId id="2147489277" r:id="rId53"/>
    <p:sldMasterId id="2147489289" r:id="rId54"/>
    <p:sldMasterId id="2147489550" r:id="rId55"/>
    <p:sldMasterId id="2147489562" r:id="rId56"/>
    <p:sldMasterId id="2147489587" r:id="rId57"/>
    <p:sldMasterId id="2147489643" r:id="rId58"/>
    <p:sldMasterId id="2147489805" r:id="rId59"/>
    <p:sldMasterId id="2147489925" r:id="rId60"/>
    <p:sldMasterId id="2147489950" r:id="rId61"/>
    <p:sldMasterId id="2147489979" r:id="rId62"/>
    <p:sldMasterId id="2147490040" r:id="rId63"/>
    <p:sldMasterId id="2147490114" r:id="rId64"/>
    <p:sldMasterId id="2147490120" r:id="rId65"/>
    <p:sldMasterId id="2147490123" r:id="rId66"/>
  </p:sldMasterIdLst>
  <p:notesMasterIdLst>
    <p:notesMasterId r:id="rId141"/>
  </p:notesMasterIdLst>
  <p:handoutMasterIdLst>
    <p:handoutMasterId r:id="rId142"/>
  </p:handoutMasterIdLst>
  <p:sldIdLst>
    <p:sldId id="7705" r:id="rId67"/>
    <p:sldId id="7682" r:id="rId68"/>
    <p:sldId id="7248" r:id="rId69"/>
    <p:sldId id="7209" r:id="rId70"/>
    <p:sldId id="7210" r:id="rId71"/>
    <p:sldId id="7211" r:id="rId72"/>
    <p:sldId id="6948" r:id="rId73"/>
    <p:sldId id="7664" r:id="rId74"/>
    <p:sldId id="7665" r:id="rId75"/>
    <p:sldId id="7366" r:id="rId76"/>
    <p:sldId id="7372" r:id="rId77"/>
    <p:sldId id="7373" r:id="rId78"/>
    <p:sldId id="7374" r:id="rId79"/>
    <p:sldId id="7375" r:id="rId80"/>
    <p:sldId id="7402" r:id="rId81"/>
    <p:sldId id="7384" r:id="rId82"/>
    <p:sldId id="7377" r:id="rId83"/>
    <p:sldId id="7387" r:id="rId84"/>
    <p:sldId id="7403" r:id="rId85"/>
    <p:sldId id="7410" r:id="rId86"/>
    <p:sldId id="7388" r:id="rId87"/>
    <p:sldId id="7389" r:id="rId88"/>
    <p:sldId id="7391" r:id="rId89"/>
    <p:sldId id="7392" r:id="rId90"/>
    <p:sldId id="7411" r:id="rId91"/>
    <p:sldId id="7393" r:id="rId92"/>
    <p:sldId id="7394" r:id="rId93"/>
    <p:sldId id="7395" r:id="rId94"/>
    <p:sldId id="8070" r:id="rId95"/>
    <p:sldId id="7404" r:id="rId96"/>
    <p:sldId id="7385" r:id="rId97"/>
    <p:sldId id="7386" r:id="rId98"/>
    <p:sldId id="7407" r:id="rId99"/>
    <p:sldId id="7408" r:id="rId100"/>
    <p:sldId id="7398" r:id="rId101"/>
    <p:sldId id="7405" r:id="rId102"/>
    <p:sldId id="7399" r:id="rId103"/>
    <p:sldId id="7401" r:id="rId104"/>
    <p:sldId id="7378" r:id="rId105"/>
    <p:sldId id="7379" r:id="rId106"/>
    <p:sldId id="7409" r:id="rId107"/>
    <p:sldId id="6949" r:id="rId108"/>
    <p:sldId id="3926" r:id="rId109"/>
    <p:sldId id="6950" r:id="rId110"/>
    <p:sldId id="6951" r:id="rId111"/>
    <p:sldId id="6952" r:id="rId112"/>
    <p:sldId id="4291" r:id="rId113"/>
    <p:sldId id="6597" r:id="rId114"/>
    <p:sldId id="545" r:id="rId115"/>
    <p:sldId id="550" r:id="rId116"/>
    <p:sldId id="571" r:id="rId117"/>
    <p:sldId id="655" r:id="rId118"/>
    <p:sldId id="672" r:id="rId119"/>
    <p:sldId id="552" r:id="rId120"/>
    <p:sldId id="656" r:id="rId121"/>
    <p:sldId id="709" r:id="rId122"/>
    <p:sldId id="674" r:id="rId123"/>
    <p:sldId id="675" r:id="rId124"/>
    <p:sldId id="676" r:id="rId125"/>
    <p:sldId id="643" r:id="rId126"/>
    <p:sldId id="677" r:id="rId127"/>
    <p:sldId id="461" r:id="rId128"/>
    <p:sldId id="678" r:id="rId129"/>
    <p:sldId id="701" r:id="rId130"/>
    <p:sldId id="703" r:id="rId131"/>
    <p:sldId id="679" r:id="rId132"/>
    <p:sldId id="604" r:id="rId133"/>
    <p:sldId id="682" r:id="rId134"/>
    <p:sldId id="683" r:id="rId135"/>
    <p:sldId id="6598" r:id="rId136"/>
    <p:sldId id="6599" r:id="rId137"/>
    <p:sldId id="6600" r:id="rId138"/>
    <p:sldId id="6359" r:id="rId139"/>
    <p:sldId id="8071" r:id="rId1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30" autoAdjust="0"/>
    <p:restoredTop sz="95473" autoAdjust="0"/>
  </p:normalViewPr>
  <p:slideViewPr>
    <p:cSldViewPr>
      <p:cViewPr varScale="1">
        <p:scale>
          <a:sx n="125" d="100"/>
          <a:sy n="125" d="100"/>
        </p:scale>
        <p:origin x="1928"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8.xml"/><Relationship Id="rId138" Type="http://schemas.openxmlformats.org/officeDocument/2006/relationships/slide" Target="slides/slide72.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8.xml"/><Relationship Id="rId128"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slide" Target="slides/slide24.xml"/><Relationship Id="rId95" Type="http://schemas.openxmlformats.org/officeDocument/2006/relationships/slide" Target="slides/slide2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 Target="slides/slide3.xml"/><Relationship Id="rId113" Type="http://schemas.openxmlformats.org/officeDocument/2006/relationships/slide" Target="slides/slide47.xml"/><Relationship Id="rId118" Type="http://schemas.openxmlformats.org/officeDocument/2006/relationships/slide" Target="slides/slide52.xml"/><Relationship Id="rId134" Type="http://schemas.openxmlformats.org/officeDocument/2006/relationships/slide" Target="slides/slide68.xml"/><Relationship Id="rId139" Type="http://schemas.openxmlformats.org/officeDocument/2006/relationships/slide" Target="slides/slide73.xml"/><Relationship Id="rId80" Type="http://schemas.openxmlformats.org/officeDocument/2006/relationships/slide" Target="slides/slide14.xml"/><Relationship Id="rId85" Type="http://schemas.openxmlformats.org/officeDocument/2006/relationships/slide" Target="slides/slide1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08" Type="http://schemas.openxmlformats.org/officeDocument/2006/relationships/slide" Target="slides/slide42.xml"/><Relationship Id="rId124" Type="http://schemas.openxmlformats.org/officeDocument/2006/relationships/slide" Target="slides/slide58.xml"/><Relationship Id="rId129" Type="http://schemas.openxmlformats.org/officeDocument/2006/relationships/slide" Target="slides/slide63.xml"/><Relationship Id="rId54" Type="http://schemas.openxmlformats.org/officeDocument/2006/relationships/slideMaster" Target="slideMasters/slideMaster54.xml"/><Relationship Id="rId70" Type="http://schemas.openxmlformats.org/officeDocument/2006/relationships/slide" Target="slides/slide4.xml"/><Relationship Id="rId75" Type="http://schemas.openxmlformats.org/officeDocument/2006/relationships/slide" Target="slides/slide9.xml"/><Relationship Id="rId91" Type="http://schemas.openxmlformats.org/officeDocument/2006/relationships/slide" Target="slides/slide25.xml"/><Relationship Id="rId96" Type="http://schemas.openxmlformats.org/officeDocument/2006/relationships/slide" Target="slides/slide30.xml"/><Relationship Id="rId140" Type="http://schemas.openxmlformats.org/officeDocument/2006/relationships/slide" Target="slides/slide74.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119" Type="http://schemas.openxmlformats.org/officeDocument/2006/relationships/slide" Target="slides/slide53.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5.xml"/><Relationship Id="rId86" Type="http://schemas.openxmlformats.org/officeDocument/2006/relationships/slide" Target="slides/slide20.xml"/><Relationship Id="rId130" Type="http://schemas.openxmlformats.org/officeDocument/2006/relationships/slide" Target="slides/slide64.xml"/><Relationship Id="rId135" Type="http://schemas.openxmlformats.org/officeDocument/2006/relationships/slide" Target="slides/slide6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04" Type="http://schemas.openxmlformats.org/officeDocument/2006/relationships/slide" Target="slides/slide38.xml"/><Relationship Id="rId120" Type="http://schemas.openxmlformats.org/officeDocument/2006/relationships/slide" Target="slides/slide54.xml"/><Relationship Id="rId125" Type="http://schemas.openxmlformats.org/officeDocument/2006/relationships/slide" Target="slides/slide59.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xml"/><Relationship Id="rId92" Type="http://schemas.openxmlformats.org/officeDocument/2006/relationships/slide" Target="slides/slide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15" Type="http://schemas.openxmlformats.org/officeDocument/2006/relationships/slide" Target="slides/slide49.xml"/><Relationship Id="rId131" Type="http://schemas.openxmlformats.org/officeDocument/2006/relationships/slide" Target="slides/slide65.xml"/><Relationship Id="rId136" Type="http://schemas.openxmlformats.org/officeDocument/2006/relationships/slide" Target="slides/slide70.xml"/><Relationship Id="rId61" Type="http://schemas.openxmlformats.org/officeDocument/2006/relationships/slideMaster" Target="slideMasters/slideMaster61.xml"/><Relationship Id="rId82" Type="http://schemas.openxmlformats.org/officeDocument/2006/relationships/slide" Target="slides/slide1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105" Type="http://schemas.openxmlformats.org/officeDocument/2006/relationships/slide" Target="slides/slide39.xml"/><Relationship Id="rId126"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116" Type="http://schemas.openxmlformats.org/officeDocument/2006/relationships/slide" Target="slides/slide50.xml"/><Relationship Id="rId137" Type="http://schemas.openxmlformats.org/officeDocument/2006/relationships/slide" Target="slides/slide7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6/28/24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6/28/24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48890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8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139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2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036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works rely on many different methodology's to identify memory bottlenecks in a system. Often, such methodologies are intuitively used as a indication of NDP suitability for a given application</a:t>
            </a:r>
          </a:p>
          <a:p>
            <a:endParaRPr lang="en-US" dirty="0"/>
          </a:p>
          <a:p>
            <a:pPr marL="0" indent="0">
              <a:buFontTx/>
              <a:buNone/>
            </a:pPr>
            <a:r>
              <a:rPr lang="en-US" dirty="0"/>
              <a:t>[CLICK] However, as I will show next, none of those models are comprehensive enough to identify memory bottlenecks and NDP suitability. This happens because these models are built targeting to identify specific sources of data movement bottlenecks, and often their definitions of compute and memory bound are not enough to indicate NDP suitability. </a:t>
            </a:r>
          </a:p>
          <a:p>
            <a:endParaRPr lang="en-US" dirty="0"/>
          </a:p>
          <a:p>
            <a:r>
              <a:rPr lang="en-US" dirty="0"/>
              <a:t>[CLICK] For that, we will analyze two commonly used approaches: the roofline model, which correlates the arithmetic intensity of an application with performance, </a:t>
            </a:r>
          </a:p>
          <a:p>
            <a:endParaRPr lang="en-US" dirty="0"/>
          </a:p>
          <a:p>
            <a:r>
              <a:rPr lang="en-US" dirty="0"/>
              <a:t>[CLICK]  and identifying application that has high misses-per-kilo instructions or MPKI. </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48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 roofline model is a simple model used to identify if an application is memory-bound or compute-bound. The x-axis of the plot defines the Arithmetic Intensity of an application, calculated as the number of Operations the application executes per byte it accesses. The y-axis defines the performance of the application in GOPS/s</a:t>
            </a:r>
          </a:p>
          <a:p>
            <a:pPr marL="0" indent="0">
              <a:buFontTx/>
              <a:buNone/>
            </a:pPr>
            <a:endParaRPr lang="en-US" dirty="0"/>
          </a:p>
          <a:p>
            <a:pPr marL="0" indent="0">
              <a:buFontTx/>
              <a:buNone/>
            </a:pPr>
            <a:endParaRPr lang="en-US" dirty="0"/>
          </a:p>
          <a:p>
            <a:pPr marL="0" indent="0">
              <a:buFontTx/>
              <a:buNone/>
            </a:pPr>
            <a:r>
              <a:rPr lang="en-US" dirty="0"/>
              <a:t>[CLICK] it has two main lines that characterizes the application and system. The first line is called Compute Roof, and it is defined as the maximum peak system throughput. Applications below this curve are called compute-bound. Prior works show that a compute bound application does not benefit from NDP </a:t>
            </a:r>
          </a:p>
          <a:p>
            <a:pPr marL="0" indent="0">
              <a:buFontTx/>
              <a:buNone/>
            </a:pPr>
            <a:endParaRPr lang="en-US" dirty="0"/>
          </a:p>
          <a:p>
            <a:pPr marL="0" indent="0">
              <a:buFontTx/>
              <a:buNone/>
            </a:pPr>
            <a:r>
              <a:rPr lang="en-US" dirty="0"/>
              <a:t>[CLICK] The second line is called memory roof. It is defined as the maximum DRAM bandwidth times the arithmetic intensity of the application. Prior works show that an application below this curve are memory-bound, and are suitable for NDP offloading. </a:t>
            </a:r>
          </a:p>
          <a:p>
            <a:pPr marL="0" indent="0">
              <a:buFontTx/>
              <a:buNone/>
            </a:pPr>
            <a:endParaRPr lang="en-US" dirty="0"/>
          </a:p>
          <a:p>
            <a:pPr marL="0" indent="0">
              <a:buFontTx/>
              <a:buNone/>
            </a:pPr>
            <a:r>
              <a:rPr lang="en-US" dirty="0"/>
              <a:t>[NEXT]</a:t>
            </a:r>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677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use this model with more than 40 applications that we will analyze later. We compare when such applications benefits from a general purpose NDP architecture. </a:t>
            </a:r>
          </a:p>
          <a:p>
            <a:pPr marL="0" indent="0">
              <a:buFontTx/>
              <a:buNone/>
            </a:pPr>
            <a:r>
              <a:rPr lang="en-US" dirty="0"/>
              <a:t>In the plot, we classify the applications as:</a:t>
            </a: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[CLICK]    Runs faster on the CPU, compared to running on the NDP system</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Runs faster on the NDP, compared to running on the CPU system</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Similar on CPU and NDP, when running an application on the NDP and host system achieves similar performance.</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And depends, when application benefits from NDP depending on system configuration (e.g., core count) compared to a regular host system. </a:t>
            </a:r>
          </a:p>
          <a:p>
            <a:pPr marL="0" indent="0">
              <a:buFont typeface="Arial" panose="020B0604020202020204" pitchFamily="34" charset="0"/>
              <a:buNone/>
            </a:pPr>
            <a:endParaRPr lang="en-US" dirty="0"/>
          </a:p>
          <a:p>
            <a:pPr marL="0" indent="0">
              <a:buFontTx/>
              <a:buNone/>
            </a:pPr>
            <a:r>
              <a:rPr lang="en-US" dirty="0"/>
              <a:t>[CLICK] Based on that, we make the following observations. </a:t>
            </a:r>
          </a:p>
          <a:p>
            <a:pPr marL="0" indent="0">
              <a:buFontTx/>
              <a:buNone/>
            </a:pPr>
            <a:endParaRPr lang="en-US" dirty="0"/>
          </a:p>
          <a:p>
            <a:pPr marL="0" indent="0">
              <a:buFontTx/>
              <a:buNone/>
            </a:pPr>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40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First, memory bound applications benefit from NDP, as prior works indicated</a:t>
            </a:r>
          </a:p>
          <a:p>
            <a:pPr marL="0" indent="0">
              <a:buFontTx/>
              <a:buNone/>
            </a:pPr>
            <a:endParaRPr lang="en-US" dirty="0"/>
          </a:p>
          <a:p>
            <a:pPr marL="0" indent="0">
              <a:buFontTx/>
              <a:buNone/>
            </a:pPr>
            <a:r>
              <a:rPr lang="en-US" dirty="0"/>
              <a:t>[CLICK] Second, compute bound applications do not benefit from NDP, also as indicated by prior works</a:t>
            </a:r>
          </a:p>
          <a:p>
            <a:pPr marL="0" indent="0">
              <a:buFontTx/>
              <a:buNone/>
            </a:pPr>
            <a:endParaRPr lang="en-US" dirty="0"/>
          </a:p>
          <a:p>
            <a:pPr marL="0" indent="0">
              <a:buFontTx/>
              <a:buNone/>
            </a:pPr>
            <a:r>
              <a:rPr lang="en-US" dirty="0"/>
              <a:t>[CLICL] However, we observe that some memory bound applications can also not benefit from NDP, or benefit from it in particular configurations (at different core counts for example) </a:t>
            </a:r>
          </a:p>
          <a:p>
            <a:pPr marL="0" indent="0">
              <a:buFontTx/>
              <a:buNone/>
            </a:pPr>
            <a:endParaRPr lang="en-US" dirty="0"/>
          </a:p>
          <a:p>
            <a:pPr marL="0" indent="0">
              <a:buFontTx/>
              <a:buNone/>
            </a:pPr>
            <a:r>
              <a:rPr lang="en-US" dirty="0"/>
              <a:t>[CLICK] This behavior also happens for compute bound applications</a:t>
            </a:r>
            <a:br>
              <a:rPr lang="en-US" dirty="0"/>
            </a:br>
            <a:br>
              <a:rPr lang="en-US" dirty="0"/>
            </a:br>
            <a:r>
              <a:rPr lang="en-US" dirty="0"/>
              <a:t>[NEXT]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160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[CLICK] Therefore, we conclude that the roofline model cannot accurately account for NDP suitability of memory-bound applications </a:t>
            </a:r>
          </a:p>
          <a:p>
            <a:pPr marL="171450" indent="-171450">
              <a:buFontTx/>
              <a:buChar char="-"/>
            </a:pPr>
            <a:endParaRPr lang="en-US" dirty="0"/>
          </a:p>
          <a:p>
            <a:pPr marL="0" indent="0">
              <a:buFontTx/>
              <a:buNone/>
            </a:pPr>
            <a:r>
              <a:rPr lang="en-US" dirty="0"/>
              <a:t>[NEXT]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627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another metric utilized to indicate NDP suitability. Prior works say that an application with high LLC MPKI (usually a value higher than 10) benefits from NDP. We checked this observation by evaluating the speedup provided by NDP for of a large number of application (in the y-axis), and the applications MPKI (in the x-axis). We make the following observations </a:t>
            </a:r>
          </a:p>
          <a:p>
            <a:endParaRPr lang="en-US" dirty="0"/>
          </a:p>
          <a:p>
            <a:r>
              <a:rPr lang="en-US" dirty="0"/>
              <a:t>[NEXT]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13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58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as expected, applications with high last-level misses per-kilo instructions always benefit from NDP.  </a:t>
            </a:r>
          </a:p>
          <a:p>
            <a:endParaRPr lang="en-US" dirty="0"/>
          </a:p>
          <a:p>
            <a:r>
              <a:rPr lang="en-US" dirty="0"/>
              <a:t>[CLICK] Likewise, applications with low MPKI never benefit from NDP</a:t>
            </a:r>
          </a:p>
          <a:p>
            <a:endParaRPr lang="en-US" dirty="0"/>
          </a:p>
          <a:p>
            <a:r>
              <a:rPr lang="en-US" dirty="0"/>
              <a:t>[CLICK] However, we observe that applications with low MPKI can either benefit from NDP depending on the system configuration or they can have similar performance as the NDP system</a:t>
            </a:r>
          </a:p>
          <a:p>
            <a:endParaRPr lang="en-US" dirty="0"/>
          </a:p>
          <a:p>
            <a:r>
              <a:rPr lang="en-US" dirty="0"/>
              <a:t> [NEXT]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9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0" indent="0">
              <a:buFontTx/>
              <a:buNone/>
            </a:pPr>
            <a:r>
              <a:rPr lang="en-US" dirty="0"/>
              <a:t>[CLICK] Therefore, we conclude that the MPKI alone  cannot accurately account for NDP suitability of memory-bound applications </a:t>
            </a:r>
          </a:p>
          <a:p>
            <a:pPr marL="0" indent="0">
              <a:buFontTx/>
              <a:buNone/>
            </a:pPr>
            <a:endParaRPr lang="en-US" dirty="0"/>
          </a:p>
          <a:p>
            <a:pPr marL="0" indent="0">
              <a:buFontTx/>
              <a:buNone/>
            </a:pPr>
            <a:r>
              <a:rPr lang="en-US" dirty="0"/>
              <a:t>[NEXT]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289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646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different approaches used by prior works to identify memory bottlenecks and NDP  suitability are not comprehensive enough in</a:t>
            </a:r>
          </a:p>
          <a:p>
            <a:endParaRPr lang="en-US" dirty="0"/>
          </a:p>
          <a:p>
            <a:endParaRPr lang="en-US" dirty="0"/>
          </a:p>
          <a:p>
            <a:r>
              <a:rPr lang="en-US" dirty="0"/>
              <a:t>[CLICK] identifying data movement bottlenecks</a:t>
            </a:r>
          </a:p>
          <a:p>
            <a:r>
              <a:rPr lang="en-US" dirty="0"/>
              <a:t>[CLICK] correlating different data movement mitigation mechanisms, as NDP, with the different types of data movement bottlenecks.</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35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THEREFORE, our goal is to develop a methodology to </a:t>
            </a:r>
          </a:p>
          <a:p>
            <a:endParaRPr lang="en-US" dirty="0"/>
          </a:p>
          <a:p>
            <a:r>
              <a:rPr lang="en-US" dirty="0"/>
              <a:t>[CLICK] methodically identify the major sources of inefficiency that lead to data movement bottlenecks by observing and identifying relevant metrics and</a:t>
            </a:r>
          </a:p>
          <a:p>
            <a:endParaRPr lang="en-US" dirty="0"/>
          </a:p>
          <a:p>
            <a:r>
              <a:rPr lang="en-US" dirty="0"/>
              <a:t>[CLICK] comprehensively compare traditional compute-centric data movement mitigation techniques to more memory-centric techniques, thereby developing a rigorous understanding of the best techniques to mitigate each source of data movement.</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799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Our methodology has three steps.</a:t>
            </a:r>
          </a:p>
          <a:p>
            <a:endParaRPr lang="en-US" dirty="0"/>
          </a:p>
          <a:p>
            <a:r>
              <a:rPr lang="en-US" dirty="0"/>
              <a:t>[CLICK] It takes as input an application’s source code and its input datasets. </a:t>
            </a:r>
          </a:p>
          <a:p>
            <a:endParaRPr lang="en-US" dirty="0"/>
          </a:p>
          <a:p>
            <a:r>
              <a:rPr lang="en-US" dirty="0"/>
              <a:t>[CLICK] In Step 1, we use a hardware profiling tool to identify memory-bound functions across many applications. This step allows for a quick first-level identification of many applications that suffer from memory bottlenecks and functions that cause these bottlenecks.</a:t>
            </a:r>
          </a:p>
          <a:p>
            <a:endParaRPr lang="en-US" dirty="0"/>
          </a:p>
          <a:p>
            <a:r>
              <a:rPr lang="en-US" dirty="0"/>
              <a:t>[CLICK] We utilize a new simulator, called DAMOV-SIM to collect key metrics and execute performance analysis of the functions identified in Step 1.</a:t>
            </a:r>
          </a:p>
          <a:p>
            <a:endParaRPr lang="en-US" dirty="0"/>
          </a:p>
          <a:p>
            <a:r>
              <a:rPr lang="en-US" dirty="0"/>
              <a:t>[CLICK] In Step 2, we use the architecture-independent profiling tool to collect metrics that provide insights about the memory access behavior of the memory-bottlenecked functions. </a:t>
            </a:r>
          </a:p>
          <a:p>
            <a:endParaRPr lang="en-US" dirty="0"/>
          </a:p>
          <a:p>
            <a:r>
              <a:rPr lang="en-US" dirty="0"/>
              <a:t>[CLICK] In Step 3, we collect architecture-dependent metrics and analyze the performance and energy of each function in an application when each of our three candidate data movement mitigation mechanisms is applied to the system. </a:t>
            </a:r>
          </a:p>
          <a:p>
            <a:endParaRPr lang="en-US" dirty="0"/>
          </a:p>
          <a:p>
            <a:r>
              <a:rPr lang="en-US" dirty="0"/>
              <a:t>[CLICK] By combining the data obtained from all three steps, we can systematically classify the leading causes of data movement bottlenecks in an application or function into different bottleneck classes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542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check the first step </a:t>
            </a:r>
          </a:p>
          <a:p>
            <a:endParaRPr lang="en-US" dirty="0"/>
          </a:p>
          <a:p>
            <a:r>
              <a:rPr lang="en-US" dirty="0"/>
              <a:t> [NEXT]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33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goal of the first step is to identify functions in an application that suffers from memory bottlenecks</a:t>
            </a:r>
          </a:p>
          <a:p>
            <a:endParaRPr lang="en-US" dirty="0"/>
          </a:p>
          <a:p>
            <a:r>
              <a:rPr lang="en-US" dirty="0"/>
              <a:t>[CLICK] To profile the applications and identify functions that suffer from data movement bottlenecks</a:t>
            </a:r>
          </a:p>
          <a:p>
            <a:endParaRPr lang="en-US" dirty="0"/>
          </a:p>
          <a:p>
            <a:r>
              <a:rPr lang="en-US" dirty="0"/>
              <a:t>[CLICK] we use a hardware profiling tool. In this work, we decided to use Intel </a:t>
            </a:r>
            <a:r>
              <a:rPr lang="en-US" dirty="0" err="1"/>
              <a:t>Vtune</a:t>
            </a:r>
            <a:endParaRPr lang="en-US" dirty="0"/>
          </a:p>
          <a:p>
            <a:endParaRPr lang="en-US" dirty="0"/>
          </a:p>
          <a:p>
            <a:r>
              <a:rPr lang="en-US" dirty="0"/>
              <a:t>[CLICK] Intel </a:t>
            </a:r>
            <a:r>
              <a:rPr lang="en-US" dirty="0" err="1"/>
              <a:t>Vtune</a:t>
            </a:r>
            <a:r>
              <a:rPr lang="en-US" dirty="0"/>
              <a:t> provides a metric called Memory bound, which is defined as the percentage of CPU pipeline slots that are not utilized because of memory stalls. </a:t>
            </a:r>
          </a:p>
          <a:p>
            <a:endParaRPr lang="en-US" dirty="0"/>
          </a:p>
          <a:p>
            <a:r>
              <a:rPr lang="en-US" dirty="0"/>
              <a:t> [NEXT]</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8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give a look to the second  step.</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176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In Step 2, we aim to analyze application’s memory characteristics, as locality, thus we could understand how it affects the components of the memory system, as cache behavior or  prefetching. To this end, we evaluate two key metrics.</a:t>
            </a:r>
          </a:p>
          <a:p>
            <a:endParaRPr lang="en-US" dirty="0"/>
          </a:p>
          <a:p>
            <a:r>
              <a:rPr lang="en-US" dirty="0"/>
              <a:t>[CLICK] We first evaluate spatial locality from an application. </a:t>
            </a:r>
          </a:p>
          <a:p>
            <a:endParaRPr lang="en-US" dirty="0"/>
          </a:p>
          <a:p>
            <a:r>
              <a:rPr lang="en-US" dirty="0"/>
              <a:t>[CLICK] For this, we collect the memory trace of an application </a:t>
            </a:r>
          </a:p>
          <a:p>
            <a:endParaRPr lang="en-US" dirty="0"/>
          </a:p>
          <a:p>
            <a:r>
              <a:rPr lang="en-US" dirty="0"/>
              <a:t>[CLICK] To build a  histogram called the stride profile, where each bin  stores how many times each stride appear in the memory trace.</a:t>
            </a:r>
          </a:p>
          <a:p>
            <a:endParaRPr lang="en-US" dirty="0"/>
          </a:p>
          <a:p>
            <a:r>
              <a:rPr lang="en-US" dirty="0"/>
              <a:t>[CLICK] In this example, the stride between the first accessed address and the next accessed address is equal to 1. We increment a stride profile histogram in bin 1 to indicate such stride has been observed.</a:t>
            </a:r>
          </a:p>
          <a:p>
            <a:endParaRPr lang="en-US" dirty="0"/>
          </a:p>
          <a:p>
            <a:r>
              <a:rPr lang="en-US" dirty="0"/>
              <a:t>[CLICK] We use the stride profile histogram to calculate the cumulative distribution  of stride profiles, which represents the final spatial locality value. </a:t>
            </a:r>
          </a:p>
          <a:p>
            <a:endParaRPr lang="en-US" dirty="0"/>
          </a:p>
          <a:p>
            <a:r>
              <a:rPr lang="en-US" dirty="0"/>
              <a:t>[CLICK] A spatial locality value close to 0 is caused by large stride values or random accesses, as shown in this example. In such case, we say the application has low spatial locality </a:t>
            </a:r>
          </a:p>
          <a:p>
            <a:endParaRPr lang="en-US" dirty="0"/>
          </a:p>
          <a:p>
            <a:r>
              <a:rPr lang="en-US" dirty="0"/>
              <a:t>[CLICK] A spatial locality value close to 1 is caused by a completely sequential access pattern. . In such case, we say the application has high spatial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14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626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Similarly, we evaluate how much temporal locality an application has. </a:t>
            </a:r>
          </a:p>
          <a:p>
            <a:endParaRPr lang="en-US" dirty="0"/>
          </a:p>
          <a:p>
            <a:r>
              <a:rPr lang="en-US" dirty="0"/>
              <a:t>[CLICK] For this, we collect the memory trace of an application </a:t>
            </a:r>
          </a:p>
          <a:p>
            <a:endParaRPr lang="en-US" dirty="0"/>
          </a:p>
          <a:p>
            <a:r>
              <a:rPr lang="en-US" dirty="0"/>
              <a:t>[CLICK] to create a histogram called reuse profile, where each bin  represents the number of times a memory address is reused. For each memory address, we increment the bin that represents the corresponding number of repetitions. </a:t>
            </a:r>
          </a:p>
          <a:p>
            <a:endParaRPr lang="en-US" dirty="0"/>
          </a:p>
          <a:p>
            <a:r>
              <a:rPr lang="en-US" dirty="0"/>
              <a:t>[CLICK] In this example, memory address  A is reused 4 times. Thus, we increment the reuse profile histogram in bin 4 to indicate such reuse has been observed.</a:t>
            </a:r>
          </a:p>
          <a:p>
            <a:endParaRPr lang="en-US" dirty="0"/>
          </a:p>
          <a:p>
            <a:r>
              <a:rPr lang="en-US" dirty="0"/>
              <a:t>[CLICK] We use the reuse profile histogram to calculate the cumulative distribution  of rese profiles, which represents the final temporal locality value. </a:t>
            </a:r>
          </a:p>
          <a:p>
            <a:endParaRPr lang="en-US" dirty="0"/>
          </a:p>
          <a:p>
            <a:r>
              <a:rPr lang="en-US" dirty="0"/>
              <a:t>[CLICK] A temporal locality value close to 0 is caused by low data reuse. In such case, we say the application has low temporal locality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temporal locality value close to 1 is caused by high data reuse/ In such case, we say the application has high temporal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369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look deeper into Step 3 of our methodology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00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While Step 2 allows us to understand inherent application sources for memory boundedness, it is important to understand how hardware architectural features can also result in memory bottlenecks.  As a result, in our third step we perform a scalability analysis of the functions selected in Step 1, where we evaluate performance and energy scaling for three different system configurations. The scalability analysis makes use of three architecture-dependent metrics: </a:t>
            </a:r>
          </a:p>
          <a:p>
            <a:endParaRPr lang="en-US" dirty="0"/>
          </a:p>
          <a:p>
            <a:r>
              <a:rPr lang="en-US" dirty="0"/>
              <a:t>[CLICK] First, Arithmetic Intensity (AI), defined as the number of arithmetic and logic operations performed per L1 cache line accessed. </a:t>
            </a:r>
          </a:p>
          <a:p>
            <a:endParaRPr lang="en-US" dirty="0"/>
          </a:p>
          <a:p>
            <a:r>
              <a:rPr lang="en-US" dirty="0"/>
              <a:t>[CLICK] This metric indicates how much computation there is per memory request. Intuitively, applications with high AI are likely to be computationally intensive, while applications with low AI tend to be memory intensive</a:t>
            </a:r>
          </a:p>
          <a:p>
            <a:endParaRPr lang="en-US" dirty="0"/>
          </a:p>
          <a:p>
            <a:r>
              <a:rPr lang="en-US" dirty="0"/>
              <a:t>[CLICK] Second, Misses per Kilo-Instruction (MPKI), defined as the number of LLC misses per one thousand instructions.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This metric is considered to be a good indicator of NDP suitability by several prior works since it indicates memory intensity of an application.</a:t>
            </a:r>
          </a:p>
          <a:p>
            <a:endParaRPr lang="en-US" dirty="0"/>
          </a:p>
          <a:p>
            <a:r>
              <a:rPr lang="en-US" dirty="0"/>
              <a:t>[CLICK] and  third, a new metric called Last-to-First Miss-Ratio (LFMR) define as the ratio between the number of LLC misses and the total number of L1 cache misses. </a:t>
            </a:r>
          </a:p>
          <a:p>
            <a:endParaRPr lang="en-US" dirty="0"/>
          </a:p>
          <a:p>
            <a:r>
              <a:rPr lang="en-US" dirty="0"/>
              <a:t>[CLICK] We find that this metric accurately identifies how much an application benefits from the deep cache hierarchy. An LFMR value close to 0 means that the number of LLC misses is very small compared to the number of L1 misses. However, an LFMR value close to 1 means that very few L1 misses hit in L2 or L3 caches, and the application does not benefit much from the deep cache hierarchy, and most L1 misses need to be serviced by main memory</a:t>
            </a:r>
          </a:p>
          <a:p>
            <a:endParaRPr lang="en-US" dirty="0"/>
          </a:p>
          <a:p>
            <a:r>
              <a:rPr lang="en-US" dirty="0"/>
              <a:t>[NEXT]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23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With such classification, </a:t>
            </a:r>
            <a:r>
              <a:rPr lang="en-US" dirty="0"/>
              <a:t>we analyze how the functions in each class correlates with different data movement mitigation mechanisms in terms of performance and energy using our scalability analysis. </a:t>
            </a:r>
          </a:p>
          <a:p>
            <a:endParaRPr lang="en-US" b="1" dirty="0"/>
          </a:p>
          <a:p>
            <a:r>
              <a:rPr lang="en-US" b="1" dirty="0"/>
              <a:t>[NEXT]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67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09437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software framework, </a:t>
            </a:r>
            <a:r>
              <a:rPr lang="en-US" dirty="0" err="1"/>
              <a:t>SimplePIM</a:t>
            </a:r>
            <a:r>
              <a:rPr lang="en-US" dirty="0"/>
              <a:t>, leverages the massive memory bandwidth and parallelism offered by PIM hardware to operate on arrays of arbitrary size and dimensions. </a:t>
            </a:r>
            <a:r>
              <a:rPr lang="en-US" dirty="0" err="1"/>
              <a:t>SimplePIM</a:t>
            </a:r>
            <a:r>
              <a:rPr lang="en-US" dirty="0"/>
              <a:t> offers three key interfaces to support PIM systems like UPMEM. </a:t>
            </a:r>
          </a:p>
          <a:p>
            <a:endParaRPr lang="en-US" dirty="0"/>
          </a:p>
          <a:p>
            <a:r>
              <a:rPr lang="en-US" dirty="0"/>
              <a:t>[CLICK] The management interface stores metadata for the PIM-resident arrays, which can be accessed by the programmer and other parts of </a:t>
            </a:r>
            <a:r>
              <a:rPr lang="en-US" dirty="0" err="1"/>
              <a:t>SimplePIM</a:t>
            </a:r>
            <a:r>
              <a:rPr lang="en-US" dirty="0"/>
              <a:t> as needed. </a:t>
            </a:r>
          </a:p>
          <a:p>
            <a:endParaRPr lang="en-US" dirty="0"/>
          </a:p>
          <a:p>
            <a:r>
              <a:rPr lang="en-US" dirty="0"/>
              <a:t>[CLICK] The communication interface provides abstractions for both Host-PIM and PIM-PIM communication patterns. </a:t>
            </a:r>
          </a:p>
          <a:p>
            <a:r>
              <a:rPr lang="en-US" dirty="0"/>
              <a:t>These patterns are similar to communication patterns in other distributed frameworks such as MPI [71], which makes it easier for </a:t>
            </a:r>
            <a:r>
              <a:rPr lang="en-US" dirty="0" err="1"/>
              <a:t>SimplePIM</a:t>
            </a:r>
            <a:r>
              <a:rPr lang="en-US" dirty="0"/>
              <a:t> to be adopted. </a:t>
            </a:r>
          </a:p>
          <a:p>
            <a:endParaRPr lang="en-US" dirty="0"/>
          </a:p>
          <a:p>
            <a:r>
              <a:rPr lang="en-US" dirty="0"/>
              <a:t>[CLICK] The processing interface leverages PIM’s high memory bandwidth and parallelism to execute map, reduce, and zip iterators on PIM arrays. </a:t>
            </a:r>
          </a:p>
          <a:p>
            <a:r>
              <a:rPr lang="en-US" dirty="0"/>
              <a:t>Programmers can combine these iterators to implement many widely-used workloads ranging from simple vector addition to complex machine learning model training.</a:t>
            </a:r>
          </a:p>
          <a:p>
            <a:endParaRPr lang="en-US" dirty="0"/>
          </a:p>
          <a:p>
            <a:r>
              <a:rPr lang="en-US" dirty="0"/>
              <a:t>[CLICK] Let’s check each one of these interfaces next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69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34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954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50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9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631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1.xml"/><Relationship Id="rId4" Type="http://schemas.openxmlformats.org/officeDocument/2006/relationships/image" Target="../media/image9.jpeg"/></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5.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6.xml"/><Relationship Id="rId4" Type="http://schemas.openxmlformats.org/officeDocument/2006/relationships/image" Target="../media/image14.jpeg"/></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6/28/24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6/28/24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6/28/24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6/28/24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6/28/24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6/28/24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6/28/24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6/28/24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7780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98904175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116892" y="5915493"/>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84966613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240846"/>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3251794"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pic>
        <p:nvPicPr>
          <p:cNvPr id="1026" name="Picture 2">
            <a:extLst>
              <a:ext uri="{FF2B5EF4-FFF2-40B4-BE49-F238E27FC236}">
                <a16:creationId xmlns:a16="http://schemas.microsoft.com/office/drawing/2014/main" id="{6FA034AA-5AFD-D84F-A8ED-6411CC9349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22590" y="5282773"/>
            <a:ext cx="1234714" cy="121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64039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4681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pn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1.pn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0.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theme" Target="../theme/theme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1.pn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4.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1.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1.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image" Target="../media/image1.png"/><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0.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1.xml.rels><?xml version="1.0" encoding="UTF-8" standalone="yes"?>
<Relationships xmlns="http://schemas.openxmlformats.org/package/2006/relationships"><Relationship Id="rId3" Type="http://schemas.openxmlformats.org/officeDocument/2006/relationships/slideLayout" Target="../slideLayouts/slideLayout661.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5" Type="http://schemas.openxmlformats.org/officeDocument/2006/relationships/theme" Target="../theme/theme61.xml"/><Relationship Id="rId4" Type="http://schemas.openxmlformats.org/officeDocument/2006/relationships/slideLayout" Target="../slideLayouts/slideLayout662.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64.xml"/><Relationship Id="rId1" Type="http://schemas.openxmlformats.org/officeDocument/2006/relationships/slideLayout" Target="../slideLayouts/slideLayout663.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67.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5" Type="http://schemas.openxmlformats.org/officeDocument/2006/relationships/theme" Target="../theme/theme63.xml"/><Relationship Id="rId4" Type="http://schemas.openxmlformats.org/officeDocument/2006/relationships/slideLayout" Target="../slideLayouts/slideLayout668.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71.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theme" Target="../theme/theme64.xml"/><Relationship Id="rId5" Type="http://schemas.openxmlformats.org/officeDocument/2006/relationships/slideLayout" Target="../slideLayouts/slideLayout673.xml"/><Relationship Id="rId4" Type="http://schemas.openxmlformats.org/officeDocument/2006/relationships/slideLayout" Target="../slideLayouts/slideLayout672.xml"/></Relationships>
</file>

<file path=ppt/slideMasters/_rels/slideMaster65.xml.rels><?xml version="1.0" encoding="UTF-8" standalone="yes"?>
<Relationships xmlns="http://schemas.openxmlformats.org/package/2006/relationships"><Relationship Id="rId3" Type="http://schemas.openxmlformats.org/officeDocument/2006/relationships/theme" Target="../theme/theme65.xml"/><Relationship Id="rId2" Type="http://schemas.openxmlformats.org/officeDocument/2006/relationships/slideLayout" Target="../slideLayouts/slideLayout675.xml"/><Relationship Id="rId1" Type="http://schemas.openxmlformats.org/officeDocument/2006/relationships/slideLayout" Target="../slideLayouts/slideLayout674.xml"/></Relationships>
</file>

<file path=ppt/slideMasters/_rels/slideMaster66.xml.rels><?xml version="1.0" encoding="UTF-8" standalone="yes"?>
<Relationships xmlns="http://schemas.openxmlformats.org/package/2006/relationships"><Relationship Id="rId3" Type="http://schemas.openxmlformats.org/officeDocument/2006/relationships/theme" Target="../theme/theme66.xml"/><Relationship Id="rId2" Type="http://schemas.openxmlformats.org/officeDocument/2006/relationships/slideLayout" Target="../slideLayouts/slideLayout677.xml"/><Relationship Id="rId1" Type="http://schemas.openxmlformats.org/officeDocument/2006/relationships/slideLayout" Target="../slideLayouts/slideLayout6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6/28/24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636724"/>
      </p:ext>
    </p:extLst>
  </p:cSld>
  <p:clrMap bg1="lt1" tx1="dk1" bg2="lt2" tx2="dk2" accent1="accent1" accent2="accent2" accent3="accent3" accent4="accent4" accent5="accent5" accent6="accent6" hlink="hlink" folHlink="folHlink"/>
  <p:sldLayoutIdLst>
    <p:sldLayoutId id="2147489980" r:id="rId1"/>
    <p:sldLayoutId id="214748998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6/28/24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78142501"/>
      </p:ext>
    </p:extLst>
  </p:cSld>
  <p:clrMap bg1="lt1" tx1="dk1" bg2="lt2" tx2="dk2" accent1="accent1" accent2="accent2" accent3="accent3" accent4="accent4" accent5="accent5" accent6="accent6" hlink="hlink" folHlink="folHlink"/>
  <p:sldLayoutIdLst>
    <p:sldLayoutId id="2147490121" r:id="rId1"/>
    <p:sldLayoutId id="2147490122"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A3934-0A53-7542-9744-302D1805942A}" type="datetime1">
              <a:rPr lang="de-CH" smtClean="0"/>
              <a:t>28.06.24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78251379"/>
      </p:ext>
    </p:extLst>
  </p:cSld>
  <p:clrMap bg1="lt1" tx1="dk1" bg2="lt2" tx2="dk2" accent1="accent1" accent2="accent2" accent3="accent3" accent4="accent4" accent5="accent5" accent6="accent6" hlink="hlink" folHlink="folHlink"/>
  <p:sldLayoutIdLst>
    <p:sldLayoutId id="2147490124" r:id="rId1"/>
    <p:sldLayoutId id="2147490125" r:id="rId2"/>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3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hyperlink" Target="https://github.com/CMU-SAFARI/SimplePIM" TargetMode="External"/><Relationship Id="rId2" Type="http://schemas.openxmlformats.org/officeDocument/2006/relationships/hyperlink" Target="https://arxiv.org/pdf/2310.01893.pdf" TargetMode="External"/><Relationship Id="rId1" Type="http://schemas.openxmlformats.org/officeDocument/2006/relationships/slideLayout" Target="../slideLayouts/slideLayout674.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CMU-SAFARI/SimplePIM" TargetMode="External"/><Relationship Id="rId2" Type="http://schemas.openxmlformats.org/officeDocument/2006/relationships/notesSlide" Target="../notesSlides/notesSlide3.xml"/><Relationship Id="rId1" Type="http://schemas.openxmlformats.org/officeDocument/2006/relationships/slideLayout" Target="../slideLayouts/slideLayout6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7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75.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75.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75.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7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75.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75.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2310.01893.pdf" TargetMode="External"/><Relationship Id="rId1" Type="http://schemas.openxmlformats.org/officeDocument/2006/relationships/slideLayout" Target="../slideLayouts/slideLayout67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5.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675.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67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5.xml"/></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pdf/2310.01893.pdf" TargetMode="External"/><Relationship Id="rId2" Type="http://schemas.openxmlformats.org/officeDocument/2006/relationships/notesSlide" Target="../notesSlides/notesSlide11.xml"/><Relationship Id="rId1" Type="http://schemas.openxmlformats.org/officeDocument/2006/relationships/slideLayout" Target="../slideLayouts/slideLayout67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CMU-SAFARI/SimplePIM" TargetMode="External"/><Relationship Id="rId2" Type="http://schemas.openxmlformats.org/officeDocument/2006/relationships/notesSlide" Target="../notesSlides/notesSlide12.xml"/><Relationship Id="rId1" Type="http://schemas.openxmlformats.org/officeDocument/2006/relationships/slideLayout" Target="../slideLayouts/slideLayout677.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CMU-SAFARI/SimplePIM" TargetMode="External"/><Relationship Id="rId2" Type="http://schemas.openxmlformats.org/officeDocument/2006/relationships/notesSlide" Target="../notesSlides/notesSlide13.xml"/><Relationship Id="rId1" Type="http://schemas.openxmlformats.org/officeDocument/2006/relationships/slideLayout" Target="../slideLayouts/slideLayout675.xml"/></Relationships>
</file>

<file path=ppt/slides/_rels/slide4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7.xml"/></Relationships>
</file>

<file path=ppt/slides/_rels/slide44.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13.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34.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534.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5.xml"/><Relationship Id="rId1" Type="http://schemas.openxmlformats.org/officeDocument/2006/relationships/slideLayout" Target="../slideLayouts/slideLayout664.xml"/></Relationships>
</file>

<file path=ppt/slides/_rels/slide5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6.xml"/><Relationship Id="rId1" Type="http://schemas.openxmlformats.org/officeDocument/2006/relationships/slideLayout" Target="../slideLayouts/slideLayout664.xml"/><Relationship Id="rId5" Type="http://schemas.openxmlformats.org/officeDocument/2006/relationships/image" Target="../media/image40.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7.xml"/><Relationship Id="rId1" Type="http://schemas.openxmlformats.org/officeDocument/2006/relationships/slideLayout" Target="../slideLayouts/slideLayout664.xml"/><Relationship Id="rId5" Type="http://schemas.openxmlformats.org/officeDocument/2006/relationships/image" Target="../media/image4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8.xml"/><Relationship Id="rId1" Type="http://schemas.openxmlformats.org/officeDocument/2006/relationships/slideLayout" Target="../slideLayouts/slideLayout664.xml"/><Relationship Id="rId5" Type="http://schemas.openxmlformats.org/officeDocument/2006/relationships/image" Target="../media/image40.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664.xml"/><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0.xml"/><Relationship Id="rId1" Type="http://schemas.openxmlformats.org/officeDocument/2006/relationships/slideLayout" Target="../slideLayouts/slideLayout664.xml"/><Relationship Id="rId5" Type="http://schemas.openxmlformats.org/officeDocument/2006/relationships/image" Target="../media/image40.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1.xml"/><Relationship Id="rId1" Type="http://schemas.openxmlformats.org/officeDocument/2006/relationships/slideLayout" Target="../slideLayouts/slideLayout664.xml"/><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6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6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6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64.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64.xml"/></Relationships>
</file>

<file path=ppt/slides/_rels/slide68.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33.xml"/><Relationship Id="rId1" Type="http://schemas.openxmlformats.org/officeDocument/2006/relationships/slideLayout" Target="../slideLayouts/slideLayout66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4.xml"/></Relationships>
</file>

<file path=ppt/slides/_rels/slide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625.xml"/><Relationship Id="rId6" Type="http://schemas.openxmlformats.org/officeDocument/2006/relationships/image" Target="../media/image1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64.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664.xml"/><Relationship Id="rId4" Type="http://schemas.openxmlformats.org/officeDocument/2006/relationships/hyperlink" Target="https://github.com/CMU-SAFARI/DAMOV"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53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arxiv.org/pdf/2310.10168.pdf" TargetMode="External"/><Relationship Id="rId1" Type="http://schemas.openxmlformats.org/officeDocument/2006/relationships/slideLayout" Target="../slideLayouts/slideLayout625.xml"/></Relationships>
</file>

<file path=ppt/slides/_rels/slide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people.inf.ethz.ch/omutlu/pub/SimplePIM_pact23.pdf" TargetMode="External"/><Relationship Id="rId1" Type="http://schemas.openxmlformats.org/officeDocument/2006/relationships/slideLayout" Target="../slideLayouts/slideLayout62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PIM Adoption &amp; Programmability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ISCA 2024</a:t>
            </a:r>
          </a:p>
          <a:p>
            <a:pPr eaLnBrk="1" hangingPunct="1"/>
            <a:r>
              <a:rPr lang="en-US" altLang="en-US" sz="2800" kern="0" dirty="0">
                <a:ea typeface="ＭＳ Ｐゴシック" panose="020B0600070205080204" pitchFamily="34" charset="-128"/>
              </a:rPr>
              <a:t>29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664517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3750194"/>
            <a:ext cx="9144000" cy="455411"/>
          </a:xfrm>
        </p:spPr>
        <p:txBody>
          <a:bodyPr>
            <a:noAutofit/>
          </a:bodyPr>
          <a:lstStyle/>
          <a:p>
            <a:pPr>
              <a:spcBef>
                <a:spcPts val="600"/>
              </a:spcBef>
            </a:pPr>
            <a:r>
              <a:rPr lang="en-US" sz="2200" b="0" dirty="0" err="1">
                <a:latin typeface="Candara" panose="020E0502030303020204" pitchFamily="34" charset="0"/>
              </a:rPr>
              <a:t>Jinfan</a:t>
            </a:r>
            <a:r>
              <a:rPr lang="en-US" sz="2200" b="0" dirty="0">
                <a:latin typeface="Candara" panose="020E0502030303020204" pitchFamily="34" charset="0"/>
              </a:rPr>
              <a:t> Chen, Juan Gómez Luna, Izzat El Hajj, </a:t>
            </a:r>
            <a:r>
              <a:rPr lang="en-US" sz="2200" b="0" dirty="0" err="1">
                <a:latin typeface="Candara" panose="020E0502030303020204" pitchFamily="34" charset="0"/>
              </a:rPr>
              <a:t>Yuxin</a:t>
            </a:r>
            <a:r>
              <a:rPr lang="en-US" sz="2200" b="0" dirty="0">
                <a:latin typeface="Candara" panose="020E0502030303020204" pitchFamily="34" charset="0"/>
              </a:rPr>
              <a:t> Guo, </a:t>
            </a:r>
            <a:r>
              <a:rPr lang="en-US" sz="2200" b="0" dirty="0" err="1">
                <a:latin typeface="Candara" panose="020E0502030303020204" pitchFamily="34" charset="0"/>
              </a:rPr>
              <a:t>Onur</a:t>
            </a:r>
            <a:r>
              <a:rPr lang="en-US" sz="2200" b="0" dirty="0">
                <a:latin typeface="Candara" panose="020E0502030303020204" pitchFamily="34" charset="0"/>
              </a:rPr>
              <a:t> </a:t>
            </a:r>
            <a:r>
              <a:rPr lang="en-US" sz="2200" b="0" dirty="0" err="1">
                <a:latin typeface="Candara" panose="020E0502030303020204" pitchFamily="34" charset="0"/>
              </a:rPr>
              <a:t>Mutlu</a:t>
            </a:r>
            <a:endParaRPr lang="en-US" sz="22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1066006"/>
            <a:ext cx="9144000" cy="2142034"/>
          </a:xfrm>
        </p:spPr>
        <p:txBody>
          <a:bodyPr>
            <a:normAutofit lnSpcReduction="10000"/>
          </a:bodyPr>
          <a:lstStyle/>
          <a:p>
            <a:r>
              <a:rPr lang="en-US" sz="5900" dirty="0" err="1">
                <a:solidFill>
                  <a:srgbClr val="002060"/>
                </a:solidFill>
              </a:rPr>
              <a:t>SimplePIM</a:t>
            </a:r>
            <a:r>
              <a:rPr lang="en-US" sz="5900" dirty="0">
                <a:solidFill>
                  <a:srgbClr val="002060"/>
                </a:solidFill>
              </a:rPr>
              <a:t>:</a:t>
            </a:r>
            <a:endParaRPr lang="en-US" sz="5900" dirty="0">
              <a:solidFill>
                <a:srgbClr val="0070C0"/>
              </a:solidFill>
            </a:endParaRPr>
          </a:p>
          <a:p>
            <a:r>
              <a:rPr lang="en-US" sz="4100" dirty="0">
                <a:solidFill>
                  <a:srgbClr val="0070C0"/>
                </a:solidFill>
                <a:latin typeface="Candara" panose="020E0502030303020204" pitchFamily="34" charset="0"/>
              </a:rPr>
              <a:t>A Software Framework for Productive and Efficient Processing-in-Memory</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629876"/>
            <a:ext cx="6858000" cy="1039063"/>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2"/>
              </a:rPr>
              <a:t>https://arxiv.org/pdf/2310.01893.pdf</a:t>
            </a:r>
            <a:endParaRPr kumimoji="0" lang="en-US" sz="1800" b="1" i="0" u="sng"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https://github.com/CMU-SAFARI/SimplePIM</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3531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F345-AA55-FA44-AB8E-FF396F7BE041}"/>
              </a:ext>
            </a:extLst>
          </p:cNvPr>
          <p:cNvSpPr>
            <a:spLocks noGrp="1"/>
          </p:cNvSpPr>
          <p:nvPr>
            <p:ph type="title"/>
          </p:nvPr>
        </p:nvSpPr>
        <p:spPr/>
        <p:txBody>
          <a:bodyPr>
            <a:normAutofit fontScale="90000"/>
          </a:bodyPr>
          <a:lstStyle/>
          <a:p>
            <a:r>
              <a:rPr lang="en-US" dirty="0"/>
              <a:t>Executive Summary</a:t>
            </a:r>
          </a:p>
        </p:txBody>
      </p:sp>
      <p:sp>
        <p:nvSpPr>
          <p:cNvPr id="3" name="Content Placeholder 2">
            <a:extLst>
              <a:ext uri="{FF2B5EF4-FFF2-40B4-BE49-F238E27FC236}">
                <a16:creationId xmlns:a16="http://schemas.microsoft.com/office/drawing/2014/main" id="{98F2F4DE-345E-C64B-942C-1E96465BF841}"/>
              </a:ext>
            </a:extLst>
          </p:cNvPr>
          <p:cNvSpPr>
            <a:spLocks noGrp="1"/>
          </p:cNvSpPr>
          <p:nvPr>
            <p:ph idx="1"/>
          </p:nvPr>
        </p:nvSpPr>
        <p:spPr>
          <a:xfrm>
            <a:off x="169011" y="936172"/>
            <a:ext cx="8717412" cy="5574797"/>
          </a:xfrm>
        </p:spPr>
        <p:txBody>
          <a:bodyPr>
            <a:normAutofit fontScale="77500" lnSpcReduction="20000"/>
          </a:bodyPr>
          <a:lstStyle/>
          <a:p>
            <a:pPr>
              <a:lnSpc>
                <a:spcPct val="100000"/>
              </a:lnSpc>
            </a:pPr>
            <a:r>
              <a:rPr lang="en-US" sz="2700" dirty="0">
                <a:solidFill>
                  <a:srgbClr val="00B050"/>
                </a:solidFill>
              </a:rPr>
              <a:t>Processing-in-Memory</a:t>
            </a:r>
            <a:r>
              <a:rPr lang="en-US" sz="2700" dirty="0"/>
              <a:t> (PIM) promises to alleviate the </a:t>
            </a:r>
            <a:r>
              <a:rPr lang="en-US" sz="2700" i="1" dirty="0">
                <a:solidFill>
                  <a:srgbClr val="C00000"/>
                </a:solidFill>
              </a:rPr>
              <a:t>data movement bottleneck</a:t>
            </a:r>
            <a:endParaRPr lang="en-US" sz="2700" i="1" dirty="0"/>
          </a:p>
          <a:p>
            <a:pPr>
              <a:lnSpc>
                <a:spcPct val="100000"/>
              </a:lnSpc>
            </a:pPr>
            <a:r>
              <a:rPr lang="en-US" sz="2700" dirty="0"/>
              <a:t>Real PIM hardware is now available, e.g., UPMEM PIM</a:t>
            </a:r>
          </a:p>
          <a:p>
            <a:pPr>
              <a:lnSpc>
                <a:spcPct val="100000"/>
              </a:lnSpc>
            </a:pPr>
            <a:r>
              <a:rPr lang="en-US" sz="2700" dirty="0"/>
              <a:t>However, </a:t>
            </a:r>
            <a:r>
              <a:rPr lang="en-US" sz="2700" dirty="0">
                <a:solidFill>
                  <a:srgbClr val="C00000"/>
                </a:solidFill>
              </a:rPr>
              <a:t>programming real PIM hardware is challenging</a:t>
            </a:r>
            <a:r>
              <a:rPr lang="en-US" sz="2700" dirty="0"/>
              <a:t>, e.g.:</a:t>
            </a:r>
          </a:p>
          <a:p>
            <a:pPr lvl="1">
              <a:lnSpc>
                <a:spcPct val="100000"/>
              </a:lnSpc>
            </a:pPr>
            <a:r>
              <a:rPr lang="en-US" sz="2500" dirty="0"/>
              <a:t>Distribute data across PIM memory banks,</a:t>
            </a:r>
          </a:p>
          <a:p>
            <a:pPr lvl="1">
              <a:lnSpc>
                <a:spcPct val="100000"/>
              </a:lnSpc>
            </a:pPr>
            <a:r>
              <a:rPr lang="en-US" sz="2500" dirty="0"/>
              <a:t>Manage data transfers between host cores and PIM cores, and between PIM cores,</a:t>
            </a:r>
          </a:p>
          <a:p>
            <a:pPr lvl="1">
              <a:lnSpc>
                <a:spcPct val="100000"/>
              </a:lnSpc>
            </a:pPr>
            <a:r>
              <a:rPr lang="en-US" sz="2500" dirty="0"/>
              <a:t>Launch PIM kernels on the PIM cores, etc.</a:t>
            </a:r>
          </a:p>
          <a:p>
            <a:pPr>
              <a:lnSpc>
                <a:spcPct val="100000"/>
              </a:lnSpc>
            </a:pPr>
            <a:r>
              <a:rPr lang="en-US" sz="2700" dirty="0" err="1">
                <a:solidFill>
                  <a:srgbClr val="00B050"/>
                </a:solidFill>
              </a:rPr>
              <a:t>SimplePIM</a:t>
            </a:r>
            <a:r>
              <a:rPr lang="en-US" sz="2700" dirty="0"/>
              <a:t> is a high-level programming framework for real PIM hardware</a:t>
            </a:r>
          </a:p>
          <a:p>
            <a:pPr lvl="1">
              <a:lnSpc>
                <a:spcPct val="100000"/>
              </a:lnSpc>
            </a:pPr>
            <a:r>
              <a:rPr lang="en-US" sz="2500" dirty="0"/>
              <a:t>Iterators such as </a:t>
            </a:r>
            <a:r>
              <a:rPr lang="en-US" sz="2500" dirty="0">
                <a:latin typeface="Courier" pitchFamily="2" charset="0"/>
              </a:rPr>
              <a:t>map</a:t>
            </a:r>
            <a:r>
              <a:rPr lang="en-US" sz="2500" dirty="0"/>
              <a:t>, </a:t>
            </a:r>
            <a:r>
              <a:rPr lang="en-US" sz="2500" dirty="0">
                <a:latin typeface="Courier" pitchFamily="2" charset="0"/>
              </a:rPr>
              <a:t>reduce</a:t>
            </a:r>
            <a:r>
              <a:rPr lang="en-US" sz="2500" dirty="0"/>
              <a:t>, and </a:t>
            </a:r>
            <a:r>
              <a:rPr lang="en-US" sz="2500" dirty="0">
                <a:latin typeface="Courier" pitchFamily="2" charset="0"/>
              </a:rPr>
              <a:t>zip</a:t>
            </a:r>
          </a:p>
          <a:p>
            <a:pPr lvl="1">
              <a:lnSpc>
                <a:spcPct val="100000"/>
              </a:lnSpc>
            </a:pPr>
            <a:r>
              <a:rPr lang="en-US" sz="2500" dirty="0"/>
              <a:t>Collective communication with </a:t>
            </a:r>
            <a:r>
              <a:rPr lang="en-US" sz="2500" dirty="0">
                <a:latin typeface="Courier" pitchFamily="2" charset="0"/>
              </a:rPr>
              <a:t>broadcast</a:t>
            </a:r>
            <a:r>
              <a:rPr lang="en-US" sz="2500" dirty="0"/>
              <a:t>, </a:t>
            </a:r>
            <a:r>
              <a:rPr lang="en-US" sz="2500" dirty="0">
                <a:latin typeface="Courier" pitchFamily="2" charset="0"/>
              </a:rPr>
              <a:t>scatter</a:t>
            </a:r>
            <a:r>
              <a:rPr lang="en-US" sz="2500" dirty="0"/>
              <a:t>, and </a:t>
            </a:r>
            <a:r>
              <a:rPr lang="en-US" sz="2500" dirty="0">
                <a:latin typeface="Courier" pitchFamily="2" charset="0"/>
              </a:rPr>
              <a:t>gather</a:t>
            </a:r>
          </a:p>
          <a:p>
            <a:pPr>
              <a:lnSpc>
                <a:spcPct val="100000"/>
              </a:lnSpc>
            </a:pPr>
            <a:r>
              <a:rPr lang="en-US" sz="2900" dirty="0"/>
              <a:t>Implementation on UPMEM and evaluation with six different workloads</a:t>
            </a:r>
          </a:p>
          <a:p>
            <a:pPr lvl="1">
              <a:lnSpc>
                <a:spcPct val="100000"/>
              </a:lnSpc>
            </a:pPr>
            <a:r>
              <a:rPr lang="en-US" sz="2500" dirty="0"/>
              <a:t>Reduction, vector add, histogram, linear/logistic regression, K-means</a:t>
            </a:r>
          </a:p>
          <a:p>
            <a:pPr lvl="1">
              <a:lnSpc>
                <a:spcPct val="100000"/>
              </a:lnSpc>
            </a:pPr>
            <a:r>
              <a:rPr lang="en-US" sz="2500" dirty="0">
                <a:solidFill>
                  <a:srgbClr val="0070C0"/>
                </a:solidFill>
              </a:rPr>
              <a:t>4.4x fewer lines of code </a:t>
            </a:r>
            <a:r>
              <a:rPr lang="en-US" sz="2500" dirty="0"/>
              <a:t>compared to hand-optimized code</a:t>
            </a:r>
          </a:p>
          <a:p>
            <a:pPr lvl="1">
              <a:lnSpc>
                <a:spcPct val="100000"/>
              </a:lnSpc>
            </a:pPr>
            <a:r>
              <a:rPr lang="en-US" sz="2500" dirty="0"/>
              <a:t>Between 15% and 43% </a:t>
            </a:r>
            <a:r>
              <a:rPr lang="en-US" sz="2500" dirty="0">
                <a:solidFill>
                  <a:srgbClr val="7030A0"/>
                </a:solidFill>
              </a:rPr>
              <a:t>faster than hand-optimized code </a:t>
            </a:r>
            <a:r>
              <a:rPr lang="en-US" sz="2500" dirty="0"/>
              <a:t>for three workloads</a:t>
            </a:r>
          </a:p>
          <a:p>
            <a:pPr>
              <a:lnSpc>
                <a:spcPct val="100000"/>
              </a:lnSpc>
            </a:pPr>
            <a:r>
              <a:rPr lang="en-US" sz="2900" dirty="0"/>
              <a:t>Source code: </a:t>
            </a:r>
            <a:r>
              <a:rPr lang="en-US" sz="2900" dirty="0">
                <a:hlinkClick r:id="rId3"/>
              </a:rPr>
              <a:t>https://github.com/CMU-SAFARI/SimplePIM</a:t>
            </a:r>
            <a:endParaRPr lang="en-US" sz="2900" dirty="0"/>
          </a:p>
        </p:txBody>
      </p:sp>
    </p:spTree>
    <p:extLst>
      <p:ext uri="{BB962C8B-B14F-4D97-AF65-F5344CB8AC3E}">
        <p14:creationId xmlns:p14="http://schemas.microsoft.com/office/powerpoint/2010/main" val="463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DF2A-A3FA-4545-BAC8-AD5AC1F2A3D0}"/>
              </a:ext>
            </a:extLst>
          </p:cNvPr>
          <p:cNvSpPr>
            <a:spLocks noGrp="1"/>
          </p:cNvSpPr>
          <p:nvPr>
            <p:ph type="title"/>
          </p:nvPr>
        </p:nvSpPr>
        <p:spPr/>
        <p:txBody>
          <a:bodyPr>
            <a:normAutofit fontScale="90000"/>
          </a:bodyPr>
          <a:lstStyle/>
          <a:p>
            <a:r>
              <a:rPr lang="en-US" dirty="0"/>
              <a:t>Outline</a:t>
            </a:r>
          </a:p>
        </p:txBody>
      </p:sp>
      <p:sp>
        <p:nvSpPr>
          <p:cNvPr id="18" name="Rounded Rectangle 17">
            <a:extLst>
              <a:ext uri="{FF2B5EF4-FFF2-40B4-BE49-F238E27FC236}">
                <a16:creationId xmlns:a16="http://schemas.microsoft.com/office/drawing/2014/main" id="{6FA41254-8AE7-BB46-ADE1-C0B696ACAFF8}"/>
              </a:ext>
            </a:extLst>
          </p:cNvPr>
          <p:cNvSpPr>
            <a:spLocks/>
          </p:cNvSpPr>
          <p:nvPr/>
        </p:nvSpPr>
        <p:spPr>
          <a:xfrm>
            <a:off x="178200" y="1148661"/>
            <a:ext cx="8787600" cy="1368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Processing-in-memory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 PIM programming </a:t>
            </a:r>
          </a:p>
        </p:txBody>
      </p:sp>
      <p:sp>
        <p:nvSpPr>
          <p:cNvPr id="20" name="Rounded Rectangle 19">
            <a:extLst>
              <a:ext uri="{FF2B5EF4-FFF2-40B4-BE49-F238E27FC236}">
                <a16:creationId xmlns:a16="http://schemas.microsoft.com/office/drawing/2014/main" id="{446258CD-997B-BC42-98FC-089EB66C5B54}"/>
              </a:ext>
            </a:extLst>
          </p:cNvPr>
          <p:cNvSpPr>
            <a:spLocks/>
          </p:cNvSpPr>
          <p:nvPr/>
        </p:nvSpPr>
        <p:spPr>
          <a:xfrm>
            <a:off x="169011" y="2696922"/>
            <a:ext cx="8787600" cy="1944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SimplePIM</a:t>
            </a: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 high-level programming framework for processing-in-memory</a:t>
            </a:r>
          </a:p>
        </p:txBody>
      </p:sp>
      <p:sp>
        <p:nvSpPr>
          <p:cNvPr id="21" name="Rounded Rectangle 20">
            <a:extLst>
              <a:ext uri="{FF2B5EF4-FFF2-40B4-BE49-F238E27FC236}">
                <a16:creationId xmlns:a16="http://schemas.microsoft.com/office/drawing/2014/main" id="{30EAF30C-5834-A14B-83D1-96EBC59D703D}"/>
              </a:ext>
            </a:extLst>
          </p:cNvPr>
          <p:cNvSpPr>
            <a:spLocks/>
          </p:cNvSpPr>
          <p:nvPr/>
        </p:nvSpPr>
        <p:spPr>
          <a:xfrm>
            <a:off x="169010" y="4821184"/>
            <a:ext cx="8796789" cy="1368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Evaluation</a:t>
            </a:r>
          </a:p>
        </p:txBody>
      </p:sp>
    </p:spTree>
    <p:extLst>
      <p:ext uri="{BB962C8B-B14F-4D97-AF65-F5344CB8AC3E}">
        <p14:creationId xmlns:p14="http://schemas.microsoft.com/office/powerpoint/2010/main" val="120157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1" nodeType="clickEffect">
                                  <p:stCondLst>
                                    <p:cond delay="0"/>
                                  </p:stCondLst>
                                  <p:iterate type="lt">
                                    <p:tmPct val="4000"/>
                                  </p:iterate>
                                  <p:childTnLst>
                                    <p:set>
                                      <p:cBhvr override="childStyle">
                                        <p:cTn id="18" dur="500" fill="hold"/>
                                        <p:tgtEl>
                                          <p:spTgt spid="18"/>
                                        </p:tgtEl>
                                        <p:attrNameLst>
                                          <p:attrName>style.color</p:attrName>
                                        </p:attrNameLst>
                                      </p:cBhvr>
                                      <p:to>
                                        <p:clrVal>
                                          <a:schemeClr val="accent1"/>
                                        </p:clrVal>
                                      </p:to>
                                    </p:set>
                                    <p:set>
                                      <p:cBhvr>
                                        <p:cTn id="19" dur="500" fill="hold"/>
                                        <p:tgtEl>
                                          <p:spTgt spid="18"/>
                                        </p:tgtEl>
                                        <p:attrNameLst>
                                          <p:attrName>fillcolor</p:attrName>
                                        </p:attrNameLst>
                                      </p:cBhvr>
                                      <p:to>
                                        <p:clrVal>
                                          <a:schemeClr val="accent1"/>
                                        </p:clrVal>
                                      </p:to>
                                    </p:set>
                                    <p:set>
                                      <p:cBhvr>
                                        <p:cTn id="20"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Processing-in-Memory (PIM)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fontScale="92500"/>
          </a:bodyPr>
          <a:lstStyle/>
          <a:p>
            <a:r>
              <a:rPr lang="en-US" dirty="0"/>
              <a:t>PIM is a computing paradigm that advocates for memory-centric computing systems, where </a:t>
            </a:r>
            <a:r>
              <a:rPr lang="en-US" dirty="0">
                <a:solidFill>
                  <a:srgbClr val="00B050"/>
                </a:solidFill>
              </a:rPr>
              <a:t>processing elements are placed near or inside the memory arrays</a:t>
            </a:r>
          </a:p>
          <a:p>
            <a:r>
              <a:rPr lang="en-US" dirty="0">
                <a:solidFill>
                  <a:srgbClr val="0070C0"/>
                </a:solidFill>
              </a:rPr>
              <a:t>Real-world PIM architectures</a:t>
            </a:r>
            <a:r>
              <a:rPr lang="en-US" dirty="0"/>
              <a:t> are becoming a reality</a:t>
            </a:r>
          </a:p>
          <a:p>
            <a:pPr lvl="1"/>
            <a:r>
              <a:rPr lang="en-US" dirty="0"/>
              <a:t>UPMEM PIM, Samsung HBM-PIM, Samsung </a:t>
            </a:r>
            <a:r>
              <a:rPr lang="en-US" dirty="0" err="1"/>
              <a:t>AxDIMM</a:t>
            </a:r>
            <a:r>
              <a:rPr lang="en-US" dirty="0"/>
              <a:t>, SK Hynix </a:t>
            </a:r>
            <a:r>
              <a:rPr lang="en-US" dirty="0" err="1"/>
              <a:t>AiM</a:t>
            </a:r>
            <a:r>
              <a:rPr lang="en-US" dirty="0"/>
              <a:t>, Alibaba HB-PNM</a:t>
            </a:r>
          </a:p>
          <a:p>
            <a:r>
              <a:rPr lang="en-US" dirty="0"/>
              <a:t>These PIM systems have </a:t>
            </a:r>
            <a:r>
              <a:rPr lang="en-US" dirty="0">
                <a:solidFill>
                  <a:srgbClr val="7030A0"/>
                </a:solidFill>
              </a:rPr>
              <a:t>some common characteristics</a:t>
            </a:r>
            <a:r>
              <a:rPr lang="en-US" dirty="0"/>
              <a:t>:</a:t>
            </a:r>
          </a:p>
          <a:p>
            <a:pPr marL="914377" lvl="1" indent="-457200">
              <a:buFont typeface="+mj-lt"/>
              <a:buAutoNum type="arabicPeriod"/>
            </a:pPr>
            <a:r>
              <a:rPr lang="en-US" dirty="0"/>
              <a:t>There is a </a:t>
            </a:r>
            <a:r>
              <a:rPr lang="en-US" dirty="0">
                <a:solidFill>
                  <a:srgbClr val="0070C0"/>
                </a:solidFill>
              </a:rPr>
              <a:t>host processor </a:t>
            </a:r>
            <a:r>
              <a:rPr lang="en-US" dirty="0"/>
              <a:t>(CPU or GPU) with access to (1) standard main memory, and (2) PIM-enabled memory</a:t>
            </a:r>
          </a:p>
          <a:p>
            <a:pPr marL="914377" lvl="1" indent="-457200">
              <a:buFont typeface="+mj-lt"/>
              <a:buAutoNum type="arabicPeriod"/>
            </a:pPr>
            <a:r>
              <a:rPr lang="en-US" dirty="0"/>
              <a:t>PIM-enabled memory contains </a:t>
            </a:r>
            <a:r>
              <a:rPr lang="en-US" dirty="0">
                <a:solidFill>
                  <a:srgbClr val="00B050"/>
                </a:solidFill>
              </a:rPr>
              <a:t>multiple PIM processing elements</a:t>
            </a:r>
            <a:r>
              <a:rPr lang="en-US" dirty="0"/>
              <a:t> (PEs) with high bandwidth and low latency memory access</a:t>
            </a:r>
          </a:p>
          <a:p>
            <a:pPr marL="914377" lvl="1" indent="-457200">
              <a:buFont typeface="+mj-lt"/>
              <a:buAutoNum type="arabicPeriod"/>
            </a:pPr>
            <a:r>
              <a:rPr lang="en-US" dirty="0"/>
              <a:t>PIM PEs run only at </a:t>
            </a:r>
            <a:r>
              <a:rPr lang="en-US" dirty="0">
                <a:solidFill>
                  <a:srgbClr val="7030A0"/>
                </a:solidFill>
              </a:rPr>
              <a:t>a few hundred MHz and have a small number of registers and small (or no) cache/scratchpad</a:t>
            </a:r>
          </a:p>
          <a:p>
            <a:pPr marL="914377" lvl="1" indent="-457200">
              <a:buFont typeface="+mj-lt"/>
              <a:buAutoNum type="arabicPeriod"/>
            </a:pPr>
            <a:r>
              <a:rPr lang="en-US" dirty="0"/>
              <a:t>PIM PEs may need to </a:t>
            </a:r>
            <a:r>
              <a:rPr lang="en-US" dirty="0">
                <a:solidFill>
                  <a:srgbClr val="C00000"/>
                </a:solidFill>
              </a:rPr>
              <a:t>communicate via the host processor</a:t>
            </a:r>
          </a:p>
          <a:p>
            <a:pPr lvl="1"/>
            <a:endParaRPr lang="en-US" dirty="0"/>
          </a:p>
        </p:txBody>
      </p:sp>
    </p:spTree>
    <p:extLst>
      <p:ext uri="{BB962C8B-B14F-4D97-AF65-F5344CB8AC3E}">
        <p14:creationId xmlns:p14="http://schemas.microsoft.com/office/powerpoint/2010/main" val="31186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A State-of-the-Art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4048460"/>
            <a:ext cx="8894602" cy="2361769"/>
          </a:xfrm>
        </p:spPr>
        <p:txBody>
          <a:bodyPr>
            <a:normAutofit lnSpcReduction="10000"/>
          </a:bodyPr>
          <a:lstStyle/>
          <a:p>
            <a:r>
              <a:rPr lang="en-US" sz="2600" dirty="0"/>
              <a:t>In our work, we use the UPMEM PIM architecture</a:t>
            </a:r>
            <a:endParaRPr lang="en-US" sz="2600" dirty="0">
              <a:solidFill>
                <a:srgbClr val="C00000"/>
              </a:solidFill>
            </a:endParaRPr>
          </a:p>
          <a:p>
            <a:pPr lvl="1"/>
            <a:r>
              <a:rPr lang="en-US" dirty="0">
                <a:solidFill>
                  <a:srgbClr val="0070C0"/>
                </a:solidFill>
              </a:rPr>
              <a:t>General-purpose processing cores</a:t>
            </a:r>
            <a:r>
              <a:rPr lang="en-US" dirty="0"/>
              <a:t> called </a:t>
            </a:r>
            <a:r>
              <a:rPr lang="en-US" i="1" dirty="0"/>
              <a:t>DRAM Processing Units</a:t>
            </a:r>
            <a:r>
              <a:rPr lang="en-US" dirty="0"/>
              <a:t> (</a:t>
            </a:r>
            <a:r>
              <a:rPr lang="en-US" i="1" dirty="0"/>
              <a:t>DPUs</a:t>
            </a:r>
            <a:r>
              <a:rPr lang="en-US" dirty="0"/>
              <a:t>)</a:t>
            </a:r>
          </a:p>
          <a:p>
            <a:pPr lvl="2"/>
            <a:r>
              <a:rPr lang="en-US" sz="2200" dirty="0"/>
              <a:t>Up to 24 PIM threads, called </a:t>
            </a:r>
            <a:r>
              <a:rPr lang="en-US" sz="2200" i="1" dirty="0" err="1"/>
              <a:t>tasklets</a:t>
            </a:r>
            <a:endParaRPr lang="en-US" sz="2200" i="1" dirty="0"/>
          </a:p>
          <a:p>
            <a:pPr lvl="2"/>
            <a:r>
              <a:rPr lang="en-US" sz="2200" dirty="0">
                <a:solidFill>
                  <a:srgbClr val="0070C0"/>
                </a:solidFill>
              </a:rPr>
              <a:t>32-bit integer arithmetic</a:t>
            </a:r>
            <a:r>
              <a:rPr lang="en-US" sz="2200" dirty="0"/>
              <a:t>, but </a:t>
            </a:r>
            <a:r>
              <a:rPr lang="en-US" sz="2200" dirty="0">
                <a:solidFill>
                  <a:srgbClr val="C00000"/>
                </a:solidFill>
              </a:rPr>
              <a:t>multiplication/division are emulated*, as well as floating-point operations</a:t>
            </a:r>
          </a:p>
          <a:p>
            <a:pPr lvl="1"/>
            <a:r>
              <a:rPr lang="en-US" dirty="0"/>
              <a:t>64-MB DRAM bank (</a:t>
            </a:r>
            <a:r>
              <a:rPr lang="en-US" i="1" dirty="0"/>
              <a:t>MRAM</a:t>
            </a:r>
            <a:r>
              <a:rPr lang="en-US" dirty="0"/>
              <a:t>), 64-KB scratchpad (</a:t>
            </a:r>
            <a:r>
              <a:rPr lang="en-US" i="1" dirty="0"/>
              <a:t>WRAM</a:t>
            </a:r>
            <a:r>
              <a:rPr lang="en-US" dirty="0"/>
              <a:t>)</a:t>
            </a:r>
          </a:p>
        </p:txBody>
      </p:sp>
      <p:sp>
        <p:nvSpPr>
          <p:cNvPr id="4" name="TextBox 3">
            <a:extLst>
              <a:ext uri="{FF2B5EF4-FFF2-40B4-BE49-F238E27FC236}">
                <a16:creationId xmlns:a16="http://schemas.microsoft.com/office/drawing/2014/main" id="{5656CC11-4F7D-0442-B69B-F2955B7B9A27}"/>
              </a:ext>
            </a:extLst>
          </p:cNvPr>
          <p:cNvSpPr txBox="1"/>
          <p:nvPr/>
        </p:nvSpPr>
        <p:spPr>
          <a:xfrm>
            <a:off x="2657405" y="6516545"/>
            <a:ext cx="39292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8-bit integer multiplication is natively supported</a:t>
            </a:r>
          </a:p>
        </p:txBody>
      </p:sp>
      <p:pic>
        <p:nvPicPr>
          <p:cNvPr id="6" name="Picture 5">
            <a:extLst>
              <a:ext uri="{FF2B5EF4-FFF2-40B4-BE49-F238E27FC236}">
                <a16:creationId xmlns:a16="http://schemas.microsoft.com/office/drawing/2014/main" id="{6A6B93F7-8539-DD4D-8E49-4EA0E5D9BE63}"/>
              </a:ext>
            </a:extLst>
          </p:cNvPr>
          <p:cNvPicPr>
            <a:picLocks noChangeAspect="1"/>
          </p:cNvPicPr>
          <p:nvPr/>
        </p:nvPicPr>
        <p:blipFill>
          <a:blip r:embed="rId2"/>
          <a:stretch>
            <a:fillRect/>
          </a:stretch>
        </p:blipFill>
        <p:spPr>
          <a:xfrm>
            <a:off x="503848" y="870493"/>
            <a:ext cx="8136304" cy="3148396"/>
          </a:xfrm>
          <a:prstGeom prst="rect">
            <a:avLst/>
          </a:prstGeom>
        </p:spPr>
      </p:pic>
    </p:spTree>
    <p:extLst>
      <p:ext uri="{BB962C8B-B14F-4D97-AF65-F5344CB8AC3E}">
        <p14:creationId xmlns:p14="http://schemas.microsoft.com/office/powerpoint/2010/main" val="25759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9E13-DC36-D14F-9429-AC9D92B0E30D}"/>
              </a:ext>
            </a:extLst>
          </p:cNvPr>
          <p:cNvSpPr>
            <a:spLocks noGrp="1"/>
          </p:cNvSpPr>
          <p:nvPr>
            <p:ph type="title"/>
          </p:nvPr>
        </p:nvSpPr>
        <p:spPr/>
        <p:txBody>
          <a:bodyPr>
            <a:normAutofit fontScale="90000"/>
          </a:bodyPr>
          <a:lstStyle/>
          <a:p>
            <a:r>
              <a:rPr lang="en-US" dirty="0"/>
              <a:t>Programming a PIM System (I)</a:t>
            </a:r>
          </a:p>
        </p:txBody>
      </p:sp>
      <p:sp>
        <p:nvSpPr>
          <p:cNvPr id="3" name="Content Placeholder 2">
            <a:extLst>
              <a:ext uri="{FF2B5EF4-FFF2-40B4-BE49-F238E27FC236}">
                <a16:creationId xmlns:a16="http://schemas.microsoft.com/office/drawing/2014/main" id="{8F7D298C-3654-5E4E-AED5-CDE84D3D797C}"/>
              </a:ext>
            </a:extLst>
          </p:cNvPr>
          <p:cNvSpPr>
            <a:spLocks noGrp="1"/>
          </p:cNvSpPr>
          <p:nvPr>
            <p:ph idx="1"/>
          </p:nvPr>
        </p:nvSpPr>
        <p:spPr/>
        <p:txBody>
          <a:bodyPr/>
          <a:lstStyle/>
          <a:p>
            <a:r>
              <a:rPr lang="en-US" dirty="0"/>
              <a:t>Example: Hand-optimized histogram with UPMEM SDK</a:t>
            </a:r>
          </a:p>
        </p:txBody>
      </p:sp>
      <p:sp>
        <p:nvSpPr>
          <p:cNvPr id="4" name="TextBox 3">
            <a:extLst>
              <a:ext uri="{FF2B5EF4-FFF2-40B4-BE49-F238E27FC236}">
                <a16:creationId xmlns:a16="http://schemas.microsoft.com/office/drawing/2014/main" id="{9E4AD367-659F-BB4D-834F-9B1B4D814C18}"/>
              </a:ext>
            </a:extLst>
          </p:cNvPr>
          <p:cNvSpPr txBox="1"/>
          <p:nvPr/>
        </p:nvSpPr>
        <p:spPr>
          <a:xfrm>
            <a:off x="168430" y="1427477"/>
            <a:ext cx="8794984" cy="4968000"/>
          </a:xfrm>
          <a:prstGeom prst="rect">
            <a:avLst/>
          </a:prstGeom>
          <a:solidFill>
            <a:srgbClr val="F3FFE9"/>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Initialize global variables and functions for histogram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int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main_kernel</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tasklet_id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mem_reset</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Reset the heap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Initialize variables and the histogram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input_buff_A</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mem_alloc</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(2048);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Allocate buffer in scratchpad memory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for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unsigned int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base_tasklet</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&lt;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input_size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stride)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 Boundary checking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uint32_t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l_size_bytes</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+ 2048 &gt;=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input_size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input_size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 Load scratchpad with a DRAM block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mram_read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const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__</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mram_ptr</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mram_base_addr_A</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input_buff_A</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l_size_bytes</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7F7F7F"/>
                </a:solidFill>
                <a:effectLst/>
                <a:uLnTx/>
                <a:uFillTx/>
                <a:latin typeface="Courier" pitchFamily="2" charset="0"/>
                <a:ea typeface="+mn-ea"/>
                <a:cs typeface="+mn-cs"/>
              </a:rPr>
              <a:t>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 Histogram calculation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histogram(hist, bins,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input_buff_A</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l_size_bytes</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(uint32_t));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barrier_wait</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(&amp;</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my_barrier</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Barrier to synchronize PIM threads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Merging histograms from different </a:t>
            </a:r>
            <a:r>
              <a:rPr kumimoji="0" lang="en-US" sz="1100" b="0" i="0" u="none" strike="noStrike" kern="1200" cap="none" spc="0" normalizeH="0" baseline="0" noProof="0" dirty="0" err="1">
                <a:ln>
                  <a:noFill/>
                </a:ln>
                <a:solidFill>
                  <a:srgbClr val="009900"/>
                </a:solidFill>
                <a:effectLst/>
                <a:uLnTx/>
                <a:uFillTx/>
                <a:latin typeface="Courier" pitchFamily="2" charset="0"/>
                <a:ea typeface="+mn-ea"/>
                <a:cs typeface="+mn-cs"/>
              </a:rPr>
              <a:t>tasklets</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into one </a:t>
            </a:r>
            <a:r>
              <a:rPr kumimoji="0" lang="en-US" sz="1100" b="0" i="0" u="none" strike="noStrike" kern="1200" cap="none" spc="0" normalizeH="0" baseline="0" noProof="0" dirty="0" err="1">
                <a:ln>
                  <a:noFill/>
                </a:ln>
                <a:solidFill>
                  <a:srgbClr val="009900"/>
                </a:solidFill>
                <a:effectLst/>
                <a:uLnTx/>
                <a:uFillTx/>
                <a:latin typeface="Courier" pitchFamily="2" charset="0"/>
                <a:ea typeface="+mn-ea"/>
                <a:cs typeface="+mn-cs"/>
              </a:rPr>
              <a:t>histo_dpu</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7F7F7F"/>
                </a:solidFill>
                <a:effectLst/>
                <a:uLnTx/>
                <a:uFillTx/>
                <a:latin typeface="Courier" pitchFamily="2" charset="0"/>
                <a:ea typeface="+mn-ea"/>
                <a:cs typeface="+mn-cs"/>
              </a:rPr>
              <a:t>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 Write result from scratchpad to DRAM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tasklet_id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(bins * </a:t>
            </a:r>
            <a:r>
              <a:rPr kumimoji="0" lang="en-US" sz="110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(uint32_t) &lt;=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mram_write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histo_dpu</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(__</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mram_ptr</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mram_base_addr_histo</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bins * </a:t>
            </a:r>
            <a:r>
              <a:rPr kumimoji="0" lang="en-US" sz="110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(uint32_t));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else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for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unsigned int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offset = 0; offset &lt; ((bins * </a:t>
            </a:r>
            <a:r>
              <a:rPr kumimoji="0" lang="en-US" sz="110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(uint32_t)) &gt;&gt; 11); offset++)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mram_write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histo_dpu</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(offset &lt;&lt; 9), (__</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mram_ptr</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mram_base_addr_histo</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(offset &lt;&lt; 11)),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return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p>
        </p:txBody>
      </p:sp>
    </p:spTree>
    <p:extLst>
      <p:ext uri="{BB962C8B-B14F-4D97-AF65-F5344CB8AC3E}">
        <p14:creationId xmlns:p14="http://schemas.microsoft.com/office/powerpoint/2010/main" val="137062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8" end="1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20" end="2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21" end="2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22" end="2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xEl>
                                              <p:pRg st="23" end="2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24" end="2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xEl>
                                              <p:pRg st="25" end="25"/>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Programming a PIM System (II)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a:bodyPr>
          <a:lstStyle/>
          <a:p>
            <a:r>
              <a:rPr lang="en-US" dirty="0">
                <a:solidFill>
                  <a:srgbClr val="C00000"/>
                </a:solidFill>
              </a:rPr>
              <a:t>PIM programming is challenging</a:t>
            </a:r>
          </a:p>
          <a:p>
            <a:pPr lvl="1"/>
            <a:r>
              <a:rPr lang="en-US" dirty="0"/>
              <a:t>Manage data movement between host DRAM and PIM DRAM</a:t>
            </a:r>
          </a:p>
          <a:p>
            <a:pPr lvl="2"/>
            <a:r>
              <a:rPr lang="en-US" dirty="0"/>
              <a:t>Parallel, serial, broadcast, and gather/scatter transfers</a:t>
            </a:r>
          </a:p>
          <a:p>
            <a:pPr lvl="1"/>
            <a:r>
              <a:rPr lang="en-US" dirty="0"/>
              <a:t>Manage data movement between PIM DRAM bank and scratchpad</a:t>
            </a:r>
          </a:p>
          <a:p>
            <a:pPr lvl="2"/>
            <a:r>
              <a:rPr lang="en-US" dirty="0"/>
              <a:t>8-byte aligned and maximum of 2,048 bytes</a:t>
            </a:r>
          </a:p>
          <a:p>
            <a:pPr lvl="1"/>
            <a:r>
              <a:rPr lang="en-US" dirty="0"/>
              <a:t>Multithreaded programming model</a:t>
            </a:r>
          </a:p>
          <a:p>
            <a:pPr lvl="1"/>
            <a:r>
              <a:rPr lang="en-US" dirty="0"/>
              <a:t>Inter-thread synchronization</a:t>
            </a:r>
          </a:p>
          <a:p>
            <a:pPr lvl="2"/>
            <a:r>
              <a:rPr lang="en-US" dirty="0"/>
              <a:t>Barriers, handshakes, mutexes, and semaphores</a:t>
            </a:r>
          </a:p>
          <a:p>
            <a:pPr lvl="1"/>
            <a:endParaRPr lang="en-US" dirty="0"/>
          </a:p>
        </p:txBody>
      </p:sp>
      <p:sp>
        <p:nvSpPr>
          <p:cNvPr id="4" name="Rounded Rectangle 3">
            <a:extLst>
              <a:ext uri="{FF2B5EF4-FFF2-40B4-BE49-F238E27FC236}">
                <a16:creationId xmlns:a16="http://schemas.microsoft.com/office/drawing/2014/main" id="{92B5426F-045F-E648-A67B-88E56A0BC64E}"/>
              </a:ext>
            </a:extLst>
          </p:cNvPr>
          <p:cNvSpPr/>
          <p:nvPr/>
        </p:nvSpPr>
        <p:spPr>
          <a:xfrm>
            <a:off x="93639" y="4552949"/>
            <a:ext cx="8956722" cy="1638303"/>
          </a:xfrm>
          <a:prstGeom prst="roundRect">
            <a:avLst/>
          </a:prstGeom>
          <a:solidFill>
            <a:schemeClr val="accent5">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Segoe UI Symbol" panose="020B0502040204020203" pitchFamily="34" charset="0"/>
                <a:ea typeface="Segoe UI Symbol" panose="020B0502040204020203" pitchFamily="34" charset="0"/>
                <a:cs typeface="+mn-cs"/>
              </a:rPr>
              <a:t>Our Goal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Segoe UI Symbol" panose="020B0502040204020203" pitchFamily="34" charset="0"/>
                <a:cs typeface="+mn-cs"/>
              </a:rPr>
              <a:t>Design a </a:t>
            </a:r>
            <a:r>
              <a:rPr kumimoji="0" lang="en-US" sz="2400" b="0" i="0" u="none" strike="noStrike" kern="1200" cap="none" spc="0" normalizeH="0" baseline="0" noProof="0" dirty="0">
                <a:ln>
                  <a:noFill/>
                </a:ln>
                <a:solidFill>
                  <a:srgbClr val="0070C0"/>
                </a:solidFill>
                <a:effectLst/>
                <a:uLnTx/>
                <a:uFillTx/>
                <a:latin typeface="Candara" panose="020E0502030303020204" pitchFamily="34" charset="0"/>
                <a:ea typeface="Segoe UI Symbol" panose="020B0502040204020203" pitchFamily="34" charset="0"/>
                <a:cs typeface="+mn-cs"/>
              </a:rPr>
              <a:t>high-level programming framework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Segoe UI Symbol" panose="020B0502040204020203" pitchFamily="34" charset="0"/>
                <a:cs typeface="+mn-cs"/>
              </a:rPr>
              <a:t>that abstracts these hardware-specific complexities and provides </a:t>
            </a:r>
            <a:r>
              <a:rPr kumimoji="0" lang="en-US" sz="2400" b="0" i="0" u="none" strike="noStrike" kern="1200" cap="none" spc="0" normalizeH="0" baseline="0" noProof="0" dirty="0">
                <a:ln>
                  <a:noFill/>
                </a:ln>
                <a:solidFill>
                  <a:srgbClr val="00B050"/>
                </a:solidFill>
                <a:effectLst/>
                <a:uLnTx/>
                <a:uFillTx/>
                <a:latin typeface="Candara" panose="020E0502030303020204" pitchFamily="34" charset="0"/>
                <a:ea typeface="Segoe UI Symbol" panose="020B0502040204020203" pitchFamily="34" charset="0"/>
                <a:cs typeface="+mn-cs"/>
              </a:rPr>
              <a:t>a clean yet powerful interface</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Segoe UI Symbol" panose="020B0502040204020203" pitchFamily="34" charset="0"/>
                <a:cs typeface="+mn-cs"/>
              </a:rPr>
              <a:t> for ease of use and </a:t>
            </a:r>
            <a:r>
              <a:rPr kumimoji="0" lang="en-US" sz="2400" b="0" i="0" u="none" strike="noStrike" kern="1200" cap="none" spc="0" normalizeH="0" baseline="0" noProof="0" dirty="0">
                <a:ln>
                  <a:noFill/>
                </a:ln>
                <a:solidFill>
                  <a:srgbClr val="7030A0"/>
                </a:solidFill>
                <a:effectLst/>
                <a:uLnTx/>
                <a:uFillTx/>
                <a:latin typeface="Candara" panose="020E0502030303020204" pitchFamily="34" charset="0"/>
                <a:ea typeface="Segoe UI Symbol" panose="020B0502040204020203" pitchFamily="34" charset="0"/>
                <a:cs typeface="+mn-cs"/>
              </a:rPr>
              <a:t>high program performance</a:t>
            </a:r>
          </a:p>
        </p:txBody>
      </p:sp>
    </p:spTree>
    <p:extLst>
      <p:ext uri="{BB962C8B-B14F-4D97-AF65-F5344CB8AC3E}">
        <p14:creationId xmlns:p14="http://schemas.microsoft.com/office/powerpoint/2010/main" val="58136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DF2A-A3FA-4545-BAC8-AD5AC1F2A3D0}"/>
              </a:ext>
            </a:extLst>
          </p:cNvPr>
          <p:cNvSpPr>
            <a:spLocks noGrp="1"/>
          </p:cNvSpPr>
          <p:nvPr>
            <p:ph type="title"/>
          </p:nvPr>
        </p:nvSpPr>
        <p:spPr/>
        <p:txBody>
          <a:bodyPr>
            <a:normAutofit fontScale="90000"/>
          </a:bodyPr>
          <a:lstStyle/>
          <a:p>
            <a:r>
              <a:rPr lang="en-US" dirty="0"/>
              <a:t>Outline</a:t>
            </a:r>
          </a:p>
        </p:txBody>
      </p:sp>
      <p:sp>
        <p:nvSpPr>
          <p:cNvPr id="18" name="Rounded Rectangle 17">
            <a:extLst>
              <a:ext uri="{FF2B5EF4-FFF2-40B4-BE49-F238E27FC236}">
                <a16:creationId xmlns:a16="http://schemas.microsoft.com/office/drawing/2014/main" id="{6FA41254-8AE7-BB46-ADE1-C0B696ACAFF8}"/>
              </a:ext>
            </a:extLst>
          </p:cNvPr>
          <p:cNvSpPr>
            <a:spLocks/>
          </p:cNvSpPr>
          <p:nvPr/>
        </p:nvSpPr>
        <p:spPr>
          <a:xfrm>
            <a:off x="178200" y="1148661"/>
            <a:ext cx="8787600" cy="1368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Processing-in-memory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 PIM programming</a:t>
            </a:r>
          </a:p>
        </p:txBody>
      </p:sp>
      <p:sp>
        <p:nvSpPr>
          <p:cNvPr id="20" name="Rounded Rectangle 19">
            <a:extLst>
              <a:ext uri="{FF2B5EF4-FFF2-40B4-BE49-F238E27FC236}">
                <a16:creationId xmlns:a16="http://schemas.microsoft.com/office/drawing/2014/main" id="{446258CD-997B-BC42-98FC-089EB66C5B54}"/>
              </a:ext>
            </a:extLst>
          </p:cNvPr>
          <p:cNvSpPr>
            <a:spLocks/>
          </p:cNvSpPr>
          <p:nvPr/>
        </p:nvSpPr>
        <p:spPr>
          <a:xfrm>
            <a:off x="169011" y="2696922"/>
            <a:ext cx="8787600" cy="1944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SimplePIM</a:t>
            </a: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 high-level programming framework for processing-in-memory</a:t>
            </a:r>
          </a:p>
        </p:txBody>
      </p:sp>
      <p:sp>
        <p:nvSpPr>
          <p:cNvPr id="21" name="Rounded Rectangle 20">
            <a:extLst>
              <a:ext uri="{FF2B5EF4-FFF2-40B4-BE49-F238E27FC236}">
                <a16:creationId xmlns:a16="http://schemas.microsoft.com/office/drawing/2014/main" id="{30EAF30C-5834-A14B-83D1-96EBC59D703D}"/>
              </a:ext>
            </a:extLst>
          </p:cNvPr>
          <p:cNvSpPr>
            <a:spLocks/>
          </p:cNvSpPr>
          <p:nvPr/>
        </p:nvSpPr>
        <p:spPr>
          <a:xfrm>
            <a:off x="169010" y="4821184"/>
            <a:ext cx="8796789" cy="1368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Evaluation</a:t>
            </a:r>
          </a:p>
        </p:txBody>
      </p:sp>
    </p:spTree>
    <p:extLst>
      <p:ext uri="{BB962C8B-B14F-4D97-AF65-F5344CB8AC3E}">
        <p14:creationId xmlns:p14="http://schemas.microsoft.com/office/powerpoint/2010/main" val="351291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0"/>
                                        </p:tgtEl>
                                        <p:attrNameLst>
                                          <p:attrName>style.color</p:attrName>
                                        </p:attrNameLst>
                                      </p:cBhvr>
                                      <p:to>
                                        <p:clrVal>
                                          <a:schemeClr val="accent1"/>
                                        </p:clrVal>
                                      </p:to>
                                    </p:set>
                                    <p:set>
                                      <p:cBhvr>
                                        <p:cTn id="7" dur="500" fill="hold"/>
                                        <p:tgtEl>
                                          <p:spTgt spid="20"/>
                                        </p:tgtEl>
                                        <p:attrNameLst>
                                          <p:attrName>fillcolor</p:attrName>
                                        </p:attrNameLst>
                                      </p:cBhvr>
                                      <p:to>
                                        <p:clrVal>
                                          <a:schemeClr val="accent1"/>
                                        </p:clrVal>
                                      </p:to>
                                    </p:set>
                                    <p:set>
                                      <p:cBhvr>
                                        <p:cTn id="8"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a:bodyPr>
          <a:lstStyle/>
          <a:p>
            <a:r>
              <a:rPr lang="en-US" sz="3600" dirty="0"/>
              <a:t>The </a:t>
            </a:r>
            <a:r>
              <a:rPr lang="en-US" sz="3600" dirty="0" err="1"/>
              <a:t>SimplePIM</a:t>
            </a:r>
            <a:r>
              <a:rPr lang="en-US" sz="3600" dirty="0"/>
              <a:t> Programming Framework</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a:bodyPr>
          <a:lstStyle/>
          <a:p>
            <a:r>
              <a:rPr lang="en-US" dirty="0" err="1"/>
              <a:t>SimplePIM</a:t>
            </a:r>
            <a:r>
              <a:rPr lang="en-US" dirty="0"/>
              <a:t> provides standard abstractions to build and deploy applications on PIM systems</a:t>
            </a:r>
          </a:p>
          <a:p>
            <a:pPr lvl="1"/>
            <a:r>
              <a:rPr lang="en-US" dirty="0">
                <a:solidFill>
                  <a:srgbClr val="0070C0"/>
                </a:solidFill>
              </a:rPr>
              <a:t>Management interface</a:t>
            </a:r>
            <a:endParaRPr lang="en-US" dirty="0"/>
          </a:p>
          <a:p>
            <a:pPr lvl="2"/>
            <a:r>
              <a:rPr lang="en-US" dirty="0"/>
              <a:t>Metadata for PIM-resident arrays</a:t>
            </a:r>
          </a:p>
          <a:p>
            <a:pPr lvl="2"/>
            <a:endParaRPr lang="en-US" dirty="0"/>
          </a:p>
          <a:p>
            <a:pPr lvl="1"/>
            <a:r>
              <a:rPr lang="en-US" dirty="0">
                <a:solidFill>
                  <a:srgbClr val="0070C0"/>
                </a:solidFill>
              </a:rPr>
              <a:t>Communication interface</a:t>
            </a:r>
          </a:p>
          <a:p>
            <a:pPr lvl="2"/>
            <a:r>
              <a:rPr lang="en-US" dirty="0"/>
              <a:t>Abstractions for host-PIM and PIM-PIM communication</a:t>
            </a:r>
          </a:p>
          <a:p>
            <a:pPr lvl="2"/>
            <a:endParaRPr lang="en-US" dirty="0"/>
          </a:p>
          <a:p>
            <a:pPr lvl="1"/>
            <a:r>
              <a:rPr lang="en-US" dirty="0">
                <a:solidFill>
                  <a:srgbClr val="0070C0"/>
                </a:solidFill>
              </a:rPr>
              <a:t>Processing interface</a:t>
            </a:r>
          </a:p>
          <a:p>
            <a:pPr lvl="2"/>
            <a:r>
              <a:rPr lang="en-US" dirty="0"/>
              <a:t>Iterators (</a:t>
            </a:r>
            <a:r>
              <a:rPr lang="en-US" dirty="0">
                <a:latin typeface="Courier" pitchFamily="2" charset="0"/>
              </a:rPr>
              <a:t>map</a:t>
            </a:r>
            <a:r>
              <a:rPr lang="en-US" dirty="0"/>
              <a:t>, </a:t>
            </a:r>
            <a:r>
              <a:rPr lang="en-US" dirty="0">
                <a:latin typeface="Courier" pitchFamily="2" charset="0"/>
              </a:rPr>
              <a:t>reduce</a:t>
            </a:r>
            <a:r>
              <a:rPr lang="en-US" dirty="0"/>
              <a:t>, </a:t>
            </a:r>
            <a:r>
              <a:rPr lang="en-US" dirty="0">
                <a:latin typeface="Courier" pitchFamily="2" charset="0"/>
              </a:rPr>
              <a:t>zip</a:t>
            </a:r>
            <a:r>
              <a:rPr lang="en-US" dirty="0"/>
              <a:t>) to implement workloads</a:t>
            </a:r>
          </a:p>
        </p:txBody>
      </p:sp>
      <p:sp>
        <p:nvSpPr>
          <p:cNvPr id="4" name="Rounded Rectangle 3">
            <a:extLst>
              <a:ext uri="{FF2B5EF4-FFF2-40B4-BE49-F238E27FC236}">
                <a16:creationId xmlns:a16="http://schemas.microsoft.com/office/drawing/2014/main" id="{7FE7F103-34A5-6644-82F1-E4E6CD383532}"/>
              </a:ext>
            </a:extLst>
          </p:cNvPr>
          <p:cNvSpPr/>
          <p:nvPr/>
        </p:nvSpPr>
        <p:spPr>
          <a:xfrm>
            <a:off x="349956" y="1817511"/>
            <a:ext cx="8466666" cy="66604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5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0.70"/>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a:bodyPr>
          <a:lstStyle/>
          <a:p>
            <a:r>
              <a:rPr lang="en-US" sz="3600" dirty="0"/>
              <a:t>Management Interface</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a:bodyPr>
          <a:lstStyle/>
          <a:p>
            <a:r>
              <a:rPr lang="en-US" sz="2400" dirty="0"/>
              <a:t>Metadata for PIM-resident arrays</a:t>
            </a:r>
          </a:p>
          <a:p>
            <a:pPr lvl="1"/>
            <a:r>
              <a:rPr lang="en-US" sz="2200" dirty="0" err="1">
                <a:latin typeface="Courier" pitchFamily="2" charset="0"/>
              </a:rPr>
              <a:t>array_meta_data_t</a:t>
            </a:r>
            <a:r>
              <a:rPr lang="en-US" sz="2200" dirty="0"/>
              <a:t> describes a PIM-resident array</a:t>
            </a:r>
          </a:p>
          <a:p>
            <a:pPr lvl="1"/>
            <a:r>
              <a:rPr lang="en-US" sz="2200" dirty="0" err="1">
                <a:latin typeface="Courier" pitchFamily="2" charset="0"/>
              </a:rPr>
              <a:t>simple_pim_management_t</a:t>
            </a:r>
            <a:r>
              <a:rPr lang="en-US" sz="2200" dirty="0"/>
              <a:t> for managing PIM-resident arrays</a:t>
            </a:r>
          </a:p>
          <a:p>
            <a:endParaRPr lang="en-US" sz="2400" dirty="0">
              <a:latin typeface="Courier" pitchFamily="2" charset="0"/>
            </a:endParaRPr>
          </a:p>
          <a:p>
            <a:r>
              <a:rPr lang="en-US" sz="2400" dirty="0">
                <a:latin typeface="Courier" pitchFamily="2" charset="0"/>
              </a:rPr>
              <a:t>lookup</a:t>
            </a:r>
            <a:r>
              <a:rPr lang="en-US" sz="2400" dirty="0"/>
              <a:t>: Retrieves all relevant information of an array</a:t>
            </a:r>
          </a:p>
          <a:p>
            <a:pPr lvl="1"/>
            <a:endParaRPr lang="en-US" dirty="0"/>
          </a:p>
          <a:p>
            <a:pPr lvl="1"/>
            <a:endParaRPr lang="en-US" dirty="0"/>
          </a:p>
          <a:p>
            <a:r>
              <a:rPr lang="en-US" sz="2400" dirty="0">
                <a:latin typeface="Courier" pitchFamily="2" charset="0"/>
              </a:rPr>
              <a:t>register</a:t>
            </a:r>
            <a:r>
              <a:rPr lang="en-US" sz="2400" dirty="0"/>
              <a:t>: Registers the metadata of an array</a:t>
            </a:r>
          </a:p>
          <a:p>
            <a:pPr lvl="1"/>
            <a:endParaRPr lang="en-US" dirty="0">
              <a:latin typeface="Courier" pitchFamily="2" charset="0"/>
            </a:endParaRPr>
          </a:p>
          <a:p>
            <a:pPr lvl="1"/>
            <a:endParaRPr lang="en-US" dirty="0">
              <a:latin typeface="Courier" pitchFamily="2" charset="0"/>
            </a:endParaRPr>
          </a:p>
          <a:p>
            <a:r>
              <a:rPr lang="en-US" sz="2400" dirty="0">
                <a:latin typeface="Courier" pitchFamily="2" charset="0"/>
              </a:rPr>
              <a:t>free</a:t>
            </a:r>
            <a:r>
              <a:rPr lang="en-US" sz="2400" dirty="0"/>
              <a:t>: Removes the metadata of an array</a:t>
            </a:r>
          </a:p>
        </p:txBody>
      </p:sp>
      <p:sp>
        <p:nvSpPr>
          <p:cNvPr id="4" name="TextBox 3">
            <a:extLst>
              <a:ext uri="{FF2B5EF4-FFF2-40B4-BE49-F238E27FC236}">
                <a16:creationId xmlns:a16="http://schemas.microsoft.com/office/drawing/2014/main" id="{F09C3F08-C4AB-DA45-A1F2-B0108CE085F7}"/>
              </a:ext>
            </a:extLst>
          </p:cNvPr>
          <p:cNvSpPr txBox="1"/>
          <p:nvPr/>
        </p:nvSpPr>
        <p:spPr>
          <a:xfrm>
            <a:off x="172800" y="5567921"/>
            <a:ext cx="8798400" cy="307777"/>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simple_pim_array_free</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
        <p:nvSpPr>
          <p:cNvPr id="5" name="TextBox 4">
            <a:extLst>
              <a:ext uri="{FF2B5EF4-FFF2-40B4-BE49-F238E27FC236}">
                <a16:creationId xmlns:a16="http://schemas.microsoft.com/office/drawing/2014/main" id="{10C317E4-5009-7440-A36C-FC9F38D36CF8}"/>
              </a:ext>
            </a:extLst>
          </p:cNvPr>
          <p:cNvSpPr txBox="1"/>
          <p:nvPr/>
        </p:nvSpPr>
        <p:spPr>
          <a:xfrm>
            <a:off x="172800" y="3035495"/>
            <a:ext cx="8798400" cy="523220"/>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array_meta_data_t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simple_pim_array_lookup</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
        <p:nvSpPr>
          <p:cNvPr id="6" name="TextBox 5">
            <a:extLst>
              <a:ext uri="{FF2B5EF4-FFF2-40B4-BE49-F238E27FC236}">
                <a16:creationId xmlns:a16="http://schemas.microsoft.com/office/drawing/2014/main" id="{F994AF0D-6D75-754B-A2CA-3A722F0423A8}"/>
              </a:ext>
            </a:extLst>
          </p:cNvPr>
          <p:cNvSpPr txBox="1"/>
          <p:nvPr/>
        </p:nvSpPr>
        <p:spPr>
          <a:xfrm>
            <a:off x="172800" y="4324550"/>
            <a:ext cx="8798400" cy="523220"/>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simple_pim_array_register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array_meta_data_t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meta_data</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Tree>
    <p:extLst>
      <p:ext uri="{BB962C8B-B14F-4D97-AF65-F5344CB8AC3E}">
        <p14:creationId xmlns:p14="http://schemas.microsoft.com/office/powerpoint/2010/main" val="23075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102740"/>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a:t>
            </a:r>
            <a:r>
              <a:rPr lang="en-US" dirty="0" err="1">
                <a:latin typeface="Tahoma" panose="020B0604030504040204" pitchFamily="34" charset="0"/>
                <a:ea typeface="Tahoma" panose="020B0604030504040204" pitchFamily="34" charset="0"/>
                <a:cs typeface="Tahoma" panose="020B0604030504040204" pitchFamily="34" charset="0"/>
              </a:rPr>
              <a:t>Minsoo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Rhu</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Memory-Centric Computing Systems – For AI and Beyond”</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 </a:t>
            </a:r>
            <a:br>
              <a:rPr lang="en-US"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rPr>
              <a:t>	</a:t>
            </a:r>
          </a:p>
          <a:p>
            <a:r>
              <a:rPr lang="en-US" dirty="0">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Architectures for Bulk Bitwise Op.</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Saugata Ghose: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RACER and ReRAM PUM”</a:t>
            </a:r>
            <a:br>
              <a:rPr lang="en-US" i="1"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PIM Programming &amp; Infrastructure for PIM Research</a:t>
            </a: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Closing Remarks </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407740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a:bodyPr>
          <a:lstStyle/>
          <a:p>
            <a:r>
              <a:rPr lang="en-US" sz="3600" dirty="0"/>
              <a:t>The </a:t>
            </a:r>
            <a:r>
              <a:rPr lang="en-US" sz="3600" dirty="0" err="1"/>
              <a:t>SimplePIM</a:t>
            </a:r>
            <a:r>
              <a:rPr lang="en-US" sz="3600" dirty="0"/>
              <a:t> Programming Framework</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a:bodyPr>
          <a:lstStyle/>
          <a:p>
            <a:r>
              <a:rPr lang="en-US" dirty="0" err="1"/>
              <a:t>SimplePIM</a:t>
            </a:r>
            <a:r>
              <a:rPr lang="en-US" dirty="0"/>
              <a:t> provides standard abstractions to build and deploy applications on PIM systems</a:t>
            </a:r>
          </a:p>
          <a:p>
            <a:pPr lvl="1"/>
            <a:r>
              <a:rPr lang="en-US" dirty="0">
                <a:solidFill>
                  <a:srgbClr val="0070C0"/>
                </a:solidFill>
              </a:rPr>
              <a:t>Management interface</a:t>
            </a:r>
            <a:endParaRPr lang="en-US" dirty="0"/>
          </a:p>
          <a:p>
            <a:pPr lvl="2"/>
            <a:r>
              <a:rPr lang="en-US" dirty="0"/>
              <a:t>Metadata for PIM-resident arrays</a:t>
            </a:r>
          </a:p>
          <a:p>
            <a:pPr lvl="2"/>
            <a:endParaRPr lang="en-US" dirty="0"/>
          </a:p>
          <a:p>
            <a:pPr lvl="1"/>
            <a:r>
              <a:rPr lang="en-US" dirty="0">
                <a:solidFill>
                  <a:srgbClr val="0070C0"/>
                </a:solidFill>
              </a:rPr>
              <a:t>Communication interface</a:t>
            </a:r>
          </a:p>
          <a:p>
            <a:pPr lvl="2"/>
            <a:r>
              <a:rPr lang="en-US" dirty="0"/>
              <a:t>Abstractions for host-PIM and PIM-PIM communication</a:t>
            </a:r>
          </a:p>
          <a:p>
            <a:pPr lvl="2"/>
            <a:endParaRPr lang="en-US" dirty="0"/>
          </a:p>
          <a:p>
            <a:pPr lvl="1"/>
            <a:r>
              <a:rPr lang="en-US" dirty="0">
                <a:solidFill>
                  <a:srgbClr val="0070C0"/>
                </a:solidFill>
              </a:rPr>
              <a:t>Processing interface</a:t>
            </a:r>
          </a:p>
          <a:p>
            <a:pPr lvl="2"/>
            <a:r>
              <a:rPr lang="en-US" dirty="0"/>
              <a:t>Iterators (</a:t>
            </a:r>
            <a:r>
              <a:rPr lang="en-US" dirty="0">
                <a:latin typeface="Courier" pitchFamily="2" charset="0"/>
              </a:rPr>
              <a:t>map</a:t>
            </a:r>
            <a:r>
              <a:rPr lang="en-US" dirty="0"/>
              <a:t>, </a:t>
            </a:r>
            <a:r>
              <a:rPr lang="en-US" dirty="0">
                <a:latin typeface="Courier" pitchFamily="2" charset="0"/>
              </a:rPr>
              <a:t>reduce</a:t>
            </a:r>
            <a:r>
              <a:rPr lang="en-US" dirty="0"/>
              <a:t>, </a:t>
            </a:r>
            <a:r>
              <a:rPr lang="en-US" dirty="0">
                <a:latin typeface="Courier" pitchFamily="2" charset="0"/>
              </a:rPr>
              <a:t>zip</a:t>
            </a:r>
            <a:r>
              <a:rPr lang="en-US" dirty="0"/>
              <a:t>) to implement workloads</a:t>
            </a:r>
          </a:p>
        </p:txBody>
      </p:sp>
      <p:sp>
        <p:nvSpPr>
          <p:cNvPr id="4" name="Rounded Rectangle 3">
            <a:extLst>
              <a:ext uri="{FF2B5EF4-FFF2-40B4-BE49-F238E27FC236}">
                <a16:creationId xmlns:a16="http://schemas.microsoft.com/office/drawing/2014/main" id="{032E8EC9-B5C7-4B43-844F-9FCA820E7CD3}"/>
              </a:ext>
            </a:extLst>
          </p:cNvPr>
          <p:cNvSpPr/>
          <p:nvPr/>
        </p:nvSpPr>
        <p:spPr>
          <a:xfrm>
            <a:off x="349956" y="2878667"/>
            <a:ext cx="8466666" cy="66604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28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fontScale="90000"/>
          </a:bodyPr>
          <a:lstStyle/>
          <a:p>
            <a:r>
              <a:rPr lang="en-US" dirty="0"/>
              <a:t>Host-to-PIM Communication: Broadcast</a:t>
            </a:r>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err="1"/>
              <a:t>SimplePIM</a:t>
            </a:r>
            <a:r>
              <a:rPr lang="en-US" dirty="0"/>
              <a:t> Broadcast</a:t>
            </a:r>
          </a:p>
          <a:p>
            <a:pPr lvl="1"/>
            <a:r>
              <a:rPr lang="en-US" dirty="0"/>
              <a:t>Transfers a host array to all PIM cores in the system</a:t>
            </a:r>
          </a:p>
        </p:txBody>
      </p:sp>
      <p:pic>
        <p:nvPicPr>
          <p:cNvPr id="7" name="Picture 6">
            <a:extLst>
              <a:ext uri="{FF2B5EF4-FFF2-40B4-BE49-F238E27FC236}">
                <a16:creationId xmlns:a16="http://schemas.microsoft.com/office/drawing/2014/main" id="{2061DB10-4938-D349-8D1D-7F22410B5A32}"/>
              </a:ext>
            </a:extLst>
          </p:cNvPr>
          <p:cNvPicPr>
            <a:picLocks noChangeAspect="1"/>
          </p:cNvPicPr>
          <p:nvPr/>
        </p:nvPicPr>
        <p:blipFill>
          <a:blip r:embed="rId2"/>
          <a:stretch>
            <a:fillRect/>
          </a:stretch>
        </p:blipFill>
        <p:spPr>
          <a:xfrm>
            <a:off x="72000" y="3468648"/>
            <a:ext cx="9000000" cy="1977632"/>
          </a:xfrm>
          <a:prstGeom prst="rect">
            <a:avLst/>
          </a:prstGeom>
        </p:spPr>
      </p:pic>
      <p:sp>
        <p:nvSpPr>
          <p:cNvPr id="14" name="TextBox 13">
            <a:extLst>
              <a:ext uri="{FF2B5EF4-FFF2-40B4-BE49-F238E27FC236}">
                <a16:creationId xmlns:a16="http://schemas.microsoft.com/office/drawing/2014/main" id="{7201AC8F-8FCD-474B-B84E-6B78B5022269}"/>
              </a:ext>
            </a:extLst>
          </p:cNvPr>
          <p:cNvSpPr txBox="1"/>
          <p:nvPr/>
        </p:nvSpPr>
        <p:spPr>
          <a:xfrm>
            <a:off x="172800" y="1992360"/>
            <a:ext cx="8798400" cy="523220"/>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simple_pim_array_broadcast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arr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uint64_t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len</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type_size</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Tree>
    <p:extLst>
      <p:ext uri="{BB962C8B-B14F-4D97-AF65-F5344CB8AC3E}">
        <p14:creationId xmlns:p14="http://schemas.microsoft.com/office/powerpoint/2010/main" val="202682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a:bodyPr>
          <a:lstStyle/>
          <a:p>
            <a:r>
              <a:rPr lang="en-US" sz="3600" dirty="0"/>
              <a:t>Host-to-PIM Communication: Scatter/Gather</a:t>
            </a:r>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err="1"/>
              <a:t>SimplePIM</a:t>
            </a:r>
            <a:r>
              <a:rPr lang="en-US" dirty="0"/>
              <a:t> Scatter</a:t>
            </a:r>
          </a:p>
          <a:p>
            <a:pPr lvl="1"/>
            <a:r>
              <a:rPr lang="en-US" dirty="0"/>
              <a:t>Distributes an array to PIM DRAM banks </a:t>
            </a:r>
          </a:p>
          <a:p>
            <a:pPr lvl="1"/>
            <a:endParaRPr lang="en-US" dirty="0"/>
          </a:p>
          <a:p>
            <a:pPr lvl="1"/>
            <a:endParaRPr lang="en-US" dirty="0"/>
          </a:p>
          <a:p>
            <a:r>
              <a:rPr lang="en-US" dirty="0" err="1"/>
              <a:t>SimplePIM</a:t>
            </a:r>
            <a:r>
              <a:rPr lang="en-US" dirty="0"/>
              <a:t> Gather</a:t>
            </a:r>
          </a:p>
          <a:p>
            <a:pPr lvl="1"/>
            <a:r>
              <a:rPr lang="en-US" dirty="0"/>
              <a:t>Collects portions of an array from PIM DRAM banks</a:t>
            </a:r>
          </a:p>
        </p:txBody>
      </p:sp>
      <p:pic>
        <p:nvPicPr>
          <p:cNvPr id="5" name="Picture 4">
            <a:extLst>
              <a:ext uri="{FF2B5EF4-FFF2-40B4-BE49-F238E27FC236}">
                <a16:creationId xmlns:a16="http://schemas.microsoft.com/office/drawing/2014/main" id="{4F152B86-C5A8-F242-BFD2-0100426426E8}"/>
              </a:ext>
            </a:extLst>
          </p:cNvPr>
          <p:cNvPicPr>
            <a:picLocks noChangeAspect="1"/>
          </p:cNvPicPr>
          <p:nvPr/>
        </p:nvPicPr>
        <p:blipFill>
          <a:blip r:embed="rId2"/>
          <a:stretch>
            <a:fillRect/>
          </a:stretch>
        </p:blipFill>
        <p:spPr>
          <a:xfrm>
            <a:off x="72000" y="4286049"/>
            <a:ext cx="9000000" cy="2098814"/>
          </a:xfrm>
          <a:prstGeom prst="rect">
            <a:avLst/>
          </a:prstGeom>
        </p:spPr>
      </p:pic>
      <p:sp>
        <p:nvSpPr>
          <p:cNvPr id="6" name="TextBox 5">
            <a:extLst>
              <a:ext uri="{FF2B5EF4-FFF2-40B4-BE49-F238E27FC236}">
                <a16:creationId xmlns:a16="http://schemas.microsoft.com/office/drawing/2014/main" id="{82D1F3FD-888B-5045-B43B-CB33CB16E2E3}"/>
              </a:ext>
            </a:extLst>
          </p:cNvPr>
          <p:cNvSpPr txBox="1"/>
          <p:nvPr/>
        </p:nvSpPr>
        <p:spPr>
          <a:xfrm>
            <a:off x="172800" y="3537421"/>
            <a:ext cx="8798400" cy="523220"/>
          </a:xfrm>
          <a:prstGeom prst="rect">
            <a:avLst/>
          </a:prstGeom>
          <a:solidFill>
            <a:srgbClr val="F3FFE9"/>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simple_pim_array_gather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
        <p:nvSpPr>
          <p:cNvPr id="7" name="TextBox 6">
            <a:extLst>
              <a:ext uri="{FF2B5EF4-FFF2-40B4-BE49-F238E27FC236}">
                <a16:creationId xmlns:a16="http://schemas.microsoft.com/office/drawing/2014/main" id="{B8DB069A-6206-8246-966F-BDDF2021B373}"/>
              </a:ext>
            </a:extLst>
          </p:cNvPr>
          <p:cNvSpPr txBox="1"/>
          <p:nvPr/>
        </p:nvSpPr>
        <p:spPr>
          <a:xfrm>
            <a:off x="172800" y="1825468"/>
            <a:ext cx="8798400" cy="523220"/>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simple_pim_array_scatter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arr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uint64_t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len</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type_size</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Tree>
    <p:extLst>
      <p:ext uri="{BB962C8B-B14F-4D97-AF65-F5344CB8AC3E}">
        <p14:creationId xmlns:p14="http://schemas.microsoft.com/office/powerpoint/2010/main" val="28333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fontScale="90000"/>
          </a:bodyPr>
          <a:lstStyle/>
          <a:p>
            <a:r>
              <a:rPr lang="en-US" dirty="0"/>
              <a:t>PIM-PIM Communication: </a:t>
            </a:r>
            <a:r>
              <a:rPr lang="en-US" dirty="0" err="1"/>
              <a:t>AllReduce</a:t>
            </a:r>
            <a:endParaRPr lang="en-US" dirty="0"/>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err="1"/>
              <a:t>SimplePIM</a:t>
            </a:r>
            <a:r>
              <a:rPr lang="en-US" dirty="0"/>
              <a:t> </a:t>
            </a:r>
            <a:r>
              <a:rPr lang="en-US" dirty="0" err="1"/>
              <a:t>AllReduce</a:t>
            </a:r>
            <a:endParaRPr lang="en-US" dirty="0"/>
          </a:p>
          <a:p>
            <a:pPr lvl="1"/>
            <a:r>
              <a:rPr lang="en-US" dirty="0"/>
              <a:t>Used for algorithm synchronization</a:t>
            </a:r>
          </a:p>
          <a:p>
            <a:pPr lvl="1"/>
            <a:r>
              <a:rPr lang="en-US" dirty="0"/>
              <a:t>The programmer specifies an accumulative function</a:t>
            </a:r>
          </a:p>
        </p:txBody>
      </p:sp>
      <p:pic>
        <p:nvPicPr>
          <p:cNvPr id="5" name="Picture 4">
            <a:extLst>
              <a:ext uri="{FF2B5EF4-FFF2-40B4-BE49-F238E27FC236}">
                <a16:creationId xmlns:a16="http://schemas.microsoft.com/office/drawing/2014/main" id="{CAE69BA3-FC22-FF49-A5B6-6B3983CAD1A8}"/>
              </a:ext>
            </a:extLst>
          </p:cNvPr>
          <p:cNvPicPr>
            <a:picLocks noChangeAspect="1"/>
          </p:cNvPicPr>
          <p:nvPr/>
        </p:nvPicPr>
        <p:blipFill>
          <a:blip r:embed="rId2"/>
          <a:stretch>
            <a:fillRect/>
          </a:stretch>
        </p:blipFill>
        <p:spPr>
          <a:xfrm>
            <a:off x="72000" y="3578990"/>
            <a:ext cx="9000000" cy="2241106"/>
          </a:xfrm>
          <a:prstGeom prst="rect">
            <a:avLst/>
          </a:prstGeom>
        </p:spPr>
      </p:pic>
      <p:sp>
        <p:nvSpPr>
          <p:cNvPr id="6" name="TextBox 5">
            <a:extLst>
              <a:ext uri="{FF2B5EF4-FFF2-40B4-BE49-F238E27FC236}">
                <a16:creationId xmlns:a16="http://schemas.microsoft.com/office/drawing/2014/main" id="{16A3C55E-80FF-8B40-8925-660F378238D5}"/>
              </a:ext>
            </a:extLst>
          </p:cNvPr>
          <p:cNvSpPr txBox="1"/>
          <p:nvPr/>
        </p:nvSpPr>
        <p:spPr>
          <a:xfrm>
            <a:off x="172800" y="2335841"/>
            <a:ext cx="8798400" cy="523220"/>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simple_pim_array_allreduce</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handle,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Tree>
    <p:extLst>
      <p:ext uri="{BB962C8B-B14F-4D97-AF65-F5344CB8AC3E}">
        <p14:creationId xmlns:p14="http://schemas.microsoft.com/office/powerpoint/2010/main" val="3021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fontScale="90000"/>
          </a:bodyPr>
          <a:lstStyle/>
          <a:p>
            <a:r>
              <a:rPr lang="en-US" dirty="0"/>
              <a:t>PIM-PIM Communication: </a:t>
            </a:r>
            <a:r>
              <a:rPr lang="en-US" dirty="0" err="1"/>
              <a:t>AllGather</a:t>
            </a:r>
            <a:endParaRPr lang="en-US" dirty="0"/>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err="1"/>
              <a:t>SimplePIM</a:t>
            </a:r>
            <a:r>
              <a:rPr lang="en-US" dirty="0"/>
              <a:t> </a:t>
            </a:r>
            <a:r>
              <a:rPr lang="en-US" dirty="0" err="1"/>
              <a:t>AllGather</a:t>
            </a:r>
            <a:endParaRPr lang="en-US" dirty="0"/>
          </a:p>
          <a:p>
            <a:pPr lvl="1"/>
            <a:r>
              <a:rPr lang="en-US" dirty="0"/>
              <a:t>Combines array pieces and distributes the complete array to all PIM cores</a:t>
            </a:r>
          </a:p>
        </p:txBody>
      </p:sp>
      <p:pic>
        <p:nvPicPr>
          <p:cNvPr id="5" name="Picture 4">
            <a:extLst>
              <a:ext uri="{FF2B5EF4-FFF2-40B4-BE49-F238E27FC236}">
                <a16:creationId xmlns:a16="http://schemas.microsoft.com/office/drawing/2014/main" id="{8B854130-EF36-4146-9976-0A355A63F71A}"/>
              </a:ext>
            </a:extLst>
          </p:cNvPr>
          <p:cNvPicPr>
            <a:picLocks noChangeAspect="1"/>
          </p:cNvPicPr>
          <p:nvPr/>
        </p:nvPicPr>
        <p:blipFill>
          <a:blip r:embed="rId2"/>
          <a:stretch>
            <a:fillRect/>
          </a:stretch>
        </p:blipFill>
        <p:spPr>
          <a:xfrm>
            <a:off x="72000" y="3537435"/>
            <a:ext cx="9000000" cy="2241106"/>
          </a:xfrm>
          <a:prstGeom prst="rect">
            <a:avLst/>
          </a:prstGeom>
        </p:spPr>
      </p:pic>
      <p:sp>
        <p:nvSpPr>
          <p:cNvPr id="6" name="TextBox 5">
            <a:extLst>
              <a:ext uri="{FF2B5EF4-FFF2-40B4-BE49-F238E27FC236}">
                <a16:creationId xmlns:a16="http://schemas.microsoft.com/office/drawing/2014/main" id="{8D5A60B3-4469-7C45-A84E-AD976499EC03}"/>
              </a:ext>
            </a:extLst>
          </p:cNvPr>
          <p:cNvSpPr txBox="1"/>
          <p:nvPr/>
        </p:nvSpPr>
        <p:spPr>
          <a:xfrm>
            <a:off x="172800" y="2305669"/>
            <a:ext cx="8798400" cy="523220"/>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simple_pim_array_allgather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new_id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Tree>
    <p:extLst>
      <p:ext uri="{BB962C8B-B14F-4D97-AF65-F5344CB8AC3E}">
        <p14:creationId xmlns:p14="http://schemas.microsoft.com/office/powerpoint/2010/main" val="3395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a:bodyPr>
          <a:lstStyle/>
          <a:p>
            <a:r>
              <a:rPr lang="en-US" sz="3600" dirty="0"/>
              <a:t>The </a:t>
            </a:r>
            <a:r>
              <a:rPr lang="en-US" sz="3600" dirty="0" err="1"/>
              <a:t>SimplePIM</a:t>
            </a:r>
            <a:r>
              <a:rPr lang="en-US" sz="3600" dirty="0"/>
              <a:t> Programming Framework</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a:bodyPr>
          <a:lstStyle/>
          <a:p>
            <a:r>
              <a:rPr lang="en-US" dirty="0" err="1"/>
              <a:t>SimplePIM</a:t>
            </a:r>
            <a:r>
              <a:rPr lang="en-US" dirty="0"/>
              <a:t> provides standard abstractions to build and deploy applications on PIM systems</a:t>
            </a:r>
          </a:p>
          <a:p>
            <a:pPr lvl="1"/>
            <a:r>
              <a:rPr lang="en-US" dirty="0">
                <a:solidFill>
                  <a:srgbClr val="0070C0"/>
                </a:solidFill>
              </a:rPr>
              <a:t>Management interface</a:t>
            </a:r>
            <a:endParaRPr lang="en-US" dirty="0"/>
          </a:p>
          <a:p>
            <a:pPr lvl="2"/>
            <a:r>
              <a:rPr lang="en-US" dirty="0"/>
              <a:t>Metadata for PIM-resident arrays</a:t>
            </a:r>
          </a:p>
          <a:p>
            <a:pPr lvl="2"/>
            <a:endParaRPr lang="en-US" dirty="0"/>
          </a:p>
          <a:p>
            <a:pPr lvl="1"/>
            <a:r>
              <a:rPr lang="en-US" dirty="0">
                <a:solidFill>
                  <a:srgbClr val="0070C0"/>
                </a:solidFill>
              </a:rPr>
              <a:t>Communication interface</a:t>
            </a:r>
          </a:p>
          <a:p>
            <a:pPr lvl="2"/>
            <a:r>
              <a:rPr lang="en-US" dirty="0"/>
              <a:t>Abstractions for host-PIM and PIM-PIM communication</a:t>
            </a:r>
          </a:p>
          <a:p>
            <a:pPr lvl="2"/>
            <a:endParaRPr lang="en-US" dirty="0"/>
          </a:p>
          <a:p>
            <a:pPr lvl="1"/>
            <a:r>
              <a:rPr lang="en-US" dirty="0">
                <a:solidFill>
                  <a:srgbClr val="0070C0"/>
                </a:solidFill>
              </a:rPr>
              <a:t>Processing interface</a:t>
            </a:r>
          </a:p>
          <a:p>
            <a:pPr lvl="2"/>
            <a:r>
              <a:rPr lang="en-US" dirty="0"/>
              <a:t>Iterators (</a:t>
            </a:r>
            <a:r>
              <a:rPr lang="en-US" dirty="0">
                <a:latin typeface="Courier" pitchFamily="2" charset="0"/>
              </a:rPr>
              <a:t>map</a:t>
            </a:r>
            <a:r>
              <a:rPr lang="en-US" dirty="0"/>
              <a:t>, </a:t>
            </a:r>
            <a:r>
              <a:rPr lang="en-US" dirty="0">
                <a:latin typeface="Courier" pitchFamily="2" charset="0"/>
              </a:rPr>
              <a:t>reduce</a:t>
            </a:r>
            <a:r>
              <a:rPr lang="en-US" dirty="0"/>
              <a:t>, </a:t>
            </a:r>
            <a:r>
              <a:rPr lang="en-US" dirty="0">
                <a:latin typeface="Courier" pitchFamily="2" charset="0"/>
              </a:rPr>
              <a:t>zip</a:t>
            </a:r>
            <a:r>
              <a:rPr lang="en-US" dirty="0"/>
              <a:t>) to implement workloads</a:t>
            </a:r>
          </a:p>
        </p:txBody>
      </p:sp>
      <p:sp>
        <p:nvSpPr>
          <p:cNvPr id="4" name="Rounded Rectangle 3">
            <a:extLst>
              <a:ext uri="{FF2B5EF4-FFF2-40B4-BE49-F238E27FC236}">
                <a16:creationId xmlns:a16="http://schemas.microsoft.com/office/drawing/2014/main" id="{22C998FF-1406-2F40-9B0A-38338DCDFB38}"/>
              </a:ext>
            </a:extLst>
          </p:cNvPr>
          <p:cNvSpPr/>
          <p:nvPr/>
        </p:nvSpPr>
        <p:spPr>
          <a:xfrm>
            <a:off x="349956" y="3962403"/>
            <a:ext cx="8466666" cy="66604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02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fontScale="90000"/>
          </a:bodyPr>
          <a:lstStyle/>
          <a:p>
            <a:r>
              <a:rPr lang="en-US" dirty="0"/>
              <a:t>Processing Interface: Map</a:t>
            </a:r>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a:t>Array Map</a:t>
            </a:r>
          </a:p>
          <a:p>
            <a:pPr lvl="1"/>
            <a:r>
              <a:rPr lang="en-US" dirty="0"/>
              <a:t>Applies </a:t>
            </a:r>
            <a:r>
              <a:rPr lang="en-US" dirty="0" err="1">
                <a:latin typeface="Courier" pitchFamily="2" charset="0"/>
              </a:rPr>
              <a:t>map_func</a:t>
            </a:r>
            <a:r>
              <a:rPr lang="en-US" dirty="0"/>
              <a:t> to every element of the data array</a:t>
            </a:r>
          </a:p>
        </p:txBody>
      </p:sp>
      <p:pic>
        <p:nvPicPr>
          <p:cNvPr id="6" name="Picture 5">
            <a:extLst>
              <a:ext uri="{FF2B5EF4-FFF2-40B4-BE49-F238E27FC236}">
                <a16:creationId xmlns:a16="http://schemas.microsoft.com/office/drawing/2014/main" id="{5A0045AB-92E5-2144-9B80-816CA2F4A173}"/>
              </a:ext>
            </a:extLst>
          </p:cNvPr>
          <p:cNvPicPr>
            <a:picLocks noChangeAspect="1"/>
          </p:cNvPicPr>
          <p:nvPr/>
        </p:nvPicPr>
        <p:blipFill>
          <a:blip r:embed="rId2"/>
          <a:stretch>
            <a:fillRect/>
          </a:stretch>
        </p:blipFill>
        <p:spPr>
          <a:xfrm>
            <a:off x="992589" y="3666201"/>
            <a:ext cx="7158821" cy="1584671"/>
          </a:xfrm>
          <a:prstGeom prst="rect">
            <a:avLst/>
          </a:prstGeom>
        </p:spPr>
      </p:pic>
      <p:sp>
        <p:nvSpPr>
          <p:cNvPr id="7" name="TextBox 6">
            <a:extLst>
              <a:ext uri="{FF2B5EF4-FFF2-40B4-BE49-F238E27FC236}">
                <a16:creationId xmlns:a16="http://schemas.microsoft.com/office/drawing/2014/main" id="{E019CF32-5D5D-CD45-8AD2-0F8D69D1D34E}"/>
              </a:ext>
            </a:extLst>
          </p:cNvPr>
          <p:cNvSpPr txBox="1"/>
          <p:nvPr/>
        </p:nvSpPr>
        <p:spPr>
          <a:xfrm>
            <a:off x="172800" y="2157840"/>
            <a:ext cx="8798400" cy="523220"/>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simple_pim_array_map</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src_id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output_type</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handle,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Tree>
    <p:extLst>
      <p:ext uri="{BB962C8B-B14F-4D97-AF65-F5344CB8AC3E}">
        <p14:creationId xmlns:p14="http://schemas.microsoft.com/office/powerpoint/2010/main" val="51283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fontScale="90000"/>
          </a:bodyPr>
          <a:lstStyle/>
          <a:p>
            <a:r>
              <a:rPr lang="en-US" dirty="0"/>
              <a:t>Processing Interface: Reduction</a:t>
            </a:r>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a:t>Array Reduction</a:t>
            </a:r>
          </a:p>
          <a:p>
            <a:pPr lvl="1"/>
            <a:r>
              <a:rPr lang="en-US" dirty="0"/>
              <a:t>The </a:t>
            </a:r>
            <a:r>
              <a:rPr lang="en-US" dirty="0" err="1">
                <a:latin typeface="Courier" pitchFamily="2" charset="0"/>
              </a:rPr>
              <a:t>map_to_val_func</a:t>
            </a:r>
            <a:r>
              <a:rPr lang="en-US" dirty="0">
                <a:latin typeface="Courier" pitchFamily="2" charset="0"/>
              </a:rPr>
              <a:t> </a:t>
            </a:r>
            <a:r>
              <a:rPr lang="en-US" dirty="0"/>
              <a:t>function transforms an input element to an output value and an output index</a:t>
            </a:r>
          </a:p>
          <a:p>
            <a:pPr lvl="1"/>
            <a:r>
              <a:rPr lang="en-US" dirty="0"/>
              <a:t>The </a:t>
            </a:r>
            <a:r>
              <a:rPr lang="en-US" dirty="0" err="1">
                <a:latin typeface="Courier" pitchFamily="2" charset="0"/>
              </a:rPr>
              <a:t>acc_func</a:t>
            </a:r>
            <a:r>
              <a:rPr lang="en-US" dirty="0">
                <a:latin typeface="Courier" pitchFamily="2" charset="0"/>
              </a:rPr>
              <a:t> </a:t>
            </a:r>
            <a:r>
              <a:rPr lang="en-US" dirty="0"/>
              <a:t>function accumulates the output values onto the output array</a:t>
            </a:r>
          </a:p>
        </p:txBody>
      </p:sp>
      <p:pic>
        <p:nvPicPr>
          <p:cNvPr id="5" name="Picture 4">
            <a:extLst>
              <a:ext uri="{FF2B5EF4-FFF2-40B4-BE49-F238E27FC236}">
                <a16:creationId xmlns:a16="http://schemas.microsoft.com/office/drawing/2014/main" id="{92018E1B-DBFE-654E-AA87-2CF113FCD93E}"/>
              </a:ext>
            </a:extLst>
          </p:cNvPr>
          <p:cNvPicPr>
            <a:picLocks noChangeAspect="1"/>
          </p:cNvPicPr>
          <p:nvPr/>
        </p:nvPicPr>
        <p:blipFill>
          <a:blip r:embed="rId2"/>
          <a:stretch>
            <a:fillRect/>
          </a:stretch>
        </p:blipFill>
        <p:spPr>
          <a:xfrm>
            <a:off x="1330613" y="3996851"/>
            <a:ext cx="6482773" cy="2363755"/>
          </a:xfrm>
          <a:prstGeom prst="rect">
            <a:avLst/>
          </a:prstGeom>
        </p:spPr>
      </p:pic>
      <p:sp>
        <p:nvSpPr>
          <p:cNvPr id="6" name="TextBox 5">
            <a:extLst>
              <a:ext uri="{FF2B5EF4-FFF2-40B4-BE49-F238E27FC236}">
                <a16:creationId xmlns:a16="http://schemas.microsoft.com/office/drawing/2014/main" id="{8EA3DFB5-54FF-6B4D-9B61-E672E8D204D5}"/>
              </a:ext>
            </a:extLst>
          </p:cNvPr>
          <p:cNvSpPr txBox="1"/>
          <p:nvPr/>
        </p:nvSpPr>
        <p:spPr>
          <a:xfrm>
            <a:off x="172800" y="2927540"/>
            <a:ext cx="8798400" cy="738664"/>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simple_pim_array_red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src_id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output_type</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uint32_t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output_len</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handle,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Tree>
    <p:extLst>
      <p:ext uri="{BB962C8B-B14F-4D97-AF65-F5344CB8AC3E}">
        <p14:creationId xmlns:p14="http://schemas.microsoft.com/office/powerpoint/2010/main" val="23718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fontScale="90000"/>
          </a:bodyPr>
          <a:lstStyle/>
          <a:p>
            <a:r>
              <a:rPr lang="en-US" dirty="0"/>
              <a:t>Processing Interface: Zip</a:t>
            </a:r>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a:t>Array Zip</a:t>
            </a:r>
          </a:p>
          <a:p>
            <a:pPr lvl="1"/>
            <a:r>
              <a:rPr lang="en-US" dirty="0"/>
              <a:t>Takes two input arrays and combines their elements into an output array</a:t>
            </a:r>
          </a:p>
        </p:txBody>
      </p:sp>
      <p:pic>
        <p:nvPicPr>
          <p:cNvPr id="5" name="Picture 4">
            <a:extLst>
              <a:ext uri="{FF2B5EF4-FFF2-40B4-BE49-F238E27FC236}">
                <a16:creationId xmlns:a16="http://schemas.microsoft.com/office/drawing/2014/main" id="{4E169C46-EAA2-8E48-BE88-21CD12D6A276}"/>
              </a:ext>
            </a:extLst>
          </p:cNvPr>
          <p:cNvPicPr>
            <a:picLocks noChangeAspect="1"/>
          </p:cNvPicPr>
          <p:nvPr/>
        </p:nvPicPr>
        <p:blipFill>
          <a:blip r:embed="rId2"/>
          <a:stretch>
            <a:fillRect/>
          </a:stretch>
        </p:blipFill>
        <p:spPr>
          <a:xfrm>
            <a:off x="876300" y="3436507"/>
            <a:ext cx="7391400" cy="2451100"/>
          </a:xfrm>
          <a:prstGeom prst="rect">
            <a:avLst/>
          </a:prstGeom>
        </p:spPr>
      </p:pic>
      <p:sp>
        <p:nvSpPr>
          <p:cNvPr id="6" name="TextBox 5">
            <a:extLst>
              <a:ext uri="{FF2B5EF4-FFF2-40B4-BE49-F238E27FC236}">
                <a16:creationId xmlns:a16="http://schemas.microsoft.com/office/drawing/2014/main" id="{4D54413F-EC5F-E14B-8213-A6BB0B9AA294}"/>
              </a:ext>
            </a:extLst>
          </p:cNvPr>
          <p:cNvSpPr txBox="1"/>
          <p:nvPr/>
        </p:nvSpPr>
        <p:spPr>
          <a:xfrm>
            <a:off x="172800" y="2286000"/>
            <a:ext cx="8798400" cy="523220"/>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simple_pim_array_zip</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src1_id,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src2_id,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prstClr val="black"/>
                </a:solidFill>
                <a:effectLst/>
                <a:uLnTx/>
                <a:uFillTx/>
                <a:latin typeface="Courier" pitchFamily="2" charset="0"/>
                <a:ea typeface="+mn-ea"/>
                <a:cs typeface="+mn-cs"/>
              </a:rPr>
              <a:t>* management);</a:t>
            </a:r>
          </a:p>
        </p:txBody>
      </p:sp>
    </p:spTree>
    <p:extLst>
      <p:ext uri="{BB962C8B-B14F-4D97-AF65-F5344CB8AC3E}">
        <p14:creationId xmlns:p14="http://schemas.microsoft.com/office/powerpoint/2010/main" val="10637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fontScale="90000"/>
          </a:bodyPr>
          <a:lstStyle/>
          <a:p>
            <a:r>
              <a:rPr lang="en-US" dirty="0"/>
              <a:t>General Code Optimizations</a:t>
            </a:r>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a:t>Strength reduction</a:t>
            </a:r>
          </a:p>
          <a:p>
            <a:endParaRPr lang="en-US" dirty="0"/>
          </a:p>
          <a:p>
            <a:r>
              <a:rPr lang="en-US" dirty="0"/>
              <a:t>Loop unrolling</a:t>
            </a:r>
          </a:p>
          <a:p>
            <a:endParaRPr lang="en-US" dirty="0"/>
          </a:p>
          <a:p>
            <a:r>
              <a:rPr lang="en-US" dirty="0"/>
              <a:t>Avoiding boundary checks</a:t>
            </a:r>
          </a:p>
          <a:p>
            <a:endParaRPr lang="en-US" dirty="0"/>
          </a:p>
          <a:p>
            <a:r>
              <a:rPr lang="en-US" dirty="0"/>
              <a:t>Function </a:t>
            </a:r>
            <a:r>
              <a:rPr lang="en-US" dirty="0" err="1"/>
              <a:t>inlining</a:t>
            </a:r>
            <a:endParaRPr lang="en-US" dirty="0"/>
          </a:p>
          <a:p>
            <a:endParaRPr lang="en-US" dirty="0"/>
          </a:p>
          <a:p>
            <a:r>
              <a:rPr lang="en-US" dirty="0"/>
              <a:t>Adjustment of data transfer sizes</a:t>
            </a:r>
          </a:p>
        </p:txBody>
      </p:sp>
    </p:spTree>
    <p:extLst>
      <p:ext uri="{BB962C8B-B14F-4D97-AF65-F5344CB8AC3E}">
        <p14:creationId xmlns:p14="http://schemas.microsoft.com/office/powerpoint/2010/main" val="3340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up)">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up)">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dirty="0"/>
              <a:t>	Adoption Challenges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near Memory</a:t>
            </a:r>
          </a:p>
          <a:p>
            <a:pPr algn="l"/>
            <a:r>
              <a:rPr lang="en-US" sz="3600" dirty="0">
                <a:solidFill>
                  <a:srgbClr val="0432FF"/>
                </a:solidFill>
              </a:rPr>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5957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259F-D1C1-DC43-A481-E457C4E35A2A}"/>
              </a:ext>
            </a:extLst>
          </p:cNvPr>
          <p:cNvSpPr>
            <a:spLocks noGrp="1"/>
          </p:cNvSpPr>
          <p:nvPr>
            <p:ph type="title"/>
          </p:nvPr>
        </p:nvSpPr>
        <p:spPr/>
        <p:txBody>
          <a:bodyPr>
            <a:normAutofit fontScale="90000"/>
          </a:bodyPr>
          <a:lstStyle/>
          <a:p>
            <a:r>
              <a:rPr lang="en-US" dirty="0"/>
              <a:t>More in the Paper</a:t>
            </a:r>
          </a:p>
        </p:txBody>
      </p:sp>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a:t>Strength reduction</a:t>
            </a:r>
          </a:p>
          <a:p>
            <a:endParaRPr lang="en-US" dirty="0"/>
          </a:p>
          <a:p>
            <a:r>
              <a:rPr lang="en-US" dirty="0"/>
              <a:t>Loop unrolling</a:t>
            </a:r>
          </a:p>
          <a:p>
            <a:endParaRPr lang="en-US" dirty="0"/>
          </a:p>
          <a:p>
            <a:r>
              <a:rPr lang="en-US" dirty="0"/>
              <a:t>Avoiding boundary checks</a:t>
            </a:r>
          </a:p>
          <a:p>
            <a:endParaRPr lang="en-US" dirty="0"/>
          </a:p>
          <a:p>
            <a:r>
              <a:rPr lang="en-US" dirty="0"/>
              <a:t>Function </a:t>
            </a:r>
            <a:r>
              <a:rPr lang="en-US" dirty="0" err="1"/>
              <a:t>inlining</a:t>
            </a:r>
            <a:endParaRPr lang="en-US" dirty="0"/>
          </a:p>
          <a:p>
            <a:endParaRPr lang="en-US" dirty="0"/>
          </a:p>
          <a:p>
            <a:r>
              <a:rPr lang="en-US" dirty="0"/>
              <a:t>Adjustment of data transfer sizes</a:t>
            </a:r>
          </a:p>
        </p:txBody>
      </p:sp>
      <p:sp>
        <p:nvSpPr>
          <p:cNvPr id="4" name="Rectangle 3">
            <a:extLst>
              <a:ext uri="{FF2B5EF4-FFF2-40B4-BE49-F238E27FC236}">
                <a16:creationId xmlns:a16="http://schemas.microsoft.com/office/drawing/2014/main" id="{C7D644C6-134B-584E-B1DC-B74B120C0A10}"/>
              </a:ext>
            </a:extLst>
          </p:cNvPr>
          <p:cNvSpPr/>
          <p:nvPr/>
        </p:nvSpPr>
        <p:spPr>
          <a:xfrm>
            <a:off x="169011" y="856660"/>
            <a:ext cx="8789459" cy="5544140"/>
          </a:xfrm>
          <a:prstGeom prst="rect">
            <a:avLst/>
          </a:prstGeom>
          <a:solidFill>
            <a:srgbClr val="FFFFFF">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btitle 1">
            <a:extLst>
              <a:ext uri="{FF2B5EF4-FFF2-40B4-BE49-F238E27FC236}">
                <a16:creationId xmlns:a16="http://schemas.microsoft.com/office/drawing/2014/main" id="{E471CC42-97B2-5749-BA94-B75DC512B68A}"/>
              </a:ext>
            </a:extLst>
          </p:cNvPr>
          <p:cNvSpPr txBox="1">
            <a:spLocks/>
          </p:cNvSpPr>
          <p:nvPr/>
        </p:nvSpPr>
        <p:spPr>
          <a:xfrm>
            <a:off x="1143000" y="5099099"/>
            <a:ext cx="6858000" cy="513633"/>
          </a:xfrm>
          <a:prstGeom prst="rect">
            <a:avLst/>
          </a:prstGeom>
          <a:solidFill>
            <a:schemeClr val="bg1"/>
          </a:solidFill>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2"/>
              </a:rPr>
              <a:t>https://arxiv.org/pdf/2310.01893.pdf</a:t>
            </a:r>
            <a:endPar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FC58BE1-4B4D-A243-8D4B-64CA8FD47CB0}"/>
              </a:ext>
            </a:extLst>
          </p:cNvPr>
          <p:cNvPicPr>
            <a:picLocks noChangeAspect="1"/>
          </p:cNvPicPr>
          <p:nvPr/>
        </p:nvPicPr>
        <p:blipFill>
          <a:blip r:embed="rId3"/>
          <a:stretch>
            <a:fillRect/>
          </a:stretch>
        </p:blipFill>
        <p:spPr>
          <a:xfrm>
            <a:off x="0" y="2336134"/>
            <a:ext cx="9144000" cy="1876636"/>
          </a:xfrm>
          <a:prstGeom prst="rect">
            <a:avLst/>
          </a:prstGeom>
        </p:spPr>
      </p:pic>
    </p:spTree>
    <p:extLst>
      <p:ext uri="{BB962C8B-B14F-4D97-AF65-F5344CB8AC3E}">
        <p14:creationId xmlns:p14="http://schemas.microsoft.com/office/powerpoint/2010/main" val="80632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DF2A-A3FA-4545-BAC8-AD5AC1F2A3D0}"/>
              </a:ext>
            </a:extLst>
          </p:cNvPr>
          <p:cNvSpPr>
            <a:spLocks noGrp="1"/>
          </p:cNvSpPr>
          <p:nvPr>
            <p:ph type="title"/>
          </p:nvPr>
        </p:nvSpPr>
        <p:spPr/>
        <p:txBody>
          <a:bodyPr>
            <a:normAutofit fontScale="90000"/>
          </a:bodyPr>
          <a:lstStyle/>
          <a:p>
            <a:r>
              <a:rPr lang="en-US" dirty="0"/>
              <a:t>Outline</a:t>
            </a:r>
          </a:p>
        </p:txBody>
      </p:sp>
      <p:sp>
        <p:nvSpPr>
          <p:cNvPr id="18" name="Rounded Rectangle 17">
            <a:extLst>
              <a:ext uri="{FF2B5EF4-FFF2-40B4-BE49-F238E27FC236}">
                <a16:creationId xmlns:a16="http://schemas.microsoft.com/office/drawing/2014/main" id="{6FA41254-8AE7-BB46-ADE1-C0B696ACAFF8}"/>
              </a:ext>
            </a:extLst>
          </p:cNvPr>
          <p:cNvSpPr>
            <a:spLocks/>
          </p:cNvSpPr>
          <p:nvPr/>
        </p:nvSpPr>
        <p:spPr>
          <a:xfrm>
            <a:off x="178200" y="1148661"/>
            <a:ext cx="8787600" cy="1368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Processing-in-memory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 PIM programming</a:t>
            </a:r>
          </a:p>
        </p:txBody>
      </p:sp>
      <p:sp>
        <p:nvSpPr>
          <p:cNvPr id="20" name="Rounded Rectangle 19">
            <a:extLst>
              <a:ext uri="{FF2B5EF4-FFF2-40B4-BE49-F238E27FC236}">
                <a16:creationId xmlns:a16="http://schemas.microsoft.com/office/drawing/2014/main" id="{446258CD-997B-BC42-98FC-089EB66C5B54}"/>
              </a:ext>
            </a:extLst>
          </p:cNvPr>
          <p:cNvSpPr>
            <a:spLocks/>
          </p:cNvSpPr>
          <p:nvPr/>
        </p:nvSpPr>
        <p:spPr>
          <a:xfrm>
            <a:off x="169011" y="2696922"/>
            <a:ext cx="8787600" cy="1944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SimplePIM</a:t>
            </a: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 high-level programming framework for processing-in-memory</a:t>
            </a:r>
          </a:p>
        </p:txBody>
      </p:sp>
      <p:sp>
        <p:nvSpPr>
          <p:cNvPr id="21" name="Rounded Rectangle 20">
            <a:extLst>
              <a:ext uri="{FF2B5EF4-FFF2-40B4-BE49-F238E27FC236}">
                <a16:creationId xmlns:a16="http://schemas.microsoft.com/office/drawing/2014/main" id="{30EAF30C-5834-A14B-83D1-96EBC59D703D}"/>
              </a:ext>
            </a:extLst>
          </p:cNvPr>
          <p:cNvSpPr>
            <a:spLocks/>
          </p:cNvSpPr>
          <p:nvPr/>
        </p:nvSpPr>
        <p:spPr>
          <a:xfrm>
            <a:off x="169010" y="4821184"/>
            <a:ext cx="8796789" cy="1368000"/>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Evaluation</a:t>
            </a:r>
          </a:p>
        </p:txBody>
      </p:sp>
    </p:spTree>
    <p:extLst>
      <p:ext uri="{BB962C8B-B14F-4D97-AF65-F5344CB8AC3E}">
        <p14:creationId xmlns:p14="http://schemas.microsoft.com/office/powerpoint/2010/main" val="155260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1"/>
                                        </p:tgtEl>
                                        <p:attrNameLst>
                                          <p:attrName>style.color</p:attrName>
                                        </p:attrNameLst>
                                      </p:cBhvr>
                                      <p:to>
                                        <p:clrVal>
                                          <a:schemeClr val="accent1"/>
                                        </p:clrVal>
                                      </p:to>
                                    </p:set>
                                    <p:set>
                                      <p:cBhvr>
                                        <p:cTn id="7" dur="500" fill="hold"/>
                                        <p:tgtEl>
                                          <p:spTgt spid="21"/>
                                        </p:tgtEl>
                                        <p:attrNameLst>
                                          <p:attrName>fillcolor</p:attrName>
                                        </p:attrNameLst>
                                      </p:cBhvr>
                                      <p:to>
                                        <p:clrVal>
                                          <a:schemeClr val="accent1"/>
                                        </p:clrVal>
                                      </p:to>
                                    </p:set>
                                    <p:set>
                                      <p:cBhvr>
                                        <p:cTn id="8"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Evaluation Methodology</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936172"/>
            <a:ext cx="8670189" cy="5503539"/>
          </a:xfrm>
        </p:spPr>
        <p:txBody>
          <a:bodyPr>
            <a:normAutofit/>
          </a:bodyPr>
          <a:lstStyle/>
          <a:p>
            <a:r>
              <a:rPr lang="en-US" dirty="0"/>
              <a:t>Evaluated system</a:t>
            </a:r>
          </a:p>
          <a:p>
            <a:pPr lvl="1"/>
            <a:r>
              <a:rPr lang="en-US" dirty="0"/>
              <a:t>UPMEM PIM system with 2,432 PIM cores with 159 GB of PIM DRAM</a:t>
            </a:r>
          </a:p>
          <a:p>
            <a:r>
              <a:rPr lang="en-US" dirty="0"/>
              <a:t>Real-world Benchmarks</a:t>
            </a:r>
          </a:p>
          <a:p>
            <a:pPr lvl="1"/>
            <a:r>
              <a:rPr lang="en-US" dirty="0">
                <a:solidFill>
                  <a:srgbClr val="0070C0"/>
                </a:solidFill>
              </a:rPr>
              <a:t>Vector addition</a:t>
            </a:r>
          </a:p>
          <a:p>
            <a:pPr lvl="1"/>
            <a:r>
              <a:rPr lang="en-US" dirty="0">
                <a:solidFill>
                  <a:srgbClr val="0070C0"/>
                </a:solidFill>
              </a:rPr>
              <a:t>Reduction</a:t>
            </a:r>
          </a:p>
          <a:p>
            <a:pPr lvl="1"/>
            <a:r>
              <a:rPr lang="en-US" dirty="0">
                <a:solidFill>
                  <a:srgbClr val="0070C0"/>
                </a:solidFill>
              </a:rPr>
              <a:t>Histogram</a:t>
            </a:r>
          </a:p>
          <a:p>
            <a:pPr lvl="1"/>
            <a:r>
              <a:rPr lang="en-US" dirty="0">
                <a:solidFill>
                  <a:srgbClr val="0070C0"/>
                </a:solidFill>
              </a:rPr>
              <a:t>K-Means</a:t>
            </a:r>
          </a:p>
          <a:p>
            <a:pPr lvl="1"/>
            <a:r>
              <a:rPr lang="en-US" dirty="0">
                <a:solidFill>
                  <a:srgbClr val="0070C0"/>
                </a:solidFill>
              </a:rPr>
              <a:t>Linear regression</a:t>
            </a:r>
          </a:p>
          <a:p>
            <a:pPr lvl="1"/>
            <a:r>
              <a:rPr lang="en-US" dirty="0">
                <a:solidFill>
                  <a:srgbClr val="0070C0"/>
                </a:solidFill>
              </a:rPr>
              <a:t>Logistic regression</a:t>
            </a:r>
          </a:p>
          <a:p>
            <a:r>
              <a:rPr lang="en-US" dirty="0"/>
              <a:t>Comparison to hand-optimized codes in terms of programming productivity and performance</a:t>
            </a:r>
          </a:p>
        </p:txBody>
      </p:sp>
    </p:spTree>
    <p:extLst>
      <p:ext uri="{BB962C8B-B14F-4D97-AF65-F5344CB8AC3E}">
        <p14:creationId xmlns:p14="http://schemas.microsoft.com/office/powerpoint/2010/main" val="31821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9E13-DC36-D14F-9429-AC9D92B0E30D}"/>
              </a:ext>
            </a:extLst>
          </p:cNvPr>
          <p:cNvSpPr>
            <a:spLocks noGrp="1"/>
          </p:cNvSpPr>
          <p:nvPr>
            <p:ph type="title"/>
          </p:nvPr>
        </p:nvSpPr>
        <p:spPr/>
        <p:txBody>
          <a:bodyPr>
            <a:normAutofit fontScale="90000"/>
          </a:bodyPr>
          <a:lstStyle/>
          <a:p>
            <a:r>
              <a:rPr lang="en-US" dirty="0"/>
              <a:t>Productivity Improvement (I)</a:t>
            </a:r>
          </a:p>
        </p:txBody>
      </p:sp>
      <p:sp>
        <p:nvSpPr>
          <p:cNvPr id="3" name="Content Placeholder 2">
            <a:extLst>
              <a:ext uri="{FF2B5EF4-FFF2-40B4-BE49-F238E27FC236}">
                <a16:creationId xmlns:a16="http://schemas.microsoft.com/office/drawing/2014/main" id="{8F7D298C-3654-5E4E-AED5-CDE84D3D797C}"/>
              </a:ext>
            </a:extLst>
          </p:cNvPr>
          <p:cNvSpPr>
            <a:spLocks noGrp="1"/>
          </p:cNvSpPr>
          <p:nvPr>
            <p:ph idx="1"/>
          </p:nvPr>
        </p:nvSpPr>
        <p:spPr/>
        <p:txBody>
          <a:bodyPr/>
          <a:lstStyle/>
          <a:p>
            <a:r>
              <a:rPr lang="en-US" dirty="0"/>
              <a:t>Example: Hand-optimized histogram with UPMEM SDK</a:t>
            </a:r>
          </a:p>
        </p:txBody>
      </p:sp>
      <p:sp>
        <p:nvSpPr>
          <p:cNvPr id="4" name="TextBox 3">
            <a:extLst>
              <a:ext uri="{FF2B5EF4-FFF2-40B4-BE49-F238E27FC236}">
                <a16:creationId xmlns:a16="http://schemas.microsoft.com/office/drawing/2014/main" id="{9E4AD367-659F-BB4D-834F-9B1B4D814C18}"/>
              </a:ext>
            </a:extLst>
          </p:cNvPr>
          <p:cNvSpPr txBox="1"/>
          <p:nvPr/>
        </p:nvSpPr>
        <p:spPr>
          <a:xfrm>
            <a:off x="168430" y="1427477"/>
            <a:ext cx="8794984" cy="4968000"/>
          </a:xfrm>
          <a:prstGeom prst="rect">
            <a:avLst/>
          </a:prstGeom>
          <a:solidFill>
            <a:srgbClr val="F3FFE9"/>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Initialize global variables and functions for histogram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int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main_kernel</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tasklet_id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mem_reset</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Reset the heap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Initialize variables and the histogram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input_buff_A</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mem_alloc</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(2048);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Allocate buffer in scratchpad memory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for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unsigned int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base_tasklet</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&lt;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input_size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stride)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 Boundary checking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uint32_t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l_size_bytes</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+ 2048 &gt;=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input_size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input_size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 Load scratchpad with a DRAM block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mram_read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const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__</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mram_ptr</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mram_base_addr_A</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byte_index</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input_buff_A</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l_size_bytes</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7F7F7F"/>
                </a:solidFill>
                <a:effectLst/>
                <a:uLnTx/>
                <a:uFillTx/>
                <a:latin typeface="Courier" pitchFamily="2" charset="0"/>
                <a:ea typeface="+mn-ea"/>
                <a:cs typeface="+mn-cs"/>
              </a:rPr>
              <a:t>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 Histogram calculation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histogram(hist, bins,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input_buff_A</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l_size_bytes</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(uint32_t));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barrier_wait</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(&amp;</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my_barrier</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Barrier to synchronize PIM threads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Merging histograms from different </a:t>
            </a:r>
            <a:r>
              <a:rPr kumimoji="0" lang="en-US" sz="1100" b="0" i="0" u="none" strike="noStrike" kern="1200" cap="none" spc="0" normalizeH="0" baseline="0" noProof="0" dirty="0" err="1">
                <a:ln>
                  <a:noFill/>
                </a:ln>
                <a:solidFill>
                  <a:srgbClr val="009900"/>
                </a:solidFill>
                <a:effectLst/>
                <a:uLnTx/>
                <a:uFillTx/>
                <a:latin typeface="Courier" pitchFamily="2" charset="0"/>
                <a:ea typeface="+mn-ea"/>
                <a:cs typeface="+mn-cs"/>
              </a:rPr>
              <a:t>tasklets</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into one </a:t>
            </a:r>
            <a:r>
              <a:rPr kumimoji="0" lang="en-US" sz="1100" b="0" i="0" u="none" strike="noStrike" kern="1200" cap="none" spc="0" normalizeH="0" baseline="0" noProof="0" dirty="0" err="1">
                <a:ln>
                  <a:noFill/>
                </a:ln>
                <a:solidFill>
                  <a:srgbClr val="009900"/>
                </a:solidFill>
                <a:effectLst/>
                <a:uLnTx/>
                <a:uFillTx/>
                <a:latin typeface="Courier" pitchFamily="2" charset="0"/>
                <a:ea typeface="+mn-ea"/>
                <a:cs typeface="+mn-cs"/>
              </a:rPr>
              <a:t>histo_dpu</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7F7F7F"/>
                </a:solidFill>
                <a:effectLst/>
                <a:uLnTx/>
                <a:uFillTx/>
                <a:latin typeface="Courier" pitchFamily="2" charset="0"/>
                <a:ea typeface="+mn-ea"/>
                <a:cs typeface="+mn-cs"/>
              </a:rPr>
              <a:t>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 Write result from scratchpad to DRAM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tasklet_id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(bins * </a:t>
            </a:r>
            <a:r>
              <a:rPr kumimoji="0" lang="en-US" sz="110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(uint32_t) &lt;=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mram_write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histo_dpu</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(__</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mram_ptr</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mram_base_addr_histo</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bins * </a:t>
            </a:r>
            <a:r>
              <a:rPr kumimoji="0" lang="en-US" sz="110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(uint32_t));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else </a:t>
            </a:r>
            <a:endPar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for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unsigned int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offset = 0; offset &lt; ((bins * </a:t>
            </a:r>
            <a:r>
              <a:rPr kumimoji="0" lang="en-US" sz="110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(uint32_t)) &gt;&gt; 11); offset++)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mram_write</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histo_dpu</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(offset &lt;&lt; 9), (__</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mram_ptr</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prstClr val="black"/>
                </a:solidFill>
                <a:effectLst/>
                <a:uLnTx/>
                <a:uFillTx/>
                <a:latin typeface="Courier" pitchFamily="2" charset="0"/>
                <a:ea typeface="+mn-ea"/>
                <a:cs typeface="+mn-cs"/>
              </a:rPr>
              <a:t>mram_base_addr_histo</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(offset &lt;&lt; 11)),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  return </a:t>
            </a: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pitchFamily="2" charset="0"/>
                <a:ea typeface="+mn-ea"/>
                <a:cs typeface="+mn-cs"/>
              </a:rPr>
              <a:t>} </a:t>
            </a:r>
          </a:p>
        </p:txBody>
      </p:sp>
    </p:spTree>
    <p:extLst>
      <p:ext uri="{BB962C8B-B14F-4D97-AF65-F5344CB8AC3E}">
        <p14:creationId xmlns:p14="http://schemas.microsoft.com/office/powerpoint/2010/main" val="3389730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9E13-DC36-D14F-9429-AC9D92B0E30D}"/>
              </a:ext>
            </a:extLst>
          </p:cNvPr>
          <p:cNvSpPr>
            <a:spLocks noGrp="1"/>
          </p:cNvSpPr>
          <p:nvPr>
            <p:ph type="title"/>
          </p:nvPr>
        </p:nvSpPr>
        <p:spPr/>
        <p:txBody>
          <a:bodyPr>
            <a:normAutofit fontScale="90000"/>
          </a:bodyPr>
          <a:lstStyle/>
          <a:p>
            <a:r>
              <a:rPr lang="en-US" dirty="0"/>
              <a:t>Productivity Improvement (II)</a:t>
            </a:r>
          </a:p>
        </p:txBody>
      </p:sp>
      <p:sp>
        <p:nvSpPr>
          <p:cNvPr id="3" name="Content Placeholder 2">
            <a:extLst>
              <a:ext uri="{FF2B5EF4-FFF2-40B4-BE49-F238E27FC236}">
                <a16:creationId xmlns:a16="http://schemas.microsoft.com/office/drawing/2014/main" id="{8F7D298C-3654-5E4E-AED5-CDE84D3D797C}"/>
              </a:ext>
            </a:extLst>
          </p:cNvPr>
          <p:cNvSpPr>
            <a:spLocks noGrp="1"/>
          </p:cNvSpPr>
          <p:nvPr>
            <p:ph idx="1"/>
          </p:nvPr>
        </p:nvSpPr>
        <p:spPr/>
        <p:txBody>
          <a:bodyPr/>
          <a:lstStyle/>
          <a:p>
            <a:r>
              <a:rPr lang="en-US" dirty="0"/>
              <a:t>Example: </a:t>
            </a:r>
            <a:r>
              <a:rPr lang="en-US" dirty="0" err="1"/>
              <a:t>SimplePIM</a:t>
            </a:r>
            <a:r>
              <a:rPr lang="en-US" dirty="0"/>
              <a:t> histogram</a:t>
            </a:r>
          </a:p>
        </p:txBody>
      </p:sp>
      <p:sp>
        <p:nvSpPr>
          <p:cNvPr id="6" name="TextBox 5">
            <a:extLst>
              <a:ext uri="{FF2B5EF4-FFF2-40B4-BE49-F238E27FC236}">
                <a16:creationId xmlns:a16="http://schemas.microsoft.com/office/drawing/2014/main" id="{A74203CC-996D-C34E-BB34-C11CC861C329}"/>
              </a:ext>
            </a:extLst>
          </p:cNvPr>
          <p:cNvSpPr txBox="1"/>
          <p:nvPr/>
        </p:nvSpPr>
        <p:spPr>
          <a:xfrm>
            <a:off x="1123780" y="1619555"/>
            <a:ext cx="6896440" cy="4493538"/>
          </a:xfrm>
          <a:prstGeom prst="rect">
            <a:avLst/>
          </a:prstGeom>
          <a:solidFill>
            <a:srgbClr val="F3FFE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Programmer-defined functions in the file "</a:t>
            </a:r>
            <a:r>
              <a:rPr kumimoji="0" lang="en-US" sz="1100" b="0" i="0" u="none" strike="noStrike" kern="1200" cap="none" spc="0" normalizeH="0" baseline="0" noProof="0" dirty="0" err="1">
                <a:ln>
                  <a:noFill/>
                </a:ln>
                <a:solidFill>
                  <a:srgbClr val="009900"/>
                </a:solidFill>
                <a:effectLst/>
                <a:uLnTx/>
                <a:uFillTx/>
                <a:latin typeface="Courier" pitchFamily="2" charset="0"/>
                <a:ea typeface="+mn-ea"/>
                <a:cs typeface="+mn-cs"/>
              </a:rPr>
              <a:t>histo_filepath</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init_func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 size,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  char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casted_value_ptr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  for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int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0;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&lt; size;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casted_value_ptr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acc_func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dest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dest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*(uint32_t*)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map_to_val_func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input,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output, uint32_t* key)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 d = *((uint32_t*)input);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*(uint32_t*)output =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*key = d * bins &gt;&gt;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Host side handle creation and iterator call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handle_t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handle =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simple_pim_create_handle</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srgbClr val="FF0002"/>
                </a:solidFill>
                <a:effectLst/>
                <a:uLnTx/>
                <a:uFillTx/>
                <a:latin typeface="Courier" pitchFamily="2" charset="0"/>
                <a:ea typeface="+mn-ea"/>
                <a:cs typeface="+mn-cs"/>
              </a:rPr>
              <a:t>histo_filepath</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REDUCE, NULL, 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Transfer (scatter) data to PIM, register as "t1"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simple_pim_array_scatter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bins, </a:t>
            </a:r>
            <a:r>
              <a:rPr kumimoji="0" lang="en-US" sz="11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(T),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Run histogram on "t1" and produce "t2"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simple_pim_array_red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"t2"</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(T), bins, handle, management);</a:t>
            </a:r>
          </a:p>
        </p:txBody>
      </p:sp>
    </p:spTree>
    <p:extLst>
      <p:ext uri="{BB962C8B-B14F-4D97-AF65-F5344CB8AC3E}">
        <p14:creationId xmlns:p14="http://schemas.microsoft.com/office/powerpoint/2010/main" val="75915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21" end="2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23" end="2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Productivity Improvement (III)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936172"/>
            <a:ext cx="8709946" cy="5503539"/>
          </a:xfrm>
        </p:spPr>
        <p:txBody>
          <a:bodyPr>
            <a:normAutofit/>
          </a:bodyPr>
          <a:lstStyle/>
          <a:p>
            <a:r>
              <a:rPr lang="en-US" dirty="0"/>
              <a:t>Lines of code (LoC) reduction</a:t>
            </a:r>
          </a:p>
        </p:txBody>
      </p:sp>
      <p:graphicFrame>
        <p:nvGraphicFramePr>
          <p:cNvPr id="4" name="Table 4">
            <a:extLst>
              <a:ext uri="{FF2B5EF4-FFF2-40B4-BE49-F238E27FC236}">
                <a16:creationId xmlns:a16="http://schemas.microsoft.com/office/drawing/2014/main" id="{E8DBCD59-7550-2248-BE7E-E7AFDDC57ED4}"/>
              </a:ext>
            </a:extLst>
          </p:cNvPr>
          <p:cNvGraphicFramePr>
            <a:graphicFrameLocks noGrp="1"/>
          </p:cNvGraphicFramePr>
          <p:nvPr/>
        </p:nvGraphicFramePr>
        <p:xfrm>
          <a:off x="415858" y="1964800"/>
          <a:ext cx="8312284" cy="2595880"/>
        </p:xfrm>
        <a:graphic>
          <a:graphicData uri="http://schemas.openxmlformats.org/drawingml/2006/table">
            <a:tbl>
              <a:tblPr firstRow="1" bandRow="1">
                <a:tableStyleId>{21E4AEA4-8DFA-4A89-87EB-49C32662AFE0}</a:tableStyleId>
              </a:tblPr>
              <a:tblGrid>
                <a:gridCol w="2078071">
                  <a:extLst>
                    <a:ext uri="{9D8B030D-6E8A-4147-A177-3AD203B41FA5}">
                      <a16:colId xmlns:a16="http://schemas.microsoft.com/office/drawing/2014/main" val="830956122"/>
                    </a:ext>
                  </a:extLst>
                </a:gridCol>
                <a:gridCol w="2078071">
                  <a:extLst>
                    <a:ext uri="{9D8B030D-6E8A-4147-A177-3AD203B41FA5}">
                      <a16:colId xmlns:a16="http://schemas.microsoft.com/office/drawing/2014/main" val="910213591"/>
                    </a:ext>
                  </a:extLst>
                </a:gridCol>
                <a:gridCol w="2078071">
                  <a:extLst>
                    <a:ext uri="{9D8B030D-6E8A-4147-A177-3AD203B41FA5}">
                      <a16:colId xmlns:a16="http://schemas.microsoft.com/office/drawing/2014/main" val="2872755117"/>
                    </a:ext>
                  </a:extLst>
                </a:gridCol>
                <a:gridCol w="2078071">
                  <a:extLst>
                    <a:ext uri="{9D8B030D-6E8A-4147-A177-3AD203B41FA5}">
                      <a16:colId xmlns:a16="http://schemas.microsoft.com/office/drawing/2014/main" val="2144823294"/>
                    </a:ext>
                  </a:extLst>
                </a:gridCol>
              </a:tblGrid>
              <a:tr h="370840">
                <a:tc>
                  <a:txBody>
                    <a:bodyPr/>
                    <a:lstStyle/>
                    <a:p>
                      <a:endParaRPr lang="en-US" dirty="0">
                        <a:latin typeface="Candara" panose="020E0502030303020204" pitchFamily="34" charset="0"/>
                      </a:endParaRPr>
                    </a:p>
                  </a:txBody>
                  <a:tcPr>
                    <a:lnT w="12700" cap="flat" cmpd="sng" algn="ctr">
                      <a:noFill/>
                      <a:prstDash val="solid"/>
                      <a:round/>
                      <a:headEnd type="none" w="med" len="med"/>
                      <a:tailEnd type="none" w="med" len="med"/>
                    </a:lnT>
                    <a:noFill/>
                  </a:tcPr>
                </a:tc>
                <a:tc>
                  <a:txBody>
                    <a:bodyPr/>
                    <a:lstStyle/>
                    <a:p>
                      <a:pPr algn="ctr"/>
                      <a:r>
                        <a:rPr lang="en-US" dirty="0" err="1">
                          <a:latin typeface="Candara" panose="020E0502030303020204" pitchFamily="34" charset="0"/>
                        </a:rPr>
                        <a:t>SimplePIM</a:t>
                      </a:r>
                      <a:endParaRPr lang="en-US" dirty="0">
                        <a:latin typeface="Candara" panose="020E0502030303020204" pitchFamily="34" charset="0"/>
                      </a:endParaRPr>
                    </a:p>
                  </a:txBody>
                  <a:tcPr/>
                </a:tc>
                <a:tc>
                  <a:txBody>
                    <a:bodyPr/>
                    <a:lstStyle/>
                    <a:p>
                      <a:pPr algn="ctr"/>
                      <a:r>
                        <a:rPr lang="en-US" dirty="0">
                          <a:latin typeface="Candara" panose="020E0502030303020204" pitchFamily="34" charset="0"/>
                        </a:rPr>
                        <a:t>Hand-optimized</a:t>
                      </a:r>
                    </a:p>
                  </a:txBody>
                  <a:tcPr/>
                </a:tc>
                <a:tc>
                  <a:txBody>
                    <a:bodyPr/>
                    <a:lstStyle/>
                    <a:p>
                      <a:pPr algn="ctr"/>
                      <a:r>
                        <a:rPr lang="en-US" dirty="0">
                          <a:latin typeface="Candara" panose="020E0502030303020204" pitchFamily="34" charset="0"/>
                        </a:rPr>
                        <a:t>LoC Reduction</a:t>
                      </a:r>
                    </a:p>
                  </a:txBody>
                  <a:tcPr/>
                </a:tc>
                <a:extLst>
                  <a:ext uri="{0D108BD9-81ED-4DB2-BD59-A6C34878D82A}">
                    <a16:rowId xmlns:a16="http://schemas.microsoft.com/office/drawing/2014/main" val="2642306136"/>
                  </a:ext>
                </a:extLst>
              </a:tr>
              <a:tr h="370840">
                <a:tc>
                  <a:txBody>
                    <a:bodyPr/>
                    <a:lstStyle/>
                    <a:p>
                      <a:r>
                        <a:rPr lang="en-US" b="1" dirty="0">
                          <a:latin typeface="Candara" panose="020E0502030303020204" pitchFamily="34" charset="0"/>
                        </a:rPr>
                        <a:t>Reduction</a:t>
                      </a:r>
                    </a:p>
                  </a:txBody>
                  <a:tcPr/>
                </a:tc>
                <a:tc>
                  <a:txBody>
                    <a:bodyPr/>
                    <a:lstStyle/>
                    <a:p>
                      <a:pPr algn="ctr"/>
                      <a:r>
                        <a:rPr lang="en-US" dirty="0">
                          <a:latin typeface="Candara" panose="020E0502030303020204" pitchFamily="34" charset="0"/>
                        </a:rPr>
                        <a:t>14</a:t>
                      </a:r>
                    </a:p>
                  </a:txBody>
                  <a:tcPr/>
                </a:tc>
                <a:tc>
                  <a:txBody>
                    <a:bodyPr/>
                    <a:lstStyle/>
                    <a:p>
                      <a:pPr algn="ctr"/>
                      <a:r>
                        <a:rPr lang="en-US" dirty="0">
                          <a:latin typeface="Candara" panose="020E0502030303020204" pitchFamily="34" charset="0"/>
                        </a:rPr>
                        <a:t>83</a:t>
                      </a:r>
                    </a:p>
                  </a:txBody>
                  <a:tcPr/>
                </a:tc>
                <a:tc>
                  <a:txBody>
                    <a:bodyPr/>
                    <a:lstStyle/>
                    <a:p>
                      <a:pPr algn="ctr"/>
                      <a:r>
                        <a:rPr lang="en-US" dirty="0">
                          <a:latin typeface="Candara" panose="020E0502030303020204" pitchFamily="34" charset="0"/>
                        </a:rPr>
                        <a:t>5.93×</a:t>
                      </a:r>
                    </a:p>
                  </a:txBody>
                  <a:tcPr/>
                </a:tc>
                <a:extLst>
                  <a:ext uri="{0D108BD9-81ED-4DB2-BD59-A6C34878D82A}">
                    <a16:rowId xmlns:a16="http://schemas.microsoft.com/office/drawing/2014/main" val="150573186"/>
                  </a:ext>
                </a:extLst>
              </a:tr>
              <a:tr h="370840">
                <a:tc>
                  <a:txBody>
                    <a:bodyPr/>
                    <a:lstStyle/>
                    <a:p>
                      <a:r>
                        <a:rPr lang="en-US" b="1" dirty="0">
                          <a:latin typeface="Candara" panose="020E0502030303020204" pitchFamily="34" charset="0"/>
                        </a:rPr>
                        <a:t>Vector Addition</a:t>
                      </a:r>
                    </a:p>
                  </a:txBody>
                  <a:tcPr/>
                </a:tc>
                <a:tc>
                  <a:txBody>
                    <a:bodyPr/>
                    <a:lstStyle/>
                    <a:p>
                      <a:pPr algn="ctr"/>
                      <a:r>
                        <a:rPr lang="en-US" dirty="0">
                          <a:latin typeface="Candara" panose="020E0502030303020204" pitchFamily="34" charset="0"/>
                        </a:rPr>
                        <a:t>14</a:t>
                      </a:r>
                    </a:p>
                  </a:txBody>
                  <a:tcPr/>
                </a:tc>
                <a:tc>
                  <a:txBody>
                    <a:bodyPr/>
                    <a:lstStyle/>
                    <a:p>
                      <a:pPr algn="ctr"/>
                      <a:r>
                        <a:rPr lang="en-US" dirty="0">
                          <a:latin typeface="Candara" panose="020E0502030303020204" pitchFamily="34" charset="0"/>
                        </a:rPr>
                        <a:t>82</a:t>
                      </a:r>
                    </a:p>
                  </a:txBody>
                  <a:tcPr/>
                </a:tc>
                <a:tc>
                  <a:txBody>
                    <a:bodyPr/>
                    <a:lstStyle/>
                    <a:p>
                      <a:pPr algn="ctr"/>
                      <a:r>
                        <a:rPr lang="en-US" dirty="0">
                          <a:latin typeface="Candara" panose="020E0502030303020204" pitchFamily="34" charset="0"/>
                        </a:rPr>
                        <a:t>5.86×</a:t>
                      </a:r>
                    </a:p>
                  </a:txBody>
                  <a:tcPr/>
                </a:tc>
                <a:extLst>
                  <a:ext uri="{0D108BD9-81ED-4DB2-BD59-A6C34878D82A}">
                    <a16:rowId xmlns:a16="http://schemas.microsoft.com/office/drawing/2014/main" val="4242882721"/>
                  </a:ext>
                </a:extLst>
              </a:tr>
              <a:tr h="370840">
                <a:tc>
                  <a:txBody>
                    <a:bodyPr/>
                    <a:lstStyle/>
                    <a:p>
                      <a:r>
                        <a:rPr lang="en-US" b="1" dirty="0">
                          <a:latin typeface="Candara" panose="020E0502030303020204" pitchFamily="34" charset="0"/>
                        </a:rPr>
                        <a:t>Histogram</a:t>
                      </a:r>
                    </a:p>
                  </a:txBody>
                  <a:tcPr/>
                </a:tc>
                <a:tc>
                  <a:txBody>
                    <a:bodyPr/>
                    <a:lstStyle/>
                    <a:p>
                      <a:pPr algn="ctr"/>
                      <a:r>
                        <a:rPr lang="en-US" dirty="0">
                          <a:latin typeface="Candara" panose="020E0502030303020204" pitchFamily="34" charset="0"/>
                        </a:rPr>
                        <a:t>21</a:t>
                      </a:r>
                    </a:p>
                  </a:txBody>
                  <a:tcPr/>
                </a:tc>
                <a:tc>
                  <a:txBody>
                    <a:bodyPr/>
                    <a:lstStyle/>
                    <a:p>
                      <a:pPr algn="ctr"/>
                      <a:r>
                        <a:rPr lang="en-US" dirty="0">
                          <a:latin typeface="Candara" panose="020E0502030303020204" pitchFamily="34" charset="0"/>
                        </a:rPr>
                        <a:t>114</a:t>
                      </a:r>
                    </a:p>
                  </a:txBody>
                  <a:tcPr/>
                </a:tc>
                <a:tc>
                  <a:txBody>
                    <a:bodyPr/>
                    <a:lstStyle/>
                    <a:p>
                      <a:pPr algn="ctr"/>
                      <a:r>
                        <a:rPr lang="en-US" dirty="0">
                          <a:latin typeface="Candara" panose="020E0502030303020204" pitchFamily="34" charset="0"/>
                        </a:rPr>
                        <a:t>5.43×</a:t>
                      </a:r>
                    </a:p>
                  </a:txBody>
                  <a:tcPr/>
                </a:tc>
                <a:extLst>
                  <a:ext uri="{0D108BD9-81ED-4DB2-BD59-A6C34878D82A}">
                    <a16:rowId xmlns:a16="http://schemas.microsoft.com/office/drawing/2014/main" val="2376100669"/>
                  </a:ext>
                </a:extLst>
              </a:tr>
              <a:tr h="370840">
                <a:tc>
                  <a:txBody>
                    <a:bodyPr/>
                    <a:lstStyle/>
                    <a:p>
                      <a:r>
                        <a:rPr lang="en-US" b="1" dirty="0">
                          <a:latin typeface="Candara" panose="020E0502030303020204" pitchFamily="34" charset="0"/>
                        </a:rPr>
                        <a:t>Linear Regression</a:t>
                      </a:r>
                    </a:p>
                  </a:txBody>
                  <a:tcPr/>
                </a:tc>
                <a:tc>
                  <a:txBody>
                    <a:bodyPr/>
                    <a:lstStyle/>
                    <a:p>
                      <a:pPr algn="ctr"/>
                      <a:r>
                        <a:rPr lang="en-US" dirty="0">
                          <a:latin typeface="Candara" panose="020E0502030303020204" pitchFamily="34" charset="0"/>
                        </a:rPr>
                        <a:t>48</a:t>
                      </a:r>
                    </a:p>
                  </a:txBody>
                  <a:tcPr/>
                </a:tc>
                <a:tc>
                  <a:txBody>
                    <a:bodyPr/>
                    <a:lstStyle/>
                    <a:p>
                      <a:pPr algn="ctr"/>
                      <a:r>
                        <a:rPr lang="en-US" dirty="0">
                          <a:latin typeface="Candara" panose="020E0502030303020204" pitchFamily="34" charset="0"/>
                        </a:rPr>
                        <a:t>157</a:t>
                      </a:r>
                    </a:p>
                  </a:txBody>
                  <a:tcPr/>
                </a:tc>
                <a:tc>
                  <a:txBody>
                    <a:bodyPr/>
                    <a:lstStyle/>
                    <a:p>
                      <a:pPr algn="ctr"/>
                      <a:r>
                        <a:rPr lang="en-US" dirty="0">
                          <a:latin typeface="Candara" panose="020E0502030303020204" pitchFamily="34" charset="0"/>
                        </a:rPr>
                        <a:t>3.27×</a:t>
                      </a:r>
                    </a:p>
                  </a:txBody>
                  <a:tcPr/>
                </a:tc>
                <a:extLst>
                  <a:ext uri="{0D108BD9-81ED-4DB2-BD59-A6C34878D82A}">
                    <a16:rowId xmlns:a16="http://schemas.microsoft.com/office/drawing/2014/main" val="713024859"/>
                  </a:ext>
                </a:extLst>
              </a:tr>
              <a:tr h="370840">
                <a:tc>
                  <a:txBody>
                    <a:bodyPr/>
                    <a:lstStyle/>
                    <a:p>
                      <a:r>
                        <a:rPr lang="en-US" b="1" dirty="0">
                          <a:latin typeface="Candara" panose="020E0502030303020204" pitchFamily="34" charset="0"/>
                        </a:rPr>
                        <a:t>Logistic Regression</a:t>
                      </a:r>
                    </a:p>
                  </a:txBody>
                  <a:tcPr/>
                </a:tc>
                <a:tc>
                  <a:txBody>
                    <a:bodyPr/>
                    <a:lstStyle/>
                    <a:p>
                      <a:pPr algn="ctr"/>
                      <a:r>
                        <a:rPr lang="en-US" dirty="0">
                          <a:latin typeface="Candara" panose="020E0502030303020204" pitchFamily="34" charset="0"/>
                        </a:rPr>
                        <a:t>59</a:t>
                      </a:r>
                    </a:p>
                  </a:txBody>
                  <a:tcPr/>
                </a:tc>
                <a:tc>
                  <a:txBody>
                    <a:bodyPr/>
                    <a:lstStyle/>
                    <a:p>
                      <a:pPr algn="ctr"/>
                      <a:r>
                        <a:rPr lang="en-US" dirty="0">
                          <a:latin typeface="Candara" panose="020E0502030303020204" pitchFamily="34" charset="0"/>
                        </a:rPr>
                        <a:t>176</a:t>
                      </a:r>
                    </a:p>
                  </a:txBody>
                  <a:tcPr/>
                </a:tc>
                <a:tc>
                  <a:txBody>
                    <a:bodyPr/>
                    <a:lstStyle/>
                    <a:p>
                      <a:pPr algn="ctr"/>
                      <a:r>
                        <a:rPr lang="en-US" dirty="0">
                          <a:latin typeface="Candara" panose="020E0502030303020204" pitchFamily="34" charset="0"/>
                        </a:rPr>
                        <a:t>2.98×</a:t>
                      </a:r>
                    </a:p>
                  </a:txBody>
                  <a:tcPr/>
                </a:tc>
                <a:extLst>
                  <a:ext uri="{0D108BD9-81ED-4DB2-BD59-A6C34878D82A}">
                    <a16:rowId xmlns:a16="http://schemas.microsoft.com/office/drawing/2014/main" val="2228588575"/>
                  </a:ext>
                </a:extLst>
              </a:tr>
              <a:tr h="370840">
                <a:tc>
                  <a:txBody>
                    <a:bodyPr/>
                    <a:lstStyle/>
                    <a:p>
                      <a:r>
                        <a:rPr lang="en-US" b="1" dirty="0">
                          <a:latin typeface="Candara" panose="020E0502030303020204" pitchFamily="34" charset="0"/>
                        </a:rPr>
                        <a:t>K-Means</a:t>
                      </a:r>
                    </a:p>
                  </a:txBody>
                  <a:tcPr/>
                </a:tc>
                <a:tc>
                  <a:txBody>
                    <a:bodyPr/>
                    <a:lstStyle/>
                    <a:p>
                      <a:pPr algn="ctr"/>
                      <a:r>
                        <a:rPr lang="en-US" dirty="0">
                          <a:latin typeface="Candara" panose="020E0502030303020204" pitchFamily="34" charset="0"/>
                        </a:rPr>
                        <a:t>68</a:t>
                      </a:r>
                    </a:p>
                  </a:txBody>
                  <a:tcPr/>
                </a:tc>
                <a:tc>
                  <a:txBody>
                    <a:bodyPr/>
                    <a:lstStyle/>
                    <a:p>
                      <a:pPr algn="ctr"/>
                      <a:r>
                        <a:rPr lang="en-US" dirty="0">
                          <a:latin typeface="Candara" panose="020E0502030303020204" pitchFamily="34" charset="0"/>
                        </a:rPr>
                        <a:t>206</a:t>
                      </a:r>
                    </a:p>
                  </a:txBody>
                  <a:tcPr/>
                </a:tc>
                <a:tc>
                  <a:txBody>
                    <a:bodyPr/>
                    <a:lstStyle/>
                    <a:p>
                      <a:pPr algn="ctr"/>
                      <a:r>
                        <a:rPr lang="en-US" dirty="0">
                          <a:latin typeface="Candara" panose="020E0502030303020204" pitchFamily="34" charset="0"/>
                        </a:rPr>
                        <a:t>3.03×</a:t>
                      </a:r>
                    </a:p>
                  </a:txBody>
                  <a:tcPr/>
                </a:tc>
                <a:extLst>
                  <a:ext uri="{0D108BD9-81ED-4DB2-BD59-A6C34878D82A}">
                    <a16:rowId xmlns:a16="http://schemas.microsoft.com/office/drawing/2014/main" val="221679092"/>
                  </a:ext>
                </a:extLst>
              </a:tr>
            </a:tbl>
          </a:graphicData>
        </a:graphic>
      </p:graphicFrame>
      <p:sp>
        <p:nvSpPr>
          <p:cNvPr id="5" name="Rounded Rectangle 4">
            <a:extLst>
              <a:ext uri="{FF2B5EF4-FFF2-40B4-BE49-F238E27FC236}">
                <a16:creationId xmlns:a16="http://schemas.microsoft.com/office/drawing/2014/main" id="{9304C52C-B713-D846-B735-911E8F847C2A}"/>
              </a:ext>
            </a:extLst>
          </p:cNvPr>
          <p:cNvSpPr/>
          <p:nvPr/>
        </p:nvSpPr>
        <p:spPr>
          <a:xfrm>
            <a:off x="386810" y="5085395"/>
            <a:ext cx="8370381" cy="1089161"/>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SimplePIM</a:t>
            </a:r>
            <a:r>
              <a:rPr kumimoji="0" lang="en-US" sz="2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reduces the number of lines of effective code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by a factor of 2.98× to 5.93×</a:t>
            </a:r>
          </a:p>
        </p:txBody>
      </p:sp>
    </p:spTree>
    <p:extLst>
      <p:ext uri="{BB962C8B-B14F-4D97-AF65-F5344CB8AC3E}">
        <p14:creationId xmlns:p14="http://schemas.microsoft.com/office/powerpoint/2010/main" val="25022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Performance Evaluation (I)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936172"/>
            <a:ext cx="8709946" cy="5503539"/>
          </a:xfrm>
        </p:spPr>
        <p:txBody>
          <a:bodyPr>
            <a:normAutofit/>
          </a:bodyPr>
          <a:lstStyle/>
          <a:p>
            <a:r>
              <a:rPr lang="en-US" dirty="0"/>
              <a:t>Weak scaling analysis</a:t>
            </a:r>
          </a:p>
        </p:txBody>
      </p:sp>
      <p:pic>
        <p:nvPicPr>
          <p:cNvPr id="7" name="Picture 6">
            <a:extLst>
              <a:ext uri="{FF2B5EF4-FFF2-40B4-BE49-F238E27FC236}">
                <a16:creationId xmlns:a16="http://schemas.microsoft.com/office/drawing/2014/main" id="{20759BE6-8E7D-B64A-AEF1-8FF857DA2B85}"/>
              </a:ext>
            </a:extLst>
          </p:cNvPr>
          <p:cNvPicPr>
            <a:picLocks noChangeAspect="1"/>
          </p:cNvPicPr>
          <p:nvPr/>
        </p:nvPicPr>
        <p:blipFill>
          <a:blip r:embed="rId3"/>
          <a:stretch>
            <a:fillRect/>
          </a:stretch>
        </p:blipFill>
        <p:spPr>
          <a:xfrm>
            <a:off x="1172000" y="1379505"/>
            <a:ext cx="6800000" cy="3060000"/>
          </a:xfrm>
          <a:prstGeom prst="rect">
            <a:avLst/>
          </a:prstGeom>
        </p:spPr>
      </p:pic>
      <p:sp>
        <p:nvSpPr>
          <p:cNvPr id="6" name="Rounded Rectangle 5">
            <a:extLst>
              <a:ext uri="{FF2B5EF4-FFF2-40B4-BE49-F238E27FC236}">
                <a16:creationId xmlns:a16="http://schemas.microsoft.com/office/drawing/2014/main" id="{F2241054-8B4C-3245-A8ED-868EE0E1B4D5}"/>
              </a:ext>
            </a:extLst>
          </p:cNvPr>
          <p:cNvSpPr/>
          <p:nvPr/>
        </p:nvSpPr>
        <p:spPr>
          <a:xfrm>
            <a:off x="386810" y="4489640"/>
            <a:ext cx="8370381" cy="792000"/>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SimplePIM</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achieves </a:t>
            </a:r>
            <a:r>
              <a:rPr kumimoji="0" lang="en-US" sz="2400" b="0" i="0" u="none" strike="noStrike" kern="1200" cap="none" spc="0" normalizeH="0" baseline="0" noProof="0" dirty="0">
                <a:ln>
                  <a:noFill/>
                </a:ln>
                <a:solidFill>
                  <a:srgbClr val="0070C0"/>
                </a:solidFill>
                <a:effectLst/>
                <a:uLnTx/>
                <a:uFillTx/>
                <a:latin typeface="Candara" panose="020E0502030303020204" pitchFamily="34" charset="0"/>
                <a:ea typeface="+mn-ea"/>
                <a:cs typeface="+mn-cs"/>
              </a:rPr>
              <a:t>comparable performance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for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reduction</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histogram</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and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linear regression</a:t>
            </a:r>
          </a:p>
        </p:txBody>
      </p:sp>
      <p:sp>
        <p:nvSpPr>
          <p:cNvPr id="8" name="Rounded Rectangle 7">
            <a:extLst>
              <a:ext uri="{FF2B5EF4-FFF2-40B4-BE49-F238E27FC236}">
                <a16:creationId xmlns:a16="http://schemas.microsoft.com/office/drawing/2014/main" id="{B7FD569B-F951-7848-AF16-6DEE6871A849}"/>
              </a:ext>
            </a:extLst>
          </p:cNvPr>
          <p:cNvSpPr/>
          <p:nvPr/>
        </p:nvSpPr>
        <p:spPr>
          <a:xfrm>
            <a:off x="386805" y="5317920"/>
            <a:ext cx="8370381" cy="1116000"/>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SimplePIM</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srgbClr val="00B050"/>
                </a:solidFill>
                <a:effectLst/>
                <a:uLnTx/>
                <a:uFillTx/>
                <a:latin typeface="Candara" panose="020E0502030303020204" pitchFamily="34" charset="0"/>
                <a:ea typeface="+mn-ea"/>
                <a:cs typeface="+mn-cs"/>
              </a:rPr>
              <a:t>outperforms hand-optimized implementations</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for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vector addition</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logistic regression</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k-means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by 10%-37%</a:t>
            </a:r>
          </a:p>
        </p:txBody>
      </p:sp>
    </p:spTree>
    <p:extLst>
      <p:ext uri="{BB962C8B-B14F-4D97-AF65-F5344CB8AC3E}">
        <p14:creationId xmlns:p14="http://schemas.microsoft.com/office/powerpoint/2010/main" val="26408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Performance Evaluation (II)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936172"/>
            <a:ext cx="8709946" cy="5503539"/>
          </a:xfrm>
        </p:spPr>
        <p:txBody>
          <a:bodyPr>
            <a:normAutofit/>
          </a:bodyPr>
          <a:lstStyle/>
          <a:p>
            <a:r>
              <a:rPr lang="en-US" dirty="0"/>
              <a:t>Strong scaling analysis</a:t>
            </a:r>
          </a:p>
        </p:txBody>
      </p:sp>
      <p:pic>
        <p:nvPicPr>
          <p:cNvPr id="5" name="Picture 4">
            <a:extLst>
              <a:ext uri="{FF2B5EF4-FFF2-40B4-BE49-F238E27FC236}">
                <a16:creationId xmlns:a16="http://schemas.microsoft.com/office/drawing/2014/main" id="{49AC2839-1E8F-FD4D-A0FD-788856DF0CF6}"/>
              </a:ext>
            </a:extLst>
          </p:cNvPr>
          <p:cNvPicPr>
            <a:picLocks noChangeAspect="1"/>
          </p:cNvPicPr>
          <p:nvPr/>
        </p:nvPicPr>
        <p:blipFill>
          <a:blip r:embed="rId3"/>
          <a:stretch>
            <a:fillRect/>
          </a:stretch>
        </p:blipFill>
        <p:spPr>
          <a:xfrm>
            <a:off x="1172000" y="1407215"/>
            <a:ext cx="6800000" cy="3060000"/>
          </a:xfrm>
          <a:prstGeom prst="rect">
            <a:avLst/>
          </a:prstGeom>
        </p:spPr>
      </p:pic>
      <p:sp>
        <p:nvSpPr>
          <p:cNvPr id="9" name="Rounded Rectangle 8">
            <a:extLst>
              <a:ext uri="{FF2B5EF4-FFF2-40B4-BE49-F238E27FC236}">
                <a16:creationId xmlns:a16="http://schemas.microsoft.com/office/drawing/2014/main" id="{985ABA85-D7E6-5245-A2D8-E49D1BB2E215}"/>
              </a:ext>
            </a:extLst>
          </p:cNvPr>
          <p:cNvSpPr/>
          <p:nvPr/>
        </p:nvSpPr>
        <p:spPr>
          <a:xfrm>
            <a:off x="386810" y="4489640"/>
            <a:ext cx="8370381" cy="792000"/>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SimplePIM</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srgbClr val="0070C0"/>
                </a:solidFill>
                <a:effectLst/>
                <a:uLnTx/>
                <a:uFillTx/>
                <a:latin typeface="Candara" panose="020E0502030303020204" pitchFamily="34" charset="0"/>
                <a:ea typeface="+mn-ea"/>
                <a:cs typeface="+mn-cs"/>
              </a:rPr>
              <a:t>scales better than hand-optimized implementations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for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reduction</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histogram</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and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linear regression</a:t>
            </a:r>
          </a:p>
        </p:txBody>
      </p:sp>
      <p:sp>
        <p:nvSpPr>
          <p:cNvPr id="10" name="Rounded Rectangle 9">
            <a:extLst>
              <a:ext uri="{FF2B5EF4-FFF2-40B4-BE49-F238E27FC236}">
                <a16:creationId xmlns:a16="http://schemas.microsoft.com/office/drawing/2014/main" id="{88AE5B6F-1A1C-CE4F-80DB-9D719E827947}"/>
              </a:ext>
            </a:extLst>
          </p:cNvPr>
          <p:cNvSpPr/>
          <p:nvPr/>
        </p:nvSpPr>
        <p:spPr>
          <a:xfrm>
            <a:off x="386805" y="5317920"/>
            <a:ext cx="8370381" cy="1116000"/>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SimplePIM</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srgbClr val="00B050"/>
                </a:solidFill>
                <a:effectLst/>
                <a:uLnTx/>
                <a:uFillTx/>
                <a:latin typeface="Candara" panose="020E0502030303020204" pitchFamily="34" charset="0"/>
                <a:ea typeface="+mn-ea"/>
                <a:cs typeface="+mn-cs"/>
              </a:rPr>
              <a:t>outperforms hand-optimized implementations</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for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vector addition</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logistic regression</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 </a:t>
            </a:r>
            <a:r>
              <a:rPr kumimoji="0" lang="en-US" sz="2400" b="0" i="0" u="none" strike="noStrike" kern="1200" cap="none" spc="0" normalizeH="0" baseline="0" noProof="0" dirty="0">
                <a:ln>
                  <a:noFill/>
                </a:ln>
                <a:solidFill>
                  <a:prstClr val="black"/>
                </a:solidFill>
                <a:effectLst/>
                <a:uLnTx/>
                <a:uFillTx/>
                <a:latin typeface="Courier" pitchFamily="2" charset="0"/>
                <a:ea typeface="+mn-ea"/>
                <a:cs typeface="+mn-cs"/>
              </a:rPr>
              <a:t>k-means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by 15%-43%</a:t>
            </a:r>
          </a:p>
        </p:txBody>
      </p:sp>
    </p:spTree>
    <p:extLst>
      <p:ext uri="{BB962C8B-B14F-4D97-AF65-F5344CB8AC3E}">
        <p14:creationId xmlns:p14="http://schemas.microsoft.com/office/powerpoint/2010/main" val="131341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Discussion</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936172"/>
            <a:ext cx="8709946" cy="5503539"/>
          </a:xfrm>
        </p:spPr>
        <p:txBody>
          <a:bodyPr>
            <a:normAutofit lnSpcReduction="10000"/>
          </a:bodyPr>
          <a:lstStyle/>
          <a:p>
            <a:r>
              <a:rPr lang="en-US" dirty="0" err="1">
                <a:solidFill>
                  <a:srgbClr val="7030A0"/>
                </a:solidFill>
              </a:rPr>
              <a:t>SimplePIM</a:t>
            </a:r>
            <a:r>
              <a:rPr lang="en-US" dirty="0">
                <a:solidFill>
                  <a:srgbClr val="7030A0"/>
                </a:solidFill>
              </a:rPr>
              <a:t> is devised for PIM architectures </a:t>
            </a:r>
            <a:r>
              <a:rPr lang="en-US" dirty="0"/>
              <a:t>with</a:t>
            </a:r>
          </a:p>
          <a:p>
            <a:pPr lvl="1"/>
            <a:r>
              <a:rPr lang="en-US" dirty="0"/>
              <a:t>A host processor with access to standard main memory and PIM-enabled memory</a:t>
            </a:r>
          </a:p>
          <a:p>
            <a:pPr lvl="1"/>
            <a:r>
              <a:rPr lang="en-US" dirty="0"/>
              <a:t>PIM processing elements (PEs) that communicate via the host processor</a:t>
            </a:r>
          </a:p>
          <a:p>
            <a:pPr lvl="1"/>
            <a:r>
              <a:rPr lang="en-US" dirty="0"/>
              <a:t>The number of PIM PEs scales with memory capacity</a:t>
            </a:r>
          </a:p>
          <a:p>
            <a:r>
              <a:rPr lang="en-US" dirty="0" err="1"/>
              <a:t>SimplePIM</a:t>
            </a:r>
            <a:r>
              <a:rPr lang="en-US" dirty="0"/>
              <a:t> </a:t>
            </a:r>
            <a:r>
              <a:rPr lang="en-US" dirty="0">
                <a:solidFill>
                  <a:srgbClr val="0070C0"/>
                </a:solidFill>
              </a:rPr>
              <a:t>emulates the communication between PIM cores </a:t>
            </a:r>
            <a:r>
              <a:rPr lang="en-US" dirty="0"/>
              <a:t>via the host processor</a:t>
            </a:r>
          </a:p>
          <a:p>
            <a:r>
              <a:rPr lang="en-US" dirty="0">
                <a:solidFill>
                  <a:srgbClr val="C00000"/>
                </a:solidFill>
              </a:rPr>
              <a:t>Other parallel patterns </a:t>
            </a:r>
            <a:r>
              <a:rPr lang="en-US" dirty="0"/>
              <a:t>can be incorporated in future work</a:t>
            </a:r>
          </a:p>
          <a:p>
            <a:pPr lvl="1"/>
            <a:r>
              <a:rPr lang="en-US" dirty="0"/>
              <a:t>Prefix sum and filter can be easily added</a:t>
            </a:r>
          </a:p>
          <a:p>
            <a:pPr lvl="1"/>
            <a:r>
              <a:rPr lang="en-US" dirty="0"/>
              <a:t>Stencil and convolution would require fine-grained scatter-gather for halo cells</a:t>
            </a:r>
          </a:p>
          <a:p>
            <a:pPr lvl="1"/>
            <a:r>
              <a:rPr lang="en-US" dirty="0"/>
              <a:t>Random access patterns would be hard to support</a:t>
            </a:r>
          </a:p>
        </p:txBody>
      </p:sp>
    </p:spTree>
    <p:extLst>
      <p:ext uri="{BB962C8B-B14F-4D97-AF65-F5344CB8AC3E}">
        <p14:creationId xmlns:p14="http://schemas.microsoft.com/office/powerpoint/2010/main" val="32536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err="1"/>
              <a:t>SimplePIM</a:t>
            </a:r>
            <a:r>
              <a:rPr lang="en-US" sz="3600" dirty="0"/>
              <a:t>: </a:t>
            </a:r>
            <a:r>
              <a:rPr lang="en-US" sz="3600" dirty="0" err="1"/>
              <a:t>arXiv</a:t>
            </a:r>
            <a:r>
              <a:rPr lang="en-US" sz="3600" dirty="0"/>
              <a:t> Version</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43000" y="5099099"/>
            <a:ext cx="6858000" cy="967409"/>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https://arxiv.org/pdf/2310.01893.pdf</a:t>
            </a:r>
            <a:endPar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065F57E1-13CF-9041-AF6D-0BF5F7CD4BFC}"/>
              </a:ext>
            </a:extLst>
          </p:cNvPr>
          <p:cNvPicPr>
            <a:picLocks noChangeAspect="1"/>
          </p:cNvPicPr>
          <p:nvPr/>
        </p:nvPicPr>
        <p:blipFill>
          <a:blip r:embed="rId4"/>
          <a:stretch>
            <a:fillRect/>
          </a:stretch>
        </p:blipFill>
        <p:spPr>
          <a:xfrm>
            <a:off x="0" y="2336134"/>
            <a:ext cx="9144000" cy="1876636"/>
          </a:xfrm>
          <a:prstGeom prst="rect">
            <a:avLst/>
          </a:prstGeom>
        </p:spPr>
      </p:pic>
    </p:spTree>
    <p:extLst>
      <p:ext uri="{BB962C8B-B14F-4D97-AF65-F5344CB8AC3E}">
        <p14:creationId xmlns:p14="http://schemas.microsoft.com/office/powerpoint/2010/main" val="77205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02804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5BDB263-411C-9D4D-A4EB-EEB61DD5BD9C}"/>
              </a:ext>
            </a:extLst>
          </p:cNvPr>
          <p:cNvSpPr>
            <a:spLocks noGrp="1"/>
          </p:cNvSpPr>
          <p:nvPr>
            <p:ph idx="1"/>
          </p:nvPr>
        </p:nvSpPr>
        <p:spPr>
          <a:xfrm>
            <a:off x="169011" y="936172"/>
            <a:ext cx="3407566" cy="5574797"/>
          </a:xfrm>
        </p:spPr>
        <p:txBody>
          <a:bodyPr>
            <a:normAutofit/>
          </a:bodyPr>
          <a:lstStyle/>
          <a:p>
            <a:pPr>
              <a:lnSpc>
                <a:spcPct val="100000"/>
              </a:lnSpc>
            </a:pPr>
            <a:r>
              <a:rPr lang="en-US" u="sng" dirty="0">
                <a:latin typeface="Calibri" panose="020F0502020204030204" pitchFamily="34" charset="0"/>
                <a:cs typeface="Calibri" panose="020F0502020204030204" pitchFamily="34" charset="0"/>
                <a:hlinkClick r:id="rId3"/>
              </a:rPr>
              <a:t>https://github.com/CMU-SAFARI/SimplePIM</a:t>
            </a:r>
            <a:endParaRPr lang="en-US" u="sng" dirty="0">
              <a:latin typeface="Calibri" panose="020F0502020204030204" pitchFamily="34" charset="0"/>
              <a:cs typeface="Calibri" panose="020F0502020204030204" pitchFamily="34" charset="0"/>
            </a:endParaRPr>
          </a:p>
          <a:p>
            <a:pPr>
              <a:lnSpc>
                <a:spcPct val="100000"/>
              </a:lnSpc>
            </a:pPr>
            <a:endParaRPr lang="en-US" sz="2500" dirty="0"/>
          </a:p>
        </p:txBody>
      </p:sp>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Autofit/>
          </a:bodyPr>
          <a:lstStyle/>
          <a:p>
            <a:r>
              <a:rPr lang="en-US" sz="4000" dirty="0"/>
              <a:t>Source Code</a:t>
            </a:r>
          </a:p>
        </p:txBody>
      </p:sp>
      <p:pic>
        <p:nvPicPr>
          <p:cNvPr id="4" name="Picture 3">
            <a:extLst>
              <a:ext uri="{FF2B5EF4-FFF2-40B4-BE49-F238E27FC236}">
                <a16:creationId xmlns:a16="http://schemas.microsoft.com/office/drawing/2014/main" id="{6978718D-7488-A54B-AEF2-12519D3BFAEC}"/>
              </a:ext>
            </a:extLst>
          </p:cNvPr>
          <p:cNvPicPr>
            <a:picLocks noChangeAspect="1"/>
          </p:cNvPicPr>
          <p:nvPr/>
        </p:nvPicPr>
        <p:blipFill>
          <a:blip r:embed="rId4"/>
          <a:stretch>
            <a:fillRect/>
          </a:stretch>
        </p:blipFill>
        <p:spPr>
          <a:xfrm>
            <a:off x="3496381" y="669702"/>
            <a:ext cx="5567231" cy="5750416"/>
          </a:xfrm>
          <a:prstGeom prst="rect">
            <a:avLst/>
          </a:prstGeom>
        </p:spPr>
      </p:pic>
    </p:spTree>
    <p:extLst>
      <p:ext uri="{BB962C8B-B14F-4D97-AF65-F5344CB8AC3E}">
        <p14:creationId xmlns:p14="http://schemas.microsoft.com/office/powerpoint/2010/main" val="4073862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F345-AA55-FA44-AB8E-FF396F7BE041}"/>
              </a:ext>
            </a:extLst>
          </p:cNvPr>
          <p:cNvSpPr>
            <a:spLocks noGrp="1"/>
          </p:cNvSpPr>
          <p:nvPr>
            <p:ph type="title"/>
          </p:nvPr>
        </p:nvSpPr>
        <p:spPr/>
        <p:txBody>
          <a:bodyPr>
            <a:normAutofit fontScale="90000"/>
          </a:bodyPr>
          <a:lstStyle/>
          <a:p>
            <a:r>
              <a:rPr lang="en-US" dirty="0"/>
              <a:t>Conclusion</a:t>
            </a:r>
          </a:p>
        </p:txBody>
      </p:sp>
      <p:sp>
        <p:nvSpPr>
          <p:cNvPr id="3" name="Content Placeholder 2">
            <a:extLst>
              <a:ext uri="{FF2B5EF4-FFF2-40B4-BE49-F238E27FC236}">
                <a16:creationId xmlns:a16="http://schemas.microsoft.com/office/drawing/2014/main" id="{98F2F4DE-345E-C64B-942C-1E96465BF841}"/>
              </a:ext>
            </a:extLst>
          </p:cNvPr>
          <p:cNvSpPr>
            <a:spLocks noGrp="1"/>
          </p:cNvSpPr>
          <p:nvPr>
            <p:ph idx="1"/>
          </p:nvPr>
        </p:nvSpPr>
        <p:spPr>
          <a:xfrm>
            <a:off x="169011" y="936172"/>
            <a:ext cx="8717412" cy="5574797"/>
          </a:xfrm>
        </p:spPr>
        <p:txBody>
          <a:bodyPr>
            <a:normAutofit fontScale="77500" lnSpcReduction="20000"/>
          </a:bodyPr>
          <a:lstStyle/>
          <a:p>
            <a:pPr>
              <a:lnSpc>
                <a:spcPct val="100000"/>
              </a:lnSpc>
            </a:pPr>
            <a:r>
              <a:rPr lang="en-US" sz="2700" dirty="0">
                <a:solidFill>
                  <a:srgbClr val="00B050"/>
                </a:solidFill>
              </a:rPr>
              <a:t>Processing-in-Memory</a:t>
            </a:r>
            <a:r>
              <a:rPr lang="en-US" sz="2700" dirty="0"/>
              <a:t> (PIM) promises to alleviate the </a:t>
            </a:r>
            <a:r>
              <a:rPr lang="en-US" sz="2700" i="1" dirty="0">
                <a:solidFill>
                  <a:srgbClr val="C00000"/>
                </a:solidFill>
              </a:rPr>
              <a:t>data movement bottleneck</a:t>
            </a:r>
            <a:endParaRPr lang="en-US" sz="2700" i="1" dirty="0"/>
          </a:p>
          <a:p>
            <a:pPr>
              <a:lnSpc>
                <a:spcPct val="100000"/>
              </a:lnSpc>
            </a:pPr>
            <a:r>
              <a:rPr lang="en-US" sz="2700" dirty="0"/>
              <a:t>Real PIM hardware is now available, e.g., UPMEM PIM</a:t>
            </a:r>
          </a:p>
          <a:p>
            <a:pPr>
              <a:lnSpc>
                <a:spcPct val="100000"/>
              </a:lnSpc>
            </a:pPr>
            <a:r>
              <a:rPr lang="en-US" sz="2700" dirty="0"/>
              <a:t>However, </a:t>
            </a:r>
            <a:r>
              <a:rPr lang="en-US" sz="2700" dirty="0">
                <a:solidFill>
                  <a:srgbClr val="C00000"/>
                </a:solidFill>
              </a:rPr>
              <a:t>programming real PIM hardware is challenging</a:t>
            </a:r>
            <a:r>
              <a:rPr lang="en-US" sz="2700" dirty="0"/>
              <a:t>, e.g.:</a:t>
            </a:r>
          </a:p>
          <a:p>
            <a:pPr lvl="1">
              <a:lnSpc>
                <a:spcPct val="100000"/>
              </a:lnSpc>
            </a:pPr>
            <a:r>
              <a:rPr lang="en-US" sz="2500" dirty="0"/>
              <a:t>Distribute data across PIM memory banks,</a:t>
            </a:r>
          </a:p>
          <a:p>
            <a:pPr lvl="1">
              <a:lnSpc>
                <a:spcPct val="100000"/>
              </a:lnSpc>
            </a:pPr>
            <a:r>
              <a:rPr lang="en-US" sz="2500" dirty="0"/>
              <a:t>Manage data transfers between host cores and PIM cores, and between PIM cores,</a:t>
            </a:r>
          </a:p>
          <a:p>
            <a:pPr lvl="1">
              <a:lnSpc>
                <a:spcPct val="100000"/>
              </a:lnSpc>
            </a:pPr>
            <a:r>
              <a:rPr lang="en-US" sz="2500" dirty="0"/>
              <a:t>Launch PIM kernels on the PIM cores, etc.</a:t>
            </a:r>
          </a:p>
          <a:p>
            <a:pPr>
              <a:lnSpc>
                <a:spcPct val="100000"/>
              </a:lnSpc>
            </a:pPr>
            <a:r>
              <a:rPr lang="en-US" sz="2700" dirty="0" err="1">
                <a:solidFill>
                  <a:srgbClr val="00B050"/>
                </a:solidFill>
              </a:rPr>
              <a:t>SimplePIM</a:t>
            </a:r>
            <a:r>
              <a:rPr lang="en-US" sz="2700" dirty="0"/>
              <a:t> is a high-level programming framework for real PIM hardware</a:t>
            </a:r>
          </a:p>
          <a:p>
            <a:pPr lvl="1">
              <a:lnSpc>
                <a:spcPct val="100000"/>
              </a:lnSpc>
            </a:pPr>
            <a:r>
              <a:rPr lang="en-US" sz="2500" dirty="0"/>
              <a:t>Iterators such as </a:t>
            </a:r>
            <a:r>
              <a:rPr lang="en-US" sz="2500" dirty="0">
                <a:latin typeface="Courier" pitchFamily="2" charset="0"/>
              </a:rPr>
              <a:t>map</a:t>
            </a:r>
            <a:r>
              <a:rPr lang="en-US" sz="2500" dirty="0"/>
              <a:t>, </a:t>
            </a:r>
            <a:r>
              <a:rPr lang="en-US" sz="2500" dirty="0">
                <a:latin typeface="Courier" pitchFamily="2" charset="0"/>
              </a:rPr>
              <a:t>reduce</a:t>
            </a:r>
            <a:r>
              <a:rPr lang="en-US" sz="2500" dirty="0"/>
              <a:t>, and </a:t>
            </a:r>
            <a:r>
              <a:rPr lang="en-US" sz="2500" dirty="0">
                <a:latin typeface="Courier" pitchFamily="2" charset="0"/>
              </a:rPr>
              <a:t>zip</a:t>
            </a:r>
          </a:p>
          <a:p>
            <a:pPr lvl="1">
              <a:lnSpc>
                <a:spcPct val="100000"/>
              </a:lnSpc>
            </a:pPr>
            <a:r>
              <a:rPr lang="en-US" sz="2500" dirty="0"/>
              <a:t>Collective communication with </a:t>
            </a:r>
            <a:r>
              <a:rPr lang="en-US" sz="2500" dirty="0">
                <a:latin typeface="Courier" pitchFamily="2" charset="0"/>
              </a:rPr>
              <a:t>broadcast</a:t>
            </a:r>
            <a:r>
              <a:rPr lang="en-US" sz="2500" dirty="0"/>
              <a:t>, </a:t>
            </a:r>
            <a:r>
              <a:rPr lang="en-US" sz="2500" dirty="0">
                <a:latin typeface="Courier" pitchFamily="2" charset="0"/>
              </a:rPr>
              <a:t>scatter</a:t>
            </a:r>
            <a:r>
              <a:rPr lang="en-US" sz="2500" dirty="0"/>
              <a:t>, and </a:t>
            </a:r>
            <a:r>
              <a:rPr lang="en-US" sz="2500" dirty="0">
                <a:latin typeface="Courier" pitchFamily="2" charset="0"/>
              </a:rPr>
              <a:t>gather</a:t>
            </a:r>
          </a:p>
          <a:p>
            <a:pPr>
              <a:lnSpc>
                <a:spcPct val="100000"/>
              </a:lnSpc>
            </a:pPr>
            <a:r>
              <a:rPr lang="en-US" sz="2900" dirty="0"/>
              <a:t>Implementation on UPMEM and evaluation with six different workloads</a:t>
            </a:r>
          </a:p>
          <a:p>
            <a:pPr lvl="1">
              <a:lnSpc>
                <a:spcPct val="100000"/>
              </a:lnSpc>
            </a:pPr>
            <a:r>
              <a:rPr lang="en-US" sz="2500" dirty="0"/>
              <a:t>Reduction, vector add, histogram, linear/logistic regression, K-means</a:t>
            </a:r>
          </a:p>
          <a:p>
            <a:pPr lvl="1">
              <a:lnSpc>
                <a:spcPct val="100000"/>
              </a:lnSpc>
            </a:pPr>
            <a:r>
              <a:rPr lang="en-US" sz="2500" dirty="0">
                <a:solidFill>
                  <a:srgbClr val="0070C0"/>
                </a:solidFill>
              </a:rPr>
              <a:t>4.4x fewer lines of code </a:t>
            </a:r>
            <a:r>
              <a:rPr lang="en-US" sz="2500" dirty="0"/>
              <a:t>compared to hand-optimized code</a:t>
            </a:r>
          </a:p>
          <a:p>
            <a:pPr lvl="1">
              <a:lnSpc>
                <a:spcPct val="100000"/>
              </a:lnSpc>
            </a:pPr>
            <a:r>
              <a:rPr lang="en-US" sz="2500" dirty="0"/>
              <a:t>Between 15% and 43% </a:t>
            </a:r>
            <a:r>
              <a:rPr lang="en-US" sz="2500" dirty="0">
                <a:solidFill>
                  <a:srgbClr val="7030A0"/>
                </a:solidFill>
              </a:rPr>
              <a:t>faster than hand-optimized code </a:t>
            </a:r>
            <a:r>
              <a:rPr lang="en-US" sz="2500" dirty="0"/>
              <a:t>for three workloads</a:t>
            </a:r>
          </a:p>
          <a:p>
            <a:pPr>
              <a:lnSpc>
                <a:spcPct val="100000"/>
              </a:lnSpc>
            </a:pPr>
            <a:r>
              <a:rPr lang="en-US" sz="2900" dirty="0"/>
              <a:t>Source code: </a:t>
            </a:r>
            <a:r>
              <a:rPr lang="en-US" sz="2900" dirty="0">
                <a:hlinkClick r:id="rId3"/>
              </a:rPr>
              <a:t>https://github.com/CMU-SAFARI/SimplePIM</a:t>
            </a:r>
            <a:endParaRPr lang="en-US" sz="2900" dirty="0"/>
          </a:p>
        </p:txBody>
      </p:sp>
    </p:spTree>
    <p:extLst>
      <p:ext uri="{BB962C8B-B14F-4D97-AF65-F5344CB8AC3E}">
        <p14:creationId xmlns:p14="http://schemas.microsoft.com/office/powerpoint/2010/main" val="28513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95928" cy="1066800"/>
          </a:xfrm>
        </p:spPr>
        <p:txBody>
          <a:bodyPr/>
          <a:lstStyle/>
          <a:p>
            <a:r>
              <a:rPr lang="en-US" dirty="0"/>
              <a:t>Adoption: How to Maintain </a:t>
            </a:r>
            <a:r>
              <a:rPr lang="en-US" b="1" dirty="0"/>
              <a:t>Coherence</a:t>
            </a:r>
            <a:r>
              <a:rPr lang="en-US" dirty="0"/>
              <a:t>?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369599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99473665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Adoption: How to Maintain </a:t>
            </a:r>
            <a:r>
              <a:rPr lang="en-US" b="1" dirty="0"/>
              <a:t>Coherence</a:t>
            </a:r>
            <a:r>
              <a:rPr lang="en-US" dirty="0"/>
              <a:t>?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323574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sz="3800" dirty="0"/>
              <a:t>Adoption: How to Support </a:t>
            </a:r>
            <a:r>
              <a:rPr lang="en-US" sz="3800" b="1" dirty="0"/>
              <a:t>Synchronization</a:t>
            </a:r>
            <a:r>
              <a:rPr lang="en-US" sz="3800" dirty="0"/>
              <a:t>?</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32902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sz="3800" dirty="0"/>
              <a:t>Adoption: How to Support </a:t>
            </a:r>
            <a:r>
              <a:rPr lang="en-US" sz="3800" b="1" dirty="0"/>
              <a:t>Virtual Memory</a:t>
            </a:r>
            <a:r>
              <a:rPr lang="en-US" sz="3800" dirty="0"/>
              <a:t>?</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964298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307321"/>
            <a:ext cx="9144000" cy="1857983"/>
          </a:xfrm>
          <a:prstGeom prst="rect">
            <a:avLst/>
          </a:prstGeom>
        </p:spPr>
      </p:pic>
    </p:spTree>
    <p:extLst>
      <p:ext uri="{BB962C8B-B14F-4D97-AF65-F5344CB8AC3E}">
        <p14:creationId xmlns:p14="http://schemas.microsoft.com/office/powerpoint/2010/main" val="3856859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345318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Identifying Memory Bottlenecks</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9</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30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6773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A2E6-D0FE-1348-8134-F985264C119B}"/>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28D57C36-ADA8-F94D-98B1-577370ADE20E}"/>
              </a:ext>
            </a:extLst>
          </p:cNvPr>
          <p:cNvSpPr>
            <a:spLocks noGrp="1"/>
          </p:cNvSpPr>
          <p:nvPr>
            <p:ph idx="1"/>
          </p:nvPr>
        </p:nvSpPr>
        <p:spPr>
          <a:solidFill>
            <a:schemeClr val="bg1"/>
          </a:solidFill>
          <a:ln>
            <a:solidFill>
              <a:schemeClr val="bg1"/>
            </a:solidFill>
          </a:ln>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pic>
        <p:nvPicPr>
          <p:cNvPr id="4" name="Picture 3">
            <a:extLst>
              <a:ext uri="{FF2B5EF4-FFF2-40B4-BE49-F238E27FC236}">
                <a16:creationId xmlns:a16="http://schemas.microsoft.com/office/drawing/2014/main" id="{F012A819-09DA-1140-B18F-D23452F9ADB8}"/>
              </a:ext>
            </a:extLst>
          </p:cNvPr>
          <p:cNvPicPr>
            <a:picLocks noChangeAspect="1"/>
          </p:cNvPicPr>
          <p:nvPr/>
        </p:nvPicPr>
        <p:blipFill>
          <a:blip r:embed="rId3"/>
          <a:stretch>
            <a:fillRect/>
          </a:stretch>
        </p:blipFill>
        <p:spPr>
          <a:xfrm>
            <a:off x="1992668" y="1812034"/>
            <a:ext cx="5154267" cy="4417943"/>
          </a:xfrm>
          <a:prstGeom prst="rect">
            <a:avLst/>
          </a:prstGeom>
        </p:spPr>
      </p:pic>
      <p:sp>
        <p:nvSpPr>
          <p:cNvPr id="5" name="Freeform 4">
            <a:extLst>
              <a:ext uri="{FF2B5EF4-FFF2-40B4-BE49-F238E27FC236}">
                <a16:creationId xmlns:a16="http://schemas.microsoft.com/office/drawing/2014/main" id="{15417C1D-41C6-A042-8DCE-AB90D203DE28}"/>
              </a:ext>
            </a:extLst>
          </p:cNvPr>
          <p:cNvSpPr/>
          <p:nvPr/>
        </p:nvSpPr>
        <p:spPr>
          <a:xfrm>
            <a:off x="2680570" y="2931090"/>
            <a:ext cx="4609578" cy="2768252"/>
          </a:xfrm>
          <a:custGeom>
            <a:avLst/>
            <a:gdLst>
              <a:gd name="connsiteX0" fmla="*/ 187890 w 4609578"/>
              <a:gd name="connsiteY0" fmla="*/ 1365337 h 2768252"/>
              <a:gd name="connsiteX1" fmla="*/ 1277655 w 4609578"/>
              <a:gd name="connsiteY1" fmla="*/ 0 h 2768252"/>
              <a:gd name="connsiteX2" fmla="*/ 4609578 w 4609578"/>
              <a:gd name="connsiteY2" fmla="*/ 37578 h 2768252"/>
              <a:gd name="connsiteX3" fmla="*/ 4221271 w 4609578"/>
              <a:gd name="connsiteY3" fmla="*/ 2392472 h 2768252"/>
              <a:gd name="connsiteX4" fmla="*/ 237994 w 4609578"/>
              <a:gd name="connsiteY4" fmla="*/ 2768252 h 2768252"/>
              <a:gd name="connsiteX5" fmla="*/ 0 w 4609578"/>
              <a:gd name="connsiteY5" fmla="*/ 2442576 h 2768252"/>
              <a:gd name="connsiteX6" fmla="*/ 187890 w 4609578"/>
              <a:gd name="connsiteY6" fmla="*/ 1365337 h 276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9578" h="2768252">
                <a:moveTo>
                  <a:pt x="187890" y="1365337"/>
                </a:moveTo>
                <a:lnTo>
                  <a:pt x="1277655" y="0"/>
                </a:lnTo>
                <a:lnTo>
                  <a:pt x="4609578" y="37578"/>
                </a:lnTo>
                <a:lnTo>
                  <a:pt x="4221271" y="2392472"/>
                </a:lnTo>
                <a:lnTo>
                  <a:pt x="237994" y="2768252"/>
                </a:lnTo>
                <a:lnTo>
                  <a:pt x="0" y="2442576"/>
                </a:lnTo>
                <a:lnTo>
                  <a:pt x="187890" y="136533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212871F7-59BC-2D40-AB3F-F1BFCDE72FD3}"/>
              </a:ext>
            </a:extLst>
          </p:cNvPr>
          <p:cNvSpPr/>
          <p:nvPr/>
        </p:nvSpPr>
        <p:spPr>
          <a:xfrm>
            <a:off x="2751292" y="3333919"/>
            <a:ext cx="509798" cy="623086"/>
          </a:xfrm>
          <a:custGeom>
            <a:avLst/>
            <a:gdLst>
              <a:gd name="connsiteX0" fmla="*/ 48552 w 509798"/>
              <a:gd name="connsiteY0" fmla="*/ 0 h 623086"/>
              <a:gd name="connsiteX1" fmla="*/ 0 w 509798"/>
              <a:gd name="connsiteY1" fmla="*/ 623086 h 623086"/>
              <a:gd name="connsiteX2" fmla="*/ 509798 w 509798"/>
              <a:gd name="connsiteY2" fmla="*/ 169932 h 623086"/>
              <a:gd name="connsiteX3" fmla="*/ 48552 w 509798"/>
              <a:gd name="connsiteY3" fmla="*/ 0 h 623086"/>
            </a:gdLst>
            <a:ahLst/>
            <a:cxnLst>
              <a:cxn ang="0">
                <a:pos x="connsiteX0" y="connsiteY0"/>
              </a:cxn>
              <a:cxn ang="0">
                <a:pos x="connsiteX1" y="connsiteY1"/>
              </a:cxn>
              <a:cxn ang="0">
                <a:pos x="connsiteX2" y="connsiteY2"/>
              </a:cxn>
              <a:cxn ang="0">
                <a:pos x="connsiteX3" y="connsiteY3"/>
              </a:cxn>
            </a:cxnLst>
            <a:rect l="l" t="t" r="r" b="b"/>
            <a:pathLst>
              <a:path w="509798" h="623086">
                <a:moveTo>
                  <a:pt x="48552" y="0"/>
                </a:moveTo>
                <a:lnTo>
                  <a:pt x="0" y="623086"/>
                </a:lnTo>
                <a:lnTo>
                  <a:pt x="509798" y="169932"/>
                </a:lnTo>
                <a:lnTo>
                  <a:pt x="485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BA1CE8E-B7D0-D148-AF11-DD2E15A2DE03}"/>
              </a:ext>
            </a:extLst>
          </p:cNvPr>
          <p:cNvSpPr/>
          <p:nvPr/>
        </p:nvSpPr>
        <p:spPr>
          <a:xfrm>
            <a:off x="3471483" y="1812034"/>
            <a:ext cx="3066882" cy="275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683E39D-0DF5-2748-AC1C-B58C89512699}"/>
              </a:ext>
            </a:extLst>
          </p:cNvPr>
          <p:cNvCxnSpPr>
            <a:cxnSpLocks/>
          </p:cNvCxnSpPr>
          <p:nvPr/>
        </p:nvCxnSpPr>
        <p:spPr>
          <a:xfrm>
            <a:off x="4126938" y="2330506"/>
            <a:ext cx="0" cy="341483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6" name="Curved Connector 15">
            <a:extLst>
              <a:ext uri="{FF2B5EF4-FFF2-40B4-BE49-F238E27FC236}">
                <a16:creationId xmlns:a16="http://schemas.microsoft.com/office/drawing/2014/main" id="{4069DC07-DD3F-6D4C-B7FF-8354E31EEA54}"/>
              </a:ext>
            </a:extLst>
          </p:cNvPr>
          <p:cNvCxnSpPr>
            <a:cxnSpLocks/>
          </p:cNvCxnSpPr>
          <p:nvPr/>
        </p:nvCxnSpPr>
        <p:spPr>
          <a:xfrm>
            <a:off x="1849455" y="2803284"/>
            <a:ext cx="1319145" cy="43424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C8DC679-8050-D74E-BEEE-B8533474A7B9}"/>
              </a:ext>
            </a:extLst>
          </p:cNvPr>
          <p:cNvSpPr/>
          <p:nvPr/>
        </p:nvSpPr>
        <p:spPr>
          <a:xfrm>
            <a:off x="5729388" y="1510836"/>
            <a:ext cx="334965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Roof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 = Peak System Throughput</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2" name="Curved Connector 11">
            <a:extLst>
              <a:ext uri="{FF2B5EF4-FFF2-40B4-BE49-F238E27FC236}">
                <a16:creationId xmlns:a16="http://schemas.microsoft.com/office/drawing/2014/main" id="{95F772CF-9535-8345-B675-C5F70D2F25F4}"/>
              </a:ext>
            </a:extLst>
          </p:cNvPr>
          <p:cNvCxnSpPr>
            <a:cxnSpLocks/>
          </p:cNvCxnSpPr>
          <p:nvPr/>
        </p:nvCxnSpPr>
        <p:spPr>
          <a:xfrm rot="5400000">
            <a:off x="5558759" y="2012868"/>
            <a:ext cx="411536" cy="382423"/>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DF13F9F-29F9-A14D-B165-B7C0C1C0FEBA}"/>
              </a:ext>
            </a:extLst>
          </p:cNvPr>
          <p:cNvSpPr/>
          <p:nvPr/>
        </p:nvSpPr>
        <p:spPr>
          <a:xfrm>
            <a:off x="77738" y="2204079"/>
            <a:ext cx="177215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Roof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 = BW x AI</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BF935C9B-625B-CD40-A0BA-74230A593934}"/>
              </a:ext>
            </a:extLst>
          </p:cNvPr>
          <p:cNvSpPr/>
          <p:nvPr/>
        </p:nvSpPr>
        <p:spPr>
          <a:xfrm>
            <a:off x="4178969" y="2522544"/>
            <a:ext cx="2869194" cy="31767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Compute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 suitable for NDP</a:t>
            </a:r>
          </a:p>
        </p:txBody>
      </p:sp>
      <p:sp>
        <p:nvSpPr>
          <p:cNvPr id="26" name="Freeform 25">
            <a:extLst>
              <a:ext uri="{FF2B5EF4-FFF2-40B4-BE49-F238E27FC236}">
                <a16:creationId xmlns:a16="http://schemas.microsoft.com/office/drawing/2014/main" id="{467C6D86-2386-8B47-883D-14B101E4FA8B}"/>
              </a:ext>
            </a:extLst>
          </p:cNvPr>
          <p:cNvSpPr/>
          <p:nvPr/>
        </p:nvSpPr>
        <p:spPr>
          <a:xfrm>
            <a:off x="2694648" y="2654188"/>
            <a:ext cx="1367554" cy="3050697"/>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Memory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Suitable for NDP</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Slide Number Placeholder 5">
            <a:extLst>
              <a:ext uri="{FF2B5EF4-FFF2-40B4-BE49-F238E27FC236}">
                <a16:creationId xmlns:a16="http://schemas.microsoft.com/office/drawing/2014/main" id="{9A4872B9-BF24-0D46-B8FE-B70180A89BCE}"/>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10</a:t>
            </a:r>
          </a:p>
        </p:txBody>
      </p:sp>
    </p:spTree>
    <p:extLst>
      <p:ext uri="{BB962C8B-B14F-4D97-AF65-F5344CB8AC3E}">
        <p14:creationId xmlns:p14="http://schemas.microsoft.com/office/powerpoint/2010/main" val="25810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25"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41E0BF-E26E-4145-9F36-5872B559F41D}"/>
              </a:ext>
            </a:extLst>
          </p:cNvPr>
          <p:cNvGrpSpPr/>
          <p:nvPr/>
        </p:nvGrpSpPr>
        <p:grpSpPr>
          <a:xfrm>
            <a:off x="1992668" y="1863788"/>
            <a:ext cx="5154267" cy="4366189"/>
            <a:chOff x="1992668" y="1863788"/>
            <a:chExt cx="5154267" cy="4366189"/>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6" name="Rectangle 5">
              <a:extLst>
                <a:ext uri="{FF2B5EF4-FFF2-40B4-BE49-F238E27FC236}">
                  <a16:creationId xmlns:a16="http://schemas.microsoft.com/office/drawing/2014/main" id="{732313A9-6CC1-5244-B284-49D4ED9EBC2E}"/>
                </a:ext>
              </a:extLst>
            </p:cNvPr>
            <p:cNvSpPr/>
            <p:nvPr/>
          </p:nvSpPr>
          <p:spPr>
            <a:xfrm rot="2458086">
              <a:off x="2985415" y="3025302"/>
              <a:ext cx="262334" cy="80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11</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4" name="Rounded Rectangle 3">
            <a:extLst>
              <a:ext uri="{FF2B5EF4-FFF2-40B4-BE49-F238E27FC236}">
                <a16:creationId xmlns:a16="http://schemas.microsoft.com/office/drawing/2014/main" id="{DFC0A3C4-CD36-184B-B8C4-6A88B847DBF7}"/>
              </a:ext>
            </a:extLst>
          </p:cNvPr>
          <p:cNvSpPr/>
          <p:nvPr/>
        </p:nvSpPr>
        <p:spPr>
          <a:xfrm>
            <a:off x="1730176" y="1863788"/>
            <a:ext cx="1640821"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4CBA6F11-18E2-4E4C-B96A-8154976AF005}"/>
              </a:ext>
            </a:extLst>
          </p:cNvPr>
          <p:cNvSpPr/>
          <p:nvPr/>
        </p:nvSpPr>
        <p:spPr>
          <a:xfrm>
            <a:off x="3370997" y="1863788"/>
            <a:ext cx="1640821"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91729042-D165-5043-B4FE-A68D30AEFB88}"/>
              </a:ext>
            </a:extLst>
          </p:cNvPr>
          <p:cNvSpPr/>
          <p:nvPr/>
        </p:nvSpPr>
        <p:spPr>
          <a:xfrm>
            <a:off x="5011818" y="1852005"/>
            <a:ext cx="1971472"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1CA5B28-4719-1F49-A4B8-1CB3EFFDA118}"/>
              </a:ext>
            </a:extLst>
          </p:cNvPr>
          <p:cNvSpPr/>
          <p:nvPr/>
        </p:nvSpPr>
        <p:spPr>
          <a:xfrm>
            <a:off x="7146934" y="1852635"/>
            <a:ext cx="1157569"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5036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12" grpId="0" animBg="1"/>
      <p:bldP spid="12"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grpSp>
        <p:nvGrpSpPr>
          <p:cNvPr id="34" name="Group 33">
            <a:extLst>
              <a:ext uri="{FF2B5EF4-FFF2-40B4-BE49-F238E27FC236}">
                <a16:creationId xmlns:a16="http://schemas.microsoft.com/office/drawing/2014/main" id="{66164C0F-CB8B-8B44-8A20-82DF5F863607}"/>
              </a:ext>
            </a:extLst>
          </p:cNvPr>
          <p:cNvGrpSpPr/>
          <p:nvPr/>
        </p:nvGrpSpPr>
        <p:grpSpPr>
          <a:xfrm>
            <a:off x="-33967" y="4147196"/>
            <a:ext cx="3766723" cy="1625341"/>
            <a:chOff x="-33967" y="4147196"/>
            <a:chExt cx="3766723" cy="1625341"/>
          </a:xfrm>
        </p:grpSpPr>
        <p:sp>
          <p:nvSpPr>
            <p:cNvPr id="6" name="Freeform 5">
              <a:extLst>
                <a:ext uri="{FF2B5EF4-FFF2-40B4-BE49-F238E27FC236}">
                  <a16:creationId xmlns:a16="http://schemas.microsoft.com/office/drawing/2014/main" id="{4B73D529-8B06-464A-9891-A6EA2E61A209}"/>
                </a:ext>
              </a:extLst>
            </p:cNvPr>
            <p:cNvSpPr/>
            <p:nvPr/>
          </p:nvSpPr>
          <p:spPr>
            <a:xfrm>
              <a:off x="2605414" y="4147196"/>
              <a:ext cx="1127342" cy="1577199"/>
            </a:xfrm>
            <a:custGeom>
              <a:avLst/>
              <a:gdLst>
                <a:gd name="connsiteX0" fmla="*/ 889348 w 1127342"/>
                <a:gd name="connsiteY0" fmla="*/ 11445 h 1577199"/>
                <a:gd name="connsiteX1" fmla="*/ 839244 w 1127342"/>
                <a:gd name="connsiteY1" fmla="*/ 161757 h 1577199"/>
                <a:gd name="connsiteX2" fmla="*/ 814191 w 1127342"/>
                <a:gd name="connsiteY2" fmla="*/ 186809 h 1577199"/>
                <a:gd name="connsiteX3" fmla="*/ 789139 w 1127342"/>
                <a:gd name="connsiteY3" fmla="*/ 224388 h 1577199"/>
                <a:gd name="connsiteX4" fmla="*/ 676405 w 1127342"/>
                <a:gd name="connsiteY4" fmla="*/ 287018 h 1577199"/>
                <a:gd name="connsiteX5" fmla="*/ 626301 w 1127342"/>
                <a:gd name="connsiteY5" fmla="*/ 312070 h 1577199"/>
                <a:gd name="connsiteX6" fmla="*/ 551145 w 1127342"/>
                <a:gd name="connsiteY6" fmla="*/ 337122 h 1577199"/>
                <a:gd name="connsiteX7" fmla="*/ 475989 w 1127342"/>
                <a:gd name="connsiteY7" fmla="*/ 374700 h 1577199"/>
                <a:gd name="connsiteX8" fmla="*/ 388307 w 1127342"/>
                <a:gd name="connsiteY8" fmla="*/ 387226 h 1577199"/>
                <a:gd name="connsiteX9" fmla="*/ 175364 w 1127342"/>
                <a:gd name="connsiteY9" fmla="*/ 424804 h 1577199"/>
                <a:gd name="connsiteX10" fmla="*/ 137786 w 1127342"/>
                <a:gd name="connsiteY10" fmla="*/ 437330 h 1577199"/>
                <a:gd name="connsiteX11" fmla="*/ 50104 w 1127342"/>
                <a:gd name="connsiteY11" fmla="*/ 550064 h 1577199"/>
                <a:gd name="connsiteX12" fmla="*/ 25052 w 1127342"/>
                <a:gd name="connsiteY12" fmla="*/ 587642 h 1577199"/>
                <a:gd name="connsiteX13" fmla="*/ 37578 w 1127342"/>
                <a:gd name="connsiteY13" fmla="*/ 737955 h 1577199"/>
                <a:gd name="connsiteX14" fmla="*/ 62630 w 1127342"/>
                <a:gd name="connsiteY14" fmla="*/ 813111 h 1577199"/>
                <a:gd name="connsiteX15" fmla="*/ 25052 w 1127342"/>
                <a:gd name="connsiteY15" fmla="*/ 988475 h 1577199"/>
                <a:gd name="connsiteX16" fmla="*/ 0 w 1127342"/>
                <a:gd name="connsiteY16" fmla="*/ 1026053 h 1577199"/>
                <a:gd name="connsiteX17" fmla="*/ 12526 w 1127342"/>
                <a:gd name="connsiteY17" fmla="*/ 1351730 h 1577199"/>
                <a:gd name="connsiteX18" fmla="*/ 112734 w 1127342"/>
                <a:gd name="connsiteY18" fmla="*/ 1439412 h 1577199"/>
                <a:gd name="connsiteX19" fmla="*/ 187890 w 1127342"/>
                <a:gd name="connsiteY19" fmla="*/ 1502042 h 1577199"/>
                <a:gd name="connsiteX20" fmla="*/ 425885 w 1127342"/>
                <a:gd name="connsiteY20" fmla="*/ 1552146 h 1577199"/>
                <a:gd name="connsiteX21" fmla="*/ 601249 w 1127342"/>
                <a:gd name="connsiteY21" fmla="*/ 1577199 h 1577199"/>
                <a:gd name="connsiteX22" fmla="*/ 726509 w 1127342"/>
                <a:gd name="connsiteY22" fmla="*/ 1564672 h 1577199"/>
                <a:gd name="connsiteX23" fmla="*/ 751561 w 1127342"/>
                <a:gd name="connsiteY23" fmla="*/ 1514568 h 1577199"/>
                <a:gd name="connsiteX24" fmla="*/ 789139 w 1127342"/>
                <a:gd name="connsiteY24" fmla="*/ 1364256 h 1577199"/>
                <a:gd name="connsiteX25" fmla="*/ 801665 w 1127342"/>
                <a:gd name="connsiteY25" fmla="*/ 1314152 h 1577199"/>
                <a:gd name="connsiteX26" fmla="*/ 826718 w 1127342"/>
                <a:gd name="connsiteY26" fmla="*/ 1226470 h 1577199"/>
                <a:gd name="connsiteX27" fmla="*/ 839244 w 1127342"/>
                <a:gd name="connsiteY27" fmla="*/ 1151314 h 1577199"/>
                <a:gd name="connsiteX28" fmla="*/ 876822 w 1127342"/>
                <a:gd name="connsiteY28" fmla="*/ 988475 h 1577199"/>
                <a:gd name="connsiteX29" fmla="*/ 901874 w 1127342"/>
                <a:gd name="connsiteY29" fmla="*/ 913319 h 1577199"/>
                <a:gd name="connsiteX30" fmla="*/ 914400 w 1127342"/>
                <a:gd name="connsiteY30" fmla="*/ 875741 h 1577199"/>
                <a:gd name="connsiteX31" fmla="*/ 951978 w 1127342"/>
                <a:gd name="connsiteY31" fmla="*/ 800585 h 1577199"/>
                <a:gd name="connsiteX32" fmla="*/ 977030 w 1127342"/>
                <a:gd name="connsiteY32" fmla="*/ 750481 h 1577199"/>
                <a:gd name="connsiteX33" fmla="*/ 989556 w 1127342"/>
                <a:gd name="connsiteY33" fmla="*/ 712903 h 1577199"/>
                <a:gd name="connsiteX34" fmla="*/ 1014608 w 1127342"/>
                <a:gd name="connsiteY34" fmla="*/ 662799 h 1577199"/>
                <a:gd name="connsiteX35" fmla="*/ 1064712 w 1127342"/>
                <a:gd name="connsiteY35" fmla="*/ 537538 h 1577199"/>
                <a:gd name="connsiteX36" fmla="*/ 1102290 w 1127342"/>
                <a:gd name="connsiteY36" fmla="*/ 399752 h 1577199"/>
                <a:gd name="connsiteX37" fmla="*/ 1114816 w 1127342"/>
                <a:gd name="connsiteY37" fmla="*/ 362174 h 1577199"/>
                <a:gd name="connsiteX38" fmla="*/ 1127342 w 1127342"/>
                <a:gd name="connsiteY38" fmla="*/ 324596 h 1577199"/>
                <a:gd name="connsiteX39" fmla="*/ 1114816 w 1127342"/>
                <a:gd name="connsiteY39" fmla="*/ 149231 h 1577199"/>
                <a:gd name="connsiteX40" fmla="*/ 1102290 w 1127342"/>
                <a:gd name="connsiteY40" fmla="*/ 111653 h 1577199"/>
                <a:gd name="connsiteX41" fmla="*/ 1064712 w 1127342"/>
                <a:gd name="connsiteY41" fmla="*/ 74075 h 1577199"/>
                <a:gd name="connsiteX42" fmla="*/ 939452 w 1127342"/>
                <a:gd name="connsiteY42" fmla="*/ 11445 h 1577199"/>
                <a:gd name="connsiteX43" fmla="*/ 889348 w 1127342"/>
                <a:gd name="connsiteY43" fmla="*/ 11445 h 15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7342" h="1577199">
                  <a:moveTo>
                    <a:pt x="889348" y="11445"/>
                  </a:moveTo>
                  <a:cubicBezTo>
                    <a:pt x="872647" y="36497"/>
                    <a:pt x="871604" y="113219"/>
                    <a:pt x="839244" y="161757"/>
                  </a:cubicBezTo>
                  <a:cubicBezTo>
                    <a:pt x="832693" y="171583"/>
                    <a:pt x="821569" y="177587"/>
                    <a:pt x="814191" y="186809"/>
                  </a:cubicBezTo>
                  <a:cubicBezTo>
                    <a:pt x="804786" y="198565"/>
                    <a:pt x="800469" y="214474"/>
                    <a:pt x="789139" y="224388"/>
                  </a:cubicBezTo>
                  <a:cubicBezTo>
                    <a:pt x="711022" y="292741"/>
                    <a:pt x="739027" y="260180"/>
                    <a:pt x="676405" y="287018"/>
                  </a:cubicBezTo>
                  <a:cubicBezTo>
                    <a:pt x="659242" y="294374"/>
                    <a:pt x="643638" y="305135"/>
                    <a:pt x="626301" y="312070"/>
                  </a:cubicBezTo>
                  <a:cubicBezTo>
                    <a:pt x="601783" y="321877"/>
                    <a:pt x="573117" y="322474"/>
                    <a:pt x="551145" y="337122"/>
                  </a:cubicBezTo>
                  <a:cubicBezTo>
                    <a:pt x="519475" y="358235"/>
                    <a:pt x="513032" y="367291"/>
                    <a:pt x="475989" y="374700"/>
                  </a:cubicBezTo>
                  <a:cubicBezTo>
                    <a:pt x="447038" y="380490"/>
                    <a:pt x="417470" y="382621"/>
                    <a:pt x="388307" y="387226"/>
                  </a:cubicBezTo>
                  <a:cubicBezTo>
                    <a:pt x="378937" y="388706"/>
                    <a:pt x="219927" y="413663"/>
                    <a:pt x="175364" y="424804"/>
                  </a:cubicBezTo>
                  <a:cubicBezTo>
                    <a:pt x="162555" y="428006"/>
                    <a:pt x="150312" y="433155"/>
                    <a:pt x="137786" y="437330"/>
                  </a:cubicBezTo>
                  <a:cubicBezTo>
                    <a:pt x="78918" y="496198"/>
                    <a:pt x="110034" y="460169"/>
                    <a:pt x="50104" y="550064"/>
                  </a:cubicBezTo>
                  <a:lnTo>
                    <a:pt x="25052" y="587642"/>
                  </a:lnTo>
                  <a:cubicBezTo>
                    <a:pt x="29227" y="637746"/>
                    <a:pt x="29312" y="688361"/>
                    <a:pt x="37578" y="737955"/>
                  </a:cubicBezTo>
                  <a:cubicBezTo>
                    <a:pt x="41919" y="764003"/>
                    <a:pt x="62630" y="813111"/>
                    <a:pt x="62630" y="813111"/>
                  </a:cubicBezTo>
                  <a:cubicBezTo>
                    <a:pt x="57330" y="855513"/>
                    <a:pt x="52511" y="947286"/>
                    <a:pt x="25052" y="988475"/>
                  </a:cubicBezTo>
                  <a:lnTo>
                    <a:pt x="0" y="1026053"/>
                  </a:lnTo>
                  <a:cubicBezTo>
                    <a:pt x="4175" y="1134612"/>
                    <a:pt x="1347" y="1243667"/>
                    <a:pt x="12526" y="1351730"/>
                  </a:cubicBezTo>
                  <a:cubicBezTo>
                    <a:pt x="16621" y="1391315"/>
                    <a:pt x="100369" y="1427047"/>
                    <a:pt x="112734" y="1439412"/>
                  </a:cubicBezTo>
                  <a:cubicBezTo>
                    <a:pt x="136332" y="1463010"/>
                    <a:pt x="156500" y="1488091"/>
                    <a:pt x="187890" y="1502042"/>
                  </a:cubicBezTo>
                  <a:cubicBezTo>
                    <a:pt x="262765" y="1535320"/>
                    <a:pt x="345758" y="1542719"/>
                    <a:pt x="425885" y="1552146"/>
                  </a:cubicBezTo>
                  <a:cubicBezTo>
                    <a:pt x="570402" y="1569148"/>
                    <a:pt x="495562" y="1556060"/>
                    <a:pt x="601249" y="1577199"/>
                  </a:cubicBezTo>
                  <a:cubicBezTo>
                    <a:pt x="643002" y="1573023"/>
                    <a:pt x="687775" y="1580811"/>
                    <a:pt x="726509" y="1564672"/>
                  </a:cubicBezTo>
                  <a:cubicBezTo>
                    <a:pt x="743745" y="1557490"/>
                    <a:pt x="745656" y="1532282"/>
                    <a:pt x="751561" y="1514568"/>
                  </a:cubicBezTo>
                  <a:lnTo>
                    <a:pt x="789139" y="1364256"/>
                  </a:lnTo>
                  <a:cubicBezTo>
                    <a:pt x="793314" y="1347555"/>
                    <a:pt x="796221" y="1330484"/>
                    <a:pt x="801665" y="1314152"/>
                  </a:cubicBezTo>
                  <a:cubicBezTo>
                    <a:pt x="813602" y="1278342"/>
                    <a:pt x="818855" y="1265784"/>
                    <a:pt x="826718" y="1226470"/>
                  </a:cubicBezTo>
                  <a:cubicBezTo>
                    <a:pt x="831699" y="1201566"/>
                    <a:pt x="834701" y="1176302"/>
                    <a:pt x="839244" y="1151314"/>
                  </a:cubicBezTo>
                  <a:cubicBezTo>
                    <a:pt x="847194" y="1107591"/>
                    <a:pt x="864927" y="1024160"/>
                    <a:pt x="876822" y="988475"/>
                  </a:cubicBezTo>
                  <a:lnTo>
                    <a:pt x="901874" y="913319"/>
                  </a:lnTo>
                  <a:cubicBezTo>
                    <a:pt x="906049" y="900793"/>
                    <a:pt x="907076" y="886727"/>
                    <a:pt x="914400" y="875741"/>
                  </a:cubicBezTo>
                  <a:cubicBezTo>
                    <a:pt x="962544" y="803525"/>
                    <a:pt x="920862" y="873189"/>
                    <a:pt x="951978" y="800585"/>
                  </a:cubicBezTo>
                  <a:cubicBezTo>
                    <a:pt x="959334" y="783422"/>
                    <a:pt x="969674" y="767644"/>
                    <a:pt x="977030" y="750481"/>
                  </a:cubicBezTo>
                  <a:cubicBezTo>
                    <a:pt x="982231" y="738345"/>
                    <a:pt x="984355" y="725039"/>
                    <a:pt x="989556" y="712903"/>
                  </a:cubicBezTo>
                  <a:cubicBezTo>
                    <a:pt x="996912" y="695740"/>
                    <a:pt x="1007673" y="680136"/>
                    <a:pt x="1014608" y="662799"/>
                  </a:cubicBezTo>
                  <a:cubicBezTo>
                    <a:pt x="1076521" y="508014"/>
                    <a:pt x="1005961" y="655040"/>
                    <a:pt x="1064712" y="537538"/>
                  </a:cubicBezTo>
                  <a:cubicBezTo>
                    <a:pt x="1082417" y="449014"/>
                    <a:pt x="1070505" y="495106"/>
                    <a:pt x="1102290" y="399752"/>
                  </a:cubicBezTo>
                  <a:lnTo>
                    <a:pt x="1114816" y="362174"/>
                  </a:lnTo>
                  <a:lnTo>
                    <a:pt x="1127342" y="324596"/>
                  </a:lnTo>
                  <a:cubicBezTo>
                    <a:pt x="1123167" y="266141"/>
                    <a:pt x="1121663" y="207434"/>
                    <a:pt x="1114816" y="149231"/>
                  </a:cubicBezTo>
                  <a:cubicBezTo>
                    <a:pt x="1113273" y="136118"/>
                    <a:pt x="1109614" y="122639"/>
                    <a:pt x="1102290" y="111653"/>
                  </a:cubicBezTo>
                  <a:cubicBezTo>
                    <a:pt x="1092464" y="96914"/>
                    <a:pt x="1078695" y="84951"/>
                    <a:pt x="1064712" y="74075"/>
                  </a:cubicBezTo>
                  <a:cubicBezTo>
                    <a:pt x="1010417" y="31845"/>
                    <a:pt x="998648" y="21311"/>
                    <a:pt x="939452" y="11445"/>
                  </a:cubicBezTo>
                  <a:cubicBezTo>
                    <a:pt x="931215" y="10072"/>
                    <a:pt x="906049" y="-13607"/>
                    <a:pt x="889348" y="11445"/>
                  </a:cubicBezTo>
                  <a:close/>
                </a:path>
              </a:pathLst>
            </a:custGeom>
            <a:solidFill>
              <a:schemeClr val="accent6">
                <a:alpha val="20392"/>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AA9AEA-BFF3-8240-B205-449011F2DAEA}"/>
                </a:ext>
              </a:extLst>
            </p:cNvPr>
            <p:cNvSpPr/>
            <p:nvPr/>
          </p:nvSpPr>
          <p:spPr>
            <a:xfrm>
              <a:off x="-33967" y="4744901"/>
              <a:ext cx="20773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faster on NDP</a:t>
              </a:r>
              <a:endParaRPr kumimoji="0" lang="en-US" sz="1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7" name="Curved Connector 6">
              <a:extLst>
                <a:ext uri="{FF2B5EF4-FFF2-40B4-BE49-F238E27FC236}">
                  <a16:creationId xmlns:a16="http://schemas.microsoft.com/office/drawing/2014/main" id="{2A7DFCF8-3B4F-0A44-9739-8F322A8378F5}"/>
                </a:ext>
              </a:extLst>
            </p:cNvPr>
            <p:cNvCxnSpPr>
              <a:cxnSpLocks/>
            </p:cNvCxnSpPr>
            <p:nvPr/>
          </p:nvCxnSpPr>
          <p:spPr>
            <a:xfrm>
              <a:off x="1623606" y="5160723"/>
              <a:ext cx="852726" cy="29700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26EC7A-F83D-EF45-9A26-842995BF871B}"/>
              </a:ext>
            </a:extLst>
          </p:cNvPr>
          <p:cNvGrpSpPr/>
          <p:nvPr/>
        </p:nvGrpSpPr>
        <p:grpSpPr>
          <a:xfrm>
            <a:off x="4886743" y="2638139"/>
            <a:ext cx="4064498" cy="1095813"/>
            <a:chOff x="4881123" y="2661995"/>
            <a:chExt cx="4064498" cy="1095813"/>
          </a:xfrm>
        </p:grpSpPr>
        <p:sp>
          <p:nvSpPr>
            <p:cNvPr id="10" name="Freeform 9">
              <a:extLst>
                <a:ext uri="{FF2B5EF4-FFF2-40B4-BE49-F238E27FC236}">
                  <a16:creationId xmlns:a16="http://schemas.microsoft.com/office/drawing/2014/main" id="{CC20F806-518A-804D-B0AE-5B205717CF32}"/>
                </a:ext>
              </a:extLst>
            </p:cNvPr>
            <p:cNvSpPr/>
            <p:nvPr/>
          </p:nvSpPr>
          <p:spPr>
            <a:xfrm>
              <a:off x="4881123" y="3377883"/>
              <a:ext cx="1231578" cy="379925"/>
            </a:xfrm>
            <a:custGeom>
              <a:avLst/>
              <a:gdLst>
                <a:gd name="connsiteX0" fmla="*/ 467491 w 1231578"/>
                <a:gd name="connsiteY0" fmla="*/ 4144 h 379925"/>
                <a:gd name="connsiteX1" fmla="*/ 379809 w 1231578"/>
                <a:gd name="connsiteY1" fmla="*/ 16670 h 379925"/>
                <a:gd name="connsiteX2" fmla="*/ 191918 w 1231578"/>
                <a:gd name="connsiteY2" fmla="*/ 29196 h 379925"/>
                <a:gd name="connsiteX3" fmla="*/ 141814 w 1231578"/>
                <a:gd name="connsiteY3" fmla="*/ 41722 h 379925"/>
                <a:gd name="connsiteX4" fmla="*/ 66658 w 1231578"/>
                <a:gd name="connsiteY4" fmla="*/ 66775 h 379925"/>
                <a:gd name="connsiteX5" fmla="*/ 41606 w 1231578"/>
                <a:gd name="connsiteY5" fmla="*/ 104353 h 379925"/>
                <a:gd name="connsiteX6" fmla="*/ 4028 w 1231578"/>
                <a:gd name="connsiteY6" fmla="*/ 129405 h 379925"/>
                <a:gd name="connsiteX7" fmla="*/ 16554 w 1231578"/>
                <a:gd name="connsiteY7" fmla="*/ 229613 h 379925"/>
                <a:gd name="connsiteX8" fmla="*/ 204444 w 1231578"/>
                <a:gd name="connsiteY8" fmla="*/ 267191 h 379925"/>
                <a:gd name="connsiteX9" fmla="*/ 304652 w 1231578"/>
                <a:gd name="connsiteY9" fmla="*/ 279717 h 379925"/>
                <a:gd name="connsiteX10" fmla="*/ 354756 w 1231578"/>
                <a:gd name="connsiteY10" fmla="*/ 292243 h 379925"/>
                <a:gd name="connsiteX11" fmla="*/ 592751 w 1231578"/>
                <a:gd name="connsiteY11" fmla="*/ 304769 h 379925"/>
                <a:gd name="connsiteX12" fmla="*/ 705485 w 1231578"/>
                <a:gd name="connsiteY12" fmla="*/ 317295 h 379925"/>
                <a:gd name="connsiteX13" fmla="*/ 780641 w 1231578"/>
                <a:gd name="connsiteY13" fmla="*/ 354873 h 379925"/>
                <a:gd name="connsiteX14" fmla="*/ 905902 w 1231578"/>
                <a:gd name="connsiteY14" fmla="*/ 379925 h 379925"/>
                <a:gd name="connsiteX15" fmla="*/ 1181474 w 1231578"/>
                <a:gd name="connsiteY15" fmla="*/ 367399 h 379925"/>
                <a:gd name="connsiteX16" fmla="*/ 1219052 w 1231578"/>
                <a:gd name="connsiteY16" fmla="*/ 342347 h 379925"/>
                <a:gd name="connsiteX17" fmla="*/ 1231578 w 1231578"/>
                <a:gd name="connsiteY17" fmla="*/ 304769 h 379925"/>
                <a:gd name="connsiteX18" fmla="*/ 1219052 w 1231578"/>
                <a:gd name="connsiteY18" fmla="*/ 166983 h 379925"/>
                <a:gd name="connsiteX19" fmla="*/ 1156422 w 1231578"/>
                <a:gd name="connsiteY19" fmla="*/ 91827 h 379925"/>
                <a:gd name="connsiteX20" fmla="*/ 1118844 w 1231578"/>
                <a:gd name="connsiteY20" fmla="*/ 79301 h 379925"/>
                <a:gd name="connsiteX21" fmla="*/ 1081266 w 1231578"/>
                <a:gd name="connsiteY21" fmla="*/ 54249 h 379925"/>
                <a:gd name="connsiteX22" fmla="*/ 580225 w 1231578"/>
                <a:gd name="connsiteY22" fmla="*/ 16670 h 379925"/>
                <a:gd name="connsiteX23" fmla="*/ 467491 w 1231578"/>
                <a:gd name="connsiteY23" fmla="*/ 4144 h 37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78" h="379925">
                  <a:moveTo>
                    <a:pt x="467491" y="4144"/>
                  </a:moveTo>
                  <a:cubicBezTo>
                    <a:pt x="434088" y="4144"/>
                    <a:pt x="409212" y="13997"/>
                    <a:pt x="379809" y="16670"/>
                  </a:cubicBezTo>
                  <a:cubicBezTo>
                    <a:pt x="317297" y="22353"/>
                    <a:pt x="254342" y="22625"/>
                    <a:pt x="191918" y="29196"/>
                  </a:cubicBezTo>
                  <a:cubicBezTo>
                    <a:pt x="174797" y="30998"/>
                    <a:pt x="158303" y="36775"/>
                    <a:pt x="141814" y="41722"/>
                  </a:cubicBezTo>
                  <a:cubicBezTo>
                    <a:pt x="116521" y="49310"/>
                    <a:pt x="66658" y="66775"/>
                    <a:pt x="66658" y="66775"/>
                  </a:cubicBezTo>
                  <a:cubicBezTo>
                    <a:pt x="58307" y="79301"/>
                    <a:pt x="52251" y="93708"/>
                    <a:pt x="41606" y="104353"/>
                  </a:cubicBezTo>
                  <a:cubicBezTo>
                    <a:pt x="30961" y="114998"/>
                    <a:pt x="6980" y="114643"/>
                    <a:pt x="4028" y="129405"/>
                  </a:cubicBezTo>
                  <a:cubicBezTo>
                    <a:pt x="-2574" y="162414"/>
                    <a:pt x="-2750" y="202036"/>
                    <a:pt x="16554" y="229613"/>
                  </a:cubicBezTo>
                  <a:cubicBezTo>
                    <a:pt x="35305" y="256400"/>
                    <a:pt x="197581" y="266384"/>
                    <a:pt x="204444" y="267191"/>
                  </a:cubicBezTo>
                  <a:cubicBezTo>
                    <a:pt x="237876" y="271124"/>
                    <a:pt x="271447" y="274183"/>
                    <a:pt x="304652" y="279717"/>
                  </a:cubicBezTo>
                  <a:cubicBezTo>
                    <a:pt x="321633" y="282547"/>
                    <a:pt x="337605" y="290752"/>
                    <a:pt x="354756" y="292243"/>
                  </a:cubicBezTo>
                  <a:cubicBezTo>
                    <a:pt x="433899" y="299125"/>
                    <a:pt x="513419" y="300594"/>
                    <a:pt x="592751" y="304769"/>
                  </a:cubicBezTo>
                  <a:cubicBezTo>
                    <a:pt x="630329" y="308944"/>
                    <a:pt x="668190" y="311079"/>
                    <a:pt x="705485" y="317295"/>
                  </a:cubicBezTo>
                  <a:cubicBezTo>
                    <a:pt x="763064" y="326892"/>
                    <a:pt x="725556" y="331265"/>
                    <a:pt x="780641" y="354873"/>
                  </a:cubicBezTo>
                  <a:cubicBezTo>
                    <a:pt x="804423" y="365065"/>
                    <a:pt x="888947" y="377099"/>
                    <a:pt x="905902" y="379925"/>
                  </a:cubicBezTo>
                  <a:cubicBezTo>
                    <a:pt x="997759" y="375750"/>
                    <a:pt x="1090177" y="378355"/>
                    <a:pt x="1181474" y="367399"/>
                  </a:cubicBezTo>
                  <a:cubicBezTo>
                    <a:pt x="1196421" y="365605"/>
                    <a:pt x="1209648" y="354102"/>
                    <a:pt x="1219052" y="342347"/>
                  </a:cubicBezTo>
                  <a:cubicBezTo>
                    <a:pt x="1227300" y="332037"/>
                    <a:pt x="1227403" y="317295"/>
                    <a:pt x="1231578" y="304769"/>
                  </a:cubicBezTo>
                  <a:cubicBezTo>
                    <a:pt x="1227403" y="258840"/>
                    <a:pt x="1228715" y="212077"/>
                    <a:pt x="1219052" y="166983"/>
                  </a:cubicBezTo>
                  <a:cubicBezTo>
                    <a:pt x="1215201" y="149011"/>
                    <a:pt x="1168136" y="99636"/>
                    <a:pt x="1156422" y="91827"/>
                  </a:cubicBezTo>
                  <a:cubicBezTo>
                    <a:pt x="1145436" y="84503"/>
                    <a:pt x="1130654" y="85206"/>
                    <a:pt x="1118844" y="79301"/>
                  </a:cubicBezTo>
                  <a:cubicBezTo>
                    <a:pt x="1105379" y="72568"/>
                    <a:pt x="1095023" y="60363"/>
                    <a:pt x="1081266" y="54249"/>
                  </a:cubicBezTo>
                  <a:cubicBezTo>
                    <a:pt x="927563" y="-14065"/>
                    <a:pt x="730318" y="21084"/>
                    <a:pt x="580225" y="16670"/>
                  </a:cubicBezTo>
                  <a:cubicBezTo>
                    <a:pt x="497147" y="-11023"/>
                    <a:pt x="500894" y="4144"/>
                    <a:pt x="467491" y="4144"/>
                  </a:cubicBezTo>
                  <a:close/>
                </a:path>
              </a:pathLst>
            </a:cu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urved Connector 10">
              <a:extLst>
                <a:ext uri="{FF2B5EF4-FFF2-40B4-BE49-F238E27FC236}">
                  <a16:creationId xmlns:a16="http://schemas.microsoft.com/office/drawing/2014/main" id="{7A95F5F8-B28C-2B4B-BC2A-BC11D0C57C96}"/>
                </a:ext>
              </a:extLst>
            </p:cNvPr>
            <p:cNvCxnSpPr>
              <a:cxnSpLocks/>
            </p:cNvCxnSpPr>
            <p:nvPr/>
          </p:nvCxnSpPr>
          <p:spPr>
            <a:xfrm rot="10800000" flipV="1">
              <a:off x="6112701" y="3056351"/>
              <a:ext cx="538622" cy="51149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206A11-81DF-6D4D-BAB9-660532A0F3EF}"/>
                </a:ext>
              </a:extLst>
            </p:cNvPr>
            <p:cNvSpPr/>
            <p:nvPr/>
          </p:nvSpPr>
          <p:spPr>
            <a:xfrm>
              <a:off x="6517037" y="2661995"/>
              <a:ext cx="2428584"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76C86332-FBE1-2147-8A69-69D846681F8D}"/>
              </a:ext>
            </a:extLst>
          </p:cNvPr>
          <p:cNvGrpSpPr/>
          <p:nvPr/>
        </p:nvGrpSpPr>
        <p:grpSpPr>
          <a:xfrm>
            <a:off x="75990" y="2725009"/>
            <a:ext cx="3944865" cy="2435714"/>
            <a:chOff x="75990" y="2725009"/>
            <a:chExt cx="3944865" cy="2435714"/>
          </a:xfrm>
        </p:grpSpPr>
        <p:sp>
          <p:nvSpPr>
            <p:cNvPr id="16" name="Freeform 15">
              <a:extLst>
                <a:ext uri="{FF2B5EF4-FFF2-40B4-BE49-F238E27FC236}">
                  <a16:creationId xmlns:a16="http://schemas.microsoft.com/office/drawing/2014/main" id="{5A5AE008-07A4-924F-9F56-E68F1FF06525}"/>
                </a:ext>
              </a:extLst>
            </p:cNvPr>
            <p:cNvSpPr/>
            <p:nvPr/>
          </p:nvSpPr>
          <p:spPr>
            <a:xfrm>
              <a:off x="2829373" y="3319397"/>
              <a:ext cx="1191482" cy="1841326"/>
            </a:xfrm>
            <a:custGeom>
              <a:avLst/>
              <a:gdLst>
                <a:gd name="connsiteX0" fmla="*/ 39087 w 1191482"/>
                <a:gd name="connsiteY0" fmla="*/ 864296 h 1841326"/>
                <a:gd name="connsiteX1" fmla="*/ 26561 w 1191482"/>
                <a:gd name="connsiteY1" fmla="*/ 951978 h 1841326"/>
                <a:gd name="connsiteX2" fmla="*/ 51613 w 1191482"/>
                <a:gd name="connsiteY2" fmla="*/ 1052187 h 1841326"/>
                <a:gd name="connsiteX3" fmla="*/ 89191 w 1191482"/>
                <a:gd name="connsiteY3" fmla="*/ 1077239 h 1841326"/>
                <a:gd name="connsiteX4" fmla="*/ 176874 w 1191482"/>
                <a:gd name="connsiteY4" fmla="*/ 1102291 h 1841326"/>
                <a:gd name="connsiteX5" fmla="*/ 289608 w 1191482"/>
                <a:gd name="connsiteY5" fmla="*/ 1039661 h 1841326"/>
                <a:gd name="connsiteX6" fmla="*/ 314660 w 1191482"/>
                <a:gd name="connsiteY6" fmla="*/ 1014608 h 1841326"/>
                <a:gd name="connsiteX7" fmla="*/ 339712 w 1191482"/>
                <a:gd name="connsiteY7" fmla="*/ 977030 h 1841326"/>
                <a:gd name="connsiteX8" fmla="*/ 377290 w 1191482"/>
                <a:gd name="connsiteY8" fmla="*/ 951978 h 1841326"/>
                <a:gd name="connsiteX9" fmla="*/ 414868 w 1191482"/>
                <a:gd name="connsiteY9" fmla="*/ 876822 h 1841326"/>
                <a:gd name="connsiteX10" fmla="*/ 452446 w 1191482"/>
                <a:gd name="connsiteY10" fmla="*/ 851770 h 1841326"/>
                <a:gd name="connsiteX11" fmla="*/ 502550 w 1191482"/>
                <a:gd name="connsiteY11" fmla="*/ 789140 h 1841326"/>
                <a:gd name="connsiteX12" fmla="*/ 602759 w 1191482"/>
                <a:gd name="connsiteY12" fmla="*/ 726510 h 1841326"/>
                <a:gd name="connsiteX13" fmla="*/ 640337 w 1191482"/>
                <a:gd name="connsiteY13" fmla="*/ 713984 h 1841326"/>
                <a:gd name="connsiteX14" fmla="*/ 677915 w 1191482"/>
                <a:gd name="connsiteY14" fmla="*/ 701458 h 1841326"/>
                <a:gd name="connsiteX15" fmla="*/ 815701 w 1191482"/>
                <a:gd name="connsiteY15" fmla="*/ 713984 h 1841326"/>
                <a:gd name="connsiteX16" fmla="*/ 853279 w 1191482"/>
                <a:gd name="connsiteY16" fmla="*/ 739036 h 1841326"/>
                <a:gd name="connsiteX17" fmla="*/ 840753 w 1191482"/>
                <a:gd name="connsiteY17" fmla="*/ 801666 h 1841326"/>
                <a:gd name="connsiteX18" fmla="*/ 878331 w 1191482"/>
                <a:gd name="connsiteY18" fmla="*/ 977030 h 1841326"/>
                <a:gd name="connsiteX19" fmla="*/ 903383 w 1191482"/>
                <a:gd name="connsiteY19" fmla="*/ 1014608 h 1841326"/>
                <a:gd name="connsiteX20" fmla="*/ 940961 w 1191482"/>
                <a:gd name="connsiteY20" fmla="*/ 1089765 h 1841326"/>
                <a:gd name="connsiteX21" fmla="*/ 966013 w 1191482"/>
                <a:gd name="connsiteY21" fmla="*/ 1164921 h 1841326"/>
                <a:gd name="connsiteX22" fmla="*/ 991065 w 1191482"/>
                <a:gd name="connsiteY22" fmla="*/ 1240077 h 1841326"/>
                <a:gd name="connsiteX23" fmla="*/ 1003591 w 1191482"/>
                <a:gd name="connsiteY23" fmla="*/ 1277655 h 1841326"/>
                <a:gd name="connsiteX24" fmla="*/ 1016117 w 1191482"/>
                <a:gd name="connsiteY24" fmla="*/ 1327759 h 1841326"/>
                <a:gd name="connsiteX25" fmla="*/ 1066222 w 1191482"/>
                <a:gd name="connsiteY25" fmla="*/ 1828800 h 1841326"/>
                <a:gd name="connsiteX26" fmla="*/ 1103800 w 1191482"/>
                <a:gd name="connsiteY26" fmla="*/ 1841326 h 1841326"/>
                <a:gd name="connsiteX27" fmla="*/ 1166430 w 1191482"/>
                <a:gd name="connsiteY27" fmla="*/ 1828800 h 1841326"/>
                <a:gd name="connsiteX28" fmla="*/ 1191482 w 1191482"/>
                <a:gd name="connsiteY28" fmla="*/ 1753644 h 1841326"/>
                <a:gd name="connsiteX29" fmla="*/ 1178956 w 1191482"/>
                <a:gd name="connsiteY29" fmla="*/ 1553228 h 1841326"/>
                <a:gd name="connsiteX30" fmla="*/ 1166430 w 1191482"/>
                <a:gd name="connsiteY30" fmla="*/ 1515650 h 1841326"/>
                <a:gd name="connsiteX31" fmla="*/ 1116326 w 1191482"/>
                <a:gd name="connsiteY31" fmla="*/ 1440493 h 1841326"/>
                <a:gd name="connsiteX32" fmla="*/ 1091274 w 1191482"/>
                <a:gd name="connsiteY32" fmla="*/ 1402915 h 1841326"/>
                <a:gd name="connsiteX33" fmla="*/ 1066222 w 1191482"/>
                <a:gd name="connsiteY33" fmla="*/ 1365337 h 1841326"/>
                <a:gd name="connsiteX34" fmla="*/ 1016117 w 1191482"/>
                <a:gd name="connsiteY34" fmla="*/ 1302707 h 1841326"/>
                <a:gd name="connsiteX35" fmla="*/ 991065 w 1191482"/>
                <a:gd name="connsiteY35" fmla="*/ 1227551 h 1841326"/>
                <a:gd name="connsiteX36" fmla="*/ 991065 w 1191482"/>
                <a:gd name="connsiteY36" fmla="*/ 939452 h 1841326"/>
                <a:gd name="connsiteX37" fmla="*/ 1028643 w 1191482"/>
                <a:gd name="connsiteY37" fmla="*/ 826718 h 1841326"/>
                <a:gd name="connsiteX38" fmla="*/ 1041169 w 1191482"/>
                <a:gd name="connsiteY38" fmla="*/ 789140 h 1841326"/>
                <a:gd name="connsiteX39" fmla="*/ 1053695 w 1191482"/>
                <a:gd name="connsiteY39" fmla="*/ 751562 h 1841326"/>
                <a:gd name="connsiteX40" fmla="*/ 1041169 w 1191482"/>
                <a:gd name="connsiteY40" fmla="*/ 651354 h 1841326"/>
                <a:gd name="connsiteX41" fmla="*/ 1016117 w 1191482"/>
                <a:gd name="connsiteY41" fmla="*/ 576198 h 1841326"/>
                <a:gd name="connsiteX42" fmla="*/ 1041169 w 1191482"/>
                <a:gd name="connsiteY42" fmla="*/ 501041 h 1841326"/>
                <a:gd name="connsiteX43" fmla="*/ 1053695 w 1191482"/>
                <a:gd name="connsiteY43" fmla="*/ 463463 h 1841326"/>
                <a:gd name="connsiteX44" fmla="*/ 1078748 w 1191482"/>
                <a:gd name="connsiteY44" fmla="*/ 438411 h 1841326"/>
                <a:gd name="connsiteX45" fmla="*/ 1091274 w 1191482"/>
                <a:gd name="connsiteY45" fmla="*/ 388307 h 1841326"/>
                <a:gd name="connsiteX46" fmla="*/ 1116326 w 1191482"/>
                <a:gd name="connsiteY46" fmla="*/ 300625 h 1841326"/>
                <a:gd name="connsiteX47" fmla="*/ 1128852 w 1191482"/>
                <a:gd name="connsiteY47" fmla="*/ 200417 h 1841326"/>
                <a:gd name="connsiteX48" fmla="*/ 1091274 w 1191482"/>
                <a:gd name="connsiteY48" fmla="*/ 50104 h 1841326"/>
                <a:gd name="connsiteX49" fmla="*/ 1053695 w 1191482"/>
                <a:gd name="connsiteY49" fmla="*/ 25052 h 1841326"/>
                <a:gd name="connsiteX50" fmla="*/ 978539 w 1191482"/>
                <a:gd name="connsiteY50" fmla="*/ 0 h 1841326"/>
                <a:gd name="connsiteX51" fmla="*/ 790649 w 1191482"/>
                <a:gd name="connsiteY51" fmla="*/ 25052 h 1841326"/>
                <a:gd name="connsiteX52" fmla="*/ 715493 w 1191482"/>
                <a:gd name="connsiteY52" fmla="*/ 75156 h 1841326"/>
                <a:gd name="connsiteX53" fmla="*/ 677915 w 1191482"/>
                <a:gd name="connsiteY53" fmla="*/ 100208 h 1841326"/>
                <a:gd name="connsiteX54" fmla="*/ 652863 w 1191482"/>
                <a:gd name="connsiteY54" fmla="*/ 125261 h 1841326"/>
                <a:gd name="connsiteX55" fmla="*/ 615285 w 1191482"/>
                <a:gd name="connsiteY55" fmla="*/ 150313 h 1841326"/>
                <a:gd name="connsiteX56" fmla="*/ 552654 w 1191482"/>
                <a:gd name="connsiteY56" fmla="*/ 200417 h 1841326"/>
                <a:gd name="connsiteX57" fmla="*/ 527602 w 1191482"/>
                <a:gd name="connsiteY57" fmla="*/ 237995 h 1841326"/>
                <a:gd name="connsiteX58" fmla="*/ 490024 w 1191482"/>
                <a:gd name="connsiteY58" fmla="*/ 263047 h 1841326"/>
                <a:gd name="connsiteX59" fmla="*/ 477498 w 1191482"/>
                <a:gd name="connsiteY59" fmla="*/ 300625 h 1841326"/>
                <a:gd name="connsiteX60" fmla="*/ 439920 w 1191482"/>
                <a:gd name="connsiteY60" fmla="*/ 338203 h 1841326"/>
                <a:gd name="connsiteX61" fmla="*/ 402342 w 1191482"/>
                <a:gd name="connsiteY61" fmla="*/ 413359 h 1841326"/>
                <a:gd name="connsiteX62" fmla="*/ 314660 w 1191482"/>
                <a:gd name="connsiteY62" fmla="*/ 526093 h 1841326"/>
                <a:gd name="connsiteX63" fmla="*/ 289608 w 1191482"/>
                <a:gd name="connsiteY63" fmla="*/ 563671 h 1841326"/>
                <a:gd name="connsiteX64" fmla="*/ 226978 w 1191482"/>
                <a:gd name="connsiteY64" fmla="*/ 626302 h 1841326"/>
                <a:gd name="connsiteX65" fmla="*/ 151822 w 1191482"/>
                <a:gd name="connsiteY65" fmla="*/ 701458 h 1841326"/>
                <a:gd name="connsiteX66" fmla="*/ 126769 w 1191482"/>
                <a:gd name="connsiteY66" fmla="*/ 726510 h 1841326"/>
                <a:gd name="connsiteX67" fmla="*/ 89191 w 1191482"/>
                <a:gd name="connsiteY67" fmla="*/ 739036 h 1841326"/>
                <a:gd name="connsiteX68" fmla="*/ 51613 w 1191482"/>
                <a:gd name="connsiteY68" fmla="*/ 776614 h 1841326"/>
                <a:gd name="connsiteX69" fmla="*/ 14035 w 1191482"/>
                <a:gd name="connsiteY69" fmla="*/ 801666 h 1841326"/>
                <a:gd name="connsiteX70" fmla="*/ 1509 w 1191482"/>
                <a:gd name="connsiteY70" fmla="*/ 914400 h 18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91482" h="1841326">
                  <a:moveTo>
                    <a:pt x="39087" y="864296"/>
                  </a:moveTo>
                  <a:cubicBezTo>
                    <a:pt x="34912" y="893523"/>
                    <a:pt x="26561" y="922454"/>
                    <a:pt x="26561" y="951978"/>
                  </a:cubicBezTo>
                  <a:cubicBezTo>
                    <a:pt x="26561" y="954317"/>
                    <a:pt x="41729" y="1039832"/>
                    <a:pt x="51613" y="1052187"/>
                  </a:cubicBezTo>
                  <a:cubicBezTo>
                    <a:pt x="61017" y="1063943"/>
                    <a:pt x="75726" y="1070506"/>
                    <a:pt x="89191" y="1077239"/>
                  </a:cubicBezTo>
                  <a:cubicBezTo>
                    <a:pt x="107162" y="1086224"/>
                    <a:pt x="160820" y="1098278"/>
                    <a:pt x="176874" y="1102291"/>
                  </a:cubicBezTo>
                  <a:cubicBezTo>
                    <a:pt x="224127" y="1086540"/>
                    <a:pt x="246540" y="1082731"/>
                    <a:pt x="289608" y="1039661"/>
                  </a:cubicBezTo>
                  <a:cubicBezTo>
                    <a:pt x="297959" y="1031310"/>
                    <a:pt x="307283" y="1023830"/>
                    <a:pt x="314660" y="1014608"/>
                  </a:cubicBezTo>
                  <a:cubicBezTo>
                    <a:pt x="324064" y="1002852"/>
                    <a:pt x="329067" y="987675"/>
                    <a:pt x="339712" y="977030"/>
                  </a:cubicBezTo>
                  <a:cubicBezTo>
                    <a:pt x="350357" y="966385"/>
                    <a:pt x="364764" y="960329"/>
                    <a:pt x="377290" y="951978"/>
                  </a:cubicBezTo>
                  <a:cubicBezTo>
                    <a:pt x="387478" y="921415"/>
                    <a:pt x="390586" y="901104"/>
                    <a:pt x="414868" y="876822"/>
                  </a:cubicBezTo>
                  <a:cubicBezTo>
                    <a:pt x="425513" y="866177"/>
                    <a:pt x="439920" y="860121"/>
                    <a:pt x="452446" y="851770"/>
                  </a:cubicBezTo>
                  <a:cubicBezTo>
                    <a:pt x="476832" y="778613"/>
                    <a:pt x="445892" y="845798"/>
                    <a:pt x="502550" y="789140"/>
                  </a:cubicBezTo>
                  <a:cubicBezTo>
                    <a:pt x="572025" y="719665"/>
                    <a:pt x="461090" y="773732"/>
                    <a:pt x="602759" y="726510"/>
                  </a:cubicBezTo>
                  <a:lnTo>
                    <a:pt x="640337" y="713984"/>
                  </a:lnTo>
                  <a:lnTo>
                    <a:pt x="677915" y="701458"/>
                  </a:lnTo>
                  <a:cubicBezTo>
                    <a:pt x="723844" y="705633"/>
                    <a:pt x="770607" y="704321"/>
                    <a:pt x="815701" y="713984"/>
                  </a:cubicBezTo>
                  <a:cubicBezTo>
                    <a:pt x="830421" y="717138"/>
                    <a:pt x="849143" y="724561"/>
                    <a:pt x="853279" y="739036"/>
                  </a:cubicBezTo>
                  <a:cubicBezTo>
                    <a:pt x="859128" y="759507"/>
                    <a:pt x="844928" y="780789"/>
                    <a:pt x="840753" y="801666"/>
                  </a:cubicBezTo>
                  <a:cubicBezTo>
                    <a:pt x="846053" y="844068"/>
                    <a:pt x="850872" y="935841"/>
                    <a:pt x="878331" y="977030"/>
                  </a:cubicBezTo>
                  <a:lnTo>
                    <a:pt x="903383" y="1014608"/>
                  </a:lnTo>
                  <a:cubicBezTo>
                    <a:pt x="949063" y="1151652"/>
                    <a:pt x="876212" y="944080"/>
                    <a:pt x="940961" y="1089765"/>
                  </a:cubicBezTo>
                  <a:cubicBezTo>
                    <a:pt x="951686" y="1113896"/>
                    <a:pt x="957662" y="1139869"/>
                    <a:pt x="966013" y="1164921"/>
                  </a:cubicBezTo>
                  <a:lnTo>
                    <a:pt x="991065" y="1240077"/>
                  </a:lnTo>
                  <a:cubicBezTo>
                    <a:pt x="995240" y="1252603"/>
                    <a:pt x="1000389" y="1264846"/>
                    <a:pt x="1003591" y="1277655"/>
                  </a:cubicBezTo>
                  <a:lnTo>
                    <a:pt x="1016117" y="1327759"/>
                  </a:lnTo>
                  <a:cubicBezTo>
                    <a:pt x="1021091" y="1516761"/>
                    <a:pt x="897335" y="1744357"/>
                    <a:pt x="1066222" y="1828800"/>
                  </a:cubicBezTo>
                  <a:cubicBezTo>
                    <a:pt x="1078032" y="1834705"/>
                    <a:pt x="1091274" y="1837151"/>
                    <a:pt x="1103800" y="1841326"/>
                  </a:cubicBezTo>
                  <a:cubicBezTo>
                    <a:pt x="1124677" y="1837151"/>
                    <a:pt x="1151376" y="1843854"/>
                    <a:pt x="1166430" y="1828800"/>
                  </a:cubicBezTo>
                  <a:cubicBezTo>
                    <a:pt x="1185103" y="1810127"/>
                    <a:pt x="1191482" y="1753644"/>
                    <a:pt x="1191482" y="1753644"/>
                  </a:cubicBezTo>
                  <a:cubicBezTo>
                    <a:pt x="1187307" y="1686839"/>
                    <a:pt x="1185963" y="1619796"/>
                    <a:pt x="1178956" y="1553228"/>
                  </a:cubicBezTo>
                  <a:cubicBezTo>
                    <a:pt x="1177574" y="1540097"/>
                    <a:pt x="1172842" y="1527192"/>
                    <a:pt x="1166430" y="1515650"/>
                  </a:cubicBezTo>
                  <a:cubicBezTo>
                    <a:pt x="1151808" y="1489330"/>
                    <a:pt x="1133027" y="1465545"/>
                    <a:pt x="1116326" y="1440493"/>
                  </a:cubicBezTo>
                  <a:lnTo>
                    <a:pt x="1091274" y="1402915"/>
                  </a:lnTo>
                  <a:cubicBezTo>
                    <a:pt x="1082923" y="1390389"/>
                    <a:pt x="1076867" y="1375982"/>
                    <a:pt x="1066222" y="1365337"/>
                  </a:cubicBezTo>
                  <a:cubicBezTo>
                    <a:pt x="1045398" y="1344514"/>
                    <a:pt x="1028759" y="1331151"/>
                    <a:pt x="1016117" y="1302707"/>
                  </a:cubicBezTo>
                  <a:cubicBezTo>
                    <a:pt x="1005392" y="1278576"/>
                    <a:pt x="991065" y="1227551"/>
                    <a:pt x="991065" y="1227551"/>
                  </a:cubicBezTo>
                  <a:cubicBezTo>
                    <a:pt x="976664" y="1097938"/>
                    <a:pt x="968721" y="1088412"/>
                    <a:pt x="991065" y="939452"/>
                  </a:cubicBezTo>
                  <a:lnTo>
                    <a:pt x="1028643" y="826718"/>
                  </a:lnTo>
                  <a:lnTo>
                    <a:pt x="1041169" y="789140"/>
                  </a:lnTo>
                  <a:lnTo>
                    <a:pt x="1053695" y="751562"/>
                  </a:lnTo>
                  <a:cubicBezTo>
                    <a:pt x="1049520" y="718159"/>
                    <a:pt x="1048222" y="684269"/>
                    <a:pt x="1041169" y="651354"/>
                  </a:cubicBezTo>
                  <a:cubicBezTo>
                    <a:pt x="1035636" y="625533"/>
                    <a:pt x="1016117" y="576198"/>
                    <a:pt x="1016117" y="576198"/>
                  </a:cubicBezTo>
                  <a:lnTo>
                    <a:pt x="1041169" y="501041"/>
                  </a:lnTo>
                  <a:cubicBezTo>
                    <a:pt x="1045344" y="488515"/>
                    <a:pt x="1044358" y="472799"/>
                    <a:pt x="1053695" y="463463"/>
                  </a:cubicBezTo>
                  <a:lnTo>
                    <a:pt x="1078748" y="438411"/>
                  </a:lnTo>
                  <a:cubicBezTo>
                    <a:pt x="1082923" y="421710"/>
                    <a:pt x="1086545" y="404860"/>
                    <a:pt x="1091274" y="388307"/>
                  </a:cubicBezTo>
                  <a:cubicBezTo>
                    <a:pt x="1103187" y="346610"/>
                    <a:pt x="1108494" y="347615"/>
                    <a:pt x="1116326" y="300625"/>
                  </a:cubicBezTo>
                  <a:cubicBezTo>
                    <a:pt x="1121860" y="267420"/>
                    <a:pt x="1124677" y="233820"/>
                    <a:pt x="1128852" y="200417"/>
                  </a:cubicBezTo>
                  <a:cubicBezTo>
                    <a:pt x="1121888" y="137743"/>
                    <a:pt x="1134422" y="93252"/>
                    <a:pt x="1091274" y="50104"/>
                  </a:cubicBezTo>
                  <a:cubicBezTo>
                    <a:pt x="1080629" y="39459"/>
                    <a:pt x="1067452" y="31166"/>
                    <a:pt x="1053695" y="25052"/>
                  </a:cubicBezTo>
                  <a:cubicBezTo>
                    <a:pt x="1029564" y="14327"/>
                    <a:pt x="978539" y="0"/>
                    <a:pt x="978539" y="0"/>
                  </a:cubicBezTo>
                  <a:cubicBezTo>
                    <a:pt x="967878" y="888"/>
                    <a:pt x="835795" y="-29"/>
                    <a:pt x="790649" y="25052"/>
                  </a:cubicBezTo>
                  <a:cubicBezTo>
                    <a:pt x="764329" y="39674"/>
                    <a:pt x="740545" y="58455"/>
                    <a:pt x="715493" y="75156"/>
                  </a:cubicBezTo>
                  <a:cubicBezTo>
                    <a:pt x="702967" y="83507"/>
                    <a:pt x="688560" y="89563"/>
                    <a:pt x="677915" y="100208"/>
                  </a:cubicBezTo>
                  <a:cubicBezTo>
                    <a:pt x="669564" y="108559"/>
                    <a:pt x="662085" y="117883"/>
                    <a:pt x="652863" y="125261"/>
                  </a:cubicBezTo>
                  <a:cubicBezTo>
                    <a:pt x="641108" y="134666"/>
                    <a:pt x="627041" y="140909"/>
                    <a:pt x="615285" y="150313"/>
                  </a:cubicBezTo>
                  <a:cubicBezTo>
                    <a:pt x="526041" y="221707"/>
                    <a:pt x="668314" y="123310"/>
                    <a:pt x="552654" y="200417"/>
                  </a:cubicBezTo>
                  <a:cubicBezTo>
                    <a:pt x="544303" y="212943"/>
                    <a:pt x="538247" y="227350"/>
                    <a:pt x="527602" y="237995"/>
                  </a:cubicBezTo>
                  <a:cubicBezTo>
                    <a:pt x="516957" y="248640"/>
                    <a:pt x="499428" y="251292"/>
                    <a:pt x="490024" y="263047"/>
                  </a:cubicBezTo>
                  <a:cubicBezTo>
                    <a:pt x="481776" y="273357"/>
                    <a:pt x="484822" y="289639"/>
                    <a:pt x="477498" y="300625"/>
                  </a:cubicBezTo>
                  <a:cubicBezTo>
                    <a:pt x="467672" y="315364"/>
                    <a:pt x="451261" y="324594"/>
                    <a:pt x="439920" y="338203"/>
                  </a:cubicBezTo>
                  <a:cubicBezTo>
                    <a:pt x="384312" y="404932"/>
                    <a:pt x="440004" y="345567"/>
                    <a:pt x="402342" y="413359"/>
                  </a:cubicBezTo>
                  <a:cubicBezTo>
                    <a:pt x="339025" y="527330"/>
                    <a:pt x="375521" y="453060"/>
                    <a:pt x="314660" y="526093"/>
                  </a:cubicBezTo>
                  <a:cubicBezTo>
                    <a:pt x="305022" y="537658"/>
                    <a:pt x="299521" y="552341"/>
                    <a:pt x="289608" y="563671"/>
                  </a:cubicBezTo>
                  <a:cubicBezTo>
                    <a:pt x="270166" y="585890"/>
                    <a:pt x="244693" y="602683"/>
                    <a:pt x="226978" y="626302"/>
                  </a:cubicBezTo>
                  <a:cubicBezTo>
                    <a:pt x="161320" y="713846"/>
                    <a:pt x="220506" y="646512"/>
                    <a:pt x="151822" y="701458"/>
                  </a:cubicBezTo>
                  <a:cubicBezTo>
                    <a:pt x="142600" y="708835"/>
                    <a:pt x="136896" y="720434"/>
                    <a:pt x="126769" y="726510"/>
                  </a:cubicBezTo>
                  <a:cubicBezTo>
                    <a:pt x="115447" y="733303"/>
                    <a:pt x="101717" y="734861"/>
                    <a:pt x="89191" y="739036"/>
                  </a:cubicBezTo>
                  <a:cubicBezTo>
                    <a:pt x="76665" y="751562"/>
                    <a:pt x="65222" y="765273"/>
                    <a:pt x="51613" y="776614"/>
                  </a:cubicBezTo>
                  <a:cubicBezTo>
                    <a:pt x="40048" y="786252"/>
                    <a:pt x="23439" y="789911"/>
                    <a:pt x="14035" y="801666"/>
                  </a:cubicBezTo>
                  <a:cubicBezTo>
                    <a:pt x="-6413" y="827226"/>
                    <a:pt x="1509" y="893936"/>
                    <a:pt x="1509" y="914400"/>
                  </a:cubicBezTo>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urved Connector 17">
              <a:extLst>
                <a:ext uri="{FF2B5EF4-FFF2-40B4-BE49-F238E27FC236}">
                  <a16:creationId xmlns:a16="http://schemas.microsoft.com/office/drawing/2014/main" id="{4B22C895-C0A6-CA44-932D-7F34DBD6A6FE}"/>
                </a:ext>
              </a:extLst>
            </p:cNvPr>
            <p:cNvCxnSpPr>
              <a:cxnSpLocks/>
            </p:cNvCxnSpPr>
            <p:nvPr/>
          </p:nvCxnSpPr>
          <p:spPr>
            <a:xfrm rot="16200000" flipH="1">
              <a:off x="1959884" y="3162984"/>
              <a:ext cx="1061908" cy="566304"/>
            </a:xfrm>
            <a:prstGeom prst="curvedConnector3">
              <a:avLst>
                <a:gd name="adj1" fmla="val 216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A307ACE-ECF1-6940-A75F-773E67CCDAA9}"/>
                </a:ext>
              </a:extLst>
            </p:cNvPr>
            <p:cNvSpPr/>
            <p:nvPr/>
          </p:nvSpPr>
          <p:spPr>
            <a:xfrm>
              <a:off x="75990" y="2725009"/>
              <a:ext cx="1789891"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 performance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F4709B0B-1B69-3C47-B574-3A1FD8BC5C33}"/>
              </a:ext>
            </a:extLst>
          </p:cNvPr>
          <p:cNvGrpSpPr/>
          <p:nvPr/>
        </p:nvGrpSpPr>
        <p:grpSpPr>
          <a:xfrm>
            <a:off x="4144046" y="3356975"/>
            <a:ext cx="4803187" cy="2198673"/>
            <a:chOff x="4144046" y="3356975"/>
            <a:chExt cx="4803187" cy="2198673"/>
          </a:xfrm>
        </p:grpSpPr>
        <p:sp>
          <p:nvSpPr>
            <p:cNvPr id="25" name="Freeform 24">
              <a:extLst>
                <a:ext uri="{FF2B5EF4-FFF2-40B4-BE49-F238E27FC236}">
                  <a16:creationId xmlns:a16="http://schemas.microsoft.com/office/drawing/2014/main" id="{47A4F748-3067-364A-9D95-47114FFB732D}"/>
                </a:ext>
              </a:extLst>
            </p:cNvPr>
            <p:cNvSpPr/>
            <p:nvPr/>
          </p:nvSpPr>
          <p:spPr>
            <a:xfrm>
              <a:off x="4144046" y="3356975"/>
              <a:ext cx="578266" cy="1291457"/>
            </a:xfrm>
            <a:custGeom>
              <a:avLst/>
              <a:gdLst>
                <a:gd name="connsiteX0" fmla="*/ 377850 w 578266"/>
                <a:gd name="connsiteY0" fmla="*/ 25052 h 1291457"/>
                <a:gd name="connsiteX1" fmla="*/ 327746 w 578266"/>
                <a:gd name="connsiteY1" fmla="*/ 187891 h 1291457"/>
                <a:gd name="connsiteX2" fmla="*/ 302694 w 578266"/>
                <a:gd name="connsiteY2" fmla="*/ 225469 h 1291457"/>
                <a:gd name="connsiteX3" fmla="*/ 277642 w 578266"/>
                <a:gd name="connsiteY3" fmla="*/ 300625 h 1291457"/>
                <a:gd name="connsiteX4" fmla="*/ 252590 w 578266"/>
                <a:gd name="connsiteY4" fmla="*/ 375781 h 1291457"/>
                <a:gd name="connsiteX5" fmla="*/ 202486 w 578266"/>
                <a:gd name="connsiteY5" fmla="*/ 526093 h 1291457"/>
                <a:gd name="connsiteX6" fmla="*/ 189959 w 578266"/>
                <a:gd name="connsiteY6" fmla="*/ 563672 h 1291457"/>
                <a:gd name="connsiteX7" fmla="*/ 177433 w 578266"/>
                <a:gd name="connsiteY7" fmla="*/ 601250 h 1291457"/>
                <a:gd name="connsiteX8" fmla="*/ 152381 w 578266"/>
                <a:gd name="connsiteY8" fmla="*/ 638828 h 1291457"/>
                <a:gd name="connsiteX9" fmla="*/ 139855 w 578266"/>
                <a:gd name="connsiteY9" fmla="*/ 676406 h 1291457"/>
                <a:gd name="connsiteX10" fmla="*/ 89751 w 578266"/>
                <a:gd name="connsiteY10" fmla="*/ 751562 h 1291457"/>
                <a:gd name="connsiteX11" fmla="*/ 64699 w 578266"/>
                <a:gd name="connsiteY11" fmla="*/ 826718 h 1291457"/>
                <a:gd name="connsiteX12" fmla="*/ 52173 w 578266"/>
                <a:gd name="connsiteY12" fmla="*/ 864296 h 1291457"/>
                <a:gd name="connsiteX13" fmla="*/ 39647 w 578266"/>
                <a:gd name="connsiteY13" fmla="*/ 914400 h 1291457"/>
                <a:gd name="connsiteX14" fmla="*/ 14595 w 578266"/>
                <a:gd name="connsiteY14" fmla="*/ 1052187 h 1291457"/>
                <a:gd name="connsiteX15" fmla="*/ 2069 w 578266"/>
                <a:gd name="connsiteY15" fmla="*/ 1102291 h 1291457"/>
                <a:gd name="connsiteX16" fmla="*/ 52173 w 578266"/>
                <a:gd name="connsiteY16" fmla="*/ 1290181 h 1291457"/>
                <a:gd name="connsiteX17" fmla="*/ 127329 w 578266"/>
                <a:gd name="connsiteY17" fmla="*/ 1277655 h 1291457"/>
                <a:gd name="connsiteX18" fmla="*/ 189959 w 578266"/>
                <a:gd name="connsiteY18" fmla="*/ 1202499 h 1291457"/>
                <a:gd name="connsiteX19" fmla="*/ 202486 w 578266"/>
                <a:gd name="connsiteY19" fmla="*/ 1164921 h 1291457"/>
                <a:gd name="connsiteX20" fmla="*/ 227538 w 578266"/>
                <a:gd name="connsiteY20" fmla="*/ 1127343 h 1291457"/>
                <a:gd name="connsiteX21" fmla="*/ 252590 w 578266"/>
                <a:gd name="connsiteY21" fmla="*/ 1052187 h 1291457"/>
                <a:gd name="connsiteX22" fmla="*/ 265116 w 578266"/>
                <a:gd name="connsiteY22" fmla="*/ 1014609 h 1291457"/>
                <a:gd name="connsiteX23" fmla="*/ 290168 w 578266"/>
                <a:gd name="connsiteY23" fmla="*/ 977030 h 1291457"/>
                <a:gd name="connsiteX24" fmla="*/ 302694 w 578266"/>
                <a:gd name="connsiteY24" fmla="*/ 939452 h 1291457"/>
                <a:gd name="connsiteX25" fmla="*/ 340272 w 578266"/>
                <a:gd name="connsiteY25" fmla="*/ 901874 h 1291457"/>
                <a:gd name="connsiteX26" fmla="*/ 377850 w 578266"/>
                <a:gd name="connsiteY26" fmla="*/ 814192 h 1291457"/>
                <a:gd name="connsiteX27" fmla="*/ 415428 w 578266"/>
                <a:gd name="connsiteY27" fmla="*/ 764088 h 1291457"/>
                <a:gd name="connsiteX28" fmla="*/ 453006 w 578266"/>
                <a:gd name="connsiteY28" fmla="*/ 688932 h 1291457"/>
                <a:gd name="connsiteX29" fmla="*/ 465532 w 578266"/>
                <a:gd name="connsiteY29" fmla="*/ 651354 h 1291457"/>
                <a:gd name="connsiteX30" fmla="*/ 490584 w 578266"/>
                <a:gd name="connsiteY30" fmla="*/ 613776 h 1291457"/>
                <a:gd name="connsiteX31" fmla="*/ 515636 w 578266"/>
                <a:gd name="connsiteY31" fmla="*/ 538620 h 1291457"/>
                <a:gd name="connsiteX32" fmla="*/ 540688 w 578266"/>
                <a:gd name="connsiteY32" fmla="*/ 450937 h 1291457"/>
                <a:gd name="connsiteX33" fmla="*/ 553214 w 578266"/>
                <a:gd name="connsiteY33" fmla="*/ 413359 h 1291457"/>
                <a:gd name="connsiteX34" fmla="*/ 578266 w 578266"/>
                <a:gd name="connsiteY34" fmla="*/ 300625 h 1291457"/>
                <a:gd name="connsiteX35" fmla="*/ 565740 w 578266"/>
                <a:gd name="connsiteY35" fmla="*/ 62630 h 1291457"/>
                <a:gd name="connsiteX36" fmla="*/ 553214 w 578266"/>
                <a:gd name="connsiteY36" fmla="*/ 25052 h 1291457"/>
                <a:gd name="connsiteX37" fmla="*/ 515636 w 578266"/>
                <a:gd name="connsiteY37" fmla="*/ 0 h 1291457"/>
                <a:gd name="connsiteX38" fmla="*/ 377850 w 578266"/>
                <a:gd name="connsiteY38" fmla="*/ 25052 h 12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8266" h="1291457">
                  <a:moveTo>
                    <a:pt x="377850" y="25052"/>
                  </a:moveTo>
                  <a:cubicBezTo>
                    <a:pt x="346535" y="56367"/>
                    <a:pt x="336413" y="174891"/>
                    <a:pt x="327746" y="187891"/>
                  </a:cubicBezTo>
                  <a:cubicBezTo>
                    <a:pt x="319395" y="200417"/>
                    <a:pt x="308808" y="211712"/>
                    <a:pt x="302694" y="225469"/>
                  </a:cubicBezTo>
                  <a:cubicBezTo>
                    <a:pt x="291969" y="249600"/>
                    <a:pt x="285993" y="275573"/>
                    <a:pt x="277642" y="300625"/>
                  </a:cubicBezTo>
                  <a:lnTo>
                    <a:pt x="252590" y="375781"/>
                  </a:lnTo>
                  <a:lnTo>
                    <a:pt x="202486" y="526093"/>
                  </a:lnTo>
                  <a:lnTo>
                    <a:pt x="189959" y="563672"/>
                  </a:lnTo>
                  <a:cubicBezTo>
                    <a:pt x="185784" y="576198"/>
                    <a:pt x="184757" y="590264"/>
                    <a:pt x="177433" y="601250"/>
                  </a:cubicBezTo>
                  <a:cubicBezTo>
                    <a:pt x="169082" y="613776"/>
                    <a:pt x="159114" y="625363"/>
                    <a:pt x="152381" y="638828"/>
                  </a:cubicBezTo>
                  <a:cubicBezTo>
                    <a:pt x="146476" y="650638"/>
                    <a:pt x="146267" y="664864"/>
                    <a:pt x="139855" y="676406"/>
                  </a:cubicBezTo>
                  <a:cubicBezTo>
                    <a:pt x="125233" y="702726"/>
                    <a:pt x="99272" y="722998"/>
                    <a:pt x="89751" y="751562"/>
                  </a:cubicBezTo>
                  <a:lnTo>
                    <a:pt x="64699" y="826718"/>
                  </a:lnTo>
                  <a:cubicBezTo>
                    <a:pt x="60524" y="839244"/>
                    <a:pt x="55375" y="851487"/>
                    <a:pt x="52173" y="864296"/>
                  </a:cubicBezTo>
                  <a:cubicBezTo>
                    <a:pt x="47998" y="880997"/>
                    <a:pt x="43382" y="897595"/>
                    <a:pt x="39647" y="914400"/>
                  </a:cubicBezTo>
                  <a:cubicBezTo>
                    <a:pt x="12779" y="1035308"/>
                    <a:pt x="41789" y="916217"/>
                    <a:pt x="14595" y="1052187"/>
                  </a:cubicBezTo>
                  <a:cubicBezTo>
                    <a:pt x="11219" y="1069068"/>
                    <a:pt x="6244" y="1085590"/>
                    <a:pt x="2069" y="1102291"/>
                  </a:cubicBezTo>
                  <a:cubicBezTo>
                    <a:pt x="2359" y="1105776"/>
                    <a:pt x="-16127" y="1275003"/>
                    <a:pt x="52173" y="1290181"/>
                  </a:cubicBezTo>
                  <a:cubicBezTo>
                    <a:pt x="76966" y="1295691"/>
                    <a:pt x="102277" y="1281830"/>
                    <a:pt x="127329" y="1277655"/>
                  </a:cubicBezTo>
                  <a:cubicBezTo>
                    <a:pt x="155033" y="1249951"/>
                    <a:pt x="172519" y="1237378"/>
                    <a:pt x="189959" y="1202499"/>
                  </a:cubicBezTo>
                  <a:cubicBezTo>
                    <a:pt x="195864" y="1190689"/>
                    <a:pt x="196581" y="1176731"/>
                    <a:pt x="202486" y="1164921"/>
                  </a:cubicBezTo>
                  <a:cubicBezTo>
                    <a:pt x="209219" y="1151456"/>
                    <a:pt x="221424" y="1141100"/>
                    <a:pt x="227538" y="1127343"/>
                  </a:cubicBezTo>
                  <a:cubicBezTo>
                    <a:pt x="238263" y="1103212"/>
                    <a:pt x="244239" y="1077239"/>
                    <a:pt x="252590" y="1052187"/>
                  </a:cubicBezTo>
                  <a:cubicBezTo>
                    <a:pt x="256765" y="1039661"/>
                    <a:pt x="257792" y="1025595"/>
                    <a:pt x="265116" y="1014609"/>
                  </a:cubicBezTo>
                  <a:cubicBezTo>
                    <a:pt x="273467" y="1002083"/>
                    <a:pt x="283435" y="990495"/>
                    <a:pt x="290168" y="977030"/>
                  </a:cubicBezTo>
                  <a:cubicBezTo>
                    <a:pt x="296073" y="965220"/>
                    <a:pt x="295370" y="950438"/>
                    <a:pt x="302694" y="939452"/>
                  </a:cubicBezTo>
                  <a:cubicBezTo>
                    <a:pt x="312520" y="924713"/>
                    <a:pt x="327746" y="914400"/>
                    <a:pt x="340272" y="901874"/>
                  </a:cubicBezTo>
                  <a:cubicBezTo>
                    <a:pt x="352449" y="865344"/>
                    <a:pt x="355738" y="849571"/>
                    <a:pt x="377850" y="814192"/>
                  </a:cubicBezTo>
                  <a:cubicBezTo>
                    <a:pt x="388915" y="796489"/>
                    <a:pt x="402902" y="780789"/>
                    <a:pt x="415428" y="764088"/>
                  </a:cubicBezTo>
                  <a:cubicBezTo>
                    <a:pt x="446912" y="669635"/>
                    <a:pt x="404442" y="786060"/>
                    <a:pt x="453006" y="688932"/>
                  </a:cubicBezTo>
                  <a:cubicBezTo>
                    <a:pt x="458911" y="677122"/>
                    <a:pt x="459627" y="663164"/>
                    <a:pt x="465532" y="651354"/>
                  </a:cubicBezTo>
                  <a:cubicBezTo>
                    <a:pt x="472265" y="637889"/>
                    <a:pt x="484470" y="627533"/>
                    <a:pt x="490584" y="613776"/>
                  </a:cubicBezTo>
                  <a:cubicBezTo>
                    <a:pt x="501309" y="589645"/>
                    <a:pt x="507285" y="563672"/>
                    <a:pt x="515636" y="538620"/>
                  </a:cubicBezTo>
                  <a:cubicBezTo>
                    <a:pt x="545668" y="448523"/>
                    <a:pt x="509233" y="561030"/>
                    <a:pt x="540688" y="450937"/>
                  </a:cubicBezTo>
                  <a:cubicBezTo>
                    <a:pt x="544315" y="438241"/>
                    <a:pt x="549587" y="426055"/>
                    <a:pt x="553214" y="413359"/>
                  </a:cubicBezTo>
                  <a:cubicBezTo>
                    <a:pt x="565007" y="372083"/>
                    <a:pt x="569656" y="343675"/>
                    <a:pt x="578266" y="300625"/>
                  </a:cubicBezTo>
                  <a:cubicBezTo>
                    <a:pt x="574091" y="221293"/>
                    <a:pt x="572932" y="141745"/>
                    <a:pt x="565740" y="62630"/>
                  </a:cubicBezTo>
                  <a:cubicBezTo>
                    <a:pt x="564545" y="49481"/>
                    <a:pt x="561462" y="35362"/>
                    <a:pt x="553214" y="25052"/>
                  </a:cubicBezTo>
                  <a:cubicBezTo>
                    <a:pt x="543810" y="13297"/>
                    <a:pt x="528162" y="8351"/>
                    <a:pt x="515636" y="0"/>
                  </a:cubicBezTo>
                  <a:cubicBezTo>
                    <a:pt x="371969" y="13061"/>
                    <a:pt x="409165" y="-6263"/>
                    <a:pt x="377850" y="25052"/>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3EA287E-2044-2B4D-8EDD-13DAD3476B92}"/>
                </a:ext>
              </a:extLst>
            </p:cNvPr>
            <p:cNvSpPr/>
            <p:nvPr/>
          </p:nvSpPr>
          <p:spPr>
            <a:xfrm>
              <a:off x="4922729" y="3544866"/>
              <a:ext cx="1418211" cy="651353"/>
            </a:xfrm>
            <a:custGeom>
              <a:avLst/>
              <a:gdLst>
                <a:gd name="connsiteX0" fmla="*/ 162838 w 1418211"/>
                <a:gd name="connsiteY0" fmla="*/ 100208 h 651353"/>
                <a:gd name="connsiteX1" fmla="*/ 75156 w 1418211"/>
                <a:gd name="connsiteY1" fmla="*/ 112734 h 651353"/>
                <a:gd name="connsiteX2" fmla="*/ 37578 w 1418211"/>
                <a:gd name="connsiteY2" fmla="*/ 125260 h 651353"/>
                <a:gd name="connsiteX3" fmla="*/ 12526 w 1418211"/>
                <a:gd name="connsiteY3" fmla="*/ 162838 h 651353"/>
                <a:gd name="connsiteX4" fmla="*/ 0 w 1418211"/>
                <a:gd name="connsiteY4" fmla="*/ 200416 h 651353"/>
                <a:gd name="connsiteX5" fmla="*/ 37578 w 1418211"/>
                <a:gd name="connsiteY5" fmla="*/ 325676 h 651353"/>
                <a:gd name="connsiteX6" fmla="*/ 150312 w 1418211"/>
                <a:gd name="connsiteY6" fmla="*/ 375781 h 651353"/>
                <a:gd name="connsiteX7" fmla="*/ 225468 w 1418211"/>
                <a:gd name="connsiteY7" fmla="*/ 400833 h 651353"/>
                <a:gd name="connsiteX8" fmla="*/ 263046 w 1418211"/>
                <a:gd name="connsiteY8" fmla="*/ 413359 h 651353"/>
                <a:gd name="connsiteX9" fmla="*/ 313150 w 1418211"/>
                <a:gd name="connsiteY9" fmla="*/ 425885 h 651353"/>
                <a:gd name="connsiteX10" fmla="*/ 400833 w 1418211"/>
                <a:gd name="connsiteY10" fmla="*/ 450937 h 651353"/>
                <a:gd name="connsiteX11" fmla="*/ 551145 w 1418211"/>
                <a:gd name="connsiteY11" fmla="*/ 488515 h 651353"/>
                <a:gd name="connsiteX12" fmla="*/ 626301 w 1418211"/>
                <a:gd name="connsiteY12" fmla="*/ 538619 h 651353"/>
                <a:gd name="connsiteX13" fmla="*/ 688931 w 1418211"/>
                <a:gd name="connsiteY13" fmla="*/ 588723 h 651353"/>
                <a:gd name="connsiteX14" fmla="*/ 726509 w 1418211"/>
                <a:gd name="connsiteY14" fmla="*/ 613775 h 651353"/>
                <a:gd name="connsiteX15" fmla="*/ 876822 w 1418211"/>
                <a:gd name="connsiteY15" fmla="*/ 651353 h 651353"/>
                <a:gd name="connsiteX16" fmla="*/ 1077238 w 1418211"/>
                <a:gd name="connsiteY16" fmla="*/ 638827 h 651353"/>
                <a:gd name="connsiteX17" fmla="*/ 1189972 w 1418211"/>
                <a:gd name="connsiteY17" fmla="*/ 576197 h 651353"/>
                <a:gd name="connsiteX18" fmla="*/ 1252603 w 1418211"/>
                <a:gd name="connsiteY18" fmla="*/ 513567 h 651353"/>
                <a:gd name="connsiteX19" fmla="*/ 1290181 w 1418211"/>
                <a:gd name="connsiteY19" fmla="*/ 475989 h 651353"/>
                <a:gd name="connsiteX20" fmla="*/ 1340285 w 1418211"/>
                <a:gd name="connsiteY20" fmla="*/ 400833 h 651353"/>
                <a:gd name="connsiteX21" fmla="*/ 1365337 w 1418211"/>
                <a:gd name="connsiteY21" fmla="*/ 363255 h 651353"/>
                <a:gd name="connsiteX22" fmla="*/ 1390389 w 1418211"/>
                <a:gd name="connsiteY22" fmla="*/ 338202 h 651353"/>
                <a:gd name="connsiteX23" fmla="*/ 1402915 w 1418211"/>
                <a:gd name="connsiteY23" fmla="*/ 300624 h 651353"/>
                <a:gd name="connsiteX24" fmla="*/ 1402915 w 1418211"/>
                <a:gd name="connsiteY24" fmla="*/ 100208 h 651353"/>
                <a:gd name="connsiteX25" fmla="*/ 1352811 w 1418211"/>
                <a:gd name="connsiteY25" fmla="*/ 25052 h 651353"/>
                <a:gd name="connsiteX26" fmla="*/ 1315233 w 1418211"/>
                <a:gd name="connsiteY26" fmla="*/ 0 h 651353"/>
                <a:gd name="connsiteX27" fmla="*/ 1252603 w 1418211"/>
                <a:gd name="connsiteY27" fmla="*/ 12526 h 651353"/>
                <a:gd name="connsiteX28" fmla="*/ 1215024 w 1418211"/>
                <a:gd name="connsiteY28" fmla="*/ 75156 h 651353"/>
                <a:gd name="connsiteX29" fmla="*/ 1189972 w 1418211"/>
                <a:gd name="connsiteY29" fmla="*/ 112734 h 651353"/>
                <a:gd name="connsiteX30" fmla="*/ 1139868 w 1418211"/>
                <a:gd name="connsiteY30" fmla="*/ 225468 h 651353"/>
                <a:gd name="connsiteX31" fmla="*/ 1064712 w 1418211"/>
                <a:gd name="connsiteY31" fmla="*/ 250520 h 651353"/>
                <a:gd name="connsiteX32" fmla="*/ 1027134 w 1418211"/>
                <a:gd name="connsiteY32" fmla="*/ 263046 h 651353"/>
                <a:gd name="connsiteX33" fmla="*/ 989556 w 1418211"/>
                <a:gd name="connsiteY33" fmla="*/ 275572 h 651353"/>
                <a:gd name="connsiteX34" fmla="*/ 951978 w 1418211"/>
                <a:gd name="connsiteY34" fmla="*/ 288098 h 651353"/>
                <a:gd name="connsiteX35" fmla="*/ 488515 w 1418211"/>
                <a:gd name="connsiteY35" fmla="*/ 275572 h 651353"/>
                <a:gd name="connsiteX36" fmla="*/ 413359 w 1418211"/>
                <a:gd name="connsiteY36" fmla="*/ 250520 h 651353"/>
                <a:gd name="connsiteX37" fmla="*/ 350729 w 1418211"/>
                <a:gd name="connsiteY37" fmla="*/ 187890 h 651353"/>
                <a:gd name="connsiteX38" fmla="*/ 275572 w 1418211"/>
                <a:gd name="connsiteY38" fmla="*/ 162838 h 651353"/>
                <a:gd name="connsiteX39" fmla="*/ 237994 w 1418211"/>
                <a:gd name="connsiteY39" fmla="*/ 150312 h 651353"/>
                <a:gd name="connsiteX40" fmla="*/ 200416 w 1418211"/>
                <a:gd name="connsiteY40" fmla="*/ 137786 h 651353"/>
                <a:gd name="connsiteX41" fmla="*/ 162838 w 1418211"/>
                <a:gd name="connsiteY41" fmla="*/ 100208 h 65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18211" h="651353">
                  <a:moveTo>
                    <a:pt x="162838" y="100208"/>
                  </a:moveTo>
                  <a:cubicBezTo>
                    <a:pt x="141961" y="96033"/>
                    <a:pt x="104107" y="106944"/>
                    <a:pt x="75156" y="112734"/>
                  </a:cubicBezTo>
                  <a:cubicBezTo>
                    <a:pt x="62209" y="115323"/>
                    <a:pt x="47888" y="117012"/>
                    <a:pt x="37578" y="125260"/>
                  </a:cubicBezTo>
                  <a:cubicBezTo>
                    <a:pt x="25823" y="134664"/>
                    <a:pt x="19259" y="149373"/>
                    <a:pt x="12526" y="162838"/>
                  </a:cubicBezTo>
                  <a:cubicBezTo>
                    <a:pt x="6621" y="174648"/>
                    <a:pt x="4175" y="187890"/>
                    <a:pt x="0" y="200416"/>
                  </a:cubicBezTo>
                  <a:cubicBezTo>
                    <a:pt x="7884" y="255607"/>
                    <a:pt x="-399" y="287699"/>
                    <a:pt x="37578" y="325676"/>
                  </a:cubicBezTo>
                  <a:cubicBezTo>
                    <a:pt x="67355" y="355453"/>
                    <a:pt x="113099" y="363377"/>
                    <a:pt x="150312" y="375781"/>
                  </a:cubicBezTo>
                  <a:lnTo>
                    <a:pt x="225468" y="400833"/>
                  </a:lnTo>
                  <a:cubicBezTo>
                    <a:pt x="237994" y="405008"/>
                    <a:pt x="250237" y="410157"/>
                    <a:pt x="263046" y="413359"/>
                  </a:cubicBezTo>
                  <a:cubicBezTo>
                    <a:pt x="279747" y="417534"/>
                    <a:pt x="296597" y="421156"/>
                    <a:pt x="313150" y="425885"/>
                  </a:cubicBezTo>
                  <a:cubicBezTo>
                    <a:pt x="368860" y="441802"/>
                    <a:pt x="335574" y="437885"/>
                    <a:pt x="400833" y="450937"/>
                  </a:cubicBezTo>
                  <a:cubicBezTo>
                    <a:pt x="441083" y="458987"/>
                    <a:pt x="515272" y="464599"/>
                    <a:pt x="551145" y="488515"/>
                  </a:cubicBezTo>
                  <a:lnTo>
                    <a:pt x="626301" y="538619"/>
                  </a:lnTo>
                  <a:cubicBezTo>
                    <a:pt x="668532" y="601965"/>
                    <a:pt x="628428" y="558471"/>
                    <a:pt x="688931" y="588723"/>
                  </a:cubicBezTo>
                  <a:cubicBezTo>
                    <a:pt x="702396" y="595456"/>
                    <a:pt x="712752" y="607661"/>
                    <a:pt x="726509" y="613775"/>
                  </a:cubicBezTo>
                  <a:cubicBezTo>
                    <a:pt x="786059" y="640241"/>
                    <a:pt x="813801" y="640849"/>
                    <a:pt x="876822" y="651353"/>
                  </a:cubicBezTo>
                  <a:cubicBezTo>
                    <a:pt x="943627" y="647178"/>
                    <a:pt x="1010670" y="645834"/>
                    <a:pt x="1077238" y="638827"/>
                  </a:cubicBezTo>
                  <a:cubicBezTo>
                    <a:pt x="1112447" y="635121"/>
                    <a:pt x="1174368" y="591801"/>
                    <a:pt x="1189972" y="576197"/>
                  </a:cubicBezTo>
                  <a:lnTo>
                    <a:pt x="1252603" y="513567"/>
                  </a:lnTo>
                  <a:cubicBezTo>
                    <a:pt x="1265129" y="501041"/>
                    <a:pt x="1280355" y="490728"/>
                    <a:pt x="1290181" y="475989"/>
                  </a:cubicBezTo>
                  <a:lnTo>
                    <a:pt x="1340285" y="400833"/>
                  </a:lnTo>
                  <a:cubicBezTo>
                    <a:pt x="1348636" y="388307"/>
                    <a:pt x="1354692" y="373900"/>
                    <a:pt x="1365337" y="363255"/>
                  </a:cubicBezTo>
                  <a:lnTo>
                    <a:pt x="1390389" y="338202"/>
                  </a:lnTo>
                  <a:cubicBezTo>
                    <a:pt x="1394564" y="325676"/>
                    <a:pt x="1399713" y="313433"/>
                    <a:pt x="1402915" y="300624"/>
                  </a:cubicBezTo>
                  <a:cubicBezTo>
                    <a:pt x="1420548" y="230093"/>
                    <a:pt x="1425898" y="178352"/>
                    <a:pt x="1402915" y="100208"/>
                  </a:cubicBezTo>
                  <a:cubicBezTo>
                    <a:pt x="1394419" y="71323"/>
                    <a:pt x="1377863" y="41753"/>
                    <a:pt x="1352811" y="25052"/>
                  </a:cubicBezTo>
                  <a:lnTo>
                    <a:pt x="1315233" y="0"/>
                  </a:lnTo>
                  <a:cubicBezTo>
                    <a:pt x="1294356" y="4175"/>
                    <a:pt x="1272172" y="4139"/>
                    <a:pt x="1252603" y="12526"/>
                  </a:cubicBezTo>
                  <a:cubicBezTo>
                    <a:pt x="1221463" y="25872"/>
                    <a:pt x="1227652" y="49900"/>
                    <a:pt x="1215024" y="75156"/>
                  </a:cubicBezTo>
                  <a:cubicBezTo>
                    <a:pt x="1208291" y="88621"/>
                    <a:pt x="1196086" y="98977"/>
                    <a:pt x="1189972" y="112734"/>
                  </a:cubicBezTo>
                  <a:cubicBezTo>
                    <a:pt x="1183897" y="126402"/>
                    <a:pt x="1166035" y="209113"/>
                    <a:pt x="1139868" y="225468"/>
                  </a:cubicBezTo>
                  <a:cubicBezTo>
                    <a:pt x="1117475" y="239464"/>
                    <a:pt x="1089764" y="242169"/>
                    <a:pt x="1064712" y="250520"/>
                  </a:cubicBezTo>
                  <a:lnTo>
                    <a:pt x="1027134" y="263046"/>
                  </a:lnTo>
                  <a:lnTo>
                    <a:pt x="989556" y="275572"/>
                  </a:lnTo>
                  <a:lnTo>
                    <a:pt x="951978" y="288098"/>
                  </a:lnTo>
                  <a:cubicBezTo>
                    <a:pt x="797490" y="283923"/>
                    <a:pt x="642684" y="286328"/>
                    <a:pt x="488515" y="275572"/>
                  </a:cubicBezTo>
                  <a:cubicBezTo>
                    <a:pt x="462172" y="273734"/>
                    <a:pt x="413359" y="250520"/>
                    <a:pt x="413359" y="250520"/>
                  </a:cubicBezTo>
                  <a:cubicBezTo>
                    <a:pt x="390505" y="216239"/>
                    <a:pt x="390285" y="205470"/>
                    <a:pt x="350729" y="187890"/>
                  </a:cubicBezTo>
                  <a:cubicBezTo>
                    <a:pt x="326598" y="177165"/>
                    <a:pt x="300624" y="171189"/>
                    <a:pt x="275572" y="162838"/>
                  </a:cubicBezTo>
                  <a:lnTo>
                    <a:pt x="237994" y="150312"/>
                  </a:lnTo>
                  <a:cubicBezTo>
                    <a:pt x="225468" y="146137"/>
                    <a:pt x="211402" y="145110"/>
                    <a:pt x="200416" y="137786"/>
                  </a:cubicBezTo>
                  <a:cubicBezTo>
                    <a:pt x="155070" y="107555"/>
                    <a:pt x="183715" y="104383"/>
                    <a:pt x="162838" y="100208"/>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urved Connector 26">
              <a:extLst>
                <a:ext uri="{FF2B5EF4-FFF2-40B4-BE49-F238E27FC236}">
                  <a16:creationId xmlns:a16="http://schemas.microsoft.com/office/drawing/2014/main" id="{E7205ECE-425B-0A43-AF77-699D4289EA23}"/>
                </a:ext>
              </a:extLst>
            </p:cNvPr>
            <p:cNvCxnSpPr>
              <a:cxnSpLocks/>
              <a:stCxn id="29" idx="1"/>
            </p:cNvCxnSpPr>
            <p:nvPr/>
          </p:nvCxnSpPr>
          <p:spPr>
            <a:xfrm rot="10800000">
              <a:off x="4966720" y="4065746"/>
              <a:ext cx="954834" cy="97608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4E69E4-74C9-B748-9436-CC21B91C7943}"/>
                </a:ext>
              </a:extLst>
            </p:cNvPr>
            <p:cNvSpPr/>
            <p:nvPr/>
          </p:nvSpPr>
          <p:spPr>
            <a:xfrm>
              <a:off x="5921554" y="4528012"/>
              <a:ext cx="3025679"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12</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28" name="Rectangle 27">
            <a:extLst>
              <a:ext uri="{FF2B5EF4-FFF2-40B4-BE49-F238E27FC236}">
                <a16:creationId xmlns:a16="http://schemas.microsoft.com/office/drawing/2014/main" id="{E5DD7924-E3F0-4647-998B-D0F85EF7B80C}"/>
              </a:ext>
            </a:extLst>
          </p:cNvPr>
          <p:cNvSpPr/>
          <p:nvPr/>
        </p:nvSpPr>
        <p:spPr>
          <a:xfrm rot="2458086">
            <a:off x="3041419" y="3046223"/>
            <a:ext cx="207439" cy="78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65C80-A5DC-E14B-B9E3-72C77C0A3BEE}"/>
              </a:ext>
            </a:extLst>
          </p:cNvPr>
          <p:cNvSpPr/>
          <p:nvPr/>
        </p:nvSpPr>
        <p:spPr>
          <a:xfrm>
            <a:off x="1674027" y="5216427"/>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0" name="Rectangle 29">
            <a:extLst>
              <a:ext uri="{FF2B5EF4-FFF2-40B4-BE49-F238E27FC236}">
                <a16:creationId xmlns:a16="http://schemas.microsoft.com/office/drawing/2014/main" id="{5CE07C64-1D77-6241-A08F-D62794D4B947}"/>
              </a:ext>
            </a:extLst>
          </p:cNvPr>
          <p:cNvSpPr/>
          <p:nvPr/>
        </p:nvSpPr>
        <p:spPr>
          <a:xfrm>
            <a:off x="8584826" y="3092417"/>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1068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grpSp>
        <p:nvGrpSpPr>
          <p:cNvPr id="34" name="Group 33">
            <a:extLst>
              <a:ext uri="{FF2B5EF4-FFF2-40B4-BE49-F238E27FC236}">
                <a16:creationId xmlns:a16="http://schemas.microsoft.com/office/drawing/2014/main" id="{66164C0F-CB8B-8B44-8A20-82DF5F863607}"/>
              </a:ext>
            </a:extLst>
          </p:cNvPr>
          <p:cNvGrpSpPr/>
          <p:nvPr/>
        </p:nvGrpSpPr>
        <p:grpSpPr>
          <a:xfrm>
            <a:off x="-33967" y="4147196"/>
            <a:ext cx="3766723" cy="1625341"/>
            <a:chOff x="-33967" y="4147196"/>
            <a:chExt cx="3766723" cy="1625341"/>
          </a:xfrm>
        </p:grpSpPr>
        <p:sp>
          <p:nvSpPr>
            <p:cNvPr id="6" name="Freeform 5">
              <a:extLst>
                <a:ext uri="{FF2B5EF4-FFF2-40B4-BE49-F238E27FC236}">
                  <a16:creationId xmlns:a16="http://schemas.microsoft.com/office/drawing/2014/main" id="{4B73D529-8B06-464A-9891-A6EA2E61A209}"/>
                </a:ext>
              </a:extLst>
            </p:cNvPr>
            <p:cNvSpPr/>
            <p:nvPr/>
          </p:nvSpPr>
          <p:spPr>
            <a:xfrm>
              <a:off x="2605414" y="4147196"/>
              <a:ext cx="1127342" cy="1577199"/>
            </a:xfrm>
            <a:custGeom>
              <a:avLst/>
              <a:gdLst>
                <a:gd name="connsiteX0" fmla="*/ 889348 w 1127342"/>
                <a:gd name="connsiteY0" fmla="*/ 11445 h 1577199"/>
                <a:gd name="connsiteX1" fmla="*/ 839244 w 1127342"/>
                <a:gd name="connsiteY1" fmla="*/ 161757 h 1577199"/>
                <a:gd name="connsiteX2" fmla="*/ 814191 w 1127342"/>
                <a:gd name="connsiteY2" fmla="*/ 186809 h 1577199"/>
                <a:gd name="connsiteX3" fmla="*/ 789139 w 1127342"/>
                <a:gd name="connsiteY3" fmla="*/ 224388 h 1577199"/>
                <a:gd name="connsiteX4" fmla="*/ 676405 w 1127342"/>
                <a:gd name="connsiteY4" fmla="*/ 287018 h 1577199"/>
                <a:gd name="connsiteX5" fmla="*/ 626301 w 1127342"/>
                <a:gd name="connsiteY5" fmla="*/ 312070 h 1577199"/>
                <a:gd name="connsiteX6" fmla="*/ 551145 w 1127342"/>
                <a:gd name="connsiteY6" fmla="*/ 337122 h 1577199"/>
                <a:gd name="connsiteX7" fmla="*/ 475989 w 1127342"/>
                <a:gd name="connsiteY7" fmla="*/ 374700 h 1577199"/>
                <a:gd name="connsiteX8" fmla="*/ 388307 w 1127342"/>
                <a:gd name="connsiteY8" fmla="*/ 387226 h 1577199"/>
                <a:gd name="connsiteX9" fmla="*/ 175364 w 1127342"/>
                <a:gd name="connsiteY9" fmla="*/ 424804 h 1577199"/>
                <a:gd name="connsiteX10" fmla="*/ 137786 w 1127342"/>
                <a:gd name="connsiteY10" fmla="*/ 437330 h 1577199"/>
                <a:gd name="connsiteX11" fmla="*/ 50104 w 1127342"/>
                <a:gd name="connsiteY11" fmla="*/ 550064 h 1577199"/>
                <a:gd name="connsiteX12" fmla="*/ 25052 w 1127342"/>
                <a:gd name="connsiteY12" fmla="*/ 587642 h 1577199"/>
                <a:gd name="connsiteX13" fmla="*/ 37578 w 1127342"/>
                <a:gd name="connsiteY13" fmla="*/ 737955 h 1577199"/>
                <a:gd name="connsiteX14" fmla="*/ 62630 w 1127342"/>
                <a:gd name="connsiteY14" fmla="*/ 813111 h 1577199"/>
                <a:gd name="connsiteX15" fmla="*/ 25052 w 1127342"/>
                <a:gd name="connsiteY15" fmla="*/ 988475 h 1577199"/>
                <a:gd name="connsiteX16" fmla="*/ 0 w 1127342"/>
                <a:gd name="connsiteY16" fmla="*/ 1026053 h 1577199"/>
                <a:gd name="connsiteX17" fmla="*/ 12526 w 1127342"/>
                <a:gd name="connsiteY17" fmla="*/ 1351730 h 1577199"/>
                <a:gd name="connsiteX18" fmla="*/ 112734 w 1127342"/>
                <a:gd name="connsiteY18" fmla="*/ 1439412 h 1577199"/>
                <a:gd name="connsiteX19" fmla="*/ 187890 w 1127342"/>
                <a:gd name="connsiteY19" fmla="*/ 1502042 h 1577199"/>
                <a:gd name="connsiteX20" fmla="*/ 425885 w 1127342"/>
                <a:gd name="connsiteY20" fmla="*/ 1552146 h 1577199"/>
                <a:gd name="connsiteX21" fmla="*/ 601249 w 1127342"/>
                <a:gd name="connsiteY21" fmla="*/ 1577199 h 1577199"/>
                <a:gd name="connsiteX22" fmla="*/ 726509 w 1127342"/>
                <a:gd name="connsiteY22" fmla="*/ 1564672 h 1577199"/>
                <a:gd name="connsiteX23" fmla="*/ 751561 w 1127342"/>
                <a:gd name="connsiteY23" fmla="*/ 1514568 h 1577199"/>
                <a:gd name="connsiteX24" fmla="*/ 789139 w 1127342"/>
                <a:gd name="connsiteY24" fmla="*/ 1364256 h 1577199"/>
                <a:gd name="connsiteX25" fmla="*/ 801665 w 1127342"/>
                <a:gd name="connsiteY25" fmla="*/ 1314152 h 1577199"/>
                <a:gd name="connsiteX26" fmla="*/ 826718 w 1127342"/>
                <a:gd name="connsiteY26" fmla="*/ 1226470 h 1577199"/>
                <a:gd name="connsiteX27" fmla="*/ 839244 w 1127342"/>
                <a:gd name="connsiteY27" fmla="*/ 1151314 h 1577199"/>
                <a:gd name="connsiteX28" fmla="*/ 876822 w 1127342"/>
                <a:gd name="connsiteY28" fmla="*/ 988475 h 1577199"/>
                <a:gd name="connsiteX29" fmla="*/ 901874 w 1127342"/>
                <a:gd name="connsiteY29" fmla="*/ 913319 h 1577199"/>
                <a:gd name="connsiteX30" fmla="*/ 914400 w 1127342"/>
                <a:gd name="connsiteY30" fmla="*/ 875741 h 1577199"/>
                <a:gd name="connsiteX31" fmla="*/ 951978 w 1127342"/>
                <a:gd name="connsiteY31" fmla="*/ 800585 h 1577199"/>
                <a:gd name="connsiteX32" fmla="*/ 977030 w 1127342"/>
                <a:gd name="connsiteY32" fmla="*/ 750481 h 1577199"/>
                <a:gd name="connsiteX33" fmla="*/ 989556 w 1127342"/>
                <a:gd name="connsiteY33" fmla="*/ 712903 h 1577199"/>
                <a:gd name="connsiteX34" fmla="*/ 1014608 w 1127342"/>
                <a:gd name="connsiteY34" fmla="*/ 662799 h 1577199"/>
                <a:gd name="connsiteX35" fmla="*/ 1064712 w 1127342"/>
                <a:gd name="connsiteY35" fmla="*/ 537538 h 1577199"/>
                <a:gd name="connsiteX36" fmla="*/ 1102290 w 1127342"/>
                <a:gd name="connsiteY36" fmla="*/ 399752 h 1577199"/>
                <a:gd name="connsiteX37" fmla="*/ 1114816 w 1127342"/>
                <a:gd name="connsiteY37" fmla="*/ 362174 h 1577199"/>
                <a:gd name="connsiteX38" fmla="*/ 1127342 w 1127342"/>
                <a:gd name="connsiteY38" fmla="*/ 324596 h 1577199"/>
                <a:gd name="connsiteX39" fmla="*/ 1114816 w 1127342"/>
                <a:gd name="connsiteY39" fmla="*/ 149231 h 1577199"/>
                <a:gd name="connsiteX40" fmla="*/ 1102290 w 1127342"/>
                <a:gd name="connsiteY40" fmla="*/ 111653 h 1577199"/>
                <a:gd name="connsiteX41" fmla="*/ 1064712 w 1127342"/>
                <a:gd name="connsiteY41" fmla="*/ 74075 h 1577199"/>
                <a:gd name="connsiteX42" fmla="*/ 939452 w 1127342"/>
                <a:gd name="connsiteY42" fmla="*/ 11445 h 1577199"/>
                <a:gd name="connsiteX43" fmla="*/ 889348 w 1127342"/>
                <a:gd name="connsiteY43" fmla="*/ 11445 h 15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7342" h="1577199">
                  <a:moveTo>
                    <a:pt x="889348" y="11445"/>
                  </a:moveTo>
                  <a:cubicBezTo>
                    <a:pt x="872647" y="36497"/>
                    <a:pt x="871604" y="113219"/>
                    <a:pt x="839244" y="161757"/>
                  </a:cubicBezTo>
                  <a:cubicBezTo>
                    <a:pt x="832693" y="171583"/>
                    <a:pt x="821569" y="177587"/>
                    <a:pt x="814191" y="186809"/>
                  </a:cubicBezTo>
                  <a:cubicBezTo>
                    <a:pt x="804786" y="198565"/>
                    <a:pt x="800469" y="214474"/>
                    <a:pt x="789139" y="224388"/>
                  </a:cubicBezTo>
                  <a:cubicBezTo>
                    <a:pt x="711022" y="292741"/>
                    <a:pt x="739027" y="260180"/>
                    <a:pt x="676405" y="287018"/>
                  </a:cubicBezTo>
                  <a:cubicBezTo>
                    <a:pt x="659242" y="294374"/>
                    <a:pt x="643638" y="305135"/>
                    <a:pt x="626301" y="312070"/>
                  </a:cubicBezTo>
                  <a:cubicBezTo>
                    <a:pt x="601783" y="321877"/>
                    <a:pt x="573117" y="322474"/>
                    <a:pt x="551145" y="337122"/>
                  </a:cubicBezTo>
                  <a:cubicBezTo>
                    <a:pt x="519475" y="358235"/>
                    <a:pt x="513032" y="367291"/>
                    <a:pt x="475989" y="374700"/>
                  </a:cubicBezTo>
                  <a:cubicBezTo>
                    <a:pt x="447038" y="380490"/>
                    <a:pt x="417470" y="382621"/>
                    <a:pt x="388307" y="387226"/>
                  </a:cubicBezTo>
                  <a:cubicBezTo>
                    <a:pt x="378937" y="388706"/>
                    <a:pt x="219927" y="413663"/>
                    <a:pt x="175364" y="424804"/>
                  </a:cubicBezTo>
                  <a:cubicBezTo>
                    <a:pt x="162555" y="428006"/>
                    <a:pt x="150312" y="433155"/>
                    <a:pt x="137786" y="437330"/>
                  </a:cubicBezTo>
                  <a:cubicBezTo>
                    <a:pt x="78918" y="496198"/>
                    <a:pt x="110034" y="460169"/>
                    <a:pt x="50104" y="550064"/>
                  </a:cubicBezTo>
                  <a:lnTo>
                    <a:pt x="25052" y="587642"/>
                  </a:lnTo>
                  <a:cubicBezTo>
                    <a:pt x="29227" y="637746"/>
                    <a:pt x="29312" y="688361"/>
                    <a:pt x="37578" y="737955"/>
                  </a:cubicBezTo>
                  <a:cubicBezTo>
                    <a:pt x="41919" y="764003"/>
                    <a:pt x="62630" y="813111"/>
                    <a:pt x="62630" y="813111"/>
                  </a:cubicBezTo>
                  <a:cubicBezTo>
                    <a:pt x="57330" y="855513"/>
                    <a:pt x="52511" y="947286"/>
                    <a:pt x="25052" y="988475"/>
                  </a:cubicBezTo>
                  <a:lnTo>
                    <a:pt x="0" y="1026053"/>
                  </a:lnTo>
                  <a:cubicBezTo>
                    <a:pt x="4175" y="1134612"/>
                    <a:pt x="1347" y="1243667"/>
                    <a:pt x="12526" y="1351730"/>
                  </a:cubicBezTo>
                  <a:cubicBezTo>
                    <a:pt x="16621" y="1391315"/>
                    <a:pt x="100369" y="1427047"/>
                    <a:pt x="112734" y="1439412"/>
                  </a:cubicBezTo>
                  <a:cubicBezTo>
                    <a:pt x="136332" y="1463010"/>
                    <a:pt x="156500" y="1488091"/>
                    <a:pt x="187890" y="1502042"/>
                  </a:cubicBezTo>
                  <a:cubicBezTo>
                    <a:pt x="262765" y="1535320"/>
                    <a:pt x="345758" y="1542719"/>
                    <a:pt x="425885" y="1552146"/>
                  </a:cubicBezTo>
                  <a:cubicBezTo>
                    <a:pt x="570402" y="1569148"/>
                    <a:pt x="495562" y="1556060"/>
                    <a:pt x="601249" y="1577199"/>
                  </a:cubicBezTo>
                  <a:cubicBezTo>
                    <a:pt x="643002" y="1573023"/>
                    <a:pt x="687775" y="1580811"/>
                    <a:pt x="726509" y="1564672"/>
                  </a:cubicBezTo>
                  <a:cubicBezTo>
                    <a:pt x="743745" y="1557490"/>
                    <a:pt x="745656" y="1532282"/>
                    <a:pt x="751561" y="1514568"/>
                  </a:cubicBezTo>
                  <a:lnTo>
                    <a:pt x="789139" y="1364256"/>
                  </a:lnTo>
                  <a:cubicBezTo>
                    <a:pt x="793314" y="1347555"/>
                    <a:pt x="796221" y="1330484"/>
                    <a:pt x="801665" y="1314152"/>
                  </a:cubicBezTo>
                  <a:cubicBezTo>
                    <a:pt x="813602" y="1278342"/>
                    <a:pt x="818855" y="1265784"/>
                    <a:pt x="826718" y="1226470"/>
                  </a:cubicBezTo>
                  <a:cubicBezTo>
                    <a:pt x="831699" y="1201566"/>
                    <a:pt x="834701" y="1176302"/>
                    <a:pt x="839244" y="1151314"/>
                  </a:cubicBezTo>
                  <a:cubicBezTo>
                    <a:pt x="847194" y="1107591"/>
                    <a:pt x="864927" y="1024160"/>
                    <a:pt x="876822" y="988475"/>
                  </a:cubicBezTo>
                  <a:lnTo>
                    <a:pt x="901874" y="913319"/>
                  </a:lnTo>
                  <a:cubicBezTo>
                    <a:pt x="906049" y="900793"/>
                    <a:pt x="907076" y="886727"/>
                    <a:pt x="914400" y="875741"/>
                  </a:cubicBezTo>
                  <a:cubicBezTo>
                    <a:pt x="962544" y="803525"/>
                    <a:pt x="920862" y="873189"/>
                    <a:pt x="951978" y="800585"/>
                  </a:cubicBezTo>
                  <a:cubicBezTo>
                    <a:pt x="959334" y="783422"/>
                    <a:pt x="969674" y="767644"/>
                    <a:pt x="977030" y="750481"/>
                  </a:cubicBezTo>
                  <a:cubicBezTo>
                    <a:pt x="982231" y="738345"/>
                    <a:pt x="984355" y="725039"/>
                    <a:pt x="989556" y="712903"/>
                  </a:cubicBezTo>
                  <a:cubicBezTo>
                    <a:pt x="996912" y="695740"/>
                    <a:pt x="1007673" y="680136"/>
                    <a:pt x="1014608" y="662799"/>
                  </a:cubicBezTo>
                  <a:cubicBezTo>
                    <a:pt x="1076521" y="508014"/>
                    <a:pt x="1005961" y="655040"/>
                    <a:pt x="1064712" y="537538"/>
                  </a:cubicBezTo>
                  <a:cubicBezTo>
                    <a:pt x="1082417" y="449014"/>
                    <a:pt x="1070505" y="495106"/>
                    <a:pt x="1102290" y="399752"/>
                  </a:cubicBezTo>
                  <a:lnTo>
                    <a:pt x="1114816" y="362174"/>
                  </a:lnTo>
                  <a:lnTo>
                    <a:pt x="1127342" y="324596"/>
                  </a:lnTo>
                  <a:cubicBezTo>
                    <a:pt x="1123167" y="266141"/>
                    <a:pt x="1121663" y="207434"/>
                    <a:pt x="1114816" y="149231"/>
                  </a:cubicBezTo>
                  <a:cubicBezTo>
                    <a:pt x="1113273" y="136118"/>
                    <a:pt x="1109614" y="122639"/>
                    <a:pt x="1102290" y="111653"/>
                  </a:cubicBezTo>
                  <a:cubicBezTo>
                    <a:pt x="1092464" y="96914"/>
                    <a:pt x="1078695" y="84951"/>
                    <a:pt x="1064712" y="74075"/>
                  </a:cubicBezTo>
                  <a:cubicBezTo>
                    <a:pt x="1010417" y="31845"/>
                    <a:pt x="998648" y="21311"/>
                    <a:pt x="939452" y="11445"/>
                  </a:cubicBezTo>
                  <a:cubicBezTo>
                    <a:pt x="931215" y="10072"/>
                    <a:pt x="906049" y="-13607"/>
                    <a:pt x="889348" y="11445"/>
                  </a:cubicBezTo>
                  <a:close/>
                </a:path>
              </a:pathLst>
            </a:custGeom>
            <a:solidFill>
              <a:schemeClr val="accent6">
                <a:alpha val="20392"/>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AA9AEA-BFF3-8240-B205-449011F2DAEA}"/>
                </a:ext>
              </a:extLst>
            </p:cNvPr>
            <p:cNvSpPr/>
            <p:nvPr/>
          </p:nvSpPr>
          <p:spPr>
            <a:xfrm>
              <a:off x="-33967" y="4744901"/>
              <a:ext cx="20773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faster on NDP</a:t>
              </a:r>
              <a:endParaRPr kumimoji="0" lang="en-US" sz="1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7" name="Curved Connector 6">
              <a:extLst>
                <a:ext uri="{FF2B5EF4-FFF2-40B4-BE49-F238E27FC236}">
                  <a16:creationId xmlns:a16="http://schemas.microsoft.com/office/drawing/2014/main" id="{2A7DFCF8-3B4F-0A44-9739-8F322A8378F5}"/>
                </a:ext>
              </a:extLst>
            </p:cNvPr>
            <p:cNvCxnSpPr>
              <a:cxnSpLocks/>
            </p:cNvCxnSpPr>
            <p:nvPr/>
          </p:nvCxnSpPr>
          <p:spPr>
            <a:xfrm>
              <a:off x="1623606" y="5160723"/>
              <a:ext cx="852726" cy="29700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26EC7A-F83D-EF45-9A26-842995BF871B}"/>
              </a:ext>
            </a:extLst>
          </p:cNvPr>
          <p:cNvGrpSpPr/>
          <p:nvPr/>
        </p:nvGrpSpPr>
        <p:grpSpPr>
          <a:xfrm>
            <a:off x="4886743" y="2638139"/>
            <a:ext cx="4064498" cy="1095813"/>
            <a:chOff x="4881123" y="2661995"/>
            <a:chExt cx="4064498" cy="1095813"/>
          </a:xfrm>
        </p:grpSpPr>
        <p:sp>
          <p:nvSpPr>
            <p:cNvPr id="10" name="Freeform 9">
              <a:extLst>
                <a:ext uri="{FF2B5EF4-FFF2-40B4-BE49-F238E27FC236}">
                  <a16:creationId xmlns:a16="http://schemas.microsoft.com/office/drawing/2014/main" id="{CC20F806-518A-804D-B0AE-5B205717CF32}"/>
                </a:ext>
              </a:extLst>
            </p:cNvPr>
            <p:cNvSpPr/>
            <p:nvPr/>
          </p:nvSpPr>
          <p:spPr>
            <a:xfrm>
              <a:off x="4881123" y="3377883"/>
              <a:ext cx="1231578" cy="379925"/>
            </a:xfrm>
            <a:custGeom>
              <a:avLst/>
              <a:gdLst>
                <a:gd name="connsiteX0" fmla="*/ 467491 w 1231578"/>
                <a:gd name="connsiteY0" fmla="*/ 4144 h 379925"/>
                <a:gd name="connsiteX1" fmla="*/ 379809 w 1231578"/>
                <a:gd name="connsiteY1" fmla="*/ 16670 h 379925"/>
                <a:gd name="connsiteX2" fmla="*/ 191918 w 1231578"/>
                <a:gd name="connsiteY2" fmla="*/ 29196 h 379925"/>
                <a:gd name="connsiteX3" fmla="*/ 141814 w 1231578"/>
                <a:gd name="connsiteY3" fmla="*/ 41722 h 379925"/>
                <a:gd name="connsiteX4" fmla="*/ 66658 w 1231578"/>
                <a:gd name="connsiteY4" fmla="*/ 66775 h 379925"/>
                <a:gd name="connsiteX5" fmla="*/ 41606 w 1231578"/>
                <a:gd name="connsiteY5" fmla="*/ 104353 h 379925"/>
                <a:gd name="connsiteX6" fmla="*/ 4028 w 1231578"/>
                <a:gd name="connsiteY6" fmla="*/ 129405 h 379925"/>
                <a:gd name="connsiteX7" fmla="*/ 16554 w 1231578"/>
                <a:gd name="connsiteY7" fmla="*/ 229613 h 379925"/>
                <a:gd name="connsiteX8" fmla="*/ 204444 w 1231578"/>
                <a:gd name="connsiteY8" fmla="*/ 267191 h 379925"/>
                <a:gd name="connsiteX9" fmla="*/ 304652 w 1231578"/>
                <a:gd name="connsiteY9" fmla="*/ 279717 h 379925"/>
                <a:gd name="connsiteX10" fmla="*/ 354756 w 1231578"/>
                <a:gd name="connsiteY10" fmla="*/ 292243 h 379925"/>
                <a:gd name="connsiteX11" fmla="*/ 592751 w 1231578"/>
                <a:gd name="connsiteY11" fmla="*/ 304769 h 379925"/>
                <a:gd name="connsiteX12" fmla="*/ 705485 w 1231578"/>
                <a:gd name="connsiteY12" fmla="*/ 317295 h 379925"/>
                <a:gd name="connsiteX13" fmla="*/ 780641 w 1231578"/>
                <a:gd name="connsiteY13" fmla="*/ 354873 h 379925"/>
                <a:gd name="connsiteX14" fmla="*/ 905902 w 1231578"/>
                <a:gd name="connsiteY14" fmla="*/ 379925 h 379925"/>
                <a:gd name="connsiteX15" fmla="*/ 1181474 w 1231578"/>
                <a:gd name="connsiteY15" fmla="*/ 367399 h 379925"/>
                <a:gd name="connsiteX16" fmla="*/ 1219052 w 1231578"/>
                <a:gd name="connsiteY16" fmla="*/ 342347 h 379925"/>
                <a:gd name="connsiteX17" fmla="*/ 1231578 w 1231578"/>
                <a:gd name="connsiteY17" fmla="*/ 304769 h 379925"/>
                <a:gd name="connsiteX18" fmla="*/ 1219052 w 1231578"/>
                <a:gd name="connsiteY18" fmla="*/ 166983 h 379925"/>
                <a:gd name="connsiteX19" fmla="*/ 1156422 w 1231578"/>
                <a:gd name="connsiteY19" fmla="*/ 91827 h 379925"/>
                <a:gd name="connsiteX20" fmla="*/ 1118844 w 1231578"/>
                <a:gd name="connsiteY20" fmla="*/ 79301 h 379925"/>
                <a:gd name="connsiteX21" fmla="*/ 1081266 w 1231578"/>
                <a:gd name="connsiteY21" fmla="*/ 54249 h 379925"/>
                <a:gd name="connsiteX22" fmla="*/ 580225 w 1231578"/>
                <a:gd name="connsiteY22" fmla="*/ 16670 h 379925"/>
                <a:gd name="connsiteX23" fmla="*/ 467491 w 1231578"/>
                <a:gd name="connsiteY23" fmla="*/ 4144 h 37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78" h="379925">
                  <a:moveTo>
                    <a:pt x="467491" y="4144"/>
                  </a:moveTo>
                  <a:cubicBezTo>
                    <a:pt x="434088" y="4144"/>
                    <a:pt x="409212" y="13997"/>
                    <a:pt x="379809" y="16670"/>
                  </a:cubicBezTo>
                  <a:cubicBezTo>
                    <a:pt x="317297" y="22353"/>
                    <a:pt x="254342" y="22625"/>
                    <a:pt x="191918" y="29196"/>
                  </a:cubicBezTo>
                  <a:cubicBezTo>
                    <a:pt x="174797" y="30998"/>
                    <a:pt x="158303" y="36775"/>
                    <a:pt x="141814" y="41722"/>
                  </a:cubicBezTo>
                  <a:cubicBezTo>
                    <a:pt x="116521" y="49310"/>
                    <a:pt x="66658" y="66775"/>
                    <a:pt x="66658" y="66775"/>
                  </a:cubicBezTo>
                  <a:cubicBezTo>
                    <a:pt x="58307" y="79301"/>
                    <a:pt x="52251" y="93708"/>
                    <a:pt x="41606" y="104353"/>
                  </a:cubicBezTo>
                  <a:cubicBezTo>
                    <a:pt x="30961" y="114998"/>
                    <a:pt x="6980" y="114643"/>
                    <a:pt x="4028" y="129405"/>
                  </a:cubicBezTo>
                  <a:cubicBezTo>
                    <a:pt x="-2574" y="162414"/>
                    <a:pt x="-2750" y="202036"/>
                    <a:pt x="16554" y="229613"/>
                  </a:cubicBezTo>
                  <a:cubicBezTo>
                    <a:pt x="35305" y="256400"/>
                    <a:pt x="197581" y="266384"/>
                    <a:pt x="204444" y="267191"/>
                  </a:cubicBezTo>
                  <a:cubicBezTo>
                    <a:pt x="237876" y="271124"/>
                    <a:pt x="271447" y="274183"/>
                    <a:pt x="304652" y="279717"/>
                  </a:cubicBezTo>
                  <a:cubicBezTo>
                    <a:pt x="321633" y="282547"/>
                    <a:pt x="337605" y="290752"/>
                    <a:pt x="354756" y="292243"/>
                  </a:cubicBezTo>
                  <a:cubicBezTo>
                    <a:pt x="433899" y="299125"/>
                    <a:pt x="513419" y="300594"/>
                    <a:pt x="592751" y="304769"/>
                  </a:cubicBezTo>
                  <a:cubicBezTo>
                    <a:pt x="630329" y="308944"/>
                    <a:pt x="668190" y="311079"/>
                    <a:pt x="705485" y="317295"/>
                  </a:cubicBezTo>
                  <a:cubicBezTo>
                    <a:pt x="763064" y="326892"/>
                    <a:pt x="725556" y="331265"/>
                    <a:pt x="780641" y="354873"/>
                  </a:cubicBezTo>
                  <a:cubicBezTo>
                    <a:pt x="804423" y="365065"/>
                    <a:pt x="888947" y="377099"/>
                    <a:pt x="905902" y="379925"/>
                  </a:cubicBezTo>
                  <a:cubicBezTo>
                    <a:pt x="997759" y="375750"/>
                    <a:pt x="1090177" y="378355"/>
                    <a:pt x="1181474" y="367399"/>
                  </a:cubicBezTo>
                  <a:cubicBezTo>
                    <a:pt x="1196421" y="365605"/>
                    <a:pt x="1209648" y="354102"/>
                    <a:pt x="1219052" y="342347"/>
                  </a:cubicBezTo>
                  <a:cubicBezTo>
                    <a:pt x="1227300" y="332037"/>
                    <a:pt x="1227403" y="317295"/>
                    <a:pt x="1231578" y="304769"/>
                  </a:cubicBezTo>
                  <a:cubicBezTo>
                    <a:pt x="1227403" y="258840"/>
                    <a:pt x="1228715" y="212077"/>
                    <a:pt x="1219052" y="166983"/>
                  </a:cubicBezTo>
                  <a:cubicBezTo>
                    <a:pt x="1215201" y="149011"/>
                    <a:pt x="1168136" y="99636"/>
                    <a:pt x="1156422" y="91827"/>
                  </a:cubicBezTo>
                  <a:cubicBezTo>
                    <a:pt x="1145436" y="84503"/>
                    <a:pt x="1130654" y="85206"/>
                    <a:pt x="1118844" y="79301"/>
                  </a:cubicBezTo>
                  <a:cubicBezTo>
                    <a:pt x="1105379" y="72568"/>
                    <a:pt x="1095023" y="60363"/>
                    <a:pt x="1081266" y="54249"/>
                  </a:cubicBezTo>
                  <a:cubicBezTo>
                    <a:pt x="927563" y="-14065"/>
                    <a:pt x="730318" y="21084"/>
                    <a:pt x="580225" y="16670"/>
                  </a:cubicBezTo>
                  <a:cubicBezTo>
                    <a:pt x="497147" y="-11023"/>
                    <a:pt x="500894" y="4144"/>
                    <a:pt x="467491" y="4144"/>
                  </a:cubicBezTo>
                  <a:close/>
                </a:path>
              </a:pathLst>
            </a:cu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urved Connector 10">
              <a:extLst>
                <a:ext uri="{FF2B5EF4-FFF2-40B4-BE49-F238E27FC236}">
                  <a16:creationId xmlns:a16="http://schemas.microsoft.com/office/drawing/2014/main" id="{7A95F5F8-B28C-2B4B-BC2A-BC11D0C57C96}"/>
                </a:ext>
              </a:extLst>
            </p:cNvPr>
            <p:cNvCxnSpPr>
              <a:cxnSpLocks/>
            </p:cNvCxnSpPr>
            <p:nvPr/>
          </p:nvCxnSpPr>
          <p:spPr>
            <a:xfrm rot="10800000" flipV="1">
              <a:off x="6112701" y="3056351"/>
              <a:ext cx="538622" cy="51149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206A11-81DF-6D4D-BAB9-660532A0F3EF}"/>
                </a:ext>
              </a:extLst>
            </p:cNvPr>
            <p:cNvSpPr/>
            <p:nvPr/>
          </p:nvSpPr>
          <p:spPr>
            <a:xfrm>
              <a:off x="6517037" y="2661995"/>
              <a:ext cx="2428584"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76C86332-FBE1-2147-8A69-69D846681F8D}"/>
              </a:ext>
            </a:extLst>
          </p:cNvPr>
          <p:cNvGrpSpPr/>
          <p:nvPr/>
        </p:nvGrpSpPr>
        <p:grpSpPr>
          <a:xfrm>
            <a:off x="75990" y="2725009"/>
            <a:ext cx="3944865" cy="2435714"/>
            <a:chOff x="75990" y="2725009"/>
            <a:chExt cx="3944865" cy="2435714"/>
          </a:xfrm>
        </p:grpSpPr>
        <p:sp>
          <p:nvSpPr>
            <p:cNvPr id="16" name="Freeform 15">
              <a:extLst>
                <a:ext uri="{FF2B5EF4-FFF2-40B4-BE49-F238E27FC236}">
                  <a16:creationId xmlns:a16="http://schemas.microsoft.com/office/drawing/2014/main" id="{5A5AE008-07A4-924F-9F56-E68F1FF06525}"/>
                </a:ext>
              </a:extLst>
            </p:cNvPr>
            <p:cNvSpPr/>
            <p:nvPr/>
          </p:nvSpPr>
          <p:spPr>
            <a:xfrm>
              <a:off x="2829373" y="3319397"/>
              <a:ext cx="1191482" cy="1841326"/>
            </a:xfrm>
            <a:custGeom>
              <a:avLst/>
              <a:gdLst>
                <a:gd name="connsiteX0" fmla="*/ 39087 w 1191482"/>
                <a:gd name="connsiteY0" fmla="*/ 864296 h 1841326"/>
                <a:gd name="connsiteX1" fmla="*/ 26561 w 1191482"/>
                <a:gd name="connsiteY1" fmla="*/ 951978 h 1841326"/>
                <a:gd name="connsiteX2" fmla="*/ 51613 w 1191482"/>
                <a:gd name="connsiteY2" fmla="*/ 1052187 h 1841326"/>
                <a:gd name="connsiteX3" fmla="*/ 89191 w 1191482"/>
                <a:gd name="connsiteY3" fmla="*/ 1077239 h 1841326"/>
                <a:gd name="connsiteX4" fmla="*/ 176874 w 1191482"/>
                <a:gd name="connsiteY4" fmla="*/ 1102291 h 1841326"/>
                <a:gd name="connsiteX5" fmla="*/ 289608 w 1191482"/>
                <a:gd name="connsiteY5" fmla="*/ 1039661 h 1841326"/>
                <a:gd name="connsiteX6" fmla="*/ 314660 w 1191482"/>
                <a:gd name="connsiteY6" fmla="*/ 1014608 h 1841326"/>
                <a:gd name="connsiteX7" fmla="*/ 339712 w 1191482"/>
                <a:gd name="connsiteY7" fmla="*/ 977030 h 1841326"/>
                <a:gd name="connsiteX8" fmla="*/ 377290 w 1191482"/>
                <a:gd name="connsiteY8" fmla="*/ 951978 h 1841326"/>
                <a:gd name="connsiteX9" fmla="*/ 414868 w 1191482"/>
                <a:gd name="connsiteY9" fmla="*/ 876822 h 1841326"/>
                <a:gd name="connsiteX10" fmla="*/ 452446 w 1191482"/>
                <a:gd name="connsiteY10" fmla="*/ 851770 h 1841326"/>
                <a:gd name="connsiteX11" fmla="*/ 502550 w 1191482"/>
                <a:gd name="connsiteY11" fmla="*/ 789140 h 1841326"/>
                <a:gd name="connsiteX12" fmla="*/ 602759 w 1191482"/>
                <a:gd name="connsiteY12" fmla="*/ 726510 h 1841326"/>
                <a:gd name="connsiteX13" fmla="*/ 640337 w 1191482"/>
                <a:gd name="connsiteY13" fmla="*/ 713984 h 1841326"/>
                <a:gd name="connsiteX14" fmla="*/ 677915 w 1191482"/>
                <a:gd name="connsiteY14" fmla="*/ 701458 h 1841326"/>
                <a:gd name="connsiteX15" fmla="*/ 815701 w 1191482"/>
                <a:gd name="connsiteY15" fmla="*/ 713984 h 1841326"/>
                <a:gd name="connsiteX16" fmla="*/ 853279 w 1191482"/>
                <a:gd name="connsiteY16" fmla="*/ 739036 h 1841326"/>
                <a:gd name="connsiteX17" fmla="*/ 840753 w 1191482"/>
                <a:gd name="connsiteY17" fmla="*/ 801666 h 1841326"/>
                <a:gd name="connsiteX18" fmla="*/ 878331 w 1191482"/>
                <a:gd name="connsiteY18" fmla="*/ 977030 h 1841326"/>
                <a:gd name="connsiteX19" fmla="*/ 903383 w 1191482"/>
                <a:gd name="connsiteY19" fmla="*/ 1014608 h 1841326"/>
                <a:gd name="connsiteX20" fmla="*/ 940961 w 1191482"/>
                <a:gd name="connsiteY20" fmla="*/ 1089765 h 1841326"/>
                <a:gd name="connsiteX21" fmla="*/ 966013 w 1191482"/>
                <a:gd name="connsiteY21" fmla="*/ 1164921 h 1841326"/>
                <a:gd name="connsiteX22" fmla="*/ 991065 w 1191482"/>
                <a:gd name="connsiteY22" fmla="*/ 1240077 h 1841326"/>
                <a:gd name="connsiteX23" fmla="*/ 1003591 w 1191482"/>
                <a:gd name="connsiteY23" fmla="*/ 1277655 h 1841326"/>
                <a:gd name="connsiteX24" fmla="*/ 1016117 w 1191482"/>
                <a:gd name="connsiteY24" fmla="*/ 1327759 h 1841326"/>
                <a:gd name="connsiteX25" fmla="*/ 1066222 w 1191482"/>
                <a:gd name="connsiteY25" fmla="*/ 1828800 h 1841326"/>
                <a:gd name="connsiteX26" fmla="*/ 1103800 w 1191482"/>
                <a:gd name="connsiteY26" fmla="*/ 1841326 h 1841326"/>
                <a:gd name="connsiteX27" fmla="*/ 1166430 w 1191482"/>
                <a:gd name="connsiteY27" fmla="*/ 1828800 h 1841326"/>
                <a:gd name="connsiteX28" fmla="*/ 1191482 w 1191482"/>
                <a:gd name="connsiteY28" fmla="*/ 1753644 h 1841326"/>
                <a:gd name="connsiteX29" fmla="*/ 1178956 w 1191482"/>
                <a:gd name="connsiteY29" fmla="*/ 1553228 h 1841326"/>
                <a:gd name="connsiteX30" fmla="*/ 1166430 w 1191482"/>
                <a:gd name="connsiteY30" fmla="*/ 1515650 h 1841326"/>
                <a:gd name="connsiteX31" fmla="*/ 1116326 w 1191482"/>
                <a:gd name="connsiteY31" fmla="*/ 1440493 h 1841326"/>
                <a:gd name="connsiteX32" fmla="*/ 1091274 w 1191482"/>
                <a:gd name="connsiteY32" fmla="*/ 1402915 h 1841326"/>
                <a:gd name="connsiteX33" fmla="*/ 1066222 w 1191482"/>
                <a:gd name="connsiteY33" fmla="*/ 1365337 h 1841326"/>
                <a:gd name="connsiteX34" fmla="*/ 1016117 w 1191482"/>
                <a:gd name="connsiteY34" fmla="*/ 1302707 h 1841326"/>
                <a:gd name="connsiteX35" fmla="*/ 991065 w 1191482"/>
                <a:gd name="connsiteY35" fmla="*/ 1227551 h 1841326"/>
                <a:gd name="connsiteX36" fmla="*/ 991065 w 1191482"/>
                <a:gd name="connsiteY36" fmla="*/ 939452 h 1841326"/>
                <a:gd name="connsiteX37" fmla="*/ 1028643 w 1191482"/>
                <a:gd name="connsiteY37" fmla="*/ 826718 h 1841326"/>
                <a:gd name="connsiteX38" fmla="*/ 1041169 w 1191482"/>
                <a:gd name="connsiteY38" fmla="*/ 789140 h 1841326"/>
                <a:gd name="connsiteX39" fmla="*/ 1053695 w 1191482"/>
                <a:gd name="connsiteY39" fmla="*/ 751562 h 1841326"/>
                <a:gd name="connsiteX40" fmla="*/ 1041169 w 1191482"/>
                <a:gd name="connsiteY40" fmla="*/ 651354 h 1841326"/>
                <a:gd name="connsiteX41" fmla="*/ 1016117 w 1191482"/>
                <a:gd name="connsiteY41" fmla="*/ 576198 h 1841326"/>
                <a:gd name="connsiteX42" fmla="*/ 1041169 w 1191482"/>
                <a:gd name="connsiteY42" fmla="*/ 501041 h 1841326"/>
                <a:gd name="connsiteX43" fmla="*/ 1053695 w 1191482"/>
                <a:gd name="connsiteY43" fmla="*/ 463463 h 1841326"/>
                <a:gd name="connsiteX44" fmla="*/ 1078748 w 1191482"/>
                <a:gd name="connsiteY44" fmla="*/ 438411 h 1841326"/>
                <a:gd name="connsiteX45" fmla="*/ 1091274 w 1191482"/>
                <a:gd name="connsiteY45" fmla="*/ 388307 h 1841326"/>
                <a:gd name="connsiteX46" fmla="*/ 1116326 w 1191482"/>
                <a:gd name="connsiteY46" fmla="*/ 300625 h 1841326"/>
                <a:gd name="connsiteX47" fmla="*/ 1128852 w 1191482"/>
                <a:gd name="connsiteY47" fmla="*/ 200417 h 1841326"/>
                <a:gd name="connsiteX48" fmla="*/ 1091274 w 1191482"/>
                <a:gd name="connsiteY48" fmla="*/ 50104 h 1841326"/>
                <a:gd name="connsiteX49" fmla="*/ 1053695 w 1191482"/>
                <a:gd name="connsiteY49" fmla="*/ 25052 h 1841326"/>
                <a:gd name="connsiteX50" fmla="*/ 978539 w 1191482"/>
                <a:gd name="connsiteY50" fmla="*/ 0 h 1841326"/>
                <a:gd name="connsiteX51" fmla="*/ 790649 w 1191482"/>
                <a:gd name="connsiteY51" fmla="*/ 25052 h 1841326"/>
                <a:gd name="connsiteX52" fmla="*/ 715493 w 1191482"/>
                <a:gd name="connsiteY52" fmla="*/ 75156 h 1841326"/>
                <a:gd name="connsiteX53" fmla="*/ 677915 w 1191482"/>
                <a:gd name="connsiteY53" fmla="*/ 100208 h 1841326"/>
                <a:gd name="connsiteX54" fmla="*/ 652863 w 1191482"/>
                <a:gd name="connsiteY54" fmla="*/ 125261 h 1841326"/>
                <a:gd name="connsiteX55" fmla="*/ 615285 w 1191482"/>
                <a:gd name="connsiteY55" fmla="*/ 150313 h 1841326"/>
                <a:gd name="connsiteX56" fmla="*/ 552654 w 1191482"/>
                <a:gd name="connsiteY56" fmla="*/ 200417 h 1841326"/>
                <a:gd name="connsiteX57" fmla="*/ 527602 w 1191482"/>
                <a:gd name="connsiteY57" fmla="*/ 237995 h 1841326"/>
                <a:gd name="connsiteX58" fmla="*/ 490024 w 1191482"/>
                <a:gd name="connsiteY58" fmla="*/ 263047 h 1841326"/>
                <a:gd name="connsiteX59" fmla="*/ 477498 w 1191482"/>
                <a:gd name="connsiteY59" fmla="*/ 300625 h 1841326"/>
                <a:gd name="connsiteX60" fmla="*/ 439920 w 1191482"/>
                <a:gd name="connsiteY60" fmla="*/ 338203 h 1841326"/>
                <a:gd name="connsiteX61" fmla="*/ 402342 w 1191482"/>
                <a:gd name="connsiteY61" fmla="*/ 413359 h 1841326"/>
                <a:gd name="connsiteX62" fmla="*/ 314660 w 1191482"/>
                <a:gd name="connsiteY62" fmla="*/ 526093 h 1841326"/>
                <a:gd name="connsiteX63" fmla="*/ 289608 w 1191482"/>
                <a:gd name="connsiteY63" fmla="*/ 563671 h 1841326"/>
                <a:gd name="connsiteX64" fmla="*/ 226978 w 1191482"/>
                <a:gd name="connsiteY64" fmla="*/ 626302 h 1841326"/>
                <a:gd name="connsiteX65" fmla="*/ 151822 w 1191482"/>
                <a:gd name="connsiteY65" fmla="*/ 701458 h 1841326"/>
                <a:gd name="connsiteX66" fmla="*/ 126769 w 1191482"/>
                <a:gd name="connsiteY66" fmla="*/ 726510 h 1841326"/>
                <a:gd name="connsiteX67" fmla="*/ 89191 w 1191482"/>
                <a:gd name="connsiteY67" fmla="*/ 739036 h 1841326"/>
                <a:gd name="connsiteX68" fmla="*/ 51613 w 1191482"/>
                <a:gd name="connsiteY68" fmla="*/ 776614 h 1841326"/>
                <a:gd name="connsiteX69" fmla="*/ 14035 w 1191482"/>
                <a:gd name="connsiteY69" fmla="*/ 801666 h 1841326"/>
                <a:gd name="connsiteX70" fmla="*/ 1509 w 1191482"/>
                <a:gd name="connsiteY70" fmla="*/ 914400 h 18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91482" h="1841326">
                  <a:moveTo>
                    <a:pt x="39087" y="864296"/>
                  </a:moveTo>
                  <a:cubicBezTo>
                    <a:pt x="34912" y="893523"/>
                    <a:pt x="26561" y="922454"/>
                    <a:pt x="26561" y="951978"/>
                  </a:cubicBezTo>
                  <a:cubicBezTo>
                    <a:pt x="26561" y="954317"/>
                    <a:pt x="41729" y="1039832"/>
                    <a:pt x="51613" y="1052187"/>
                  </a:cubicBezTo>
                  <a:cubicBezTo>
                    <a:pt x="61017" y="1063943"/>
                    <a:pt x="75726" y="1070506"/>
                    <a:pt x="89191" y="1077239"/>
                  </a:cubicBezTo>
                  <a:cubicBezTo>
                    <a:pt x="107162" y="1086224"/>
                    <a:pt x="160820" y="1098278"/>
                    <a:pt x="176874" y="1102291"/>
                  </a:cubicBezTo>
                  <a:cubicBezTo>
                    <a:pt x="224127" y="1086540"/>
                    <a:pt x="246540" y="1082731"/>
                    <a:pt x="289608" y="1039661"/>
                  </a:cubicBezTo>
                  <a:cubicBezTo>
                    <a:pt x="297959" y="1031310"/>
                    <a:pt x="307283" y="1023830"/>
                    <a:pt x="314660" y="1014608"/>
                  </a:cubicBezTo>
                  <a:cubicBezTo>
                    <a:pt x="324064" y="1002852"/>
                    <a:pt x="329067" y="987675"/>
                    <a:pt x="339712" y="977030"/>
                  </a:cubicBezTo>
                  <a:cubicBezTo>
                    <a:pt x="350357" y="966385"/>
                    <a:pt x="364764" y="960329"/>
                    <a:pt x="377290" y="951978"/>
                  </a:cubicBezTo>
                  <a:cubicBezTo>
                    <a:pt x="387478" y="921415"/>
                    <a:pt x="390586" y="901104"/>
                    <a:pt x="414868" y="876822"/>
                  </a:cubicBezTo>
                  <a:cubicBezTo>
                    <a:pt x="425513" y="866177"/>
                    <a:pt x="439920" y="860121"/>
                    <a:pt x="452446" y="851770"/>
                  </a:cubicBezTo>
                  <a:cubicBezTo>
                    <a:pt x="476832" y="778613"/>
                    <a:pt x="445892" y="845798"/>
                    <a:pt x="502550" y="789140"/>
                  </a:cubicBezTo>
                  <a:cubicBezTo>
                    <a:pt x="572025" y="719665"/>
                    <a:pt x="461090" y="773732"/>
                    <a:pt x="602759" y="726510"/>
                  </a:cubicBezTo>
                  <a:lnTo>
                    <a:pt x="640337" y="713984"/>
                  </a:lnTo>
                  <a:lnTo>
                    <a:pt x="677915" y="701458"/>
                  </a:lnTo>
                  <a:cubicBezTo>
                    <a:pt x="723844" y="705633"/>
                    <a:pt x="770607" y="704321"/>
                    <a:pt x="815701" y="713984"/>
                  </a:cubicBezTo>
                  <a:cubicBezTo>
                    <a:pt x="830421" y="717138"/>
                    <a:pt x="849143" y="724561"/>
                    <a:pt x="853279" y="739036"/>
                  </a:cubicBezTo>
                  <a:cubicBezTo>
                    <a:pt x="859128" y="759507"/>
                    <a:pt x="844928" y="780789"/>
                    <a:pt x="840753" y="801666"/>
                  </a:cubicBezTo>
                  <a:cubicBezTo>
                    <a:pt x="846053" y="844068"/>
                    <a:pt x="850872" y="935841"/>
                    <a:pt x="878331" y="977030"/>
                  </a:cubicBezTo>
                  <a:lnTo>
                    <a:pt x="903383" y="1014608"/>
                  </a:lnTo>
                  <a:cubicBezTo>
                    <a:pt x="949063" y="1151652"/>
                    <a:pt x="876212" y="944080"/>
                    <a:pt x="940961" y="1089765"/>
                  </a:cubicBezTo>
                  <a:cubicBezTo>
                    <a:pt x="951686" y="1113896"/>
                    <a:pt x="957662" y="1139869"/>
                    <a:pt x="966013" y="1164921"/>
                  </a:cubicBezTo>
                  <a:lnTo>
                    <a:pt x="991065" y="1240077"/>
                  </a:lnTo>
                  <a:cubicBezTo>
                    <a:pt x="995240" y="1252603"/>
                    <a:pt x="1000389" y="1264846"/>
                    <a:pt x="1003591" y="1277655"/>
                  </a:cubicBezTo>
                  <a:lnTo>
                    <a:pt x="1016117" y="1327759"/>
                  </a:lnTo>
                  <a:cubicBezTo>
                    <a:pt x="1021091" y="1516761"/>
                    <a:pt x="897335" y="1744357"/>
                    <a:pt x="1066222" y="1828800"/>
                  </a:cubicBezTo>
                  <a:cubicBezTo>
                    <a:pt x="1078032" y="1834705"/>
                    <a:pt x="1091274" y="1837151"/>
                    <a:pt x="1103800" y="1841326"/>
                  </a:cubicBezTo>
                  <a:cubicBezTo>
                    <a:pt x="1124677" y="1837151"/>
                    <a:pt x="1151376" y="1843854"/>
                    <a:pt x="1166430" y="1828800"/>
                  </a:cubicBezTo>
                  <a:cubicBezTo>
                    <a:pt x="1185103" y="1810127"/>
                    <a:pt x="1191482" y="1753644"/>
                    <a:pt x="1191482" y="1753644"/>
                  </a:cubicBezTo>
                  <a:cubicBezTo>
                    <a:pt x="1187307" y="1686839"/>
                    <a:pt x="1185963" y="1619796"/>
                    <a:pt x="1178956" y="1553228"/>
                  </a:cubicBezTo>
                  <a:cubicBezTo>
                    <a:pt x="1177574" y="1540097"/>
                    <a:pt x="1172842" y="1527192"/>
                    <a:pt x="1166430" y="1515650"/>
                  </a:cubicBezTo>
                  <a:cubicBezTo>
                    <a:pt x="1151808" y="1489330"/>
                    <a:pt x="1133027" y="1465545"/>
                    <a:pt x="1116326" y="1440493"/>
                  </a:cubicBezTo>
                  <a:lnTo>
                    <a:pt x="1091274" y="1402915"/>
                  </a:lnTo>
                  <a:cubicBezTo>
                    <a:pt x="1082923" y="1390389"/>
                    <a:pt x="1076867" y="1375982"/>
                    <a:pt x="1066222" y="1365337"/>
                  </a:cubicBezTo>
                  <a:cubicBezTo>
                    <a:pt x="1045398" y="1344514"/>
                    <a:pt x="1028759" y="1331151"/>
                    <a:pt x="1016117" y="1302707"/>
                  </a:cubicBezTo>
                  <a:cubicBezTo>
                    <a:pt x="1005392" y="1278576"/>
                    <a:pt x="991065" y="1227551"/>
                    <a:pt x="991065" y="1227551"/>
                  </a:cubicBezTo>
                  <a:cubicBezTo>
                    <a:pt x="976664" y="1097938"/>
                    <a:pt x="968721" y="1088412"/>
                    <a:pt x="991065" y="939452"/>
                  </a:cubicBezTo>
                  <a:lnTo>
                    <a:pt x="1028643" y="826718"/>
                  </a:lnTo>
                  <a:lnTo>
                    <a:pt x="1041169" y="789140"/>
                  </a:lnTo>
                  <a:lnTo>
                    <a:pt x="1053695" y="751562"/>
                  </a:lnTo>
                  <a:cubicBezTo>
                    <a:pt x="1049520" y="718159"/>
                    <a:pt x="1048222" y="684269"/>
                    <a:pt x="1041169" y="651354"/>
                  </a:cubicBezTo>
                  <a:cubicBezTo>
                    <a:pt x="1035636" y="625533"/>
                    <a:pt x="1016117" y="576198"/>
                    <a:pt x="1016117" y="576198"/>
                  </a:cubicBezTo>
                  <a:lnTo>
                    <a:pt x="1041169" y="501041"/>
                  </a:lnTo>
                  <a:cubicBezTo>
                    <a:pt x="1045344" y="488515"/>
                    <a:pt x="1044358" y="472799"/>
                    <a:pt x="1053695" y="463463"/>
                  </a:cubicBezTo>
                  <a:lnTo>
                    <a:pt x="1078748" y="438411"/>
                  </a:lnTo>
                  <a:cubicBezTo>
                    <a:pt x="1082923" y="421710"/>
                    <a:pt x="1086545" y="404860"/>
                    <a:pt x="1091274" y="388307"/>
                  </a:cubicBezTo>
                  <a:cubicBezTo>
                    <a:pt x="1103187" y="346610"/>
                    <a:pt x="1108494" y="347615"/>
                    <a:pt x="1116326" y="300625"/>
                  </a:cubicBezTo>
                  <a:cubicBezTo>
                    <a:pt x="1121860" y="267420"/>
                    <a:pt x="1124677" y="233820"/>
                    <a:pt x="1128852" y="200417"/>
                  </a:cubicBezTo>
                  <a:cubicBezTo>
                    <a:pt x="1121888" y="137743"/>
                    <a:pt x="1134422" y="93252"/>
                    <a:pt x="1091274" y="50104"/>
                  </a:cubicBezTo>
                  <a:cubicBezTo>
                    <a:pt x="1080629" y="39459"/>
                    <a:pt x="1067452" y="31166"/>
                    <a:pt x="1053695" y="25052"/>
                  </a:cubicBezTo>
                  <a:cubicBezTo>
                    <a:pt x="1029564" y="14327"/>
                    <a:pt x="978539" y="0"/>
                    <a:pt x="978539" y="0"/>
                  </a:cubicBezTo>
                  <a:cubicBezTo>
                    <a:pt x="967878" y="888"/>
                    <a:pt x="835795" y="-29"/>
                    <a:pt x="790649" y="25052"/>
                  </a:cubicBezTo>
                  <a:cubicBezTo>
                    <a:pt x="764329" y="39674"/>
                    <a:pt x="740545" y="58455"/>
                    <a:pt x="715493" y="75156"/>
                  </a:cubicBezTo>
                  <a:cubicBezTo>
                    <a:pt x="702967" y="83507"/>
                    <a:pt x="688560" y="89563"/>
                    <a:pt x="677915" y="100208"/>
                  </a:cubicBezTo>
                  <a:cubicBezTo>
                    <a:pt x="669564" y="108559"/>
                    <a:pt x="662085" y="117883"/>
                    <a:pt x="652863" y="125261"/>
                  </a:cubicBezTo>
                  <a:cubicBezTo>
                    <a:pt x="641108" y="134666"/>
                    <a:pt x="627041" y="140909"/>
                    <a:pt x="615285" y="150313"/>
                  </a:cubicBezTo>
                  <a:cubicBezTo>
                    <a:pt x="526041" y="221707"/>
                    <a:pt x="668314" y="123310"/>
                    <a:pt x="552654" y="200417"/>
                  </a:cubicBezTo>
                  <a:cubicBezTo>
                    <a:pt x="544303" y="212943"/>
                    <a:pt x="538247" y="227350"/>
                    <a:pt x="527602" y="237995"/>
                  </a:cubicBezTo>
                  <a:cubicBezTo>
                    <a:pt x="516957" y="248640"/>
                    <a:pt x="499428" y="251292"/>
                    <a:pt x="490024" y="263047"/>
                  </a:cubicBezTo>
                  <a:cubicBezTo>
                    <a:pt x="481776" y="273357"/>
                    <a:pt x="484822" y="289639"/>
                    <a:pt x="477498" y="300625"/>
                  </a:cubicBezTo>
                  <a:cubicBezTo>
                    <a:pt x="467672" y="315364"/>
                    <a:pt x="451261" y="324594"/>
                    <a:pt x="439920" y="338203"/>
                  </a:cubicBezTo>
                  <a:cubicBezTo>
                    <a:pt x="384312" y="404932"/>
                    <a:pt x="440004" y="345567"/>
                    <a:pt x="402342" y="413359"/>
                  </a:cubicBezTo>
                  <a:cubicBezTo>
                    <a:pt x="339025" y="527330"/>
                    <a:pt x="375521" y="453060"/>
                    <a:pt x="314660" y="526093"/>
                  </a:cubicBezTo>
                  <a:cubicBezTo>
                    <a:pt x="305022" y="537658"/>
                    <a:pt x="299521" y="552341"/>
                    <a:pt x="289608" y="563671"/>
                  </a:cubicBezTo>
                  <a:cubicBezTo>
                    <a:pt x="270166" y="585890"/>
                    <a:pt x="244693" y="602683"/>
                    <a:pt x="226978" y="626302"/>
                  </a:cubicBezTo>
                  <a:cubicBezTo>
                    <a:pt x="161320" y="713846"/>
                    <a:pt x="220506" y="646512"/>
                    <a:pt x="151822" y="701458"/>
                  </a:cubicBezTo>
                  <a:cubicBezTo>
                    <a:pt x="142600" y="708835"/>
                    <a:pt x="136896" y="720434"/>
                    <a:pt x="126769" y="726510"/>
                  </a:cubicBezTo>
                  <a:cubicBezTo>
                    <a:pt x="115447" y="733303"/>
                    <a:pt x="101717" y="734861"/>
                    <a:pt x="89191" y="739036"/>
                  </a:cubicBezTo>
                  <a:cubicBezTo>
                    <a:pt x="76665" y="751562"/>
                    <a:pt x="65222" y="765273"/>
                    <a:pt x="51613" y="776614"/>
                  </a:cubicBezTo>
                  <a:cubicBezTo>
                    <a:pt x="40048" y="786252"/>
                    <a:pt x="23439" y="789911"/>
                    <a:pt x="14035" y="801666"/>
                  </a:cubicBezTo>
                  <a:cubicBezTo>
                    <a:pt x="-6413" y="827226"/>
                    <a:pt x="1509" y="893936"/>
                    <a:pt x="1509" y="914400"/>
                  </a:cubicBezTo>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urved Connector 17">
              <a:extLst>
                <a:ext uri="{FF2B5EF4-FFF2-40B4-BE49-F238E27FC236}">
                  <a16:creationId xmlns:a16="http://schemas.microsoft.com/office/drawing/2014/main" id="{4B22C895-C0A6-CA44-932D-7F34DBD6A6FE}"/>
                </a:ext>
              </a:extLst>
            </p:cNvPr>
            <p:cNvCxnSpPr>
              <a:cxnSpLocks/>
            </p:cNvCxnSpPr>
            <p:nvPr/>
          </p:nvCxnSpPr>
          <p:spPr>
            <a:xfrm rot="16200000" flipH="1">
              <a:off x="1959884" y="3162984"/>
              <a:ext cx="1061908" cy="566304"/>
            </a:xfrm>
            <a:prstGeom prst="curvedConnector3">
              <a:avLst>
                <a:gd name="adj1" fmla="val 216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A307ACE-ECF1-6940-A75F-773E67CCDAA9}"/>
                </a:ext>
              </a:extLst>
            </p:cNvPr>
            <p:cNvSpPr/>
            <p:nvPr/>
          </p:nvSpPr>
          <p:spPr>
            <a:xfrm>
              <a:off x="75990" y="2725009"/>
              <a:ext cx="1789891"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 performance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F4709B0B-1B69-3C47-B574-3A1FD8BC5C33}"/>
              </a:ext>
            </a:extLst>
          </p:cNvPr>
          <p:cNvGrpSpPr/>
          <p:nvPr/>
        </p:nvGrpSpPr>
        <p:grpSpPr>
          <a:xfrm>
            <a:off x="4144046" y="3356975"/>
            <a:ext cx="4803187" cy="2198673"/>
            <a:chOff x="4144046" y="3356975"/>
            <a:chExt cx="4803187" cy="2198673"/>
          </a:xfrm>
        </p:grpSpPr>
        <p:sp>
          <p:nvSpPr>
            <p:cNvPr id="25" name="Freeform 24">
              <a:extLst>
                <a:ext uri="{FF2B5EF4-FFF2-40B4-BE49-F238E27FC236}">
                  <a16:creationId xmlns:a16="http://schemas.microsoft.com/office/drawing/2014/main" id="{47A4F748-3067-364A-9D95-47114FFB732D}"/>
                </a:ext>
              </a:extLst>
            </p:cNvPr>
            <p:cNvSpPr/>
            <p:nvPr/>
          </p:nvSpPr>
          <p:spPr>
            <a:xfrm>
              <a:off x="4144046" y="3356975"/>
              <a:ext cx="578266" cy="1291457"/>
            </a:xfrm>
            <a:custGeom>
              <a:avLst/>
              <a:gdLst>
                <a:gd name="connsiteX0" fmla="*/ 377850 w 578266"/>
                <a:gd name="connsiteY0" fmla="*/ 25052 h 1291457"/>
                <a:gd name="connsiteX1" fmla="*/ 327746 w 578266"/>
                <a:gd name="connsiteY1" fmla="*/ 187891 h 1291457"/>
                <a:gd name="connsiteX2" fmla="*/ 302694 w 578266"/>
                <a:gd name="connsiteY2" fmla="*/ 225469 h 1291457"/>
                <a:gd name="connsiteX3" fmla="*/ 277642 w 578266"/>
                <a:gd name="connsiteY3" fmla="*/ 300625 h 1291457"/>
                <a:gd name="connsiteX4" fmla="*/ 252590 w 578266"/>
                <a:gd name="connsiteY4" fmla="*/ 375781 h 1291457"/>
                <a:gd name="connsiteX5" fmla="*/ 202486 w 578266"/>
                <a:gd name="connsiteY5" fmla="*/ 526093 h 1291457"/>
                <a:gd name="connsiteX6" fmla="*/ 189959 w 578266"/>
                <a:gd name="connsiteY6" fmla="*/ 563672 h 1291457"/>
                <a:gd name="connsiteX7" fmla="*/ 177433 w 578266"/>
                <a:gd name="connsiteY7" fmla="*/ 601250 h 1291457"/>
                <a:gd name="connsiteX8" fmla="*/ 152381 w 578266"/>
                <a:gd name="connsiteY8" fmla="*/ 638828 h 1291457"/>
                <a:gd name="connsiteX9" fmla="*/ 139855 w 578266"/>
                <a:gd name="connsiteY9" fmla="*/ 676406 h 1291457"/>
                <a:gd name="connsiteX10" fmla="*/ 89751 w 578266"/>
                <a:gd name="connsiteY10" fmla="*/ 751562 h 1291457"/>
                <a:gd name="connsiteX11" fmla="*/ 64699 w 578266"/>
                <a:gd name="connsiteY11" fmla="*/ 826718 h 1291457"/>
                <a:gd name="connsiteX12" fmla="*/ 52173 w 578266"/>
                <a:gd name="connsiteY12" fmla="*/ 864296 h 1291457"/>
                <a:gd name="connsiteX13" fmla="*/ 39647 w 578266"/>
                <a:gd name="connsiteY13" fmla="*/ 914400 h 1291457"/>
                <a:gd name="connsiteX14" fmla="*/ 14595 w 578266"/>
                <a:gd name="connsiteY14" fmla="*/ 1052187 h 1291457"/>
                <a:gd name="connsiteX15" fmla="*/ 2069 w 578266"/>
                <a:gd name="connsiteY15" fmla="*/ 1102291 h 1291457"/>
                <a:gd name="connsiteX16" fmla="*/ 52173 w 578266"/>
                <a:gd name="connsiteY16" fmla="*/ 1290181 h 1291457"/>
                <a:gd name="connsiteX17" fmla="*/ 127329 w 578266"/>
                <a:gd name="connsiteY17" fmla="*/ 1277655 h 1291457"/>
                <a:gd name="connsiteX18" fmla="*/ 189959 w 578266"/>
                <a:gd name="connsiteY18" fmla="*/ 1202499 h 1291457"/>
                <a:gd name="connsiteX19" fmla="*/ 202486 w 578266"/>
                <a:gd name="connsiteY19" fmla="*/ 1164921 h 1291457"/>
                <a:gd name="connsiteX20" fmla="*/ 227538 w 578266"/>
                <a:gd name="connsiteY20" fmla="*/ 1127343 h 1291457"/>
                <a:gd name="connsiteX21" fmla="*/ 252590 w 578266"/>
                <a:gd name="connsiteY21" fmla="*/ 1052187 h 1291457"/>
                <a:gd name="connsiteX22" fmla="*/ 265116 w 578266"/>
                <a:gd name="connsiteY22" fmla="*/ 1014609 h 1291457"/>
                <a:gd name="connsiteX23" fmla="*/ 290168 w 578266"/>
                <a:gd name="connsiteY23" fmla="*/ 977030 h 1291457"/>
                <a:gd name="connsiteX24" fmla="*/ 302694 w 578266"/>
                <a:gd name="connsiteY24" fmla="*/ 939452 h 1291457"/>
                <a:gd name="connsiteX25" fmla="*/ 340272 w 578266"/>
                <a:gd name="connsiteY25" fmla="*/ 901874 h 1291457"/>
                <a:gd name="connsiteX26" fmla="*/ 377850 w 578266"/>
                <a:gd name="connsiteY26" fmla="*/ 814192 h 1291457"/>
                <a:gd name="connsiteX27" fmla="*/ 415428 w 578266"/>
                <a:gd name="connsiteY27" fmla="*/ 764088 h 1291457"/>
                <a:gd name="connsiteX28" fmla="*/ 453006 w 578266"/>
                <a:gd name="connsiteY28" fmla="*/ 688932 h 1291457"/>
                <a:gd name="connsiteX29" fmla="*/ 465532 w 578266"/>
                <a:gd name="connsiteY29" fmla="*/ 651354 h 1291457"/>
                <a:gd name="connsiteX30" fmla="*/ 490584 w 578266"/>
                <a:gd name="connsiteY30" fmla="*/ 613776 h 1291457"/>
                <a:gd name="connsiteX31" fmla="*/ 515636 w 578266"/>
                <a:gd name="connsiteY31" fmla="*/ 538620 h 1291457"/>
                <a:gd name="connsiteX32" fmla="*/ 540688 w 578266"/>
                <a:gd name="connsiteY32" fmla="*/ 450937 h 1291457"/>
                <a:gd name="connsiteX33" fmla="*/ 553214 w 578266"/>
                <a:gd name="connsiteY33" fmla="*/ 413359 h 1291457"/>
                <a:gd name="connsiteX34" fmla="*/ 578266 w 578266"/>
                <a:gd name="connsiteY34" fmla="*/ 300625 h 1291457"/>
                <a:gd name="connsiteX35" fmla="*/ 565740 w 578266"/>
                <a:gd name="connsiteY35" fmla="*/ 62630 h 1291457"/>
                <a:gd name="connsiteX36" fmla="*/ 553214 w 578266"/>
                <a:gd name="connsiteY36" fmla="*/ 25052 h 1291457"/>
                <a:gd name="connsiteX37" fmla="*/ 515636 w 578266"/>
                <a:gd name="connsiteY37" fmla="*/ 0 h 1291457"/>
                <a:gd name="connsiteX38" fmla="*/ 377850 w 578266"/>
                <a:gd name="connsiteY38" fmla="*/ 25052 h 12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8266" h="1291457">
                  <a:moveTo>
                    <a:pt x="377850" y="25052"/>
                  </a:moveTo>
                  <a:cubicBezTo>
                    <a:pt x="346535" y="56367"/>
                    <a:pt x="336413" y="174891"/>
                    <a:pt x="327746" y="187891"/>
                  </a:cubicBezTo>
                  <a:cubicBezTo>
                    <a:pt x="319395" y="200417"/>
                    <a:pt x="308808" y="211712"/>
                    <a:pt x="302694" y="225469"/>
                  </a:cubicBezTo>
                  <a:cubicBezTo>
                    <a:pt x="291969" y="249600"/>
                    <a:pt x="285993" y="275573"/>
                    <a:pt x="277642" y="300625"/>
                  </a:cubicBezTo>
                  <a:lnTo>
                    <a:pt x="252590" y="375781"/>
                  </a:lnTo>
                  <a:lnTo>
                    <a:pt x="202486" y="526093"/>
                  </a:lnTo>
                  <a:lnTo>
                    <a:pt x="189959" y="563672"/>
                  </a:lnTo>
                  <a:cubicBezTo>
                    <a:pt x="185784" y="576198"/>
                    <a:pt x="184757" y="590264"/>
                    <a:pt x="177433" y="601250"/>
                  </a:cubicBezTo>
                  <a:cubicBezTo>
                    <a:pt x="169082" y="613776"/>
                    <a:pt x="159114" y="625363"/>
                    <a:pt x="152381" y="638828"/>
                  </a:cubicBezTo>
                  <a:cubicBezTo>
                    <a:pt x="146476" y="650638"/>
                    <a:pt x="146267" y="664864"/>
                    <a:pt x="139855" y="676406"/>
                  </a:cubicBezTo>
                  <a:cubicBezTo>
                    <a:pt x="125233" y="702726"/>
                    <a:pt x="99272" y="722998"/>
                    <a:pt x="89751" y="751562"/>
                  </a:cubicBezTo>
                  <a:lnTo>
                    <a:pt x="64699" y="826718"/>
                  </a:lnTo>
                  <a:cubicBezTo>
                    <a:pt x="60524" y="839244"/>
                    <a:pt x="55375" y="851487"/>
                    <a:pt x="52173" y="864296"/>
                  </a:cubicBezTo>
                  <a:cubicBezTo>
                    <a:pt x="47998" y="880997"/>
                    <a:pt x="43382" y="897595"/>
                    <a:pt x="39647" y="914400"/>
                  </a:cubicBezTo>
                  <a:cubicBezTo>
                    <a:pt x="12779" y="1035308"/>
                    <a:pt x="41789" y="916217"/>
                    <a:pt x="14595" y="1052187"/>
                  </a:cubicBezTo>
                  <a:cubicBezTo>
                    <a:pt x="11219" y="1069068"/>
                    <a:pt x="6244" y="1085590"/>
                    <a:pt x="2069" y="1102291"/>
                  </a:cubicBezTo>
                  <a:cubicBezTo>
                    <a:pt x="2359" y="1105776"/>
                    <a:pt x="-16127" y="1275003"/>
                    <a:pt x="52173" y="1290181"/>
                  </a:cubicBezTo>
                  <a:cubicBezTo>
                    <a:pt x="76966" y="1295691"/>
                    <a:pt x="102277" y="1281830"/>
                    <a:pt x="127329" y="1277655"/>
                  </a:cubicBezTo>
                  <a:cubicBezTo>
                    <a:pt x="155033" y="1249951"/>
                    <a:pt x="172519" y="1237378"/>
                    <a:pt x="189959" y="1202499"/>
                  </a:cubicBezTo>
                  <a:cubicBezTo>
                    <a:pt x="195864" y="1190689"/>
                    <a:pt x="196581" y="1176731"/>
                    <a:pt x="202486" y="1164921"/>
                  </a:cubicBezTo>
                  <a:cubicBezTo>
                    <a:pt x="209219" y="1151456"/>
                    <a:pt x="221424" y="1141100"/>
                    <a:pt x="227538" y="1127343"/>
                  </a:cubicBezTo>
                  <a:cubicBezTo>
                    <a:pt x="238263" y="1103212"/>
                    <a:pt x="244239" y="1077239"/>
                    <a:pt x="252590" y="1052187"/>
                  </a:cubicBezTo>
                  <a:cubicBezTo>
                    <a:pt x="256765" y="1039661"/>
                    <a:pt x="257792" y="1025595"/>
                    <a:pt x="265116" y="1014609"/>
                  </a:cubicBezTo>
                  <a:cubicBezTo>
                    <a:pt x="273467" y="1002083"/>
                    <a:pt x="283435" y="990495"/>
                    <a:pt x="290168" y="977030"/>
                  </a:cubicBezTo>
                  <a:cubicBezTo>
                    <a:pt x="296073" y="965220"/>
                    <a:pt x="295370" y="950438"/>
                    <a:pt x="302694" y="939452"/>
                  </a:cubicBezTo>
                  <a:cubicBezTo>
                    <a:pt x="312520" y="924713"/>
                    <a:pt x="327746" y="914400"/>
                    <a:pt x="340272" y="901874"/>
                  </a:cubicBezTo>
                  <a:cubicBezTo>
                    <a:pt x="352449" y="865344"/>
                    <a:pt x="355738" y="849571"/>
                    <a:pt x="377850" y="814192"/>
                  </a:cubicBezTo>
                  <a:cubicBezTo>
                    <a:pt x="388915" y="796489"/>
                    <a:pt x="402902" y="780789"/>
                    <a:pt x="415428" y="764088"/>
                  </a:cubicBezTo>
                  <a:cubicBezTo>
                    <a:pt x="446912" y="669635"/>
                    <a:pt x="404442" y="786060"/>
                    <a:pt x="453006" y="688932"/>
                  </a:cubicBezTo>
                  <a:cubicBezTo>
                    <a:pt x="458911" y="677122"/>
                    <a:pt x="459627" y="663164"/>
                    <a:pt x="465532" y="651354"/>
                  </a:cubicBezTo>
                  <a:cubicBezTo>
                    <a:pt x="472265" y="637889"/>
                    <a:pt x="484470" y="627533"/>
                    <a:pt x="490584" y="613776"/>
                  </a:cubicBezTo>
                  <a:cubicBezTo>
                    <a:pt x="501309" y="589645"/>
                    <a:pt x="507285" y="563672"/>
                    <a:pt x="515636" y="538620"/>
                  </a:cubicBezTo>
                  <a:cubicBezTo>
                    <a:pt x="545668" y="448523"/>
                    <a:pt x="509233" y="561030"/>
                    <a:pt x="540688" y="450937"/>
                  </a:cubicBezTo>
                  <a:cubicBezTo>
                    <a:pt x="544315" y="438241"/>
                    <a:pt x="549587" y="426055"/>
                    <a:pt x="553214" y="413359"/>
                  </a:cubicBezTo>
                  <a:cubicBezTo>
                    <a:pt x="565007" y="372083"/>
                    <a:pt x="569656" y="343675"/>
                    <a:pt x="578266" y="300625"/>
                  </a:cubicBezTo>
                  <a:cubicBezTo>
                    <a:pt x="574091" y="221293"/>
                    <a:pt x="572932" y="141745"/>
                    <a:pt x="565740" y="62630"/>
                  </a:cubicBezTo>
                  <a:cubicBezTo>
                    <a:pt x="564545" y="49481"/>
                    <a:pt x="561462" y="35362"/>
                    <a:pt x="553214" y="25052"/>
                  </a:cubicBezTo>
                  <a:cubicBezTo>
                    <a:pt x="543810" y="13297"/>
                    <a:pt x="528162" y="8351"/>
                    <a:pt x="515636" y="0"/>
                  </a:cubicBezTo>
                  <a:cubicBezTo>
                    <a:pt x="371969" y="13061"/>
                    <a:pt x="409165" y="-6263"/>
                    <a:pt x="377850" y="25052"/>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3EA287E-2044-2B4D-8EDD-13DAD3476B92}"/>
                </a:ext>
              </a:extLst>
            </p:cNvPr>
            <p:cNvSpPr/>
            <p:nvPr/>
          </p:nvSpPr>
          <p:spPr>
            <a:xfrm>
              <a:off x="4922729" y="3544866"/>
              <a:ext cx="1418211" cy="651353"/>
            </a:xfrm>
            <a:custGeom>
              <a:avLst/>
              <a:gdLst>
                <a:gd name="connsiteX0" fmla="*/ 162838 w 1418211"/>
                <a:gd name="connsiteY0" fmla="*/ 100208 h 651353"/>
                <a:gd name="connsiteX1" fmla="*/ 75156 w 1418211"/>
                <a:gd name="connsiteY1" fmla="*/ 112734 h 651353"/>
                <a:gd name="connsiteX2" fmla="*/ 37578 w 1418211"/>
                <a:gd name="connsiteY2" fmla="*/ 125260 h 651353"/>
                <a:gd name="connsiteX3" fmla="*/ 12526 w 1418211"/>
                <a:gd name="connsiteY3" fmla="*/ 162838 h 651353"/>
                <a:gd name="connsiteX4" fmla="*/ 0 w 1418211"/>
                <a:gd name="connsiteY4" fmla="*/ 200416 h 651353"/>
                <a:gd name="connsiteX5" fmla="*/ 37578 w 1418211"/>
                <a:gd name="connsiteY5" fmla="*/ 325676 h 651353"/>
                <a:gd name="connsiteX6" fmla="*/ 150312 w 1418211"/>
                <a:gd name="connsiteY6" fmla="*/ 375781 h 651353"/>
                <a:gd name="connsiteX7" fmla="*/ 225468 w 1418211"/>
                <a:gd name="connsiteY7" fmla="*/ 400833 h 651353"/>
                <a:gd name="connsiteX8" fmla="*/ 263046 w 1418211"/>
                <a:gd name="connsiteY8" fmla="*/ 413359 h 651353"/>
                <a:gd name="connsiteX9" fmla="*/ 313150 w 1418211"/>
                <a:gd name="connsiteY9" fmla="*/ 425885 h 651353"/>
                <a:gd name="connsiteX10" fmla="*/ 400833 w 1418211"/>
                <a:gd name="connsiteY10" fmla="*/ 450937 h 651353"/>
                <a:gd name="connsiteX11" fmla="*/ 551145 w 1418211"/>
                <a:gd name="connsiteY11" fmla="*/ 488515 h 651353"/>
                <a:gd name="connsiteX12" fmla="*/ 626301 w 1418211"/>
                <a:gd name="connsiteY12" fmla="*/ 538619 h 651353"/>
                <a:gd name="connsiteX13" fmla="*/ 688931 w 1418211"/>
                <a:gd name="connsiteY13" fmla="*/ 588723 h 651353"/>
                <a:gd name="connsiteX14" fmla="*/ 726509 w 1418211"/>
                <a:gd name="connsiteY14" fmla="*/ 613775 h 651353"/>
                <a:gd name="connsiteX15" fmla="*/ 876822 w 1418211"/>
                <a:gd name="connsiteY15" fmla="*/ 651353 h 651353"/>
                <a:gd name="connsiteX16" fmla="*/ 1077238 w 1418211"/>
                <a:gd name="connsiteY16" fmla="*/ 638827 h 651353"/>
                <a:gd name="connsiteX17" fmla="*/ 1189972 w 1418211"/>
                <a:gd name="connsiteY17" fmla="*/ 576197 h 651353"/>
                <a:gd name="connsiteX18" fmla="*/ 1252603 w 1418211"/>
                <a:gd name="connsiteY18" fmla="*/ 513567 h 651353"/>
                <a:gd name="connsiteX19" fmla="*/ 1290181 w 1418211"/>
                <a:gd name="connsiteY19" fmla="*/ 475989 h 651353"/>
                <a:gd name="connsiteX20" fmla="*/ 1340285 w 1418211"/>
                <a:gd name="connsiteY20" fmla="*/ 400833 h 651353"/>
                <a:gd name="connsiteX21" fmla="*/ 1365337 w 1418211"/>
                <a:gd name="connsiteY21" fmla="*/ 363255 h 651353"/>
                <a:gd name="connsiteX22" fmla="*/ 1390389 w 1418211"/>
                <a:gd name="connsiteY22" fmla="*/ 338202 h 651353"/>
                <a:gd name="connsiteX23" fmla="*/ 1402915 w 1418211"/>
                <a:gd name="connsiteY23" fmla="*/ 300624 h 651353"/>
                <a:gd name="connsiteX24" fmla="*/ 1402915 w 1418211"/>
                <a:gd name="connsiteY24" fmla="*/ 100208 h 651353"/>
                <a:gd name="connsiteX25" fmla="*/ 1352811 w 1418211"/>
                <a:gd name="connsiteY25" fmla="*/ 25052 h 651353"/>
                <a:gd name="connsiteX26" fmla="*/ 1315233 w 1418211"/>
                <a:gd name="connsiteY26" fmla="*/ 0 h 651353"/>
                <a:gd name="connsiteX27" fmla="*/ 1252603 w 1418211"/>
                <a:gd name="connsiteY27" fmla="*/ 12526 h 651353"/>
                <a:gd name="connsiteX28" fmla="*/ 1215024 w 1418211"/>
                <a:gd name="connsiteY28" fmla="*/ 75156 h 651353"/>
                <a:gd name="connsiteX29" fmla="*/ 1189972 w 1418211"/>
                <a:gd name="connsiteY29" fmla="*/ 112734 h 651353"/>
                <a:gd name="connsiteX30" fmla="*/ 1139868 w 1418211"/>
                <a:gd name="connsiteY30" fmla="*/ 225468 h 651353"/>
                <a:gd name="connsiteX31" fmla="*/ 1064712 w 1418211"/>
                <a:gd name="connsiteY31" fmla="*/ 250520 h 651353"/>
                <a:gd name="connsiteX32" fmla="*/ 1027134 w 1418211"/>
                <a:gd name="connsiteY32" fmla="*/ 263046 h 651353"/>
                <a:gd name="connsiteX33" fmla="*/ 989556 w 1418211"/>
                <a:gd name="connsiteY33" fmla="*/ 275572 h 651353"/>
                <a:gd name="connsiteX34" fmla="*/ 951978 w 1418211"/>
                <a:gd name="connsiteY34" fmla="*/ 288098 h 651353"/>
                <a:gd name="connsiteX35" fmla="*/ 488515 w 1418211"/>
                <a:gd name="connsiteY35" fmla="*/ 275572 h 651353"/>
                <a:gd name="connsiteX36" fmla="*/ 413359 w 1418211"/>
                <a:gd name="connsiteY36" fmla="*/ 250520 h 651353"/>
                <a:gd name="connsiteX37" fmla="*/ 350729 w 1418211"/>
                <a:gd name="connsiteY37" fmla="*/ 187890 h 651353"/>
                <a:gd name="connsiteX38" fmla="*/ 275572 w 1418211"/>
                <a:gd name="connsiteY38" fmla="*/ 162838 h 651353"/>
                <a:gd name="connsiteX39" fmla="*/ 237994 w 1418211"/>
                <a:gd name="connsiteY39" fmla="*/ 150312 h 651353"/>
                <a:gd name="connsiteX40" fmla="*/ 200416 w 1418211"/>
                <a:gd name="connsiteY40" fmla="*/ 137786 h 651353"/>
                <a:gd name="connsiteX41" fmla="*/ 162838 w 1418211"/>
                <a:gd name="connsiteY41" fmla="*/ 100208 h 65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18211" h="651353">
                  <a:moveTo>
                    <a:pt x="162838" y="100208"/>
                  </a:moveTo>
                  <a:cubicBezTo>
                    <a:pt x="141961" y="96033"/>
                    <a:pt x="104107" y="106944"/>
                    <a:pt x="75156" y="112734"/>
                  </a:cubicBezTo>
                  <a:cubicBezTo>
                    <a:pt x="62209" y="115323"/>
                    <a:pt x="47888" y="117012"/>
                    <a:pt x="37578" y="125260"/>
                  </a:cubicBezTo>
                  <a:cubicBezTo>
                    <a:pt x="25823" y="134664"/>
                    <a:pt x="19259" y="149373"/>
                    <a:pt x="12526" y="162838"/>
                  </a:cubicBezTo>
                  <a:cubicBezTo>
                    <a:pt x="6621" y="174648"/>
                    <a:pt x="4175" y="187890"/>
                    <a:pt x="0" y="200416"/>
                  </a:cubicBezTo>
                  <a:cubicBezTo>
                    <a:pt x="7884" y="255607"/>
                    <a:pt x="-399" y="287699"/>
                    <a:pt x="37578" y="325676"/>
                  </a:cubicBezTo>
                  <a:cubicBezTo>
                    <a:pt x="67355" y="355453"/>
                    <a:pt x="113099" y="363377"/>
                    <a:pt x="150312" y="375781"/>
                  </a:cubicBezTo>
                  <a:lnTo>
                    <a:pt x="225468" y="400833"/>
                  </a:lnTo>
                  <a:cubicBezTo>
                    <a:pt x="237994" y="405008"/>
                    <a:pt x="250237" y="410157"/>
                    <a:pt x="263046" y="413359"/>
                  </a:cubicBezTo>
                  <a:cubicBezTo>
                    <a:pt x="279747" y="417534"/>
                    <a:pt x="296597" y="421156"/>
                    <a:pt x="313150" y="425885"/>
                  </a:cubicBezTo>
                  <a:cubicBezTo>
                    <a:pt x="368860" y="441802"/>
                    <a:pt x="335574" y="437885"/>
                    <a:pt x="400833" y="450937"/>
                  </a:cubicBezTo>
                  <a:cubicBezTo>
                    <a:pt x="441083" y="458987"/>
                    <a:pt x="515272" y="464599"/>
                    <a:pt x="551145" y="488515"/>
                  </a:cubicBezTo>
                  <a:lnTo>
                    <a:pt x="626301" y="538619"/>
                  </a:lnTo>
                  <a:cubicBezTo>
                    <a:pt x="668532" y="601965"/>
                    <a:pt x="628428" y="558471"/>
                    <a:pt x="688931" y="588723"/>
                  </a:cubicBezTo>
                  <a:cubicBezTo>
                    <a:pt x="702396" y="595456"/>
                    <a:pt x="712752" y="607661"/>
                    <a:pt x="726509" y="613775"/>
                  </a:cubicBezTo>
                  <a:cubicBezTo>
                    <a:pt x="786059" y="640241"/>
                    <a:pt x="813801" y="640849"/>
                    <a:pt x="876822" y="651353"/>
                  </a:cubicBezTo>
                  <a:cubicBezTo>
                    <a:pt x="943627" y="647178"/>
                    <a:pt x="1010670" y="645834"/>
                    <a:pt x="1077238" y="638827"/>
                  </a:cubicBezTo>
                  <a:cubicBezTo>
                    <a:pt x="1112447" y="635121"/>
                    <a:pt x="1174368" y="591801"/>
                    <a:pt x="1189972" y="576197"/>
                  </a:cubicBezTo>
                  <a:lnTo>
                    <a:pt x="1252603" y="513567"/>
                  </a:lnTo>
                  <a:cubicBezTo>
                    <a:pt x="1265129" y="501041"/>
                    <a:pt x="1280355" y="490728"/>
                    <a:pt x="1290181" y="475989"/>
                  </a:cubicBezTo>
                  <a:lnTo>
                    <a:pt x="1340285" y="400833"/>
                  </a:lnTo>
                  <a:cubicBezTo>
                    <a:pt x="1348636" y="388307"/>
                    <a:pt x="1354692" y="373900"/>
                    <a:pt x="1365337" y="363255"/>
                  </a:cubicBezTo>
                  <a:lnTo>
                    <a:pt x="1390389" y="338202"/>
                  </a:lnTo>
                  <a:cubicBezTo>
                    <a:pt x="1394564" y="325676"/>
                    <a:pt x="1399713" y="313433"/>
                    <a:pt x="1402915" y="300624"/>
                  </a:cubicBezTo>
                  <a:cubicBezTo>
                    <a:pt x="1420548" y="230093"/>
                    <a:pt x="1425898" y="178352"/>
                    <a:pt x="1402915" y="100208"/>
                  </a:cubicBezTo>
                  <a:cubicBezTo>
                    <a:pt x="1394419" y="71323"/>
                    <a:pt x="1377863" y="41753"/>
                    <a:pt x="1352811" y="25052"/>
                  </a:cubicBezTo>
                  <a:lnTo>
                    <a:pt x="1315233" y="0"/>
                  </a:lnTo>
                  <a:cubicBezTo>
                    <a:pt x="1294356" y="4175"/>
                    <a:pt x="1272172" y="4139"/>
                    <a:pt x="1252603" y="12526"/>
                  </a:cubicBezTo>
                  <a:cubicBezTo>
                    <a:pt x="1221463" y="25872"/>
                    <a:pt x="1227652" y="49900"/>
                    <a:pt x="1215024" y="75156"/>
                  </a:cubicBezTo>
                  <a:cubicBezTo>
                    <a:pt x="1208291" y="88621"/>
                    <a:pt x="1196086" y="98977"/>
                    <a:pt x="1189972" y="112734"/>
                  </a:cubicBezTo>
                  <a:cubicBezTo>
                    <a:pt x="1183897" y="126402"/>
                    <a:pt x="1166035" y="209113"/>
                    <a:pt x="1139868" y="225468"/>
                  </a:cubicBezTo>
                  <a:cubicBezTo>
                    <a:pt x="1117475" y="239464"/>
                    <a:pt x="1089764" y="242169"/>
                    <a:pt x="1064712" y="250520"/>
                  </a:cubicBezTo>
                  <a:lnTo>
                    <a:pt x="1027134" y="263046"/>
                  </a:lnTo>
                  <a:lnTo>
                    <a:pt x="989556" y="275572"/>
                  </a:lnTo>
                  <a:lnTo>
                    <a:pt x="951978" y="288098"/>
                  </a:lnTo>
                  <a:cubicBezTo>
                    <a:pt x="797490" y="283923"/>
                    <a:pt x="642684" y="286328"/>
                    <a:pt x="488515" y="275572"/>
                  </a:cubicBezTo>
                  <a:cubicBezTo>
                    <a:pt x="462172" y="273734"/>
                    <a:pt x="413359" y="250520"/>
                    <a:pt x="413359" y="250520"/>
                  </a:cubicBezTo>
                  <a:cubicBezTo>
                    <a:pt x="390505" y="216239"/>
                    <a:pt x="390285" y="205470"/>
                    <a:pt x="350729" y="187890"/>
                  </a:cubicBezTo>
                  <a:cubicBezTo>
                    <a:pt x="326598" y="177165"/>
                    <a:pt x="300624" y="171189"/>
                    <a:pt x="275572" y="162838"/>
                  </a:cubicBezTo>
                  <a:lnTo>
                    <a:pt x="237994" y="150312"/>
                  </a:lnTo>
                  <a:cubicBezTo>
                    <a:pt x="225468" y="146137"/>
                    <a:pt x="211402" y="145110"/>
                    <a:pt x="200416" y="137786"/>
                  </a:cubicBezTo>
                  <a:cubicBezTo>
                    <a:pt x="155070" y="107555"/>
                    <a:pt x="183715" y="104383"/>
                    <a:pt x="162838" y="100208"/>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urved Connector 26">
              <a:extLst>
                <a:ext uri="{FF2B5EF4-FFF2-40B4-BE49-F238E27FC236}">
                  <a16:creationId xmlns:a16="http://schemas.microsoft.com/office/drawing/2014/main" id="{E7205ECE-425B-0A43-AF77-699D4289EA23}"/>
                </a:ext>
              </a:extLst>
            </p:cNvPr>
            <p:cNvCxnSpPr>
              <a:cxnSpLocks/>
              <a:stCxn id="29" idx="1"/>
            </p:cNvCxnSpPr>
            <p:nvPr/>
          </p:nvCxnSpPr>
          <p:spPr>
            <a:xfrm rot="10800000">
              <a:off x="4966720" y="4065746"/>
              <a:ext cx="954834" cy="97608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4E69E4-74C9-B748-9436-CC21B91C7943}"/>
                </a:ext>
              </a:extLst>
            </p:cNvPr>
            <p:cNvSpPr/>
            <p:nvPr/>
          </p:nvSpPr>
          <p:spPr>
            <a:xfrm>
              <a:off x="5921554" y="4528012"/>
              <a:ext cx="3025679"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13</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28" name="Rectangle 27">
            <a:extLst>
              <a:ext uri="{FF2B5EF4-FFF2-40B4-BE49-F238E27FC236}">
                <a16:creationId xmlns:a16="http://schemas.microsoft.com/office/drawing/2014/main" id="{E5DD7924-E3F0-4647-998B-D0F85EF7B80C}"/>
              </a:ext>
            </a:extLst>
          </p:cNvPr>
          <p:cNvSpPr/>
          <p:nvPr/>
        </p:nvSpPr>
        <p:spPr>
          <a:xfrm rot="2458086">
            <a:off x="3041419" y="3046223"/>
            <a:ext cx="207439" cy="78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65C80-A5DC-E14B-B9E3-72C77C0A3BEE}"/>
              </a:ext>
            </a:extLst>
          </p:cNvPr>
          <p:cNvSpPr/>
          <p:nvPr/>
        </p:nvSpPr>
        <p:spPr>
          <a:xfrm>
            <a:off x="1674027" y="5216427"/>
            <a:ext cx="453970" cy="523220"/>
          </a:xfrm>
          <a:prstGeom prst="rect">
            <a:avLst/>
          </a:prstGeom>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0" name="Rectangle 29">
            <a:extLst>
              <a:ext uri="{FF2B5EF4-FFF2-40B4-BE49-F238E27FC236}">
                <a16:creationId xmlns:a16="http://schemas.microsoft.com/office/drawing/2014/main" id="{5CE07C64-1D77-6241-A08F-D62794D4B947}"/>
              </a:ext>
            </a:extLst>
          </p:cNvPr>
          <p:cNvSpPr/>
          <p:nvPr/>
        </p:nvSpPr>
        <p:spPr>
          <a:xfrm>
            <a:off x="8584826" y="3092417"/>
            <a:ext cx="453970" cy="523220"/>
          </a:xfrm>
          <a:prstGeom prst="rect">
            <a:avLst/>
          </a:prstGeom>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687BBC68-3866-C44E-BA64-ACD5C59CFC4A}"/>
              </a:ext>
            </a:extLst>
          </p:cNvPr>
          <p:cNvSpPr/>
          <p:nvPr/>
        </p:nvSpPr>
        <p:spPr>
          <a:xfrm>
            <a:off x="0" y="813916"/>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8">
            <a:extLst>
              <a:ext uri="{FF2B5EF4-FFF2-40B4-BE49-F238E27FC236}">
                <a16:creationId xmlns:a16="http://schemas.microsoft.com/office/drawing/2014/main" id="{CEC6CE3C-D69B-B241-827E-ADBA265E9232}"/>
              </a:ext>
            </a:extLst>
          </p:cNvPr>
          <p:cNvSpPr/>
          <p:nvPr/>
        </p:nvSpPr>
        <p:spPr>
          <a:xfrm>
            <a:off x="-9601" y="2521059"/>
            <a:ext cx="9163202" cy="1815882"/>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R</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oofline</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model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accurately account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for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suitability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memory-bound applications</a:t>
            </a:r>
            <a:b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b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664429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14</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9" name="Rectangle 8">
            <a:extLst>
              <a:ext uri="{FF2B5EF4-FFF2-40B4-BE49-F238E27FC236}">
                <a16:creationId xmlns:a16="http://schemas.microsoft.com/office/drawing/2014/main" id="{D3189439-E9C6-4B44-B556-C59A937FDB4D}"/>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10" name="Rectangle 9">
            <a:extLst>
              <a:ext uri="{FF2B5EF4-FFF2-40B4-BE49-F238E27FC236}">
                <a16:creationId xmlns:a16="http://schemas.microsoft.com/office/drawing/2014/main" id="{B2530758-2ED9-814A-8BDB-FB4049BE120D}"/>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Tree>
    <p:extLst>
      <p:ext uri="{BB962C8B-B14F-4D97-AF65-F5344CB8AC3E}">
        <p14:creationId xmlns:p14="http://schemas.microsoft.com/office/powerpoint/2010/main" val="3720626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grpSp>
        <p:nvGrpSpPr>
          <p:cNvPr id="21" name="Group 20">
            <a:extLst>
              <a:ext uri="{FF2B5EF4-FFF2-40B4-BE49-F238E27FC236}">
                <a16:creationId xmlns:a16="http://schemas.microsoft.com/office/drawing/2014/main" id="{6DD459DC-C60E-3343-BA61-8ECDA95CC99B}"/>
              </a:ext>
            </a:extLst>
          </p:cNvPr>
          <p:cNvGrpSpPr/>
          <p:nvPr/>
        </p:nvGrpSpPr>
        <p:grpSpPr>
          <a:xfrm>
            <a:off x="3638756" y="2297365"/>
            <a:ext cx="5594253" cy="2923410"/>
            <a:chOff x="3732757" y="3010088"/>
            <a:chExt cx="4834563" cy="2526416"/>
          </a:xfrm>
        </p:grpSpPr>
        <p:sp>
          <p:nvSpPr>
            <p:cNvPr id="5" name="Rectangle 4">
              <a:extLst>
                <a:ext uri="{FF2B5EF4-FFF2-40B4-BE49-F238E27FC236}">
                  <a16:creationId xmlns:a16="http://schemas.microsoft.com/office/drawing/2014/main" id="{D99331C6-D12D-E149-ADA6-E505E7AD97BE}"/>
                </a:ext>
              </a:extLst>
            </p:cNvPr>
            <p:cNvSpPr/>
            <p:nvPr/>
          </p:nvSpPr>
          <p:spPr>
            <a:xfrm>
              <a:off x="3732757" y="3126549"/>
              <a:ext cx="3052966" cy="2409955"/>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urved Connector 6">
              <a:extLst>
                <a:ext uri="{FF2B5EF4-FFF2-40B4-BE49-F238E27FC236}">
                  <a16:creationId xmlns:a16="http://schemas.microsoft.com/office/drawing/2014/main" id="{E1202F1E-522D-AB4D-B607-AB24AC1AE489}"/>
                </a:ext>
              </a:extLst>
            </p:cNvPr>
            <p:cNvCxnSpPr>
              <a:cxnSpLocks/>
            </p:cNvCxnSpPr>
            <p:nvPr/>
          </p:nvCxnSpPr>
          <p:spPr>
            <a:xfrm rot="10800000" flipV="1">
              <a:off x="6482068" y="3967281"/>
              <a:ext cx="833132" cy="55254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F20EE8D-F0B1-3342-9F3F-E1C96C8BAE30}"/>
                </a:ext>
              </a:extLst>
            </p:cNvPr>
            <p:cNvSpPr/>
            <p:nvPr/>
          </p:nvSpPr>
          <p:spPr>
            <a:xfrm>
              <a:off x="6602863" y="3010088"/>
              <a:ext cx="1964457"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 MPKI are</a:t>
              </a: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5BB5B580-4FA6-6D45-AEC1-E4BCC81B5B6D}"/>
              </a:ext>
            </a:extLst>
          </p:cNvPr>
          <p:cNvGrpSpPr/>
          <p:nvPr/>
        </p:nvGrpSpPr>
        <p:grpSpPr>
          <a:xfrm>
            <a:off x="-277341" y="4600877"/>
            <a:ext cx="3757998" cy="1528444"/>
            <a:chOff x="400473" y="4927262"/>
            <a:chExt cx="3247672" cy="1320884"/>
          </a:xfrm>
        </p:grpSpPr>
        <p:sp>
          <p:nvSpPr>
            <p:cNvPr id="6" name="Rectangle 5">
              <a:extLst>
                <a:ext uri="{FF2B5EF4-FFF2-40B4-BE49-F238E27FC236}">
                  <a16:creationId xmlns:a16="http://schemas.microsoft.com/office/drawing/2014/main" id="{27C3DA9A-3B9F-8048-9EA0-F68AC5A65756}"/>
                </a:ext>
              </a:extLst>
            </p:cNvPr>
            <p:cNvSpPr/>
            <p:nvPr/>
          </p:nvSpPr>
          <p:spPr>
            <a:xfrm>
              <a:off x="2594730" y="5589005"/>
              <a:ext cx="1053415" cy="659141"/>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19985A-6678-A94E-B4EF-43FB2E9C5EAA}"/>
                </a:ext>
              </a:extLst>
            </p:cNvPr>
            <p:cNvSpPr/>
            <p:nvPr/>
          </p:nvSpPr>
          <p:spPr>
            <a:xfrm>
              <a:off x="400473" y="4927262"/>
              <a:ext cx="202663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MPKI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10" name="Curved Connector 9">
              <a:extLst>
                <a:ext uri="{FF2B5EF4-FFF2-40B4-BE49-F238E27FC236}">
                  <a16:creationId xmlns:a16="http://schemas.microsoft.com/office/drawing/2014/main" id="{794C3069-9199-BF4D-968E-98DD813D53C1}"/>
                </a:ext>
              </a:extLst>
            </p:cNvPr>
            <p:cNvCxnSpPr>
              <a:cxnSpLocks/>
            </p:cNvCxnSpPr>
            <p:nvPr/>
          </p:nvCxnSpPr>
          <p:spPr>
            <a:xfrm>
              <a:off x="1957412" y="5843704"/>
              <a:ext cx="462716" cy="224270"/>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5C4F899-1E79-2C46-93BB-14D3B74FD33E}"/>
              </a:ext>
            </a:extLst>
          </p:cNvPr>
          <p:cNvGrpSpPr/>
          <p:nvPr/>
        </p:nvGrpSpPr>
        <p:grpSpPr>
          <a:xfrm>
            <a:off x="-256621" y="2319470"/>
            <a:ext cx="3737277" cy="2941630"/>
            <a:chOff x="422924" y="3194759"/>
            <a:chExt cx="3229761" cy="2542161"/>
          </a:xfrm>
        </p:grpSpPr>
        <p:sp>
          <p:nvSpPr>
            <p:cNvPr id="17" name="Rectangle 16">
              <a:extLst>
                <a:ext uri="{FF2B5EF4-FFF2-40B4-BE49-F238E27FC236}">
                  <a16:creationId xmlns:a16="http://schemas.microsoft.com/office/drawing/2014/main" id="{B6F0CB76-D256-B34D-B59F-60C82E692946}"/>
                </a:ext>
              </a:extLst>
            </p:cNvPr>
            <p:cNvSpPr/>
            <p:nvPr/>
          </p:nvSpPr>
          <p:spPr>
            <a:xfrm>
              <a:off x="2599270" y="3281820"/>
              <a:ext cx="1053415" cy="2455100"/>
            </a:xfrm>
            <a:prstGeom prst="rect">
              <a:avLst/>
            </a:pr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6076FC7-9FF9-6341-83FB-60A31DD1D249}"/>
                </a:ext>
              </a:extLst>
            </p:cNvPr>
            <p:cNvSpPr/>
            <p:nvPr/>
          </p:nvSpPr>
          <p:spPr>
            <a:xfrm>
              <a:off x="422924" y="3194759"/>
              <a:ext cx="23260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low MPKI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22" name="Curved Connector 21">
              <a:extLst>
                <a:ext uri="{FF2B5EF4-FFF2-40B4-BE49-F238E27FC236}">
                  <a16:creationId xmlns:a16="http://schemas.microsoft.com/office/drawing/2014/main" id="{061D57D6-A827-9940-8889-BE54AC36031E}"/>
                </a:ext>
              </a:extLst>
            </p:cNvPr>
            <p:cNvCxnSpPr>
              <a:cxnSpLocks/>
            </p:cNvCxnSpPr>
            <p:nvPr/>
          </p:nvCxnSpPr>
          <p:spPr>
            <a:xfrm rot="16200000" flipH="1">
              <a:off x="2171367" y="3886581"/>
              <a:ext cx="837518" cy="481510"/>
            </a:xfrm>
            <a:prstGeom prst="curvedConnector3">
              <a:avLst>
                <a:gd name="adj1" fmla="val 754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15</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24" name="Rectangle 23">
            <a:extLst>
              <a:ext uri="{FF2B5EF4-FFF2-40B4-BE49-F238E27FC236}">
                <a16:creationId xmlns:a16="http://schemas.microsoft.com/office/drawing/2014/main" id="{78D8029C-907C-E04D-9D87-1B30619B5C8E}"/>
              </a:ext>
            </a:extLst>
          </p:cNvPr>
          <p:cNvSpPr/>
          <p:nvPr/>
        </p:nvSpPr>
        <p:spPr>
          <a:xfrm>
            <a:off x="810800" y="5492234"/>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405DDB75-D5A5-1F4D-B9C3-5563E8B5BDBF}"/>
              </a:ext>
            </a:extLst>
          </p:cNvPr>
          <p:cNvSpPr/>
          <p:nvPr/>
        </p:nvSpPr>
        <p:spPr>
          <a:xfrm>
            <a:off x="8749421" y="2840418"/>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BE9ADCEB-CB86-DA43-8E3C-9A2AE5781829}"/>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30" name="Rectangle 29">
            <a:extLst>
              <a:ext uri="{FF2B5EF4-FFF2-40B4-BE49-F238E27FC236}">
                <a16:creationId xmlns:a16="http://schemas.microsoft.com/office/drawing/2014/main" id="{33ABF87C-E9B1-C44F-8369-361BDF03AB53}"/>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Tree>
    <p:extLst>
      <p:ext uri="{BB962C8B-B14F-4D97-AF65-F5344CB8AC3E}">
        <p14:creationId xmlns:p14="http://schemas.microsoft.com/office/powerpoint/2010/main" val="28289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grpSp>
        <p:nvGrpSpPr>
          <p:cNvPr id="21" name="Group 20">
            <a:extLst>
              <a:ext uri="{FF2B5EF4-FFF2-40B4-BE49-F238E27FC236}">
                <a16:creationId xmlns:a16="http://schemas.microsoft.com/office/drawing/2014/main" id="{6DD459DC-C60E-3343-BA61-8ECDA95CC99B}"/>
              </a:ext>
            </a:extLst>
          </p:cNvPr>
          <p:cNvGrpSpPr/>
          <p:nvPr/>
        </p:nvGrpSpPr>
        <p:grpSpPr>
          <a:xfrm>
            <a:off x="3638756" y="2297365"/>
            <a:ext cx="5594253" cy="2923410"/>
            <a:chOff x="3732757" y="3010088"/>
            <a:chExt cx="4834563" cy="2526416"/>
          </a:xfrm>
        </p:grpSpPr>
        <p:sp>
          <p:nvSpPr>
            <p:cNvPr id="5" name="Rectangle 4">
              <a:extLst>
                <a:ext uri="{FF2B5EF4-FFF2-40B4-BE49-F238E27FC236}">
                  <a16:creationId xmlns:a16="http://schemas.microsoft.com/office/drawing/2014/main" id="{D99331C6-D12D-E149-ADA6-E505E7AD97BE}"/>
                </a:ext>
              </a:extLst>
            </p:cNvPr>
            <p:cNvSpPr/>
            <p:nvPr/>
          </p:nvSpPr>
          <p:spPr>
            <a:xfrm>
              <a:off x="3732757" y="3126549"/>
              <a:ext cx="3052966" cy="2409955"/>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urved Connector 6">
              <a:extLst>
                <a:ext uri="{FF2B5EF4-FFF2-40B4-BE49-F238E27FC236}">
                  <a16:creationId xmlns:a16="http://schemas.microsoft.com/office/drawing/2014/main" id="{E1202F1E-522D-AB4D-B607-AB24AC1AE489}"/>
                </a:ext>
              </a:extLst>
            </p:cNvPr>
            <p:cNvCxnSpPr>
              <a:cxnSpLocks/>
            </p:cNvCxnSpPr>
            <p:nvPr/>
          </p:nvCxnSpPr>
          <p:spPr>
            <a:xfrm rot="10800000" flipV="1">
              <a:off x="6482068" y="3967281"/>
              <a:ext cx="833132" cy="55254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F20EE8D-F0B1-3342-9F3F-E1C96C8BAE30}"/>
                </a:ext>
              </a:extLst>
            </p:cNvPr>
            <p:cNvSpPr/>
            <p:nvPr/>
          </p:nvSpPr>
          <p:spPr>
            <a:xfrm>
              <a:off x="6602863" y="3010088"/>
              <a:ext cx="1964457"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 MPKI are</a:t>
              </a: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5BB5B580-4FA6-6D45-AEC1-E4BCC81B5B6D}"/>
              </a:ext>
            </a:extLst>
          </p:cNvPr>
          <p:cNvGrpSpPr/>
          <p:nvPr/>
        </p:nvGrpSpPr>
        <p:grpSpPr>
          <a:xfrm>
            <a:off x="-277341" y="4600877"/>
            <a:ext cx="3757998" cy="1528444"/>
            <a:chOff x="400473" y="4927262"/>
            <a:chExt cx="3247672" cy="1320884"/>
          </a:xfrm>
        </p:grpSpPr>
        <p:sp>
          <p:nvSpPr>
            <p:cNvPr id="6" name="Rectangle 5">
              <a:extLst>
                <a:ext uri="{FF2B5EF4-FFF2-40B4-BE49-F238E27FC236}">
                  <a16:creationId xmlns:a16="http://schemas.microsoft.com/office/drawing/2014/main" id="{27C3DA9A-3B9F-8048-9EA0-F68AC5A65756}"/>
                </a:ext>
              </a:extLst>
            </p:cNvPr>
            <p:cNvSpPr/>
            <p:nvPr/>
          </p:nvSpPr>
          <p:spPr>
            <a:xfrm>
              <a:off x="2594730" y="5589005"/>
              <a:ext cx="1053415" cy="659141"/>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19985A-6678-A94E-B4EF-43FB2E9C5EAA}"/>
                </a:ext>
              </a:extLst>
            </p:cNvPr>
            <p:cNvSpPr/>
            <p:nvPr/>
          </p:nvSpPr>
          <p:spPr>
            <a:xfrm>
              <a:off x="400473" y="4927262"/>
              <a:ext cx="202663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MPKI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10" name="Curved Connector 9">
              <a:extLst>
                <a:ext uri="{FF2B5EF4-FFF2-40B4-BE49-F238E27FC236}">
                  <a16:creationId xmlns:a16="http://schemas.microsoft.com/office/drawing/2014/main" id="{794C3069-9199-BF4D-968E-98DD813D53C1}"/>
                </a:ext>
              </a:extLst>
            </p:cNvPr>
            <p:cNvCxnSpPr>
              <a:cxnSpLocks/>
            </p:cNvCxnSpPr>
            <p:nvPr/>
          </p:nvCxnSpPr>
          <p:spPr>
            <a:xfrm>
              <a:off x="1957412" y="5843704"/>
              <a:ext cx="462716" cy="224270"/>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5C4F899-1E79-2C46-93BB-14D3B74FD33E}"/>
              </a:ext>
            </a:extLst>
          </p:cNvPr>
          <p:cNvGrpSpPr/>
          <p:nvPr/>
        </p:nvGrpSpPr>
        <p:grpSpPr>
          <a:xfrm>
            <a:off x="-256621" y="2319470"/>
            <a:ext cx="3737277" cy="2941630"/>
            <a:chOff x="422924" y="3194759"/>
            <a:chExt cx="3229761" cy="2542161"/>
          </a:xfrm>
        </p:grpSpPr>
        <p:sp>
          <p:nvSpPr>
            <p:cNvPr id="17" name="Rectangle 16">
              <a:extLst>
                <a:ext uri="{FF2B5EF4-FFF2-40B4-BE49-F238E27FC236}">
                  <a16:creationId xmlns:a16="http://schemas.microsoft.com/office/drawing/2014/main" id="{B6F0CB76-D256-B34D-B59F-60C82E692946}"/>
                </a:ext>
              </a:extLst>
            </p:cNvPr>
            <p:cNvSpPr/>
            <p:nvPr/>
          </p:nvSpPr>
          <p:spPr>
            <a:xfrm>
              <a:off x="2599270" y="3281820"/>
              <a:ext cx="1053415" cy="2455100"/>
            </a:xfrm>
            <a:prstGeom prst="rect">
              <a:avLst/>
            </a:pr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6076FC7-9FF9-6341-83FB-60A31DD1D249}"/>
                </a:ext>
              </a:extLst>
            </p:cNvPr>
            <p:cNvSpPr/>
            <p:nvPr/>
          </p:nvSpPr>
          <p:spPr>
            <a:xfrm>
              <a:off x="422924" y="3194759"/>
              <a:ext cx="23260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low MPKI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22" name="Curved Connector 21">
              <a:extLst>
                <a:ext uri="{FF2B5EF4-FFF2-40B4-BE49-F238E27FC236}">
                  <a16:creationId xmlns:a16="http://schemas.microsoft.com/office/drawing/2014/main" id="{061D57D6-A827-9940-8889-BE54AC36031E}"/>
                </a:ext>
              </a:extLst>
            </p:cNvPr>
            <p:cNvCxnSpPr>
              <a:cxnSpLocks/>
            </p:cNvCxnSpPr>
            <p:nvPr/>
          </p:nvCxnSpPr>
          <p:spPr>
            <a:xfrm rot="16200000" flipH="1">
              <a:off x="2171367" y="3886581"/>
              <a:ext cx="837518" cy="481510"/>
            </a:xfrm>
            <a:prstGeom prst="curvedConnector3">
              <a:avLst>
                <a:gd name="adj1" fmla="val 754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16</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24" name="Rectangle 23">
            <a:extLst>
              <a:ext uri="{FF2B5EF4-FFF2-40B4-BE49-F238E27FC236}">
                <a16:creationId xmlns:a16="http://schemas.microsoft.com/office/drawing/2014/main" id="{78D8029C-907C-E04D-9D87-1B30619B5C8E}"/>
              </a:ext>
            </a:extLst>
          </p:cNvPr>
          <p:cNvSpPr/>
          <p:nvPr/>
        </p:nvSpPr>
        <p:spPr>
          <a:xfrm>
            <a:off x="810800" y="5492234"/>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405DDB75-D5A5-1F4D-B9C3-5563E8B5BDBF}"/>
              </a:ext>
            </a:extLst>
          </p:cNvPr>
          <p:cNvSpPr/>
          <p:nvPr/>
        </p:nvSpPr>
        <p:spPr>
          <a:xfrm>
            <a:off x="8749421" y="2840418"/>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BE9ADCEB-CB86-DA43-8E3C-9A2AE5781829}"/>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30" name="Rectangle 29">
            <a:extLst>
              <a:ext uri="{FF2B5EF4-FFF2-40B4-BE49-F238E27FC236}">
                <a16:creationId xmlns:a16="http://schemas.microsoft.com/office/drawing/2014/main" id="{33ABF87C-E9B1-C44F-8369-361BDF03AB53}"/>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
        <p:nvSpPr>
          <p:cNvPr id="28" name="Rectangle 27">
            <a:extLst>
              <a:ext uri="{FF2B5EF4-FFF2-40B4-BE49-F238E27FC236}">
                <a16:creationId xmlns:a16="http://schemas.microsoft.com/office/drawing/2014/main" id="{C2F5592C-4612-0F4E-AD46-616ED18D0D3A}"/>
              </a:ext>
            </a:extLst>
          </p:cNvPr>
          <p:cNvSpPr/>
          <p:nvPr/>
        </p:nvSpPr>
        <p:spPr>
          <a:xfrm>
            <a:off x="0" y="813916"/>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38">
            <a:extLst>
              <a:ext uri="{FF2B5EF4-FFF2-40B4-BE49-F238E27FC236}">
                <a16:creationId xmlns:a16="http://schemas.microsoft.com/office/drawing/2014/main" id="{5AAE17DE-3BB3-4544-9637-B45F5E0AF201}"/>
              </a:ext>
            </a:extLst>
          </p:cNvPr>
          <p:cNvSpPr/>
          <p:nvPr/>
        </p:nvSpPr>
        <p:spPr>
          <a:xfrm>
            <a:off x="-9601" y="2521059"/>
            <a:ext cx="9163202" cy="1815882"/>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LLC MPKI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accurately account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for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suitability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memory-bound applications</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CB8D62E4-26D3-6640-8308-3EB3D097A2D9}"/>
              </a:ext>
            </a:extLst>
          </p:cNvPr>
          <p:cNvSpPr/>
          <p:nvPr/>
        </p:nvSpPr>
        <p:spPr>
          <a:xfrm>
            <a:off x="1542111" y="6377510"/>
            <a:ext cx="6118990" cy="41140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0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Identifying Memory Bottlenecks</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17</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8327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The Problem</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18</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70C9183B-6A84-6C4E-B4E6-8F3B35B04014}"/>
              </a:ext>
            </a:extLst>
          </p:cNvPr>
          <p:cNvSpPr/>
          <p:nvPr/>
        </p:nvSpPr>
        <p:spPr>
          <a:xfrm>
            <a:off x="0" y="773219"/>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38">
            <a:extLst>
              <a:ext uri="{FF2B5EF4-FFF2-40B4-BE49-F238E27FC236}">
                <a16:creationId xmlns:a16="http://schemas.microsoft.com/office/drawing/2014/main" id="{CDD8CDC1-58E7-B949-B9CF-8E6EA1CD7C03}"/>
              </a:ext>
            </a:extLst>
          </p:cNvPr>
          <p:cNvSpPr/>
          <p:nvPr/>
        </p:nvSpPr>
        <p:spPr>
          <a:xfrm>
            <a:off x="-9601" y="2274838"/>
            <a:ext cx="9163202" cy="2308324"/>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 available methodology can comprehensively:</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identify</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data movement bottlenecks</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correlate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them with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most suitable </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data movement mitigation mechanism</a:t>
            </a:r>
          </a:p>
        </p:txBody>
      </p:sp>
    </p:spTree>
    <p:extLst>
      <p:ext uri="{BB962C8B-B14F-4D97-AF65-F5344CB8AC3E}">
        <p14:creationId xmlns:p14="http://schemas.microsoft.com/office/powerpoint/2010/main" val="371985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xEl>
                                              <p:pRg st="1" end="1"/>
                                            </p:txEl>
                                          </p:spTgt>
                                        </p:tgtEl>
                                        <p:attrNameLst>
                                          <p:attrName>style.visibility</p:attrName>
                                        </p:attrNameLst>
                                      </p:cBhvr>
                                      <p:to>
                                        <p:strVal val="visible"/>
                                      </p:to>
                                    </p:set>
                                    <p:animEffect transition="in" filter="fade">
                                      <p:cBhvr>
                                        <p:cTn id="12" dur="500"/>
                                        <p:tgtEl>
                                          <p:spTgt spid="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xEl>
                                              <p:pRg st="2" end="2"/>
                                            </p:txEl>
                                          </p:spTgt>
                                        </p:tgtEl>
                                        <p:attrNameLst>
                                          <p:attrName>style.visibility</p:attrName>
                                        </p:attrNameLst>
                                      </p:cBhvr>
                                      <p:to>
                                        <p:strVal val="visible"/>
                                      </p:to>
                                    </p:set>
                                    <p:animEffect transition="in" filter="fade">
                                      <p:cBhvr>
                                        <p:cTn id="17"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164A4-4FE6-1242-911B-6F16213F8BF2}"/>
              </a:ext>
            </a:extLst>
          </p:cNvPr>
          <p:cNvSpPr>
            <a:spLocks noGrp="1"/>
          </p:cNvSpPr>
          <p:nvPr>
            <p:ph type="title"/>
          </p:nvPr>
        </p:nvSpPr>
        <p:spPr>
          <a:xfrm>
            <a:off x="21560" y="73723"/>
            <a:ext cx="9155095" cy="740193"/>
          </a:xfrm>
        </p:spPr>
        <p:txBody>
          <a:bodyPr/>
          <a:lstStyle/>
          <a:p>
            <a:r>
              <a:rPr lang="en-US" dirty="0"/>
              <a:t>Our Goal</a:t>
            </a:r>
          </a:p>
        </p:txBody>
      </p:sp>
      <p:sp>
        <p:nvSpPr>
          <p:cNvPr id="3" name="Content Placeholder 2">
            <a:extLst>
              <a:ext uri="{FF2B5EF4-FFF2-40B4-BE49-F238E27FC236}">
                <a16:creationId xmlns:a16="http://schemas.microsoft.com/office/drawing/2014/main" id="{6C99A6A8-7087-224D-A762-E494DBE29BC2}"/>
              </a:ext>
            </a:extLst>
          </p:cNvPr>
          <p:cNvSpPr>
            <a:spLocks noGrp="1"/>
          </p:cNvSpPr>
          <p:nvPr>
            <p:ph idx="1"/>
          </p:nvPr>
        </p:nvSpPr>
        <p:spPr/>
        <p:txBody>
          <a:bodyPr/>
          <a:lstStyle/>
          <a:p>
            <a:pPr marL="0" indent="-457200">
              <a:lnSpc>
                <a:spcPct val="100000"/>
              </a:lnSpc>
              <a:spcBef>
                <a:spcPts val="0"/>
              </a:spcBef>
              <a:defRPr/>
            </a:pPr>
            <a:r>
              <a:rPr lang="en-US" sz="3200" b="1" dirty="0">
                <a:solidFill>
                  <a:schemeClr val="accent5"/>
                </a:solidFill>
              </a:rPr>
              <a:t>Our Goal: </a:t>
            </a:r>
            <a:r>
              <a:rPr lang="en-US" sz="3200" dirty="0"/>
              <a:t>develop a methodology to:</a:t>
            </a:r>
          </a:p>
          <a:p>
            <a:pPr marL="0" indent="-457200" algn="ctr">
              <a:lnSpc>
                <a:spcPct val="100000"/>
              </a:lnSpc>
              <a:spcBef>
                <a:spcPts val="0"/>
              </a:spcBef>
              <a:buNone/>
              <a:defRPr/>
            </a:pPr>
            <a:endParaRPr lang="en-US" sz="500" b="1" dirty="0"/>
          </a:p>
          <a:p>
            <a:pPr marL="914400" lvl="2" indent="-457200">
              <a:lnSpc>
                <a:spcPct val="100000"/>
              </a:lnSpc>
              <a:spcBef>
                <a:spcPts val="0"/>
              </a:spcBef>
              <a:buFont typeface="System Font Regular"/>
              <a:buChar char="−"/>
              <a:defRPr/>
            </a:pPr>
            <a:r>
              <a:rPr lang="en-US" sz="2800" dirty="0">
                <a:solidFill>
                  <a:schemeClr val="accent6">
                    <a:lumMod val="75000"/>
                  </a:schemeClr>
                </a:solidFill>
              </a:rPr>
              <a:t>methodically identify </a:t>
            </a:r>
            <a:r>
              <a:rPr lang="en-US" sz="2800" dirty="0"/>
              <a:t>sources of data movement bottlenecks</a:t>
            </a:r>
            <a:br>
              <a:rPr lang="en-US" sz="2400" dirty="0"/>
            </a:br>
            <a:endParaRPr lang="en-US" sz="1200" dirty="0"/>
          </a:p>
          <a:p>
            <a:pPr marL="914400" lvl="2" indent="-457200">
              <a:lnSpc>
                <a:spcPct val="100000"/>
              </a:lnSpc>
              <a:spcBef>
                <a:spcPts val="0"/>
              </a:spcBef>
              <a:buFont typeface="System Font Regular"/>
              <a:buChar char="−"/>
              <a:defRPr/>
            </a:pPr>
            <a:r>
              <a:rPr lang="en-US" sz="2800" dirty="0">
                <a:solidFill>
                  <a:schemeClr val="accent6">
                    <a:lumMod val="75000"/>
                  </a:schemeClr>
                </a:solidFill>
              </a:rPr>
              <a:t>comprehensively compare </a:t>
            </a:r>
            <a:r>
              <a:rPr lang="en-US" sz="2800" dirty="0"/>
              <a:t>compute- and memory-centric data movement mitigation techniques</a:t>
            </a:r>
          </a:p>
          <a:p>
            <a:endParaRPr lang="en-US" dirty="0"/>
          </a:p>
        </p:txBody>
      </p:sp>
      <p:sp>
        <p:nvSpPr>
          <p:cNvPr id="4" name="Slide Number Placeholder 5">
            <a:extLst>
              <a:ext uri="{FF2B5EF4-FFF2-40B4-BE49-F238E27FC236}">
                <a16:creationId xmlns:a16="http://schemas.microsoft.com/office/drawing/2014/main" id="{E516E2E1-6CBC-244A-99BA-FE4C26B0218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19</a:t>
            </a:r>
          </a:p>
        </p:txBody>
      </p:sp>
    </p:spTree>
    <p:extLst>
      <p:ext uri="{BB962C8B-B14F-4D97-AF65-F5344CB8AC3E}">
        <p14:creationId xmlns:p14="http://schemas.microsoft.com/office/powerpoint/2010/main" val="1789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71797030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264</a:t>
            </a:r>
          </a:p>
        </p:txBody>
      </p:sp>
    </p:spTree>
    <p:extLst>
      <p:ext uri="{BB962C8B-B14F-4D97-AF65-F5344CB8AC3E}">
        <p14:creationId xmlns:p14="http://schemas.microsoft.com/office/powerpoint/2010/main" val="4024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500"/>
                                        <p:tgtEl>
                                          <p:spTgt spid="1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7713FE8C-DF81-C54A-AB72-6E14A130CB73}"/>
              </a:ext>
            </a:extLst>
          </p:cNvPr>
          <p:cNvGrpSpPr/>
          <p:nvPr/>
        </p:nvGrpSpPr>
        <p:grpSpPr>
          <a:xfrm>
            <a:off x="35440" y="684327"/>
            <a:ext cx="9138932" cy="6132873"/>
            <a:chOff x="35440" y="675449"/>
            <a:chExt cx="9138932" cy="6132873"/>
          </a:xfrm>
        </p:grpSpPr>
        <p:sp>
          <p:nvSpPr>
            <p:cNvPr id="165" name="Rectangle 164">
              <a:extLst>
                <a:ext uri="{FF2B5EF4-FFF2-40B4-BE49-F238E27FC236}">
                  <a16:creationId xmlns:a16="http://schemas.microsoft.com/office/drawing/2014/main" id="{FDBBCE1E-1C96-1B42-9717-57112FF86F62}"/>
                </a:ext>
              </a:extLst>
            </p:cNvPr>
            <p:cNvSpPr/>
            <p:nvPr/>
          </p:nvSpPr>
          <p:spPr>
            <a:xfrm>
              <a:off x="4734968" y="675449"/>
              <a:ext cx="4288889" cy="222552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E9C9A79-340C-454D-8898-6B85C347E0AA}"/>
                </a:ext>
              </a:extLst>
            </p:cNvPr>
            <p:cNvSpPr/>
            <p:nvPr/>
          </p:nvSpPr>
          <p:spPr>
            <a:xfrm>
              <a:off x="35440" y="3131550"/>
              <a:ext cx="9042027" cy="32984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D8FC8774-3F8C-534D-8BB1-35C4CAA84151}"/>
                </a:ext>
              </a:extLst>
            </p:cNvPr>
            <p:cNvSpPr/>
            <p:nvPr/>
          </p:nvSpPr>
          <p:spPr>
            <a:xfrm>
              <a:off x="5066805" y="6389816"/>
              <a:ext cx="4086603" cy="41850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3BC59A3F-A5B5-C84C-88DB-42B2DFE3E40D}"/>
                </a:ext>
              </a:extLst>
            </p:cNvPr>
            <p:cNvSpPr/>
            <p:nvPr/>
          </p:nvSpPr>
          <p:spPr>
            <a:xfrm>
              <a:off x="8909414" y="2902843"/>
              <a:ext cx="264958" cy="29280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265</a:t>
            </a:r>
          </a:p>
        </p:txBody>
      </p:sp>
    </p:spTree>
    <p:extLst>
      <p:ext uri="{BB962C8B-B14F-4D97-AF65-F5344CB8AC3E}">
        <p14:creationId xmlns:p14="http://schemas.microsoft.com/office/powerpoint/2010/main" val="8088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EBC11-E63A-4446-921E-28F4A466B862}"/>
              </a:ext>
            </a:extLst>
          </p:cNvPr>
          <p:cNvSpPr>
            <a:spLocks noGrp="1"/>
          </p:cNvSpPr>
          <p:nvPr>
            <p:ph type="title"/>
          </p:nvPr>
        </p:nvSpPr>
        <p:spPr/>
        <p:txBody>
          <a:bodyPr/>
          <a:lstStyle/>
          <a:p>
            <a:r>
              <a:rPr lang="en-US" dirty="0"/>
              <a:t>Step 1: Application Profiling</a:t>
            </a:r>
          </a:p>
        </p:txBody>
      </p:sp>
      <p:sp>
        <p:nvSpPr>
          <p:cNvPr id="3" name="Espaço Reservado para Conteúdo 2">
            <a:extLst>
              <a:ext uri="{FF2B5EF4-FFF2-40B4-BE49-F238E27FC236}">
                <a16:creationId xmlns:a16="http://schemas.microsoft.com/office/drawing/2014/main" id="{2462783E-F658-4225-AE9A-DEA70F9FEFCF}"/>
              </a:ext>
            </a:extLst>
          </p:cNvPr>
          <p:cNvSpPr>
            <a:spLocks noGrp="1"/>
          </p:cNvSpPr>
          <p:nvPr>
            <p:ph idx="1"/>
          </p:nvPr>
        </p:nvSpPr>
        <p:spPr>
          <a:xfrm>
            <a:off x="75991" y="813917"/>
            <a:ext cx="8987622" cy="985334"/>
          </a:xfrm>
        </p:spPr>
        <p:txBody>
          <a:bodyPr/>
          <a:lstStyle/>
          <a:p>
            <a:pPr marL="0" indent="0">
              <a:buNone/>
            </a:pPr>
            <a:r>
              <a:rPr lang="en-US" dirty="0">
                <a:solidFill>
                  <a:schemeClr val="accent5"/>
                </a:solidFill>
              </a:rPr>
              <a:t>Goal: </a:t>
            </a:r>
            <a:r>
              <a:rPr lang="en-US" dirty="0"/>
              <a:t>Identify </a:t>
            </a:r>
            <a:r>
              <a:rPr lang="en-US" b="1" dirty="0">
                <a:solidFill>
                  <a:schemeClr val="accent5"/>
                </a:solidFill>
              </a:rPr>
              <a:t>application</a:t>
            </a:r>
            <a:r>
              <a:rPr lang="en-US" dirty="0"/>
              <a:t> </a:t>
            </a:r>
            <a:r>
              <a:rPr lang="en-US" b="1" dirty="0">
                <a:solidFill>
                  <a:schemeClr val="accent5"/>
                </a:solidFill>
              </a:rPr>
              <a:t>functions</a:t>
            </a:r>
            <a:r>
              <a:rPr lang="en-US" dirty="0"/>
              <a:t> that suffer from </a:t>
            </a:r>
            <a:r>
              <a:rPr lang="en-US" dirty="0">
                <a:solidFill>
                  <a:srgbClr val="C00000"/>
                </a:solidFill>
              </a:rPr>
              <a:t>data movement bottlenecks</a:t>
            </a:r>
          </a:p>
          <a:p>
            <a:pPr marL="0" indent="0">
              <a:buNone/>
            </a:pPr>
            <a:endParaRPr lang="en-US" dirty="0"/>
          </a:p>
        </p:txBody>
      </p:sp>
      <p:sp>
        <p:nvSpPr>
          <p:cNvPr id="6" name="Slide Number Placeholder 5">
            <a:extLst>
              <a:ext uri="{FF2B5EF4-FFF2-40B4-BE49-F238E27FC236}">
                <a16:creationId xmlns:a16="http://schemas.microsoft.com/office/drawing/2014/main" id="{933B559E-9A0F-2043-B365-0F62482DF8B6}"/>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266</a:t>
            </a:r>
          </a:p>
        </p:txBody>
      </p:sp>
      <p:grpSp>
        <p:nvGrpSpPr>
          <p:cNvPr id="7" name="Group 6">
            <a:extLst>
              <a:ext uri="{FF2B5EF4-FFF2-40B4-BE49-F238E27FC236}">
                <a16:creationId xmlns:a16="http://schemas.microsoft.com/office/drawing/2014/main" id="{0DDC5806-1842-E44F-B9F9-A632C82E7EA2}"/>
              </a:ext>
            </a:extLst>
          </p:cNvPr>
          <p:cNvGrpSpPr/>
          <p:nvPr/>
        </p:nvGrpSpPr>
        <p:grpSpPr>
          <a:xfrm>
            <a:off x="287318" y="2244751"/>
            <a:ext cx="3412488" cy="3665463"/>
            <a:chOff x="287318" y="2244751"/>
            <a:chExt cx="3412488" cy="3665463"/>
          </a:xfrm>
        </p:grpSpPr>
        <p:sp>
          <p:nvSpPr>
            <p:cNvPr id="10" name="Oval 9">
              <a:extLst>
                <a:ext uri="{FF2B5EF4-FFF2-40B4-BE49-F238E27FC236}">
                  <a16:creationId xmlns:a16="http://schemas.microsoft.com/office/drawing/2014/main" id="{C496608B-4837-9D43-94AE-85FBB9F79C15}"/>
                </a:ext>
              </a:extLst>
            </p:cNvPr>
            <p:cNvSpPr/>
            <p:nvPr/>
          </p:nvSpPr>
          <p:spPr>
            <a:xfrm>
              <a:off x="1627961" y="4813397"/>
              <a:ext cx="985872" cy="896895"/>
            </a:xfrm>
            <a:prstGeom prst="ellipse">
              <a:avLst/>
            </a:prstGeom>
            <a:solidFill>
              <a:srgbClr val="8D74A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Physics</a:t>
              </a:r>
            </a:p>
          </p:txBody>
        </p:sp>
        <p:sp>
          <p:nvSpPr>
            <p:cNvPr id="11" name="Oval 10">
              <a:extLst>
                <a:ext uri="{FF2B5EF4-FFF2-40B4-BE49-F238E27FC236}">
                  <a16:creationId xmlns:a16="http://schemas.microsoft.com/office/drawing/2014/main" id="{C06208B6-8848-C34D-A607-E8EE8446E0A8}"/>
                </a:ext>
              </a:extLst>
            </p:cNvPr>
            <p:cNvSpPr/>
            <p:nvPr/>
          </p:nvSpPr>
          <p:spPr>
            <a:xfrm>
              <a:off x="1333547" y="3488458"/>
              <a:ext cx="1075636" cy="839943"/>
            </a:xfrm>
            <a:prstGeom prst="ellipse">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a:t>
              </a:r>
            </a:p>
          </p:txBody>
        </p:sp>
        <p:sp>
          <p:nvSpPr>
            <p:cNvPr id="17" name="Oval 16">
              <a:extLst>
                <a:ext uri="{FF2B5EF4-FFF2-40B4-BE49-F238E27FC236}">
                  <a16:creationId xmlns:a16="http://schemas.microsoft.com/office/drawing/2014/main" id="{8104CB52-165A-804A-A5D3-D72CD3F7F0E4}"/>
                </a:ext>
              </a:extLst>
            </p:cNvPr>
            <p:cNvSpPr/>
            <p:nvPr/>
          </p:nvSpPr>
          <p:spPr>
            <a:xfrm>
              <a:off x="287318" y="2441408"/>
              <a:ext cx="1187064" cy="1152189"/>
            </a:xfrm>
            <a:prstGeom prst="ellipse">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Machine learning</a:t>
              </a:r>
            </a:p>
          </p:txBody>
        </p:sp>
        <p:sp>
          <p:nvSpPr>
            <p:cNvPr id="18" name="Oval 17">
              <a:extLst>
                <a:ext uri="{FF2B5EF4-FFF2-40B4-BE49-F238E27FC236}">
                  <a16:creationId xmlns:a16="http://schemas.microsoft.com/office/drawing/2014/main" id="{05596F73-5690-4E4D-B17D-3722AC076A3F}"/>
                </a:ext>
              </a:extLst>
            </p:cNvPr>
            <p:cNvSpPr/>
            <p:nvPr/>
          </p:nvSpPr>
          <p:spPr>
            <a:xfrm>
              <a:off x="2456967" y="4692047"/>
              <a:ext cx="1178427" cy="97140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Database</a:t>
              </a:r>
            </a:p>
          </p:txBody>
        </p:sp>
        <p:sp>
          <p:nvSpPr>
            <p:cNvPr id="19" name="Oval 18">
              <a:extLst>
                <a:ext uri="{FF2B5EF4-FFF2-40B4-BE49-F238E27FC236}">
                  <a16:creationId xmlns:a16="http://schemas.microsoft.com/office/drawing/2014/main" id="{F3EE88E2-4C02-0845-AF9C-BFD50049AD87}"/>
                </a:ext>
              </a:extLst>
            </p:cNvPr>
            <p:cNvSpPr/>
            <p:nvPr/>
          </p:nvSpPr>
          <p:spPr>
            <a:xfrm>
              <a:off x="365224" y="4775910"/>
              <a:ext cx="1519205" cy="1134304"/>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Graph processing</a:t>
              </a:r>
            </a:p>
          </p:txBody>
        </p:sp>
        <p:sp>
          <p:nvSpPr>
            <p:cNvPr id="20" name="Oval 19">
              <a:extLst>
                <a:ext uri="{FF2B5EF4-FFF2-40B4-BE49-F238E27FC236}">
                  <a16:creationId xmlns:a16="http://schemas.microsoft.com/office/drawing/2014/main" id="{925F2DA0-7DF6-1B43-8569-93EBC93386B7}"/>
                </a:ext>
              </a:extLst>
            </p:cNvPr>
            <p:cNvSpPr/>
            <p:nvPr/>
          </p:nvSpPr>
          <p:spPr>
            <a:xfrm>
              <a:off x="1900160" y="2608766"/>
              <a:ext cx="1171584" cy="1352980"/>
            </a:xfrm>
            <a:prstGeom prst="ellipse">
              <a:avLst/>
            </a:prstGeom>
            <a:solidFill>
              <a:srgbClr val="8D74A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analytics</a:t>
              </a:r>
            </a:p>
          </p:txBody>
        </p:sp>
        <p:sp>
          <p:nvSpPr>
            <p:cNvPr id="21" name="Oval 20">
              <a:extLst>
                <a:ext uri="{FF2B5EF4-FFF2-40B4-BE49-F238E27FC236}">
                  <a16:creationId xmlns:a16="http://schemas.microsoft.com/office/drawing/2014/main" id="{D3A6FBC5-C984-4B47-ABE2-B0EBFC1B1C47}"/>
                </a:ext>
              </a:extLst>
            </p:cNvPr>
            <p:cNvSpPr/>
            <p:nvPr/>
          </p:nvSpPr>
          <p:spPr>
            <a:xfrm>
              <a:off x="321538" y="4088978"/>
              <a:ext cx="1680173" cy="1060798"/>
            </a:xfrm>
            <a:prstGeom prst="ellipse">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reorganization</a:t>
              </a:r>
            </a:p>
          </p:txBody>
        </p:sp>
        <p:sp>
          <p:nvSpPr>
            <p:cNvPr id="22" name="Oval 21">
              <a:extLst>
                <a:ext uri="{FF2B5EF4-FFF2-40B4-BE49-F238E27FC236}">
                  <a16:creationId xmlns:a16="http://schemas.microsoft.com/office/drawing/2014/main" id="{AD32A554-9F41-4446-ACC4-F2C36E4EFB9C}"/>
                </a:ext>
              </a:extLst>
            </p:cNvPr>
            <p:cNvSpPr/>
            <p:nvPr/>
          </p:nvSpPr>
          <p:spPr>
            <a:xfrm>
              <a:off x="913332" y="3020526"/>
              <a:ext cx="1259688" cy="656169"/>
            </a:xfrm>
            <a:prstGeom prst="ellipse">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Genomics</a:t>
              </a:r>
            </a:p>
          </p:txBody>
        </p:sp>
        <p:sp>
          <p:nvSpPr>
            <p:cNvPr id="23" name="Oval 22">
              <a:extLst>
                <a:ext uri="{FF2B5EF4-FFF2-40B4-BE49-F238E27FC236}">
                  <a16:creationId xmlns:a16="http://schemas.microsoft.com/office/drawing/2014/main" id="{CE18A455-D9F9-3E44-A3EB-683308697B05}"/>
                </a:ext>
              </a:extLst>
            </p:cNvPr>
            <p:cNvSpPr/>
            <p:nvPr/>
          </p:nvSpPr>
          <p:spPr>
            <a:xfrm>
              <a:off x="342002" y="3376187"/>
              <a:ext cx="1176724" cy="981981"/>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Deep Neural Networks</a:t>
              </a:r>
            </a:p>
          </p:txBody>
        </p:sp>
        <p:sp>
          <p:nvSpPr>
            <p:cNvPr id="24" name="Oval 23">
              <a:extLst>
                <a:ext uri="{FF2B5EF4-FFF2-40B4-BE49-F238E27FC236}">
                  <a16:creationId xmlns:a16="http://schemas.microsoft.com/office/drawing/2014/main" id="{6306BC25-7A70-854E-A917-29A7F97591DB}"/>
                </a:ext>
              </a:extLst>
            </p:cNvPr>
            <p:cNvSpPr/>
            <p:nvPr/>
          </p:nvSpPr>
          <p:spPr>
            <a:xfrm>
              <a:off x="1582339" y="3845299"/>
              <a:ext cx="1335156" cy="1149908"/>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Image processing</a:t>
              </a:r>
            </a:p>
          </p:txBody>
        </p:sp>
        <p:sp>
          <p:nvSpPr>
            <p:cNvPr id="25" name="Oval 24">
              <a:extLst>
                <a:ext uri="{FF2B5EF4-FFF2-40B4-BE49-F238E27FC236}">
                  <a16:creationId xmlns:a16="http://schemas.microsoft.com/office/drawing/2014/main" id="{FE2AC4E1-0981-1848-8BFD-B7B5505D24FF}"/>
                </a:ext>
              </a:extLst>
            </p:cNvPr>
            <p:cNvSpPr/>
            <p:nvPr/>
          </p:nvSpPr>
          <p:spPr>
            <a:xfrm>
              <a:off x="2577018" y="3467859"/>
              <a:ext cx="1122788" cy="134505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Linear algebra</a:t>
              </a:r>
            </a:p>
          </p:txBody>
        </p:sp>
        <p:sp>
          <p:nvSpPr>
            <p:cNvPr id="26" name="Oval 25">
              <a:extLst>
                <a:ext uri="{FF2B5EF4-FFF2-40B4-BE49-F238E27FC236}">
                  <a16:creationId xmlns:a16="http://schemas.microsoft.com/office/drawing/2014/main" id="{B6AD325A-5A2D-0544-9321-6ECD94B32DD8}"/>
                </a:ext>
              </a:extLst>
            </p:cNvPr>
            <p:cNvSpPr/>
            <p:nvPr/>
          </p:nvSpPr>
          <p:spPr>
            <a:xfrm>
              <a:off x="1222538" y="2244751"/>
              <a:ext cx="1354479" cy="1041463"/>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Signal processing</a:t>
              </a:r>
            </a:p>
          </p:txBody>
        </p:sp>
        <p:sp>
          <p:nvSpPr>
            <p:cNvPr id="27" name="Oval 26">
              <a:extLst>
                <a:ext uri="{FF2B5EF4-FFF2-40B4-BE49-F238E27FC236}">
                  <a16:creationId xmlns:a16="http://schemas.microsoft.com/office/drawing/2014/main" id="{F20788F0-5522-E34B-9B91-4E1234C364C7}"/>
                </a:ext>
              </a:extLst>
            </p:cNvPr>
            <p:cNvSpPr/>
            <p:nvPr/>
          </p:nvSpPr>
          <p:spPr>
            <a:xfrm>
              <a:off x="2684917" y="2477665"/>
              <a:ext cx="988009" cy="1079673"/>
            </a:xfrm>
            <a:prstGeom prst="ellipse">
              <a:avLst/>
            </a:prstGeom>
            <a:solidFill>
              <a:srgbClr val="4372C4"/>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mining</a:t>
              </a:r>
            </a:p>
          </p:txBody>
        </p:sp>
      </p:grpSp>
      <p:grpSp>
        <p:nvGrpSpPr>
          <p:cNvPr id="8" name="Group 7">
            <a:extLst>
              <a:ext uri="{FF2B5EF4-FFF2-40B4-BE49-F238E27FC236}">
                <a16:creationId xmlns:a16="http://schemas.microsoft.com/office/drawing/2014/main" id="{73BCC471-B72D-A445-AA95-C298290FABC6}"/>
              </a:ext>
            </a:extLst>
          </p:cNvPr>
          <p:cNvGrpSpPr/>
          <p:nvPr/>
        </p:nvGrpSpPr>
        <p:grpSpPr>
          <a:xfrm>
            <a:off x="2527431" y="2441408"/>
            <a:ext cx="6270075" cy="2663402"/>
            <a:chOff x="2527431" y="2441408"/>
            <a:chExt cx="6270075" cy="2663402"/>
          </a:xfrm>
        </p:grpSpPr>
        <p:pic>
          <p:nvPicPr>
            <p:cNvPr id="28" name="Picture 27">
              <a:extLst>
                <a:ext uri="{FF2B5EF4-FFF2-40B4-BE49-F238E27FC236}">
                  <a16:creationId xmlns:a16="http://schemas.microsoft.com/office/drawing/2014/main" id="{49ECB3D1-993D-B74B-8C9F-2D5838C7A60C}"/>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2540729" y="3442581"/>
              <a:ext cx="1648931" cy="1675528"/>
            </a:xfrm>
            <a:prstGeom prst="rect">
              <a:avLst/>
            </a:prstGeom>
          </p:spPr>
        </p:pic>
        <p:sp>
          <p:nvSpPr>
            <p:cNvPr id="5" name="Rounded Rectangle 4">
              <a:extLst>
                <a:ext uri="{FF2B5EF4-FFF2-40B4-BE49-F238E27FC236}">
                  <a16:creationId xmlns:a16="http://schemas.microsoft.com/office/drawing/2014/main" id="{AEEF0EB7-0B31-0144-92A9-FEF113BA452A}"/>
                </a:ext>
              </a:extLst>
            </p:cNvPr>
            <p:cNvSpPr/>
            <p:nvPr/>
          </p:nvSpPr>
          <p:spPr>
            <a:xfrm>
              <a:off x="4503788" y="2441408"/>
              <a:ext cx="4293718" cy="1123712"/>
            </a:xfrm>
            <a:prstGeom prst="roundRect">
              <a:avLst/>
            </a:prstGeom>
            <a:solidFill>
              <a:srgbClr val="65AFE6"/>
            </a:solidFill>
            <a:ln w="19050">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Hardware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Profiling</a:t>
              </a: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Intel </a:t>
              </a:r>
              <a:r>
                <a:rPr kumimoji="0" lang="en-US" sz="28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VTune</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grpSp>
      <p:grpSp>
        <p:nvGrpSpPr>
          <p:cNvPr id="32" name="Group 31">
            <a:extLst>
              <a:ext uri="{FF2B5EF4-FFF2-40B4-BE49-F238E27FC236}">
                <a16:creationId xmlns:a16="http://schemas.microsoft.com/office/drawing/2014/main" id="{B1AE9B66-D609-1E4A-AFBC-A38D90565790}"/>
              </a:ext>
            </a:extLst>
          </p:cNvPr>
          <p:cNvGrpSpPr/>
          <p:nvPr/>
        </p:nvGrpSpPr>
        <p:grpSpPr>
          <a:xfrm>
            <a:off x="4153851" y="3837169"/>
            <a:ext cx="4990149" cy="1851541"/>
            <a:chOff x="4153849" y="3429000"/>
            <a:chExt cx="4990149" cy="1851541"/>
          </a:xfrm>
        </p:grpSpPr>
        <p:sp>
          <p:nvSpPr>
            <p:cNvPr id="29" name="Down Arrow 28">
              <a:extLst>
                <a:ext uri="{FF2B5EF4-FFF2-40B4-BE49-F238E27FC236}">
                  <a16:creationId xmlns:a16="http://schemas.microsoft.com/office/drawing/2014/main" id="{0972CF5F-19E0-7642-8520-F37978904065}"/>
                </a:ext>
              </a:extLst>
            </p:cNvPr>
            <p:cNvSpPr/>
            <p:nvPr/>
          </p:nvSpPr>
          <p:spPr>
            <a:xfrm>
              <a:off x="6353503" y="3429000"/>
              <a:ext cx="590843" cy="771063"/>
            </a:xfrm>
            <a:prstGeom prst="downArrow">
              <a:avLst/>
            </a:prstGeom>
            <a:solidFill>
              <a:srgbClr val="5F8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8056B7B-08EC-C24B-A626-E008FBD547C3}"/>
                </a:ext>
              </a:extLst>
            </p:cNvPr>
            <p:cNvSpPr/>
            <p:nvPr/>
          </p:nvSpPr>
          <p:spPr>
            <a:xfrm>
              <a:off x="4153849" y="4326434"/>
              <a:ext cx="4990149"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MemoryBound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 is stalled due to load/store</a:t>
              </a:r>
            </a:p>
          </p:txBody>
        </p:sp>
      </p:grpSp>
    </p:spTree>
    <p:extLst>
      <p:ext uri="{BB962C8B-B14F-4D97-AF65-F5344CB8AC3E}">
        <p14:creationId xmlns:p14="http://schemas.microsoft.com/office/powerpoint/2010/main" val="73528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AF5943AA-AAB6-8F43-8BAF-2F24FB3035C1}"/>
              </a:ext>
            </a:extLst>
          </p:cNvPr>
          <p:cNvGrpSpPr/>
          <p:nvPr/>
        </p:nvGrpSpPr>
        <p:grpSpPr>
          <a:xfrm>
            <a:off x="14076" y="686024"/>
            <a:ext cx="9126379" cy="5730634"/>
            <a:chOff x="14076" y="686024"/>
            <a:chExt cx="9126379" cy="5730634"/>
          </a:xfrm>
        </p:grpSpPr>
        <p:sp>
          <p:nvSpPr>
            <p:cNvPr id="159" name="Rounded Rectangle 158">
              <a:extLst>
                <a:ext uri="{FF2B5EF4-FFF2-40B4-BE49-F238E27FC236}">
                  <a16:creationId xmlns:a16="http://schemas.microsoft.com/office/drawing/2014/main" id="{E2497EF4-F92E-D441-811E-A618F3AEEBD3}"/>
                </a:ext>
              </a:extLst>
            </p:cNvPr>
            <p:cNvSpPr/>
            <p:nvPr/>
          </p:nvSpPr>
          <p:spPr>
            <a:xfrm>
              <a:off x="6943570" y="1093656"/>
              <a:ext cx="1913802"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F1572916-28C8-CA40-A398-4FBF00895EFE}"/>
                </a:ext>
              </a:extLst>
            </p:cNvPr>
            <p:cNvSpPr/>
            <p:nvPr/>
          </p:nvSpPr>
          <p:spPr>
            <a:xfrm>
              <a:off x="14076" y="4648573"/>
              <a:ext cx="9042027" cy="1768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C577EE6A-8B38-684F-A57B-1D71665784DC}"/>
                </a:ext>
              </a:extLst>
            </p:cNvPr>
            <p:cNvSpPr/>
            <p:nvPr/>
          </p:nvSpPr>
          <p:spPr>
            <a:xfrm>
              <a:off x="42687" y="3142410"/>
              <a:ext cx="5748194"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21E0DCF5-0F6E-FA4D-AA78-CB489F0FEFBD}"/>
                </a:ext>
              </a:extLst>
            </p:cNvPr>
            <p:cNvSpPr/>
            <p:nvPr/>
          </p:nvSpPr>
          <p:spPr>
            <a:xfrm>
              <a:off x="8859827" y="3978404"/>
              <a:ext cx="280628" cy="6827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084286C4-C556-9546-BF05-71CEAA3D7EC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1" name="Rectangle 170">
            <a:extLst>
              <a:ext uri="{FF2B5EF4-FFF2-40B4-BE49-F238E27FC236}">
                <a16:creationId xmlns:a16="http://schemas.microsoft.com/office/drawing/2014/main" id="{E188E54C-E5E4-1F41-85CD-22566CE3F4AB}"/>
              </a:ext>
            </a:extLst>
          </p:cNvPr>
          <p:cNvSpPr/>
          <p:nvPr/>
        </p:nvSpPr>
        <p:spPr>
          <a:xfrm>
            <a:off x="1336897" y="6381964"/>
            <a:ext cx="7362188" cy="4184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267</a:t>
            </a:r>
          </a:p>
        </p:txBody>
      </p:sp>
    </p:spTree>
    <p:extLst>
      <p:ext uri="{BB962C8B-B14F-4D97-AF65-F5344CB8AC3E}">
        <p14:creationId xmlns:p14="http://schemas.microsoft.com/office/powerpoint/2010/main" val="342335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84" name="Group 183">
            <a:extLst>
              <a:ext uri="{FF2B5EF4-FFF2-40B4-BE49-F238E27FC236}">
                <a16:creationId xmlns:a16="http://schemas.microsoft.com/office/drawing/2014/main" id="{C890B5AF-127C-9B48-8762-8F9049C597C5}"/>
              </a:ext>
            </a:extLst>
          </p:cNvPr>
          <p:cNvGrpSpPr/>
          <p:nvPr/>
        </p:nvGrpSpPr>
        <p:grpSpPr>
          <a:xfrm>
            <a:off x="3594955" y="1542476"/>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0373A7F9-408A-C24A-93B2-88170AB123ED}"/>
              </a:ext>
            </a:extLst>
          </p:cNvPr>
          <p:cNvGrpSpPr/>
          <p:nvPr/>
        </p:nvGrpSpPr>
        <p:grpSpPr>
          <a:xfrm>
            <a:off x="3337836" y="1315375"/>
            <a:ext cx="2422047" cy="2045162"/>
            <a:chOff x="3337836" y="1315375"/>
            <a:chExt cx="2422047" cy="2045162"/>
          </a:xfrm>
        </p:grpSpPr>
        <p:sp>
          <p:nvSpPr>
            <p:cNvPr id="31" name="Rectangle 30">
              <a:extLst>
                <a:ext uri="{FF2B5EF4-FFF2-40B4-BE49-F238E27FC236}">
                  <a16:creationId xmlns:a16="http://schemas.microsoft.com/office/drawing/2014/main" id="{D80CF8DD-ACAF-B44D-81AD-1D3FD8D28DCF}"/>
                </a:ext>
              </a:extLst>
            </p:cNvPr>
            <p:cNvSpPr/>
            <p:nvPr/>
          </p:nvSpPr>
          <p:spPr>
            <a:xfrm>
              <a:off x="3537892" y="3248912"/>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grpSp>
          <p:nvGrpSpPr>
            <p:cNvPr id="200" name="Group 199">
              <a:extLst>
                <a:ext uri="{FF2B5EF4-FFF2-40B4-BE49-F238E27FC236}">
                  <a16:creationId xmlns:a16="http://schemas.microsoft.com/office/drawing/2014/main" id="{6C0B0244-ECF8-F549-8CEC-216117E164D7}"/>
                </a:ext>
              </a:extLst>
            </p:cNvPr>
            <p:cNvGrpSpPr/>
            <p:nvPr/>
          </p:nvGrpSpPr>
          <p:grpSpPr>
            <a:xfrm>
              <a:off x="3337836" y="1315375"/>
              <a:ext cx="2422047" cy="1861009"/>
              <a:chOff x="3337836" y="1315375"/>
              <a:chExt cx="2422047" cy="1861009"/>
            </a:xfrm>
          </p:grpSpPr>
          <p:sp>
            <p:nvSpPr>
              <p:cNvPr id="6" name="Rectangle 5">
                <a:extLst>
                  <a:ext uri="{FF2B5EF4-FFF2-40B4-BE49-F238E27FC236}">
                    <a16:creationId xmlns:a16="http://schemas.microsoft.com/office/drawing/2014/main" id="{6AE50638-FD8F-684B-AA83-C6454DFB8388}"/>
                  </a:ext>
                </a:extLst>
              </p:cNvPr>
              <p:cNvSpPr/>
              <p:nvPr/>
            </p:nvSpPr>
            <p:spPr>
              <a:xfrm>
                <a:off x="3537891" y="1490592"/>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5218780"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3627940" y="2264004"/>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3880458" y="2060812"/>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4142591" y="1866841"/>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4404709" y="1625380"/>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4672904" y="1857895"/>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4942827" y="2060812"/>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5219845" y="2253451"/>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5486360" y="2665790"/>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3714808" y="2940660"/>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3967326" y="2936946"/>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4229211" y="2936942"/>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4492375" y="2936942"/>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4758803" y="2938550"/>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5305648" y="2936942"/>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5572696" y="2936942"/>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5029695" y="2936946"/>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3628626" y="300902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3880458" y="3012194"/>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4142343" y="3013101"/>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4405507" y="301536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4671935" y="3015367"/>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4942827"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5486360" y="3014749"/>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2666707" y="2164765"/>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3537892" y="1315375"/>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268</a:t>
            </a:r>
          </a:p>
        </p:txBody>
      </p:sp>
    </p:spTree>
    <p:extLst>
      <p:ext uri="{BB962C8B-B14F-4D97-AF65-F5344CB8AC3E}">
        <p14:creationId xmlns:p14="http://schemas.microsoft.com/office/powerpoint/2010/main" val="602691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a:extLst>
              <a:ext uri="{FF2B5EF4-FFF2-40B4-BE49-F238E27FC236}">
                <a16:creationId xmlns:a16="http://schemas.microsoft.com/office/drawing/2014/main" id="{262C657A-FB1D-A24C-81B5-44428BD81B79}"/>
              </a:ext>
            </a:extLst>
          </p:cNvPr>
          <p:cNvGrpSpPr/>
          <p:nvPr/>
        </p:nvGrpSpPr>
        <p:grpSpPr>
          <a:xfrm>
            <a:off x="3599401" y="4223364"/>
            <a:ext cx="2082800" cy="1393372"/>
            <a:chOff x="6620681" y="4245345"/>
            <a:chExt cx="2082800" cy="1393372"/>
          </a:xfrm>
        </p:grpSpPr>
        <p:sp>
          <p:nvSpPr>
            <p:cNvPr id="149" name="Freeform 148">
              <a:extLst>
                <a:ext uri="{FF2B5EF4-FFF2-40B4-BE49-F238E27FC236}">
                  <a16:creationId xmlns:a16="http://schemas.microsoft.com/office/drawing/2014/main" id="{4EF812C2-108B-CA4F-B1BC-6E7B303D31C0}"/>
                </a:ext>
              </a:extLst>
            </p:cNvPr>
            <p:cNvSpPr/>
            <p:nvPr/>
          </p:nvSpPr>
          <p:spPr>
            <a:xfrm>
              <a:off x="6620681" y="4245345"/>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144">
              <a:extLst>
                <a:ext uri="{FF2B5EF4-FFF2-40B4-BE49-F238E27FC236}">
                  <a16:creationId xmlns:a16="http://schemas.microsoft.com/office/drawing/2014/main" id="{404D9876-A2B3-E147-9FCB-3F1E535DD8C9}"/>
                </a:ext>
              </a:extLst>
            </p:cNvPr>
            <p:cNvSpPr/>
            <p:nvPr/>
          </p:nvSpPr>
          <p:spPr>
            <a:xfrm>
              <a:off x="6632771" y="4245479"/>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1" name="Group 190">
            <a:extLst>
              <a:ext uri="{FF2B5EF4-FFF2-40B4-BE49-F238E27FC236}">
                <a16:creationId xmlns:a16="http://schemas.microsoft.com/office/drawing/2014/main" id="{8A53F08B-5EA8-4340-9810-5379CC836EC4}"/>
              </a:ext>
            </a:extLst>
          </p:cNvPr>
          <p:cNvGrpSpPr/>
          <p:nvPr/>
        </p:nvGrpSpPr>
        <p:grpSpPr>
          <a:xfrm>
            <a:off x="3513915" y="1532037"/>
            <a:ext cx="2278124" cy="2211557"/>
            <a:chOff x="3513915" y="1532037"/>
            <a:chExt cx="2278124" cy="2211557"/>
          </a:xfrm>
        </p:grpSpPr>
        <p:grpSp>
          <p:nvGrpSpPr>
            <p:cNvPr id="184" name="Group 183">
              <a:extLst>
                <a:ext uri="{FF2B5EF4-FFF2-40B4-BE49-F238E27FC236}">
                  <a16:creationId xmlns:a16="http://schemas.microsoft.com/office/drawing/2014/main" id="{C890B5AF-127C-9B48-8762-8F9049C597C5}"/>
                </a:ext>
              </a:extLst>
            </p:cNvPr>
            <p:cNvGrpSpPr/>
            <p:nvPr/>
          </p:nvGrpSpPr>
          <p:grpSpPr>
            <a:xfrm>
              <a:off x="3600691" y="1532037"/>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gr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grpSp>
        <p:nvGrpSpPr>
          <p:cNvPr id="78" name="Group 77">
            <a:extLst>
              <a:ext uri="{FF2B5EF4-FFF2-40B4-BE49-F238E27FC236}">
                <a16:creationId xmlns:a16="http://schemas.microsoft.com/office/drawing/2014/main" id="{61B9A1F1-A385-3042-BC34-E142EAC4EDD5}"/>
              </a:ext>
            </a:extLst>
          </p:cNvPr>
          <p:cNvGrpSpPr/>
          <p:nvPr/>
        </p:nvGrpSpPr>
        <p:grpSpPr>
          <a:xfrm>
            <a:off x="3335053" y="3993414"/>
            <a:ext cx="2423160" cy="2048256"/>
            <a:chOff x="788815" y="3038014"/>
            <a:chExt cx="2422047" cy="2045162"/>
          </a:xfrm>
        </p:grpSpPr>
        <p:sp>
          <p:nvSpPr>
            <p:cNvPr id="79" name="Rectangle 78">
              <a:extLst>
                <a:ext uri="{FF2B5EF4-FFF2-40B4-BE49-F238E27FC236}">
                  <a16:creationId xmlns:a16="http://schemas.microsoft.com/office/drawing/2014/main" id="{47DD77BE-0201-F445-96A7-730B2770A863}"/>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5098519-6E04-CC46-B342-D4FC8662B809}"/>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1" name="Rectangle 80">
              <a:extLst>
                <a:ext uri="{FF2B5EF4-FFF2-40B4-BE49-F238E27FC236}">
                  <a16:creationId xmlns:a16="http://schemas.microsoft.com/office/drawing/2014/main" id="{07B442A4-3AB2-5D4A-BA04-CCDD1F5900F2}"/>
                </a:ext>
              </a:extLst>
            </p:cNvPr>
            <p:cNvSpPr>
              <a:spLocks/>
            </p:cNvSpPr>
            <p:nvPr/>
          </p:nvSpPr>
          <p:spPr>
            <a:xfrm>
              <a:off x="1078919" y="3362436"/>
              <a:ext cx="171680" cy="130086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20B9EFA-F304-934D-850C-C060128DDAF1}"/>
                </a:ext>
              </a:extLst>
            </p:cNvPr>
            <p:cNvSpPr/>
            <p:nvPr/>
          </p:nvSpPr>
          <p:spPr>
            <a:xfrm>
              <a:off x="1331437" y="3589481"/>
              <a:ext cx="178008" cy="107010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58C68B2-432E-C445-ABDD-D5E519331493}"/>
                </a:ext>
              </a:extLst>
            </p:cNvPr>
            <p:cNvSpPr/>
            <p:nvPr/>
          </p:nvSpPr>
          <p:spPr>
            <a:xfrm>
              <a:off x="1593570" y="3782324"/>
              <a:ext cx="173113" cy="87725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6B33CC26-6757-1248-88E9-E675AF8B3F60}"/>
                </a:ext>
              </a:extLst>
            </p:cNvPr>
            <p:cNvSpPr/>
            <p:nvPr/>
          </p:nvSpPr>
          <p:spPr>
            <a:xfrm>
              <a:off x="1855688" y="4384697"/>
              <a:ext cx="173997" cy="27488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F6022B08-D881-6544-8694-FE3FDA1D4E92}"/>
                </a:ext>
              </a:extLst>
            </p:cNvPr>
            <p:cNvSpPr/>
            <p:nvPr/>
          </p:nvSpPr>
          <p:spPr>
            <a:xfrm>
              <a:off x="2123883" y="4384696"/>
              <a:ext cx="172767" cy="27649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819729DE-A3D9-2245-B297-717D025DBEBF}"/>
                </a:ext>
              </a:extLst>
            </p:cNvPr>
            <p:cNvSpPr/>
            <p:nvPr/>
          </p:nvSpPr>
          <p:spPr>
            <a:xfrm>
              <a:off x="2393806" y="4391959"/>
              <a:ext cx="172760"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B1B5D6B6-577B-0E44-86B2-60326546CA9E}"/>
                </a:ext>
              </a:extLst>
            </p:cNvPr>
            <p:cNvSpPr/>
            <p:nvPr/>
          </p:nvSpPr>
          <p:spPr>
            <a:xfrm>
              <a:off x="2670824" y="4391955"/>
              <a:ext cx="169651"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2E4E856-1A36-1B4D-A511-73925E4BF7A3}"/>
                </a:ext>
              </a:extLst>
            </p:cNvPr>
            <p:cNvSpPr/>
            <p:nvPr/>
          </p:nvSpPr>
          <p:spPr>
            <a:xfrm>
              <a:off x="2937339" y="4388429"/>
              <a:ext cx="173736" cy="27115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8FE9D712-F844-9142-9065-24258EEFFC28}"/>
                </a:ext>
              </a:extLst>
            </p:cNvPr>
            <p:cNvCxnSpPr>
              <a:cxnSpLocks/>
              <a:stCxn id="81" idx="2"/>
              <a:endCxn id="97" idx="0"/>
            </p:cNvCxnSpPr>
            <p:nvPr/>
          </p:nvCxnSpPr>
          <p:spPr>
            <a:xfrm>
              <a:off x="1164759" y="4663299"/>
              <a:ext cx="1714"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C28E47A-6976-9744-A7AF-4B29A46F84CF}"/>
                </a:ext>
              </a:extLst>
            </p:cNvPr>
            <p:cNvCxnSpPr>
              <a:cxnSpLocks/>
              <a:stCxn id="82" idx="2"/>
              <a:endCxn id="98" idx="0"/>
            </p:cNvCxnSpPr>
            <p:nvPr/>
          </p:nvCxnSpPr>
          <p:spPr>
            <a:xfrm flipH="1">
              <a:off x="1418305" y="4659586"/>
              <a:ext cx="2136"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9CB0173-8F61-764A-A323-8F4A80D55761}"/>
                </a:ext>
              </a:extLst>
            </p:cNvPr>
            <p:cNvCxnSpPr>
              <a:cxnSpLocks/>
              <a:stCxn id="83" idx="2"/>
              <a:endCxn id="99" idx="0"/>
            </p:cNvCxnSpPr>
            <p:nvPr/>
          </p:nvCxnSpPr>
          <p:spPr>
            <a:xfrm>
              <a:off x="1680127" y="4659580"/>
              <a:ext cx="63" cy="76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5083279-B42F-AF47-B0E2-1829070DB3DB}"/>
                </a:ext>
              </a:extLst>
            </p:cNvPr>
            <p:cNvCxnSpPr>
              <a:cxnSpLocks/>
              <a:stCxn id="84" idx="2"/>
              <a:endCxn id="100" idx="0"/>
            </p:cNvCxnSpPr>
            <p:nvPr/>
          </p:nvCxnSpPr>
          <p:spPr>
            <a:xfrm>
              <a:off x="1942687" y="4659580"/>
              <a:ext cx="668" cy="784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BFBCF5-F586-264F-8526-D171A846BD60}"/>
                </a:ext>
              </a:extLst>
            </p:cNvPr>
            <p:cNvCxnSpPr>
              <a:cxnSpLocks/>
              <a:stCxn id="85" idx="2"/>
              <a:endCxn id="101" idx="0"/>
            </p:cNvCxnSpPr>
            <p:nvPr/>
          </p:nvCxnSpPr>
          <p:spPr>
            <a:xfrm flipH="1">
              <a:off x="2209782" y="4661188"/>
              <a:ext cx="485" cy="76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69F42E-51D3-0A48-9DDD-07410C2B43FF}"/>
                </a:ext>
              </a:extLst>
            </p:cNvPr>
            <p:cNvCxnSpPr>
              <a:cxnSpLocks/>
              <a:stCxn id="87" idx="2"/>
              <a:endCxn id="80" idx="0"/>
            </p:cNvCxnSpPr>
            <p:nvPr/>
          </p:nvCxnSpPr>
          <p:spPr>
            <a:xfrm>
              <a:off x="2755650" y="4659581"/>
              <a:ext cx="977"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BBA4A3B-751D-5643-A456-2E57B08F665F}"/>
                </a:ext>
              </a:extLst>
            </p:cNvPr>
            <p:cNvCxnSpPr>
              <a:cxnSpLocks/>
              <a:stCxn id="88" idx="2"/>
              <a:endCxn id="103"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11C5DEC-18E0-C243-85E2-943AD98D6B98}"/>
                </a:ext>
              </a:extLst>
            </p:cNvPr>
            <p:cNvCxnSpPr>
              <a:cxnSpLocks/>
              <a:stCxn id="86" idx="2"/>
              <a:endCxn id="102" idx="0"/>
            </p:cNvCxnSpPr>
            <p:nvPr/>
          </p:nvCxnSpPr>
          <p:spPr>
            <a:xfrm>
              <a:off x="2480187" y="4659585"/>
              <a:ext cx="488"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233B9420-87F0-C94E-A7C5-17922FB7791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98" name="Rectangle 97">
              <a:extLst>
                <a:ext uri="{FF2B5EF4-FFF2-40B4-BE49-F238E27FC236}">
                  <a16:creationId xmlns:a16="http://schemas.microsoft.com/office/drawing/2014/main" id="{0DD6E581-B1D7-D24A-A986-CB9234B47637}"/>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99" name="Rectangle 98">
              <a:extLst>
                <a:ext uri="{FF2B5EF4-FFF2-40B4-BE49-F238E27FC236}">
                  <a16:creationId xmlns:a16="http://schemas.microsoft.com/office/drawing/2014/main" id="{B01AAA1C-C98E-8A41-9035-1333973272A9}"/>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00" name="Rectangle 99">
              <a:extLst>
                <a:ext uri="{FF2B5EF4-FFF2-40B4-BE49-F238E27FC236}">
                  <a16:creationId xmlns:a16="http://schemas.microsoft.com/office/drawing/2014/main" id="{7B373BDB-268E-E045-AB2D-F9BB33AE733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01" name="Rectangle 100">
              <a:extLst>
                <a:ext uri="{FF2B5EF4-FFF2-40B4-BE49-F238E27FC236}">
                  <a16:creationId xmlns:a16="http://schemas.microsoft.com/office/drawing/2014/main" id="{6A908E18-A663-B24E-9C15-AF4B365A9CCF}"/>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02" name="Rectangle 101">
              <a:extLst>
                <a:ext uri="{FF2B5EF4-FFF2-40B4-BE49-F238E27FC236}">
                  <a16:creationId xmlns:a16="http://schemas.microsoft.com/office/drawing/2014/main" id="{D6ADD539-2F40-3645-9C19-19E717B48C0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03" name="Rectangle 102">
              <a:extLst>
                <a:ext uri="{FF2B5EF4-FFF2-40B4-BE49-F238E27FC236}">
                  <a16:creationId xmlns:a16="http://schemas.microsoft.com/office/drawing/2014/main" id="{70A58056-C4AA-3D4C-BB37-EB3C71F361A5}"/>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04" name="Rectangle 103">
              <a:extLst>
                <a:ext uri="{FF2B5EF4-FFF2-40B4-BE49-F238E27FC236}">
                  <a16:creationId xmlns:a16="http://schemas.microsoft.com/office/drawing/2014/main" id="{9CFA3989-0490-D840-B274-800B7DF4C567}"/>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05" name="Rectangle 104">
              <a:extLst>
                <a:ext uri="{FF2B5EF4-FFF2-40B4-BE49-F238E27FC236}">
                  <a16:creationId xmlns:a16="http://schemas.microsoft.com/office/drawing/2014/main" id="{32406E9F-3174-E84C-AA18-8E89277F67A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06" name="Rectangle 105">
              <a:extLst>
                <a:ext uri="{FF2B5EF4-FFF2-40B4-BE49-F238E27FC236}">
                  <a16:creationId xmlns:a16="http://schemas.microsoft.com/office/drawing/2014/main" id="{D6866A0F-70D6-2241-BB0D-6259363D09B1}"/>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nvGrpSpPr>
          <p:cNvPr id="189" name="Group 188">
            <a:extLst>
              <a:ext uri="{FF2B5EF4-FFF2-40B4-BE49-F238E27FC236}">
                <a16:creationId xmlns:a16="http://schemas.microsoft.com/office/drawing/2014/main" id="{66156681-0810-954D-9001-A4D4E1F38412}"/>
              </a:ext>
            </a:extLst>
          </p:cNvPr>
          <p:cNvGrpSpPr/>
          <p:nvPr/>
        </p:nvGrpSpPr>
        <p:grpSpPr>
          <a:xfrm>
            <a:off x="6331514" y="3993414"/>
            <a:ext cx="2612683" cy="2417981"/>
            <a:chOff x="6331514" y="3993414"/>
            <a:chExt cx="2612683" cy="2417981"/>
          </a:xfrm>
        </p:grpSpPr>
        <p:grpSp>
          <p:nvGrpSpPr>
            <p:cNvPr id="187" name="Group 186">
              <a:extLst>
                <a:ext uri="{FF2B5EF4-FFF2-40B4-BE49-F238E27FC236}">
                  <a16:creationId xmlns:a16="http://schemas.microsoft.com/office/drawing/2014/main" id="{6ADC4CBD-9E8C-494D-8334-A4A059A8A8AB}"/>
                </a:ext>
              </a:extLst>
            </p:cNvPr>
            <p:cNvGrpSpPr/>
            <p:nvPr/>
          </p:nvGrpSpPr>
          <p:grpSpPr>
            <a:xfrm>
              <a:off x="6625771" y="4256277"/>
              <a:ext cx="2057047" cy="1368009"/>
              <a:chOff x="6625771" y="4256277"/>
              <a:chExt cx="2057047" cy="1368009"/>
            </a:xfrm>
          </p:grpSpPr>
          <p:sp>
            <p:nvSpPr>
              <p:cNvPr id="186" name="Freeform 185">
                <a:extLst>
                  <a:ext uri="{FF2B5EF4-FFF2-40B4-BE49-F238E27FC236}">
                    <a16:creationId xmlns:a16="http://schemas.microsoft.com/office/drawing/2014/main" id="{819B6C30-6E7E-564B-99D3-4DDF45D0FAC0}"/>
                  </a:ext>
                </a:extLst>
              </p:cNvPr>
              <p:cNvSpPr/>
              <p:nvPr/>
            </p:nvSpPr>
            <p:spPr>
              <a:xfrm>
                <a:off x="6625771" y="4259943"/>
                <a:ext cx="2039258" cy="1364343"/>
              </a:xfrm>
              <a:custGeom>
                <a:avLst/>
                <a:gdLst>
                  <a:gd name="connsiteX0" fmla="*/ 0 w 2039258"/>
                  <a:gd name="connsiteY0" fmla="*/ 1008743 h 1364343"/>
                  <a:gd name="connsiteX1" fmla="*/ 0 w 2039258"/>
                  <a:gd name="connsiteY1" fmla="*/ 1364343 h 1364343"/>
                  <a:gd name="connsiteX2" fmla="*/ 2039258 w 2039258"/>
                  <a:gd name="connsiteY2" fmla="*/ 1364343 h 1364343"/>
                  <a:gd name="connsiteX3" fmla="*/ 2039258 w 2039258"/>
                  <a:gd name="connsiteY3" fmla="*/ 0 h 1364343"/>
                  <a:gd name="connsiteX4" fmla="*/ 1944915 w 2039258"/>
                  <a:gd name="connsiteY4" fmla="*/ 7257 h 1364343"/>
                  <a:gd name="connsiteX5" fmla="*/ 1872343 w 2039258"/>
                  <a:gd name="connsiteY5" fmla="*/ 14514 h 1364343"/>
                  <a:gd name="connsiteX6" fmla="*/ 1719943 w 2039258"/>
                  <a:gd name="connsiteY6" fmla="*/ 50800 h 1364343"/>
                  <a:gd name="connsiteX7" fmla="*/ 1632858 w 2039258"/>
                  <a:gd name="connsiteY7" fmla="*/ 65314 h 1364343"/>
                  <a:gd name="connsiteX8" fmla="*/ 1524000 w 2039258"/>
                  <a:gd name="connsiteY8" fmla="*/ 116114 h 1364343"/>
                  <a:gd name="connsiteX9" fmla="*/ 1386115 w 2039258"/>
                  <a:gd name="connsiteY9" fmla="*/ 152400 h 1364343"/>
                  <a:gd name="connsiteX10" fmla="*/ 1291772 w 2039258"/>
                  <a:gd name="connsiteY10" fmla="*/ 224971 h 1364343"/>
                  <a:gd name="connsiteX11" fmla="*/ 1240972 w 2039258"/>
                  <a:gd name="connsiteY11" fmla="*/ 268514 h 1364343"/>
                  <a:gd name="connsiteX12" fmla="*/ 1153886 w 2039258"/>
                  <a:gd name="connsiteY12" fmla="*/ 312057 h 1364343"/>
                  <a:gd name="connsiteX13" fmla="*/ 1088572 w 2039258"/>
                  <a:gd name="connsiteY13" fmla="*/ 355600 h 1364343"/>
                  <a:gd name="connsiteX14" fmla="*/ 986972 w 2039258"/>
                  <a:gd name="connsiteY14" fmla="*/ 406400 h 1364343"/>
                  <a:gd name="connsiteX15" fmla="*/ 928915 w 2039258"/>
                  <a:gd name="connsiteY15" fmla="*/ 449943 h 1364343"/>
                  <a:gd name="connsiteX16" fmla="*/ 878115 w 2039258"/>
                  <a:gd name="connsiteY16" fmla="*/ 486228 h 1364343"/>
                  <a:gd name="connsiteX17" fmla="*/ 791029 w 2039258"/>
                  <a:gd name="connsiteY17" fmla="*/ 544286 h 1364343"/>
                  <a:gd name="connsiteX18" fmla="*/ 732972 w 2039258"/>
                  <a:gd name="connsiteY18" fmla="*/ 609600 h 1364343"/>
                  <a:gd name="connsiteX19" fmla="*/ 696686 w 2039258"/>
                  <a:gd name="connsiteY19" fmla="*/ 660400 h 1364343"/>
                  <a:gd name="connsiteX20" fmla="*/ 653143 w 2039258"/>
                  <a:gd name="connsiteY20" fmla="*/ 711200 h 1364343"/>
                  <a:gd name="connsiteX21" fmla="*/ 631372 w 2039258"/>
                  <a:gd name="connsiteY21" fmla="*/ 798286 h 1364343"/>
                  <a:gd name="connsiteX22" fmla="*/ 573315 w 2039258"/>
                  <a:gd name="connsiteY22" fmla="*/ 849086 h 1364343"/>
                  <a:gd name="connsiteX23" fmla="*/ 493486 w 2039258"/>
                  <a:gd name="connsiteY23" fmla="*/ 899886 h 1364343"/>
                  <a:gd name="connsiteX24" fmla="*/ 449943 w 2039258"/>
                  <a:gd name="connsiteY24" fmla="*/ 943428 h 1364343"/>
                  <a:gd name="connsiteX25" fmla="*/ 449943 w 2039258"/>
                  <a:gd name="connsiteY25" fmla="*/ 943428 h 1364343"/>
                  <a:gd name="connsiteX26" fmla="*/ 370115 w 2039258"/>
                  <a:gd name="connsiteY26" fmla="*/ 1016000 h 1364343"/>
                  <a:gd name="connsiteX27" fmla="*/ 275772 w 2039258"/>
                  <a:gd name="connsiteY27" fmla="*/ 1037771 h 1364343"/>
                  <a:gd name="connsiteX28" fmla="*/ 181429 w 2039258"/>
                  <a:gd name="connsiteY28" fmla="*/ 1045028 h 1364343"/>
                  <a:gd name="connsiteX29" fmla="*/ 108858 w 2039258"/>
                  <a:gd name="connsiteY29" fmla="*/ 1045028 h 1364343"/>
                  <a:gd name="connsiteX30" fmla="*/ 0 w 2039258"/>
                  <a:gd name="connsiteY30" fmla="*/ 1008743 h 13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39258" h="1364343">
                    <a:moveTo>
                      <a:pt x="0" y="1008743"/>
                    </a:moveTo>
                    <a:lnTo>
                      <a:pt x="0" y="1364343"/>
                    </a:lnTo>
                    <a:lnTo>
                      <a:pt x="2039258" y="1364343"/>
                    </a:lnTo>
                    <a:lnTo>
                      <a:pt x="2039258" y="0"/>
                    </a:lnTo>
                    <a:lnTo>
                      <a:pt x="1944915" y="7257"/>
                    </a:lnTo>
                    <a:lnTo>
                      <a:pt x="1872343" y="14514"/>
                    </a:lnTo>
                    <a:lnTo>
                      <a:pt x="1719943" y="50800"/>
                    </a:lnTo>
                    <a:lnTo>
                      <a:pt x="1632858" y="65314"/>
                    </a:lnTo>
                    <a:lnTo>
                      <a:pt x="1524000" y="116114"/>
                    </a:lnTo>
                    <a:lnTo>
                      <a:pt x="1386115" y="152400"/>
                    </a:lnTo>
                    <a:lnTo>
                      <a:pt x="1291772" y="224971"/>
                    </a:lnTo>
                    <a:lnTo>
                      <a:pt x="1240972" y="268514"/>
                    </a:lnTo>
                    <a:lnTo>
                      <a:pt x="1153886" y="312057"/>
                    </a:lnTo>
                    <a:lnTo>
                      <a:pt x="1088572" y="355600"/>
                    </a:lnTo>
                    <a:lnTo>
                      <a:pt x="986972" y="406400"/>
                    </a:lnTo>
                    <a:lnTo>
                      <a:pt x="928915" y="449943"/>
                    </a:lnTo>
                    <a:lnTo>
                      <a:pt x="878115" y="486228"/>
                    </a:lnTo>
                    <a:lnTo>
                      <a:pt x="791029" y="544286"/>
                    </a:lnTo>
                    <a:lnTo>
                      <a:pt x="732972" y="609600"/>
                    </a:lnTo>
                    <a:lnTo>
                      <a:pt x="696686" y="660400"/>
                    </a:lnTo>
                    <a:lnTo>
                      <a:pt x="653143" y="711200"/>
                    </a:lnTo>
                    <a:lnTo>
                      <a:pt x="631372" y="798286"/>
                    </a:lnTo>
                    <a:lnTo>
                      <a:pt x="573315" y="849086"/>
                    </a:lnTo>
                    <a:lnTo>
                      <a:pt x="493486" y="899886"/>
                    </a:lnTo>
                    <a:lnTo>
                      <a:pt x="449943" y="943428"/>
                    </a:lnTo>
                    <a:lnTo>
                      <a:pt x="449943" y="943428"/>
                    </a:lnTo>
                    <a:lnTo>
                      <a:pt x="370115" y="1016000"/>
                    </a:lnTo>
                    <a:lnTo>
                      <a:pt x="275772" y="1037771"/>
                    </a:lnTo>
                    <a:lnTo>
                      <a:pt x="181429" y="1045028"/>
                    </a:lnTo>
                    <a:lnTo>
                      <a:pt x="108858" y="1045028"/>
                    </a:lnTo>
                    <a:lnTo>
                      <a:pt x="0" y="1008743"/>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Freeform 200">
                <a:extLst>
                  <a:ext uri="{FF2B5EF4-FFF2-40B4-BE49-F238E27FC236}">
                    <a16:creationId xmlns:a16="http://schemas.microsoft.com/office/drawing/2014/main" id="{18A75164-DF3A-8A4D-AB8F-C95B2A0D7617}"/>
                  </a:ext>
                </a:extLst>
              </p:cNvPr>
              <p:cNvSpPr/>
              <p:nvPr/>
            </p:nvSpPr>
            <p:spPr>
              <a:xfrm flipV="1">
                <a:off x="6636303" y="4256277"/>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 name="Rectangle 143">
              <a:extLst>
                <a:ext uri="{FF2B5EF4-FFF2-40B4-BE49-F238E27FC236}">
                  <a16:creationId xmlns:a16="http://schemas.microsoft.com/office/drawing/2014/main" id="{7ED0E1FD-3A87-9644-A456-7A4388F1575C}"/>
                </a:ext>
              </a:extLst>
            </p:cNvPr>
            <p:cNvSpPr/>
            <p:nvPr/>
          </p:nvSpPr>
          <p:spPr>
            <a:xfrm>
              <a:off x="6352525" y="6042063"/>
              <a:ext cx="25916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temporal locality </a:t>
              </a:r>
            </a:p>
          </p:txBody>
        </p:sp>
        <p:grpSp>
          <p:nvGrpSpPr>
            <p:cNvPr id="107" name="Group 106">
              <a:extLst>
                <a:ext uri="{FF2B5EF4-FFF2-40B4-BE49-F238E27FC236}">
                  <a16:creationId xmlns:a16="http://schemas.microsoft.com/office/drawing/2014/main" id="{BBF3BFAA-9E0E-BD4D-ACDB-6F05BC7B8A14}"/>
                </a:ext>
              </a:extLst>
            </p:cNvPr>
            <p:cNvGrpSpPr/>
            <p:nvPr/>
          </p:nvGrpSpPr>
          <p:grpSpPr>
            <a:xfrm>
              <a:off x="6331514" y="3993414"/>
              <a:ext cx="2422047" cy="2045162"/>
              <a:chOff x="788815" y="3038014"/>
              <a:chExt cx="2422047" cy="2045162"/>
            </a:xfrm>
          </p:grpSpPr>
          <p:sp>
            <p:nvSpPr>
              <p:cNvPr id="108" name="Rectangle 107">
                <a:extLst>
                  <a:ext uri="{FF2B5EF4-FFF2-40B4-BE49-F238E27FC236}">
                    <a16:creationId xmlns:a16="http://schemas.microsoft.com/office/drawing/2014/main" id="{EF6BD22F-73B4-0E4D-B134-7B2B8812113A}"/>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0B8CF64A-A7C7-544E-8D2B-9B1F82F5858A}"/>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110" name="Rectangle 109">
                <a:extLst>
                  <a:ext uri="{FF2B5EF4-FFF2-40B4-BE49-F238E27FC236}">
                    <a16:creationId xmlns:a16="http://schemas.microsoft.com/office/drawing/2014/main" id="{345A3645-CC13-9346-8D99-85C374A9780C}"/>
                  </a:ext>
                </a:extLst>
              </p:cNvPr>
              <p:cNvSpPr/>
              <p:nvPr/>
            </p:nvSpPr>
            <p:spPr>
              <a:xfrm>
                <a:off x="1083495" y="4394003"/>
                <a:ext cx="167626" cy="26929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E8036C1B-0B7E-1E48-A6E1-8AB7302A812E}"/>
                  </a:ext>
                </a:extLst>
              </p:cNvPr>
              <p:cNvSpPr/>
              <p:nvPr/>
            </p:nvSpPr>
            <p:spPr>
              <a:xfrm>
                <a:off x="1331437" y="4394003"/>
                <a:ext cx="175490" cy="2655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0340EBE-BDF4-1946-A800-950B0ABA7968}"/>
                  </a:ext>
                </a:extLst>
              </p:cNvPr>
              <p:cNvSpPr/>
              <p:nvPr/>
            </p:nvSpPr>
            <p:spPr>
              <a:xfrm>
                <a:off x="1593571" y="4394003"/>
                <a:ext cx="173488" cy="26557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FC97ADE9-7E8A-274B-9056-C82EC210317D}"/>
                  </a:ext>
                </a:extLst>
              </p:cNvPr>
              <p:cNvSpPr/>
              <p:nvPr/>
            </p:nvSpPr>
            <p:spPr>
              <a:xfrm>
                <a:off x="1855688" y="4388429"/>
                <a:ext cx="175416"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E96468CE-D63B-F843-9C49-AB30BCE4E43F}"/>
                  </a:ext>
                </a:extLst>
              </p:cNvPr>
              <p:cNvSpPr/>
              <p:nvPr/>
            </p:nvSpPr>
            <p:spPr>
              <a:xfrm>
                <a:off x="2123883" y="4394007"/>
                <a:ext cx="173015"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02DF29C0-A79A-9D4E-B2DC-F2910F35C6EE}"/>
                  </a:ext>
                </a:extLst>
              </p:cNvPr>
              <p:cNvSpPr/>
              <p:nvPr/>
            </p:nvSpPr>
            <p:spPr>
              <a:xfrm>
                <a:off x="2393805" y="3665572"/>
                <a:ext cx="175415" cy="99570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C34A3892-5E11-F240-A5F7-01BB73B311CE}"/>
                  </a:ext>
                </a:extLst>
              </p:cNvPr>
              <p:cNvSpPr/>
              <p:nvPr/>
            </p:nvSpPr>
            <p:spPr>
              <a:xfrm>
                <a:off x="2670823" y="3509310"/>
                <a:ext cx="169161" cy="1150271"/>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390C7A1F-5896-524B-AAAA-011DA82C1E2D}"/>
                  </a:ext>
                </a:extLst>
              </p:cNvPr>
              <p:cNvSpPr/>
              <p:nvPr/>
            </p:nvSpPr>
            <p:spPr>
              <a:xfrm>
                <a:off x="2937338" y="3366415"/>
                <a:ext cx="169161" cy="129316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8" name="Straight Connector 117">
                <a:extLst>
                  <a:ext uri="{FF2B5EF4-FFF2-40B4-BE49-F238E27FC236}">
                    <a16:creationId xmlns:a16="http://schemas.microsoft.com/office/drawing/2014/main" id="{7500A4FC-6CD7-3048-917B-739F3920E621}"/>
                  </a:ext>
                </a:extLst>
              </p:cNvPr>
              <p:cNvCxnSpPr>
                <a:cxnSpLocks/>
                <a:stCxn id="110" idx="2"/>
                <a:endCxn id="126" idx="0"/>
              </p:cNvCxnSpPr>
              <p:nvPr/>
            </p:nvCxnSpPr>
            <p:spPr>
              <a:xfrm flipH="1">
                <a:off x="1166473" y="4663299"/>
                <a:ext cx="835"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4FC8614-17AF-CB40-8D1C-308AD9615033}"/>
                  </a:ext>
                </a:extLst>
              </p:cNvPr>
              <p:cNvCxnSpPr>
                <a:cxnSpLocks/>
                <a:stCxn id="111" idx="2"/>
                <a:endCxn id="127"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0B1EFD1-CD93-8D43-96FF-5E9D859DF1B4}"/>
                  </a:ext>
                </a:extLst>
              </p:cNvPr>
              <p:cNvCxnSpPr>
                <a:cxnSpLocks/>
                <a:stCxn id="112" idx="2"/>
                <a:endCxn id="128" idx="0"/>
              </p:cNvCxnSpPr>
              <p:nvPr/>
            </p:nvCxnSpPr>
            <p:spPr>
              <a:xfrm flipH="1">
                <a:off x="1680190" y="4659581"/>
                <a:ext cx="125"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9102464-0C6B-5B4F-9C4B-EBE1526A3B9A}"/>
                  </a:ext>
                </a:extLst>
              </p:cNvPr>
              <p:cNvCxnSpPr>
                <a:cxnSpLocks/>
                <a:stCxn id="113" idx="2"/>
                <a:endCxn id="129"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59834D1-80AA-604D-82E3-EF7173C38969}"/>
                  </a:ext>
                </a:extLst>
              </p:cNvPr>
              <p:cNvCxnSpPr>
                <a:cxnSpLocks/>
                <a:stCxn id="114" idx="2"/>
                <a:endCxn id="130"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712467B-EC8C-4345-B27C-F3E2E9F5D366}"/>
                  </a:ext>
                </a:extLst>
              </p:cNvPr>
              <p:cNvCxnSpPr>
                <a:cxnSpLocks/>
                <a:stCxn id="116" idx="2"/>
                <a:endCxn id="109" idx="0"/>
              </p:cNvCxnSpPr>
              <p:nvPr/>
            </p:nvCxnSpPr>
            <p:spPr>
              <a:xfrm>
                <a:off x="2755404" y="4659581"/>
                <a:ext cx="1223"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776E9E5-504F-8447-8113-D7AA1AA8C13F}"/>
                  </a:ext>
                </a:extLst>
              </p:cNvPr>
              <p:cNvCxnSpPr>
                <a:cxnSpLocks/>
                <a:stCxn id="117" idx="2"/>
                <a:endCxn id="132" idx="0"/>
              </p:cNvCxnSpPr>
              <p:nvPr/>
            </p:nvCxnSpPr>
            <p:spPr>
              <a:xfrm>
                <a:off x="3021919" y="4659581"/>
                <a:ext cx="1756" cy="77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7A890EC-D307-C74E-86E2-8A2D3B25414F}"/>
                  </a:ext>
                </a:extLst>
              </p:cNvPr>
              <p:cNvCxnSpPr>
                <a:cxnSpLocks/>
                <a:stCxn id="115" idx="2"/>
                <a:endCxn id="131" idx="0"/>
              </p:cNvCxnSpPr>
              <p:nvPr/>
            </p:nvCxnSpPr>
            <p:spPr>
              <a:xfrm flipH="1">
                <a:off x="2480674" y="4661275"/>
                <a:ext cx="839"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76DDD1F1-66B5-E345-AB43-9855D84F5CCB}"/>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127" name="Rectangle 126">
                <a:extLst>
                  <a:ext uri="{FF2B5EF4-FFF2-40B4-BE49-F238E27FC236}">
                    <a16:creationId xmlns:a16="http://schemas.microsoft.com/office/drawing/2014/main" id="{5BA02FBC-8583-304D-ACD4-B8D171296B5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28" name="Rectangle 127">
                <a:extLst>
                  <a:ext uri="{FF2B5EF4-FFF2-40B4-BE49-F238E27FC236}">
                    <a16:creationId xmlns:a16="http://schemas.microsoft.com/office/drawing/2014/main" id="{ECFFE00C-EAF1-3E4C-9AD5-EAAEE7EB80B5}"/>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29" name="Rectangle 128">
                <a:extLst>
                  <a:ext uri="{FF2B5EF4-FFF2-40B4-BE49-F238E27FC236}">
                    <a16:creationId xmlns:a16="http://schemas.microsoft.com/office/drawing/2014/main" id="{444F899A-F55D-6D48-ABF6-F770CAC2B113}"/>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30" name="Rectangle 129">
                <a:extLst>
                  <a:ext uri="{FF2B5EF4-FFF2-40B4-BE49-F238E27FC236}">
                    <a16:creationId xmlns:a16="http://schemas.microsoft.com/office/drawing/2014/main" id="{DA070DB5-E33D-3944-A609-90793CA3D2F8}"/>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31" name="Rectangle 130">
                <a:extLst>
                  <a:ext uri="{FF2B5EF4-FFF2-40B4-BE49-F238E27FC236}">
                    <a16:creationId xmlns:a16="http://schemas.microsoft.com/office/drawing/2014/main" id="{B5765415-A5C7-FB40-923A-A41944807275}"/>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32" name="Rectangle 131">
                <a:extLst>
                  <a:ext uri="{FF2B5EF4-FFF2-40B4-BE49-F238E27FC236}">
                    <a16:creationId xmlns:a16="http://schemas.microsoft.com/office/drawing/2014/main" id="{934473CF-5DDD-3744-B2FF-2E11C5111B38}"/>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33" name="Rectangle 132">
                <a:extLst>
                  <a:ext uri="{FF2B5EF4-FFF2-40B4-BE49-F238E27FC236}">
                    <a16:creationId xmlns:a16="http://schemas.microsoft.com/office/drawing/2014/main" id="{9E82F757-3E5F-194D-BBBE-4A6614FA4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34" name="Rectangle 133">
                <a:extLst>
                  <a:ext uri="{FF2B5EF4-FFF2-40B4-BE49-F238E27FC236}">
                    <a16:creationId xmlns:a16="http://schemas.microsoft.com/office/drawing/2014/main" id="{72992CF4-C541-B94E-A4F2-67030C1EA380}"/>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35" name="Rectangle 134">
                <a:extLst>
                  <a:ext uri="{FF2B5EF4-FFF2-40B4-BE49-F238E27FC236}">
                    <a16:creationId xmlns:a16="http://schemas.microsoft.com/office/drawing/2014/main" id="{847334AA-BDFE-EF45-9C2A-A95A661EC7A8}"/>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C6511C9-8C1B-464F-AABB-62E4B412F618}"/>
              </a:ext>
            </a:extLst>
          </p:cNvPr>
          <p:cNvGrpSpPr/>
          <p:nvPr/>
        </p:nvGrpSpPr>
        <p:grpSpPr>
          <a:xfrm>
            <a:off x="3337836" y="1315375"/>
            <a:ext cx="2422047" cy="2045162"/>
            <a:chOff x="788815" y="3038014"/>
            <a:chExt cx="2422047" cy="2045162"/>
          </a:xfrm>
        </p:grpSpPr>
        <p:sp>
          <p:nvSpPr>
            <p:cNvPr id="6" name="Rectangle 5">
              <a:extLst>
                <a:ext uri="{FF2B5EF4-FFF2-40B4-BE49-F238E27FC236}">
                  <a16:creationId xmlns:a16="http://schemas.microsoft.com/office/drawing/2014/main" id="{6AE50638-FD8F-684B-AA83-C6454DFB8388}"/>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1078919" y="3986643"/>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1331437" y="3783451"/>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1593570" y="3589480"/>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1855688" y="3348019"/>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2123883" y="3580534"/>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2393806" y="3783451"/>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2670824" y="3976090"/>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1165787" y="4663299"/>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1943354" y="4659581"/>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2209782" y="4661189"/>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2756627" y="4659581"/>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2480674" y="4659585"/>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1" name="Rectangle 30">
              <a:extLst>
                <a:ext uri="{FF2B5EF4-FFF2-40B4-BE49-F238E27FC236}">
                  <a16:creationId xmlns:a16="http://schemas.microsoft.com/office/drawing/2014/main" id="{D80CF8DD-ACAF-B44D-81AD-1D3FD8D28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4" name="Group 193">
            <a:extLst>
              <a:ext uri="{FF2B5EF4-FFF2-40B4-BE49-F238E27FC236}">
                <a16:creationId xmlns:a16="http://schemas.microsoft.com/office/drawing/2014/main" id="{42B21FF5-9F24-8742-8541-50E8462A376E}"/>
              </a:ext>
            </a:extLst>
          </p:cNvPr>
          <p:cNvGrpSpPr/>
          <p:nvPr/>
        </p:nvGrpSpPr>
        <p:grpSpPr>
          <a:xfrm>
            <a:off x="671726" y="4633383"/>
            <a:ext cx="3641980" cy="1473411"/>
            <a:chOff x="671726" y="4633383"/>
            <a:chExt cx="3641980" cy="1473411"/>
          </a:xfrm>
        </p:grpSpPr>
        <p:sp>
          <p:nvSpPr>
            <p:cNvPr id="141" name="Rectangle 140">
              <a:extLst>
                <a:ext uri="{FF2B5EF4-FFF2-40B4-BE49-F238E27FC236}">
                  <a16:creationId xmlns:a16="http://schemas.microsoft.com/office/drawing/2014/main" id="{AB99411A-45E2-CE41-8023-DE958B7B9247}"/>
                </a:ext>
              </a:extLst>
            </p:cNvPr>
            <p:cNvSpPr/>
            <p:nvPr/>
          </p:nvSpPr>
          <p:spPr>
            <a:xfrm>
              <a:off x="4139970" y="4633383"/>
              <a:ext cx="173736" cy="101014"/>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2767453E-3267-3F49-B7F5-23F6DE3DBF06}"/>
                </a:ext>
              </a:extLst>
            </p:cNvPr>
            <p:cNvSpPr/>
            <p:nvPr/>
          </p:nvSpPr>
          <p:spPr>
            <a:xfrm>
              <a:off x="671726" y="5737462"/>
              <a:ext cx="2173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profile(4)+= 1</a:t>
              </a:r>
            </a:p>
          </p:txBody>
        </p:sp>
      </p:grpSp>
      <p:grpSp>
        <p:nvGrpSpPr>
          <p:cNvPr id="4" name="Group 3">
            <a:extLst>
              <a:ext uri="{FF2B5EF4-FFF2-40B4-BE49-F238E27FC236}">
                <a16:creationId xmlns:a16="http://schemas.microsoft.com/office/drawing/2014/main" id="{D733A4E1-EC39-0249-98BA-1E5619136D9E}"/>
              </a:ext>
            </a:extLst>
          </p:cNvPr>
          <p:cNvGrpSpPr/>
          <p:nvPr/>
        </p:nvGrpSpPr>
        <p:grpSpPr>
          <a:xfrm>
            <a:off x="542959" y="4874348"/>
            <a:ext cx="2416383" cy="855880"/>
            <a:chOff x="542959" y="4874348"/>
            <a:chExt cx="2416383" cy="855880"/>
          </a:xfrm>
        </p:grpSpPr>
        <p:sp>
          <p:nvSpPr>
            <p:cNvPr id="136" name="Rectangle 135">
              <a:extLst>
                <a:ext uri="{FF2B5EF4-FFF2-40B4-BE49-F238E27FC236}">
                  <a16:creationId xmlns:a16="http://schemas.microsoft.com/office/drawing/2014/main" id="{450BF305-DF0E-624F-A6CE-A373F70D3DE5}"/>
                </a:ext>
              </a:extLst>
            </p:cNvPr>
            <p:cNvSpPr/>
            <p:nvPr/>
          </p:nvSpPr>
          <p:spPr>
            <a:xfrm>
              <a:off x="542959" y="5402277"/>
              <a:ext cx="403940" cy="327951"/>
            </a:xfrm>
            <a:prstGeom prst="rect">
              <a:avLst/>
            </a:prstGeom>
            <a:solidFill>
              <a:schemeClr val="accent5"/>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7" name="Rectangle 136">
              <a:extLst>
                <a:ext uri="{FF2B5EF4-FFF2-40B4-BE49-F238E27FC236}">
                  <a16:creationId xmlns:a16="http://schemas.microsoft.com/office/drawing/2014/main" id="{DD0152B1-7F8A-974E-A716-27E2F95A122A}"/>
                </a:ext>
              </a:extLst>
            </p:cNvPr>
            <p:cNvSpPr/>
            <p:nvPr/>
          </p:nvSpPr>
          <p:spPr>
            <a:xfrm>
              <a:off x="1314554" y="5402275"/>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8" name="Rectangle 137">
              <a:extLst>
                <a:ext uri="{FF2B5EF4-FFF2-40B4-BE49-F238E27FC236}">
                  <a16:creationId xmlns:a16="http://schemas.microsoft.com/office/drawing/2014/main" id="{F81D73D9-F4BA-3A49-B8B1-D95BFA0C51AE}"/>
                </a:ext>
              </a:extLst>
            </p:cNvPr>
            <p:cNvSpPr/>
            <p:nvPr/>
          </p:nvSpPr>
          <p:spPr>
            <a:xfrm>
              <a:off x="2093406" y="5402266"/>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9" name="Rectangle 138">
              <a:extLst>
                <a:ext uri="{FF2B5EF4-FFF2-40B4-BE49-F238E27FC236}">
                  <a16:creationId xmlns:a16="http://schemas.microsoft.com/office/drawing/2014/main" id="{9598C031-710A-6A44-AADB-6131D15C36A7}"/>
                </a:ext>
              </a:extLst>
            </p:cNvPr>
            <p:cNvSpPr/>
            <p:nvPr/>
          </p:nvSpPr>
          <p:spPr>
            <a:xfrm>
              <a:off x="2555402" y="5402254"/>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51" name="Rectangle 150">
              <a:extLst>
                <a:ext uri="{FF2B5EF4-FFF2-40B4-BE49-F238E27FC236}">
                  <a16:creationId xmlns:a16="http://schemas.microsoft.com/office/drawing/2014/main" id="{A8700D72-F4E1-CD42-86A9-C79B4F168A2A}"/>
                </a:ext>
              </a:extLst>
            </p:cNvPr>
            <p:cNvSpPr/>
            <p:nvPr/>
          </p:nvSpPr>
          <p:spPr>
            <a:xfrm>
              <a:off x="951714" y="4874348"/>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53" name="Rectangle 152">
            <a:extLst>
              <a:ext uri="{FF2B5EF4-FFF2-40B4-BE49-F238E27FC236}">
                <a16:creationId xmlns:a16="http://schemas.microsoft.com/office/drawing/2014/main" id="{72AF58E8-FF8A-F449-8AE2-690C11F52F9C}"/>
              </a:ext>
            </a:extLst>
          </p:cNvPr>
          <p:cNvSpPr/>
          <p:nvPr/>
        </p:nvSpPr>
        <p:spPr>
          <a:xfrm>
            <a:off x="27828" y="3880288"/>
            <a:ext cx="34523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Temporal Locality</a:t>
            </a:r>
            <a:r>
              <a:rPr kumimoji="0" lang="en-US" sz="2800" b="1" i="0" u="none" strike="noStrike" kern="1200" cap="none" spc="0" normalizeH="0" baseline="30000" noProof="0" dirty="0">
                <a:ln>
                  <a:noFill/>
                </a:ln>
                <a:solidFill>
                  <a:srgbClr val="4472C4"/>
                </a:solidFill>
                <a:effectLst/>
                <a:uLnTx/>
                <a:uFillTx/>
                <a:latin typeface="Cambria" panose="02040503050406030204" pitchFamily="18" charset="0"/>
                <a:ea typeface="+mn-ea"/>
                <a:cs typeface="+mn-cs"/>
              </a:rPr>
              <a:t>7</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269</a:t>
            </a:r>
          </a:p>
        </p:txBody>
      </p:sp>
      <p:sp>
        <p:nvSpPr>
          <p:cNvPr id="169" name="Rectangle 168">
            <a:extLst>
              <a:ext uri="{FF2B5EF4-FFF2-40B4-BE49-F238E27FC236}">
                <a16:creationId xmlns:a16="http://schemas.microsoft.com/office/drawing/2014/main" id="{BC1B7BB1-AF7F-E24B-A039-1EE6702D1422}"/>
              </a:ext>
            </a:extLst>
          </p:cNvPr>
          <p:cNvSpPr/>
          <p:nvPr/>
        </p:nvSpPr>
        <p:spPr>
          <a:xfrm>
            <a:off x="0" y="1120337"/>
            <a:ext cx="9144000" cy="262325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75A2E716-188E-8A4D-9481-663EF6706BF1}"/>
              </a:ext>
            </a:extLst>
          </p:cNvPr>
          <p:cNvSpPr/>
          <p:nvPr/>
        </p:nvSpPr>
        <p:spPr>
          <a:xfrm>
            <a:off x="3372587" y="6045398"/>
            <a:ext cx="25338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temporal locality </a:t>
            </a:r>
          </a:p>
        </p:txBody>
      </p:sp>
    </p:spTree>
    <p:extLst>
      <p:ext uri="{BB962C8B-B14F-4D97-AF65-F5344CB8AC3E}">
        <p14:creationId xmlns:p14="http://schemas.microsoft.com/office/powerpoint/2010/main" val="26319569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270</a:t>
            </a:r>
          </a:p>
        </p:txBody>
      </p:sp>
      <p:grpSp>
        <p:nvGrpSpPr>
          <p:cNvPr id="134" name="Group 133">
            <a:extLst>
              <a:ext uri="{FF2B5EF4-FFF2-40B4-BE49-F238E27FC236}">
                <a16:creationId xmlns:a16="http://schemas.microsoft.com/office/drawing/2014/main" id="{871793EA-946C-D245-9D0F-6EA93A29D1D5}"/>
              </a:ext>
            </a:extLst>
          </p:cNvPr>
          <p:cNvGrpSpPr/>
          <p:nvPr/>
        </p:nvGrpSpPr>
        <p:grpSpPr>
          <a:xfrm>
            <a:off x="33822" y="686024"/>
            <a:ext cx="8962501" cy="5760017"/>
            <a:chOff x="33822" y="686024"/>
            <a:chExt cx="8962501" cy="5760017"/>
          </a:xfrm>
        </p:grpSpPr>
        <p:sp>
          <p:nvSpPr>
            <p:cNvPr id="138" name="Rectangle 137">
              <a:extLst>
                <a:ext uri="{FF2B5EF4-FFF2-40B4-BE49-F238E27FC236}">
                  <a16:creationId xmlns:a16="http://schemas.microsoft.com/office/drawing/2014/main" id="{D5562ACF-C6DB-1A46-B272-F5357ED42020}"/>
                </a:ext>
              </a:extLst>
            </p:cNvPr>
            <p:cNvSpPr/>
            <p:nvPr/>
          </p:nvSpPr>
          <p:spPr>
            <a:xfrm>
              <a:off x="33822" y="4635910"/>
              <a:ext cx="5743809" cy="181013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9B398435-B761-C045-8E60-F79024C3C2CE}"/>
                </a:ext>
              </a:extLst>
            </p:cNvPr>
            <p:cNvSpPr/>
            <p:nvPr/>
          </p:nvSpPr>
          <p:spPr>
            <a:xfrm>
              <a:off x="42687" y="3142410"/>
              <a:ext cx="8953636"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49D826FC-7E49-0640-99E2-623234613C4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Rounded Rectangle 155">
              <a:extLst>
                <a:ext uri="{FF2B5EF4-FFF2-40B4-BE49-F238E27FC236}">
                  <a16:creationId xmlns:a16="http://schemas.microsoft.com/office/drawing/2014/main" id="{4AD0DCEF-0174-E54A-B1DC-128ABE5B826A}"/>
                </a:ext>
              </a:extLst>
            </p:cNvPr>
            <p:cNvSpPr/>
            <p:nvPr/>
          </p:nvSpPr>
          <p:spPr>
            <a:xfrm>
              <a:off x="5468456" y="1108404"/>
              <a:ext cx="1487695"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7" name="Rectangle 156">
            <a:extLst>
              <a:ext uri="{FF2B5EF4-FFF2-40B4-BE49-F238E27FC236}">
                <a16:creationId xmlns:a16="http://schemas.microsoft.com/office/drawing/2014/main" id="{27300F7A-9EAC-6546-A643-33005BCCBA16}"/>
              </a:ext>
            </a:extLst>
          </p:cNvPr>
          <p:cNvSpPr/>
          <p:nvPr/>
        </p:nvSpPr>
        <p:spPr>
          <a:xfrm>
            <a:off x="5076893" y="6446041"/>
            <a:ext cx="661453" cy="42459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09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B8D7-9C14-C143-B781-628DC7A2D1FF}"/>
              </a:ext>
            </a:extLst>
          </p:cNvPr>
          <p:cNvSpPr>
            <a:spLocks noGrp="1"/>
          </p:cNvSpPr>
          <p:nvPr>
            <p:ph type="title"/>
          </p:nvPr>
        </p:nvSpPr>
        <p:spPr/>
        <p:txBody>
          <a:bodyPr/>
          <a:lstStyle/>
          <a:p>
            <a:r>
              <a:rPr lang="en-US" sz="3200" dirty="0"/>
              <a:t>Step 3: Memory Bottleneck Classification (1/2)</a:t>
            </a:r>
          </a:p>
        </p:txBody>
      </p:sp>
      <p:sp>
        <p:nvSpPr>
          <p:cNvPr id="4" name="Rounded Rectangle 3">
            <a:extLst>
              <a:ext uri="{FF2B5EF4-FFF2-40B4-BE49-F238E27FC236}">
                <a16:creationId xmlns:a16="http://schemas.microsoft.com/office/drawing/2014/main" id="{A93E776C-E039-A64B-B0F2-869F21028337}"/>
              </a:ext>
            </a:extLst>
          </p:cNvPr>
          <p:cNvSpPr/>
          <p:nvPr/>
        </p:nvSpPr>
        <p:spPr>
          <a:xfrm>
            <a:off x="75991" y="813916"/>
            <a:ext cx="8987622" cy="1727403"/>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Arithmetic Intensity (AI)</a:t>
            </a:r>
            <a:br>
              <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br>
            <a:endParaRPr kumimoji="0" lang="en-US" sz="5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floating-point/arithmetic operations per L1 cache lines accessed</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rPr>
              <a:t>computational intensity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 memory request</a:t>
            </a: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 name="Rounded Rectangle 6">
            <a:extLst>
              <a:ext uri="{FF2B5EF4-FFF2-40B4-BE49-F238E27FC236}">
                <a16:creationId xmlns:a16="http://schemas.microsoft.com/office/drawing/2014/main" id="{507883F3-CB48-FC4F-A9BA-9E572046607D}"/>
              </a:ext>
            </a:extLst>
          </p:cNvPr>
          <p:cNvSpPr/>
          <p:nvPr/>
        </p:nvSpPr>
        <p:spPr>
          <a:xfrm>
            <a:off x="75991" y="2711989"/>
            <a:ext cx="8987622" cy="1727403"/>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LLC Misses-per-Kilo-Instructions (MPKI)</a:t>
            </a:r>
            <a:b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br>
            <a:endParaRPr kumimoji="0" lang="en-US" sz="5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one thousand instructions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memory intensity</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F3A33352-8D02-E04F-93A8-36FB658B5D3A}"/>
              </a:ext>
            </a:extLst>
          </p:cNvPr>
          <p:cNvSpPr/>
          <p:nvPr/>
        </p:nvSpPr>
        <p:spPr>
          <a:xfrm>
            <a:off x="75991" y="4610062"/>
            <a:ext cx="8987622" cy="1727403"/>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Last-to-First Miss Ratio (LFMR)</a:t>
            </a:r>
            <a:br>
              <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br>
            <a:endPar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L1 misses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if an application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benefits from L2/L3 caches</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4FEFDBF3-4F44-4543-B4A7-6FFF612F1A7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271</a:t>
            </a:r>
          </a:p>
        </p:txBody>
      </p:sp>
    </p:spTree>
    <p:extLst>
      <p:ext uri="{BB962C8B-B14F-4D97-AF65-F5344CB8AC3E}">
        <p14:creationId xmlns:p14="http://schemas.microsoft.com/office/powerpoint/2010/main" val="1895993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F0144-A6C5-4349-8B72-1B493B479330}"/>
              </a:ext>
            </a:extLst>
          </p:cNvPr>
          <p:cNvSpPr>
            <a:spLocks noGrp="1"/>
          </p:cNvSpPr>
          <p:nvPr>
            <p:ph type="title"/>
          </p:nvPr>
        </p:nvSpPr>
        <p:spPr/>
        <p:txBody>
          <a:bodyPr/>
          <a:lstStyle/>
          <a:p>
            <a:r>
              <a:rPr lang="en-US" dirty="0"/>
              <a:t>Step 3: Memory Bottleneck Analysis</a:t>
            </a:r>
          </a:p>
        </p:txBody>
      </p:sp>
      <p:sp>
        <p:nvSpPr>
          <p:cNvPr id="45" name="Rounded Rectangle 44">
            <a:extLst>
              <a:ext uri="{FF2B5EF4-FFF2-40B4-BE49-F238E27FC236}">
                <a16:creationId xmlns:a16="http://schemas.microsoft.com/office/drawing/2014/main" id="{643BDBE9-E2FB-7F40-AC99-750DC2EFE20A}"/>
              </a:ext>
            </a:extLst>
          </p:cNvPr>
          <p:cNvSpPr/>
          <p:nvPr/>
        </p:nvSpPr>
        <p:spPr>
          <a:xfrm>
            <a:off x="75991" y="3443391"/>
            <a:ext cx="1278479" cy="57991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Temporal Locality</a:t>
            </a:r>
          </a:p>
        </p:txBody>
      </p:sp>
      <p:cxnSp>
        <p:nvCxnSpPr>
          <p:cNvPr id="46" name="Elbow Connector 45">
            <a:extLst>
              <a:ext uri="{FF2B5EF4-FFF2-40B4-BE49-F238E27FC236}">
                <a16:creationId xmlns:a16="http://schemas.microsoft.com/office/drawing/2014/main" id="{40705735-90E3-254A-AF5A-AB9D58B8FAAC}"/>
              </a:ext>
            </a:extLst>
          </p:cNvPr>
          <p:cNvCxnSpPr>
            <a:cxnSpLocks/>
          </p:cNvCxnSpPr>
          <p:nvPr/>
        </p:nvCxnSpPr>
        <p:spPr>
          <a:xfrm rot="10800000" flipH="1">
            <a:off x="1354473" y="2368004"/>
            <a:ext cx="330071"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43D521C-197C-7247-8312-22DD5CAE5CC2}"/>
              </a:ext>
            </a:extLst>
          </p:cNvPr>
          <p:cNvCxnSpPr>
            <a:cxnSpLocks/>
          </p:cNvCxnSpPr>
          <p:nvPr/>
        </p:nvCxnSpPr>
        <p:spPr>
          <a:xfrm>
            <a:off x="1354476" y="3733347"/>
            <a:ext cx="327335"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1CD614B-37F2-B244-B610-D217F9E5BBA6}"/>
              </a:ext>
            </a:extLst>
          </p:cNvPr>
          <p:cNvSpPr/>
          <p:nvPr/>
        </p:nvSpPr>
        <p:spPr>
          <a:xfrm>
            <a:off x="1071271" y="20161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7" name="Rectangle 176">
            <a:extLst>
              <a:ext uri="{FF2B5EF4-FFF2-40B4-BE49-F238E27FC236}">
                <a16:creationId xmlns:a16="http://schemas.microsoft.com/office/drawing/2014/main" id="{CCEDE15C-84AB-6C45-A922-AFBF41D8B9CA}"/>
              </a:ext>
            </a:extLst>
          </p:cNvPr>
          <p:cNvSpPr/>
          <p:nvPr/>
        </p:nvSpPr>
        <p:spPr>
          <a:xfrm>
            <a:off x="1048539" y="507674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05" name="Rounded Rectangle 104">
            <a:extLst>
              <a:ext uri="{FF2B5EF4-FFF2-40B4-BE49-F238E27FC236}">
                <a16:creationId xmlns:a16="http://schemas.microsoft.com/office/drawing/2014/main" id="{A831447C-BD49-E14D-BC10-FF8AF2158F79}"/>
              </a:ext>
            </a:extLst>
          </p:cNvPr>
          <p:cNvSpPr/>
          <p:nvPr/>
        </p:nvSpPr>
        <p:spPr>
          <a:xfrm>
            <a:off x="1676779" y="2188696"/>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167" name="Group 166">
            <a:extLst>
              <a:ext uri="{FF2B5EF4-FFF2-40B4-BE49-F238E27FC236}">
                <a16:creationId xmlns:a16="http://schemas.microsoft.com/office/drawing/2014/main" id="{011FD250-1D0F-D04C-A2D2-FCD40DDEB358}"/>
              </a:ext>
            </a:extLst>
          </p:cNvPr>
          <p:cNvGrpSpPr/>
          <p:nvPr/>
        </p:nvGrpSpPr>
        <p:grpSpPr>
          <a:xfrm rot="16200000">
            <a:off x="2285562" y="1957389"/>
            <a:ext cx="1296903" cy="820764"/>
            <a:chOff x="3270773" y="4911119"/>
            <a:chExt cx="981344" cy="613301"/>
          </a:xfrm>
        </p:grpSpPr>
        <p:cxnSp>
          <p:nvCxnSpPr>
            <p:cNvPr id="169" name="Elbow Connector 168">
              <a:extLst>
                <a:ext uri="{FF2B5EF4-FFF2-40B4-BE49-F238E27FC236}">
                  <a16:creationId xmlns:a16="http://schemas.microsoft.com/office/drawing/2014/main" id="{19C7B5D6-CCBC-6441-9918-C6942BCAB94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DB376B02-5260-A948-8A29-6992AE74F7B9}"/>
                </a:ext>
              </a:extLst>
            </p:cNvPr>
            <p:cNvCxnSpPr>
              <a:cxnSpLocks/>
              <a:endCxn id="259" idx="1"/>
            </p:cNvCxnSpPr>
            <p:nvPr/>
          </p:nvCxnSpPr>
          <p:spPr>
            <a:xfrm rot="5400000">
              <a:off x="3198464" y="4983429"/>
              <a:ext cx="613300" cy="468682"/>
            </a:xfrm>
            <a:prstGeom prst="bentConnector3">
              <a:avLst>
                <a:gd name="adj1" fmla="val 2737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71" name="Rectangle 170">
            <a:extLst>
              <a:ext uri="{FF2B5EF4-FFF2-40B4-BE49-F238E27FC236}">
                <a16:creationId xmlns:a16="http://schemas.microsoft.com/office/drawing/2014/main" id="{8E25B451-5E0F-F94E-8C79-7B44F5EA6A77}"/>
              </a:ext>
            </a:extLst>
          </p:cNvPr>
          <p:cNvSpPr/>
          <p:nvPr/>
        </p:nvSpPr>
        <p:spPr>
          <a:xfrm>
            <a:off x="2146226" y="2955747"/>
            <a:ext cx="13242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Decreasing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cxnSp>
        <p:nvCxnSpPr>
          <p:cNvPr id="175" name="Straight Connector 174">
            <a:extLst>
              <a:ext uri="{FF2B5EF4-FFF2-40B4-BE49-F238E27FC236}">
                <a16:creationId xmlns:a16="http://schemas.microsoft.com/office/drawing/2014/main" id="{F4A9FF02-084E-444C-95C7-63969E4D9CA8}"/>
              </a:ext>
            </a:extLst>
          </p:cNvPr>
          <p:cNvCxnSpPr>
            <a:cxnSpLocks/>
          </p:cNvCxnSpPr>
          <p:nvPr/>
        </p:nvCxnSpPr>
        <p:spPr>
          <a:xfrm>
            <a:off x="2736705" y="1714961"/>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C11D3D82-B5DA-6842-BD5D-4C3BCBAFB6B8}"/>
              </a:ext>
            </a:extLst>
          </p:cNvPr>
          <p:cNvSpPr/>
          <p:nvPr/>
        </p:nvSpPr>
        <p:spPr>
          <a:xfrm>
            <a:off x="2452481" y="135788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78" name="Rounded Rectangle 177">
            <a:extLst>
              <a:ext uri="{FF2B5EF4-FFF2-40B4-BE49-F238E27FC236}">
                <a16:creationId xmlns:a16="http://schemas.microsoft.com/office/drawing/2014/main" id="{23831667-E180-E34C-B21C-B0FFD3AB7C18}"/>
              </a:ext>
            </a:extLst>
          </p:cNvPr>
          <p:cNvSpPr/>
          <p:nvPr/>
        </p:nvSpPr>
        <p:spPr>
          <a:xfrm>
            <a:off x="3358242" y="1530930"/>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grpSp>
        <p:nvGrpSpPr>
          <p:cNvPr id="208" name="Group 207">
            <a:extLst>
              <a:ext uri="{FF2B5EF4-FFF2-40B4-BE49-F238E27FC236}">
                <a16:creationId xmlns:a16="http://schemas.microsoft.com/office/drawing/2014/main" id="{B7A1EC7A-2269-3E42-9E81-B5C7A7526BC4}"/>
              </a:ext>
            </a:extLst>
          </p:cNvPr>
          <p:cNvGrpSpPr/>
          <p:nvPr/>
        </p:nvGrpSpPr>
        <p:grpSpPr>
          <a:xfrm rot="16200000">
            <a:off x="4254205" y="1353923"/>
            <a:ext cx="654625" cy="753677"/>
            <a:chOff x="3195934" y="4911119"/>
            <a:chExt cx="1056183" cy="753677"/>
          </a:xfrm>
        </p:grpSpPr>
        <p:cxnSp>
          <p:nvCxnSpPr>
            <p:cNvPr id="213" name="Elbow Connector 212">
              <a:extLst>
                <a:ext uri="{FF2B5EF4-FFF2-40B4-BE49-F238E27FC236}">
                  <a16:creationId xmlns:a16="http://schemas.microsoft.com/office/drawing/2014/main" id="{26ADE1EF-0AEC-874D-9F67-2416336BBE8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3EFB2FB2-40B5-F94B-8442-34B571167C1B}"/>
                </a:ext>
              </a:extLst>
            </p:cNvPr>
            <p:cNvCxnSpPr>
              <a:cxnSpLocks/>
              <a:endCxn id="217" idx="1"/>
            </p:cNvCxnSpPr>
            <p:nvPr/>
          </p:nvCxnSpPr>
          <p:spPr>
            <a:xfrm rot="5400000">
              <a:off x="3090856" y="5016197"/>
              <a:ext cx="753677" cy="543521"/>
            </a:xfrm>
            <a:prstGeom prst="bentConnector3">
              <a:avLst>
                <a:gd name="adj1" fmla="val 21565"/>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209" name="Straight Connector 208">
            <a:extLst>
              <a:ext uri="{FF2B5EF4-FFF2-40B4-BE49-F238E27FC236}">
                <a16:creationId xmlns:a16="http://schemas.microsoft.com/office/drawing/2014/main" id="{F796F1BF-99FA-3A44-910B-45B1595E2A86}"/>
              </a:ext>
            </a:extLst>
          </p:cNvPr>
          <p:cNvCxnSpPr>
            <a:cxnSpLocks/>
          </p:cNvCxnSpPr>
          <p:nvPr/>
        </p:nvCxnSpPr>
        <p:spPr>
          <a:xfrm>
            <a:off x="4347236" y="1401708"/>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F7576F9E-4DD1-064F-87B4-9321E6D7E90A}"/>
              </a:ext>
            </a:extLst>
          </p:cNvPr>
          <p:cNvSpPr/>
          <p:nvPr/>
        </p:nvSpPr>
        <p:spPr>
          <a:xfrm>
            <a:off x="4142293" y="103732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216" name="Rounded Rectangle 215">
            <a:extLst>
              <a:ext uri="{FF2B5EF4-FFF2-40B4-BE49-F238E27FC236}">
                <a16:creationId xmlns:a16="http://schemas.microsoft.com/office/drawing/2014/main" id="{CF43DACB-9410-7940-AC53-C170D22E9888}"/>
              </a:ext>
            </a:extLst>
          </p:cNvPr>
          <p:cNvSpPr/>
          <p:nvPr/>
        </p:nvSpPr>
        <p:spPr>
          <a:xfrm>
            <a:off x="4950162" y="1223649"/>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17" name="Rounded Rectangle 216">
            <a:extLst>
              <a:ext uri="{FF2B5EF4-FFF2-40B4-BE49-F238E27FC236}">
                <a16:creationId xmlns:a16="http://schemas.microsoft.com/office/drawing/2014/main" id="{5E2C267E-6F2E-2D4C-9030-2C0709320ED8}"/>
              </a:ext>
            </a:extLst>
          </p:cNvPr>
          <p:cNvSpPr/>
          <p:nvPr/>
        </p:nvSpPr>
        <p:spPr>
          <a:xfrm>
            <a:off x="4958356" y="1869442"/>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59" name="Rounded Rectangle 258">
            <a:extLst>
              <a:ext uri="{FF2B5EF4-FFF2-40B4-BE49-F238E27FC236}">
                <a16:creationId xmlns:a16="http://schemas.microsoft.com/office/drawing/2014/main" id="{3CBB8A5A-A289-3541-818C-126F17163587}"/>
              </a:ext>
            </a:extLst>
          </p:cNvPr>
          <p:cNvSpPr/>
          <p:nvPr/>
        </p:nvSpPr>
        <p:spPr>
          <a:xfrm>
            <a:off x="3344398" y="2827589"/>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268" name="Rounded Rectangle 267">
            <a:extLst>
              <a:ext uri="{FF2B5EF4-FFF2-40B4-BE49-F238E27FC236}">
                <a16:creationId xmlns:a16="http://schemas.microsoft.com/office/drawing/2014/main" id="{879424EC-FC35-624F-A770-79EF5BD6E4DD}"/>
              </a:ext>
            </a:extLst>
          </p:cNvPr>
          <p:cNvSpPr/>
          <p:nvPr/>
        </p:nvSpPr>
        <p:spPr>
          <a:xfrm>
            <a:off x="4969867" y="2824696"/>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52" name="Rounded Rectangle 51">
            <a:extLst>
              <a:ext uri="{FF2B5EF4-FFF2-40B4-BE49-F238E27FC236}">
                <a16:creationId xmlns:a16="http://schemas.microsoft.com/office/drawing/2014/main" id="{6B2737C7-2FB7-1243-BE8B-8949F1F1A368}"/>
              </a:ext>
            </a:extLst>
          </p:cNvPr>
          <p:cNvSpPr/>
          <p:nvPr/>
        </p:nvSpPr>
        <p:spPr>
          <a:xfrm>
            <a:off x="1684544" y="4922943"/>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53" name="Group 52">
            <a:extLst>
              <a:ext uri="{FF2B5EF4-FFF2-40B4-BE49-F238E27FC236}">
                <a16:creationId xmlns:a16="http://schemas.microsoft.com/office/drawing/2014/main" id="{7EA8A33A-6F4C-784D-8920-97F8E0CC26AB}"/>
              </a:ext>
            </a:extLst>
          </p:cNvPr>
          <p:cNvGrpSpPr/>
          <p:nvPr/>
        </p:nvGrpSpPr>
        <p:grpSpPr>
          <a:xfrm rot="16200000">
            <a:off x="2269482" y="4690182"/>
            <a:ext cx="1353074" cy="856055"/>
            <a:chOff x="3228482" y="4911118"/>
            <a:chExt cx="1023847" cy="639671"/>
          </a:xfrm>
        </p:grpSpPr>
        <p:cxnSp>
          <p:nvCxnSpPr>
            <p:cNvPr id="54" name="Elbow Connector 53">
              <a:extLst>
                <a:ext uri="{FF2B5EF4-FFF2-40B4-BE49-F238E27FC236}">
                  <a16:creationId xmlns:a16="http://schemas.microsoft.com/office/drawing/2014/main" id="{52C7FB9D-E730-8042-811F-C0D5EA260200}"/>
                </a:ext>
              </a:extLst>
            </p:cNvPr>
            <p:cNvCxnSpPr>
              <a:cxnSpLocks/>
              <a:endCxn id="113" idx="1"/>
            </p:cNvCxnSpPr>
            <p:nvPr/>
          </p:nvCxnSpPr>
          <p:spPr>
            <a:xfrm rot="5400000" flipV="1">
              <a:off x="3700780" y="4949796"/>
              <a:ext cx="590225" cy="512873"/>
            </a:xfrm>
            <a:prstGeom prst="bentConnector3">
              <a:avLst>
                <a:gd name="adj1" fmla="val 2829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3B345F68-CC7E-5846-B7F5-DB02FC0B60DC}"/>
                </a:ext>
              </a:extLst>
            </p:cNvPr>
            <p:cNvCxnSpPr>
              <a:cxnSpLocks/>
              <a:endCxn id="114" idx="1"/>
            </p:cNvCxnSpPr>
            <p:nvPr/>
          </p:nvCxnSpPr>
          <p:spPr>
            <a:xfrm rot="5400000">
              <a:off x="3164133" y="4975467"/>
              <a:ext cx="639671" cy="510973"/>
            </a:xfrm>
            <a:prstGeom prst="bentConnector3">
              <a:avLst>
                <a:gd name="adj1" fmla="val 2663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13" name="Rounded Rectangle 112">
            <a:extLst>
              <a:ext uri="{FF2B5EF4-FFF2-40B4-BE49-F238E27FC236}">
                <a16:creationId xmlns:a16="http://schemas.microsoft.com/office/drawing/2014/main" id="{4001AD76-8A66-9D4A-8C40-BF4927FE8B79}"/>
              </a:ext>
            </a:extLst>
          </p:cNvPr>
          <p:cNvSpPr/>
          <p:nvPr/>
        </p:nvSpPr>
        <p:spPr>
          <a:xfrm>
            <a:off x="3307875" y="4253043"/>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4" name="Rounded Rectangle 113">
            <a:extLst>
              <a:ext uri="{FF2B5EF4-FFF2-40B4-BE49-F238E27FC236}">
                <a16:creationId xmlns:a16="http://schemas.microsoft.com/office/drawing/2014/main" id="{5CA36008-AA34-A440-96CA-03BBD5B82D69}"/>
              </a:ext>
            </a:extLst>
          </p:cNvPr>
          <p:cNvSpPr/>
          <p:nvPr/>
        </p:nvSpPr>
        <p:spPr>
          <a:xfrm>
            <a:off x="3374049" y="5606115"/>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7" name="Rectangle 116">
            <a:extLst>
              <a:ext uri="{FF2B5EF4-FFF2-40B4-BE49-F238E27FC236}">
                <a16:creationId xmlns:a16="http://schemas.microsoft.com/office/drawing/2014/main" id="{7437E05F-CA10-6B47-B091-5E5E3FEFA89B}"/>
              </a:ext>
            </a:extLst>
          </p:cNvPr>
          <p:cNvSpPr/>
          <p:nvPr/>
        </p:nvSpPr>
        <p:spPr>
          <a:xfrm>
            <a:off x="2488786" y="58042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18" name="Rectangle 117">
            <a:extLst>
              <a:ext uri="{FF2B5EF4-FFF2-40B4-BE49-F238E27FC236}">
                <a16:creationId xmlns:a16="http://schemas.microsoft.com/office/drawing/2014/main" id="{8B8C6938-8194-7540-9900-7C9B71D111B7}"/>
              </a:ext>
            </a:extLst>
          </p:cNvPr>
          <p:cNvSpPr/>
          <p:nvPr/>
        </p:nvSpPr>
        <p:spPr>
          <a:xfrm>
            <a:off x="2146244" y="4064413"/>
            <a:ext cx="12119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Increasing</a:t>
            </a:r>
          </a:p>
        </p:txBody>
      </p:sp>
      <p:sp>
        <p:nvSpPr>
          <p:cNvPr id="133" name="Rounded Rectangle 132">
            <a:extLst>
              <a:ext uri="{FF2B5EF4-FFF2-40B4-BE49-F238E27FC236}">
                <a16:creationId xmlns:a16="http://schemas.microsoft.com/office/drawing/2014/main" id="{4F10B253-58BC-4A4B-83AF-F2BD6DBBF2C4}"/>
              </a:ext>
            </a:extLst>
          </p:cNvPr>
          <p:cNvSpPr/>
          <p:nvPr/>
        </p:nvSpPr>
        <p:spPr>
          <a:xfrm>
            <a:off x="4955043" y="4253043"/>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147" name="Rounded Rectangle 146">
            <a:extLst>
              <a:ext uri="{FF2B5EF4-FFF2-40B4-BE49-F238E27FC236}">
                <a16:creationId xmlns:a16="http://schemas.microsoft.com/office/drawing/2014/main" id="{C241EEFB-8720-6C46-9804-F0D5BBA5213A}"/>
              </a:ext>
            </a:extLst>
          </p:cNvPr>
          <p:cNvSpPr/>
          <p:nvPr/>
        </p:nvSpPr>
        <p:spPr>
          <a:xfrm>
            <a:off x="4959879" y="5606115"/>
            <a:ext cx="854393"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cxnSp>
        <p:nvCxnSpPr>
          <p:cNvPr id="248" name="Elbow Connector 247">
            <a:extLst>
              <a:ext uri="{FF2B5EF4-FFF2-40B4-BE49-F238E27FC236}">
                <a16:creationId xmlns:a16="http://schemas.microsoft.com/office/drawing/2014/main" id="{16BA4EFE-5EAE-D84E-A89F-0B9EC4F2202A}"/>
              </a:ext>
            </a:extLst>
          </p:cNvPr>
          <p:cNvCxnSpPr>
            <a:cxnSpLocks/>
            <a:stCxn id="147" idx="3"/>
            <a:endCxn id="295" idx="1"/>
          </p:cNvCxnSpPr>
          <p:nvPr/>
        </p:nvCxnSpPr>
        <p:spPr>
          <a:xfrm flipV="1">
            <a:off x="5814272" y="5317424"/>
            <a:ext cx="755302" cy="477323"/>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C1758A04-E348-F240-B67E-AE7482A808F4}"/>
              </a:ext>
            </a:extLst>
          </p:cNvPr>
          <p:cNvCxnSpPr>
            <a:cxnSpLocks/>
            <a:stCxn id="147" idx="3"/>
            <a:endCxn id="291" idx="1"/>
          </p:cNvCxnSpPr>
          <p:nvPr/>
        </p:nvCxnSpPr>
        <p:spPr>
          <a:xfrm>
            <a:off x="5814272" y="5794747"/>
            <a:ext cx="765722" cy="482677"/>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89221D-47B2-0A41-BE80-DF926D4C98C6}"/>
              </a:ext>
            </a:extLst>
          </p:cNvPr>
          <p:cNvCxnSpPr>
            <a:stCxn id="259" idx="3"/>
            <a:endCxn id="268" idx="1"/>
          </p:cNvCxnSpPr>
          <p:nvPr/>
        </p:nvCxnSpPr>
        <p:spPr>
          <a:xfrm flipV="1">
            <a:off x="4178816" y="3013328"/>
            <a:ext cx="791051" cy="2893"/>
          </a:xfrm>
          <a:prstGeom prst="line">
            <a:avLst/>
          </a:prstGeom>
          <a:ln w="57150"/>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2422C35-A2F5-5740-B50E-84460D1B8F6F}"/>
              </a:ext>
            </a:extLst>
          </p:cNvPr>
          <p:cNvCxnSpPr>
            <a:cxnSpLocks/>
            <a:stCxn id="216" idx="3"/>
            <a:endCxn id="292" idx="1"/>
          </p:cNvCxnSpPr>
          <p:nvPr/>
        </p:nvCxnSpPr>
        <p:spPr>
          <a:xfrm flipV="1">
            <a:off x="5784580" y="1412254"/>
            <a:ext cx="806779" cy="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07D979A-087F-C341-832C-D77F4A3511A7}"/>
              </a:ext>
            </a:extLst>
          </p:cNvPr>
          <p:cNvCxnSpPr>
            <a:cxnSpLocks/>
            <a:stCxn id="217" idx="3"/>
            <a:endCxn id="293" idx="1"/>
          </p:cNvCxnSpPr>
          <p:nvPr/>
        </p:nvCxnSpPr>
        <p:spPr>
          <a:xfrm>
            <a:off x="5792774" y="2058074"/>
            <a:ext cx="798584" cy="2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13821E4-B9A9-1E47-917C-255E2A1FD9E9}"/>
              </a:ext>
            </a:extLst>
          </p:cNvPr>
          <p:cNvCxnSpPr>
            <a:cxnSpLocks/>
            <a:stCxn id="268" idx="3"/>
            <a:endCxn id="294" idx="1"/>
          </p:cNvCxnSpPr>
          <p:nvPr/>
        </p:nvCxnSpPr>
        <p:spPr>
          <a:xfrm>
            <a:off x="5804285" y="3013328"/>
            <a:ext cx="787073" cy="3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8E378C-FCB0-244B-9AEA-8D4A1B1B5FFF}"/>
              </a:ext>
            </a:extLst>
          </p:cNvPr>
          <p:cNvCxnSpPr>
            <a:stCxn id="113" idx="3"/>
            <a:endCxn id="133" idx="1"/>
          </p:cNvCxnSpPr>
          <p:nvPr/>
        </p:nvCxnSpPr>
        <p:spPr>
          <a:xfrm>
            <a:off x="4142293" y="4441675"/>
            <a:ext cx="8127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C701D3-6D34-964F-9119-04854084FF9F}"/>
              </a:ext>
            </a:extLst>
          </p:cNvPr>
          <p:cNvCxnSpPr>
            <a:stCxn id="114" idx="3"/>
            <a:endCxn id="147" idx="1"/>
          </p:cNvCxnSpPr>
          <p:nvPr/>
        </p:nvCxnSpPr>
        <p:spPr>
          <a:xfrm>
            <a:off x="4208467" y="5794747"/>
            <a:ext cx="75141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03D1A70E-27D2-1040-97E1-917318921929}"/>
              </a:ext>
            </a:extLst>
          </p:cNvPr>
          <p:cNvCxnSpPr>
            <a:cxnSpLocks/>
            <a:stCxn id="133" idx="3"/>
            <a:endCxn id="27" idx="1"/>
          </p:cNvCxnSpPr>
          <p:nvPr/>
        </p:nvCxnSpPr>
        <p:spPr>
          <a:xfrm flipV="1">
            <a:off x="5789461" y="4441674"/>
            <a:ext cx="80692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F8756E2-3028-9B44-A547-3A08D98693B1}"/>
              </a:ext>
            </a:extLst>
          </p:cNvPr>
          <p:cNvSpPr/>
          <p:nvPr/>
        </p:nvSpPr>
        <p:spPr>
          <a:xfrm>
            <a:off x="4170049" y="20212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9" name="Rectangle 178">
            <a:extLst>
              <a:ext uri="{FF2B5EF4-FFF2-40B4-BE49-F238E27FC236}">
                <a16:creationId xmlns:a16="http://schemas.microsoft.com/office/drawing/2014/main" id="{49D8A377-DA90-BC43-BF8A-CC8C4E61B4FA}"/>
              </a:ext>
            </a:extLst>
          </p:cNvPr>
          <p:cNvSpPr/>
          <p:nvPr/>
        </p:nvSpPr>
        <p:spPr>
          <a:xfrm>
            <a:off x="4265193" y="2687104"/>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0" name="Rectangle 179">
            <a:extLst>
              <a:ext uri="{FF2B5EF4-FFF2-40B4-BE49-F238E27FC236}">
                <a16:creationId xmlns:a16="http://schemas.microsoft.com/office/drawing/2014/main" id="{06E82DB8-AAF0-1044-83E2-449E804B9963}"/>
              </a:ext>
            </a:extLst>
          </p:cNvPr>
          <p:cNvSpPr/>
          <p:nvPr/>
        </p:nvSpPr>
        <p:spPr>
          <a:xfrm>
            <a:off x="4203821" y="406771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1" name="Rectangle 180">
            <a:extLst>
              <a:ext uri="{FF2B5EF4-FFF2-40B4-BE49-F238E27FC236}">
                <a16:creationId xmlns:a16="http://schemas.microsoft.com/office/drawing/2014/main" id="{A01EC710-2621-0540-B4DE-69958AE75A8E}"/>
              </a:ext>
            </a:extLst>
          </p:cNvPr>
          <p:cNvSpPr/>
          <p:nvPr/>
        </p:nvSpPr>
        <p:spPr>
          <a:xfrm>
            <a:off x="4273142" y="5790118"/>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2" name="Rectangle 181">
            <a:extLst>
              <a:ext uri="{FF2B5EF4-FFF2-40B4-BE49-F238E27FC236}">
                <a16:creationId xmlns:a16="http://schemas.microsoft.com/office/drawing/2014/main" id="{5C9AA83E-6A52-534A-9E67-38E370A5EB6C}"/>
              </a:ext>
            </a:extLst>
          </p:cNvPr>
          <p:cNvSpPr/>
          <p:nvPr/>
        </p:nvSpPr>
        <p:spPr>
          <a:xfrm>
            <a:off x="5913987" y="6272070"/>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84" name="Rectangle 183">
            <a:extLst>
              <a:ext uri="{FF2B5EF4-FFF2-40B4-BE49-F238E27FC236}">
                <a16:creationId xmlns:a16="http://schemas.microsoft.com/office/drawing/2014/main" id="{E257CBB5-FD31-3D43-AB14-3ED9548F07DF}"/>
              </a:ext>
            </a:extLst>
          </p:cNvPr>
          <p:cNvSpPr/>
          <p:nvPr/>
        </p:nvSpPr>
        <p:spPr>
          <a:xfrm>
            <a:off x="5765314" y="10578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5" name="Rectangle 184">
            <a:extLst>
              <a:ext uri="{FF2B5EF4-FFF2-40B4-BE49-F238E27FC236}">
                <a16:creationId xmlns:a16="http://schemas.microsoft.com/office/drawing/2014/main" id="{6B9BFE6A-A959-9549-A635-20339A9B9A74}"/>
              </a:ext>
            </a:extLst>
          </p:cNvPr>
          <p:cNvSpPr/>
          <p:nvPr/>
        </p:nvSpPr>
        <p:spPr>
          <a:xfrm>
            <a:off x="5785639" y="17243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6" name="Rectangle 185">
            <a:extLst>
              <a:ext uri="{FF2B5EF4-FFF2-40B4-BE49-F238E27FC236}">
                <a16:creationId xmlns:a16="http://schemas.microsoft.com/office/drawing/2014/main" id="{E976140D-CF12-7D4B-8FB7-BAF3288B431B}"/>
              </a:ext>
            </a:extLst>
          </p:cNvPr>
          <p:cNvSpPr/>
          <p:nvPr/>
        </p:nvSpPr>
        <p:spPr>
          <a:xfrm>
            <a:off x="5814272" y="26813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7" name="Rectangle 186">
            <a:extLst>
              <a:ext uri="{FF2B5EF4-FFF2-40B4-BE49-F238E27FC236}">
                <a16:creationId xmlns:a16="http://schemas.microsoft.com/office/drawing/2014/main" id="{31CEE361-002E-D243-8A3D-38B9125601E5}"/>
              </a:ext>
            </a:extLst>
          </p:cNvPr>
          <p:cNvSpPr/>
          <p:nvPr/>
        </p:nvSpPr>
        <p:spPr>
          <a:xfrm>
            <a:off x="5814272" y="4050026"/>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8" name="Rectangle 187">
            <a:extLst>
              <a:ext uri="{FF2B5EF4-FFF2-40B4-BE49-F238E27FC236}">
                <a16:creationId xmlns:a16="http://schemas.microsoft.com/office/drawing/2014/main" id="{7E5A93BB-DE85-AA45-9BDB-57CDD69863B4}"/>
              </a:ext>
            </a:extLst>
          </p:cNvPr>
          <p:cNvSpPr/>
          <p:nvPr/>
        </p:nvSpPr>
        <p:spPr>
          <a:xfrm>
            <a:off x="5817590" y="494638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72" name="Rectangle 71">
            <a:extLst>
              <a:ext uri="{FF2B5EF4-FFF2-40B4-BE49-F238E27FC236}">
                <a16:creationId xmlns:a16="http://schemas.microsoft.com/office/drawing/2014/main" id="{BBF1E46F-55BD-6644-AA4D-3A4E8BDFA619}"/>
              </a:ext>
            </a:extLst>
          </p:cNvPr>
          <p:cNvSpPr/>
          <p:nvPr/>
        </p:nvSpPr>
        <p:spPr>
          <a:xfrm>
            <a:off x="5016058" y="6383671"/>
            <a:ext cx="3899341" cy="443692"/>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9CB9BB-E451-D940-BD9C-E7A53900C843}"/>
              </a:ext>
            </a:extLst>
          </p:cNvPr>
          <p:cNvSpPr/>
          <p:nvPr/>
        </p:nvSpPr>
        <p:spPr>
          <a:xfrm>
            <a:off x="75990" y="695617"/>
            <a:ext cx="9068009" cy="5676608"/>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54A1377A-2721-FA4D-B83D-AEABA5CBB04E}"/>
              </a:ext>
            </a:extLst>
          </p:cNvPr>
          <p:cNvSpPr/>
          <p:nvPr/>
        </p:nvSpPr>
        <p:spPr>
          <a:xfrm>
            <a:off x="6353247" y="695618"/>
            <a:ext cx="2759653" cy="5943600"/>
          </a:xfrm>
          <a:prstGeom prst="roundRect">
            <a:avLst>
              <a:gd name="adj" fmla="val 3593"/>
            </a:avLst>
          </a:prstGeom>
          <a:solidFill>
            <a:schemeClr val="accent6">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Rectangle 291">
            <a:extLst>
              <a:ext uri="{FF2B5EF4-FFF2-40B4-BE49-F238E27FC236}">
                <a16:creationId xmlns:a16="http://schemas.microsoft.com/office/drawing/2014/main" id="{579BF855-92CB-9546-87E6-31F231AF73A2}"/>
              </a:ext>
            </a:extLst>
          </p:cNvPr>
          <p:cNvSpPr/>
          <p:nvPr/>
        </p:nvSpPr>
        <p:spPr>
          <a:xfrm>
            <a:off x="6591359" y="1115074"/>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1a: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Bandwidth</a:t>
            </a:r>
          </a:p>
        </p:txBody>
      </p:sp>
      <p:sp>
        <p:nvSpPr>
          <p:cNvPr id="293" name="Rectangle 292">
            <a:extLst>
              <a:ext uri="{FF2B5EF4-FFF2-40B4-BE49-F238E27FC236}">
                <a16:creationId xmlns:a16="http://schemas.microsoft.com/office/drawing/2014/main" id="{EE807EDB-1517-CC4E-BFE3-D57C54419B5C}"/>
              </a:ext>
            </a:extLst>
          </p:cNvPr>
          <p:cNvSpPr/>
          <p:nvPr/>
        </p:nvSpPr>
        <p:spPr>
          <a:xfrm>
            <a:off x="6591358" y="1763093"/>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Latency</a:t>
            </a:r>
          </a:p>
        </p:txBody>
      </p:sp>
      <p:sp>
        <p:nvSpPr>
          <p:cNvPr id="294" name="Rectangle 293">
            <a:extLst>
              <a:ext uri="{FF2B5EF4-FFF2-40B4-BE49-F238E27FC236}">
                <a16:creationId xmlns:a16="http://schemas.microsoft.com/office/drawing/2014/main" id="{F0B7A44E-A476-AF42-906A-F3CEAB99A9A0}"/>
              </a:ext>
            </a:extLst>
          </p:cNvPr>
          <p:cNvSpPr/>
          <p:nvPr/>
        </p:nvSpPr>
        <p:spPr>
          <a:xfrm>
            <a:off x="6591358" y="2720354"/>
            <a:ext cx="2324041" cy="592009"/>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1c: L1/L2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Capacity</a:t>
            </a:r>
          </a:p>
        </p:txBody>
      </p:sp>
      <p:sp>
        <p:nvSpPr>
          <p:cNvPr id="27" name="Rectangle 26">
            <a:extLst>
              <a:ext uri="{FF2B5EF4-FFF2-40B4-BE49-F238E27FC236}">
                <a16:creationId xmlns:a16="http://schemas.microsoft.com/office/drawing/2014/main" id="{430B3994-32AE-1444-B1F7-B0BCCA531C01}"/>
              </a:ext>
            </a:extLst>
          </p:cNvPr>
          <p:cNvSpPr/>
          <p:nvPr/>
        </p:nvSpPr>
        <p:spPr>
          <a:xfrm>
            <a:off x="6596382" y="4144494"/>
            <a:ext cx="2319017"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2a: L3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Contention</a:t>
            </a:r>
          </a:p>
        </p:txBody>
      </p:sp>
      <p:sp>
        <p:nvSpPr>
          <p:cNvPr id="291" name="Rectangle 290">
            <a:extLst>
              <a:ext uri="{FF2B5EF4-FFF2-40B4-BE49-F238E27FC236}">
                <a16:creationId xmlns:a16="http://schemas.microsoft.com/office/drawing/2014/main" id="{C1E1CE50-4A35-5045-88B1-E3861B82A761}"/>
              </a:ext>
            </a:extLst>
          </p:cNvPr>
          <p:cNvSpPr/>
          <p:nvPr/>
        </p:nvSpPr>
        <p:spPr>
          <a:xfrm>
            <a:off x="6579994" y="5980244"/>
            <a:ext cx="2335405"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2c: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Compute-Bound</a:t>
            </a:r>
          </a:p>
        </p:txBody>
      </p:sp>
      <p:sp>
        <p:nvSpPr>
          <p:cNvPr id="295" name="Rectangle 294">
            <a:extLst>
              <a:ext uri="{FF2B5EF4-FFF2-40B4-BE49-F238E27FC236}">
                <a16:creationId xmlns:a16="http://schemas.microsoft.com/office/drawing/2014/main" id="{529C6FE1-A040-534C-869A-B42C9A528B71}"/>
              </a:ext>
            </a:extLst>
          </p:cNvPr>
          <p:cNvSpPr/>
          <p:nvPr/>
        </p:nvSpPr>
        <p:spPr>
          <a:xfrm>
            <a:off x="6569574" y="5020244"/>
            <a:ext cx="2345826"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L1 Cache Capacity</a:t>
            </a:r>
          </a:p>
        </p:txBody>
      </p:sp>
      <p:sp>
        <p:nvSpPr>
          <p:cNvPr id="65" name="Rectangle 64">
            <a:extLst>
              <a:ext uri="{FF2B5EF4-FFF2-40B4-BE49-F238E27FC236}">
                <a16:creationId xmlns:a16="http://schemas.microsoft.com/office/drawing/2014/main" id="{CD337A0F-219D-9045-9726-E2147F7B4783}"/>
              </a:ext>
            </a:extLst>
          </p:cNvPr>
          <p:cNvSpPr/>
          <p:nvPr/>
        </p:nvSpPr>
        <p:spPr>
          <a:xfrm>
            <a:off x="6057157" y="695617"/>
            <a:ext cx="33706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Memory Bottleneck Class</a:t>
            </a:r>
          </a:p>
        </p:txBody>
      </p:sp>
      <p:sp>
        <p:nvSpPr>
          <p:cNvPr id="76" name="Rounded Rectangle 75">
            <a:extLst>
              <a:ext uri="{FF2B5EF4-FFF2-40B4-BE49-F238E27FC236}">
                <a16:creationId xmlns:a16="http://schemas.microsoft.com/office/drawing/2014/main" id="{27063B40-663B-6947-A34B-31F097D89AD9}"/>
              </a:ext>
            </a:extLst>
          </p:cNvPr>
          <p:cNvSpPr/>
          <p:nvPr/>
        </p:nvSpPr>
        <p:spPr>
          <a:xfrm>
            <a:off x="145310" y="2186107"/>
            <a:ext cx="5903567" cy="2485787"/>
          </a:xfrm>
          <a:prstGeom prst="roundRect">
            <a:avLst/>
          </a:prstGeom>
          <a:solidFill>
            <a:schemeClr val="accent1">
              <a:lumMod val="20000"/>
              <a:lumOff val="80000"/>
            </a:schemeClr>
          </a:solidFill>
          <a:ln w="19050">
            <a:solidFill>
              <a:schemeClr val="tx1"/>
            </a:solidFill>
          </a:ln>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Six classes of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 movement bottlenecks: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class ↔ data movement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mitigation mechanism </a:t>
            </a:r>
          </a:p>
        </p:txBody>
      </p:sp>
    </p:spTree>
    <p:extLst>
      <p:ext uri="{BB962C8B-B14F-4D97-AF65-F5344CB8AC3E}">
        <p14:creationId xmlns:p14="http://schemas.microsoft.com/office/powerpoint/2010/main" val="13615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How to Keep It </a:t>
            </a:r>
            <a:r>
              <a:rPr lang="en-US" b="1" dirty="0"/>
              <a:t>Simple</a:t>
            </a:r>
            <a:r>
              <a:rPr lang="en-US" dirty="0"/>
              <a:t>?</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758463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PIM Adoption &amp; Programmability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Prof. Onur Mutlu </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ISCA 2024</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29 June 2024</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303300770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Adoption: How to Ease </a:t>
            </a:r>
            <a:r>
              <a:rPr lang="en-US" sz="3600" b="1" dirty="0"/>
              <a:t>Programmability</a:t>
            </a:r>
            <a:r>
              <a:rPr lang="en-US" sz="3600" dirty="0"/>
              <a:t>? (I)</a:t>
            </a:r>
          </a:p>
        </p:txBody>
      </p:sp>
      <p:sp>
        <p:nvSpPr>
          <p:cNvPr id="3" name="Content Placeholder 2"/>
          <p:cNvSpPr>
            <a:spLocks noGrp="1"/>
          </p:cNvSpPr>
          <p:nvPr>
            <p:ph idx="1"/>
          </p:nvPr>
        </p:nvSpPr>
        <p:spPr>
          <a:xfrm>
            <a:off x="228600" y="1052736"/>
            <a:ext cx="8610600" cy="5195664"/>
          </a:xfrm>
        </p:spPr>
        <p:txBody>
          <a:bodyPr/>
          <a:lstStyle/>
          <a:p>
            <a:pPr algn="l"/>
            <a:r>
              <a:rPr lang="en-US" dirty="0"/>
              <a:t>Geraldo F. Oliveira, Alain Kohli, David Novo, </a:t>
            </a:r>
            <a:br>
              <a:rPr lang="en-US" dirty="0"/>
            </a:br>
            <a:r>
              <a:rPr lang="en-US" dirty="0"/>
              <a:t>Juan Gómez-Luna, Onur Mutlu,</a:t>
            </a:r>
            <a:br>
              <a:rPr lang="en-US" dirty="0"/>
            </a:br>
            <a:r>
              <a:rPr lang="en-US" b="1" dirty="0">
                <a:solidFill>
                  <a:srgbClr val="0432FF"/>
                </a:solidFill>
              </a:rPr>
              <a:t>“</a:t>
            </a:r>
            <a:r>
              <a:rPr lang="en-US" b="1" i="0" dirty="0">
                <a:solidFill>
                  <a:srgbClr val="0000FF"/>
                </a:solidFill>
                <a:effectLst/>
                <a:hlinkClick r:id="rId2">
                  <a:extLst>
                    <a:ext uri="{A12FA001-AC4F-418D-AE19-62706E023703}">
                      <ahyp:hlinkClr xmlns:ahyp="http://schemas.microsoft.com/office/drawing/2018/hyperlinkcolor" val="tx"/>
                    </a:ext>
                  </a:extLst>
                </a:hlinkClick>
              </a:rPr>
              <a:t>DaPPA: A Data-Parallel Framework for Processing-in-Memory Architectures</a:t>
            </a:r>
            <a:r>
              <a:rPr lang="en-US" b="1" dirty="0">
                <a:solidFill>
                  <a:srgbClr val="0000FF"/>
                </a:solidFill>
              </a:rPr>
              <a:t>,</a:t>
            </a:r>
            <a:r>
              <a:rPr lang="en-US" b="1" i="0" dirty="0">
                <a:solidFill>
                  <a:srgbClr val="0432FF"/>
                </a:solidFill>
                <a:effectLst/>
              </a:rPr>
              <a:t>”</a:t>
            </a:r>
            <a:br>
              <a:rPr lang="en-US" dirty="0">
                <a:solidFill>
                  <a:srgbClr val="0432FF"/>
                </a:solidFill>
              </a:rPr>
            </a:br>
            <a:r>
              <a:rPr lang="en-US" dirty="0"/>
              <a:t>in</a:t>
            </a:r>
            <a:r>
              <a:rPr lang="en-US" i="1" dirty="0">
                <a:solidFill>
                  <a:srgbClr val="0432FF"/>
                </a:solidFill>
              </a:rPr>
              <a:t> </a:t>
            </a:r>
            <a:r>
              <a:rPr lang="en-US" i="1" dirty="0"/>
              <a:t>PACT SRC Student Competition,</a:t>
            </a:r>
            <a:r>
              <a:rPr lang="en-US" dirty="0"/>
              <a:t> Vienna, Austria, October 2023. </a:t>
            </a:r>
          </a:p>
        </p:txBody>
      </p:sp>
      <p:pic>
        <p:nvPicPr>
          <p:cNvPr id="6" name="Picture 5">
            <a:extLst>
              <a:ext uri="{FF2B5EF4-FFF2-40B4-BE49-F238E27FC236}">
                <a16:creationId xmlns:a16="http://schemas.microsoft.com/office/drawing/2014/main" id="{6868EA55-2B8A-A9F7-A0A1-192101D87475}"/>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25000" r="3187"/>
          <a:stretch/>
        </p:blipFill>
        <p:spPr>
          <a:xfrm>
            <a:off x="304800" y="3650568"/>
            <a:ext cx="8610600" cy="1280916"/>
          </a:xfrm>
          <a:prstGeom prst="rect">
            <a:avLst/>
          </a:prstGeom>
        </p:spPr>
      </p:pic>
    </p:spTree>
    <p:extLst>
      <p:ext uri="{BB962C8B-B14F-4D97-AF65-F5344CB8AC3E}">
        <p14:creationId xmlns:p14="http://schemas.microsoft.com/office/powerpoint/2010/main" val="1871160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Adoption: How to Ease </a:t>
            </a:r>
            <a:r>
              <a:rPr lang="en-US" sz="3600" b="1" dirty="0"/>
              <a:t>Programmability</a:t>
            </a:r>
            <a:r>
              <a:rPr lang="en-US" sz="3600" dirty="0"/>
              <a:t>? (II)</a:t>
            </a:r>
          </a:p>
        </p:txBody>
      </p:sp>
      <p:sp>
        <p:nvSpPr>
          <p:cNvPr id="3" name="Content Placeholder 2"/>
          <p:cNvSpPr>
            <a:spLocks noGrp="1"/>
          </p:cNvSpPr>
          <p:nvPr>
            <p:ph idx="1"/>
          </p:nvPr>
        </p:nvSpPr>
        <p:spPr>
          <a:xfrm>
            <a:off x="228600" y="1052736"/>
            <a:ext cx="8610600" cy="5195664"/>
          </a:xfrm>
        </p:spPr>
        <p:txBody>
          <a:bodyPr/>
          <a:lstStyle/>
          <a:p>
            <a:r>
              <a:rPr lang="en-US" b="0" i="0" dirty="0" err="1">
                <a:solidFill>
                  <a:srgbClr val="000000"/>
                </a:solidFill>
                <a:effectLst/>
              </a:rPr>
              <a:t>Jinfan</a:t>
            </a:r>
            <a:r>
              <a:rPr lang="en-US" b="0" i="0" dirty="0">
                <a:solidFill>
                  <a:srgbClr val="000000"/>
                </a:solidFill>
                <a:effectLst/>
              </a:rPr>
              <a:t> Chen, Juan Gómez-Luna, Izzat El Hajj, </a:t>
            </a:r>
            <a:r>
              <a:rPr lang="en-US" b="0" i="0" dirty="0" err="1">
                <a:solidFill>
                  <a:srgbClr val="000000"/>
                </a:solidFill>
                <a:effectLst/>
              </a:rPr>
              <a:t>YuXin</a:t>
            </a:r>
            <a:r>
              <a:rPr lang="en-US" b="0" i="0" dirty="0">
                <a:solidFill>
                  <a:srgbClr val="000000"/>
                </a:solidFill>
                <a:effectLst/>
              </a:rPr>
              <a:t> Guo, and Onur Mutlu,</a:t>
            </a:r>
            <a:br>
              <a:rPr lang="en-US" b="0" i="0" dirty="0">
                <a:solidFill>
                  <a:srgbClr val="000000"/>
                </a:solidFill>
                <a:effectLst/>
              </a:rPr>
            </a:br>
            <a:r>
              <a:rPr lang="en-US" b="1" i="0" dirty="0">
                <a:solidFill>
                  <a:srgbClr val="0000FF"/>
                </a:solidFill>
                <a:effectLst/>
                <a:hlinkClick r:id="rId2">
                  <a:extLst>
                    <a:ext uri="{A12FA001-AC4F-418D-AE19-62706E023703}">
                      <ahyp:hlinkClr xmlns:ahyp="http://schemas.microsoft.com/office/drawing/2018/hyperlinkcolor" val="tx"/>
                    </a:ext>
                  </a:extLst>
                </a:hlinkClick>
              </a:rPr>
              <a:t>"SimplePIM: A Software Framework for Productive and Efficient Processing in Memory"</a:t>
            </a:r>
            <a:br>
              <a:rPr lang="en-US" b="0" i="0" dirty="0">
                <a:solidFill>
                  <a:srgbClr val="000000"/>
                </a:solidFill>
                <a:effectLst/>
              </a:rPr>
            </a:br>
            <a:r>
              <a:rPr lang="en-US" b="0" i="1" dirty="0">
                <a:solidFill>
                  <a:srgbClr val="000000"/>
                </a:solidFill>
                <a:effectLst/>
              </a:rPr>
              <a:t>Proceedings of the </a:t>
            </a:r>
            <a:r>
              <a:rPr lang="en-US" b="0" i="1" dirty="0">
                <a:solidFill>
                  <a:srgbClr val="000000"/>
                </a:solidFill>
                <a:effectLst/>
                <a:hlinkClick r:id="rId3"/>
              </a:rPr>
              <a:t>32nd International Conference on Parallel Architectures and Compilation Techniques</a:t>
            </a:r>
            <a:r>
              <a:rPr lang="en-US" b="0" i="1" dirty="0">
                <a:solidFill>
                  <a:srgbClr val="000000"/>
                </a:solidFill>
                <a:effectLst/>
              </a:rPr>
              <a:t> (</a:t>
            </a:r>
            <a:r>
              <a:rPr lang="en-US" b="1" i="1" dirty="0">
                <a:solidFill>
                  <a:srgbClr val="000000"/>
                </a:solidFill>
                <a:effectLst/>
              </a:rPr>
              <a:t>PACT</a:t>
            </a:r>
            <a:r>
              <a:rPr lang="en-US" b="0" i="1" dirty="0">
                <a:solidFill>
                  <a:srgbClr val="000000"/>
                </a:solidFill>
                <a:effectLst/>
              </a:rPr>
              <a:t>)</a:t>
            </a:r>
            <a:r>
              <a:rPr lang="en-US" b="0" i="0" dirty="0">
                <a:solidFill>
                  <a:srgbClr val="000000"/>
                </a:solidFill>
                <a:effectLst/>
              </a:rPr>
              <a:t>, Vienna, Austria, October 2023.</a:t>
            </a:r>
          </a:p>
          <a:p>
            <a:pPr algn="l"/>
            <a:endParaRPr lang="en-US" dirty="0"/>
          </a:p>
        </p:txBody>
      </p:sp>
      <p:pic>
        <p:nvPicPr>
          <p:cNvPr id="8" name="Picture 7">
            <a:extLst>
              <a:ext uri="{FF2B5EF4-FFF2-40B4-BE49-F238E27FC236}">
                <a16:creationId xmlns:a16="http://schemas.microsoft.com/office/drawing/2014/main" id="{1A329194-07DC-81E6-E817-34E625D9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789040"/>
            <a:ext cx="7772400" cy="2183887"/>
          </a:xfrm>
          <a:prstGeom prst="rect">
            <a:avLst/>
          </a:prstGeom>
        </p:spPr>
      </p:pic>
    </p:spTree>
    <p:extLst>
      <p:ext uri="{BB962C8B-B14F-4D97-AF65-F5344CB8AC3E}">
        <p14:creationId xmlns:p14="http://schemas.microsoft.com/office/powerpoint/2010/main" val="280352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336335</TotalTime>
  <Words>8101</Words>
  <Application>Microsoft Macintosh PowerPoint</Application>
  <PresentationFormat>On-screen Show (4:3)</PresentationFormat>
  <Paragraphs>1245</Paragraphs>
  <Slides>74</Slides>
  <Notes>37</Notes>
  <HiddenSlides>0</HiddenSlides>
  <MMClips>0</MMClips>
  <ScaleCrop>false</ScaleCrop>
  <HeadingPairs>
    <vt:vector size="6" baseType="variant">
      <vt:variant>
        <vt:lpstr>Fonts Used</vt:lpstr>
      </vt:variant>
      <vt:variant>
        <vt:i4>16</vt:i4>
      </vt:variant>
      <vt:variant>
        <vt:lpstr>Theme</vt:lpstr>
      </vt:variant>
      <vt:variant>
        <vt:i4>66</vt:i4>
      </vt:variant>
      <vt:variant>
        <vt:lpstr>Slide Titles</vt:lpstr>
      </vt:variant>
      <vt:variant>
        <vt:i4>74</vt:i4>
      </vt:variant>
    </vt:vector>
  </HeadingPairs>
  <TitlesOfParts>
    <vt:vector size="156" baseType="lpstr">
      <vt:lpstr>System Font Regular</vt:lpstr>
      <vt:lpstr>Arial</vt:lpstr>
      <vt:lpstr>Calibri</vt:lpstr>
      <vt:lpstr>Calibri Light</vt:lpstr>
      <vt:lpstr>Cambria</vt:lpstr>
      <vt:lpstr>Cambria Math</vt:lpstr>
      <vt:lpstr>Candara</vt:lpstr>
      <vt:lpstr>Corbel</vt:lpstr>
      <vt:lpstr>Courier</vt:lpstr>
      <vt:lpstr>Courier New</vt:lpstr>
      <vt:lpstr>Garamond</vt:lpstr>
      <vt:lpstr>Segoe UI Symbol</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31_Edge</vt:lpstr>
      <vt:lpstr>34_Edge</vt:lpstr>
      <vt:lpstr>Office Theme</vt:lpstr>
      <vt:lpstr>5_Office Theme</vt:lpstr>
      <vt:lpstr>Custom Design</vt:lpstr>
      <vt:lpstr>BEER</vt:lpstr>
      <vt:lpstr>1_Office Theme</vt:lpstr>
      <vt:lpstr>3_Office Theme</vt:lpstr>
      <vt:lpstr>Tutorial on  Memory-Centric Computing: PIM Adoption &amp; Programmability</vt:lpstr>
      <vt:lpstr>Agenda </vt:lpstr>
      <vt:lpstr>Processing in Memory:  Adoption Challenges</vt:lpstr>
      <vt:lpstr>Eliminating the Adoption Barriers</vt:lpstr>
      <vt:lpstr>Potential Barriers to Adoption of PIM</vt:lpstr>
      <vt:lpstr>We Need to Revisit the Entire Stack</vt:lpstr>
      <vt:lpstr>Adoption: How to Keep It Simple?</vt:lpstr>
      <vt:lpstr>Adoption: How to Ease Programmability? (I)</vt:lpstr>
      <vt:lpstr>Adoption: How to Ease Programmability? (II)</vt:lpstr>
      <vt:lpstr>PowerPoint Presentation</vt:lpstr>
      <vt:lpstr>Executive Summary</vt:lpstr>
      <vt:lpstr>Outline</vt:lpstr>
      <vt:lpstr>Processing-in-Memory (PIM)</vt:lpstr>
      <vt:lpstr>A State-of-the-Art PIM System</vt:lpstr>
      <vt:lpstr>Programming a PIM System (I)</vt:lpstr>
      <vt:lpstr>Programming a PIM System (II)</vt:lpstr>
      <vt:lpstr>Outline</vt:lpstr>
      <vt:lpstr>The SimplePIM Programming Framework</vt:lpstr>
      <vt:lpstr>Management Interface</vt:lpstr>
      <vt:lpstr>The SimplePIM Programming Framework</vt:lpstr>
      <vt:lpstr>Host-to-PIM Communication: Broadcast</vt:lpstr>
      <vt:lpstr>Host-to-PIM Communication: Scatter/Gather</vt:lpstr>
      <vt:lpstr>PIM-PIM Communication: AllReduce</vt:lpstr>
      <vt:lpstr>PIM-PIM Communication: AllGather</vt:lpstr>
      <vt:lpstr>The SimplePIM Programming Framework</vt:lpstr>
      <vt:lpstr>Processing Interface: Map</vt:lpstr>
      <vt:lpstr>Processing Interface: Reduction</vt:lpstr>
      <vt:lpstr>Processing Interface: Zip</vt:lpstr>
      <vt:lpstr>General Code Optimizations</vt:lpstr>
      <vt:lpstr>More in the Paper</vt:lpstr>
      <vt:lpstr>Outline</vt:lpstr>
      <vt:lpstr>Evaluation Methodology</vt:lpstr>
      <vt:lpstr>Productivity Improvement (I)</vt:lpstr>
      <vt:lpstr>Productivity Improvement (II)</vt:lpstr>
      <vt:lpstr>Productivity Improvement (III)</vt:lpstr>
      <vt:lpstr>Performance Evaluation (I)</vt:lpstr>
      <vt:lpstr>Performance Evaluation (II)</vt:lpstr>
      <vt:lpstr>Discussion</vt:lpstr>
      <vt:lpstr>SimplePIM: arXiv Version</vt:lpstr>
      <vt:lpstr>Source Code</vt:lpstr>
      <vt:lpstr>Conclusion</vt:lpstr>
      <vt:lpstr>Adoption: How to Maintain Coherence? (I)</vt:lpstr>
      <vt:lpstr>Challenge: Coherence for Hybrid CPU-PIM Apps</vt:lpstr>
      <vt:lpstr>Adoption: How to Maintain Coherence? (II)</vt:lpstr>
      <vt:lpstr>Adoption: How to Support Synchronization?</vt:lpstr>
      <vt:lpstr>Adoption: How to Support Virtual Memory?</vt:lpstr>
      <vt:lpstr>Adoption: Code and Data Mapping</vt:lpstr>
      <vt:lpstr>DAMOV Analysis Methodology &amp; Workloads</vt:lpstr>
      <vt:lpstr>Identifying Memory Bottlenecks</vt:lpstr>
      <vt:lpstr>Limitations of Prior Approaches (1/2) </vt:lpstr>
      <vt:lpstr>Limitations of Prior Approaches (1/2) </vt:lpstr>
      <vt:lpstr>Limitations of Prior Approaches (1/2) </vt:lpstr>
      <vt:lpstr>Limitations of Prior Approaches (1/2) </vt:lpstr>
      <vt:lpstr>Limitations of Prior Approaches (2/2) </vt:lpstr>
      <vt:lpstr>Limitations of Prior Approaches (2/2) </vt:lpstr>
      <vt:lpstr>Limitations of Prior Approaches (2/2) </vt:lpstr>
      <vt:lpstr>Identifying Memory Bottlenecks</vt:lpstr>
      <vt:lpstr>The Problem</vt:lpstr>
      <vt:lpstr>Our Goal</vt:lpstr>
      <vt:lpstr>Methodology Overview</vt:lpstr>
      <vt:lpstr>Methodology Overview</vt:lpstr>
      <vt:lpstr>Step 1: Application Profiling</vt:lpstr>
      <vt:lpstr>Methodology Overview</vt:lpstr>
      <vt:lpstr>Step 2: Locality-Based Clustering </vt:lpstr>
      <vt:lpstr>Step 2: Locality-Based Clustering </vt:lpstr>
      <vt:lpstr>Methodology Overview</vt:lpstr>
      <vt:lpstr>Step 3: Memory Bottleneck Classification (1/2)</vt:lpstr>
      <vt:lpstr>Step 3: Memory Bottleneck Classification (2/2)</vt:lpstr>
      <vt:lpstr>Step 3: Memory Bottleneck Analysis</vt:lpstr>
      <vt:lpstr>DAMOV is Open Source</vt:lpstr>
      <vt:lpstr>DAMOV is Open Source</vt:lpstr>
      <vt:lpstr>More on DAMOV Analysis Methodology &amp; Workloads</vt:lpstr>
      <vt:lpstr>More on DAMOV Methods &amp; Benchmarks</vt:lpstr>
      <vt:lpstr>Tutorial on  Memory-Centric Computing: PIM Adoption &amp; Programmability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3244</cp:revision>
  <cp:lastPrinted>2017-12-05T03:30:35Z</cp:lastPrinted>
  <dcterms:created xsi:type="dcterms:W3CDTF">2010-10-08T20:41:54Z</dcterms:created>
  <dcterms:modified xsi:type="dcterms:W3CDTF">2024-06-28T18:53:57Z</dcterms:modified>
</cp:coreProperties>
</file>