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2.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3.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4.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5.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7.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8.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1.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2.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3.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24.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theme/theme26.xml" ContentType="application/vnd.openxmlformats-officedocument.theme+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2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28.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theme/theme29.xml" ContentType="application/vnd.openxmlformats-officedocument.theme+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30.xml" ContentType="application/vnd.openxmlformats-officedocument.theme+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theme/theme31.xml" ContentType="application/vnd.openxmlformats-officedocument.theme+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theme/theme32.xml" ContentType="application/vnd.openxmlformats-officedocument.theme+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theme/theme33.xml" ContentType="application/vnd.openxmlformats-officedocument.theme+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theme/theme34.xml" ContentType="application/vnd.openxmlformats-officedocument.theme+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theme/theme35.xml" ContentType="application/vnd.openxmlformats-officedocument.theme+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theme/theme36.xml" ContentType="application/vnd.openxmlformats-officedocument.theme+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theme/theme37.xml" ContentType="application/vnd.openxmlformats-officedocument.theme+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38.xml" ContentType="application/vnd.openxmlformats-officedocument.them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theme/theme39.xml" ContentType="application/vnd.openxmlformats-officedocument.theme+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40.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theme/theme41.xml" ContentType="application/vnd.openxmlformats-officedocument.theme+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42.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theme/theme43.xml" ContentType="application/vnd.openxmlformats-officedocument.theme+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theme/theme44.xml" ContentType="application/vnd.openxmlformats-officedocument.theme+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theme/theme45.xml" ContentType="application/vnd.openxmlformats-officedocument.theme+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46.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theme/theme47.xml" ContentType="application/vnd.openxmlformats-officedocument.theme+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theme/theme48.xml" ContentType="application/vnd.openxmlformats-officedocument.theme+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theme/theme49.xml" ContentType="application/vnd.openxmlformats-officedocument.theme+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theme/theme50.xml" ContentType="application/vnd.openxmlformats-officedocument.theme+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theme/theme51.xml" ContentType="application/vnd.openxmlformats-officedocument.theme+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theme/theme52.xml" ContentType="application/vnd.openxmlformats-officedocument.theme+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theme/theme53.xml" ContentType="application/vnd.openxmlformats-officedocument.theme+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54.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theme/theme55.xml" ContentType="application/vnd.openxmlformats-officedocument.theme+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56.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theme/theme57.xml" ContentType="application/vnd.openxmlformats-officedocument.theme+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theme/theme58.xml" ContentType="application/vnd.openxmlformats-officedocument.theme+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theme/theme59.xml" ContentType="application/vnd.openxmlformats-officedocument.theme+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theme/theme60.xml" ContentType="application/vnd.openxmlformats-officedocument.theme+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theme/theme61.xml" ContentType="application/vnd.openxmlformats-officedocument.theme+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theme/theme62.xml" ContentType="application/vnd.openxmlformats-officedocument.theme+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theme/theme63.xml" ContentType="application/vnd.openxmlformats-officedocument.theme+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theme/theme64.xml" ContentType="application/vnd.openxmlformats-officedocument.theme+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theme/theme65.xml" ContentType="application/vnd.openxmlformats-officedocument.theme+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66.xml" ContentType="application/vnd.openxmlformats-officedocument.theme+xml"/>
  <Override PartName="/ppt/theme/theme67.xml" ContentType="application/vnd.openxmlformats-officedocument.theme+xml"/>
  <Override PartName="/ppt/theme/theme6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812" r:id="rId3"/>
    <p:sldMasterId id="2147483824" r:id="rId4"/>
    <p:sldMasterId id="2147483848" r:id="rId5"/>
    <p:sldMasterId id="2147483872" r:id="rId6"/>
    <p:sldMasterId id="2147483909" r:id="rId7"/>
    <p:sldMasterId id="2147483936" r:id="rId8"/>
    <p:sldMasterId id="2147484087" r:id="rId9"/>
    <p:sldMasterId id="2147484099" r:id="rId10"/>
    <p:sldMasterId id="2147484281" r:id="rId11"/>
    <p:sldMasterId id="2147484522" r:id="rId12"/>
    <p:sldMasterId id="2147484571" r:id="rId13"/>
    <p:sldMasterId id="2147484777" r:id="rId14"/>
    <p:sldMasterId id="2147484837" r:id="rId15"/>
    <p:sldMasterId id="2147484849" r:id="rId16"/>
    <p:sldMasterId id="2147484861" r:id="rId17"/>
    <p:sldMasterId id="2147484873" r:id="rId18"/>
    <p:sldMasterId id="2147484969" r:id="rId19"/>
    <p:sldMasterId id="2147485410" r:id="rId20"/>
    <p:sldMasterId id="2147485520" r:id="rId21"/>
    <p:sldMasterId id="2147485532" r:id="rId22"/>
    <p:sldMasterId id="2147485652" r:id="rId23"/>
    <p:sldMasterId id="2147485665" r:id="rId24"/>
    <p:sldMasterId id="2147485714" r:id="rId25"/>
    <p:sldMasterId id="2147486472" r:id="rId26"/>
    <p:sldMasterId id="2147486594" r:id="rId27"/>
    <p:sldMasterId id="2147486871" r:id="rId28"/>
    <p:sldMasterId id="2147487120" r:id="rId29"/>
    <p:sldMasterId id="2147487144" r:id="rId30"/>
    <p:sldMasterId id="2147487194" r:id="rId31"/>
    <p:sldMasterId id="2147487206" r:id="rId32"/>
    <p:sldMasterId id="2147487258" r:id="rId33"/>
    <p:sldMasterId id="2147487574" r:id="rId34"/>
    <p:sldMasterId id="2147487623" r:id="rId35"/>
    <p:sldMasterId id="2147487743" r:id="rId36"/>
    <p:sldMasterId id="2147488085" r:id="rId37"/>
    <p:sldMasterId id="2147488097" r:id="rId38"/>
    <p:sldMasterId id="2147488265" r:id="rId39"/>
    <p:sldMasterId id="2147488340" r:id="rId40"/>
    <p:sldMasterId id="2147488378" r:id="rId41"/>
    <p:sldMasterId id="2147488559" r:id="rId42"/>
    <p:sldMasterId id="2147488637" r:id="rId43"/>
    <p:sldMasterId id="2147488747" r:id="rId44"/>
    <p:sldMasterId id="2147488978" r:id="rId45"/>
    <p:sldMasterId id="2147488991" r:id="rId46"/>
    <p:sldMasterId id="2147489016" r:id="rId47"/>
    <p:sldMasterId id="2147489028" r:id="rId48"/>
    <p:sldMasterId id="2147489216" r:id="rId49"/>
    <p:sldMasterId id="2147489228" r:id="rId50"/>
    <p:sldMasterId id="2147489252" r:id="rId51"/>
    <p:sldMasterId id="2147489265" r:id="rId52"/>
    <p:sldMasterId id="2147489277" r:id="rId53"/>
    <p:sldMasterId id="2147489289" r:id="rId54"/>
    <p:sldMasterId id="2147489550" r:id="rId55"/>
    <p:sldMasterId id="2147489562" r:id="rId56"/>
    <p:sldMasterId id="2147489587" r:id="rId57"/>
    <p:sldMasterId id="2147489643" r:id="rId58"/>
    <p:sldMasterId id="2147489805" r:id="rId59"/>
    <p:sldMasterId id="2147489925" r:id="rId60"/>
    <p:sldMasterId id="2147489950" r:id="rId61"/>
    <p:sldMasterId id="2147489979" r:id="rId62"/>
    <p:sldMasterId id="2147490040" r:id="rId63"/>
    <p:sldMasterId id="2147490114" r:id="rId64"/>
    <p:sldMasterId id="2147490120" r:id="rId65"/>
    <p:sldMasterId id="2147490123" r:id="rId66"/>
  </p:sldMasterIdLst>
  <p:notesMasterIdLst>
    <p:notesMasterId r:id="rId141"/>
  </p:notesMasterIdLst>
  <p:handoutMasterIdLst>
    <p:handoutMasterId r:id="rId142"/>
  </p:handoutMasterIdLst>
  <p:sldIdLst>
    <p:sldId id="7705" r:id="rId67"/>
    <p:sldId id="7682" r:id="rId68"/>
    <p:sldId id="7248" r:id="rId69"/>
    <p:sldId id="7209" r:id="rId70"/>
    <p:sldId id="7210" r:id="rId71"/>
    <p:sldId id="7211" r:id="rId72"/>
    <p:sldId id="6948" r:id="rId73"/>
    <p:sldId id="7664" r:id="rId74"/>
    <p:sldId id="7665" r:id="rId75"/>
    <p:sldId id="7366" r:id="rId76"/>
    <p:sldId id="7372" r:id="rId77"/>
    <p:sldId id="7373" r:id="rId78"/>
    <p:sldId id="7374" r:id="rId79"/>
    <p:sldId id="7375" r:id="rId80"/>
    <p:sldId id="7402" r:id="rId81"/>
    <p:sldId id="7384" r:id="rId82"/>
    <p:sldId id="7377" r:id="rId83"/>
    <p:sldId id="7387" r:id="rId84"/>
    <p:sldId id="7403" r:id="rId85"/>
    <p:sldId id="7410" r:id="rId86"/>
    <p:sldId id="7388" r:id="rId87"/>
    <p:sldId id="7389" r:id="rId88"/>
    <p:sldId id="7391" r:id="rId89"/>
    <p:sldId id="7392" r:id="rId90"/>
    <p:sldId id="7411" r:id="rId91"/>
    <p:sldId id="7393" r:id="rId92"/>
    <p:sldId id="7394" r:id="rId93"/>
    <p:sldId id="7395" r:id="rId94"/>
    <p:sldId id="8070" r:id="rId95"/>
    <p:sldId id="7404" r:id="rId96"/>
    <p:sldId id="7385" r:id="rId97"/>
    <p:sldId id="7386" r:id="rId98"/>
    <p:sldId id="7407" r:id="rId99"/>
    <p:sldId id="7408" r:id="rId100"/>
    <p:sldId id="7398" r:id="rId101"/>
    <p:sldId id="7405" r:id="rId102"/>
    <p:sldId id="7399" r:id="rId103"/>
    <p:sldId id="7401" r:id="rId104"/>
    <p:sldId id="7378" r:id="rId105"/>
    <p:sldId id="7379" r:id="rId106"/>
    <p:sldId id="7409" r:id="rId107"/>
    <p:sldId id="6949" r:id="rId108"/>
    <p:sldId id="3926" r:id="rId109"/>
    <p:sldId id="6950" r:id="rId110"/>
    <p:sldId id="6951" r:id="rId111"/>
    <p:sldId id="6952" r:id="rId112"/>
    <p:sldId id="4291" r:id="rId113"/>
    <p:sldId id="6597" r:id="rId114"/>
    <p:sldId id="545" r:id="rId115"/>
    <p:sldId id="550" r:id="rId116"/>
    <p:sldId id="571" r:id="rId117"/>
    <p:sldId id="655" r:id="rId118"/>
    <p:sldId id="672" r:id="rId119"/>
    <p:sldId id="552" r:id="rId120"/>
    <p:sldId id="656" r:id="rId121"/>
    <p:sldId id="709" r:id="rId122"/>
    <p:sldId id="674" r:id="rId123"/>
    <p:sldId id="675" r:id="rId124"/>
    <p:sldId id="676" r:id="rId125"/>
    <p:sldId id="643" r:id="rId126"/>
    <p:sldId id="677" r:id="rId127"/>
    <p:sldId id="461" r:id="rId128"/>
    <p:sldId id="678" r:id="rId129"/>
    <p:sldId id="701" r:id="rId130"/>
    <p:sldId id="703" r:id="rId131"/>
    <p:sldId id="679" r:id="rId132"/>
    <p:sldId id="604" r:id="rId133"/>
    <p:sldId id="682" r:id="rId134"/>
    <p:sldId id="683" r:id="rId135"/>
    <p:sldId id="6598" r:id="rId136"/>
    <p:sldId id="6599" r:id="rId137"/>
    <p:sldId id="6600" r:id="rId138"/>
    <p:sldId id="6359" r:id="rId139"/>
    <p:sldId id="8071" r:id="rId1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432FF"/>
    <a:srgbClr val="1A5712"/>
    <a:srgbClr val="8C0000"/>
    <a:srgbClr val="FF00C4"/>
    <a:srgbClr val="948A54"/>
    <a:srgbClr val="2A55D6"/>
    <a:srgbClr val="663D63"/>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5730" autoAdjust="0"/>
    <p:restoredTop sz="95473" autoAdjust="0"/>
  </p:normalViewPr>
  <p:slideViewPr>
    <p:cSldViewPr>
      <p:cViewPr varScale="1">
        <p:scale>
          <a:sx n="125" d="100"/>
          <a:sy n="125" d="100"/>
        </p:scale>
        <p:origin x="1928" y="168"/>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p:cViewPr varScale="1">
        <p:scale>
          <a:sx n="101" d="100"/>
          <a:sy n="101" d="100"/>
        </p:scale>
        <p:origin x="-3228" y="-10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51.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 Target="slides/slide18.xml"/><Relationship Id="rId138" Type="http://schemas.openxmlformats.org/officeDocument/2006/relationships/slide" Target="slides/slide72.xml"/><Relationship Id="rId107" Type="http://schemas.openxmlformats.org/officeDocument/2006/relationships/slide" Target="slides/slide41.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 Target="slides/slide8.xml"/><Relationship Id="rId128" Type="http://schemas.openxmlformats.org/officeDocument/2006/relationships/slide" Target="slides/slide62.xml"/><Relationship Id="rId5" Type="http://schemas.openxmlformats.org/officeDocument/2006/relationships/slideMaster" Target="slideMasters/slideMaster5.xml"/><Relationship Id="rId90" Type="http://schemas.openxmlformats.org/officeDocument/2006/relationships/slide" Target="slides/slide24.xml"/><Relationship Id="rId95" Type="http://schemas.openxmlformats.org/officeDocument/2006/relationships/slide" Target="slides/slide29.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Master" Target="slideMasters/slideMaster64.xml"/><Relationship Id="rId69" Type="http://schemas.openxmlformats.org/officeDocument/2006/relationships/slide" Target="slides/slide3.xml"/><Relationship Id="rId113" Type="http://schemas.openxmlformats.org/officeDocument/2006/relationships/slide" Target="slides/slide47.xml"/><Relationship Id="rId118" Type="http://schemas.openxmlformats.org/officeDocument/2006/relationships/slide" Target="slides/slide52.xml"/><Relationship Id="rId134" Type="http://schemas.openxmlformats.org/officeDocument/2006/relationships/slide" Target="slides/slide68.xml"/><Relationship Id="rId139" Type="http://schemas.openxmlformats.org/officeDocument/2006/relationships/slide" Target="slides/slide73.xml"/><Relationship Id="rId80" Type="http://schemas.openxmlformats.org/officeDocument/2006/relationships/slide" Target="slides/slide14.xml"/><Relationship Id="rId85" Type="http://schemas.openxmlformats.org/officeDocument/2006/relationships/slide" Target="slides/slide19.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37.xml"/><Relationship Id="rId108" Type="http://schemas.openxmlformats.org/officeDocument/2006/relationships/slide" Target="slides/slide42.xml"/><Relationship Id="rId124" Type="http://schemas.openxmlformats.org/officeDocument/2006/relationships/slide" Target="slides/slide58.xml"/><Relationship Id="rId129" Type="http://schemas.openxmlformats.org/officeDocument/2006/relationships/slide" Target="slides/slide63.xml"/><Relationship Id="rId54" Type="http://schemas.openxmlformats.org/officeDocument/2006/relationships/slideMaster" Target="slideMasters/slideMaster54.xml"/><Relationship Id="rId70" Type="http://schemas.openxmlformats.org/officeDocument/2006/relationships/slide" Target="slides/slide4.xml"/><Relationship Id="rId75" Type="http://schemas.openxmlformats.org/officeDocument/2006/relationships/slide" Target="slides/slide9.xml"/><Relationship Id="rId91" Type="http://schemas.openxmlformats.org/officeDocument/2006/relationships/slide" Target="slides/slide25.xml"/><Relationship Id="rId96" Type="http://schemas.openxmlformats.org/officeDocument/2006/relationships/slide" Target="slides/slide30.xml"/><Relationship Id="rId140" Type="http://schemas.openxmlformats.org/officeDocument/2006/relationships/slide" Target="slides/slide74.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48.xml"/><Relationship Id="rId119" Type="http://schemas.openxmlformats.org/officeDocument/2006/relationships/slide" Target="slides/slide53.xml"/><Relationship Id="rId44" Type="http://schemas.openxmlformats.org/officeDocument/2006/relationships/slideMaster" Target="slideMasters/slideMaster44.xml"/><Relationship Id="rId60" Type="http://schemas.openxmlformats.org/officeDocument/2006/relationships/slideMaster" Target="slideMasters/slideMaster60.xml"/><Relationship Id="rId65" Type="http://schemas.openxmlformats.org/officeDocument/2006/relationships/slideMaster" Target="slideMasters/slideMaster65.xml"/><Relationship Id="rId81" Type="http://schemas.openxmlformats.org/officeDocument/2006/relationships/slide" Target="slides/slide15.xml"/><Relationship Id="rId86" Type="http://schemas.openxmlformats.org/officeDocument/2006/relationships/slide" Target="slides/slide20.xml"/><Relationship Id="rId130" Type="http://schemas.openxmlformats.org/officeDocument/2006/relationships/slide" Target="slides/slide64.xml"/><Relationship Id="rId135" Type="http://schemas.openxmlformats.org/officeDocument/2006/relationships/slide" Target="slides/slide6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43.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10.xml"/><Relationship Id="rId97" Type="http://schemas.openxmlformats.org/officeDocument/2006/relationships/slide" Target="slides/slide31.xml"/><Relationship Id="rId104" Type="http://schemas.openxmlformats.org/officeDocument/2006/relationships/slide" Target="slides/slide38.xml"/><Relationship Id="rId120" Type="http://schemas.openxmlformats.org/officeDocument/2006/relationships/slide" Target="slides/slide54.xml"/><Relationship Id="rId125" Type="http://schemas.openxmlformats.org/officeDocument/2006/relationships/slide" Target="slides/slide59.xml"/><Relationship Id="rId141" Type="http://schemas.openxmlformats.org/officeDocument/2006/relationships/notesMaster" Target="notesMasters/notesMaster1.xml"/><Relationship Id="rId14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xml"/><Relationship Id="rId92" Type="http://schemas.openxmlformats.org/officeDocument/2006/relationships/slide" Target="slides/slide2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 Target="slides/slide21.xml"/><Relationship Id="rId110" Type="http://schemas.openxmlformats.org/officeDocument/2006/relationships/slide" Target="slides/slide44.xml"/><Relationship Id="rId115" Type="http://schemas.openxmlformats.org/officeDocument/2006/relationships/slide" Target="slides/slide49.xml"/><Relationship Id="rId131" Type="http://schemas.openxmlformats.org/officeDocument/2006/relationships/slide" Target="slides/slide65.xml"/><Relationship Id="rId136" Type="http://schemas.openxmlformats.org/officeDocument/2006/relationships/slide" Target="slides/slide70.xml"/><Relationship Id="rId61" Type="http://schemas.openxmlformats.org/officeDocument/2006/relationships/slideMaster" Target="slideMasters/slideMaster61.xml"/><Relationship Id="rId82" Type="http://schemas.openxmlformats.org/officeDocument/2006/relationships/slide" Target="slides/slide16.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11.xml"/><Relationship Id="rId100" Type="http://schemas.openxmlformats.org/officeDocument/2006/relationships/slide" Target="slides/slide34.xml"/><Relationship Id="rId105" Type="http://schemas.openxmlformats.org/officeDocument/2006/relationships/slide" Target="slides/slide39.xml"/><Relationship Id="rId126" Type="http://schemas.openxmlformats.org/officeDocument/2006/relationships/slide" Target="slides/slide60.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6.xml"/><Relationship Id="rId93" Type="http://schemas.openxmlformats.org/officeDocument/2006/relationships/slide" Target="slides/slide27.xml"/><Relationship Id="rId98" Type="http://schemas.openxmlformats.org/officeDocument/2006/relationships/slide" Target="slides/slide32.xml"/><Relationship Id="rId121" Type="http://schemas.openxmlformats.org/officeDocument/2006/relationships/slide" Target="slides/slide55.xml"/><Relationship Id="rId142" Type="http://schemas.openxmlformats.org/officeDocument/2006/relationships/handoutMaster" Target="handoutMasters/handoutMaster1.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1.xml"/><Relationship Id="rId116" Type="http://schemas.openxmlformats.org/officeDocument/2006/relationships/slide" Target="slides/slide50.xml"/><Relationship Id="rId137" Type="http://schemas.openxmlformats.org/officeDocument/2006/relationships/slide" Target="slides/slide7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17.xml"/><Relationship Id="rId88" Type="http://schemas.openxmlformats.org/officeDocument/2006/relationships/slide" Target="slides/slide22.xml"/><Relationship Id="rId111" Type="http://schemas.openxmlformats.org/officeDocument/2006/relationships/slide" Target="slides/slide45.xml"/><Relationship Id="rId132" Type="http://schemas.openxmlformats.org/officeDocument/2006/relationships/slide" Target="slides/slide66.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40.xml"/><Relationship Id="rId127" Type="http://schemas.openxmlformats.org/officeDocument/2006/relationships/slide" Target="slides/slide61.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7.xml"/><Relationship Id="rId78" Type="http://schemas.openxmlformats.org/officeDocument/2006/relationships/slide" Target="slides/slide12.xml"/><Relationship Id="rId94" Type="http://schemas.openxmlformats.org/officeDocument/2006/relationships/slide" Target="slides/slide28.xml"/><Relationship Id="rId99" Type="http://schemas.openxmlformats.org/officeDocument/2006/relationships/slide" Target="slides/slide33.xml"/><Relationship Id="rId101" Type="http://schemas.openxmlformats.org/officeDocument/2006/relationships/slide" Target="slides/slide35.xml"/><Relationship Id="rId122" Type="http://schemas.openxmlformats.org/officeDocument/2006/relationships/slide" Target="slides/slide56.xml"/><Relationship Id="rId14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 Target="slides/slide2.xml"/><Relationship Id="rId89" Type="http://schemas.openxmlformats.org/officeDocument/2006/relationships/slide" Target="slides/slide23.xml"/><Relationship Id="rId112" Type="http://schemas.openxmlformats.org/officeDocument/2006/relationships/slide" Target="slides/slide46.xml"/><Relationship Id="rId133" Type="http://schemas.openxmlformats.org/officeDocument/2006/relationships/slide" Target="slides/slide67.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13.xml"/><Relationship Id="rId102" Type="http://schemas.openxmlformats.org/officeDocument/2006/relationships/slide" Target="slides/slide36.xml"/><Relationship Id="rId123" Type="http://schemas.openxmlformats.org/officeDocument/2006/relationships/slide" Target="slides/slide57.xml"/><Relationship Id="rId14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C167E78-EA36-40A1-A9A0-B443C6CB1F60}" type="datetimeFigureOut">
              <a:rPr lang="en-US" smtClean="0"/>
              <a:pPr/>
              <a:t>6/28/24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104629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8D89EF4-2B2A-4F54-A6DD-1EB35DCF17B3}" type="datetimeFigureOut">
              <a:rPr lang="en-US" smtClean="0"/>
              <a:pPr/>
              <a:t>6/28/24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355807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4E82DFE-E98A-254F-BFEC-3824591F8463}" type="slidenum">
              <a:rPr lang="en-US" altLang="en-US" smtClean="0">
                <a:solidFill>
                  <a:srgbClr val="000000"/>
                </a:solidFill>
                <a:latin typeface="Arial" panose="020B0604020202020204" pitchFamily="34" charset="0"/>
              </a:rPr>
              <a:pPr>
                <a:spcBef>
                  <a:spcPct val="0"/>
                </a:spcBef>
              </a:pPr>
              <a:t>1</a:t>
            </a:fld>
            <a:endParaRPr lang="en-US" altLang="en-US">
              <a:solidFill>
                <a:srgbClr val="000000"/>
              </a:solidFill>
              <a:latin typeface="Arial" panose="020B0604020202020204" pitchFamily="34" charset="0"/>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48890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81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113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123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036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these works rely on many different methodology's to identify memory bottlenecks in a system. Often, such methodologies are intuitively used as a indication of NDP suitability for a given application</a:t>
            </a:r>
          </a:p>
          <a:p>
            <a:endParaRPr lang="en-US" dirty="0"/>
          </a:p>
          <a:p>
            <a:pPr marL="0" indent="0">
              <a:buFontTx/>
              <a:buNone/>
            </a:pPr>
            <a:r>
              <a:rPr lang="en-US" dirty="0"/>
              <a:t>[CLICK] However, as I will show next, none of those models are comprehensive enough to identify memory bottlenecks and NDP suitability. This happens because these models are built targeting to identify specific sources of data movement bottlenecks, and often their definitions of compute and memory bound are not enough to indicate NDP suitability. </a:t>
            </a:r>
          </a:p>
          <a:p>
            <a:endParaRPr lang="en-US" dirty="0"/>
          </a:p>
          <a:p>
            <a:r>
              <a:rPr lang="en-US" dirty="0"/>
              <a:t>[CLICK] For that, we will analyze two commonly used approaches: the roofline model, which correlates the arithmetic intensity of an application with performance, </a:t>
            </a:r>
          </a:p>
          <a:p>
            <a:endParaRPr lang="en-US" dirty="0"/>
          </a:p>
          <a:p>
            <a:r>
              <a:rPr lang="en-US" dirty="0"/>
              <a:t>[CLICK]  and identifying application that has high misses-per-kilo instructions or MPKI. </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648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A roofline model is a simple model used to identify if an application is memory-bound or compute-bound. The x-axis of the plot defines the Arithmetic Intensity of an application, calculated as the number of Operations the application executes per byte it accesses. The y-axis defines the performance of the application in GOPS/s</a:t>
            </a:r>
          </a:p>
          <a:p>
            <a:pPr marL="0" indent="0">
              <a:buFontTx/>
              <a:buNone/>
            </a:pPr>
            <a:endParaRPr lang="en-US" dirty="0"/>
          </a:p>
          <a:p>
            <a:pPr marL="0" indent="0">
              <a:buFontTx/>
              <a:buNone/>
            </a:pPr>
            <a:endParaRPr lang="en-US" dirty="0"/>
          </a:p>
          <a:p>
            <a:pPr marL="0" indent="0">
              <a:buFontTx/>
              <a:buNone/>
            </a:pPr>
            <a:r>
              <a:rPr lang="en-US" dirty="0"/>
              <a:t>[CLICK] it has two main lines that characterizes the application and system. The first line is called Compute Roof, and it is defined as the maximum peak system throughput. Applications below this curve are called compute-bound. Prior works show that a compute bound application does not benefit from NDP </a:t>
            </a:r>
          </a:p>
          <a:p>
            <a:pPr marL="0" indent="0">
              <a:buFontTx/>
              <a:buNone/>
            </a:pPr>
            <a:endParaRPr lang="en-US" dirty="0"/>
          </a:p>
          <a:p>
            <a:pPr marL="0" indent="0">
              <a:buFontTx/>
              <a:buNone/>
            </a:pPr>
            <a:r>
              <a:rPr lang="en-US" dirty="0"/>
              <a:t>[CLICK] The second line is called memory roof. It is defined as the maximum DRAM bandwidth times the arithmetic intensity of the application. Prior works show that an application below this curve are memory-bound, and are suitable for NDP offloading. </a:t>
            </a:r>
          </a:p>
          <a:p>
            <a:pPr marL="0" indent="0">
              <a:buFontTx/>
              <a:buNone/>
            </a:pPr>
            <a:endParaRPr lang="en-US" dirty="0"/>
          </a:p>
          <a:p>
            <a:pPr marL="0" indent="0">
              <a:buFontTx/>
              <a:buNone/>
            </a:pPr>
            <a:r>
              <a:rPr lang="en-US" dirty="0"/>
              <a:t>[NEXT]</a:t>
            </a:r>
          </a:p>
          <a:p>
            <a:pPr marL="0" indent="0">
              <a:buFontTx/>
              <a:buNone/>
            </a:pPr>
            <a:endParaRPr lang="en-US" dirty="0"/>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0677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We use this model with more than 40 applications that we will analyze later. We compare when such applications benefits from a general purpose NDP architecture. </a:t>
            </a:r>
          </a:p>
          <a:p>
            <a:pPr marL="0" indent="0">
              <a:buFontTx/>
              <a:buNone/>
            </a:pPr>
            <a:r>
              <a:rPr lang="en-US" dirty="0"/>
              <a:t>In the plot, we classify the applications as:</a:t>
            </a:r>
          </a:p>
          <a:p>
            <a:pPr marL="0" indent="0">
              <a:buFont typeface="Arial" panose="020B0604020202020204" pitchFamily="34" charset="0"/>
              <a:buNone/>
            </a:pPr>
            <a:endParaRPr lang="en-US" sz="1200" b="1"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[CLICK]    Runs faster on the CPU, compared to running on the NDP system</a:t>
            </a:r>
          </a:p>
          <a:p>
            <a:pPr marL="0" indent="0">
              <a:buFont typeface="Arial" panose="020B0604020202020204" pitchFamily="34" charset="0"/>
              <a:buNone/>
            </a:pPr>
            <a:r>
              <a:rPr lang="en-US" sz="1200" b="0" i="0" kern="1200" dirty="0">
                <a:solidFill>
                  <a:schemeClr val="tx1"/>
                </a:solidFill>
                <a:effectLst/>
                <a:latin typeface="+mn-lt"/>
                <a:ea typeface="+mn-ea"/>
                <a:cs typeface="+mn-cs"/>
              </a:rPr>
              <a:t>[CLICK]    Runs faster on the NDP, compared to running on the CPU system</a:t>
            </a:r>
          </a:p>
          <a:p>
            <a:pPr marL="0" indent="0">
              <a:buFont typeface="Arial" panose="020B0604020202020204" pitchFamily="34" charset="0"/>
              <a:buNone/>
            </a:pPr>
            <a:r>
              <a:rPr lang="en-US" sz="1200" b="0" i="0" kern="1200" dirty="0">
                <a:solidFill>
                  <a:schemeClr val="tx1"/>
                </a:solidFill>
                <a:effectLst/>
                <a:latin typeface="+mn-lt"/>
                <a:ea typeface="+mn-ea"/>
                <a:cs typeface="+mn-cs"/>
              </a:rPr>
              <a:t>[CLICK]    Similar on CPU and NDP, when running an application on the NDP and host system achieves similar performance.</a:t>
            </a:r>
          </a:p>
          <a:p>
            <a:pPr marL="0" indent="0">
              <a:buFont typeface="Arial" panose="020B0604020202020204" pitchFamily="34" charset="0"/>
              <a:buNone/>
            </a:pPr>
            <a:r>
              <a:rPr lang="en-US" sz="1200" b="0" i="0" kern="1200" dirty="0">
                <a:solidFill>
                  <a:schemeClr val="tx1"/>
                </a:solidFill>
                <a:effectLst/>
                <a:latin typeface="+mn-lt"/>
                <a:ea typeface="+mn-ea"/>
                <a:cs typeface="+mn-cs"/>
              </a:rPr>
              <a:t>[CLICK]  And depends, when application benefits from NDP depending on system configuration (e.g., core count) compared to a regular host system. </a:t>
            </a:r>
          </a:p>
          <a:p>
            <a:pPr marL="0" indent="0">
              <a:buFont typeface="Arial" panose="020B0604020202020204" pitchFamily="34" charset="0"/>
              <a:buNone/>
            </a:pPr>
            <a:endParaRPr lang="en-US" dirty="0"/>
          </a:p>
          <a:p>
            <a:pPr marL="0" indent="0">
              <a:buFontTx/>
              <a:buNone/>
            </a:pPr>
            <a:r>
              <a:rPr lang="en-US" dirty="0"/>
              <a:t>[CLICK] Based on that, we make the following observations. </a:t>
            </a:r>
          </a:p>
          <a:p>
            <a:pPr marL="0" indent="0">
              <a:buFontTx/>
              <a:buNone/>
            </a:pPr>
            <a:endParaRPr lang="en-US" dirty="0"/>
          </a:p>
          <a:p>
            <a:pPr marL="0" indent="0">
              <a:buFontTx/>
              <a:buNone/>
            </a:pPr>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940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First, memory bound applications benefit from NDP, as prior works indicated</a:t>
            </a:r>
          </a:p>
          <a:p>
            <a:pPr marL="0" indent="0">
              <a:buFontTx/>
              <a:buNone/>
            </a:pPr>
            <a:endParaRPr lang="en-US" dirty="0"/>
          </a:p>
          <a:p>
            <a:pPr marL="0" indent="0">
              <a:buFontTx/>
              <a:buNone/>
            </a:pPr>
            <a:r>
              <a:rPr lang="en-US" dirty="0"/>
              <a:t>[CLICK] Second, compute bound applications do not benefit from NDP, also as indicated by prior works</a:t>
            </a:r>
          </a:p>
          <a:p>
            <a:pPr marL="0" indent="0">
              <a:buFontTx/>
              <a:buNone/>
            </a:pPr>
            <a:endParaRPr lang="en-US" dirty="0"/>
          </a:p>
          <a:p>
            <a:pPr marL="0" indent="0">
              <a:buFontTx/>
              <a:buNone/>
            </a:pPr>
            <a:r>
              <a:rPr lang="en-US" dirty="0"/>
              <a:t>[CLICL] However, we observe that some memory bound applications can also not benefit from NDP, or benefit from it in particular configurations (at different core counts for example) </a:t>
            </a:r>
          </a:p>
          <a:p>
            <a:pPr marL="0" indent="0">
              <a:buFontTx/>
              <a:buNone/>
            </a:pPr>
            <a:endParaRPr lang="en-US" dirty="0"/>
          </a:p>
          <a:p>
            <a:pPr marL="0" indent="0">
              <a:buFontTx/>
              <a:buNone/>
            </a:pPr>
            <a:r>
              <a:rPr lang="en-US" dirty="0"/>
              <a:t>[CLICK] This behavior also happens for compute bound applications</a:t>
            </a:r>
            <a:br>
              <a:rPr lang="en-US" dirty="0"/>
            </a:br>
            <a:br>
              <a:rPr lang="en-US" dirty="0"/>
            </a:br>
            <a:r>
              <a:rPr lang="en-US" dirty="0"/>
              <a:t>[NEXT]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6160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[CLICK] Therefore, we conclude that the roofline model cannot accurately account for NDP suitability of memory-bound applications </a:t>
            </a:r>
          </a:p>
          <a:p>
            <a:pPr marL="171450" indent="-171450">
              <a:buFontTx/>
              <a:buChar char="-"/>
            </a:pPr>
            <a:endParaRPr lang="en-US" dirty="0"/>
          </a:p>
          <a:p>
            <a:pPr marL="0" indent="0">
              <a:buFontTx/>
              <a:buNone/>
            </a:pPr>
            <a:r>
              <a:rPr lang="en-US" dirty="0"/>
              <a:t>[NEXT]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627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analyze another metric utilized to indicate NDP suitability. Prior works say that an application with high LLC MPKI (usually a value higher than 10) benefits from NDP. We checked this observation by evaluating the speedup provided by NDP for of a large number of application (in the y-axis), and the applications MPKI (in the x-axis). We make the following observations </a:t>
            </a:r>
          </a:p>
          <a:p>
            <a:endParaRPr lang="en-US" dirty="0"/>
          </a:p>
          <a:p>
            <a:r>
              <a:rPr lang="en-US" dirty="0"/>
              <a:t>[NEXT]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135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589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as expected, applications with high last-level misses per-kilo instructions always benefit from NDP.  </a:t>
            </a:r>
          </a:p>
          <a:p>
            <a:endParaRPr lang="en-US" dirty="0"/>
          </a:p>
          <a:p>
            <a:r>
              <a:rPr lang="en-US" dirty="0"/>
              <a:t>[CLICK] Likewise, applications with low MPKI never benefit from NDP</a:t>
            </a:r>
          </a:p>
          <a:p>
            <a:endParaRPr lang="en-US" dirty="0"/>
          </a:p>
          <a:p>
            <a:r>
              <a:rPr lang="en-US" dirty="0"/>
              <a:t>[CLICK] However, we observe that applications with low MPKI can either benefit from NDP depending on the system configuration or they can have similar performance as the NDP system</a:t>
            </a:r>
          </a:p>
          <a:p>
            <a:endParaRPr lang="en-US" dirty="0"/>
          </a:p>
          <a:p>
            <a:r>
              <a:rPr lang="en-US" dirty="0"/>
              <a:t> [NEXT]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698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a:p>
            <a:pPr marL="0" indent="0">
              <a:buFontTx/>
              <a:buNone/>
            </a:pPr>
            <a:r>
              <a:rPr lang="en-US" dirty="0"/>
              <a:t>[CLICK] Therefore, we conclude that the MPKI alone  cannot accurately account for NDP suitability of memory-bound applications </a:t>
            </a:r>
          </a:p>
          <a:p>
            <a:pPr marL="0" indent="0">
              <a:buFontTx/>
              <a:buNone/>
            </a:pPr>
            <a:endParaRPr lang="en-US" dirty="0"/>
          </a:p>
          <a:p>
            <a:pPr marL="0" indent="0">
              <a:buFontTx/>
              <a:buNone/>
            </a:pPr>
            <a:r>
              <a:rPr lang="en-US" dirty="0"/>
              <a:t>[NEXT]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7289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66467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different approaches used by prior works to identify memory bottlenecks and NDP  suitability are not comprehensive enough in</a:t>
            </a:r>
          </a:p>
          <a:p>
            <a:endParaRPr lang="en-US" dirty="0"/>
          </a:p>
          <a:p>
            <a:endParaRPr lang="en-US" dirty="0"/>
          </a:p>
          <a:p>
            <a:r>
              <a:rPr lang="en-US" dirty="0"/>
              <a:t>[CLICK] identifying data movement bottlenecks</a:t>
            </a:r>
          </a:p>
          <a:p>
            <a:r>
              <a:rPr lang="en-US" dirty="0"/>
              <a:t>[CLICK] correlating different data movement mitigation mechanisms, as NDP, with the different types of data movement bottlenecks.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9354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THEREFORE, our goal is to develop a methodology to </a:t>
            </a:r>
          </a:p>
          <a:p>
            <a:endParaRPr lang="en-US" dirty="0"/>
          </a:p>
          <a:p>
            <a:r>
              <a:rPr lang="en-US" dirty="0"/>
              <a:t>[CLICK] methodically identify the major sources of inefficiency that lead to data movement bottlenecks by observing and identifying relevant metrics and</a:t>
            </a:r>
          </a:p>
          <a:p>
            <a:endParaRPr lang="en-US" dirty="0"/>
          </a:p>
          <a:p>
            <a:r>
              <a:rPr lang="en-US" dirty="0"/>
              <a:t>[CLICK] comprehensively compare traditional compute-centric data movement mitigation techniques to more memory-centric techniques, thereby developing a rigorous understanding of the best techniques to mitigate each source of data movement.</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799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Our methodology has three steps.</a:t>
            </a:r>
          </a:p>
          <a:p>
            <a:endParaRPr lang="en-US" dirty="0"/>
          </a:p>
          <a:p>
            <a:r>
              <a:rPr lang="en-US" dirty="0"/>
              <a:t>[CLICK] It takes as input an application’s source code and its input datasets. </a:t>
            </a:r>
          </a:p>
          <a:p>
            <a:endParaRPr lang="en-US" dirty="0"/>
          </a:p>
          <a:p>
            <a:r>
              <a:rPr lang="en-US" dirty="0"/>
              <a:t>[CLICK] In Step 1, we use a hardware profiling tool to identify memory-bound functions across many applications. This step allows for a quick first-level identification of many applications that suffer from memory bottlenecks and functions that cause these bottlenecks.</a:t>
            </a:r>
          </a:p>
          <a:p>
            <a:endParaRPr lang="en-US" dirty="0"/>
          </a:p>
          <a:p>
            <a:r>
              <a:rPr lang="en-US" dirty="0"/>
              <a:t>[CLICK] We utilize a new simulator, called DAMOV-SIM to collect key metrics and execute performance analysis of the functions identified in Step 1.</a:t>
            </a:r>
          </a:p>
          <a:p>
            <a:endParaRPr lang="en-US" dirty="0"/>
          </a:p>
          <a:p>
            <a:r>
              <a:rPr lang="en-US" dirty="0"/>
              <a:t>[CLICK] In Step 2, we use the architecture-independent profiling tool to collect metrics that provide insights about the memory access behavior of the memory-bottlenecked functions. </a:t>
            </a:r>
          </a:p>
          <a:p>
            <a:endParaRPr lang="en-US" dirty="0"/>
          </a:p>
          <a:p>
            <a:r>
              <a:rPr lang="en-US" dirty="0"/>
              <a:t>[CLICK] In Step 3, we collect architecture-dependent metrics and analyze the performance and energy of each function in an application when each of our three candidate data movement mitigation mechanisms is applied to the system. </a:t>
            </a:r>
          </a:p>
          <a:p>
            <a:endParaRPr lang="en-US" dirty="0"/>
          </a:p>
          <a:p>
            <a:r>
              <a:rPr lang="en-US" dirty="0"/>
              <a:t>[CLICK] By combining the data obtained from all three steps, we can systematically classify the leading causes of data movement bottlenecks in an application or function into different bottleneck classes</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542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check the first step </a:t>
            </a:r>
          </a:p>
          <a:p>
            <a:endParaRPr lang="en-US" dirty="0"/>
          </a:p>
          <a:p>
            <a:r>
              <a:rPr lang="en-US" dirty="0"/>
              <a:t> [NEXT]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332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goal of the first step is to identify functions in an application that suffers from memory bottlenecks</a:t>
            </a:r>
          </a:p>
          <a:p>
            <a:endParaRPr lang="en-US" dirty="0"/>
          </a:p>
          <a:p>
            <a:r>
              <a:rPr lang="en-US" dirty="0"/>
              <a:t>[CLICK] To profile the applications and identify functions that suffer from data movement bottlenecks</a:t>
            </a:r>
          </a:p>
          <a:p>
            <a:endParaRPr lang="en-US" dirty="0"/>
          </a:p>
          <a:p>
            <a:r>
              <a:rPr lang="en-US" dirty="0"/>
              <a:t>[CLICK] we use a hardware profiling tool. In this work, we decided to use Intel </a:t>
            </a:r>
            <a:r>
              <a:rPr lang="en-US" dirty="0" err="1"/>
              <a:t>Vtune</a:t>
            </a:r>
            <a:endParaRPr lang="en-US" dirty="0"/>
          </a:p>
          <a:p>
            <a:endParaRPr lang="en-US" dirty="0"/>
          </a:p>
          <a:p>
            <a:r>
              <a:rPr lang="en-US" dirty="0"/>
              <a:t>[CLICK] Intel </a:t>
            </a:r>
            <a:r>
              <a:rPr lang="en-US" dirty="0" err="1"/>
              <a:t>Vtune</a:t>
            </a:r>
            <a:r>
              <a:rPr lang="en-US" dirty="0"/>
              <a:t> provides a metric called Memory bound, which is defined as the percentage of CPU pipeline slots that are not utilized because of memory stalls. </a:t>
            </a:r>
          </a:p>
          <a:p>
            <a:endParaRPr lang="en-US" dirty="0"/>
          </a:p>
          <a:p>
            <a:r>
              <a:rPr lang="en-US" dirty="0"/>
              <a:t> [NEXT]</a:t>
            </a:r>
          </a:p>
          <a:p>
            <a:endParaRPr lang="en-US" dirty="0"/>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478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give a look to the second  step.</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1760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 Step 2, we aim to analyze application’s memory characteristics, as locality, thus we could understand how it affects the components of the memory system, as cache behavior or  prefetching. To this end, we evaluate two key metrics.</a:t>
            </a:r>
          </a:p>
          <a:p>
            <a:endParaRPr lang="en-US" dirty="0"/>
          </a:p>
          <a:p>
            <a:r>
              <a:rPr lang="en-US" dirty="0"/>
              <a:t>[CLICK] We first evaluate spatial locality from an application. </a:t>
            </a:r>
          </a:p>
          <a:p>
            <a:endParaRPr lang="en-US" dirty="0"/>
          </a:p>
          <a:p>
            <a:r>
              <a:rPr lang="en-US" dirty="0"/>
              <a:t>[CLICK] For this, we collect the memory trace of an application </a:t>
            </a:r>
          </a:p>
          <a:p>
            <a:endParaRPr lang="en-US" dirty="0"/>
          </a:p>
          <a:p>
            <a:r>
              <a:rPr lang="en-US" dirty="0"/>
              <a:t>[CLICK] To build a  histogram called the stride profile, where each bin  stores how many times each stride appear in the memory trace.</a:t>
            </a:r>
          </a:p>
          <a:p>
            <a:endParaRPr lang="en-US" dirty="0"/>
          </a:p>
          <a:p>
            <a:r>
              <a:rPr lang="en-US" dirty="0"/>
              <a:t>[CLICK] In this example, the stride between the first accessed address and the next accessed address is equal to 1. We increment a stride profile histogram in bin 1 to indicate such stride has been observed.</a:t>
            </a:r>
          </a:p>
          <a:p>
            <a:endParaRPr lang="en-US" dirty="0"/>
          </a:p>
          <a:p>
            <a:r>
              <a:rPr lang="en-US" dirty="0"/>
              <a:t>[CLICK] We use the stride profile histogram to calculate the cumulative distribution  of stride profiles, which represents the final spatial locality value. </a:t>
            </a:r>
          </a:p>
          <a:p>
            <a:endParaRPr lang="en-US" dirty="0"/>
          </a:p>
          <a:p>
            <a:r>
              <a:rPr lang="en-US" dirty="0"/>
              <a:t>[CLICK] A spatial locality value close to 0 is caused by large stride values or random accesses, as shown in this example. In such case, we say the application has low spatial locality </a:t>
            </a:r>
          </a:p>
          <a:p>
            <a:endParaRPr lang="en-US" dirty="0"/>
          </a:p>
          <a:p>
            <a:r>
              <a:rPr lang="en-US" dirty="0"/>
              <a:t>[CLICK] A spatial locality value close to 1 is caused by a completely sequential access pattern. . In such case, we say the application has high spatial locality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147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1626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Similarly, we evaluate how much temporal locality an application has. </a:t>
            </a:r>
          </a:p>
          <a:p>
            <a:endParaRPr lang="en-US" dirty="0"/>
          </a:p>
          <a:p>
            <a:r>
              <a:rPr lang="en-US" dirty="0"/>
              <a:t>[CLICK] For this, we collect the memory trace of an application </a:t>
            </a:r>
          </a:p>
          <a:p>
            <a:endParaRPr lang="en-US" dirty="0"/>
          </a:p>
          <a:p>
            <a:r>
              <a:rPr lang="en-US" dirty="0"/>
              <a:t>[CLICK] to create a histogram called reuse profile, where each bin  represents the number of times a memory address is reused. For each memory address, we increment the bin that represents the corresponding number of repetitions. </a:t>
            </a:r>
          </a:p>
          <a:p>
            <a:endParaRPr lang="en-US" dirty="0"/>
          </a:p>
          <a:p>
            <a:r>
              <a:rPr lang="en-US" dirty="0"/>
              <a:t>[CLICK] In this example, memory address  A is reused 4 times. Thus, we increment the reuse profile histogram in bin 4 to indicate such reuse has been observed.</a:t>
            </a:r>
          </a:p>
          <a:p>
            <a:endParaRPr lang="en-US" dirty="0"/>
          </a:p>
          <a:p>
            <a:r>
              <a:rPr lang="en-US" dirty="0"/>
              <a:t>[CLICK] We use the reuse profile histogram to calculate the cumulative distribution  of rese profiles, which represents the final temporal locality value. </a:t>
            </a:r>
          </a:p>
          <a:p>
            <a:endParaRPr lang="en-US" dirty="0"/>
          </a:p>
          <a:p>
            <a:r>
              <a:rPr lang="en-US" dirty="0"/>
              <a:t>[CLICK] A temporal locality value close to 0 is caused by low data reuse. In such case, we say the application has low temporal locality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 temporal locality value close to 1 is caused by high data reuse/ In such case, we say the application has high temporal locality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3695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let's look deeper into Step 3 of our methodology </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000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While Step 2 allows us to understand inherent application sources for memory boundedness, it is important to understand how hardware architectural features can also result in memory bottlenecks.  As a result, in our third step we perform a scalability analysis of the functions selected in Step 1, where we evaluate performance and energy scaling for three different system configurations. The scalability analysis makes use of three architecture-dependent metrics: </a:t>
            </a:r>
          </a:p>
          <a:p>
            <a:endParaRPr lang="en-US" dirty="0"/>
          </a:p>
          <a:p>
            <a:r>
              <a:rPr lang="en-US" dirty="0"/>
              <a:t>[CLICK] First, Arithmetic Intensity (AI), defined as the number of arithmetic and logic operations performed per L1 cache line accessed. </a:t>
            </a:r>
          </a:p>
          <a:p>
            <a:endParaRPr lang="en-US" dirty="0"/>
          </a:p>
          <a:p>
            <a:r>
              <a:rPr lang="en-US" dirty="0"/>
              <a:t>[CLICK] This metric indicates how much computation there is per memory request. Intuitively, applications with high AI are likely to be computationally intensive, while applications with low AI tend to be memory intensive</a:t>
            </a:r>
          </a:p>
          <a:p>
            <a:endParaRPr lang="en-US" dirty="0"/>
          </a:p>
          <a:p>
            <a:r>
              <a:rPr lang="en-US" dirty="0"/>
              <a:t>[CLICK] Second, Misses per Kilo-Instruction (MPKI), defined as the number of LLC misses per one thousand instructions.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This metric is considered to be a good indicator of NDP suitability by several prior works since it indicates memory intensity of an application.</a:t>
            </a:r>
          </a:p>
          <a:p>
            <a:endParaRPr lang="en-US" dirty="0"/>
          </a:p>
          <a:p>
            <a:r>
              <a:rPr lang="en-US" dirty="0"/>
              <a:t>[CLICK] and  third, a new metric called Last-to-First Miss-Ratio (LFMR) define as the ratio between the number of LLC misses and the total number of L1 cache misses. </a:t>
            </a:r>
          </a:p>
          <a:p>
            <a:endParaRPr lang="en-US" dirty="0"/>
          </a:p>
          <a:p>
            <a:r>
              <a:rPr lang="en-US" dirty="0"/>
              <a:t>[CLICK] We find that this metric accurately identifies how much an application benefits from the deep cache hierarchy. An LFMR value close to 0 means that the number of LLC misses is very small compared to the number of L1 misses. However, an LFMR value close to 1 means that very few L1 misses hit in L2 or L3 caches, and the application does not benefit much from the deep cache hierarchy, and most L1 misses need to be serviced by main memory</a:t>
            </a:r>
          </a:p>
          <a:p>
            <a:endParaRPr lang="en-US" dirty="0"/>
          </a:p>
          <a:p>
            <a:r>
              <a:rPr lang="en-US" dirty="0"/>
              <a:t>[NEXT] </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2357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[CLICK] The goal of the scalability analysis we perform is to nail down the specific sources of data movement bottlenecks in the application.</a:t>
            </a:r>
          </a:p>
          <a:p>
            <a:endParaRPr lang="en-US" dirty="0"/>
          </a:p>
          <a:p>
            <a:r>
              <a:rPr lang="en-US" dirty="0"/>
              <a:t>In this analysis, we evaluate the performance and energy scaling of an application in three different system configurations; and  collect the key metrics for our bottleneck classification </a:t>
            </a:r>
          </a:p>
          <a:p>
            <a:endParaRPr lang="en-US" dirty="0"/>
          </a:p>
          <a:p>
            <a:r>
              <a:rPr lang="en-US" dirty="0"/>
              <a:t>[CLICK] During scalability analysis, we simulate three system configurations of a general-purpose multicore processor. To this end, we build a framework that integrates the </a:t>
            </a:r>
            <a:r>
              <a:rPr lang="en-US" dirty="0" err="1"/>
              <a:t>ZSim</a:t>
            </a:r>
            <a:r>
              <a:rPr lang="en-US" dirty="0"/>
              <a:t> CPU simulator with the </a:t>
            </a:r>
            <a:r>
              <a:rPr lang="en-US" dirty="0" err="1"/>
              <a:t>Ramulator</a:t>
            </a:r>
            <a:r>
              <a:rPr lang="en-US" dirty="0"/>
              <a:t> memory simulator to produce a fast, scalable, and cycle-accurate open-source simulator called DAMOV-SIM. We use </a:t>
            </a:r>
            <a:r>
              <a:rPr lang="en-US" dirty="0" err="1"/>
              <a:t>ZSim</a:t>
            </a:r>
            <a:r>
              <a:rPr lang="en-US" dirty="0"/>
              <a:t> to simulate the core microarchitecture, cache hierarchy, coherence protocol, and prefetchers. We use </a:t>
            </a:r>
            <a:r>
              <a:rPr lang="en-US" dirty="0" err="1"/>
              <a:t>Ramulator</a:t>
            </a:r>
            <a:r>
              <a:rPr lang="en-US" dirty="0"/>
              <a:t> to simulate the DRAM architecture, memory controllers, and memory accesses.</a:t>
            </a:r>
          </a:p>
          <a:p>
            <a:endParaRPr lang="en-US" dirty="0"/>
          </a:p>
          <a:p>
            <a:r>
              <a:rPr lang="en-US" dirty="0"/>
              <a:t>[CLICK] The first configuration we evaluate is of a host CPU with a deep cache hierarchy, with a 32 KB, private L1 cache, a 256 KB private  L2 cache,  and a shared 8MB L3 cache.</a:t>
            </a:r>
          </a:p>
          <a:p>
            <a:endParaRPr lang="en-US" dirty="0"/>
          </a:p>
          <a:p>
            <a:r>
              <a:rPr lang="en-US" dirty="0"/>
              <a:t>[CLICK] The second configuration is of an NDP CPU with only a private read-only  L1 cache of 32 KB.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our paper we evaluate an third configuration that includes hardware prefetcher on top of configuration 1. However, we omit such configuration in this talk.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remaining components of the processor configuration are kept the same to isolate the impact of only the caches, prefetchers, and NDP.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way, we expect that the performance and energy differences between the three configurations to come exclusively from the different data movement requirements. </a:t>
            </a:r>
          </a:p>
          <a:p>
            <a:endParaRPr lang="en-US" dirty="0"/>
          </a:p>
          <a:p>
            <a:r>
              <a:rPr lang="en-US" dirty="0"/>
              <a:t> [CLICK] For all configurations, we sweep the number of CPU cores in our analysis from 1 to 256, as previous works  show that large core counts are necessary to saturate the bandwidth provided by modern high-bandwidth memories, and because modern CPUs and NDP proposals can have varying core counts.</a:t>
            </a:r>
          </a:p>
          <a:p>
            <a:endParaRPr lang="en-US" dirty="0"/>
          </a:p>
          <a:p>
            <a:r>
              <a:rPr lang="en-US" dirty="0"/>
              <a:t>[CLICK] We simulate a memory architecture similar to the Hybrid Memory Cube device where the host CPU accesses memory through a high-speed off-chip link, </a:t>
            </a:r>
          </a:p>
          <a:p>
            <a:endParaRPr lang="en-US" dirty="0"/>
          </a:p>
          <a:p>
            <a:r>
              <a:rPr lang="en-US" dirty="0"/>
              <a:t>[CLICK] and  the NDP logic resides in the logic layer of the memory chip and has direct access to the DRAM banks, thus taking advantage of higher memory bandwidth and lower memory latency.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74410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[CLICK] With such classification, </a:t>
            </a:r>
            <a:r>
              <a:rPr lang="en-US" dirty="0"/>
              <a:t>we analyze how the functions in each class correlates with different data movement mitigation mechanisms in terms of performance and energy using our scalability analysis. </a:t>
            </a:r>
          </a:p>
          <a:p>
            <a:endParaRPr lang="en-US" b="1" dirty="0"/>
          </a:p>
          <a:p>
            <a:r>
              <a:rPr lang="en-US" b="1" dirty="0"/>
              <a:t>[NEXT] </a:t>
            </a:r>
          </a:p>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5677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356715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open source DAMOV to facilitate further research in mitigating data movement bottlenecks, including in near data processing.</a:t>
            </a:r>
          </a:p>
          <a:p>
            <a:endParaRPr lang="en-US" dirty="0"/>
          </a:p>
          <a:p>
            <a:r>
              <a:rPr lang="en-US" dirty="0"/>
              <a:t>[CLICK] In our DAMOV repository, we provide</a:t>
            </a:r>
          </a:p>
          <a:p>
            <a:endParaRPr lang="en-US" dirty="0"/>
          </a:p>
          <a:p>
            <a:r>
              <a:rPr lang="en-US" dirty="0"/>
              <a:t>[CLICK] The complete set of 144 application functions that compose our benchmark suite</a:t>
            </a:r>
          </a:p>
          <a:p>
            <a:endParaRPr lang="en-US" dirty="0"/>
          </a:p>
          <a:p>
            <a:r>
              <a:rPr lang="en-US" dirty="0"/>
              <a:t>[CLICK] And our DAMOV-SIM simulator</a:t>
            </a:r>
          </a:p>
          <a:p>
            <a:endParaRPr lang="en-US" dirty="0"/>
          </a:p>
          <a:p>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109437-7086-8D43-B75A-27CE5E6EC5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charset="-128"/>
              <a:cs typeface="+mn-cs"/>
            </a:endParaRPr>
          </a:p>
        </p:txBody>
      </p:sp>
    </p:spTree>
    <p:extLst>
      <p:ext uri="{BB962C8B-B14F-4D97-AF65-F5344CB8AC3E}">
        <p14:creationId xmlns:p14="http://schemas.microsoft.com/office/powerpoint/2010/main" val="42433575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5" name="Rectangle 7">
            <a:extLst>
              <a:ext uri="{FF2B5EF4-FFF2-40B4-BE49-F238E27FC236}">
                <a16:creationId xmlns:a16="http://schemas.microsoft.com/office/drawing/2014/main" id="{4970873D-26C9-4F4E-BB94-4E1EC127E8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1225" rtl="0" eaLnBrk="1" fontAlgn="auto" latinLnBrk="0" hangingPunct="1">
              <a:lnSpc>
                <a:spcPct val="100000"/>
              </a:lnSpc>
              <a:spcBef>
                <a:spcPct val="0"/>
              </a:spcBef>
              <a:spcAft>
                <a:spcPts val="0"/>
              </a:spcAft>
              <a:buClrTx/>
              <a:buSzTx/>
              <a:buFontTx/>
              <a:buNone/>
              <a:tabLst/>
              <a:defRPr/>
            </a:pPr>
            <a:fld id="{24E82DFE-E98A-254F-BFEC-3824591F846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1225" rtl="0" eaLnBrk="1" fontAlgn="auto" latinLnBrk="0" hangingPunct="1">
                <a:lnSpc>
                  <a:spcPct val="100000"/>
                </a:lnSpc>
                <a:spcBef>
                  <a:spcPct val="0"/>
                </a:spcBef>
                <a:spcAft>
                  <a:spcPts val="0"/>
                </a:spcAft>
                <a:buClrTx/>
                <a:buSzTx/>
                <a:buFontTx/>
                <a:buNone/>
                <a:tabLst/>
                <a:defRPr/>
              </a:pPr>
              <a:t>74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646146" name="Rectangle 2">
            <a:extLst>
              <a:ext uri="{FF2B5EF4-FFF2-40B4-BE49-F238E27FC236}">
                <a16:creationId xmlns:a16="http://schemas.microsoft.com/office/drawing/2014/main" id="{C2A0FF1F-825F-734E-90D6-E0ED72CA90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6147" name="Rectangle 3">
            <a:extLst>
              <a:ext uri="{FF2B5EF4-FFF2-40B4-BE49-F238E27FC236}">
                <a16:creationId xmlns:a16="http://schemas.microsoft.com/office/drawing/2014/main" id="{9CF49887-C12A-984F-8FC8-8B47E5DE79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09437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software framework, </a:t>
            </a:r>
            <a:r>
              <a:rPr lang="en-US" dirty="0" err="1"/>
              <a:t>SimplePIM</a:t>
            </a:r>
            <a:r>
              <a:rPr lang="en-US" dirty="0"/>
              <a:t>, leverages the massive memory bandwidth and parallelism offered by PIM hardware to operate on arrays of arbitrary size and dimensions. </a:t>
            </a:r>
            <a:r>
              <a:rPr lang="en-US" dirty="0" err="1"/>
              <a:t>SimplePIM</a:t>
            </a:r>
            <a:r>
              <a:rPr lang="en-US" dirty="0"/>
              <a:t> offers three key interfaces to support PIM systems like UPMEM. </a:t>
            </a:r>
          </a:p>
          <a:p>
            <a:endParaRPr lang="en-US" dirty="0"/>
          </a:p>
          <a:p>
            <a:r>
              <a:rPr lang="en-US" dirty="0"/>
              <a:t>[CLICK] The management interface stores metadata for the PIM-resident arrays, which can be accessed by the programmer and other parts of </a:t>
            </a:r>
            <a:r>
              <a:rPr lang="en-US" dirty="0" err="1"/>
              <a:t>SimplePIM</a:t>
            </a:r>
            <a:r>
              <a:rPr lang="en-US" dirty="0"/>
              <a:t> as needed. </a:t>
            </a:r>
          </a:p>
          <a:p>
            <a:endParaRPr lang="en-US" dirty="0"/>
          </a:p>
          <a:p>
            <a:r>
              <a:rPr lang="en-US" dirty="0"/>
              <a:t>[CLICK] The communication interface provides abstractions for both Host-PIM and PIM-PIM communication patterns. </a:t>
            </a:r>
          </a:p>
          <a:p>
            <a:r>
              <a:rPr lang="en-US" dirty="0"/>
              <a:t>These patterns are similar to communication patterns in other distributed frameworks such as MPI [71], which makes it easier for </a:t>
            </a:r>
            <a:r>
              <a:rPr lang="en-US" dirty="0" err="1"/>
              <a:t>SimplePIM</a:t>
            </a:r>
            <a:r>
              <a:rPr lang="en-US" dirty="0"/>
              <a:t> to be adopted. </a:t>
            </a:r>
          </a:p>
          <a:p>
            <a:endParaRPr lang="en-US" dirty="0"/>
          </a:p>
          <a:p>
            <a:r>
              <a:rPr lang="en-US" dirty="0"/>
              <a:t>[CLICK] The processing interface leverages PIM’s high memory bandwidth and parallelism to execute map, reduce, and zip iterators on PIM arrays. </a:t>
            </a:r>
          </a:p>
          <a:p>
            <a:r>
              <a:rPr lang="en-US" dirty="0"/>
              <a:t>Programmers can combine these iterators to implement many widely-used workloads ranging from simple vector addition to complex machine learning model training.</a:t>
            </a:r>
          </a:p>
          <a:p>
            <a:endParaRPr lang="en-US" dirty="0"/>
          </a:p>
          <a:p>
            <a:r>
              <a:rPr lang="en-US" dirty="0"/>
              <a:t>[CLICK] Let’s check each one of these interfaces next </a:t>
            </a:r>
          </a:p>
          <a:p>
            <a:endParaRPr lang="en-US" dirty="0"/>
          </a:p>
          <a:p>
            <a:r>
              <a:rPr lang="en-US" dirty="0"/>
              <a:t>[NEXT]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697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342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2954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50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8494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8715E5-0E3B-1B4F-BB79-1C4B57B473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631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5.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1.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5.emf"/></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4.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0.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Master" Target="../slideMasters/slideMaster61.xml"/><Relationship Id="rId4" Type="http://schemas.openxmlformats.org/officeDocument/2006/relationships/image" Target="../media/image9.jpeg"/></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2.xml"/></Relationships>
</file>

<file path=ppt/slideLayouts/_rels/slideLayout6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3.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3.xml"/></Relationships>
</file>

<file path=ppt/slideLayouts/_rels/slideLayout6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3.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7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64.xml"/></Relationships>
</file>

<file path=ppt/slideLayouts/_rels/slideLayout67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64.xml"/></Relationships>
</file>

<file path=ppt/slideLayouts/_rels/slideLayout67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64.xml"/></Relationships>
</file>

<file path=ppt/slideLayouts/_rels/slideLayout6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65.xml"/></Relationships>
</file>

<file path=ppt/slideLayouts/_rels/slideLayout6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5.xml"/></Relationships>
</file>

<file path=ppt/slideLayouts/_rels/slideLayout6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66.xml"/><Relationship Id="rId4" Type="http://schemas.openxmlformats.org/officeDocument/2006/relationships/image" Target="../media/image14.jpeg"/></Relationships>
</file>

<file path=ppt/slideLayouts/_rels/slideLayout6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6820733"/>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207788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2606719"/>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6960106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794115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4236918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046130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6379251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2023636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6662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7852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3190055"/>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677450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dirty="0">
                <a:solidFill>
                  <a:srgbClr val="000000"/>
                </a:solidFill>
              </a:rPr>
              <a:t>CHIPPER: HPCA 2011</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546172"/>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395310"/>
          </a:xfrm>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211025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64919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9195997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dirty="0">
                <a:solidFill>
                  <a:srgbClr val="000000"/>
                </a:solidFill>
              </a:rPr>
              <a:t>CHIPPER: HPCA 2011</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40789655"/>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243751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98394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737585"/>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838992"/>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9253517"/>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248511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5939329"/>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7987462"/>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67334739"/>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97461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214892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624448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277768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594966"/>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991527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83009747"/>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9385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996562"/>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9823875"/>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662779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84908108"/>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4252285"/>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481355"/>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26804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1396378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15242114"/>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3946402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6771237"/>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4381690"/>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5737539"/>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75964383"/>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7102026"/>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5115773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8104299"/>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99004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19762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5338515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2013795"/>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2506705"/>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6184746"/>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9774164"/>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804165"/>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5264924"/>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4588555"/>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37595845"/>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48656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4914348"/>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9087117"/>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21515"/>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3218779"/>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9316749"/>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938239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51071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3736569"/>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4059779"/>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974614"/>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830796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0563103"/>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70766992"/>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769532"/>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8072713"/>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840216"/>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63551887"/>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2893416"/>
      </p:ext>
    </p:extLst>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5623611"/>
      </p:ext>
    </p:extLst>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1074657"/>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4777081"/>
      </p:ext>
    </p:extLst>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287891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0163028"/>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0489629"/>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15560"/>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5459952"/>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1123489"/>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8066245"/>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9883743"/>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0224853"/>
      </p:ext>
    </p:extLst>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2647908"/>
      </p:ext>
    </p:extLst>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70390558"/>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403745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6337853"/>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p>
        </p:txBody>
      </p:sp>
      <p:sp>
        <p:nvSpPr>
          <p:cNvPr id="6" name="Rectangle 1030"/>
          <p:cNvSpPr>
            <a:spLocks noGrp="1" noChangeArrowheads="1"/>
          </p:cNvSpPr>
          <p:nvPr>
            <p:ph type="sldNum" sz="quarter" idx="11"/>
          </p:nvPr>
        </p:nvSpPr>
        <p:spPr/>
        <p:txBody>
          <a:bodyPr/>
          <a:lstStyle>
            <a:lvl1pPr>
              <a:defRPr/>
            </a:lvl1pPr>
          </a:lstStyle>
          <a:p>
            <a:pPr>
              <a:defRPr/>
            </a:pPr>
            <a:fld id="{02CDD642-5717-9C43-BCF7-E4F88A58C1C2}" type="slidenum">
              <a:rPr lang="en-US"/>
              <a:pPr>
                <a:defRPr/>
              </a:pPr>
              <a:t>‹#›</a:t>
            </a:fld>
            <a:endParaRPr lang="en-US"/>
          </a:p>
        </p:txBody>
      </p:sp>
    </p:spTree>
    <p:extLst>
      <p:ext uri="{BB962C8B-B14F-4D97-AF65-F5344CB8AC3E}">
        <p14:creationId xmlns:p14="http://schemas.microsoft.com/office/powerpoint/2010/main" val="1254422593"/>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FD84AC23-9DE4-C746-BC02-D3085298AE85}" type="slidenum">
              <a:rPr lang="en-US"/>
              <a:pPr>
                <a:defRPr/>
              </a:pPr>
              <a:t>‹#›</a:t>
            </a:fld>
            <a:endParaRPr lang="en-US"/>
          </a:p>
        </p:txBody>
      </p:sp>
    </p:spTree>
    <p:extLst>
      <p:ext uri="{BB962C8B-B14F-4D97-AF65-F5344CB8AC3E}">
        <p14:creationId xmlns:p14="http://schemas.microsoft.com/office/powerpoint/2010/main" val="3369825448"/>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39065027-C458-0F45-A175-76C38D629A02}" type="slidenum">
              <a:rPr lang="en-US"/>
              <a:pPr>
                <a:defRPr/>
              </a:pPr>
              <a:t>‹#›</a:t>
            </a:fld>
            <a:endParaRPr lang="en-US"/>
          </a:p>
        </p:txBody>
      </p:sp>
    </p:spTree>
    <p:extLst>
      <p:ext uri="{BB962C8B-B14F-4D97-AF65-F5344CB8AC3E}">
        <p14:creationId xmlns:p14="http://schemas.microsoft.com/office/powerpoint/2010/main" val="4240962719"/>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0B3F2552-3716-B24B-9F3D-FF7B024E8C3A}" type="slidenum">
              <a:rPr lang="en-US"/>
              <a:pPr>
                <a:defRPr/>
              </a:pPr>
              <a:t>‹#›</a:t>
            </a:fld>
            <a:endParaRPr lang="en-US"/>
          </a:p>
        </p:txBody>
      </p:sp>
    </p:spTree>
    <p:extLst>
      <p:ext uri="{BB962C8B-B14F-4D97-AF65-F5344CB8AC3E}">
        <p14:creationId xmlns:p14="http://schemas.microsoft.com/office/powerpoint/2010/main" val="3349633555"/>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p:cNvSpPr>
            <a:spLocks noGrp="1" noChangeArrowheads="1"/>
          </p:cNvSpPr>
          <p:nvPr>
            <p:ph type="sldNum" sz="quarter" idx="11"/>
          </p:nvPr>
        </p:nvSpPr>
        <p:spPr>
          <a:ln/>
        </p:spPr>
        <p:txBody>
          <a:bodyPr/>
          <a:lstStyle>
            <a:lvl1pPr>
              <a:defRPr/>
            </a:lvl1pPr>
          </a:lstStyle>
          <a:p>
            <a:pPr>
              <a:defRPr/>
            </a:pPr>
            <a:fld id="{C07D5230-971F-2E41-8CFA-14A60A5B226D}" type="slidenum">
              <a:rPr lang="en-US"/>
              <a:pPr>
                <a:defRPr/>
              </a:pPr>
              <a:t>‹#›</a:t>
            </a:fld>
            <a:endParaRPr lang="en-US"/>
          </a:p>
        </p:txBody>
      </p:sp>
    </p:spTree>
    <p:extLst>
      <p:ext uri="{BB962C8B-B14F-4D97-AF65-F5344CB8AC3E}">
        <p14:creationId xmlns:p14="http://schemas.microsoft.com/office/powerpoint/2010/main" val="686320648"/>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1"/>
          </p:nvPr>
        </p:nvSpPr>
        <p:spPr>
          <a:ln/>
        </p:spPr>
        <p:txBody>
          <a:bodyPr/>
          <a:lstStyle>
            <a:lvl1pPr>
              <a:defRPr/>
            </a:lvl1pPr>
          </a:lstStyle>
          <a:p>
            <a:pPr>
              <a:defRPr/>
            </a:pPr>
            <a:fld id="{380DEAA0-2A78-7C4C-AC1D-0745BDD65952}" type="slidenum">
              <a:rPr lang="en-US"/>
              <a:pPr>
                <a:defRPr/>
              </a:pPr>
              <a:t>‹#›</a:t>
            </a:fld>
            <a:endParaRPr lang="en-US"/>
          </a:p>
        </p:txBody>
      </p:sp>
    </p:spTree>
    <p:extLst>
      <p:ext uri="{BB962C8B-B14F-4D97-AF65-F5344CB8AC3E}">
        <p14:creationId xmlns:p14="http://schemas.microsoft.com/office/powerpoint/2010/main" val="1329154556"/>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p:cNvSpPr>
            <a:spLocks noGrp="1" noChangeArrowheads="1"/>
          </p:cNvSpPr>
          <p:nvPr>
            <p:ph type="sldNum" sz="quarter" idx="11"/>
          </p:nvPr>
        </p:nvSpPr>
        <p:spPr>
          <a:ln/>
        </p:spPr>
        <p:txBody>
          <a:bodyPr/>
          <a:lstStyle>
            <a:lvl1pPr>
              <a:defRPr/>
            </a:lvl1pPr>
          </a:lstStyle>
          <a:p>
            <a:pPr>
              <a:defRPr/>
            </a:pPr>
            <a:fld id="{A4DA15DC-7DB6-2E4F-8E40-D436CE9278D6}" type="slidenum">
              <a:rPr lang="en-US"/>
              <a:pPr>
                <a:defRPr/>
              </a:pPr>
              <a:t>‹#›</a:t>
            </a:fld>
            <a:endParaRPr lang="en-US"/>
          </a:p>
        </p:txBody>
      </p:sp>
    </p:spTree>
    <p:extLst>
      <p:ext uri="{BB962C8B-B14F-4D97-AF65-F5344CB8AC3E}">
        <p14:creationId xmlns:p14="http://schemas.microsoft.com/office/powerpoint/2010/main" val="13286099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B69972F1-201A-1341-A138-68D5169749F5}" type="slidenum">
              <a:rPr lang="en-US"/>
              <a:pPr>
                <a:defRPr/>
              </a:pPr>
              <a:t>‹#›</a:t>
            </a:fld>
            <a:endParaRPr lang="en-US"/>
          </a:p>
        </p:txBody>
      </p:sp>
    </p:spTree>
    <p:extLst>
      <p:ext uri="{BB962C8B-B14F-4D97-AF65-F5344CB8AC3E}">
        <p14:creationId xmlns:p14="http://schemas.microsoft.com/office/powerpoint/2010/main" val="3583802723"/>
      </p:ext>
    </p:extLst>
  </p:cSld>
  <p:clrMapOvr>
    <a:masterClrMapping/>
  </p:clrMapOvr>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1"/>
          </p:nvPr>
        </p:nvSpPr>
        <p:spPr>
          <a:ln/>
        </p:spPr>
        <p:txBody>
          <a:bodyPr/>
          <a:lstStyle>
            <a:lvl1pPr>
              <a:defRPr/>
            </a:lvl1pPr>
          </a:lstStyle>
          <a:p>
            <a:pPr>
              <a:defRPr/>
            </a:pPr>
            <a:fld id="{4E7A4686-03CC-5744-B2F1-C7CFBAB9DD97}" type="slidenum">
              <a:rPr lang="en-US"/>
              <a:pPr>
                <a:defRPr/>
              </a:pPr>
              <a:t>‹#›</a:t>
            </a:fld>
            <a:endParaRPr lang="en-US"/>
          </a:p>
        </p:txBody>
      </p:sp>
    </p:spTree>
    <p:extLst>
      <p:ext uri="{BB962C8B-B14F-4D97-AF65-F5344CB8AC3E}">
        <p14:creationId xmlns:p14="http://schemas.microsoft.com/office/powerpoint/2010/main" val="511547140"/>
      </p:ext>
    </p:extLst>
  </p:cSld>
  <p:clrMapOvr>
    <a:masterClrMapping/>
  </p:clrMapOvr>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D4A60323-C27F-274D-98DD-E8A584096F1A}" type="slidenum">
              <a:rPr lang="en-US"/>
              <a:pPr>
                <a:defRPr/>
              </a:pPr>
              <a:t>‹#›</a:t>
            </a:fld>
            <a:endParaRPr lang="en-US"/>
          </a:p>
        </p:txBody>
      </p:sp>
    </p:spTree>
    <p:extLst>
      <p:ext uri="{BB962C8B-B14F-4D97-AF65-F5344CB8AC3E}">
        <p14:creationId xmlns:p14="http://schemas.microsoft.com/office/powerpoint/2010/main" val="2842246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1889560"/>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0198D1A2-8B05-D448-BEED-1DCCC56698B6}" type="slidenum">
              <a:rPr lang="en-US"/>
              <a:pPr>
                <a:defRPr/>
              </a:pPr>
              <a:t>‹#›</a:t>
            </a:fld>
            <a:endParaRPr lang="en-US"/>
          </a:p>
        </p:txBody>
      </p:sp>
    </p:spTree>
    <p:extLst>
      <p:ext uri="{BB962C8B-B14F-4D97-AF65-F5344CB8AC3E}">
        <p14:creationId xmlns:p14="http://schemas.microsoft.com/office/powerpoint/2010/main" val="2762104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1"/>
          </p:nvPr>
        </p:nvSpPr>
        <p:spPr>
          <a:ln/>
        </p:spPr>
        <p:txBody>
          <a:bodyPr/>
          <a:lstStyle>
            <a:lvl1pPr>
              <a:defRPr/>
            </a:lvl1pPr>
          </a:lstStyle>
          <a:p>
            <a:pPr>
              <a:defRPr/>
            </a:pPr>
            <a:fld id="{70B2FA06-CF86-2545-AF2A-570D639DE5A2}" type="slidenum">
              <a:rPr lang="en-US"/>
              <a:pPr>
                <a:defRPr/>
              </a:pPr>
              <a:t>‹#›</a:t>
            </a:fld>
            <a:endParaRPr lang="en-US"/>
          </a:p>
        </p:txBody>
      </p:sp>
    </p:spTree>
    <p:extLst>
      <p:ext uri="{BB962C8B-B14F-4D97-AF65-F5344CB8AC3E}">
        <p14:creationId xmlns:p14="http://schemas.microsoft.com/office/powerpoint/2010/main" val="2828830028"/>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70461737"/>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397734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8964163"/>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64227174"/>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34252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90028508"/>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1796304"/>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948357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87858197"/>
      </p:ext>
    </p:extLst>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827017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89848879"/>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46933164"/>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4599387"/>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8560067"/>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234862"/>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3120778"/>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7624576"/>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8897743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97396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2321076"/>
      </p:ext>
    </p:extLst>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0802086"/>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97001118"/>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23235911"/>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2948123"/>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16" tIns="45709" rIns="91416" bIns="45709"/>
          <a:lstStyle/>
          <a:p>
            <a:pPr defTabSz="914165"/>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16" tIns="45709" rIns="91416" bIns="45709" numCol="1" anchor="b" anchorCtr="0" compatLnSpc="1">
            <a:prstTxWarp prst="textNoShape">
              <a:avLst/>
            </a:prstTxWarp>
          </a:bodyPr>
          <a:lstStyle>
            <a:lvl1pPr>
              <a:defRPr sz="1200">
                <a:latin typeface="Garamond" pitchFamily="18" charset="0"/>
              </a:defRPr>
            </a:lvl1pPr>
          </a:lstStyle>
          <a:p>
            <a:pPr defTabSz="914165"/>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79193878"/>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3118523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3883693"/>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69650700"/>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384331"/>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380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85399281"/>
      </p:ext>
    </p:extLst>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9577748"/>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14759025"/>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220365"/>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37159023"/>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9583518"/>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solidFill>
                  <a:srgbClr val="000000"/>
                </a:solidFill>
                <a:latin typeface="Garamond" pitchFamily="-106" charset="0"/>
                <a:ea typeface="Arial" pitchFamily="-106" charset="0"/>
                <a:cs typeface="Arial" pitchFamily="-106" charset="0"/>
              </a:defRPr>
            </a:lvl1pPr>
          </a:lstStyle>
          <a:p>
            <a:pPr fontAlgn="base">
              <a:spcBef>
                <a:spcPct val="0"/>
              </a:spcBef>
              <a:spcAft>
                <a:spcPct val="0"/>
              </a:spcAft>
              <a:defRPr/>
            </a:pPr>
            <a:r>
              <a:rPr lang="en-US"/>
              <a:t>Efficient Runahead Execution</a:t>
            </a: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sz="1200">
                <a:cs typeface="ＭＳ Ｐゴシック" charset="0"/>
              </a:defRPr>
            </a:lvl1pPr>
          </a:lstStyle>
          <a:p>
            <a:pPr>
              <a:defRPr/>
            </a:pPr>
            <a:fld id="{2B0615E8-B7BA-A94F-8CD8-59ABAB50F7E7}" type="slidenum">
              <a:rPr lang="en-US"/>
              <a:pPr>
                <a:defRPr/>
              </a:pPr>
              <a:t>‹#›</a:t>
            </a:fld>
            <a:endParaRPr lang="en-US"/>
          </a:p>
        </p:txBody>
      </p:sp>
    </p:spTree>
    <p:extLst>
      <p:ext uri="{BB962C8B-B14F-4D97-AF65-F5344CB8AC3E}">
        <p14:creationId xmlns:p14="http://schemas.microsoft.com/office/powerpoint/2010/main" val="2127648336"/>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7"/>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8E574D81-B5DE-384D-B24B-566C679AE608}" type="slidenum">
              <a:rPr lang="en-US"/>
              <a:pPr>
                <a:defRPr/>
              </a:pPr>
              <a:t>‹#›</a:t>
            </a:fld>
            <a:endParaRPr lang="en-US"/>
          </a:p>
        </p:txBody>
      </p:sp>
    </p:spTree>
    <p:extLst>
      <p:ext uri="{BB962C8B-B14F-4D97-AF65-F5344CB8AC3E}">
        <p14:creationId xmlns:p14="http://schemas.microsoft.com/office/powerpoint/2010/main" val="1574409365"/>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7F718DBD-A8C3-BF41-B930-E6F09B914FC3}" type="slidenum">
              <a:rPr lang="en-US"/>
              <a:pPr>
                <a:defRPr/>
              </a:pPr>
              <a:t>‹#›</a:t>
            </a:fld>
            <a:endParaRPr lang="en-US"/>
          </a:p>
        </p:txBody>
      </p:sp>
    </p:spTree>
    <p:extLst>
      <p:ext uri="{BB962C8B-B14F-4D97-AF65-F5344CB8AC3E}">
        <p14:creationId xmlns:p14="http://schemas.microsoft.com/office/powerpoint/2010/main" val="2922284687"/>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79E6F74A-33AD-9C44-A652-5BC058E44322}" type="slidenum">
              <a:rPr lang="en-US"/>
              <a:pPr>
                <a:defRPr/>
              </a:pPr>
              <a:t>‹#›</a:t>
            </a:fld>
            <a:endParaRPr lang="en-US"/>
          </a:p>
        </p:txBody>
      </p:sp>
    </p:spTree>
    <p:extLst>
      <p:ext uri="{BB962C8B-B14F-4D97-AF65-F5344CB8AC3E}">
        <p14:creationId xmlns:p14="http://schemas.microsoft.com/office/powerpoint/2010/main" val="817325218"/>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a:defRPr>
                <a:cs typeface="ＭＳ Ｐゴシック" charset="0"/>
              </a:defRPr>
            </a:lvl1pPr>
          </a:lstStyle>
          <a:p>
            <a:pPr>
              <a:defRPr/>
            </a:pPr>
            <a:fld id="{2FE313B9-34D2-9B4F-924F-705E340D7A3C}" type="slidenum">
              <a:rPr lang="en-US"/>
              <a:pPr>
                <a:defRPr/>
              </a:pPr>
              <a:t>‹#›</a:t>
            </a:fld>
            <a:endParaRPr lang="en-US"/>
          </a:p>
        </p:txBody>
      </p:sp>
    </p:spTree>
    <p:extLst>
      <p:ext uri="{BB962C8B-B14F-4D97-AF65-F5344CB8AC3E}">
        <p14:creationId xmlns:p14="http://schemas.microsoft.com/office/powerpoint/2010/main" val="12670633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49994594"/>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a:defRPr>
                <a:cs typeface="ＭＳ Ｐゴシック" charset="0"/>
              </a:defRPr>
            </a:lvl1pPr>
          </a:lstStyle>
          <a:p>
            <a:pPr>
              <a:defRPr/>
            </a:pPr>
            <a:fld id="{272681F7-101F-CD48-BD26-A7C1DB38DD72}" type="slidenum">
              <a:rPr lang="en-US"/>
              <a:pPr>
                <a:defRPr/>
              </a:pPr>
              <a:t>‹#›</a:t>
            </a:fld>
            <a:endParaRPr lang="en-US"/>
          </a:p>
        </p:txBody>
      </p:sp>
    </p:spTree>
    <p:extLst>
      <p:ext uri="{BB962C8B-B14F-4D97-AF65-F5344CB8AC3E}">
        <p14:creationId xmlns:p14="http://schemas.microsoft.com/office/powerpoint/2010/main" val="126832882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a:defRPr>
                <a:cs typeface="ＭＳ Ｐゴシック" charset="0"/>
              </a:defRPr>
            </a:lvl1pPr>
          </a:lstStyle>
          <a:p>
            <a:pPr>
              <a:defRPr/>
            </a:pPr>
            <a:fld id="{4DA22FE8-1BF1-7945-858E-9EDF18117A7F}" type="slidenum">
              <a:rPr lang="en-US"/>
              <a:pPr>
                <a:defRPr/>
              </a:pPr>
              <a:t>‹#›</a:t>
            </a:fld>
            <a:endParaRPr lang="en-US"/>
          </a:p>
        </p:txBody>
      </p:sp>
    </p:spTree>
    <p:extLst>
      <p:ext uri="{BB962C8B-B14F-4D97-AF65-F5344CB8AC3E}">
        <p14:creationId xmlns:p14="http://schemas.microsoft.com/office/powerpoint/2010/main" val="2661899907"/>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EDECFB72-9437-4E43-B6E9-A86EC5F84799}" type="slidenum">
              <a:rPr lang="en-US"/>
              <a:pPr>
                <a:defRPr/>
              </a:pPr>
              <a:t>‹#›</a:t>
            </a:fld>
            <a:endParaRPr lang="en-US"/>
          </a:p>
        </p:txBody>
      </p:sp>
    </p:spTree>
    <p:extLst>
      <p:ext uri="{BB962C8B-B14F-4D97-AF65-F5344CB8AC3E}">
        <p14:creationId xmlns:p14="http://schemas.microsoft.com/office/powerpoint/2010/main" val="1719158762"/>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9F1BB03A-AA9C-3441-BB02-8D748B0FE787}" type="slidenum">
              <a:rPr lang="en-US"/>
              <a:pPr>
                <a:defRPr/>
              </a:pPr>
              <a:t>‹#›</a:t>
            </a:fld>
            <a:endParaRPr lang="en-US"/>
          </a:p>
        </p:txBody>
      </p:sp>
    </p:spTree>
    <p:extLst>
      <p:ext uri="{BB962C8B-B14F-4D97-AF65-F5344CB8AC3E}">
        <p14:creationId xmlns:p14="http://schemas.microsoft.com/office/powerpoint/2010/main" val="2743735403"/>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F09218E9-1586-4840-9706-4250AB6924DC}" type="slidenum">
              <a:rPr lang="en-US"/>
              <a:pPr>
                <a:defRPr/>
              </a:pPr>
              <a:t>‹#›</a:t>
            </a:fld>
            <a:endParaRPr lang="en-US"/>
          </a:p>
        </p:txBody>
      </p:sp>
    </p:spTree>
    <p:extLst>
      <p:ext uri="{BB962C8B-B14F-4D97-AF65-F5344CB8AC3E}">
        <p14:creationId xmlns:p14="http://schemas.microsoft.com/office/powerpoint/2010/main" val="3335995463"/>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a:defRPr>
                <a:cs typeface="ＭＳ Ｐゴシック" charset="0"/>
              </a:defRPr>
            </a:lvl1pPr>
          </a:lstStyle>
          <a:p>
            <a:pPr>
              <a:defRPr/>
            </a:pPr>
            <a:fld id="{0C7C5289-DED0-BF4F-8007-4B3A361AC980}" type="slidenum">
              <a:rPr lang="en-US"/>
              <a:pPr>
                <a:defRPr/>
              </a:pPr>
              <a:t>‹#›</a:t>
            </a:fld>
            <a:endParaRPr lang="en-US"/>
          </a:p>
        </p:txBody>
      </p:sp>
    </p:spTree>
    <p:extLst>
      <p:ext uri="{BB962C8B-B14F-4D97-AF65-F5344CB8AC3E}">
        <p14:creationId xmlns:p14="http://schemas.microsoft.com/office/powerpoint/2010/main" val="3597273031"/>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ClipArt Placeholder 2"/>
          <p:cNvSpPr>
            <a:spLocks noGrp="1"/>
          </p:cNvSpPr>
          <p:nvPr>
            <p:ph type="clipArt" sz="half" idx="1"/>
          </p:nvPr>
        </p:nvSpPr>
        <p:spPr>
          <a:xfrm>
            <a:off x="228600" y="1371600"/>
            <a:ext cx="4229100" cy="4876800"/>
          </a:xfrm>
        </p:spPr>
        <p:txBody>
          <a:bodyPr/>
          <a:lstStyle/>
          <a:p>
            <a:pPr lvl="0"/>
            <a:endParaRPr lang="en-US" noProof="0"/>
          </a:p>
        </p:txBody>
      </p:sp>
      <p:sp>
        <p:nvSpPr>
          <p:cNvPr id="4" name="Text Placeholder 3"/>
          <p:cNvSpPr>
            <a:spLocks noGrp="1"/>
          </p:cNvSpPr>
          <p:nvPr>
            <p:ph type="body" sz="half" idx="2"/>
          </p:nvPr>
        </p:nvSpPr>
        <p:spPr>
          <a:xfrm>
            <a:off x="4610100" y="1371600"/>
            <a:ext cx="42291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a:defRPr>
                <a:cs typeface="ＭＳ Ｐゴシック" charset="0"/>
              </a:defRPr>
            </a:lvl1pPr>
          </a:lstStyle>
          <a:p>
            <a:pPr>
              <a:defRPr/>
            </a:pPr>
            <a:fld id="{177E2285-5DCA-104D-A461-AF822D41BD2E}" type="slidenum">
              <a:rPr lang="en-US"/>
              <a:pPr>
                <a:defRPr/>
              </a:pPr>
              <a:t>‹#›</a:t>
            </a:fld>
            <a:endParaRPr lang="en-US"/>
          </a:p>
        </p:txBody>
      </p:sp>
    </p:spTree>
    <p:extLst>
      <p:ext uri="{BB962C8B-B14F-4D97-AF65-F5344CB8AC3E}">
        <p14:creationId xmlns:p14="http://schemas.microsoft.com/office/powerpoint/2010/main" val="59548188"/>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956466987"/>
      </p:ext>
    </p:extLst>
  </p:cSld>
  <p:clrMapOvr>
    <a:overrideClrMapping bg1="lt1" tx1="dk1" bg2="lt2" tx2="dk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041047578"/>
      </p:ext>
    </p:extLst>
  </p:cSld>
  <p:clrMapOvr>
    <a:overrideClrMapping bg1="lt1" tx1="dk1" bg2="lt2" tx2="dk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774591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493300"/>
      </p:ext>
    </p:extLst>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497539033"/>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34459576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3077432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6865466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95563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82829144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6/28/24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2058623853"/>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4262987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887693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117578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053959205"/>
      </p:ext>
    </p:extLst>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124249"/>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7265628"/>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623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1575383"/>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5011113"/>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265468"/>
      </p:ext>
    </p:extLst>
  </p:cSld>
  <p:clrMapOvr>
    <a:masterClrMapping/>
  </p:clrMapOvr>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4952016"/>
      </p:ext>
    </p:extLst>
  </p:cSld>
  <p:clrMapOvr>
    <a:masterClrMapping/>
  </p:clrMapOvr>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853053"/>
      </p:ext>
    </p:extLst>
  </p:cSld>
  <p:clrMapOvr>
    <a:masterClrMapping/>
  </p:clrMapOvr>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292141"/>
      </p:ext>
    </p:extLst>
  </p:cSld>
  <p:clrMapOvr>
    <a:masterClrMapping/>
  </p:clrMapOvr>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738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pic>
        <p:nvPicPr>
          <p:cNvPr id="9" name="Picture 8"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31580221"/>
      </p:ext>
    </p:extLst>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9410633"/>
      </p:ext>
    </p:extLst>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1844824"/>
            <a:ext cx="7772400" cy="1470025"/>
          </a:xfrm>
        </p:spPr>
        <p:txBody>
          <a:bodyPr anchor="ctr"/>
          <a:lstStyle/>
          <a:p>
            <a:r>
              <a:rPr lang="ko-KR" altLang="en-US" dirty="0"/>
              <a:t>마스터 제목 스타일 편집</a:t>
            </a:r>
          </a:p>
        </p:txBody>
      </p:sp>
      <p:sp>
        <p:nvSpPr>
          <p:cNvPr id="3" name="부제목 2"/>
          <p:cNvSpPr>
            <a:spLocks noGrp="1"/>
          </p:cNvSpPr>
          <p:nvPr>
            <p:ph type="subTitle" idx="1"/>
          </p:nvPr>
        </p:nvSpPr>
        <p:spPr>
          <a:xfrm>
            <a:off x="1371600" y="4149080"/>
            <a:ext cx="6400800" cy="1656184"/>
          </a:xfrm>
        </p:spPr>
        <p:txBody>
          <a:bodyPr/>
          <a:lstStyle>
            <a:lvl1pPr marL="0" indent="0" algn="ctr">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26945081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dirty="0"/>
              <a:t>마스터 제목 스타일 편집</a:t>
            </a:r>
          </a:p>
        </p:txBody>
      </p:sp>
      <p:sp>
        <p:nvSpPr>
          <p:cNvPr id="3" name="내용 개체 틀 2"/>
          <p:cNvSpPr>
            <a:spLocks noGrp="1"/>
          </p:cNvSpPr>
          <p:nvPr>
            <p:ph idx="1"/>
          </p:nvPr>
        </p:nvSpPr>
        <p:spPr>
          <a:xfrm>
            <a:off x="457200" y="1340768"/>
            <a:ext cx="8229600" cy="4968552"/>
          </a:xfrm>
        </p:spPr>
        <p:txBody>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930723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11828504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내용 개체 틀 2"/>
          <p:cNvSpPr>
            <a:spLocks noGrp="1"/>
          </p:cNvSpPr>
          <p:nvPr>
            <p:ph sz="half" idx="1"/>
          </p:nvPr>
        </p:nvSpPr>
        <p:spPr>
          <a:xfrm>
            <a:off x="457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340768"/>
            <a:ext cx="4038600"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6" name="바닥글 개체 틀 5"/>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7" name="슬라이드 번호 개체 틀 6"/>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0" name="직선 연결선 9"/>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1429036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34076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a:t>마스터 텍스트 스타일을 편집합니다</a:t>
            </a:r>
          </a:p>
        </p:txBody>
      </p:sp>
      <p:sp>
        <p:nvSpPr>
          <p:cNvPr id="4" name="내용 개체 틀 3"/>
          <p:cNvSpPr>
            <a:spLocks noGrp="1"/>
          </p:cNvSpPr>
          <p:nvPr>
            <p:ph sz="half" idx="2"/>
          </p:nvPr>
        </p:nvSpPr>
        <p:spPr>
          <a:xfrm>
            <a:off x="457200" y="1988840"/>
            <a:ext cx="4040188"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34076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1988840"/>
            <a:ext cx="4041775" cy="432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8" name="바닥글 개체 틀 7"/>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9" name="슬라이드 번호 개체 틀 8"/>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12" name="직선 연결선 11"/>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288575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chor="b"/>
          <a:lstStyle/>
          <a:p>
            <a:r>
              <a:rPr lang="ko-KR" altLang="en-US"/>
              <a:t>마스터 제목 스타일 편집</a:t>
            </a:r>
          </a:p>
        </p:txBody>
      </p:sp>
      <p:sp>
        <p:nvSpPr>
          <p:cNvPr id="3" name="날짜 개체 틀 2"/>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4" name="바닥글 개체 틀 3"/>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5" name="슬라이드 번호 개체 틀 4"/>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cxnSp>
        <p:nvCxnSpPr>
          <p:cNvPr id="8" name="직선 연결선 7"/>
          <p:cNvCxnSpPr/>
          <p:nvPr userDrawn="1"/>
        </p:nvCxnSpPr>
        <p:spPr>
          <a:xfrm>
            <a:off x="251520" y="1052736"/>
            <a:ext cx="8640960" cy="0"/>
          </a:xfrm>
          <a:prstGeom prst="line">
            <a:avLst/>
          </a:prstGeom>
          <a:ln>
            <a:solidFill>
              <a:schemeClr val="dk1">
                <a:alpha val="7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87130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453336"/>
            <a:ext cx="2133600" cy="268139"/>
          </a:xfrm>
        </p:spPr>
        <p:txBody>
          <a:bodyPr/>
          <a:lstStyle/>
          <a:p>
            <a:fld id="{FB30EDBD-1C2D-4C1E-B459-B60219FAB484}" type="datetimeFigureOut">
              <a:rPr lang="ko-KR" altLang="en-US" smtClean="0">
                <a:solidFill>
                  <a:prstClr val="black">
                    <a:tint val="75000"/>
                  </a:prstClr>
                </a:solidFill>
                <a:latin typeface="Calibri"/>
                <a:ea typeface="나눔고딕"/>
              </a:rPr>
              <a:pPr/>
              <a:t>2024. 6. 28.</a:t>
            </a:fld>
            <a:endParaRPr lang="ko-KR" altLang="en-US">
              <a:solidFill>
                <a:prstClr val="black">
                  <a:tint val="75000"/>
                </a:prstClr>
              </a:solidFill>
              <a:latin typeface="Calibri"/>
              <a:ea typeface="나눔고딕"/>
            </a:endParaRPr>
          </a:p>
        </p:txBody>
      </p:sp>
      <p:sp>
        <p:nvSpPr>
          <p:cNvPr id="3" name="바닥글 개체 틀 2"/>
          <p:cNvSpPr>
            <a:spLocks noGrp="1"/>
          </p:cNvSpPr>
          <p:nvPr>
            <p:ph type="ftr" sz="quarter" idx="11"/>
          </p:nvPr>
        </p:nvSpPr>
        <p:spPr>
          <a:xfrm>
            <a:off x="3124200" y="6453336"/>
            <a:ext cx="2895600" cy="268139"/>
          </a:xfrm>
        </p:spPr>
        <p:txBody>
          <a:bodyPr/>
          <a:lstStyle/>
          <a:p>
            <a:endParaRPr lang="ko-KR" altLang="en-US">
              <a:solidFill>
                <a:prstClr val="black">
                  <a:tint val="75000"/>
                </a:prstClr>
              </a:solidFill>
              <a:latin typeface="Calibri"/>
              <a:ea typeface="나눔고딕"/>
            </a:endParaRPr>
          </a:p>
        </p:txBody>
      </p:sp>
      <p:sp>
        <p:nvSpPr>
          <p:cNvPr id="4" name="슬라이드 번호 개체 틀 3"/>
          <p:cNvSpPr>
            <a:spLocks noGrp="1"/>
          </p:cNvSpPr>
          <p:nvPr>
            <p:ph type="sldNum" sz="quarter" idx="12"/>
          </p:nvPr>
        </p:nvSpPr>
        <p:spPr>
          <a:xfrm>
            <a:off x="6553200" y="6453336"/>
            <a:ext cx="2133600" cy="268139"/>
          </a:xfrm>
        </p:spPr>
        <p:txBody>
          <a:bodyPr/>
          <a:lstStyle/>
          <a:p>
            <a:fld id="{4BEDD84E-25D4-4983-8AA1-2863C96F08D9}" type="slidenum">
              <a:rPr lang="ko-KR" altLang="en-US" smtClean="0">
                <a:solidFill>
                  <a:prstClr val="black">
                    <a:tint val="75000"/>
                  </a:prstClr>
                </a:solidFill>
                <a:latin typeface="Calibri"/>
                <a:ea typeface="나눔고딕"/>
              </a:rPr>
              <a:pPr/>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35601986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89479520"/>
      </p:ext>
    </p:extLst>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0055632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pic>
        <p:nvPicPr>
          <p:cNvPr id="5" name="Picture 4"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66332104"/>
      </p:ext>
    </p:extLst>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00379847"/>
      </p:ext>
    </p:extLst>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572035"/>
      </p:ext>
    </p:extLst>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88566681"/>
      </p:ext>
    </p:extLst>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8079462"/>
      </p:ext>
    </p:extLst>
  </p:cSld>
  <p:clrMapOvr>
    <a:masterClrMapping/>
  </p:clrMapOvr>
  <p:transition/>
</p:sldLayout>
</file>

<file path=ppt/slideLayouts/slideLayout2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5569968"/>
      </p:ext>
    </p:extLst>
  </p:cSld>
  <p:clrMapOvr>
    <a:masterClrMapping/>
  </p:clrMapOvr>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9015984"/>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7952"/>
      </p:ext>
    </p:extLst>
  </p:cSld>
  <p:clrMapOvr>
    <a:masterClrMapping/>
  </p:clrMapOvr>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945983"/>
      </p:ext>
    </p:extLst>
  </p:cSld>
  <p:clrMapOvr>
    <a:masterClrMapping/>
  </p:clrMapOvr>
  <p:transition/>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2225097"/>
      </p:ext>
    </p:extLst>
  </p:cSld>
  <p:clrMapOvr>
    <a:masterClrMapping/>
  </p:clrMapOvr>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28699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pic>
        <p:nvPicPr>
          <p:cNvPr id="4" name="Picture 3"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936326866"/>
      </p:ext>
    </p:extLst>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7515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12952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152414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1336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32617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5589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8574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015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180123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511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pic>
        <p:nvPicPr>
          <p:cNvPr id="7" name="Picture 6"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51917189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0E240D94-E5C6-2B45-92EB-F7FCCB9B6116}" type="slidenum">
              <a:rPr lang="en-US" altLang="en-US"/>
              <a:pPr>
                <a:defRPr/>
              </a:pPr>
              <a:t>‹#›</a:t>
            </a:fld>
            <a:endParaRPr lang="en-US" altLang="en-US"/>
          </a:p>
        </p:txBody>
      </p:sp>
    </p:spTree>
    <p:extLst>
      <p:ext uri="{BB962C8B-B14F-4D97-AF65-F5344CB8AC3E}">
        <p14:creationId xmlns:p14="http://schemas.microsoft.com/office/powerpoint/2010/main" val="1439261544"/>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7B2952-2F74-D544-92BC-FBFBE9A340CC}" type="slidenum">
              <a:rPr lang="en-US" altLang="en-US"/>
              <a:pPr>
                <a:defRPr/>
              </a:pPr>
              <a:t>‹#›</a:t>
            </a:fld>
            <a:endParaRPr lang="en-US" altLang="en-US"/>
          </a:p>
        </p:txBody>
      </p:sp>
    </p:spTree>
    <p:extLst>
      <p:ext uri="{BB962C8B-B14F-4D97-AF65-F5344CB8AC3E}">
        <p14:creationId xmlns:p14="http://schemas.microsoft.com/office/powerpoint/2010/main" val="1244734131"/>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F9F7682-838C-D145-8DB5-B49C18A130F8}" type="slidenum">
              <a:rPr lang="en-US" altLang="en-US"/>
              <a:pPr>
                <a:defRPr/>
              </a:pPr>
              <a:t>‹#›</a:t>
            </a:fld>
            <a:endParaRPr lang="en-US" altLang="en-US"/>
          </a:p>
        </p:txBody>
      </p:sp>
    </p:spTree>
    <p:extLst>
      <p:ext uri="{BB962C8B-B14F-4D97-AF65-F5344CB8AC3E}">
        <p14:creationId xmlns:p14="http://schemas.microsoft.com/office/powerpoint/2010/main" val="3758153688"/>
      </p:ext>
    </p:extLst>
  </p:cSld>
  <p:clrMapOvr>
    <a:masterClrMapping/>
  </p:clrMapOvr>
  <p:transition/>
</p:sldLayout>
</file>

<file path=ppt/slideLayouts/slideLayout3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E01938C-1825-4C47-ADAA-667501E8BB2D}" type="slidenum">
              <a:rPr lang="en-US" altLang="en-US"/>
              <a:pPr>
                <a:defRPr/>
              </a:pPr>
              <a:t>‹#›</a:t>
            </a:fld>
            <a:endParaRPr lang="en-US" altLang="en-US"/>
          </a:p>
        </p:txBody>
      </p:sp>
    </p:spTree>
    <p:extLst>
      <p:ext uri="{BB962C8B-B14F-4D97-AF65-F5344CB8AC3E}">
        <p14:creationId xmlns:p14="http://schemas.microsoft.com/office/powerpoint/2010/main" val="3906725712"/>
      </p:ext>
    </p:extLst>
  </p:cSld>
  <p:clrMapOvr>
    <a:masterClrMapping/>
  </p:clrMapOvr>
  <p:transition/>
</p:sldLayout>
</file>

<file path=ppt/slideLayouts/slideLayout3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2E44CBD-17AA-1C44-8BA0-F0313DF1E03A}" type="slidenum">
              <a:rPr lang="en-US" altLang="en-US"/>
              <a:pPr>
                <a:defRPr/>
              </a:pPr>
              <a:t>‹#›</a:t>
            </a:fld>
            <a:endParaRPr lang="en-US" altLang="en-US"/>
          </a:p>
        </p:txBody>
      </p:sp>
    </p:spTree>
    <p:extLst>
      <p:ext uri="{BB962C8B-B14F-4D97-AF65-F5344CB8AC3E}">
        <p14:creationId xmlns:p14="http://schemas.microsoft.com/office/powerpoint/2010/main" val="4069638184"/>
      </p:ext>
    </p:extLst>
  </p:cSld>
  <p:clrMapOvr>
    <a:masterClrMapping/>
  </p:clrMapOvr>
  <p:transition/>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14E6E70-902E-8E4C-B56A-EB171DB5C34A}" type="slidenum">
              <a:rPr lang="en-US" altLang="en-US"/>
              <a:pPr>
                <a:defRPr/>
              </a:pPr>
              <a:t>‹#›</a:t>
            </a:fld>
            <a:endParaRPr lang="en-US" altLang="en-US"/>
          </a:p>
        </p:txBody>
      </p:sp>
    </p:spTree>
    <p:extLst>
      <p:ext uri="{BB962C8B-B14F-4D97-AF65-F5344CB8AC3E}">
        <p14:creationId xmlns:p14="http://schemas.microsoft.com/office/powerpoint/2010/main" val="4280595539"/>
      </p:ext>
    </p:extLst>
  </p:cSld>
  <p:clrMapOvr>
    <a:masterClrMapping/>
  </p:clrMapOvr>
  <p:transition/>
</p:sldLayout>
</file>

<file path=ppt/slideLayouts/slideLayout3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1920B83-E5C7-4748-945F-F9585594732C}" type="slidenum">
              <a:rPr lang="en-US" altLang="en-US"/>
              <a:pPr>
                <a:defRPr/>
              </a:pPr>
              <a:t>‹#›</a:t>
            </a:fld>
            <a:endParaRPr lang="en-US" altLang="en-US"/>
          </a:p>
        </p:txBody>
      </p:sp>
    </p:spTree>
    <p:extLst>
      <p:ext uri="{BB962C8B-B14F-4D97-AF65-F5344CB8AC3E}">
        <p14:creationId xmlns:p14="http://schemas.microsoft.com/office/powerpoint/2010/main" val="2174433047"/>
      </p:ext>
    </p:extLst>
  </p:cSld>
  <p:clrMapOvr>
    <a:masterClrMapping/>
  </p:clrMapOvr>
  <p:transition/>
</p:sldLayout>
</file>

<file path=ppt/slideLayouts/slideLayout3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84C42A7-D582-E24E-B2AD-361121256527}" type="slidenum">
              <a:rPr lang="en-US" altLang="en-US"/>
              <a:pPr>
                <a:defRPr/>
              </a:pPr>
              <a:t>‹#›</a:t>
            </a:fld>
            <a:endParaRPr lang="en-US" altLang="en-US"/>
          </a:p>
        </p:txBody>
      </p:sp>
    </p:spTree>
    <p:extLst>
      <p:ext uri="{BB962C8B-B14F-4D97-AF65-F5344CB8AC3E}">
        <p14:creationId xmlns:p14="http://schemas.microsoft.com/office/powerpoint/2010/main" val="895594660"/>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45B44AF-607F-D14C-BF32-685CA37DFF41}" type="slidenum">
              <a:rPr lang="en-US" altLang="en-US"/>
              <a:pPr>
                <a:defRPr/>
              </a:pPr>
              <a:t>‹#›</a:t>
            </a:fld>
            <a:endParaRPr lang="en-US" altLang="en-US"/>
          </a:p>
        </p:txBody>
      </p:sp>
    </p:spTree>
    <p:extLst>
      <p:ext uri="{BB962C8B-B14F-4D97-AF65-F5344CB8AC3E}">
        <p14:creationId xmlns:p14="http://schemas.microsoft.com/office/powerpoint/2010/main" val="3598801899"/>
      </p:ext>
    </p:extLst>
  </p:cSld>
  <p:clrMapOvr>
    <a:masterClrMapping/>
  </p:clrMapOvr>
  <p:transition/>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DCDFAA6-D8FF-694C-834A-ACCCD8522248}" type="slidenum">
              <a:rPr lang="en-US" altLang="en-US"/>
              <a:pPr>
                <a:defRPr/>
              </a:pPr>
              <a:t>‹#›</a:t>
            </a:fld>
            <a:endParaRPr lang="en-US" altLang="en-US"/>
          </a:p>
        </p:txBody>
      </p:sp>
    </p:spTree>
    <p:extLst>
      <p:ext uri="{BB962C8B-B14F-4D97-AF65-F5344CB8AC3E}">
        <p14:creationId xmlns:p14="http://schemas.microsoft.com/office/powerpoint/2010/main" val="182300764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02755826"/>
      </p:ext>
    </p:extLst>
  </p:cSld>
  <p:clrMapOvr>
    <a:masterClrMapping/>
  </p:clrMapOvr>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923AAA-1C55-7E45-B953-D9BFED328DD6}" type="slidenum">
              <a:rPr lang="en-US" altLang="en-US"/>
              <a:pPr>
                <a:defRPr/>
              </a:pPr>
              <a:t>‹#›</a:t>
            </a:fld>
            <a:endParaRPr lang="en-US" altLang="en-US"/>
          </a:p>
        </p:txBody>
      </p:sp>
    </p:spTree>
    <p:extLst>
      <p:ext uri="{BB962C8B-B14F-4D97-AF65-F5344CB8AC3E}">
        <p14:creationId xmlns:p14="http://schemas.microsoft.com/office/powerpoint/2010/main" val="2692791579"/>
      </p:ext>
    </p:extLst>
  </p:cSld>
  <p:clrMapOvr>
    <a:masterClrMapping/>
  </p:clrMapOvr>
  <p:transition/>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694097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5019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3"/>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4"/>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748501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104253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28031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1897954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7" name="Footer Placeholder 6"/>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049454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7" name="Slide Number Placeholder 6"/>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249070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10" name="Footer Placeholder 9"/>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11" name="Slide Number Placeholder 10"/>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6683859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5857697"/>
      </p:ext>
    </p:extLst>
  </p:cSld>
  <p:clrMapOvr>
    <a:masterClrMapping/>
  </p:clrMapOvr>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solidFill>
                  <a:prstClr val="white">
                    <a:alpha val="75000"/>
                  </a:prstClr>
                </a:solidFill>
                <a:latin typeface="Calibri"/>
              </a:rPr>
              <a:pPr/>
              <a:t>6/28/24</a:t>
            </a:fld>
            <a:endParaRPr lang="en-US">
              <a:solidFill>
                <a:prstClr val="white">
                  <a:alpha val="75000"/>
                </a:prstClr>
              </a:solidFill>
              <a:latin typeface="Calibri"/>
            </a:endParaRPr>
          </a:p>
        </p:txBody>
      </p:sp>
      <p:sp>
        <p:nvSpPr>
          <p:cNvPr id="9" name="Footer Placeholder 8"/>
          <p:cNvSpPr>
            <a:spLocks noGrp="1"/>
          </p:cNvSpPr>
          <p:nvPr>
            <p:ph type="ftr" sz="quarter" idx="11"/>
          </p:nvPr>
        </p:nvSpPr>
        <p:spPr/>
        <p:txBody>
          <a:bodyPr/>
          <a:lstStyle/>
          <a:p>
            <a:endParaRPr lang="en-US" dirty="0">
              <a:solidFill>
                <a:prstClr val="white">
                  <a:alpha val="75000"/>
                </a:prstClr>
              </a:solidFill>
              <a:latin typeface="Calibri"/>
            </a:endParaRPr>
          </a:p>
        </p:txBody>
      </p:sp>
      <p:sp>
        <p:nvSpPr>
          <p:cNvPr id="10" name="Slide Number Placeholder 9"/>
          <p:cNvSpPr>
            <a:spLocks noGrp="1"/>
          </p:cNvSpPr>
          <p:nvPr>
            <p:ph type="sldNum" sz="quarter" idx="12"/>
          </p:nvPr>
        </p:nvSpPr>
        <p:spPr/>
        <p:txBody>
          <a:bodyPr/>
          <a:lstStyle/>
          <a:p>
            <a:fld id="{659951FD-F195-4FF4-B5D0-ABFF8986B8DF}" type="slidenum">
              <a:rPr lang="en-US" smtClean="0">
                <a:solidFill>
                  <a:prstClr val="white"/>
                </a:solidFill>
                <a:latin typeface="Calibri"/>
              </a:rPr>
              <a:pPr/>
              <a:t>‹#›</a:t>
            </a:fld>
            <a:endParaRPr lang="en-US" dirty="0">
              <a:solidFill>
                <a:prstClr val="white"/>
              </a:solidFill>
              <a:latin typeface="Calibri"/>
            </a:endParaRPr>
          </a:p>
        </p:txBody>
      </p:sp>
    </p:spTree>
    <p:extLst>
      <p:ext uri="{BB962C8B-B14F-4D97-AF65-F5344CB8AC3E}">
        <p14:creationId xmlns:p14="http://schemas.microsoft.com/office/powerpoint/2010/main" val="35443808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15366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black">
                  <a:alpha val="75000"/>
                </a:prstClr>
              </a:solidFill>
              <a:latin typeface="Calibri"/>
            </a:endParaRPr>
          </a:p>
        </p:txBody>
      </p:sp>
      <p:sp>
        <p:nvSpPr>
          <p:cNvPr id="9" name="Slide Number Placeholder 8"/>
          <p:cNvSpPr>
            <a:spLocks noGrp="1"/>
          </p:cNvSpPr>
          <p:nvPr>
            <p:ph type="sldNum" sz="quarter" idx="12"/>
          </p:nvPr>
        </p:nvSpPr>
        <p:spPr/>
        <p:txBody>
          <a:body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86644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8"/>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C668BF9C-93BB-B548-912F-BE2A1331A62B}" type="slidenum">
              <a:rPr lang="en-US" altLang="en-US"/>
              <a:pPr>
                <a:defRPr/>
              </a:pPr>
              <a:t>‹#›</a:t>
            </a:fld>
            <a:endParaRPr lang="en-US" altLang="en-US"/>
          </a:p>
        </p:txBody>
      </p:sp>
    </p:spTree>
    <p:extLst>
      <p:ext uri="{BB962C8B-B14F-4D97-AF65-F5344CB8AC3E}">
        <p14:creationId xmlns:p14="http://schemas.microsoft.com/office/powerpoint/2010/main" val="3159291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60F4C6C-A4AD-634C-B2AA-5823E85646AB}" type="slidenum">
              <a:rPr lang="en-US" altLang="en-US"/>
              <a:pPr>
                <a:defRPr/>
              </a:pPr>
              <a:t>‹#›</a:t>
            </a:fld>
            <a:endParaRPr lang="en-US" altLang="en-US"/>
          </a:p>
        </p:txBody>
      </p:sp>
    </p:spTree>
    <p:extLst>
      <p:ext uri="{BB962C8B-B14F-4D97-AF65-F5344CB8AC3E}">
        <p14:creationId xmlns:p14="http://schemas.microsoft.com/office/powerpoint/2010/main" val="20648790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E9D27D4-CF21-B743-868C-38D13B2F42B4}" type="slidenum">
              <a:rPr lang="en-US" altLang="en-US"/>
              <a:pPr>
                <a:defRPr/>
              </a:pPr>
              <a:t>‹#›</a:t>
            </a:fld>
            <a:endParaRPr lang="en-US" altLang="en-US"/>
          </a:p>
        </p:txBody>
      </p:sp>
    </p:spTree>
    <p:extLst>
      <p:ext uri="{BB962C8B-B14F-4D97-AF65-F5344CB8AC3E}">
        <p14:creationId xmlns:p14="http://schemas.microsoft.com/office/powerpoint/2010/main" val="236753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8F35F6C-2FE9-E643-BA9E-744EBFA979FE}" type="slidenum">
              <a:rPr lang="en-US" altLang="en-US"/>
              <a:pPr>
                <a:defRPr/>
              </a:pPr>
              <a:t>‹#›</a:t>
            </a:fld>
            <a:endParaRPr lang="en-US" altLang="en-US"/>
          </a:p>
        </p:txBody>
      </p:sp>
    </p:spTree>
    <p:extLst>
      <p:ext uri="{BB962C8B-B14F-4D97-AF65-F5344CB8AC3E}">
        <p14:creationId xmlns:p14="http://schemas.microsoft.com/office/powerpoint/2010/main" val="3324610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A36820D8-511C-334B-9255-32401B223793}" type="slidenum">
              <a:rPr lang="en-US" altLang="en-US"/>
              <a:pPr>
                <a:defRPr/>
              </a:pPr>
              <a:t>‹#›</a:t>
            </a:fld>
            <a:endParaRPr lang="en-US" altLang="en-US"/>
          </a:p>
        </p:txBody>
      </p:sp>
    </p:spTree>
    <p:extLst>
      <p:ext uri="{BB962C8B-B14F-4D97-AF65-F5344CB8AC3E}">
        <p14:creationId xmlns:p14="http://schemas.microsoft.com/office/powerpoint/2010/main" val="1827451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42E3693-D302-D64D-8335-04DBBDCAC3E8}" type="slidenum">
              <a:rPr lang="en-US" altLang="en-US"/>
              <a:pPr>
                <a:defRPr/>
              </a:pPr>
              <a:t>‹#›</a:t>
            </a:fld>
            <a:endParaRPr lang="en-US" altLang="en-US"/>
          </a:p>
        </p:txBody>
      </p:sp>
    </p:spTree>
    <p:extLst>
      <p:ext uri="{BB962C8B-B14F-4D97-AF65-F5344CB8AC3E}">
        <p14:creationId xmlns:p14="http://schemas.microsoft.com/office/powerpoint/2010/main" val="3658476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0C3B91E-9495-5D4C-A473-89DD744F318C}" type="slidenum">
              <a:rPr lang="en-US" altLang="en-US"/>
              <a:pPr>
                <a:defRPr/>
              </a:pPr>
              <a:t>‹#›</a:t>
            </a:fld>
            <a:endParaRPr lang="en-US" altLang="en-US"/>
          </a:p>
        </p:txBody>
      </p:sp>
    </p:spTree>
    <p:extLst>
      <p:ext uri="{BB962C8B-B14F-4D97-AF65-F5344CB8AC3E}">
        <p14:creationId xmlns:p14="http://schemas.microsoft.com/office/powerpoint/2010/main" val="1756490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pic>
        <p:nvPicPr>
          <p:cNvPr id="6" name="Picture 5"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73851008"/>
      </p:ext>
    </p:extLst>
  </p:cSld>
  <p:clrMapOvr>
    <a:masterClrMapping/>
  </p:clrMapOvr>
  <p:transition/>
</p:sldLayout>
</file>

<file path=ppt/slideLayouts/slideLayout3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E317DB17-6DD3-1D47-9DC7-29C718BD885A}" type="slidenum">
              <a:rPr lang="en-US" altLang="en-US"/>
              <a:pPr>
                <a:defRPr/>
              </a:pPr>
              <a:t>‹#›</a:t>
            </a:fld>
            <a:endParaRPr lang="en-US" altLang="en-US"/>
          </a:p>
        </p:txBody>
      </p:sp>
    </p:spTree>
    <p:extLst>
      <p:ext uri="{BB962C8B-B14F-4D97-AF65-F5344CB8AC3E}">
        <p14:creationId xmlns:p14="http://schemas.microsoft.com/office/powerpoint/2010/main" val="33704642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8B564A7-2749-BD47-ACBB-5E9A7893C5B7}" type="slidenum">
              <a:rPr lang="en-US" altLang="en-US"/>
              <a:pPr>
                <a:defRPr/>
              </a:pPr>
              <a:t>‹#›</a:t>
            </a:fld>
            <a:endParaRPr lang="en-US" altLang="en-US"/>
          </a:p>
        </p:txBody>
      </p:sp>
    </p:spTree>
    <p:extLst>
      <p:ext uri="{BB962C8B-B14F-4D97-AF65-F5344CB8AC3E}">
        <p14:creationId xmlns:p14="http://schemas.microsoft.com/office/powerpoint/2010/main" val="15538328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53FA10DE-9244-444C-BB66-013E28A2DDD9}" type="slidenum">
              <a:rPr lang="en-US" altLang="en-US"/>
              <a:pPr>
                <a:defRPr/>
              </a:pPr>
              <a:t>‹#›</a:t>
            </a:fld>
            <a:endParaRPr lang="en-US" altLang="en-US"/>
          </a:p>
        </p:txBody>
      </p:sp>
    </p:spTree>
    <p:extLst>
      <p:ext uri="{BB962C8B-B14F-4D97-AF65-F5344CB8AC3E}">
        <p14:creationId xmlns:p14="http://schemas.microsoft.com/office/powerpoint/2010/main" val="10646979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E2563C0-B5B3-BE4C-AFD7-D5025596D7E3}" type="slidenum">
              <a:rPr lang="en-US" altLang="en-US"/>
              <a:pPr>
                <a:defRPr/>
              </a:pPr>
              <a:t>‹#›</a:t>
            </a:fld>
            <a:endParaRPr lang="en-US" altLang="en-US"/>
          </a:p>
        </p:txBody>
      </p:sp>
    </p:spTree>
    <p:extLst>
      <p:ext uri="{BB962C8B-B14F-4D97-AF65-F5344CB8AC3E}">
        <p14:creationId xmlns:p14="http://schemas.microsoft.com/office/powerpoint/2010/main" val="3950607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2858821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1247416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15245025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1673744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40940905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2375012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94742916"/>
      </p:ext>
    </p:extLst>
  </p:cSld>
  <p:clrMapOvr>
    <a:masterClrMapping/>
  </p:clrMapOvr>
  <p:transition/>
</p:sldLayout>
</file>

<file path=ppt/slideLayouts/slideLayout3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960859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19668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2146915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272325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21399147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26561647"/>
      </p:ext>
    </p:extLst>
  </p:cSld>
  <p:clrMapOvr>
    <a:masterClrMapping/>
  </p:clrMapOvr>
  <p:transition/>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8418393"/>
      </p:ext>
    </p:extLst>
  </p:cSld>
  <p:clrMapOvr>
    <a:masterClrMapping/>
  </p:clrMapOvr>
  <p:transition/>
</p:sldLayout>
</file>

<file path=ppt/slideLayouts/slideLayout3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0556249"/>
      </p:ext>
    </p:extLst>
  </p:cSld>
  <p:clrMapOvr>
    <a:masterClrMapping/>
  </p:clrMapOvr>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cSld>
  <p:clrMapOvr>
    <a:masterClrMapping/>
  </p:clrMapOvr>
  <p:transition/>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350">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6" name="Line 10"/>
          <p:cNvSpPr>
            <a:spLocks noChangeShapeType="1"/>
          </p:cNvSpPr>
          <p:nvPr/>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sz="1350">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3600"/>
            </a:lvl1pPr>
          </a:lstStyle>
          <a:p>
            <a:r>
              <a:rPr lang="en-US" altLang="zh-TW"/>
              <a:t>Click to edit Master title style</a:t>
            </a:r>
            <a:endParaRPr lang="en-US" altLang="en-US"/>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zh-TW"/>
              <a:t>Click to edit Master subtitle style</a:t>
            </a:r>
            <a:endParaRPr lang="en-US" altLang="en-US"/>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900">
                <a:latin typeface="Garamond" pitchFamily="18" charset="0"/>
              </a:defRPr>
            </a:lvl1pPr>
          </a:lstStyle>
          <a:p>
            <a:endParaRPr 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solidFill>
                <a:srgbClr val="000000"/>
              </a:solidFill>
            </a:endParaRPr>
          </a:p>
        </p:txBody>
      </p:sp>
      <p:sp>
        <p:nvSpPr>
          <p:cNvPr id="9" name="Rectangle 6"/>
          <p:cNvSpPr>
            <a:spLocks noGrp="1" noChangeArrowheads="1"/>
          </p:cNvSpPr>
          <p:nvPr>
            <p:ph type="sldNum" sz="quarter" idx="12"/>
          </p:nvPr>
        </p:nvSpPr>
        <p:spPr/>
        <p:txBody>
          <a:bodyPr/>
          <a:lstStyle>
            <a:lvl1pPr>
              <a:defRPr sz="900"/>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44934606"/>
      </p:ext>
    </p:extLst>
  </p:cSld>
  <p:clrMapOvr>
    <a:masterClrMapping/>
  </p:clrMapOvr>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0"/>
            <a:ext cx="7772400" cy="1362075"/>
          </a:xfrm>
        </p:spPr>
        <p:txBody>
          <a:bodyPr/>
          <a:lstStyle>
            <a:lvl1pPr algn="l">
              <a:defRPr sz="3000" b="1" cap="all"/>
            </a:lvl1pPr>
          </a:lstStyle>
          <a:p>
            <a:r>
              <a:rPr lang="en-US" altLang="zh-TW"/>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ltLang="zh-TW"/>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Content Placeholder 2"/>
          <p:cNvSpPr>
            <a:spLocks noGrp="1"/>
          </p:cNvSpPr>
          <p:nvPr>
            <p:ph sz="half" idx="1"/>
          </p:nvPr>
        </p:nvSpPr>
        <p:spPr>
          <a:xfrm>
            <a:off x="2286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Content Placeholder 3"/>
          <p:cNvSpPr>
            <a:spLocks noGrp="1"/>
          </p:cNvSpPr>
          <p:nvPr>
            <p:ph sz="half" idx="2"/>
          </p:nvPr>
        </p:nvSpPr>
        <p:spPr>
          <a:xfrm>
            <a:off x="4610100" y="1371600"/>
            <a:ext cx="4229100" cy="4876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ltLang="zh-TW"/>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5" name="Text Placeholder 4"/>
          <p:cNvSpPr>
            <a:spLocks noGrp="1"/>
          </p:cNvSpPr>
          <p:nvPr>
            <p:ph type="body" sz="quarter" idx="3"/>
          </p:nvPr>
        </p:nvSpPr>
        <p:spPr>
          <a:xfrm>
            <a:off x="4645035"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p:cNvSpPr>
            <a:spLocks noGrp="1"/>
          </p:cNvSpPr>
          <p:nvPr>
            <p:ph sz="quarter" idx="4"/>
          </p:nvPr>
        </p:nvSpPr>
        <p:spPr>
          <a:xfrm>
            <a:off x="4645035"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7"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ltLang="zh-TW"/>
              <a:t>Click to edit Master title style</a:t>
            </a:r>
            <a:endParaRPr lang="en-US"/>
          </a:p>
        </p:txBody>
      </p:sp>
      <p:sp>
        <p:nvSpPr>
          <p:cNvPr id="3" name="Content Placeholder 2"/>
          <p:cNvSpPr>
            <a:spLocks noGrp="1"/>
          </p:cNvSpPr>
          <p:nvPr>
            <p:ph idx="1"/>
          </p:nvPr>
        </p:nvSpPr>
        <p:spPr>
          <a:xfrm>
            <a:off x="3575050" y="273070"/>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ltLang="zh-TW"/>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altLang="zh-TW"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ltLang="zh-TW"/>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ltLang="zh-TW"/>
              <a:t>Click to edit Master title style</a:t>
            </a:r>
            <a:endParaRPr lang="en-US"/>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en-US"/>
          </a:p>
        </p:txBody>
      </p:sp>
      <p:sp>
        <p:nvSpPr>
          <p:cNvPr id="4" name="Rectangle 1029"/>
          <p:cNvSpPr>
            <a:spLocks noGrp="1" noChangeArrowheads="1"/>
          </p:cNvSpPr>
          <p:nvPr>
            <p:ph type="ftr" sz="quarter" idx="10"/>
          </p:nvPr>
        </p:nvSpPr>
        <p:spPr>
          <a:ln/>
        </p:spPr>
        <p:txBody>
          <a:bodyPr/>
          <a:lstStyle>
            <a:lvl1pPr>
              <a:defRPr/>
            </a:lvl1pPr>
          </a:lstStyle>
          <a:p>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CAE9295-42F8-0747-9AE1-33958E89C374}" type="slidenum">
              <a:rPr lang="en-US" smtClean="0">
                <a:solidFill>
                  <a:srgbClr val="000000"/>
                </a:solidFill>
              </a:rPr>
              <a:pPr/>
              <a:t>‹#›</a:t>
            </a:fld>
            <a:endParaRPr lang="en-US">
              <a:solidFill>
                <a:srgbClr val="000000"/>
              </a:solidFill>
            </a:endParaRPr>
          </a:p>
        </p:txBody>
      </p:sp>
    </p:spTree>
  </p:cSld>
  <p:clrMapOvr>
    <a:masterClrMapping/>
  </p:clrMapOvr>
  <p:transition/>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prstClr val="black"/>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prstClr val="black"/>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93040131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67983501"/>
      </p:ext>
    </p:extLst>
  </p:cSld>
  <p:clrMapOvr>
    <a:masterClrMapping/>
  </p:clrMapOvr>
  <p:transition/>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40768776"/>
      </p:ext>
    </p:extLst>
  </p:cSld>
  <p:clrMapOvr>
    <a:masterClrMapping/>
  </p:clrMapOvr>
  <p:transition/>
</p:sldLayout>
</file>

<file path=ppt/slideLayouts/slideLayout3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260511931"/>
      </p:ext>
    </p:extLst>
  </p:cSld>
  <p:clrMapOvr>
    <a:masterClrMapping/>
  </p:clrMapOvr>
  <p:transition/>
</p:sldLayout>
</file>

<file path=ppt/slideLayouts/slideLayout3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986174166"/>
      </p:ext>
    </p:extLst>
  </p:cSld>
  <p:clrMapOvr>
    <a:masterClrMapping/>
  </p:clrMapOvr>
  <p:transition/>
</p:sldLayout>
</file>

<file path=ppt/slideLayouts/slideLayout3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89919389"/>
      </p:ext>
    </p:extLst>
  </p:cSld>
  <p:clrMapOvr>
    <a:masterClrMapping/>
  </p:clrMapOvr>
  <p:transition/>
</p:sldLayout>
</file>

<file path=ppt/slideLayouts/slideLayout3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05318677"/>
      </p:ext>
    </p:extLst>
  </p:cSld>
  <p:clrMapOvr>
    <a:masterClrMapping/>
  </p:clrMapOvr>
  <p:transition/>
</p:sldLayout>
</file>

<file path=ppt/slideLayouts/slideLayout3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77374766"/>
      </p:ext>
    </p:extLst>
  </p:cSld>
  <p:clrMapOvr>
    <a:masterClrMapping/>
  </p:clrMapOvr>
  <p:transition/>
</p:sldLayout>
</file>

<file path=ppt/slideLayouts/slideLayout3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868041354"/>
      </p:ext>
    </p:extLst>
  </p:cSld>
  <p:clrMapOvr>
    <a:masterClrMapping/>
  </p:clrMapOvr>
  <p:transition/>
</p:sldLayout>
</file>

<file path=ppt/slideLayouts/slideLayout3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43398135"/>
      </p:ext>
    </p:extLst>
  </p:cSld>
  <p:clrMapOvr>
    <a:masterClrMapping/>
  </p:clrMapOvr>
  <p:transition/>
</p:sldLayout>
</file>

<file path=ppt/slideLayouts/slideLayout3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629488110"/>
      </p:ext>
    </p:extLst>
  </p:cSld>
  <p:clrMapOvr>
    <a:masterClrMapping/>
  </p:clrMapOvr>
  <p:transition/>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5333018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9333776"/>
      </p:ext>
    </p:extLst>
  </p:cSld>
  <p:clrMapOvr>
    <a:masterClrMapping/>
  </p:clrMapOvr>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34625789"/>
      </p:ext>
    </p:extLst>
  </p:cSld>
  <p:clrMapOvr>
    <a:masterClrMapping/>
  </p:clrMapOvr>
  <p:transition/>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88409016"/>
      </p:ext>
    </p:extLst>
  </p:cSld>
  <p:clrMapOvr>
    <a:masterClrMapping/>
  </p:clrMapOvr>
  <p:transition/>
</p:sldLayout>
</file>

<file path=ppt/slideLayouts/slideLayout4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816495892"/>
      </p:ext>
    </p:extLst>
  </p:cSld>
  <p:clrMapOvr>
    <a:masterClrMapping/>
  </p:clrMapOvr>
  <p:transition/>
</p:sldLayout>
</file>

<file path=ppt/slideLayouts/slideLayout4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31889725"/>
      </p:ext>
    </p:extLst>
  </p:cSld>
  <p:clrMapOvr>
    <a:masterClrMapping/>
  </p:clrMapOvr>
  <p:transition/>
</p:sldLayout>
</file>

<file path=ppt/slideLayouts/slideLayout4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3419311"/>
      </p:ext>
    </p:extLst>
  </p:cSld>
  <p:clrMapOvr>
    <a:masterClrMapping/>
  </p:clrMapOvr>
  <p:transition/>
</p:sldLayout>
</file>

<file path=ppt/slideLayouts/slideLayout4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87196653"/>
      </p:ext>
    </p:extLst>
  </p:cSld>
  <p:clrMapOvr>
    <a:masterClrMapping/>
  </p:clrMapOvr>
  <p:transition/>
</p:sldLayout>
</file>

<file path=ppt/slideLayouts/slideLayout4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443399964"/>
      </p:ext>
    </p:extLst>
  </p:cSld>
  <p:clrMapOvr>
    <a:masterClrMapping/>
  </p:clrMapOvr>
  <p:transition/>
</p:sldLayout>
</file>

<file path=ppt/slideLayouts/slideLayout4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91952778"/>
      </p:ext>
    </p:extLst>
  </p:cSld>
  <p:clrMapOvr>
    <a:masterClrMapping/>
  </p:clrMapOvr>
  <p:transition/>
</p:sldLayout>
</file>

<file path=ppt/slideLayouts/slideLayout4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665507306"/>
      </p:ext>
    </p:extLst>
  </p:cSld>
  <p:clrMapOvr>
    <a:masterClrMapping/>
  </p:clrMapOvr>
  <p:transition/>
</p:sldLayout>
</file>

<file path=ppt/slideLayouts/slideLayout4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8267728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799048"/>
      </p:ext>
    </p:extLst>
  </p:cSld>
  <p:clrMapOvr>
    <a:masterClrMapping/>
  </p:clrMapOvr>
  <p:transition/>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820621740"/>
      </p:ext>
    </p:extLst>
  </p:cSld>
  <p:clrMapOvr>
    <a:masterClrMapping/>
  </p:clrMapOvr>
  <p:transition/>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7456820"/>
      </p:ext>
    </p:extLst>
  </p:cSld>
  <p:clrMapOvr>
    <a:masterClrMapping/>
  </p:clrMapOvr>
  <p:transition/>
</p:sldLayout>
</file>

<file path=ppt/slideLayouts/slideLayout4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74926908"/>
      </p:ext>
    </p:extLst>
  </p:cSld>
  <p:clrMapOvr>
    <a:masterClrMapping/>
  </p:clrMapOvr>
  <p:transition/>
</p:sldLayout>
</file>

<file path=ppt/slideLayouts/slideLayout4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6354275"/>
      </p:ext>
    </p:extLst>
  </p:cSld>
  <p:clrMapOvr>
    <a:masterClrMapping/>
  </p:clrMapOvr>
  <p:transition/>
</p:sldLayout>
</file>

<file path=ppt/slideLayouts/slideLayout4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248345"/>
      </p:ext>
    </p:extLst>
  </p:cSld>
  <p:clrMapOvr>
    <a:masterClrMapping/>
  </p:clrMapOvr>
  <p:transition/>
</p:sldLayout>
</file>

<file path=ppt/slideLayouts/slideLayout4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9797984"/>
      </p:ext>
    </p:extLst>
  </p:cSld>
  <p:clrMapOvr>
    <a:masterClrMapping/>
  </p:clrMapOvr>
  <p:transition/>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16771066"/>
      </p:ext>
    </p:extLst>
  </p:cSld>
  <p:clrMapOvr>
    <a:masterClrMapping/>
  </p:clrMapOvr>
  <p:transition/>
</p:sldLayout>
</file>

<file path=ppt/slideLayouts/slideLayout4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46128682"/>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06798312"/>
      </p:ext>
    </p:extLst>
  </p:cSld>
  <p:clrMapOvr>
    <a:masterClrMapping/>
  </p:clrMapOvr>
  <p:transition/>
</p:sldLayout>
</file>

<file path=ppt/slideLayouts/slideLayout4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496773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99270323"/>
      </p:ext>
    </p:extLst>
  </p:cSld>
  <p:clrMapOvr>
    <a:masterClrMapping/>
  </p:clrMapOvr>
  <p:transition/>
</p:sldLayout>
</file>

<file path=ppt/slideLayouts/slideLayout4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6940184"/>
      </p:ext>
    </p:extLst>
  </p:cSld>
  <p:clrMapOvr>
    <a:masterClrMapping/>
  </p:clrMapOvr>
  <p:transition/>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8021759"/>
      </p:ext>
    </p:extLst>
  </p:cSld>
  <p:clrMapOvr>
    <a:masterClrMapping/>
  </p:clrMapOvr>
  <p:transition/>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457200" y="1123950"/>
            <a:ext cx="8229600" cy="914400"/>
          </a:xfrm>
          <a:custGeom>
            <a:avLst/>
            <a:gdLst>
              <a:gd name="T0" fmla="*/ 0 w 1000"/>
              <a:gd name="T1" fmla="*/ 836127360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fontAlgn="base">
              <a:spcBef>
                <a:spcPct val="0"/>
              </a:spcBef>
              <a:spcAft>
                <a:spcPct val="0"/>
              </a:spcAft>
              <a:defRPr sz="1200">
                <a:ea typeface="ＭＳ Ｐゴシック" charset="0"/>
                <a:cs typeface="ＭＳ Ｐゴシック" charset="0"/>
              </a:defRPr>
            </a:lvl1pPr>
          </a:lstStyle>
          <a:p>
            <a:pPr>
              <a:defRPr/>
            </a:pPr>
            <a:fld id="{5C66147B-D8F4-B34F-ACFC-F4150A9F5034}" type="slidenum">
              <a:rPr lang="en-US" altLang="en-US"/>
              <a:pPr>
                <a:defRPr/>
              </a:pPr>
              <a:t>‹#›</a:t>
            </a:fld>
            <a:endParaRPr lang="en-US" altLang="en-US"/>
          </a:p>
        </p:txBody>
      </p:sp>
    </p:spTree>
    <p:extLst>
      <p:ext uri="{BB962C8B-B14F-4D97-AF65-F5344CB8AC3E}">
        <p14:creationId xmlns:p14="http://schemas.microsoft.com/office/powerpoint/2010/main" val="194996880"/>
      </p:ext>
    </p:extLst>
  </p:cSld>
  <p:clrMapOvr>
    <a:masterClrMapping/>
  </p:clrMapOvr>
  <p:transition/>
</p:sldLayout>
</file>

<file path=ppt/slideLayouts/slideLayout4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7B4B655F-9513-DB41-847A-CB5F5ABCD6B3}" type="slidenum">
              <a:rPr lang="en-US" altLang="en-US"/>
              <a:pPr>
                <a:defRPr/>
              </a:pPr>
              <a:t>‹#›</a:t>
            </a:fld>
            <a:endParaRPr lang="en-US" altLang="en-US"/>
          </a:p>
        </p:txBody>
      </p:sp>
    </p:spTree>
    <p:extLst>
      <p:ext uri="{BB962C8B-B14F-4D97-AF65-F5344CB8AC3E}">
        <p14:creationId xmlns:p14="http://schemas.microsoft.com/office/powerpoint/2010/main" val="3022748827"/>
      </p:ext>
    </p:extLst>
  </p:cSld>
  <p:clrMapOvr>
    <a:masterClrMapping/>
  </p:clrMapOvr>
  <p:transition/>
</p:sldLayout>
</file>

<file path=ppt/slideLayouts/slideLayout4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CF70262A-25C7-1D4F-BA49-9AAD51FA1D0E}" type="slidenum">
              <a:rPr lang="en-US" altLang="en-US"/>
              <a:pPr>
                <a:defRPr/>
              </a:pPr>
              <a:t>‹#›</a:t>
            </a:fld>
            <a:endParaRPr lang="en-US" altLang="en-US"/>
          </a:p>
        </p:txBody>
      </p:sp>
    </p:spTree>
    <p:extLst>
      <p:ext uri="{BB962C8B-B14F-4D97-AF65-F5344CB8AC3E}">
        <p14:creationId xmlns:p14="http://schemas.microsoft.com/office/powerpoint/2010/main" val="2844348648"/>
      </p:ext>
    </p:extLst>
  </p:cSld>
  <p:clrMapOvr>
    <a:masterClrMapping/>
  </p:clrMapOvr>
  <p:transition/>
</p:sldLayout>
</file>

<file path=ppt/slideLayouts/slideLayout4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6AFF24C-C776-6444-B9B7-94F550F93C13}" type="slidenum">
              <a:rPr lang="en-US" altLang="en-US"/>
              <a:pPr>
                <a:defRPr/>
              </a:pPr>
              <a:t>‹#›</a:t>
            </a:fld>
            <a:endParaRPr lang="en-US" altLang="en-US"/>
          </a:p>
        </p:txBody>
      </p:sp>
    </p:spTree>
    <p:extLst>
      <p:ext uri="{BB962C8B-B14F-4D97-AF65-F5344CB8AC3E}">
        <p14:creationId xmlns:p14="http://schemas.microsoft.com/office/powerpoint/2010/main" val="673294743"/>
      </p:ext>
    </p:extLst>
  </p:cSld>
  <p:clrMapOvr>
    <a:masterClrMapping/>
  </p:clrMapOvr>
  <p:transition/>
</p:sldLayout>
</file>

<file path=ppt/slideLayouts/slideLayout4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8"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13D46D27-56D0-344A-BE31-89C869EBEEAE}" type="slidenum">
              <a:rPr lang="en-US" altLang="en-US"/>
              <a:pPr>
                <a:defRPr/>
              </a:pPr>
              <a:t>‹#›</a:t>
            </a:fld>
            <a:endParaRPr lang="en-US" altLang="en-US"/>
          </a:p>
        </p:txBody>
      </p:sp>
    </p:spTree>
    <p:extLst>
      <p:ext uri="{BB962C8B-B14F-4D97-AF65-F5344CB8AC3E}">
        <p14:creationId xmlns:p14="http://schemas.microsoft.com/office/powerpoint/2010/main" val="2431732729"/>
      </p:ext>
    </p:extLst>
  </p:cSld>
  <p:clrMapOvr>
    <a:masterClrMapping/>
  </p:clrMapOvr>
  <p:transition/>
</p:sldLayout>
</file>

<file path=ppt/slideLayouts/slideLayout4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4"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4925BFE8-1EE5-7749-87C6-59D761839782}" type="slidenum">
              <a:rPr lang="en-US" altLang="en-US"/>
              <a:pPr>
                <a:defRPr/>
              </a:pPr>
              <a:t>‹#›</a:t>
            </a:fld>
            <a:endParaRPr lang="en-US" altLang="en-US"/>
          </a:p>
        </p:txBody>
      </p:sp>
    </p:spTree>
    <p:extLst>
      <p:ext uri="{BB962C8B-B14F-4D97-AF65-F5344CB8AC3E}">
        <p14:creationId xmlns:p14="http://schemas.microsoft.com/office/powerpoint/2010/main" val="978746972"/>
      </p:ext>
    </p:extLst>
  </p:cSld>
  <p:clrMapOvr>
    <a:masterClrMapping/>
  </p:clrMapOvr>
  <p:transition/>
</p:sldLayout>
</file>

<file path=ppt/slideLayouts/slideLayout4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3"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89151F3C-38B5-C447-BBE5-70E1ABFC6BB2}" type="slidenum">
              <a:rPr lang="en-US" altLang="en-US"/>
              <a:pPr>
                <a:defRPr/>
              </a:pPr>
              <a:t>‹#›</a:t>
            </a:fld>
            <a:endParaRPr lang="en-US" altLang="en-US"/>
          </a:p>
        </p:txBody>
      </p:sp>
    </p:spTree>
    <p:extLst>
      <p:ext uri="{BB962C8B-B14F-4D97-AF65-F5344CB8AC3E}">
        <p14:creationId xmlns:p14="http://schemas.microsoft.com/office/powerpoint/2010/main" val="2386205692"/>
      </p:ext>
    </p:extLst>
  </p:cSld>
  <p:clrMapOvr>
    <a:masterClrMapping/>
  </p:clrMapOvr>
  <p:transition/>
</p:sldLayout>
</file>

<file path=ppt/slideLayouts/slideLayout4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907B9740-5855-2A42-B252-D99EB4C57248}" type="slidenum">
              <a:rPr lang="en-US" altLang="en-US"/>
              <a:pPr>
                <a:defRPr/>
              </a:pPr>
              <a:t>‹#›</a:t>
            </a:fld>
            <a:endParaRPr lang="en-US" altLang="en-US"/>
          </a:p>
        </p:txBody>
      </p:sp>
    </p:spTree>
    <p:extLst>
      <p:ext uri="{BB962C8B-B14F-4D97-AF65-F5344CB8AC3E}">
        <p14:creationId xmlns:p14="http://schemas.microsoft.com/office/powerpoint/2010/main" val="66632457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88098509"/>
      </p:ext>
    </p:extLst>
  </p:cSld>
  <p:clrMapOvr>
    <a:masterClrMapping/>
  </p:clrMapOvr>
  <p:transition/>
</p:sldLayout>
</file>

<file path=ppt/slideLayouts/slideLayout4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6"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BDC5EF0D-3683-CA41-828D-672F2E3955A1}" type="slidenum">
              <a:rPr lang="en-US" altLang="en-US"/>
              <a:pPr>
                <a:defRPr/>
              </a:pPr>
              <a:t>‹#›</a:t>
            </a:fld>
            <a:endParaRPr lang="en-US" altLang="en-US"/>
          </a:p>
        </p:txBody>
      </p:sp>
    </p:spTree>
    <p:extLst>
      <p:ext uri="{BB962C8B-B14F-4D97-AF65-F5344CB8AC3E}">
        <p14:creationId xmlns:p14="http://schemas.microsoft.com/office/powerpoint/2010/main" val="1766707855"/>
      </p:ext>
    </p:extLst>
  </p:cSld>
  <p:clrMapOvr>
    <a:masterClrMapping/>
  </p:clrMapOvr>
  <p:transition/>
</p:sldLayout>
</file>

<file path=ppt/slideLayouts/slideLayout4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DD11A51B-8B96-BD4C-95B5-FCA03A36A313}" type="slidenum">
              <a:rPr lang="en-US" altLang="en-US"/>
              <a:pPr>
                <a:defRPr/>
              </a:pPr>
              <a:t>‹#›</a:t>
            </a:fld>
            <a:endParaRPr lang="en-US" altLang="en-US"/>
          </a:p>
        </p:txBody>
      </p:sp>
    </p:spTree>
    <p:extLst>
      <p:ext uri="{BB962C8B-B14F-4D97-AF65-F5344CB8AC3E}">
        <p14:creationId xmlns:p14="http://schemas.microsoft.com/office/powerpoint/2010/main" val="2452579808"/>
      </p:ext>
    </p:extLst>
  </p:cSld>
  <p:clrMapOvr>
    <a:masterClrMapping/>
  </p:clrMapOvr>
  <p:transition/>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p:txBody>
          <a:bodyPr/>
          <a:lstStyle>
            <a:lvl1pPr fontAlgn="base">
              <a:spcBef>
                <a:spcPct val="0"/>
              </a:spcBef>
              <a:spcAft>
                <a:spcPct val="0"/>
              </a:spcAft>
              <a:defRPr>
                <a:ea typeface="ＭＳ Ｐゴシック" charset="0"/>
                <a:cs typeface="ＭＳ Ｐゴシック" charset="0"/>
              </a:defRPr>
            </a:lvl1pPr>
          </a:lstStyle>
          <a:p>
            <a:pPr>
              <a:defRPr/>
            </a:pPr>
            <a:endParaRPr lang="en-US" altLang="en-US"/>
          </a:p>
        </p:txBody>
      </p:sp>
      <p:sp>
        <p:nvSpPr>
          <p:cNvPr id="5" name="Rectangle 1030"/>
          <p:cNvSpPr>
            <a:spLocks noGrp="1" noChangeArrowheads="1"/>
          </p:cNvSpPr>
          <p:nvPr>
            <p:ph type="sldNum" sz="quarter" idx="11"/>
          </p:nvPr>
        </p:nvSpPr>
        <p:spPr/>
        <p:txBody>
          <a:bodyPr/>
          <a:lstStyle>
            <a:lvl1pPr fontAlgn="base">
              <a:spcBef>
                <a:spcPct val="0"/>
              </a:spcBef>
              <a:spcAft>
                <a:spcPct val="0"/>
              </a:spcAft>
              <a:defRPr>
                <a:ea typeface="ＭＳ Ｐゴシック" charset="0"/>
                <a:cs typeface="ＭＳ Ｐゴシック" charset="0"/>
              </a:defRPr>
            </a:lvl1pPr>
          </a:lstStyle>
          <a:p>
            <a:pPr>
              <a:defRPr/>
            </a:pPr>
            <a:fld id="{689F2BAA-D8FE-2C4D-A9A5-9491AFC1AF7D}" type="slidenum">
              <a:rPr lang="en-US" altLang="en-US"/>
              <a:pPr>
                <a:defRPr/>
              </a:pPr>
              <a:t>‹#›</a:t>
            </a:fld>
            <a:endParaRPr lang="en-US" altLang="en-US"/>
          </a:p>
        </p:txBody>
      </p:sp>
    </p:spTree>
    <p:extLst>
      <p:ext uri="{BB962C8B-B14F-4D97-AF65-F5344CB8AC3E}">
        <p14:creationId xmlns:p14="http://schemas.microsoft.com/office/powerpoint/2010/main" val="110139324"/>
      </p:ext>
    </p:extLst>
  </p:cSld>
  <p:clrMapOvr>
    <a:masterClrMapping/>
  </p:clrMapOvr>
  <p:transition/>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02" tIns="45702" rIns="91402" bIns="45702"/>
          <a:lstStyle/>
          <a:p>
            <a:pPr defTabSz="914024"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02" tIns="45702" rIns="91402" bIns="45702" numCol="1" anchor="b" anchorCtr="0" compatLnSpc="1">
            <a:prstTxWarp prst="textNoShape">
              <a:avLst/>
            </a:prstTxWarp>
          </a:bodyPr>
          <a:lstStyle>
            <a:lvl1pP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1698652"/>
      </p:ext>
    </p:extLst>
  </p:cSld>
  <p:clrMapOvr>
    <a:masterClrMapping/>
  </p:clrMapOvr>
  <p:transition/>
</p:sldLayout>
</file>

<file path=ppt/slideLayouts/slideLayout4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8482364"/>
      </p:ext>
    </p:extLst>
  </p:cSld>
  <p:clrMapOvr>
    <a:masterClrMapping/>
  </p:clrMapOvr>
  <p:transition/>
</p:sldLayout>
</file>

<file path=ppt/slideLayouts/slideLayout4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8"/>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1"/>
            <a:ext cx="7772400" cy="1500187"/>
          </a:xfrm>
        </p:spPr>
        <p:txBody>
          <a:bodyPr anchor="b"/>
          <a:lstStyle>
            <a:lvl1pPr marL="0" indent="0">
              <a:buNone/>
              <a:defRPr sz="2000"/>
            </a:lvl1pPr>
            <a:lvl2pPr marL="457011" indent="0">
              <a:buNone/>
              <a:defRPr sz="1800"/>
            </a:lvl2pPr>
            <a:lvl3pPr marL="914024" indent="0">
              <a:buNone/>
              <a:defRPr sz="1600"/>
            </a:lvl3pPr>
            <a:lvl4pPr marL="1371040" indent="0">
              <a:buNone/>
              <a:defRPr sz="1400"/>
            </a:lvl4pPr>
            <a:lvl5pPr marL="1828052" indent="0">
              <a:buNone/>
              <a:defRPr sz="1400"/>
            </a:lvl5pPr>
            <a:lvl6pPr marL="2285064" indent="0">
              <a:buNone/>
              <a:defRPr sz="1400"/>
            </a:lvl6pPr>
            <a:lvl7pPr marL="2742079" indent="0">
              <a:buNone/>
              <a:defRPr sz="1400"/>
            </a:lvl7pPr>
            <a:lvl8pPr marL="3199088" indent="0">
              <a:buNone/>
              <a:defRPr sz="1400"/>
            </a:lvl8pPr>
            <a:lvl9pPr marL="3656104"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3161478"/>
      </p:ext>
    </p:extLst>
  </p:cSld>
  <p:clrMapOvr>
    <a:masterClrMapping/>
  </p:clrMapOvr>
  <p:transition/>
</p:sldLayout>
</file>

<file path=ppt/slideLayouts/slideLayout4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84185520"/>
      </p:ext>
    </p:extLst>
  </p:cSld>
  <p:clrMapOvr>
    <a:masterClrMapping/>
  </p:clrMapOvr>
  <p:transition/>
</p:sldLayout>
</file>

<file path=ppt/slideLayouts/slideLayout4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011" indent="0">
              <a:buNone/>
              <a:defRPr sz="2000" b="1"/>
            </a:lvl2pPr>
            <a:lvl3pPr marL="914024" indent="0">
              <a:buNone/>
              <a:defRPr sz="1800" b="1"/>
            </a:lvl3pPr>
            <a:lvl4pPr marL="1371040" indent="0">
              <a:buNone/>
              <a:defRPr sz="1600" b="1"/>
            </a:lvl4pPr>
            <a:lvl5pPr marL="1828052" indent="0">
              <a:buNone/>
              <a:defRPr sz="1600" b="1"/>
            </a:lvl5pPr>
            <a:lvl6pPr marL="2285064" indent="0">
              <a:buNone/>
              <a:defRPr sz="1600" b="1"/>
            </a:lvl6pPr>
            <a:lvl7pPr marL="2742079" indent="0">
              <a:buNone/>
              <a:defRPr sz="1600" b="1"/>
            </a:lvl7pPr>
            <a:lvl8pPr marL="3199088" indent="0">
              <a:buNone/>
              <a:defRPr sz="1600" b="1"/>
            </a:lvl8pPr>
            <a:lvl9pPr marL="365610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4878452"/>
      </p:ext>
    </p:extLst>
  </p:cSld>
  <p:clrMapOvr>
    <a:masterClrMapping/>
  </p:clrMapOvr>
  <p:transition/>
</p:sldLayout>
</file>

<file path=ppt/slideLayouts/slideLayout4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9680095"/>
      </p:ext>
    </p:extLst>
  </p:cSld>
  <p:clrMapOvr>
    <a:masterClrMapping/>
  </p:clrMapOvr>
  <p:transition/>
</p:sldLayout>
</file>

<file path=ppt/slideLayouts/slideLayout4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273631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21487723"/>
      </p:ext>
    </p:extLst>
  </p:cSld>
  <p:clrMapOvr>
    <a:masterClrMapping/>
  </p:clrMapOvr>
  <p:transition/>
</p:sldLayout>
</file>

<file path=ppt/slideLayouts/slideLayout4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1627763"/>
      </p:ext>
    </p:extLst>
  </p:cSld>
  <p:clrMapOvr>
    <a:masterClrMapping/>
  </p:clrMapOvr>
  <p:transition/>
</p:sldLayout>
</file>

<file path=ppt/slideLayouts/slideLayout4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11" indent="0">
              <a:buNone/>
              <a:defRPr sz="2800"/>
            </a:lvl2pPr>
            <a:lvl3pPr marL="914024" indent="0">
              <a:buNone/>
              <a:defRPr sz="2400"/>
            </a:lvl3pPr>
            <a:lvl4pPr marL="1371040" indent="0">
              <a:buNone/>
              <a:defRPr sz="2000"/>
            </a:lvl4pPr>
            <a:lvl5pPr marL="1828052" indent="0">
              <a:buNone/>
              <a:defRPr sz="2000"/>
            </a:lvl5pPr>
            <a:lvl6pPr marL="2285064" indent="0">
              <a:buNone/>
              <a:defRPr sz="2000"/>
            </a:lvl6pPr>
            <a:lvl7pPr marL="2742079" indent="0">
              <a:buNone/>
              <a:defRPr sz="2000"/>
            </a:lvl7pPr>
            <a:lvl8pPr marL="3199088" indent="0">
              <a:buNone/>
              <a:defRPr sz="2000"/>
            </a:lvl8pPr>
            <a:lvl9pPr marL="3656104"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011" indent="0">
              <a:buNone/>
              <a:defRPr sz="1200"/>
            </a:lvl2pPr>
            <a:lvl3pPr marL="914024" indent="0">
              <a:buNone/>
              <a:defRPr sz="1000"/>
            </a:lvl3pPr>
            <a:lvl4pPr marL="1371040" indent="0">
              <a:buNone/>
              <a:defRPr sz="900"/>
            </a:lvl4pPr>
            <a:lvl5pPr marL="1828052" indent="0">
              <a:buNone/>
              <a:defRPr sz="900"/>
            </a:lvl5pPr>
            <a:lvl6pPr marL="2285064" indent="0">
              <a:buNone/>
              <a:defRPr sz="900"/>
            </a:lvl6pPr>
            <a:lvl7pPr marL="2742079" indent="0">
              <a:buNone/>
              <a:defRPr sz="900"/>
            </a:lvl7pPr>
            <a:lvl8pPr marL="3199088" indent="0">
              <a:buNone/>
              <a:defRPr sz="900"/>
            </a:lvl8pPr>
            <a:lvl9pPr marL="3656104"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7407949"/>
      </p:ext>
    </p:extLst>
  </p:cSld>
  <p:clrMapOvr>
    <a:masterClrMapping/>
  </p:clrMapOvr>
  <p:transition/>
</p:sldLayout>
</file>

<file path=ppt/slideLayouts/slideLayout4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1999752"/>
      </p:ext>
    </p:extLst>
  </p:cSld>
  <p:clrMapOvr>
    <a:masterClrMapping/>
  </p:clrMapOvr>
  <p:transition/>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1"/>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1"/>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07868246"/>
      </p:ext>
    </p:extLst>
  </p:cSld>
  <p:clrMapOvr>
    <a:masterClrMapping/>
  </p:clrMapOvr>
  <p:transition/>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03425495"/>
      </p:ext>
    </p:extLst>
  </p:cSld>
  <p:clrMapOvr>
    <a:masterClrMapping/>
  </p:clrMapOvr>
  <p:transition/>
</p:sldLayout>
</file>

<file path=ppt/slideLayouts/slideLayout4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470731054"/>
      </p:ext>
    </p:extLst>
  </p:cSld>
  <p:clrMapOvr>
    <a:masterClrMapping/>
  </p:clrMapOvr>
  <p:transition/>
</p:sldLayout>
</file>

<file path=ppt/slideLayouts/slideLayout4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1852116492"/>
      </p:ext>
    </p:extLst>
  </p:cSld>
  <p:clrMapOvr>
    <a:masterClrMapping/>
  </p:clrMapOvr>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69844510"/>
      </p:ext>
    </p:extLst>
  </p:cSld>
  <p:clrMapOvr>
    <a:masterClrMapping/>
  </p:clrMapOvr>
  <p:transition/>
</p:sldLayout>
</file>

<file path=ppt/slideLayouts/slideLayout4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07270744"/>
      </p:ext>
    </p:extLst>
  </p:cSld>
  <p:clrMapOvr>
    <a:masterClrMapping/>
  </p:clrMapOvr>
  <p:transition/>
</p:sldLayout>
</file>

<file path=ppt/slideLayouts/slideLayout4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1318239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685800" y="1524000"/>
            <a:ext cx="7924800" cy="1752600"/>
          </a:xfrm>
        </p:spPr>
        <p:txBody>
          <a:bodyPr/>
          <a:lstStyle>
            <a:lvl1pPr algn="ct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prstClr val="black"/>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prstClr val="black"/>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285159992"/>
      </p:ext>
    </p:extLst>
  </p:cSld>
  <p:clrMapOvr>
    <a:masterClrMapping/>
  </p:clrMapOvr>
  <p:transition/>
</p:sldLayout>
</file>

<file path=ppt/slideLayouts/slideLayout4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986152822"/>
      </p:ext>
    </p:extLst>
  </p:cSld>
  <p:clrMapOvr>
    <a:masterClrMapping/>
  </p:clrMapOvr>
  <p:transition/>
</p:sldLayout>
</file>

<file path=ppt/slideLayouts/slideLayout4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062486270"/>
      </p:ext>
    </p:extLst>
  </p:cSld>
  <p:clrMapOvr>
    <a:masterClrMapping/>
  </p:clrMapOvr>
  <p:transition/>
</p:sldLayout>
</file>

<file path=ppt/slideLayouts/slideLayout4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018878341"/>
      </p:ext>
    </p:extLst>
  </p:cSld>
  <p:clrMapOvr>
    <a:masterClrMapping/>
  </p:clrMapOvr>
  <p:transition/>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983644539"/>
      </p:ext>
    </p:extLst>
  </p:cSld>
  <p:clrMapOvr>
    <a:masterClrMapping/>
  </p:clrMapOvr>
  <p:transition/>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968205396"/>
      </p:ext>
    </p:extLst>
  </p:cSld>
  <p:clrMapOvr>
    <a:masterClrMapping/>
  </p:clrMapOvr>
  <p:transition/>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2658042"/>
      </p:ext>
    </p:extLst>
  </p:cSld>
  <p:clrMapOvr>
    <a:masterClrMapping/>
  </p:clrMapOvr>
  <p:transition/>
</p:sldLayout>
</file>

<file path=ppt/slideLayouts/slideLayout4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1775802"/>
      </p:ext>
    </p:extLst>
  </p:cSld>
  <p:clrMapOvr>
    <a:masterClrMapping/>
  </p:clrMapOvr>
  <p:transition/>
</p:sldLayout>
</file>

<file path=ppt/slideLayouts/slideLayout4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966446"/>
      </p:ext>
    </p:extLst>
  </p:cSld>
  <p:clrMapOvr>
    <a:masterClrMapping/>
  </p:clrMapOvr>
  <p:transition/>
</p:sldLayout>
</file>

<file path=ppt/slideLayouts/slideLayout4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2931253"/>
      </p:ext>
    </p:extLst>
  </p:cSld>
  <p:clrMapOvr>
    <a:masterClrMapping/>
  </p:clrMapOvr>
  <p:transition/>
</p:sldLayout>
</file>

<file path=ppt/slideLayouts/slideLayout4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947348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2pPr marL="669925" indent="-325438">
              <a:buFont typeface="Wingdings" charset="2"/>
              <a:buChar char="q"/>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prstClr val="black"/>
                </a:solidFill>
              </a:rPr>
              <a:pPr/>
              <a:t>‹#›</a:t>
            </a:fld>
            <a:endParaRPr lang="en-US" altLang="en-US">
              <a:solidFill>
                <a:prstClr val="black"/>
              </a:solidFill>
            </a:endParaRPr>
          </a:p>
        </p:txBody>
      </p:sp>
      <p:cxnSp>
        <p:nvCxnSpPr>
          <p:cNvPr id="6" name="Straight Connector 5"/>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7884214"/>
      </p:ext>
    </p:extLst>
  </p:cSld>
  <p:clrMapOvr>
    <a:masterClrMapping/>
  </p:clrMapOvr>
  <p:transition/>
</p:sldLayout>
</file>

<file path=ppt/slideLayouts/slideLayout4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8120122"/>
      </p:ext>
    </p:extLst>
  </p:cSld>
  <p:clrMapOvr>
    <a:masterClrMapping/>
  </p:clrMapOvr>
  <p:transition/>
</p:sldLayout>
</file>

<file path=ppt/slideLayouts/slideLayout4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58014594"/>
      </p:ext>
    </p:extLst>
  </p:cSld>
  <p:clrMapOvr>
    <a:masterClrMapping/>
  </p:clrMapOvr>
  <p:transition/>
</p:sldLayout>
</file>

<file path=ppt/slideLayouts/slideLayout4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06802520"/>
      </p:ext>
    </p:extLst>
  </p:cSld>
  <p:clrMapOvr>
    <a:masterClrMapping/>
  </p:clrMapOvr>
  <p:transition/>
</p:sldLayout>
</file>

<file path=ppt/slideLayouts/slideLayout4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94679863"/>
      </p:ext>
    </p:extLst>
  </p:cSld>
  <p:clrMapOvr>
    <a:masterClrMapping/>
  </p:clrMapOvr>
  <p:transition/>
</p:sldLayout>
</file>

<file path=ppt/slideLayouts/slideLayout4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054041"/>
      </p:ext>
    </p:extLst>
  </p:cSld>
  <p:clrMapOvr>
    <a:masterClrMapping/>
  </p:clrMapOvr>
  <p:transition/>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3516007"/>
      </p:ext>
    </p:extLst>
  </p:cSld>
  <p:clrMapOvr>
    <a:masterClrMapping/>
  </p:clrMapOvr>
  <p:transition/>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80714961"/>
      </p:ext>
    </p:extLst>
  </p:cSld>
  <p:clrMapOvr>
    <a:masterClrMapping/>
  </p:clrMapOvr>
  <p:transition/>
</p:sldLayout>
</file>

<file path=ppt/slideLayouts/slideLayout4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849193371"/>
      </p:ext>
    </p:extLst>
  </p:cSld>
  <p:clrMapOvr>
    <a:masterClrMapping/>
  </p:clrMapOvr>
  <p:transition/>
</p:sldLayout>
</file>

<file path=ppt/slideLayouts/slideLayout4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589501526"/>
      </p:ext>
    </p:extLst>
  </p:cSld>
  <p:clrMapOvr>
    <a:masterClrMapping/>
  </p:clrMapOvr>
  <p:transition/>
</p:sldLayout>
</file>

<file path=ppt/slideLayouts/slideLayout4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4674965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490275371"/>
      </p:ext>
    </p:extLst>
  </p:cSld>
  <p:clrMapOvr>
    <a:masterClrMapping/>
  </p:clrMapOvr>
  <p:transition/>
</p:sldLayout>
</file>

<file path=ppt/slideLayouts/slideLayout4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040607654"/>
      </p:ext>
    </p:extLst>
  </p:cSld>
  <p:clrMapOvr>
    <a:masterClrMapping/>
  </p:clrMapOvr>
  <p:transition/>
</p:sldLayout>
</file>

<file path=ppt/slideLayouts/slideLayout4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66817788"/>
      </p:ext>
    </p:extLst>
  </p:cSld>
  <p:clrMapOvr>
    <a:masterClrMapping/>
  </p:clrMapOvr>
  <p:transition/>
</p:sldLayout>
</file>

<file path=ppt/slideLayouts/slideLayout4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203430946"/>
      </p:ext>
    </p:extLst>
  </p:cSld>
  <p:clrMapOvr>
    <a:masterClrMapping/>
  </p:clrMapOvr>
  <p:transition/>
</p:sldLayout>
</file>

<file path=ppt/slideLayouts/slideLayout4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3621467233"/>
      </p:ext>
    </p:extLst>
  </p:cSld>
  <p:clrMapOvr>
    <a:masterClrMapping/>
  </p:clrMapOvr>
  <p:transition/>
</p:sldLayout>
</file>

<file path=ppt/slideLayouts/slideLayout4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8646969"/>
      </p:ext>
    </p:extLst>
  </p:cSld>
  <p:clrMapOvr>
    <a:masterClrMapping/>
  </p:clrMapOvr>
  <p:transition/>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878319528"/>
      </p:ext>
    </p:extLst>
  </p:cSld>
  <p:clrMapOvr>
    <a:masterClrMapping/>
  </p:clrMapOvr>
  <p:transition/>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740107998"/>
      </p:ext>
    </p:extLst>
  </p:cSld>
  <p:clrMapOvr>
    <a:masterClrMapping/>
  </p:clrMapOvr>
  <p:transition/>
</p:sldLayout>
</file>

<file path=ppt/slideLayouts/slideLayout4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6611412"/>
      </p:ext>
    </p:extLst>
  </p:cSld>
  <p:clrMapOvr>
    <a:masterClrMapping/>
  </p:clrMapOvr>
  <p:transition/>
</p:sldLayout>
</file>

<file path=ppt/slideLayouts/slideLayout4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3683005"/>
      </p:ext>
    </p:extLst>
  </p:cSld>
  <p:clrMapOvr>
    <a:masterClrMapping/>
  </p:clrMapOvr>
  <p:transition/>
</p:sldLayout>
</file>

<file path=ppt/slideLayouts/slideLayout4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194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prstClr val="black"/>
                </a:solidFill>
              </a:rPr>
              <a:pPr/>
              <a:t>‹#›</a:t>
            </a:fld>
            <a:endParaRPr lang="en-US" altLang="en-US">
              <a:solidFill>
                <a:prstClr val="black"/>
              </a:solidFill>
            </a:endParaRPr>
          </a:p>
        </p:txBody>
      </p:sp>
      <p:cxnSp>
        <p:nvCxnSpPr>
          <p:cNvPr id="7" name="Straight Connector 6"/>
          <p:cNvCxnSpPr/>
          <p:nvPr userDrawn="1"/>
        </p:nvCxnSpPr>
        <p:spPr>
          <a:xfrm>
            <a:off x="228600" y="908720"/>
            <a:ext cx="86106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941544"/>
      </p:ext>
    </p:extLst>
  </p:cSld>
  <p:clrMapOvr>
    <a:masterClrMapping/>
  </p:clrMapOvr>
  <p:transition/>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6846919"/>
      </p:ext>
    </p:extLst>
  </p:cSld>
  <p:clrMapOvr>
    <a:masterClrMapping/>
  </p:clrMapOvr>
  <p:transition/>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5541919"/>
      </p:ext>
    </p:extLst>
  </p:cSld>
  <p:clrMapOvr>
    <a:masterClrMapping/>
  </p:clrMapOvr>
  <p:transition/>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9768868"/>
      </p:ext>
    </p:extLst>
  </p:cSld>
  <p:clrMapOvr>
    <a:masterClrMapping/>
  </p:clrMapOvr>
  <p:transition/>
</p:sldLayout>
</file>

<file path=ppt/slideLayouts/slideLayout4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381794"/>
      </p:ext>
    </p:extLst>
  </p:cSld>
  <p:clrMapOvr>
    <a:masterClrMapping/>
  </p:clrMapOvr>
  <p:transition/>
</p:sldLayout>
</file>

<file path=ppt/slideLayouts/slideLayout4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540252"/>
      </p:ext>
    </p:extLst>
  </p:cSld>
  <p:clrMapOvr>
    <a:masterClrMapping/>
  </p:clrMapOvr>
  <p:transition/>
</p:sldLayout>
</file>

<file path=ppt/slideLayouts/slideLayout4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0510753"/>
      </p:ext>
    </p:extLst>
  </p:cSld>
  <p:clrMapOvr>
    <a:masterClrMapping/>
  </p:clrMapOvr>
  <p:transition/>
</p:sldLayout>
</file>

<file path=ppt/slideLayouts/slideLayout4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2388659"/>
      </p:ext>
    </p:extLst>
  </p:cSld>
  <p:clrMapOvr>
    <a:masterClrMapping/>
  </p:clrMapOvr>
  <p:transition/>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0961845"/>
      </p:ext>
    </p:extLst>
  </p:cSld>
  <p:clrMapOvr>
    <a:masterClrMapping/>
  </p:clrMapOvr>
  <p:transition/>
</p:sldLayout>
</file>

<file path=ppt/slideLayouts/slideLayout48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1937757"/>
      </p:ext>
    </p:extLst>
  </p:cSld>
  <p:clrMapOvr>
    <a:masterClrMapping/>
  </p:clrMapOvr>
  <p:transition/>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51889456"/>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513969514"/>
      </p:ext>
    </p:extLst>
  </p:cSld>
  <p:clrMapOvr>
    <a:masterClrMapping/>
  </p:clrMapOvr>
  <p:transition/>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66784263"/>
      </p:ext>
    </p:extLst>
  </p:cSld>
  <p:clrMapOvr>
    <a:masterClrMapping/>
  </p:clrMapOvr>
  <p:transition/>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49137394"/>
      </p:ext>
    </p:extLst>
  </p:cSld>
  <p:clrMapOvr>
    <a:masterClrMapping/>
  </p:clrMapOvr>
  <p:transition/>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57434173"/>
      </p:ext>
    </p:extLst>
  </p:cSld>
  <p:clrMapOvr>
    <a:masterClrMapping/>
  </p:clrMapOvr>
  <p:transition/>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0469503"/>
      </p:ext>
    </p:extLst>
  </p:cSld>
  <p:clrMapOvr>
    <a:masterClrMapping/>
  </p:clrMapOvr>
  <p:transition/>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44542624"/>
      </p:ext>
    </p:extLst>
  </p:cSld>
  <p:clrMapOvr>
    <a:masterClrMapping/>
  </p:clrMapOvr>
  <p:transition/>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38563842"/>
      </p:ext>
    </p:extLst>
  </p:cSld>
  <p:clrMapOvr>
    <a:masterClrMapping/>
  </p:clrMapOvr>
  <p:transition/>
</p:sldLayout>
</file>

<file path=ppt/slideLayouts/slideLayout4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14580434"/>
      </p:ext>
    </p:extLst>
  </p:cSld>
  <p:clrMapOvr>
    <a:masterClrMapping/>
  </p:clrMapOvr>
  <p:transition/>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64604124"/>
      </p:ext>
    </p:extLst>
  </p:cSld>
  <p:clrMapOvr>
    <a:masterClrMapping/>
  </p:clrMapOvr>
  <p:transition/>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31290896"/>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8725684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2429205284"/>
      </p:ext>
    </p:extLst>
  </p:cSld>
  <p:clrMapOvr>
    <a:masterClrMapping/>
  </p:clrMapOvr>
  <p:transition/>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3021770"/>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41203353"/>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5881052"/>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58093815"/>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20366137"/>
      </p:ext>
    </p:extLst>
  </p:cSld>
  <p:clrMapOvr>
    <a:masterClrMapping/>
  </p:clrMapOvr>
  <p:transition/>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387529"/>
      </p:ext>
    </p:extLst>
  </p:cSld>
  <p:clrMapOvr>
    <a:masterClrMapping/>
  </p:clrMapOvr>
  <p:transition/>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75807467"/>
      </p:ext>
    </p:extLst>
  </p:cSld>
  <p:clrMapOvr>
    <a:masterClrMapping/>
  </p:clrMapOvr>
  <p:transition/>
</p:sldLayout>
</file>

<file path=ppt/slideLayouts/slideLayout5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232110"/>
      </p:ext>
    </p:extLst>
  </p:cSld>
  <p:clrMapOvr>
    <a:masterClrMapping/>
  </p:clrMapOvr>
  <p:transition/>
</p:sldLayout>
</file>

<file path=ppt/slideLayouts/slideLayout5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5917201"/>
      </p:ext>
    </p:extLst>
  </p:cSld>
  <p:clrMapOvr>
    <a:masterClrMapping/>
  </p:clrMapOvr>
  <p:transition/>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57694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670808844"/>
      </p:ext>
    </p:extLst>
  </p:cSld>
  <p:clrMapOvr>
    <a:masterClrMapping/>
  </p:clrMapOvr>
  <p:transition/>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83375152"/>
      </p:ext>
    </p:extLst>
  </p:cSld>
  <p:clrMapOvr>
    <a:masterClrMapping/>
  </p:clrMapOvr>
  <p:transition/>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98697546"/>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563949"/>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5968767"/>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8010157"/>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0068310"/>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2751675"/>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3721418"/>
      </p:ext>
    </p:extLst>
  </p:cSld>
  <p:clrMapOvr>
    <a:masterClrMapping/>
  </p:clrMapOvr>
  <p:transition/>
</p:sldLayout>
</file>

<file path=ppt/slideLayouts/slideLayout5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60145277"/>
      </p:ext>
    </p:extLst>
  </p:cSld>
  <p:clrMapOvr>
    <a:masterClrMapping/>
  </p:clrMapOvr>
  <p:transition/>
</p:sldLayout>
</file>

<file path=ppt/slideLayouts/slideLayout5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53586944"/>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412475374"/>
      </p:ext>
    </p:extLst>
  </p:cSld>
  <p:clrMapOvr>
    <a:masterClrMapping/>
  </p:clrMapOvr>
  <p:transition/>
</p:sldLayout>
</file>

<file path=ppt/slideLayouts/slideLayout5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26344101"/>
      </p:ext>
    </p:extLst>
  </p:cSld>
  <p:clrMapOvr>
    <a:masterClrMapping/>
  </p:clrMapOvr>
  <p:transition/>
</p:sldLayout>
</file>

<file path=ppt/slideLayouts/slideLayout5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44338968"/>
      </p:ext>
    </p:extLst>
  </p:cSld>
  <p:clrMapOvr>
    <a:masterClrMapping/>
  </p:clrMapOvr>
  <p:transition/>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eaLnBrk="1" fontAlgn="auto" hangingPunct="1">
              <a:spcBef>
                <a:spcPts val="0"/>
              </a:spcBef>
              <a:spcAft>
                <a:spcPts val="0"/>
              </a:spcAft>
            </a:pPr>
            <a:endParaRPr lang="en-US">
              <a:solidFill>
                <a:srgbClr val="000000"/>
              </a:solidFill>
              <a:latin typeface="Tahoma"/>
              <a:ea typeface=""/>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67269631"/>
      </p:ext>
    </p:extLst>
  </p:cSld>
  <p:clrMapOvr>
    <a:masterClrMapping/>
  </p:clrMapOvr>
  <p:transition/>
</p:sldLayout>
</file>

<file path=ppt/slideLayouts/slideLayout5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4574391"/>
      </p:ext>
    </p:extLst>
  </p:cSld>
  <p:clrMapOvr>
    <a:masterClrMapping/>
  </p:clrMapOvr>
  <p:transition/>
</p:sldLayout>
</file>

<file path=ppt/slideLayouts/slideLayout5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25482950"/>
      </p:ext>
    </p:extLst>
  </p:cSld>
  <p:clrMapOvr>
    <a:masterClrMapping/>
  </p:clrMapOvr>
  <p:transition/>
</p:sldLayout>
</file>

<file path=ppt/slideLayouts/slideLayout5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19484604"/>
      </p:ext>
    </p:extLst>
  </p:cSld>
  <p:clrMapOvr>
    <a:masterClrMapping/>
  </p:clrMapOvr>
  <p:transition/>
</p:sldLayout>
</file>

<file path=ppt/slideLayouts/slideLayout5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6305679"/>
      </p:ext>
    </p:extLst>
  </p:cSld>
  <p:clrMapOvr>
    <a:masterClrMapping/>
  </p:clrMapOvr>
  <p:transition/>
</p:sldLayout>
</file>

<file path=ppt/slideLayouts/slideLayout5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4105328"/>
      </p:ext>
    </p:extLst>
  </p:cSld>
  <p:clrMapOvr>
    <a:masterClrMapping/>
  </p:clrMapOvr>
  <p:transition/>
</p:sldLayout>
</file>

<file path=ppt/slideLayouts/slideLayout5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74969480"/>
      </p:ext>
    </p:extLst>
  </p:cSld>
  <p:clrMapOvr>
    <a:masterClrMapping/>
  </p:clrMapOvr>
  <p:transition/>
</p:sldLayout>
</file>

<file path=ppt/slideLayouts/slideLayout5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5185131"/>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138178713"/>
      </p:ext>
    </p:extLst>
  </p:cSld>
  <p:clrMapOvr>
    <a:masterClrMapping/>
  </p:clrMapOvr>
  <p:transition/>
</p:sldLayout>
</file>

<file path=ppt/slideLayouts/slideLayout5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44230101"/>
      </p:ext>
    </p:extLst>
  </p:cSld>
  <p:clrMapOvr>
    <a:masterClrMapping/>
  </p:clrMapOvr>
  <p:transition/>
</p:sldLayout>
</file>

<file path=ppt/slideLayouts/slideLayout5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8935113"/>
      </p:ext>
    </p:extLst>
  </p:cSld>
  <p:clrMapOvr>
    <a:masterClrMapping/>
  </p:clrMapOvr>
  <p:transition/>
</p:sldLayout>
</file>

<file path=ppt/slideLayouts/slideLayout5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95070776"/>
      </p:ext>
    </p:extLst>
  </p:cSld>
  <p:clrMapOvr>
    <a:masterClrMapping/>
  </p:clrMapOvr>
  <p:transition/>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3503890"/>
      </p:ext>
    </p:extLst>
  </p:cSld>
  <p:clrMapOvr>
    <a:masterClrMapping/>
  </p:clrMapOvr>
  <p:transition/>
</p:sldLayout>
</file>

<file path=ppt/slideLayouts/slideLayout5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22647218"/>
      </p:ext>
    </p:extLst>
  </p:cSld>
  <p:clrMapOvr>
    <a:masterClrMapping/>
  </p:clrMapOvr>
  <p:transition/>
</p:sldLayout>
</file>

<file path=ppt/slideLayouts/slideLayout5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6397697"/>
      </p:ext>
    </p:extLst>
  </p:cSld>
  <p:clrMapOvr>
    <a:masterClrMapping/>
  </p:clrMapOvr>
  <p:transition/>
</p:sldLayout>
</file>

<file path=ppt/slideLayouts/slideLayout5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1724017"/>
      </p:ext>
    </p:extLst>
  </p:cSld>
  <p:clrMapOvr>
    <a:masterClrMapping/>
  </p:clrMapOvr>
  <p:transition/>
</p:sldLayout>
</file>

<file path=ppt/slideLayouts/slideLayout5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54423395"/>
      </p:ext>
    </p:extLst>
  </p:cSld>
  <p:clrMapOvr>
    <a:masterClrMapping/>
  </p:clrMapOvr>
  <p:transition/>
</p:sldLayout>
</file>

<file path=ppt/slideLayouts/slideLayout5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8492406"/>
      </p:ext>
    </p:extLst>
  </p:cSld>
  <p:clrMapOvr>
    <a:masterClrMapping/>
  </p:clrMapOvr>
  <p:transition/>
</p:sldLayout>
</file>

<file path=ppt/slideLayouts/slideLayout5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8836463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4178834339"/>
      </p:ext>
    </p:extLst>
  </p:cSld>
  <p:clrMapOvr>
    <a:masterClrMapping/>
  </p:clrMapOvr>
  <p:transition/>
</p:sldLayout>
</file>

<file path=ppt/slideLayouts/slideLayout5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2089538"/>
      </p:ext>
    </p:extLst>
  </p:cSld>
  <p:clrMapOvr>
    <a:masterClrMapping/>
  </p:clrMapOvr>
  <p:transition/>
</p:sldLayout>
</file>

<file path=ppt/slideLayouts/slideLayout5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1450286"/>
      </p:ext>
    </p:extLst>
  </p:cSld>
  <p:clrMapOvr>
    <a:masterClrMapping/>
  </p:clrMapOvr>
  <p:transition/>
</p:sldLayout>
</file>

<file path=ppt/slideLayouts/slideLayout5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15437046"/>
      </p:ext>
    </p:extLst>
  </p:cSld>
  <p:clrMapOvr>
    <a:masterClrMapping/>
  </p:clrMapOvr>
  <p:transition/>
</p:sldLayout>
</file>

<file path=ppt/slideLayouts/slideLayout5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5617253"/>
      </p:ext>
    </p:extLst>
  </p:cSld>
  <p:clrMapOvr>
    <a:masterClrMapping/>
  </p:clrMapOvr>
  <p:transition/>
</p:sldLayout>
</file>

<file path=ppt/slideLayouts/slideLayout5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625676"/>
      </p:ext>
    </p:extLst>
  </p:cSld>
  <p:clrMapOvr>
    <a:masterClrMapping/>
  </p:clrMapOvr>
  <p:transition/>
</p:sldLayout>
</file>

<file path=ppt/slideLayouts/slideLayout5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2090546"/>
      </p:ext>
    </p:extLst>
  </p:cSld>
  <p:clrMapOvr>
    <a:masterClrMapping/>
  </p:clrMapOvr>
  <p:transition/>
</p:sldLayout>
</file>

<file path=ppt/slideLayouts/slideLayout5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9100005"/>
      </p:ext>
    </p:extLst>
  </p:cSld>
  <p:clrMapOvr>
    <a:masterClrMapping/>
  </p:clrMapOvr>
  <p:transition/>
</p:sldLayout>
</file>

<file path=ppt/slideLayouts/slideLayout5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55056819"/>
      </p:ext>
    </p:extLst>
  </p:cSld>
  <p:clrMapOvr>
    <a:masterClrMapping/>
  </p:clrMapOvr>
  <p:transition/>
</p:sldLayout>
</file>

<file path=ppt/slideLayouts/slideLayout5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6412476"/>
      </p:ext>
    </p:extLst>
  </p:cSld>
  <p:clrMapOvr>
    <a:masterClrMapping/>
  </p:clrMapOvr>
  <p:transition/>
</p:sldLayout>
</file>

<file path=ppt/slideLayouts/slideLayout5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808937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prstClr val="black"/>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1006403914"/>
      </p:ext>
    </p:extLst>
  </p:cSld>
  <p:clrMapOvr>
    <a:masterClrMapping/>
  </p:clrMapOvr>
  <p:transition/>
</p:sldLayout>
</file>

<file path=ppt/slideLayouts/slideLayout5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5081763"/>
      </p:ext>
    </p:extLst>
  </p:cSld>
  <p:clrMapOvr>
    <a:masterClrMapping/>
  </p:clrMapOvr>
  <p:transition/>
</p:sldLayout>
</file>

<file path=ppt/slideLayouts/slideLayout5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8603731"/>
      </p:ext>
    </p:extLst>
  </p:cSld>
  <p:clrMapOvr>
    <a:masterClrMapping/>
  </p:clrMapOvr>
  <p:transition/>
</p:sldLayout>
</file>

<file path=ppt/slideLayouts/slideLayout5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8735776"/>
      </p:ext>
    </p:extLst>
  </p:cSld>
  <p:clrMapOvr>
    <a:masterClrMapping/>
  </p:clrMapOvr>
  <p:transition/>
</p:sldLayout>
</file>

<file path=ppt/slideLayouts/slideLayout5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766877"/>
      </p:ext>
    </p:extLst>
  </p:cSld>
  <p:clrMapOvr>
    <a:masterClrMapping/>
  </p:clrMapOvr>
  <p:transition/>
</p:sldLayout>
</file>

<file path=ppt/slideLayouts/slideLayout5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16333599"/>
      </p:ext>
    </p:extLst>
  </p:cSld>
  <p:clrMapOvr>
    <a:masterClrMapping/>
  </p:clrMapOvr>
  <p:transition/>
</p:sldLayout>
</file>

<file path=ppt/slideLayouts/slideLayout55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61804900"/>
      </p:ext>
    </p:extLst>
  </p:cSld>
  <p:clrMapOvr>
    <a:masterClrMapping/>
  </p:clrMapOvr>
  <p:transition/>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67627032"/>
      </p:ext>
    </p:extLst>
  </p:cSld>
  <p:clrMapOvr>
    <a:masterClrMapping/>
  </p:clrMapOvr>
  <p:transition/>
</p:sldLayout>
</file>

<file path=ppt/slideLayouts/slideLayout5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867705307"/>
      </p:ext>
    </p:extLst>
  </p:cSld>
  <p:clrMapOvr>
    <a:masterClrMapping/>
  </p:clrMapOvr>
  <p:transition/>
</p:sldLayout>
</file>

<file path=ppt/slideLayouts/slideLayout5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909213287"/>
      </p:ext>
    </p:extLst>
  </p:cSld>
  <p:clrMapOvr>
    <a:masterClrMapping/>
  </p:clrMapOvr>
  <p:transition/>
</p:sldLayout>
</file>

<file path=ppt/slideLayouts/slideLayout5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00455167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black&amp;w.png"/>
          <p:cNvPicPr>
            <a:picLocks noChangeAspect="1"/>
          </p:cNvPicPr>
          <p:nvPr userDrawn="1"/>
        </p:nvPicPr>
        <p:blipFill>
          <a:blip r:embed="rId2" cstate="screen">
            <a:extLst>
              <a:ext uri="{28A0092B-C50C-407E-A947-70E740481C1C}">
                <a14:useLocalDpi xmlns:a14="http://schemas.microsoft.com/office/drawing/2010/main"/>
              </a:ext>
            </a:extLst>
          </a:blip>
          <a:srcRect t="-30672"/>
          <a:stretch>
            <a:fillRect/>
          </a:stretch>
        </p:blipFill>
        <p:spPr>
          <a:xfrm>
            <a:off x="-1" y="0"/>
            <a:ext cx="9144001" cy="6858000"/>
          </a:xfrm>
          <a:prstGeom prst="rect">
            <a:avLst/>
          </a:prstGeom>
          <a:solidFill>
            <a:schemeClr val="bg1"/>
          </a:solidFill>
        </p:spPr>
      </p:pic>
      <p:sp>
        <p:nvSpPr>
          <p:cNvPr id="2" name="Title 1"/>
          <p:cNvSpPr>
            <a:spLocks noGrp="1"/>
          </p:cNvSpPr>
          <p:nvPr>
            <p:ph type="ctrTitle"/>
          </p:nvPr>
        </p:nvSpPr>
        <p:spPr>
          <a:xfrm>
            <a:off x="386494" y="469200"/>
            <a:ext cx="7772400" cy="1308232"/>
          </a:xfrm>
          <a:prstGeom prst="rect">
            <a:avLst/>
          </a:prstGeom>
        </p:spPr>
        <p:txBody>
          <a:bodyPr anchor="t"/>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386494" y="1941516"/>
            <a:ext cx="5009103" cy="1752600"/>
          </a:xfrm>
          <a:prstGeom prst="rect">
            <a:avLst/>
          </a:prstGeom>
        </p:spPr>
        <p:txBody>
          <a:bodyPr/>
          <a:lstStyle>
            <a:lvl1pPr marL="0" indent="0" algn="l">
              <a:buNone/>
              <a:defRPr sz="2800">
                <a:solidFill>
                  <a:schemeClr val="accent1"/>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1" y="5967630"/>
            <a:ext cx="9144001" cy="890370"/>
          </a:xfrm>
          <a:prstGeom prst="rect">
            <a:avLst/>
          </a:prstGeom>
          <a:solidFill>
            <a:srgbClr val="FFFFFF">
              <a:alpha val="69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pic>
        <p:nvPicPr>
          <p:cNvPr id="9" name="Picture 8" descr="ecelogorb.psd"/>
          <p:cNvPicPr>
            <a:picLocks noChangeAspect="1"/>
          </p:cNvPicPr>
          <p:nvPr userDrawn="1"/>
        </p:nvPicPr>
        <p:blipFill>
          <a:blip r:embed="rId3" cstate="screen">
            <a:lum bright="-8000"/>
            <a:extLst>
              <a:ext uri="{28A0092B-C50C-407E-A947-70E740481C1C}">
                <a14:useLocalDpi xmlns:a14="http://schemas.microsoft.com/office/drawing/2010/main"/>
              </a:ext>
            </a:extLst>
          </a:blip>
          <a:stretch>
            <a:fillRect/>
          </a:stretch>
        </p:blipFill>
        <p:spPr>
          <a:xfrm>
            <a:off x="252528" y="6080245"/>
            <a:ext cx="3275179" cy="655036"/>
          </a:xfrm>
          <a:prstGeom prst="rect">
            <a:avLst/>
          </a:prstGeom>
          <a:effectLst/>
        </p:spPr>
      </p:pic>
      <p:pic>
        <p:nvPicPr>
          <p:cNvPr id="10" name="Picture 9" descr="CMU_logo_horiz_black.eps"/>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08519" y="6259200"/>
            <a:ext cx="3895838" cy="354413"/>
          </a:xfrm>
          <a:prstGeom prst="rect">
            <a:avLst/>
          </a:prstGeom>
          <a:effectLst/>
        </p:spPr>
      </p:pic>
    </p:spTree>
    <p:extLst>
      <p:ext uri="{BB962C8B-B14F-4D97-AF65-F5344CB8AC3E}">
        <p14:creationId xmlns:p14="http://schemas.microsoft.com/office/powerpoint/2010/main" val="1412859093"/>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152114607"/>
      </p:ext>
    </p:extLst>
  </p:cSld>
  <p:clrMapOvr>
    <a:masterClrMapping/>
  </p:clrMapOvr>
  <p:transition/>
</p:sldLayout>
</file>

<file path=ppt/slideLayouts/slideLayout5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396304225"/>
      </p:ext>
    </p:extLst>
  </p:cSld>
  <p:clrMapOvr>
    <a:masterClrMapping/>
  </p:clrMapOvr>
  <p:transition/>
</p:sldLayout>
</file>

<file path=ppt/slideLayouts/slideLayout5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686446272"/>
      </p:ext>
    </p:extLst>
  </p:cSld>
  <p:clrMapOvr>
    <a:masterClrMapping/>
  </p:clrMapOvr>
  <p:transition/>
</p:sldLayout>
</file>

<file path=ppt/slideLayouts/slideLayout5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147850429"/>
      </p:ext>
    </p:extLst>
  </p:cSld>
  <p:clrMapOvr>
    <a:masterClrMapping/>
  </p:clrMapOvr>
  <p:transition/>
</p:sldLayout>
</file>

<file path=ppt/slideLayouts/slideLayout5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27827147"/>
      </p:ext>
    </p:extLst>
  </p:cSld>
  <p:clrMapOvr>
    <a:masterClrMapping/>
  </p:clrMapOvr>
  <p:transition/>
</p:sldLayout>
</file>

<file path=ppt/slideLayouts/slideLayout5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2603565"/>
      </p:ext>
    </p:extLst>
  </p:cSld>
  <p:clrMapOvr>
    <a:masterClrMapping/>
  </p:clrMapOvr>
  <p:transition/>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341652260"/>
      </p:ext>
    </p:extLst>
  </p:cSld>
  <p:clrMapOvr>
    <a:masterClrMapping/>
  </p:clrMapOvr>
  <p:transition/>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0238494"/>
      </p:ext>
    </p:extLst>
  </p:cSld>
  <p:clrMapOvr>
    <a:masterClrMapping/>
  </p:clrMapOvr>
  <p:transition/>
</p:sldLayout>
</file>

<file path=ppt/slideLayouts/slideLayout5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27273774"/>
      </p:ext>
    </p:extLst>
  </p:cSld>
  <p:clrMapOvr>
    <a:masterClrMapping/>
  </p:clrMapOvr>
  <p:transition/>
</p:sldLayout>
</file>

<file path=ppt/slideLayouts/slideLayout5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525032"/>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4327"/>
          </a:xfrm>
          <a:prstGeom prst="rect">
            <a:avLst/>
          </a:prstGeom>
        </p:spPr>
        <p:txBody>
          <a:bodyPr/>
          <a:lstStyle>
            <a:lvl1pPr>
              <a:defRPr>
                <a:latin typeface="Arial"/>
              </a:defRPr>
            </a:lvl1pPr>
          </a:lstStyle>
          <a:p>
            <a:r>
              <a:rPr lang="en-US" dirty="0"/>
              <a:t>Click to edit Master title style</a:t>
            </a:r>
          </a:p>
        </p:txBody>
      </p:sp>
      <p:sp>
        <p:nvSpPr>
          <p:cNvPr id="3" name="Content Placeholder 2"/>
          <p:cNvSpPr>
            <a:spLocks noGrp="1"/>
          </p:cNvSpPr>
          <p:nvPr>
            <p:ph idx="1"/>
          </p:nvPr>
        </p:nvSpPr>
        <p:spPr>
          <a:xfrm>
            <a:off x="457200" y="1079500"/>
            <a:ext cx="8229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9945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0407841"/>
      </p:ext>
    </p:extLst>
  </p:cSld>
  <p:clrMapOvr>
    <a:masterClrMapping/>
  </p:clrMapOvr>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68197304"/>
      </p:ext>
    </p:extLst>
  </p:cSld>
  <p:clrMapOvr>
    <a:masterClrMapping/>
  </p:clrMapOvr>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5844893"/>
      </p:ext>
    </p:extLst>
  </p:cSld>
  <p:clrMapOvr>
    <a:masterClrMapping/>
  </p:clrMapOvr>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26572785"/>
      </p:ext>
    </p:extLst>
  </p:cSld>
  <p:clrMapOvr>
    <a:masterClrMapping/>
  </p:clrMapOvr>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2490012"/>
      </p:ext>
    </p:extLst>
  </p:cSld>
  <p:clrMapOvr>
    <a:masterClrMapping/>
  </p:clrMapOvr>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24392628"/>
      </p:ext>
    </p:extLst>
  </p:cSld>
  <p:clrMapOvr>
    <a:masterClrMapping/>
  </p:clrMapOvr>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73930839"/>
      </p:ext>
    </p:extLst>
  </p:cSld>
  <p:clrMapOvr>
    <a:masterClrMapping/>
  </p:clrMapOvr>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6634247"/>
      </p:ext>
    </p:extLst>
  </p:cSld>
  <p:clrMapOvr>
    <a:masterClrMapping/>
  </p:clrMapOvr>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3547196"/>
      </p:ext>
    </p:extLst>
  </p:cSld>
  <p:clrMapOvr>
    <a:masterClrMapping/>
  </p:clrMapOvr>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953713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800">
                <a:solidFill>
                  <a:schemeClr val="accent2"/>
                </a:solidFill>
                <a:latin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474858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076267"/>
      </p:ext>
    </p:extLst>
  </p:cSld>
  <p:clrMapOvr>
    <a:masterClrMapping/>
  </p:clrMapOvr>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7316184"/>
      </p:ext>
    </p:extLst>
  </p:cSld>
  <p:clrMapOvr>
    <a:masterClrMapping/>
  </p:clrMapOvr>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5361187"/>
      </p:ext>
    </p:extLst>
  </p:cSld>
  <p:clrMapOvr>
    <a:masterClrMapping/>
  </p:clrMapOvr>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5929227"/>
      </p:ext>
    </p:extLst>
  </p:cSld>
  <p:clrMapOvr>
    <a:masterClrMapping/>
  </p:clrMapOvr>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0194000"/>
      </p:ext>
    </p:extLst>
  </p:cSld>
  <p:clrMapOvr>
    <a:masterClrMapping/>
  </p:clrMapOvr>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5794084"/>
      </p:ext>
    </p:extLst>
  </p:cSld>
  <p:clrMapOvr>
    <a:masterClrMapping/>
  </p:clrMapOvr>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9503525"/>
      </p:ext>
    </p:extLst>
  </p:cSld>
  <p:clrMapOvr>
    <a:masterClrMapping/>
  </p:clrMapOvr>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9029388"/>
      </p:ext>
    </p:extLst>
  </p:cSld>
  <p:clrMapOvr>
    <a:masterClrMapping/>
  </p:clrMapOvr>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7053703"/>
      </p:ext>
    </p:extLst>
  </p:cSld>
  <p:clrMapOvr>
    <a:masterClrMapping/>
  </p:clrMapOvr>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183286"/>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457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274638"/>
            <a:ext cx="8229600" cy="532719"/>
          </a:xfrm>
          <a:prstGeom prst="rect">
            <a:avLst/>
          </a:prstGeom>
        </p:spPr>
        <p:txBody>
          <a:bodyPr/>
          <a:lstStyle>
            <a:lvl1pPr>
              <a:defRPr>
                <a:latin typeface="Arial"/>
              </a:defRPr>
            </a:lvl1pPr>
          </a:lstStyle>
          <a:p>
            <a:r>
              <a:rPr lang="en-US" dirty="0"/>
              <a:t>Click to edit Master title style</a:t>
            </a:r>
          </a:p>
        </p:txBody>
      </p:sp>
      <p:sp>
        <p:nvSpPr>
          <p:cNvPr id="10" name="Content Placeholder 2"/>
          <p:cNvSpPr>
            <a:spLocks noGrp="1"/>
          </p:cNvSpPr>
          <p:nvPr>
            <p:ph idx="14"/>
          </p:nvPr>
        </p:nvSpPr>
        <p:spPr>
          <a:xfrm>
            <a:off x="4648200" y="1079500"/>
            <a:ext cx="4038600" cy="5046663"/>
          </a:xfrm>
          <a:prstGeom prst="rect">
            <a:avLst/>
          </a:prstGeom>
        </p:spPr>
        <p:txBody>
          <a:bodyPr/>
          <a:lstStyle>
            <a:lvl1pPr>
              <a:buFont typeface="Wingdings" charset="2"/>
              <a:buChar char="§"/>
              <a:defRPr sz="2800">
                <a:solidFill>
                  <a:schemeClr val="accent1"/>
                </a:solidFill>
                <a:latin typeface="Arial"/>
              </a:defRPr>
            </a:lvl1pPr>
            <a:lvl2pPr>
              <a:buFont typeface="Wingdings" charset="2"/>
              <a:buChar char="§"/>
              <a:defRPr sz="2400">
                <a:solidFill>
                  <a:schemeClr val="accent2"/>
                </a:solidFill>
                <a:latin typeface="Arial"/>
              </a:defRPr>
            </a:lvl2pPr>
            <a:lvl3pPr>
              <a:buFont typeface="Wingdings" charset="2"/>
              <a:buChar char="§"/>
              <a:defRPr sz="2000">
                <a:solidFill>
                  <a:schemeClr val="accent5"/>
                </a:solidFill>
                <a:latin typeface="Arial"/>
              </a:defRPr>
            </a:lvl3pPr>
            <a:lvl4pPr>
              <a:buFont typeface="Wingdings" charset="2"/>
              <a:buChar char="§"/>
              <a:defRPr sz="1800">
                <a:latin typeface="Arial"/>
              </a:defRPr>
            </a:lvl4pPr>
            <a:lvl5pPr>
              <a:buFont typeface="Wingdings" charset="2"/>
              <a:buChar char="§"/>
              <a:defRPr sz="1600">
                <a:solidFill>
                  <a:schemeClr val="accent1"/>
                </a:solidFill>
                <a:latin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0542122"/>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4187587689"/>
      </p:ext>
    </p:extLst>
  </p:cSld>
  <p:clrMapOvr>
    <a:masterClrMapping/>
  </p:clrMapOvr>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906073210"/>
      </p:ext>
    </p:extLst>
  </p:cSld>
  <p:clrMapOvr>
    <a:masterClrMapping/>
  </p:clrMapOvr>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841937945"/>
      </p:ext>
    </p:extLst>
  </p:cSld>
  <p:clrMapOvr>
    <a:masterClrMapping/>
  </p:clrMapOvr>
  <p:transition/>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610741826"/>
      </p:ext>
    </p:extLst>
  </p:cSld>
  <p:clrMapOvr>
    <a:masterClrMapping/>
  </p:clrMapOvr>
  <p:transition/>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554522207"/>
      </p:ext>
    </p:extLst>
  </p:cSld>
  <p:clrMapOvr>
    <a:masterClrMapping/>
  </p:clrMapOvr>
  <p:transition/>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2081880840"/>
      </p:ext>
    </p:extLst>
  </p:cSld>
  <p:clrMapOvr>
    <a:masterClrMapping/>
  </p:clrMapOvr>
  <p:transition/>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232130875"/>
      </p:ext>
    </p:extLst>
  </p:cSld>
  <p:clrMapOvr>
    <a:masterClrMapping/>
  </p:clrMapOvr>
  <p:transition/>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04288215"/>
      </p:ext>
    </p:extLst>
  </p:cSld>
  <p:clrMapOvr>
    <a:masterClrMapping/>
  </p:clrMapOvr>
  <p:transition/>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178303478"/>
      </p:ext>
    </p:extLst>
  </p:cSld>
  <p:clrMapOvr>
    <a:masterClrMapping/>
  </p:clrMapOvr>
  <p:transition/>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14051020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
        <p:nvSpPr>
          <p:cNvPr id="3" name="Text Placeholder 2"/>
          <p:cNvSpPr>
            <a:spLocks noGrp="1"/>
          </p:cNvSpPr>
          <p:nvPr>
            <p:ph type="body" idx="1"/>
          </p:nvPr>
        </p:nvSpPr>
        <p:spPr>
          <a:xfrm>
            <a:off x="457200" y="1170214"/>
            <a:ext cx="4040188"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45025" y="1170214"/>
            <a:ext cx="4041775" cy="1004661"/>
          </a:xfrm>
          <a:prstGeom prst="rect">
            <a:avLst/>
          </a:prstGeom>
        </p:spPr>
        <p:txBody>
          <a:bodyPr anchor="t"/>
          <a:lstStyle>
            <a:lvl1pPr marL="0" indent="0">
              <a:buNone/>
              <a:defRPr sz="2400" b="0">
                <a:solidFill>
                  <a:srgbClr val="606060"/>
                </a:solidFill>
                <a:latin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Picture Placeholder 10"/>
          <p:cNvSpPr>
            <a:spLocks noGrp="1"/>
          </p:cNvSpPr>
          <p:nvPr>
            <p:ph type="pic" sz="quarter" idx="13"/>
          </p:nvPr>
        </p:nvSpPr>
        <p:spPr>
          <a:xfrm>
            <a:off x="457200"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
        <p:nvSpPr>
          <p:cNvPr id="12" name="Picture Placeholder 10"/>
          <p:cNvSpPr>
            <a:spLocks noGrp="1"/>
          </p:cNvSpPr>
          <p:nvPr>
            <p:ph type="pic" sz="quarter" idx="14"/>
          </p:nvPr>
        </p:nvSpPr>
        <p:spPr>
          <a:xfrm>
            <a:off x="4649788" y="2174875"/>
            <a:ext cx="4040188" cy="3903663"/>
          </a:xfrm>
          <a:prstGeom prst="rect">
            <a:avLst/>
          </a:prstGeom>
        </p:spPr>
        <p:txBody>
          <a:bodyPr vert="horz"/>
          <a:lstStyle>
            <a:lvl1pPr>
              <a:buFont typeface="Wingdings" charset="2"/>
              <a:buChar char="§"/>
              <a:defRPr>
                <a:solidFill>
                  <a:srgbClr val="606060"/>
                </a:solidFill>
                <a:latin typeface="Arial"/>
              </a:defRPr>
            </a:lvl1pPr>
          </a:lstStyle>
          <a:p>
            <a:endParaRPr lang="en-US" dirty="0"/>
          </a:p>
        </p:txBody>
      </p:sp>
    </p:spTree>
    <p:extLst>
      <p:ext uri="{BB962C8B-B14F-4D97-AF65-F5344CB8AC3E}">
        <p14:creationId xmlns:p14="http://schemas.microsoft.com/office/powerpoint/2010/main" val="1284382925"/>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r>
              <a:rPr lang="en-US" altLang="en-US"/>
              <a:t>Juan Gómez Luna. NTNU Gjøvik, 16/August/2016</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170455392"/>
      </p:ext>
    </p:extLst>
  </p:cSld>
  <p:clrMapOvr>
    <a:masterClrMapping/>
  </p:clrMapOvr>
  <p:transition/>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406493594"/>
      </p:ext>
    </p:extLst>
  </p:cSld>
  <p:clrMapOvr>
    <a:masterClrMapping/>
  </p:clrMapOvr>
  <p:transition/>
</p:sldLayout>
</file>

<file path=ppt/slideLayouts/slideLayout6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3541418167"/>
      </p:ext>
    </p:extLst>
  </p:cSld>
  <p:clrMapOvr>
    <a:masterClrMapping/>
  </p:clrMapOvr>
  <p:transition/>
</p:sldLayout>
</file>

<file path=ppt/slideLayouts/slideLayout6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19222955"/>
      </p:ext>
    </p:extLst>
  </p:cSld>
  <p:clrMapOvr>
    <a:masterClrMapping/>
  </p:clrMapOvr>
  <p:transition/>
</p:sldLayout>
</file>

<file path=ppt/slideLayouts/slideLayout6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198287346"/>
      </p:ext>
    </p:extLst>
  </p:cSld>
  <p:clrMapOvr>
    <a:masterClrMapping/>
  </p:clrMapOvr>
  <p:transition/>
</p:sldLayout>
</file>

<file path=ppt/slideLayouts/slideLayout6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24051311"/>
      </p:ext>
    </p:extLst>
  </p:cSld>
  <p:clrMapOvr>
    <a:masterClrMapping/>
  </p:clrMapOvr>
  <p:transition/>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293033677"/>
      </p:ext>
    </p:extLst>
  </p:cSld>
  <p:clrMapOvr>
    <a:masterClrMapping/>
  </p:clrMapOvr>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3783937851"/>
      </p:ext>
    </p:extLst>
  </p:cSld>
  <p:clrMapOvr>
    <a:masterClrMapping/>
  </p:clrMapOvr>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894882459"/>
      </p:ext>
    </p:extLst>
  </p:cSld>
  <p:clrMapOvr>
    <a:masterClrMapping/>
  </p:clrMapOvr>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55055695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23648"/>
          </a:xfrm>
          <a:prstGeom prst="rect">
            <a:avLst/>
          </a:prstGeo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756813581"/>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4073670780"/>
      </p:ext>
    </p:extLst>
  </p:cSld>
  <p:clrMapOvr>
    <a:masterClrMapping/>
  </p:clrMapOvr>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0584815"/>
      </p:ext>
    </p:extLst>
  </p:cSld>
  <p:clrMapOvr>
    <a:masterClrMapping/>
  </p:clrMapOvr>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Date Placeholder 5"/>
          <p:cNvSpPr>
            <a:spLocks noGrp="1"/>
          </p:cNvSpPr>
          <p:nvPr>
            <p:ph type="dt" sz="half" idx="10"/>
          </p:nvPr>
        </p:nvSpPr>
        <p:spPr/>
        <p:txBody>
          <a:bodyPr/>
          <a:lstStyle/>
          <a:p>
            <a:fld id="{9FD9DB3E-E709-42CF-B11F-1DFE1D210A82}" type="datetime1">
              <a:rPr lang="en-US" smtClean="0"/>
              <a:t>6/28/24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492315846"/>
      </p:ext>
    </p:extLst>
  </p:cSld>
  <p:clrMapOvr>
    <a:overrideClrMapping bg1="lt1" tx1="dk1" bg2="lt2" tx2="dk2" accent1="accent1" accent2="accent2" accent3="accent3" accent4="accent4" accent5="accent5" accent6="accent6" hlink="hlink" folHlink="folHlink"/>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28637" y="712594"/>
            <a:ext cx="8086725" cy="2898708"/>
          </a:xfrm>
          <a:noFill/>
        </p:spPr>
        <p:txBody>
          <a:bodyPr anchor="b">
            <a:noAutofit/>
          </a:bodyPr>
          <a:lstStyle>
            <a:lvl1pPr algn="ctr">
              <a:lnSpc>
                <a:spcPct val="80000"/>
              </a:lnSpc>
              <a:defRPr sz="8000" spc="-12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528638" y="3897565"/>
            <a:ext cx="8086724" cy="1645920"/>
          </a:xfrm>
        </p:spPr>
        <p:txBody>
          <a:bodyPr>
            <a:normAutofit/>
          </a:bodyPr>
          <a:lstStyle>
            <a:lvl1pPr marL="0" indent="0" algn="ctr">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Date Placeholder 4"/>
          <p:cNvSpPr>
            <a:spLocks noGrp="1"/>
          </p:cNvSpPr>
          <p:nvPr>
            <p:ph type="dt" sz="half" idx="10"/>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156730039"/>
      </p:ext>
    </p:extLst>
  </p:cSld>
  <p:clrMapOvr>
    <a:overrideClrMapping bg1="lt1" tx1="dk1" bg2="lt2" tx2="dk2" accent1="accent1" accent2="accent2" accent3="accent3" accent4="accent4" accent5="accent5" accent6="accent6" hlink="hlink" folHlink="folHlink"/>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0" y="0"/>
            <a:ext cx="9144000" cy="1085850"/>
          </a:xfrm>
          <a:prstGeom prst="rect">
            <a:avLst/>
          </a:prstGeom>
        </p:spPr>
        <p:txBody>
          <a:bodyPr vert="horz" lIns="91440" tIns="45720" rIns="91440" bIns="45720" rtlCol="0" anchor="ctr">
            <a:normAutofit/>
          </a:bodyPr>
          <a:lstStyle>
            <a:lvl1pPr marL="0">
              <a:defRPr/>
            </a:lvl1pPr>
          </a:lstStyle>
          <a:p>
            <a:r>
              <a:rPr lang="en-US" dirty="0"/>
              <a:t>Click to edit Master title style</a:t>
            </a:r>
          </a:p>
        </p:txBody>
      </p:sp>
      <p:sp>
        <p:nvSpPr>
          <p:cNvPr id="24" name="Content Placeholder 22"/>
          <p:cNvSpPr>
            <a:spLocks noGrp="1"/>
          </p:cNvSpPr>
          <p:nvPr>
            <p:ph sz="quarter" idx="11"/>
          </p:nvPr>
        </p:nvSpPr>
        <p:spPr>
          <a:xfrm>
            <a:off x="123825" y="1241652"/>
            <a:ext cx="8897938" cy="52244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2"/>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3"/>
          </p:nvPr>
        </p:nvSpPr>
        <p:spPr/>
        <p:txBody>
          <a:bodyPr/>
          <a:lstStyle/>
          <a:p>
            <a:endParaRPr lang="en-US" dirty="0"/>
          </a:p>
        </p:txBody>
      </p:sp>
      <p:sp>
        <p:nvSpPr>
          <p:cNvPr id="7" name="Slide Number Placeholder 6"/>
          <p:cNvSpPr>
            <a:spLocks noGrp="1"/>
          </p:cNvSpPr>
          <p:nvPr>
            <p:ph type="sldNum" sz="quarter" idx="14"/>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453638048"/>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a:solidFill>
            <a:schemeClr val="bg1"/>
          </a:solidFill>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D9DB3E-E709-42CF-B11F-1DFE1D210A82}" type="datetime1">
              <a:rPr lang="en-US" smtClean="0"/>
              <a:t>6/28/24</a:t>
            </a:fld>
            <a:endParaRPr lang="en-US"/>
          </a:p>
        </p:txBody>
      </p:sp>
      <p:sp>
        <p:nvSpPr>
          <p:cNvPr id="5" name="Footer Placeholder 4"/>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075341329"/>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8798"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1603" y="1208312"/>
            <a:ext cx="4271962" cy="5053693"/>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56889935"/>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88798" y="1197209"/>
            <a:ext cx="4271962" cy="723400"/>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88798" y="2029968"/>
            <a:ext cx="4271962" cy="4231057"/>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1603" y="1194345"/>
            <a:ext cx="4271962" cy="722376"/>
          </a:xfrm>
        </p:spPr>
        <p:txBody>
          <a:bodyPr anchor="ctr">
            <a:normAutofit/>
          </a:bodyPr>
          <a:lstStyle>
            <a:lvl1pPr marL="0" indent="0">
              <a:spcBef>
                <a:spcPts val="0"/>
              </a:spcBef>
              <a:buNone/>
              <a:defRPr sz="2000" b="0" cap="all"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51603" y="2025216"/>
            <a:ext cx="4271962" cy="4235809"/>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6/28/24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164471572"/>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FD9DB3E-E709-42CF-B11F-1DFE1D210A82}" type="datetime1">
              <a:rPr lang="en-US" smtClean="0"/>
              <a:t>6/28/24</a:t>
            </a:fld>
            <a:endParaRPr lang="en-US"/>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25733146"/>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FD9DB3E-E709-42CF-B11F-1DFE1D210A82}" type="datetime1">
              <a:rPr lang="en-US" smtClean="0"/>
              <a:t>6/28/24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23776002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256587941"/>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6/28/24</a:t>
            </a:fld>
            <a:endParaRPr lang="en-US"/>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09409846"/>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6031951"/>
            <a:ext cx="6922008" cy="411184"/>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FD9DB3E-E709-42CF-B11F-1DFE1D210A82}" type="datetime1">
              <a:rPr lang="en-US" smtClean="0"/>
              <a:t>6/28/24</a:t>
            </a:fld>
            <a:endParaRPr lang="en-US"/>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3802169756"/>
      </p:ext>
    </p:extLst>
  </p:cSld>
  <p:clrMapOvr>
    <a:overrideClrMapping bg1="dk1" tx1="lt1" bg2="dk2" tx2="lt2" accent1="accent1" accent2="accent2" accent3="accent3" accent4="accent4" accent5="accent5" accent6="accent6" hlink="hlink" folHlink="folHlink"/>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6/28/24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449382373"/>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D9DB3E-E709-42CF-B11F-1DFE1D210A82}" type="datetime1">
              <a:rPr lang="en-US" smtClean="0"/>
              <a:t>6/28/24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819989314"/>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7617582"/>
      </p:ext>
    </p:extLst>
  </p:cSld>
  <p:clrMapOvr>
    <a:masterClrMapping/>
  </p:clrMapOvr>
  <p:transition/>
</p:sldLayout>
</file>

<file path=ppt/slideLayouts/slideLayout6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6257509"/>
      </p:ext>
    </p:extLst>
  </p:cSld>
  <p:clrMapOvr>
    <a:masterClrMapping/>
  </p:clrMapOvr>
  <p:transition/>
</p:sldLayout>
</file>

<file path=ppt/slideLayouts/slideLayout6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4662162"/>
      </p:ext>
    </p:extLst>
  </p:cSld>
  <p:clrMapOvr>
    <a:masterClrMapping/>
  </p:clrMapOvr>
  <p:transition/>
</p:sldLayout>
</file>

<file path=ppt/slideLayouts/slideLayout6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93185493"/>
      </p:ext>
    </p:extLst>
  </p:cSld>
  <p:clrMapOvr>
    <a:masterClrMapping/>
  </p:clrMapOvr>
  <p:transition/>
</p:sldLayout>
</file>

<file path=ppt/slideLayouts/slideLayout6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39682941"/>
      </p:ext>
    </p:extLst>
  </p:cSld>
  <p:clrMapOvr>
    <a:masterClrMapping/>
  </p:clrMapOvr>
  <p:transition/>
</p:sldLayout>
</file>

<file path=ppt/slideLayouts/slideLayout6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529488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254500" y="117929"/>
            <a:ext cx="4889500" cy="952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00729064"/>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988996"/>
      </p:ext>
    </p:extLst>
  </p:cSld>
  <p:clrMapOvr>
    <a:masterClrMapping/>
  </p:clrMapOvr>
  <p:transition/>
</p:sldLayout>
</file>

<file path=ppt/slideLayouts/slideLayout6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1250370"/>
      </p:ext>
    </p:extLst>
  </p:cSld>
  <p:clrMapOvr>
    <a:masterClrMapping/>
  </p:clrMapOvr>
  <p:transition/>
</p:sldLayout>
</file>

<file path=ppt/slideLayouts/slideLayout6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97860778"/>
      </p:ext>
    </p:extLst>
  </p:cSld>
  <p:clrMapOvr>
    <a:masterClrMapping/>
  </p:clrMapOvr>
  <p:transition/>
</p:sldLayout>
</file>

<file path=ppt/slideLayouts/slideLayout6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974112"/>
      </p:ext>
    </p:extLst>
  </p:cSld>
  <p:clrMapOvr>
    <a:masterClrMapping/>
  </p:clrMapOvr>
  <p:transition/>
</p:sldLayout>
</file>

<file path=ppt/slideLayouts/slideLayout6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2168815"/>
      </p:ext>
    </p:extLst>
  </p:cSld>
  <p:clrMapOvr>
    <a:masterClrMapping/>
  </p:clrMapOvr>
  <p:transition/>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504494551"/>
      </p:ext>
    </p:extLst>
  </p:cSld>
  <p:clrMapOvr>
    <a:masterClrMapping/>
  </p:clrMapOvr>
  <p:transition/>
</p:sldLayout>
</file>

<file path=ppt/slideLayouts/slideLayout6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464722346"/>
      </p:ext>
    </p:extLst>
  </p:cSld>
  <p:clrMapOvr>
    <a:masterClrMapping/>
  </p:clrMapOvr>
  <p:transition/>
</p:sldLayout>
</file>

<file path=ppt/slideLayouts/slideLayout6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951266905"/>
      </p:ext>
    </p:extLst>
  </p:cSld>
  <p:clrMapOvr>
    <a:masterClrMapping/>
  </p:clrMapOvr>
  <p:transition/>
</p:sldLayout>
</file>

<file path=ppt/slideLayouts/slideLayout6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2049135"/>
      </p:ext>
    </p:extLst>
  </p:cSld>
  <p:clrMapOvr>
    <a:masterClrMapping/>
  </p:clrMapOvr>
  <p:transition/>
</p:sldLayout>
</file>

<file path=ppt/slideLayouts/slideLayout6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2912208044"/>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
        <p:nvSpPr>
          <p:cNvPr id="6" name="Text Placeholder 2"/>
          <p:cNvSpPr>
            <a:spLocks noGrp="1"/>
          </p:cNvSpPr>
          <p:nvPr>
            <p:ph idx="1" hasCustomPrompt="1"/>
          </p:nvPr>
        </p:nvSpPr>
        <p:spPr>
          <a:xfrm>
            <a:off x="457200" y="1161143"/>
            <a:ext cx="8229600" cy="4525963"/>
          </a:xfrm>
          <a:prstGeom prst="rect">
            <a:avLst/>
          </a:prstGeom>
        </p:spPr>
        <p:txBody>
          <a:bodyPr vert="horz" lIns="91440" tIns="45720" rIns="91440" bIns="45720" rtlCol="0">
            <a:normAutofit/>
          </a:bodyPr>
          <a:lstStyle>
            <a:lvl1pPr marL="342900" marR="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latin typeface="Arial"/>
              </a:defRPr>
            </a:lvl1pPr>
            <a:lvl2pPr>
              <a:defRPr>
                <a:latin typeface="Arial"/>
              </a:defRPr>
            </a:lvl2pPr>
            <a:lvl3pPr>
              <a:defRPr>
                <a:latin typeface="Arial"/>
              </a:defRPr>
            </a:lvl3pPr>
          </a:lstStyle>
          <a:p>
            <a:pPr marL="342900" marR="0" lvl="0" indent="-342900" algn="l" defTabSz="457200" rtl="0" eaLnBrk="1" fontAlgn="auto" latinLnBrk="0" hangingPunct="1">
              <a:lnSpc>
                <a:spcPct val="100000"/>
              </a:lnSpc>
              <a:spcBef>
                <a:spcPct val="20000"/>
              </a:spcBef>
              <a:spcAft>
                <a:spcPts val="0"/>
              </a:spcAft>
              <a:buClr>
                <a:srgbClr val="585858"/>
              </a:buClr>
              <a:buSzTx/>
              <a:buFont typeface="Wingdings" charset="2"/>
              <a:buChar char="§"/>
              <a:tabLst/>
              <a:defRPr/>
            </a:pPr>
            <a:r>
              <a:rPr kumimoji="0" lang="en-US" sz="2800" b="0" i="0" u="none" strike="noStrike" kern="1200" cap="none" spc="0" normalizeH="0" baseline="0" noProof="0" dirty="0">
                <a:ln>
                  <a:noFill/>
                </a:ln>
                <a:solidFill>
                  <a:srgbClr val="585858"/>
                </a:solidFill>
                <a:effectLst/>
                <a:uLnTx/>
                <a:uFillTx/>
                <a:latin typeface="Arial"/>
                <a:ea typeface="+mn-ea"/>
                <a:cs typeface="+mn-cs"/>
              </a:rPr>
              <a:t>Click to edit Master text styles</a:t>
            </a:r>
          </a:p>
          <a:p>
            <a:pPr marL="742950" marR="0" lvl="1" indent="-28575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400" b="0" i="0" u="none" strike="noStrike" kern="1200" cap="none" spc="0" normalizeH="0" baseline="0" noProof="0" dirty="0">
                <a:ln>
                  <a:noFill/>
                </a:ln>
                <a:solidFill>
                  <a:srgbClr val="A1A1A1"/>
                </a:solidFill>
                <a:effectLst/>
                <a:uLnTx/>
                <a:uFillTx/>
                <a:latin typeface="Arial"/>
                <a:ea typeface="+mn-ea"/>
                <a:cs typeface="+mn-cs"/>
              </a:rPr>
              <a:t>Second level</a:t>
            </a:r>
          </a:p>
          <a:p>
            <a:pPr marL="1143000" marR="0" lvl="2" indent="-228600" algn="l" defTabSz="457200" rtl="0" eaLnBrk="1" fontAlgn="auto" latinLnBrk="0" hangingPunct="1">
              <a:lnSpc>
                <a:spcPct val="100000"/>
              </a:lnSpc>
              <a:spcBef>
                <a:spcPct val="20000"/>
              </a:spcBef>
              <a:spcAft>
                <a:spcPts val="0"/>
              </a:spcAft>
              <a:buClrTx/>
              <a:buSzTx/>
              <a:buFont typeface="Wingdings" charset="2"/>
              <a:buChar char="§"/>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Third level</a:t>
            </a:r>
          </a:p>
        </p:txBody>
      </p:sp>
    </p:spTree>
    <p:extLst>
      <p:ext uri="{BB962C8B-B14F-4D97-AF65-F5344CB8AC3E}">
        <p14:creationId xmlns:p14="http://schemas.microsoft.com/office/powerpoint/2010/main" val="634875511"/>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3185326197"/>
      </p:ext>
    </p:extLst>
  </p:cSld>
  <p:clrMapOvr>
    <a:masterClrMapping/>
  </p:clrMapOvr>
  <p:transition/>
</p:sldLayout>
</file>

<file path=ppt/slideLayouts/slideLayout6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479488599"/>
      </p:ext>
    </p:extLst>
  </p:cSld>
  <p:clrMapOvr>
    <a:masterClrMapping/>
  </p:clrMapOvr>
  <p:transition/>
</p:sldLayout>
</file>

<file path=ppt/slideLayouts/slideLayout6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14669865"/>
      </p:ext>
    </p:extLst>
  </p:cSld>
  <p:clrMapOvr>
    <a:masterClrMapping/>
  </p:clrMapOvr>
  <p:transition/>
</p:sldLayout>
</file>

<file path=ppt/slideLayouts/slideLayout6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2769677468"/>
      </p:ext>
    </p:extLst>
  </p:cSld>
  <p:clrMapOvr>
    <a:masterClrMapping/>
  </p:clrMapOvr>
  <p:transition/>
</p:sldLayout>
</file>

<file path=ppt/slideLayouts/slideLayout6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237133227"/>
      </p:ext>
    </p:extLst>
  </p:cSld>
  <p:clrMapOvr>
    <a:masterClrMapping/>
  </p:clrMapOvr>
  <p:transition/>
</p:sldLayout>
</file>

<file path=ppt/slideLayouts/slideLayout6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1522553654"/>
      </p:ext>
    </p:extLst>
  </p:cSld>
  <p:clrMapOvr>
    <a:masterClrMapping/>
  </p:clrMapOvr>
  <p:transition/>
</p:sldLayout>
</file>

<file path=ppt/slideLayouts/slideLayout64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77863980"/>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a:extLst>
              <a:ext uri="{FF2B5EF4-FFF2-40B4-BE49-F238E27FC236}">
                <a16:creationId xmlns:a16="http://schemas.microsoft.com/office/drawing/2014/main" id="{9CD35D2D-5E91-46D5-981B-E75BA6DA71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0975" y="6411913"/>
            <a:ext cx="102552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a:extLst>
              <a:ext uri="{FF2B5EF4-FFF2-40B4-BE49-F238E27FC236}">
                <a16:creationId xmlns:a16="http://schemas.microsoft.com/office/drawing/2014/main" id="{7A21EAFC-4035-4857-807A-CB62B3BF44F4}"/>
              </a:ext>
            </a:extLst>
          </p:cNvPr>
          <p:cNvSpPr>
            <a:spLocks noGrp="1" noChangeArrowheads="1"/>
          </p:cNvSpPr>
          <p:nvPr>
            <p:ph type="ftr" sz="quarter" idx="10"/>
          </p:nvPr>
        </p:nvSpPr>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C888C28F-145F-424D-84CC-5AE9AF6843AB}"/>
              </a:ext>
            </a:extLst>
          </p:cNvPr>
          <p:cNvSpPr>
            <a:spLocks noGrp="1" noChangeArrowheads="1"/>
          </p:cNvSpPr>
          <p:nvPr>
            <p:ph type="sldNum" sz="quarter" idx="11"/>
          </p:nvPr>
        </p:nvSpPr>
        <p:spPr/>
        <p:txBody>
          <a:bodyPr/>
          <a:lstStyle>
            <a:lvl1pPr>
              <a:defRPr/>
            </a:lvl1pPr>
          </a:lstStyle>
          <a:p>
            <a:pPr>
              <a:defRPr/>
            </a:pPr>
            <a:fld id="{43826BB2-7A42-4BD5-B790-DBCEF432F448}" type="slidenum">
              <a:rPr lang="en-US" altLang="en-US"/>
              <a:pPr>
                <a:defRPr/>
              </a:pPr>
              <a:t>‹#›</a:t>
            </a:fld>
            <a:endParaRPr lang="en-US" altLang="en-US"/>
          </a:p>
        </p:txBody>
      </p:sp>
    </p:spTree>
    <p:extLst>
      <p:ext uri="{BB962C8B-B14F-4D97-AF65-F5344CB8AC3E}">
        <p14:creationId xmlns:p14="http://schemas.microsoft.com/office/powerpoint/2010/main" val="920010822"/>
      </p:ext>
    </p:extLst>
  </p:cSld>
  <p:clrMapOvr>
    <a:masterClrMapping/>
  </p:clrMapOvr>
  <p:transition/>
</p:sldLayout>
</file>

<file path=ppt/slideLayouts/slideLayout6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409AC565-7350-4525-9420-2EB7757D306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4AA7F312-6BE9-48B6-AA7B-A6D10D628BA6}"/>
              </a:ext>
            </a:extLst>
          </p:cNvPr>
          <p:cNvSpPr>
            <a:spLocks noGrp="1" noChangeArrowheads="1"/>
          </p:cNvSpPr>
          <p:nvPr>
            <p:ph type="sldNum" sz="quarter" idx="11"/>
          </p:nvPr>
        </p:nvSpPr>
        <p:spPr>
          <a:ln/>
        </p:spPr>
        <p:txBody>
          <a:bodyPr/>
          <a:lstStyle>
            <a:lvl1pPr>
              <a:defRPr/>
            </a:lvl1pPr>
          </a:lstStyle>
          <a:p>
            <a:pPr>
              <a:defRPr/>
            </a:pPr>
            <a:fld id="{8B19D7DF-598B-483B-A6D0-8553CDFAE631}" type="slidenum">
              <a:rPr lang="en-US" altLang="en-US"/>
              <a:pPr>
                <a:defRPr/>
              </a:pPr>
              <a:t>‹#›</a:t>
            </a:fld>
            <a:endParaRPr lang="en-US" altLang="en-US"/>
          </a:p>
        </p:txBody>
      </p:sp>
    </p:spTree>
    <p:extLst>
      <p:ext uri="{BB962C8B-B14F-4D97-AF65-F5344CB8AC3E}">
        <p14:creationId xmlns:p14="http://schemas.microsoft.com/office/powerpoint/2010/main" val="4103998078"/>
      </p:ext>
    </p:extLst>
  </p:cSld>
  <p:clrMapOvr>
    <a:masterClrMapping/>
  </p:clrMapOvr>
  <p:transition/>
</p:sldLayout>
</file>

<file path=ppt/slideLayouts/slideLayout6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a:extLst>
              <a:ext uri="{FF2B5EF4-FFF2-40B4-BE49-F238E27FC236}">
                <a16:creationId xmlns:a16="http://schemas.microsoft.com/office/drawing/2014/main" id="{08787426-EFB2-4064-9F82-5B1B136B39E1}"/>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038527-DAED-4D79-A54B-129F6A20F670}"/>
              </a:ext>
            </a:extLst>
          </p:cNvPr>
          <p:cNvSpPr>
            <a:spLocks noGrp="1" noChangeArrowheads="1"/>
          </p:cNvSpPr>
          <p:nvPr>
            <p:ph type="sldNum" sz="quarter" idx="11"/>
          </p:nvPr>
        </p:nvSpPr>
        <p:spPr>
          <a:ln/>
        </p:spPr>
        <p:txBody>
          <a:bodyPr/>
          <a:lstStyle>
            <a:lvl1pPr>
              <a:defRPr/>
            </a:lvl1pPr>
          </a:lstStyle>
          <a:p>
            <a:pPr>
              <a:defRPr/>
            </a:pPr>
            <a:fld id="{63D67C19-8364-4600-B88B-828769DCBD4B}" type="slidenum">
              <a:rPr lang="en-US" altLang="en-US"/>
              <a:pPr>
                <a:defRPr/>
              </a:pPr>
              <a:t>‹#›</a:t>
            </a:fld>
            <a:endParaRPr lang="en-US" altLang="en-US"/>
          </a:p>
        </p:txBody>
      </p:sp>
    </p:spTree>
    <p:extLst>
      <p:ext uri="{BB962C8B-B14F-4D97-AF65-F5344CB8AC3E}">
        <p14:creationId xmlns:p14="http://schemas.microsoft.com/office/powerpoint/2010/main" val="274911286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1197429"/>
            <a:ext cx="8229600" cy="4441371"/>
          </a:xfrm>
          <a:prstGeom prst="rect">
            <a:avLst/>
          </a:prstGeom>
        </p:spPr>
        <p:txBody>
          <a:bodyPr>
            <a:normAutofit/>
          </a:bodyPr>
          <a:lstStyle>
            <a:lvl1pPr marL="0" indent="0" algn="l">
              <a:buNone/>
              <a:defRPr sz="2400">
                <a:solidFill>
                  <a:schemeClr val="accent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3343345180"/>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a:extLst>
              <a:ext uri="{FF2B5EF4-FFF2-40B4-BE49-F238E27FC236}">
                <a16:creationId xmlns:a16="http://schemas.microsoft.com/office/drawing/2014/main" id="{DB333F77-5829-459B-B71C-A401B0AC83F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DC357D67-E160-41BD-A8F4-591D3B61CA44}"/>
              </a:ext>
            </a:extLst>
          </p:cNvPr>
          <p:cNvSpPr>
            <a:spLocks noGrp="1" noChangeArrowheads="1"/>
          </p:cNvSpPr>
          <p:nvPr>
            <p:ph type="sldNum" sz="quarter" idx="11"/>
          </p:nvPr>
        </p:nvSpPr>
        <p:spPr>
          <a:ln/>
        </p:spPr>
        <p:txBody>
          <a:bodyPr/>
          <a:lstStyle>
            <a:lvl1pPr>
              <a:defRPr/>
            </a:lvl1pPr>
          </a:lstStyle>
          <a:p>
            <a:pPr>
              <a:defRPr/>
            </a:pPr>
            <a:fld id="{A9E1BDAC-3FCE-4406-AD14-A59ECE86B20E}" type="slidenum">
              <a:rPr lang="en-US" altLang="en-US"/>
              <a:pPr>
                <a:defRPr/>
              </a:pPr>
              <a:t>‹#›</a:t>
            </a:fld>
            <a:endParaRPr lang="en-US" altLang="en-US"/>
          </a:p>
        </p:txBody>
      </p:sp>
    </p:spTree>
    <p:extLst>
      <p:ext uri="{BB962C8B-B14F-4D97-AF65-F5344CB8AC3E}">
        <p14:creationId xmlns:p14="http://schemas.microsoft.com/office/powerpoint/2010/main" val="2135372309"/>
      </p:ext>
    </p:extLst>
  </p:cSld>
  <p:clrMapOvr>
    <a:masterClrMapping/>
  </p:clrMapOvr>
  <p:transition/>
</p:sldLayout>
</file>

<file path=ppt/slideLayouts/slideLayout6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a:extLst>
              <a:ext uri="{FF2B5EF4-FFF2-40B4-BE49-F238E27FC236}">
                <a16:creationId xmlns:a16="http://schemas.microsoft.com/office/drawing/2014/main" id="{D26DBB79-5AEF-450D-8A69-9E473A6D46FD}"/>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1030">
            <a:extLst>
              <a:ext uri="{FF2B5EF4-FFF2-40B4-BE49-F238E27FC236}">
                <a16:creationId xmlns:a16="http://schemas.microsoft.com/office/drawing/2014/main" id="{5613F326-A967-4A16-9691-5994EAA77F81}"/>
              </a:ext>
            </a:extLst>
          </p:cNvPr>
          <p:cNvSpPr>
            <a:spLocks noGrp="1" noChangeArrowheads="1"/>
          </p:cNvSpPr>
          <p:nvPr>
            <p:ph type="sldNum" sz="quarter" idx="11"/>
          </p:nvPr>
        </p:nvSpPr>
        <p:spPr>
          <a:ln/>
        </p:spPr>
        <p:txBody>
          <a:bodyPr/>
          <a:lstStyle>
            <a:lvl1pPr>
              <a:defRPr/>
            </a:lvl1pPr>
          </a:lstStyle>
          <a:p>
            <a:pPr>
              <a:defRPr/>
            </a:pPr>
            <a:fld id="{4DDDAB56-7687-49EE-9BFA-357DD2115F9B}" type="slidenum">
              <a:rPr lang="en-US" altLang="en-US"/>
              <a:pPr>
                <a:defRPr/>
              </a:pPr>
              <a:t>‹#›</a:t>
            </a:fld>
            <a:endParaRPr lang="en-US" altLang="en-US"/>
          </a:p>
        </p:txBody>
      </p:sp>
    </p:spTree>
    <p:extLst>
      <p:ext uri="{BB962C8B-B14F-4D97-AF65-F5344CB8AC3E}">
        <p14:creationId xmlns:p14="http://schemas.microsoft.com/office/powerpoint/2010/main" val="1532744262"/>
      </p:ext>
    </p:extLst>
  </p:cSld>
  <p:clrMapOvr>
    <a:masterClrMapping/>
  </p:clrMapOvr>
  <p:transition/>
</p:sldLayout>
</file>

<file path=ppt/slideLayouts/slideLayout6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a:extLst>
              <a:ext uri="{FF2B5EF4-FFF2-40B4-BE49-F238E27FC236}">
                <a16:creationId xmlns:a16="http://schemas.microsoft.com/office/drawing/2014/main" id="{25C5F115-951D-416A-8367-F27935F171CC}"/>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1030">
            <a:extLst>
              <a:ext uri="{FF2B5EF4-FFF2-40B4-BE49-F238E27FC236}">
                <a16:creationId xmlns:a16="http://schemas.microsoft.com/office/drawing/2014/main" id="{9FA67899-1E4C-4F33-994F-0FE9DDF922F2}"/>
              </a:ext>
            </a:extLst>
          </p:cNvPr>
          <p:cNvSpPr>
            <a:spLocks noGrp="1" noChangeArrowheads="1"/>
          </p:cNvSpPr>
          <p:nvPr>
            <p:ph type="sldNum" sz="quarter" idx="11"/>
          </p:nvPr>
        </p:nvSpPr>
        <p:spPr>
          <a:ln/>
        </p:spPr>
        <p:txBody>
          <a:bodyPr/>
          <a:lstStyle>
            <a:lvl1pPr>
              <a:defRPr/>
            </a:lvl1pPr>
          </a:lstStyle>
          <a:p>
            <a:pPr>
              <a:defRPr/>
            </a:pPr>
            <a:fld id="{EE6ABE56-5E07-4208-997F-19E78ED34494}" type="slidenum">
              <a:rPr lang="en-US" altLang="en-US"/>
              <a:pPr>
                <a:defRPr/>
              </a:pPr>
              <a:t>‹#›</a:t>
            </a:fld>
            <a:endParaRPr lang="en-US" altLang="en-US"/>
          </a:p>
        </p:txBody>
      </p:sp>
    </p:spTree>
    <p:extLst>
      <p:ext uri="{BB962C8B-B14F-4D97-AF65-F5344CB8AC3E}">
        <p14:creationId xmlns:p14="http://schemas.microsoft.com/office/powerpoint/2010/main" val="2038879376"/>
      </p:ext>
    </p:extLst>
  </p:cSld>
  <p:clrMapOvr>
    <a:masterClrMapping/>
  </p:clrMapOvr>
  <p:transition/>
</p:sldLayout>
</file>

<file path=ppt/slideLayouts/slideLayout6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a:extLst>
              <a:ext uri="{FF2B5EF4-FFF2-40B4-BE49-F238E27FC236}">
                <a16:creationId xmlns:a16="http://schemas.microsoft.com/office/drawing/2014/main" id="{A3210EB8-01E8-436A-B41F-069A2DB8B7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1030">
            <a:extLst>
              <a:ext uri="{FF2B5EF4-FFF2-40B4-BE49-F238E27FC236}">
                <a16:creationId xmlns:a16="http://schemas.microsoft.com/office/drawing/2014/main" id="{88357862-E4F0-4312-AEFB-533810CEB356}"/>
              </a:ext>
            </a:extLst>
          </p:cNvPr>
          <p:cNvSpPr>
            <a:spLocks noGrp="1" noChangeArrowheads="1"/>
          </p:cNvSpPr>
          <p:nvPr>
            <p:ph type="sldNum" sz="quarter" idx="11"/>
          </p:nvPr>
        </p:nvSpPr>
        <p:spPr>
          <a:ln/>
        </p:spPr>
        <p:txBody>
          <a:bodyPr/>
          <a:lstStyle>
            <a:lvl1pPr>
              <a:defRPr/>
            </a:lvl1pPr>
          </a:lstStyle>
          <a:p>
            <a:pPr>
              <a:defRPr/>
            </a:pPr>
            <a:fld id="{63632353-6DA2-4969-8B9B-3DBC4F8425A4}" type="slidenum">
              <a:rPr lang="en-US" altLang="en-US"/>
              <a:pPr>
                <a:defRPr/>
              </a:pPr>
              <a:t>‹#›</a:t>
            </a:fld>
            <a:endParaRPr lang="en-US" altLang="en-US"/>
          </a:p>
        </p:txBody>
      </p:sp>
    </p:spTree>
    <p:extLst>
      <p:ext uri="{BB962C8B-B14F-4D97-AF65-F5344CB8AC3E}">
        <p14:creationId xmlns:p14="http://schemas.microsoft.com/office/powerpoint/2010/main" val="1102853564"/>
      </p:ext>
    </p:extLst>
  </p:cSld>
  <p:clrMapOvr>
    <a:masterClrMapping/>
  </p:clrMapOvr>
  <p:transition/>
</p:sldLayout>
</file>

<file path=ppt/slideLayouts/slideLayout6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7D8C17F0-0F2C-4BA2-ACAD-9F9DD7E1D75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01206954-09DD-443F-8138-FD04D7E91044}"/>
              </a:ext>
            </a:extLst>
          </p:cNvPr>
          <p:cNvSpPr>
            <a:spLocks noGrp="1" noChangeArrowheads="1"/>
          </p:cNvSpPr>
          <p:nvPr>
            <p:ph type="sldNum" sz="quarter" idx="11"/>
          </p:nvPr>
        </p:nvSpPr>
        <p:spPr>
          <a:ln/>
        </p:spPr>
        <p:txBody>
          <a:bodyPr/>
          <a:lstStyle>
            <a:lvl1pPr>
              <a:defRPr/>
            </a:lvl1pPr>
          </a:lstStyle>
          <a:p>
            <a:pPr>
              <a:defRPr/>
            </a:pPr>
            <a:fld id="{00E294FE-CC9E-4E10-B310-514CFBF72E7D}" type="slidenum">
              <a:rPr lang="en-US" altLang="en-US"/>
              <a:pPr>
                <a:defRPr/>
              </a:pPr>
              <a:t>‹#›</a:t>
            </a:fld>
            <a:endParaRPr lang="en-US" altLang="en-US"/>
          </a:p>
        </p:txBody>
      </p:sp>
    </p:spTree>
    <p:extLst>
      <p:ext uri="{BB962C8B-B14F-4D97-AF65-F5344CB8AC3E}">
        <p14:creationId xmlns:p14="http://schemas.microsoft.com/office/powerpoint/2010/main" val="3350566870"/>
      </p:ext>
    </p:extLst>
  </p:cSld>
  <p:clrMapOvr>
    <a:masterClrMapping/>
  </p:clrMapOvr>
  <p:transition/>
</p:sldLayout>
</file>

<file path=ppt/slideLayouts/slideLayout6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a:extLst>
              <a:ext uri="{FF2B5EF4-FFF2-40B4-BE49-F238E27FC236}">
                <a16:creationId xmlns:a16="http://schemas.microsoft.com/office/drawing/2014/main" id="{2D2B0F18-FF15-4EF6-984A-01641DEDA28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1030">
            <a:extLst>
              <a:ext uri="{FF2B5EF4-FFF2-40B4-BE49-F238E27FC236}">
                <a16:creationId xmlns:a16="http://schemas.microsoft.com/office/drawing/2014/main" id="{1E37D587-FAF0-4764-AD77-644AFEF7307D}"/>
              </a:ext>
            </a:extLst>
          </p:cNvPr>
          <p:cNvSpPr>
            <a:spLocks noGrp="1" noChangeArrowheads="1"/>
          </p:cNvSpPr>
          <p:nvPr>
            <p:ph type="sldNum" sz="quarter" idx="11"/>
          </p:nvPr>
        </p:nvSpPr>
        <p:spPr>
          <a:ln/>
        </p:spPr>
        <p:txBody>
          <a:bodyPr/>
          <a:lstStyle>
            <a:lvl1pPr>
              <a:defRPr/>
            </a:lvl1pPr>
          </a:lstStyle>
          <a:p>
            <a:pPr>
              <a:defRPr/>
            </a:pPr>
            <a:fld id="{EA63DEC2-A46B-4DF0-9B6D-3DA55177CC49}" type="slidenum">
              <a:rPr lang="en-US" altLang="en-US"/>
              <a:pPr>
                <a:defRPr/>
              </a:pPr>
              <a:t>‹#›</a:t>
            </a:fld>
            <a:endParaRPr lang="en-US" altLang="en-US"/>
          </a:p>
        </p:txBody>
      </p:sp>
    </p:spTree>
    <p:extLst>
      <p:ext uri="{BB962C8B-B14F-4D97-AF65-F5344CB8AC3E}">
        <p14:creationId xmlns:p14="http://schemas.microsoft.com/office/powerpoint/2010/main" val="280765019"/>
      </p:ext>
    </p:extLst>
  </p:cSld>
  <p:clrMapOvr>
    <a:masterClrMapping/>
  </p:clrMapOvr>
  <p:transition/>
</p:sldLayout>
</file>

<file path=ppt/slideLayouts/slideLayout6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C0A08B9B-687C-4AD3-8C6D-FA4C5E16A313}"/>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5BE2A02B-D63E-4DD6-9FFA-98D71570A2AD}"/>
              </a:ext>
            </a:extLst>
          </p:cNvPr>
          <p:cNvSpPr>
            <a:spLocks noGrp="1" noChangeArrowheads="1"/>
          </p:cNvSpPr>
          <p:nvPr>
            <p:ph type="sldNum" sz="quarter" idx="11"/>
          </p:nvPr>
        </p:nvSpPr>
        <p:spPr>
          <a:ln/>
        </p:spPr>
        <p:txBody>
          <a:bodyPr/>
          <a:lstStyle>
            <a:lvl1pPr>
              <a:defRPr/>
            </a:lvl1pPr>
          </a:lstStyle>
          <a:p>
            <a:pPr>
              <a:defRPr/>
            </a:pPr>
            <a:fld id="{AC4704B9-2B86-45E3-BC5C-2F3F28BAAB8B}" type="slidenum">
              <a:rPr lang="en-US" altLang="en-US"/>
              <a:pPr>
                <a:defRPr/>
              </a:pPr>
              <a:t>‹#›</a:t>
            </a:fld>
            <a:endParaRPr lang="en-US" altLang="en-US"/>
          </a:p>
        </p:txBody>
      </p:sp>
    </p:spTree>
    <p:extLst>
      <p:ext uri="{BB962C8B-B14F-4D97-AF65-F5344CB8AC3E}">
        <p14:creationId xmlns:p14="http://schemas.microsoft.com/office/powerpoint/2010/main" val="3420058119"/>
      </p:ext>
    </p:extLst>
  </p:cSld>
  <p:clrMapOvr>
    <a:masterClrMapping/>
  </p:clrMapOvr>
  <p:transition/>
</p:sldLayout>
</file>

<file path=ppt/slideLayouts/slideLayout6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a:extLst>
              <a:ext uri="{FF2B5EF4-FFF2-40B4-BE49-F238E27FC236}">
                <a16:creationId xmlns:a16="http://schemas.microsoft.com/office/drawing/2014/main" id="{E62CEBD1-E2A7-41F0-A158-62153EC297D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6011B996-071A-4884-856A-6B25C3879E5F}"/>
              </a:ext>
            </a:extLst>
          </p:cNvPr>
          <p:cNvSpPr>
            <a:spLocks noGrp="1" noChangeArrowheads="1"/>
          </p:cNvSpPr>
          <p:nvPr>
            <p:ph type="sldNum" sz="quarter" idx="11"/>
          </p:nvPr>
        </p:nvSpPr>
        <p:spPr>
          <a:ln/>
        </p:spPr>
        <p:txBody>
          <a:bodyPr/>
          <a:lstStyle>
            <a:lvl1pPr>
              <a:defRPr/>
            </a:lvl1pPr>
          </a:lstStyle>
          <a:p>
            <a:pPr>
              <a:defRPr/>
            </a:pPr>
            <a:fld id="{9FC1C64C-0813-4AB1-8463-69A3B31BE146}" type="slidenum">
              <a:rPr lang="en-US" altLang="en-US"/>
              <a:pPr>
                <a:defRPr/>
              </a:pPr>
              <a:t>‹#›</a:t>
            </a:fld>
            <a:endParaRPr lang="en-US" altLang="en-US"/>
          </a:p>
        </p:txBody>
      </p:sp>
    </p:spTree>
    <p:extLst>
      <p:ext uri="{BB962C8B-B14F-4D97-AF65-F5344CB8AC3E}">
        <p14:creationId xmlns:p14="http://schemas.microsoft.com/office/powerpoint/2010/main" val="286619212"/>
      </p:ext>
    </p:extLst>
  </p:cSld>
  <p:clrMapOvr>
    <a:masterClrMapping/>
  </p:clrMapOvr>
  <p:transition/>
</p:sldLayout>
</file>

<file path=ppt/slideLayouts/slideLayout6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a:extLst>
              <a:ext uri="{FF2B5EF4-FFF2-40B4-BE49-F238E27FC236}">
                <a16:creationId xmlns:a16="http://schemas.microsoft.com/office/drawing/2014/main" id="{B55989F0-9C2F-467D-8A2B-E760CFC57E82}"/>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1030">
            <a:extLst>
              <a:ext uri="{FF2B5EF4-FFF2-40B4-BE49-F238E27FC236}">
                <a16:creationId xmlns:a16="http://schemas.microsoft.com/office/drawing/2014/main" id="{B76D41D7-E031-46E6-8D53-528FF913AD9F}"/>
              </a:ext>
            </a:extLst>
          </p:cNvPr>
          <p:cNvSpPr>
            <a:spLocks noGrp="1" noChangeArrowheads="1"/>
          </p:cNvSpPr>
          <p:nvPr>
            <p:ph type="sldNum" sz="quarter" idx="11"/>
          </p:nvPr>
        </p:nvSpPr>
        <p:spPr>
          <a:ln/>
        </p:spPr>
        <p:txBody>
          <a:bodyPr/>
          <a:lstStyle>
            <a:lvl1pPr>
              <a:defRPr/>
            </a:lvl1pPr>
          </a:lstStyle>
          <a:p>
            <a:pPr>
              <a:defRPr/>
            </a:pPr>
            <a:fld id="{20C0357D-5951-4316-833F-FB5D4423D797}" type="slidenum">
              <a:rPr lang="en-US" altLang="en-US"/>
              <a:pPr>
                <a:defRPr/>
              </a:pPr>
              <a:t>‹#›</a:t>
            </a:fld>
            <a:endParaRPr lang="en-US" altLang="en-US"/>
          </a:p>
        </p:txBody>
      </p:sp>
    </p:spTree>
    <p:extLst>
      <p:ext uri="{BB962C8B-B14F-4D97-AF65-F5344CB8AC3E}">
        <p14:creationId xmlns:p14="http://schemas.microsoft.com/office/powerpoint/2010/main" val="865291627"/>
      </p:ext>
    </p:extLst>
  </p:cSld>
  <p:clrMapOvr>
    <a:masterClrMapping/>
  </p:clrMapOvr>
  <p:transition/>
</p:sldLayout>
</file>

<file path=ppt/slideLayouts/slideLayout6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369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1137557"/>
            <a:ext cx="5486400" cy="4114800"/>
          </a:xfrm>
          <a:prstGeom prst="rect">
            <a:avLst/>
          </a:prstGeom>
        </p:spPr>
        <p:txBody>
          <a:bodyPr/>
          <a:lstStyle>
            <a:lvl1pPr marL="0" indent="0">
              <a:buNone/>
              <a:defRPr sz="320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252357"/>
            <a:ext cx="5486400" cy="804862"/>
          </a:xfrm>
          <a:prstGeom prst="rect">
            <a:avLst/>
          </a:prstGeo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Title 1"/>
          <p:cNvSpPr>
            <a:spLocks noGrp="1"/>
          </p:cNvSpPr>
          <p:nvPr>
            <p:ph type="title"/>
          </p:nvPr>
        </p:nvSpPr>
        <p:spPr>
          <a:xfrm>
            <a:off x="457200" y="274638"/>
            <a:ext cx="8229600" cy="532719"/>
          </a:xfrm>
        </p:spPr>
        <p:txBody>
          <a:bodyPr/>
          <a:lstStyle>
            <a:lvl1pPr>
              <a:defRPr>
                <a:latin typeface="Arial"/>
              </a:defRPr>
            </a:lvl1pPr>
          </a:lstStyle>
          <a:p>
            <a:r>
              <a:rPr lang="en-US" dirty="0"/>
              <a:t>Click to edit Master title style</a:t>
            </a:r>
          </a:p>
        </p:txBody>
      </p:sp>
    </p:spTree>
    <p:extLst>
      <p:ext uri="{BB962C8B-B14F-4D97-AF65-F5344CB8AC3E}">
        <p14:creationId xmlns:p14="http://schemas.microsoft.com/office/powerpoint/2010/main" val="173308204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38B7E-9D90-9B48-A8F0-5C08F12D53F9}"/>
              </a:ext>
            </a:extLst>
          </p:cNvPr>
          <p:cNvSpPr>
            <a:spLocks noGrp="1"/>
          </p:cNvSpPr>
          <p:nvPr>
            <p:ph type="title"/>
          </p:nvPr>
        </p:nvSpPr>
        <p:spPr>
          <a:xfrm>
            <a:off x="0" y="3370062"/>
            <a:ext cx="9144000" cy="1325563"/>
          </a:xfrm>
          <a:prstGeom prst="rect">
            <a:avLst/>
          </a:prstGeom>
        </p:spPr>
        <p:txBody>
          <a:bodyPr/>
          <a:lstStyle>
            <a:lvl1pPr>
              <a:defRPr sz="6600" b="1" i="1" baseline="0">
                <a:latin typeface="Cambria" panose="02040503050406030204" pitchFamily="18" charset="0"/>
              </a:defRPr>
            </a:lvl1pPr>
          </a:lstStyle>
          <a:p>
            <a:r>
              <a:rPr lang="en-US" dirty="0"/>
              <a:t>Click to edit Master title style</a:t>
            </a:r>
            <a:endParaRPr lang="en-TR" dirty="0"/>
          </a:p>
        </p:txBody>
      </p:sp>
      <p:sp>
        <p:nvSpPr>
          <p:cNvPr id="3" name="Rectangle 2">
            <a:extLst>
              <a:ext uri="{FF2B5EF4-FFF2-40B4-BE49-F238E27FC236}">
                <a16:creationId xmlns:a16="http://schemas.microsoft.com/office/drawing/2014/main" id="{2217C05B-AE6B-CA40-92B3-312C96F8E5F4}"/>
              </a:ext>
            </a:extLst>
          </p:cNvPr>
          <p:cNvSpPr/>
          <p:nvPr userDrawn="1"/>
        </p:nvSpPr>
        <p:spPr>
          <a:xfrm>
            <a:off x="0" y="4697080"/>
            <a:ext cx="9144000" cy="143750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4105809"/>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6FA48C-FC23-4C73-AC9B-B702C151A810}"/>
              </a:ext>
            </a:extLst>
          </p:cNvPr>
          <p:cNvSpPr/>
          <p:nvPr userDrawn="1"/>
        </p:nvSpPr>
        <p:spPr>
          <a:xfrm>
            <a:off x="0" y="0"/>
            <a:ext cx="9144000" cy="860412"/>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5991" y="11100"/>
            <a:ext cx="8987621" cy="761258"/>
          </a:xfrm>
          <a:prstGeom prst="rect">
            <a:avLst/>
          </a:prstGeom>
        </p:spPr>
        <p:txBody>
          <a:bodyPr anchor="ctr"/>
          <a:lstStyle>
            <a:lvl1pPr>
              <a:lnSpc>
                <a:spcPct val="100000"/>
              </a:lnSpc>
              <a:spcAft>
                <a:spcPts val="600"/>
              </a:spcAft>
              <a:defRPr sz="4400" b="1" baseline="0">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975034"/>
            <a:ext cx="8987622" cy="5435043"/>
          </a:xfrm>
          <a:prstGeom prst="rect">
            <a:avLst/>
          </a:prstGeom>
        </p:spPr>
        <p:txBody>
          <a:bodyPr/>
          <a:lstStyle>
            <a:lvl1pPr>
              <a:defRPr sz="3600">
                <a:latin typeface="Cambria" panose="02040503050406030204" pitchFamily="18" charset="0"/>
              </a:defRPr>
            </a:lvl1pPr>
            <a:lvl2pPr marL="685800" indent="-228600">
              <a:buFont typeface="Cambria" panose="02040503050406030204" pitchFamily="18" charset="0"/>
              <a:buChar char="-"/>
              <a:defRPr sz="2800">
                <a:latin typeface="Cambria" panose="02040503050406030204" pitchFamily="18" charset="0"/>
              </a:defRPr>
            </a:lvl2pPr>
            <a:lvl3pPr>
              <a:defRPr sz="2400">
                <a:latin typeface="Cambria" panose="02040503050406030204" pitchFamily="18" charset="0"/>
              </a:defRPr>
            </a:lvl3pPr>
            <a:lvl4pPr>
              <a:defRPr sz="2400">
                <a:latin typeface="Cambria" panose="02040503050406030204" pitchFamily="18" charset="0"/>
              </a:defRPr>
            </a:lvl4pPr>
            <a:lvl5pPr>
              <a:defRPr sz="24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txBox="1">
            <a:spLocks/>
          </p:cNvSpPr>
          <p:nvPr userDrawn="1"/>
        </p:nvSpPr>
        <p:spPr>
          <a:xfrm>
            <a:off x="7924800" y="647146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mtClean="0"/>
              <a:pPr/>
              <a:t>‹#›</a:t>
            </a:fld>
            <a:endParaRPr lang="en-US" dirty="0"/>
          </a:p>
        </p:txBody>
      </p:sp>
      <p:pic>
        <p:nvPicPr>
          <p:cNvPr id="9" name="Picture 8" descr="safari.png"/>
          <p:cNvPicPr>
            <a:picLocks noChangeAspect="1"/>
          </p:cNvPicPr>
          <p:nvPr userDrawn="1"/>
        </p:nvPicPr>
        <p:blipFill>
          <a:blip r:embed="rId2" cstate="print"/>
          <a:stretch>
            <a:fillRect/>
          </a:stretch>
        </p:blipFill>
        <p:spPr>
          <a:xfrm>
            <a:off x="75991" y="6524699"/>
            <a:ext cx="977147" cy="282728"/>
          </a:xfrm>
          <a:prstGeom prst="rect">
            <a:avLst/>
          </a:prstGeom>
        </p:spPr>
      </p:pic>
      <p:pic>
        <p:nvPicPr>
          <p:cNvPr id="10" name="Picture 2">
            <a:extLst>
              <a:ext uri="{FF2B5EF4-FFF2-40B4-BE49-F238E27FC236}">
                <a16:creationId xmlns:a16="http://schemas.microsoft.com/office/drawing/2014/main" id="{22204A7A-FB0E-A441-B9F5-28F279051F9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4921" y="6449551"/>
            <a:ext cx="1867175" cy="3828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88180C1-8B68-AC4C-94FA-42ACC1C193E9}"/>
              </a:ext>
            </a:extLst>
          </p:cNvPr>
          <p:cNvSpPr/>
          <p:nvPr userDrawn="1"/>
        </p:nvSpPr>
        <p:spPr>
          <a:xfrm>
            <a:off x="1073731" y="6449551"/>
            <a:ext cx="779781" cy="343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pic>
        <p:nvPicPr>
          <p:cNvPr id="11" name="Picture 2">
            <a:extLst>
              <a:ext uri="{FF2B5EF4-FFF2-40B4-BE49-F238E27FC236}">
                <a16:creationId xmlns:a16="http://schemas.microsoft.com/office/drawing/2014/main" id="{111B3916-F58F-6644-9FA8-ED642158E897}"/>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r="60005"/>
          <a:stretch/>
        </p:blipFill>
        <p:spPr bwMode="auto">
          <a:xfrm>
            <a:off x="1263518" y="6510185"/>
            <a:ext cx="589994" cy="30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158891"/>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22387842"/>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8277809"/>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D989BB-6B22-6F4F-A2DB-495D1361DBE3}"/>
              </a:ext>
            </a:extLst>
          </p:cNvPr>
          <p:cNvSpPr/>
          <p:nvPr userDrawn="1"/>
        </p:nvSpPr>
        <p:spPr>
          <a:xfrm>
            <a:off x="0" y="-23584"/>
            <a:ext cx="9144000" cy="685800"/>
          </a:xfrm>
          <a:prstGeom prst="rect">
            <a:avLst/>
          </a:prstGeom>
          <a:solidFill>
            <a:srgbClr val="45A1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5991" y="73723"/>
            <a:ext cx="8987622" cy="740193"/>
          </a:xfrm>
          <a:prstGeom prst="rect">
            <a:avLst/>
          </a:prstGeom>
        </p:spPr>
        <p:txBody>
          <a:bodyPr/>
          <a:lstStyle>
            <a:lvl1pPr algn="l">
              <a:defRPr sz="3600" b="1">
                <a:solidFill>
                  <a:schemeClr val="bg1"/>
                </a:solidFill>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75991" y="813916"/>
            <a:ext cx="8987622" cy="5416061"/>
          </a:xfrm>
          <a:prstGeom prst="rect">
            <a:avLst/>
          </a:prstGeom>
        </p:spPr>
        <p:txBody>
          <a:bodyPr/>
          <a:lstStyle>
            <a:lvl1pPr>
              <a:defRPr sz="2800">
                <a:latin typeface="Cambria" panose="02040503050406030204" pitchFamily="18" charset="0"/>
              </a:defRPr>
            </a:lvl1pPr>
            <a:lvl2pPr marL="685800" indent="-228600">
              <a:buFont typeface="Cambria" panose="02040503050406030204" pitchFamily="18" charset="0"/>
              <a:buChar char="-"/>
              <a:defRPr sz="2400">
                <a:latin typeface="Cambria" panose="02040503050406030204" pitchFamily="18" charset="0"/>
              </a:defRPr>
            </a:lvl2pPr>
            <a:lvl3pPr>
              <a:defRPr sz="20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safari.png"/>
          <p:cNvPicPr>
            <a:picLocks noChangeAspect="1"/>
          </p:cNvPicPr>
          <p:nvPr userDrawn="1"/>
        </p:nvPicPr>
        <p:blipFill>
          <a:blip r:embed="rId2" cstate="print"/>
          <a:stretch>
            <a:fillRect/>
          </a:stretch>
        </p:blipFill>
        <p:spPr>
          <a:xfrm>
            <a:off x="189560" y="6413144"/>
            <a:ext cx="1080120" cy="312522"/>
          </a:xfrm>
          <a:prstGeom prst="rect">
            <a:avLst/>
          </a:prstGeom>
        </p:spPr>
      </p:pic>
    </p:spTree>
    <p:extLst>
      <p:ext uri="{BB962C8B-B14F-4D97-AF65-F5344CB8AC3E}">
        <p14:creationId xmlns:p14="http://schemas.microsoft.com/office/powerpoint/2010/main" val="989041758"/>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Tree>
    <p:extLst>
      <p:ext uri="{BB962C8B-B14F-4D97-AF65-F5344CB8AC3E}">
        <p14:creationId xmlns:p14="http://schemas.microsoft.com/office/powerpoint/2010/main" val="2127153966"/>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995964943"/>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1791178792"/>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1643813891"/>
      </p:ext>
    </p:extLst>
  </p:cSld>
  <p:clrMapOvr>
    <a:masterClrMapping/>
  </p:clrMapOvr>
  <p:transition/>
</p:sldLayout>
</file>

<file path=ppt/slideLayouts/slideLayout6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atin typeface="Trebuchet MS" panose="020B0603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Trebuchet MS" panose="020B0603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p>
        </p:txBody>
      </p:sp>
    </p:spTree>
    <p:extLst>
      <p:ext uri="{BB962C8B-B14F-4D97-AF65-F5344CB8AC3E}">
        <p14:creationId xmlns:p14="http://schemas.microsoft.com/office/powerpoint/2010/main" val="34790235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defRPr>
            </a:lvl1pPr>
          </a:lstStyle>
          <a:p>
            <a:r>
              <a:rPr lang="en-US" dirty="0"/>
              <a:t>Click to edit Master title style</a:t>
            </a:r>
          </a:p>
        </p:txBody>
      </p:sp>
      <p:sp>
        <p:nvSpPr>
          <p:cNvPr id="7" name="Picture Placeholder 2"/>
          <p:cNvSpPr>
            <a:spLocks noGrp="1"/>
          </p:cNvSpPr>
          <p:nvPr>
            <p:ph type="pic" idx="1"/>
          </p:nvPr>
        </p:nvSpPr>
        <p:spPr>
          <a:xfrm>
            <a:off x="3316288" y="1070426"/>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Text Placeholder 3"/>
          <p:cNvSpPr>
            <a:spLocks noGrp="1"/>
          </p:cNvSpPr>
          <p:nvPr>
            <p:ph type="body" sz="half" idx="2"/>
          </p:nvPr>
        </p:nvSpPr>
        <p:spPr>
          <a:xfrm>
            <a:off x="3316288" y="5185226"/>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0"/>
          </p:nvPr>
        </p:nvSpPr>
        <p:spPr>
          <a:xfrm>
            <a:off x="457201" y="1070426"/>
            <a:ext cx="2859088" cy="49196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8640885"/>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74"/>
            <a:ext cx="7886700" cy="1500187"/>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54756617"/>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103E0A-1103-4E2A-80B9-427ECF501675}"/>
              </a:ext>
            </a:extLst>
          </p:cNvPr>
          <p:cNvSpPr/>
          <p:nvPr userDrawn="1"/>
        </p:nvSpPr>
        <p:spPr>
          <a:xfrm>
            <a:off x="0" y="-1"/>
            <a:ext cx="9144000" cy="8257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2" name="Title 1"/>
          <p:cNvSpPr>
            <a:spLocks noGrp="1"/>
          </p:cNvSpPr>
          <p:nvPr>
            <p:ph type="title"/>
          </p:nvPr>
        </p:nvSpPr>
        <p:spPr>
          <a:xfrm>
            <a:off x="155488" y="78848"/>
            <a:ext cx="8815517" cy="753812"/>
          </a:xfrm>
        </p:spPr>
        <p:txBody>
          <a:bodyPr>
            <a:normAutofit/>
          </a:bodyPr>
          <a:lstStyle>
            <a:lvl1pPr>
              <a:defRPr sz="4600" b="1">
                <a:solidFill>
                  <a:schemeClr val="bg1"/>
                </a:solidFill>
                <a:latin typeface="Trebuchet MS" panose="020B0603020202020204" pitchFamily="34" charset="0"/>
              </a:defRPr>
            </a:lvl1pPr>
          </a:lstStyle>
          <a:p>
            <a:r>
              <a:rPr lang="en-US" dirty="0"/>
              <a:t>Click to edit Master title style</a:t>
            </a:r>
          </a:p>
        </p:txBody>
      </p:sp>
      <p:sp>
        <p:nvSpPr>
          <p:cNvPr id="3" name="Content Placeholder 2"/>
          <p:cNvSpPr>
            <a:spLocks noGrp="1"/>
          </p:cNvSpPr>
          <p:nvPr>
            <p:ph idx="1"/>
          </p:nvPr>
        </p:nvSpPr>
        <p:spPr>
          <a:xfrm>
            <a:off x="155488" y="1021492"/>
            <a:ext cx="8815517" cy="5368993"/>
          </a:xfrm>
        </p:spPr>
        <p:txBody>
          <a:bodyPr>
            <a:normAutofit/>
          </a:bodyPr>
          <a:lstStyle>
            <a:lvl1pPr>
              <a:defRPr sz="2800">
                <a:latin typeface="Trebuchet MS" panose="020B0603020202020204" pitchFamily="34" charset="0"/>
              </a:defRPr>
            </a:lvl1pPr>
            <a:lvl2pPr>
              <a:defRPr sz="24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Graphic 11">
            <a:extLst>
              <a:ext uri="{FF2B5EF4-FFF2-40B4-BE49-F238E27FC236}">
                <a16:creationId xmlns:a16="http://schemas.microsoft.com/office/drawing/2014/main" id="{1FE0A3EE-6483-4E65-823F-5E7E920D709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94338"/>
            <a:ext cx="1180720" cy="227148"/>
          </a:xfrm>
          <a:prstGeom prst="rect">
            <a:avLst/>
          </a:prstGeom>
        </p:spPr>
      </p:pic>
      <p:sp>
        <p:nvSpPr>
          <p:cNvPr id="8" name="Slide Number Placeholder 7">
            <a:extLst>
              <a:ext uri="{FF2B5EF4-FFF2-40B4-BE49-F238E27FC236}">
                <a16:creationId xmlns:a16="http://schemas.microsoft.com/office/drawing/2014/main" id="{0E1FD7A5-C69D-412C-8DA5-5AA06BC4E515}"/>
              </a:ext>
            </a:extLst>
          </p:cNvPr>
          <p:cNvSpPr>
            <a:spLocks noGrp="1"/>
          </p:cNvSpPr>
          <p:nvPr>
            <p:ph type="sldNum" sz="quarter" idx="12"/>
          </p:nvPr>
        </p:nvSpPr>
        <p:spPr>
          <a:xfrm>
            <a:off x="8329353" y="6494338"/>
            <a:ext cx="643730" cy="280288"/>
          </a:xfrm>
          <a:prstGeom prst="rect">
            <a:avLst/>
          </a:prstGeom>
        </p:spPr>
        <p:txBody>
          <a:bodyPr/>
          <a:lstStyle>
            <a:lvl1pPr algn="ctr">
              <a:defRPr sz="1600" b="1">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2922109303"/>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3A1B36-F75C-4B3A-8AC7-B38B97092F73}"/>
              </a:ext>
            </a:extLst>
          </p:cNvPr>
          <p:cNvSpPr/>
          <p:nvPr userDrawn="1"/>
        </p:nvSpPr>
        <p:spPr>
          <a:xfrm>
            <a:off x="0" y="-1"/>
            <a:ext cx="9144000" cy="89032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latin typeface="Trebuchet MS" panose="020B0603020202020204" pitchFamily="34" charset="0"/>
            </a:endParaRPr>
          </a:p>
        </p:txBody>
      </p:sp>
      <p:sp>
        <p:nvSpPr>
          <p:cNvPr id="12" name="Title 1">
            <a:extLst>
              <a:ext uri="{FF2B5EF4-FFF2-40B4-BE49-F238E27FC236}">
                <a16:creationId xmlns:a16="http://schemas.microsoft.com/office/drawing/2014/main" id="{F77D2451-9D72-4A45-A1BA-585E5FC3C46D}"/>
              </a:ext>
            </a:extLst>
          </p:cNvPr>
          <p:cNvSpPr txBox="1">
            <a:spLocks/>
          </p:cNvSpPr>
          <p:nvPr userDrawn="1"/>
        </p:nvSpPr>
        <p:spPr>
          <a:xfrm>
            <a:off x="155488" y="70610"/>
            <a:ext cx="8815517" cy="753812"/>
          </a:xfrm>
          <a:prstGeom prst="rect">
            <a:avLst/>
          </a:prstGeom>
        </p:spPr>
        <p:txBody>
          <a:bodyPr vert="horz" lIns="91440" tIns="45720" rIns="91440" bIns="45720" rtlCol="0" anchor="ctr">
            <a:normAutofit/>
          </a:bodyPr>
          <a:lstStyle>
            <a:lvl1pPr algn="l" defTabSz="685766" rtl="0" eaLnBrk="1" latinLnBrk="0" hangingPunct="1">
              <a:lnSpc>
                <a:spcPct val="90000"/>
              </a:lnSpc>
              <a:spcBef>
                <a:spcPct val="0"/>
              </a:spcBef>
              <a:buNone/>
              <a:defRPr sz="4000" b="1" kern="1200">
                <a:solidFill>
                  <a:schemeClr val="bg1"/>
                </a:solidFill>
                <a:latin typeface="Trebuchet MS" panose="020B0603020202020204" pitchFamily="34" charset="0"/>
                <a:ea typeface="Verdana" panose="020B0604030504040204" pitchFamily="34" charset="0"/>
                <a:cs typeface="Courier New" panose="02070309020205020404" pitchFamily="49" charset="0"/>
              </a:defRPr>
            </a:lvl1pPr>
          </a:lstStyle>
          <a:p>
            <a:r>
              <a:rPr lang="en-US" dirty="0"/>
              <a:t>Click to edit Master title style</a:t>
            </a:r>
          </a:p>
        </p:txBody>
      </p:sp>
      <p:pic>
        <p:nvPicPr>
          <p:cNvPr id="13" name="Graphic 12">
            <a:extLst>
              <a:ext uri="{FF2B5EF4-FFF2-40B4-BE49-F238E27FC236}">
                <a16:creationId xmlns:a16="http://schemas.microsoft.com/office/drawing/2014/main" id="{35CB8A4C-6108-4DBB-AB3B-F36B31AA793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7" name="Slide Number Placeholder 7">
            <a:extLst>
              <a:ext uri="{FF2B5EF4-FFF2-40B4-BE49-F238E27FC236}">
                <a16:creationId xmlns:a16="http://schemas.microsoft.com/office/drawing/2014/main" id="{25E13529-B30F-4988-A788-9A2F9C01C88B}"/>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1551954024"/>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10755F8-9E4F-4AC1-934C-4503FD0A51D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664" y="6462642"/>
            <a:ext cx="1345478" cy="258844"/>
          </a:xfrm>
          <a:prstGeom prst="rect">
            <a:avLst/>
          </a:prstGeom>
        </p:spPr>
      </p:pic>
      <p:sp>
        <p:nvSpPr>
          <p:cNvPr id="4" name="Slide Number Placeholder 7">
            <a:extLst>
              <a:ext uri="{FF2B5EF4-FFF2-40B4-BE49-F238E27FC236}">
                <a16:creationId xmlns:a16="http://schemas.microsoft.com/office/drawing/2014/main" id="{D3FBD0FA-D9BB-45FA-A53B-03090A5B6110}"/>
              </a:ext>
            </a:extLst>
          </p:cNvPr>
          <p:cNvSpPr>
            <a:spLocks noGrp="1"/>
          </p:cNvSpPr>
          <p:nvPr>
            <p:ph type="sldNum" sz="quarter" idx="12"/>
          </p:nvPr>
        </p:nvSpPr>
        <p:spPr>
          <a:xfrm>
            <a:off x="3543300" y="6467768"/>
            <a:ext cx="2057400" cy="280288"/>
          </a:xfrm>
          <a:prstGeom prst="rect">
            <a:avLst/>
          </a:prstGeom>
        </p:spPr>
        <p:txBody>
          <a:bodyPr/>
          <a:lstStyle>
            <a:lvl1pPr algn="ctr">
              <a:defRPr sz="1400">
                <a:latin typeface="Trebuchet MS" panose="020B0603020202020204" pitchFamily="34" charset="0"/>
              </a:defRPr>
            </a:lvl1pPr>
          </a:lstStyle>
          <a:p>
            <a:fld id="{C19D2B53-EDAE-4B41-B849-8916FA40BCB6}" type="slidenum">
              <a:rPr lang="en-US" smtClean="0"/>
              <a:pPr/>
              <a:t>‹#›</a:t>
            </a:fld>
            <a:endParaRPr lang="en-US"/>
          </a:p>
        </p:txBody>
      </p:sp>
    </p:spTree>
    <p:extLst>
      <p:ext uri="{BB962C8B-B14F-4D97-AF65-F5344CB8AC3E}">
        <p14:creationId xmlns:p14="http://schemas.microsoft.com/office/powerpoint/2010/main" val="4163323655"/>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116892" y="5915493"/>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1849666133"/>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240846"/>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3251794"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pic>
        <p:nvPicPr>
          <p:cNvPr id="1026" name="Picture 2">
            <a:extLst>
              <a:ext uri="{FF2B5EF4-FFF2-40B4-BE49-F238E27FC236}">
                <a16:creationId xmlns:a16="http://schemas.microsoft.com/office/drawing/2014/main" id="{6FA034AA-5AFD-D84F-A8ED-6411CC9349E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522590" y="5282773"/>
            <a:ext cx="1234714" cy="121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640399"/>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4681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p:nvPr userDrawn="1"/>
        </p:nvSpPr>
        <p:spPr>
          <a:xfrm>
            <a:off x="3184071" y="145143"/>
            <a:ext cx="5959929" cy="7710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latin typeface="Arial"/>
            </a:endParaRPr>
          </a:p>
        </p:txBody>
      </p:sp>
    </p:spTree>
    <p:extLst>
      <p:ext uri="{BB962C8B-B14F-4D97-AF65-F5344CB8AC3E}">
        <p14:creationId xmlns:p14="http://schemas.microsoft.com/office/powerpoint/2010/main" val="35583542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2833078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08626753"/>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92073927"/>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6813583"/>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685609"/>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5252787"/>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01690549"/>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011319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10437132"/>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259447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701378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170064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66901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4575415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4794586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76373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3687740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9029212"/>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8838355"/>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525669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9813062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11494368"/>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lIns="91425" tIns="45713" rIns="91425" bIns="45713"/>
          <a:lstStyle/>
          <a:p>
            <a:pPr defTabSz="914259"/>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1"/>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1"/>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25" tIns="45713" rIns="91425" bIns="45713" numCol="1" anchor="b" anchorCtr="0" compatLnSpc="1">
            <a:prstTxWarp prst="textNoShape">
              <a:avLst/>
            </a:prstTxWarp>
          </a:bodyPr>
          <a:lstStyle>
            <a:lvl1pPr>
              <a:defRPr sz="1200">
                <a:latin typeface="Garamond" pitchFamily="18" charset="0"/>
              </a:defRPr>
            </a:lvl1pPr>
          </a:lstStyle>
          <a:p>
            <a:pPr defTabSz="914259"/>
            <a:endParaRPr lang="en-US" altLang="en-US">
              <a:solidFill>
                <a:srgbClr val="000000"/>
              </a:solidFill>
            </a:endParaRPr>
          </a:p>
        </p:txBody>
      </p:sp>
      <p:sp>
        <p:nvSpPr>
          <p:cNvPr id="8" name="Rectangle 5"/>
          <p:cNvSpPr>
            <a:spLocks noGrp="1" noChangeArrowheads="1"/>
          </p:cNvSpPr>
          <p:nvPr>
            <p:ph type="ftr" sz="quarter" idx="11"/>
          </p:nvPr>
        </p:nvSpPr>
        <p:spPr>
          <a:xfrm>
            <a:off x="3124201"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58396810"/>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767893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130" indent="0">
              <a:buNone/>
              <a:defRPr sz="1800"/>
            </a:lvl2pPr>
            <a:lvl3pPr marL="914259" indent="0">
              <a:buNone/>
              <a:defRPr sz="1600"/>
            </a:lvl3pPr>
            <a:lvl4pPr marL="1371390" indent="0">
              <a:buNone/>
              <a:defRPr sz="1400"/>
            </a:lvl4pPr>
            <a:lvl5pPr marL="1828519" indent="0">
              <a:buNone/>
              <a:defRPr sz="1400"/>
            </a:lvl5pPr>
            <a:lvl6pPr marL="2285649" indent="0">
              <a:buNone/>
              <a:defRPr sz="1400"/>
            </a:lvl6pPr>
            <a:lvl7pPr marL="2742780" indent="0">
              <a:buNone/>
              <a:defRPr sz="1400"/>
            </a:lvl7pPr>
            <a:lvl8pPr marL="3199908" indent="0">
              <a:buNone/>
              <a:defRPr sz="1400"/>
            </a:lvl8pPr>
            <a:lvl9pPr marL="3657039"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71486633"/>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4215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30" indent="0">
              <a:buNone/>
              <a:defRPr sz="2000" b="1"/>
            </a:lvl2pPr>
            <a:lvl3pPr marL="914259" indent="0">
              <a:buNone/>
              <a:defRPr sz="1800" b="1"/>
            </a:lvl3pPr>
            <a:lvl4pPr marL="1371390" indent="0">
              <a:buNone/>
              <a:defRPr sz="1600" b="1"/>
            </a:lvl4pPr>
            <a:lvl5pPr marL="1828519" indent="0">
              <a:buNone/>
              <a:defRPr sz="1600" b="1"/>
            </a:lvl5pPr>
            <a:lvl6pPr marL="2285649" indent="0">
              <a:buNone/>
              <a:defRPr sz="1600" b="1"/>
            </a:lvl6pPr>
            <a:lvl7pPr marL="2742780" indent="0">
              <a:buNone/>
              <a:defRPr sz="1600" b="1"/>
            </a:lvl7pPr>
            <a:lvl8pPr marL="3199908" indent="0">
              <a:buNone/>
              <a:defRPr sz="1600" b="1"/>
            </a:lvl8pPr>
            <a:lvl9pPr marL="365703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39204901"/>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9163421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94237537"/>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8724782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30" indent="0">
              <a:buNone/>
              <a:defRPr sz="2800"/>
            </a:lvl2pPr>
            <a:lvl3pPr marL="914259" indent="0">
              <a:buNone/>
              <a:defRPr sz="2400"/>
            </a:lvl3pPr>
            <a:lvl4pPr marL="1371390" indent="0">
              <a:buNone/>
              <a:defRPr sz="2000"/>
            </a:lvl4pPr>
            <a:lvl5pPr marL="1828519" indent="0">
              <a:buNone/>
              <a:defRPr sz="2000"/>
            </a:lvl5pPr>
            <a:lvl6pPr marL="2285649" indent="0">
              <a:buNone/>
              <a:defRPr sz="2000"/>
            </a:lvl6pPr>
            <a:lvl7pPr marL="2742780" indent="0">
              <a:buNone/>
              <a:defRPr sz="2000"/>
            </a:lvl7pPr>
            <a:lvl8pPr marL="3199908" indent="0">
              <a:buNone/>
              <a:defRPr sz="2000"/>
            </a:lvl8pPr>
            <a:lvl9pPr marL="365703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30" indent="0">
              <a:buNone/>
              <a:defRPr sz="1200"/>
            </a:lvl2pPr>
            <a:lvl3pPr marL="914259" indent="0">
              <a:buNone/>
              <a:defRPr sz="1000"/>
            </a:lvl3pPr>
            <a:lvl4pPr marL="1371390" indent="0">
              <a:buNone/>
              <a:defRPr sz="900"/>
            </a:lvl4pPr>
            <a:lvl5pPr marL="1828519" indent="0">
              <a:buNone/>
              <a:defRPr sz="900"/>
            </a:lvl5pPr>
            <a:lvl6pPr marL="2285649" indent="0">
              <a:buNone/>
              <a:defRPr sz="900"/>
            </a:lvl6pPr>
            <a:lvl7pPr marL="2742780" indent="0">
              <a:buNone/>
              <a:defRPr sz="900"/>
            </a:lvl7pPr>
            <a:lvl8pPr marL="3199908" indent="0">
              <a:buNone/>
              <a:defRPr sz="900"/>
            </a:lvl8pPr>
            <a:lvl9pPr marL="3657039"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7479838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image" Target="../media/image1.pn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10.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pn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2.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1.pn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3.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4.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1.pn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5.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6.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image" Target="../media/image1.png"/><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7.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8.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theme" Target="../theme/theme19.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image" Target="../media/image1.png"/><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1.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2.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theme" Target="../theme/theme23.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theme" Target="../theme/theme24.xml"/><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slideLayout" Target="../slideLayouts/slideLayout258.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theme" Target="../theme/theme25.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image" Target="../media/image1.png"/></Relationships>
</file>

<file path=ppt/slideMasters/_rels/slideMaster26.xml.rels><?xml version="1.0" encoding="UTF-8" standalone="yes"?>
<Relationships xmlns="http://schemas.openxmlformats.org/package/2006/relationships"><Relationship Id="rId8" Type="http://schemas.openxmlformats.org/officeDocument/2006/relationships/theme" Target="../theme/theme26.xml"/><Relationship Id="rId3" Type="http://schemas.openxmlformats.org/officeDocument/2006/relationships/slideLayout" Target="../slideLayouts/slideLayout273.xml"/><Relationship Id="rId7" Type="http://schemas.openxmlformats.org/officeDocument/2006/relationships/slideLayout" Target="../slideLayouts/slideLayout277.xml"/><Relationship Id="rId2" Type="http://schemas.openxmlformats.org/officeDocument/2006/relationships/slideLayout" Target="../slideLayouts/slideLayout272.xml"/><Relationship Id="rId1" Type="http://schemas.openxmlformats.org/officeDocument/2006/relationships/slideLayout" Target="../slideLayouts/slideLayout271.xml"/><Relationship Id="rId6" Type="http://schemas.openxmlformats.org/officeDocument/2006/relationships/slideLayout" Target="../slideLayouts/slideLayout276.xml"/><Relationship Id="rId5" Type="http://schemas.openxmlformats.org/officeDocument/2006/relationships/slideLayout" Target="../slideLayouts/slideLayout275.xml"/><Relationship Id="rId4" Type="http://schemas.openxmlformats.org/officeDocument/2006/relationships/slideLayout" Target="../slideLayouts/slideLayout27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5.xml"/><Relationship Id="rId13" Type="http://schemas.openxmlformats.org/officeDocument/2006/relationships/image" Target="../media/image1.png"/><Relationship Id="rId3" Type="http://schemas.openxmlformats.org/officeDocument/2006/relationships/slideLayout" Target="../slideLayouts/slideLayout280.xml"/><Relationship Id="rId7" Type="http://schemas.openxmlformats.org/officeDocument/2006/relationships/slideLayout" Target="../slideLayouts/slideLayout284.xml"/><Relationship Id="rId12" Type="http://schemas.openxmlformats.org/officeDocument/2006/relationships/theme" Target="../theme/theme27.xml"/><Relationship Id="rId2" Type="http://schemas.openxmlformats.org/officeDocument/2006/relationships/slideLayout" Target="../slideLayouts/slideLayout279.xml"/><Relationship Id="rId1" Type="http://schemas.openxmlformats.org/officeDocument/2006/relationships/slideLayout" Target="../slideLayouts/slideLayout278.xml"/><Relationship Id="rId6" Type="http://schemas.openxmlformats.org/officeDocument/2006/relationships/slideLayout" Target="../slideLayouts/slideLayout283.xml"/><Relationship Id="rId11" Type="http://schemas.openxmlformats.org/officeDocument/2006/relationships/slideLayout" Target="../slideLayouts/slideLayout288.xml"/><Relationship Id="rId5" Type="http://schemas.openxmlformats.org/officeDocument/2006/relationships/slideLayout" Target="../slideLayouts/slideLayout282.xml"/><Relationship Id="rId10" Type="http://schemas.openxmlformats.org/officeDocument/2006/relationships/slideLayout" Target="../slideLayouts/slideLayout287.xml"/><Relationship Id="rId4" Type="http://schemas.openxmlformats.org/officeDocument/2006/relationships/slideLayout" Target="../slideLayouts/slideLayout281.xml"/><Relationship Id="rId9" Type="http://schemas.openxmlformats.org/officeDocument/2006/relationships/slideLayout" Target="../slideLayouts/slideLayout286.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image" Target="../media/image1.png"/><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theme" Target="../theme/theme28.xml"/><Relationship Id="rId2" Type="http://schemas.openxmlformats.org/officeDocument/2006/relationships/slideLayout" Target="../slideLayouts/slideLayout290.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0" Type="http://schemas.openxmlformats.org/officeDocument/2006/relationships/slideLayout" Target="../slideLayouts/slideLayout298.xml"/><Relationship Id="rId4" Type="http://schemas.openxmlformats.org/officeDocument/2006/relationships/slideLayout" Target="../slideLayouts/slideLayout292.xml"/><Relationship Id="rId9" Type="http://schemas.openxmlformats.org/officeDocument/2006/relationships/slideLayout" Target="../slideLayouts/slideLayout297.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image" Target="../media/image1.png"/><Relationship Id="rId3" Type="http://schemas.openxmlformats.org/officeDocument/2006/relationships/slideLayout" Target="../slideLayouts/slideLayout302.xml"/><Relationship Id="rId7" Type="http://schemas.openxmlformats.org/officeDocument/2006/relationships/slideLayout" Target="../slideLayouts/slideLayout306.xml"/><Relationship Id="rId12" Type="http://schemas.openxmlformats.org/officeDocument/2006/relationships/theme" Target="../theme/theme29.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5" Type="http://schemas.openxmlformats.org/officeDocument/2006/relationships/slideLayout" Target="../slideLayouts/slideLayout304.xml"/><Relationship Id="rId10" Type="http://schemas.openxmlformats.org/officeDocument/2006/relationships/slideLayout" Target="../slideLayouts/slideLayout309.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18.xml"/><Relationship Id="rId13" Type="http://schemas.openxmlformats.org/officeDocument/2006/relationships/theme" Target="../theme/theme30.xml"/><Relationship Id="rId3" Type="http://schemas.openxmlformats.org/officeDocument/2006/relationships/slideLayout" Target="../slideLayouts/slideLayout313.xml"/><Relationship Id="rId7" Type="http://schemas.openxmlformats.org/officeDocument/2006/relationships/slideLayout" Target="../slideLayouts/slideLayout317.xml"/><Relationship Id="rId12" Type="http://schemas.openxmlformats.org/officeDocument/2006/relationships/slideLayout" Target="../slideLayouts/slideLayout322.xml"/><Relationship Id="rId2" Type="http://schemas.openxmlformats.org/officeDocument/2006/relationships/slideLayout" Target="../slideLayouts/slideLayout312.xml"/><Relationship Id="rId1" Type="http://schemas.openxmlformats.org/officeDocument/2006/relationships/slideLayout" Target="../slideLayouts/slideLayout311.xml"/><Relationship Id="rId6" Type="http://schemas.openxmlformats.org/officeDocument/2006/relationships/slideLayout" Target="../slideLayouts/slideLayout316.xml"/><Relationship Id="rId11" Type="http://schemas.openxmlformats.org/officeDocument/2006/relationships/slideLayout" Target="../slideLayouts/slideLayout321.xml"/><Relationship Id="rId5" Type="http://schemas.openxmlformats.org/officeDocument/2006/relationships/slideLayout" Target="../slideLayouts/slideLayout315.xml"/><Relationship Id="rId10" Type="http://schemas.openxmlformats.org/officeDocument/2006/relationships/slideLayout" Target="../slideLayouts/slideLayout320.xml"/><Relationship Id="rId4" Type="http://schemas.openxmlformats.org/officeDocument/2006/relationships/slideLayout" Target="../slideLayouts/slideLayout314.xml"/><Relationship Id="rId9" Type="http://schemas.openxmlformats.org/officeDocument/2006/relationships/slideLayout" Target="../slideLayouts/slideLayout319.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0.xml"/><Relationship Id="rId13" Type="http://schemas.openxmlformats.org/officeDocument/2006/relationships/image" Target="../media/image1.png"/><Relationship Id="rId3" Type="http://schemas.openxmlformats.org/officeDocument/2006/relationships/slideLayout" Target="../slideLayouts/slideLayout325.xml"/><Relationship Id="rId7" Type="http://schemas.openxmlformats.org/officeDocument/2006/relationships/slideLayout" Target="../slideLayouts/slideLayout329.xml"/><Relationship Id="rId12" Type="http://schemas.openxmlformats.org/officeDocument/2006/relationships/theme" Target="../theme/theme31.xml"/><Relationship Id="rId2" Type="http://schemas.openxmlformats.org/officeDocument/2006/relationships/slideLayout" Target="../slideLayouts/slideLayout324.xml"/><Relationship Id="rId1" Type="http://schemas.openxmlformats.org/officeDocument/2006/relationships/slideLayout" Target="../slideLayouts/slideLayout323.xml"/><Relationship Id="rId6" Type="http://schemas.openxmlformats.org/officeDocument/2006/relationships/slideLayout" Target="../slideLayouts/slideLayout328.xml"/><Relationship Id="rId11" Type="http://schemas.openxmlformats.org/officeDocument/2006/relationships/slideLayout" Target="../slideLayouts/slideLayout333.xml"/><Relationship Id="rId5" Type="http://schemas.openxmlformats.org/officeDocument/2006/relationships/slideLayout" Target="../slideLayouts/slideLayout327.xml"/><Relationship Id="rId10" Type="http://schemas.openxmlformats.org/officeDocument/2006/relationships/slideLayout" Target="../slideLayouts/slideLayout332.xml"/><Relationship Id="rId4" Type="http://schemas.openxmlformats.org/officeDocument/2006/relationships/slideLayout" Target="../slideLayouts/slideLayout326.xml"/><Relationship Id="rId9" Type="http://schemas.openxmlformats.org/officeDocument/2006/relationships/slideLayout" Target="../slideLayouts/slideLayout3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1.xml"/><Relationship Id="rId3" Type="http://schemas.openxmlformats.org/officeDocument/2006/relationships/slideLayout" Target="../slideLayouts/slideLayout336.xml"/><Relationship Id="rId7" Type="http://schemas.openxmlformats.org/officeDocument/2006/relationships/slideLayout" Target="../slideLayouts/slideLayout340.xml"/><Relationship Id="rId12" Type="http://schemas.openxmlformats.org/officeDocument/2006/relationships/theme" Target="../theme/theme32.xml"/><Relationship Id="rId2" Type="http://schemas.openxmlformats.org/officeDocument/2006/relationships/slideLayout" Target="../slideLayouts/slideLayout335.xml"/><Relationship Id="rId1" Type="http://schemas.openxmlformats.org/officeDocument/2006/relationships/slideLayout" Target="../slideLayouts/slideLayout334.xml"/><Relationship Id="rId6" Type="http://schemas.openxmlformats.org/officeDocument/2006/relationships/slideLayout" Target="../slideLayouts/slideLayout339.xml"/><Relationship Id="rId11" Type="http://schemas.openxmlformats.org/officeDocument/2006/relationships/slideLayout" Target="../slideLayouts/slideLayout344.xml"/><Relationship Id="rId5" Type="http://schemas.openxmlformats.org/officeDocument/2006/relationships/slideLayout" Target="../slideLayouts/slideLayout338.xml"/><Relationship Id="rId10" Type="http://schemas.openxmlformats.org/officeDocument/2006/relationships/slideLayout" Target="../slideLayouts/slideLayout343.xml"/><Relationship Id="rId4" Type="http://schemas.openxmlformats.org/officeDocument/2006/relationships/slideLayout" Target="../slideLayouts/slideLayout337.xml"/><Relationship Id="rId9" Type="http://schemas.openxmlformats.org/officeDocument/2006/relationships/slideLayout" Target="../slideLayouts/slideLayout34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52.xml"/><Relationship Id="rId13" Type="http://schemas.openxmlformats.org/officeDocument/2006/relationships/image" Target="../media/image1.png"/><Relationship Id="rId3" Type="http://schemas.openxmlformats.org/officeDocument/2006/relationships/slideLayout" Target="../slideLayouts/slideLayout347.xml"/><Relationship Id="rId7" Type="http://schemas.openxmlformats.org/officeDocument/2006/relationships/slideLayout" Target="../slideLayouts/slideLayout351.xml"/><Relationship Id="rId12" Type="http://schemas.openxmlformats.org/officeDocument/2006/relationships/theme" Target="../theme/theme33.xml"/><Relationship Id="rId2" Type="http://schemas.openxmlformats.org/officeDocument/2006/relationships/slideLayout" Target="../slideLayouts/slideLayout346.xml"/><Relationship Id="rId1" Type="http://schemas.openxmlformats.org/officeDocument/2006/relationships/slideLayout" Target="../slideLayouts/slideLayout345.xml"/><Relationship Id="rId6" Type="http://schemas.openxmlformats.org/officeDocument/2006/relationships/slideLayout" Target="../slideLayouts/slideLayout350.xml"/><Relationship Id="rId11" Type="http://schemas.openxmlformats.org/officeDocument/2006/relationships/slideLayout" Target="../slideLayouts/slideLayout355.xml"/><Relationship Id="rId5" Type="http://schemas.openxmlformats.org/officeDocument/2006/relationships/slideLayout" Target="../slideLayouts/slideLayout349.xml"/><Relationship Id="rId10" Type="http://schemas.openxmlformats.org/officeDocument/2006/relationships/slideLayout" Target="../slideLayouts/slideLayout354.xml"/><Relationship Id="rId4" Type="http://schemas.openxmlformats.org/officeDocument/2006/relationships/slideLayout" Target="../slideLayouts/slideLayout348.xml"/><Relationship Id="rId9" Type="http://schemas.openxmlformats.org/officeDocument/2006/relationships/slideLayout" Target="../slideLayouts/slideLayout353.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63.xml"/><Relationship Id="rId13" Type="http://schemas.openxmlformats.org/officeDocument/2006/relationships/image" Target="../media/image1.png"/><Relationship Id="rId3" Type="http://schemas.openxmlformats.org/officeDocument/2006/relationships/slideLayout" Target="../slideLayouts/slideLayout358.xml"/><Relationship Id="rId7" Type="http://schemas.openxmlformats.org/officeDocument/2006/relationships/slideLayout" Target="../slideLayouts/slideLayout362.xml"/><Relationship Id="rId12" Type="http://schemas.openxmlformats.org/officeDocument/2006/relationships/theme" Target="../theme/theme34.xml"/><Relationship Id="rId2" Type="http://schemas.openxmlformats.org/officeDocument/2006/relationships/slideLayout" Target="../slideLayouts/slideLayout357.xml"/><Relationship Id="rId1" Type="http://schemas.openxmlformats.org/officeDocument/2006/relationships/slideLayout" Target="../slideLayouts/slideLayout356.xml"/><Relationship Id="rId6" Type="http://schemas.openxmlformats.org/officeDocument/2006/relationships/slideLayout" Target="../slideLayouts/slideLayout361.xml"/><Relationship Id="rId11" Type="http://schemas.openxmlformats.org/officeDocument/2006/relationships/slideLayout" Target="../slideLayouts/slideLayout366.xml"/><Relationship Id="rId5" Type="http://schemas.openxmlformats.org/officeDocument/2006/relationships/slideLayout" Target="../slideLayouts/slideLayout360.xml"/><Relationship Id="rId10" Type="http://schemas.openxmlformats.org/officeDocument/2006/relationships/slideLayout" Target="../slideLayouts/slideLayout365.xml"/><Relationship Id="rId4" Type="http://schemas.openxmlformats.org/officeDocument/2006/relationships/slideLayout" Target="../slideLayouts/slideLayout359.xml"/><Relationship Id="rId9" Type="http://schemas.openxmlformats.org/officeDocument/2006/relationships/slideLayout" Target="../slideLayouts/slideLayout364.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74.xml"/><Relationship Id="rId13" Type="http://schemas.openxmlformats.org/officeDocument/2006/relationships/image" Target="../media/image1.png"/><Relationship Id="rId3" Type="http://schemas.openxmlformats.org/officeDocument/2006/relationships/slideLayout" Target="../slideLayouts/slideLayout369.xml"/><Relationship Id="rId7" Type="http://schemas.openxmlformats.org/officeDocument/2006/relationships/slideLayout" Target="../slideLayouts/slideLayout373.xml"/><Relationship Id="rId12" Type="http://schemas.openxmlformats.org/officeDocument/2006/relationships/theme" Target="../theme/theme35.xml"/><Relationship Id="rId2" Type="http://schemas.openxmlformats.org/officeDocument/2006/relationships/slideLayout" Target="../slideLayouts/slideLayout368.xml"/><Relationship Id="rId1" Type="http://schemas.openxmlformats.org/officeDocument/2006/relationships/slideLayout" Target="../slideLayouts/slideLayout367.xml"/><Relationship Id="rId6" Type="http://schemas.openxmlformats.org/officeDocument/2006/relationships/slideLayout" Target="../slideLayouts/slideLayout372.xml"/><Relationship Id="rId11" Type="http://schemas.openxmlformats.org/officeDocument/2006/relationships/slideLayout" Target="../slideLayouts/slideLayout377.xml"/><Relationship Id="rId5" Type="http://schemas.openxmlformats.org/officeDocument/2006/relationships/slideLayout" Target="../slideLayouts/slideLayout371.xml"/><Relationship Id="rId10" Type="http://schemas.openxmlformats.org/officeDocument/2006/relationships/slideLayout" Target="../slideLayouts/slideLayout376.xml"/><Relationship Id="rId4" Type="http://schemas.openxmlformats.org/officeDocument/2006/relationships/slideLayout" Target="../slideLayouts/slideLayout370.xml"/><Relationship Id="rId9" Type="http://schemas.openxmlformats.org/officeDocument/2006/relationships/slideLayout" Target="../slideLayouts/slideLayout37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85.xml"/><Relationship Id="rId13" Type="http://schemas.openxmlformats.org/officeDocument/2006/relationships/image" Target="../media/image1.png"/><Relationship Id="rId3" Type="http://schemas.openxmlformats.org/officeDocument/2006/relationships/slideLayout" Target="../slideLayouts/slideLayout380.xml"/><Relationship Id="rId7" Type="http://schemas.openxmlformats.org/officeDocument/2006/relationships/slideLayout" Target="../slideLayouts/slideLayout384.xml"/><Relationship Id="rId12" Type="http://schemas.openxmlformats.org/officeDocument/2006/relationships/theme" Target="../theme/theme36.xml"/><Relationship Id="rId2" Type="http://schemas.openxmlformats.org/officeDocument/2006/relationships/slideLayout" Target="../slideLayouts/slideLayout379.xml"/><Relationship Id="rId1" Type="http://schemas.openxmlformats.org/officeDocument/2006/relationships/slideLayout" Target="../slideLayouts/slideLayout378.xml"/><Relationship Id="rId6" Type="http://schemas.openxmlformats.org/officeDocument/2006/relationships/slideLayout" Target="../slideLayouts/slideLayout383.xml"/><Relationship Id="rId11" Type="http://schemas.openxmlformats.org/officeDocument/2006/relationships/slideLayout" Target="../slideLayouts/slideLayout388.xml"/><Relationship Id="rId5" Type="http://schemas.openxmlformats.org/officeDocument/2006/relationships/slideLayout" Target="../slideLayouts/slideLayout382.xml"/><Relationship Id="rId10" Type="http://schemas.openxmlformats.org/officeDocument/2006/relationships/slideLayout" Target="../slideLayouts/slideLayout387.xml"/><Relationship Id="rId4" Type="http://schemas.openxmlformats.org/officeDocument/2006/relationships/slideLayout" Target="../slideLayouts/slideLayout381.xml"/><Relationship Id="rId9" Type="http://schemas.openxmlformats.org/officeDocument/2006/relationships/slideLayout" Target="../slideLayouts/slideLayout38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96.xml"/><Relationship Id="rId3" Type="http://schemas.openxmlformats.org/officeDocument/2006/relationships/slideLayout" Target="../slideLayouts/slideLayout391.xml"/><Relationship Id="rId7" Type="http://schemas.openxmlformats.org/officeDocument/2006/relationships/slideLayout" Target="../slideLayouts/slideLayout395.xml"/><Relationship Id="rId12" Type="http://schemas.openxmlformats.org/officeDocument/2006/relationships/theme" Target="../theme/theme37.xml"/><Relationship Id="rId2" Type="http://schemas.openxmlformats.org/officeDocument/2006/relationships/slideLayout" Target="../slideLayouts/slideLayout390.xml"/><Relationship Id="rId1" Type="http://schemas.openxmlformats.org/officeDocument/2006/relationships/slideLayout" Target="../slideLayouts/slideLayout389.xml"/><Relationship Id="rId6" Type="http://schemas.openxmlformats.org/officeDocument/2006/relationships/slideLayout" Target="../slideLayouts/slideLayout394.xml"/><Relationship Id="rId11" Type="http://schemas.openxmlformats.org/officeDocument/2006/relationships/slideLayout" Target="../slideLayouts/slideLayout399.xml"/><Relationship Id="rId5" Type="http://schemas.openxmlformats.org/officeDocument/2006/relationships/slideLayout" Target="../slideLayouts/slideLayout393.xml"/><Relationship Id="rId10" Type="http://schemas.openxmlformats.org/officeDocument/2006/relationships/slideLayout" Target="../slideLayouts/slideLayout398.xml"/><Relationship Id="rId4" Type="http://schemas.openxmlformats.org/officeDocument/2006/relationships/slideLayout" Target="../slideLayouts/slideLayout392.xml"/><Relationship Id="rId9" Type="http://schemas.openxmlformats.org/officeDocument/2006/relationships/slideLayout" Target="../slideLayouts/slideLayout397.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07.xml"/><Relationship Id="rId3" Type="http://schemas.openxmlformats.org/officeDocument/2006/relationships/slideLayout" Target="../slideLayouts/slideLayout402.xml"/><Relationship Id="rId7" Type="http://schemas.openxmlformats.org/officeDocument/2006/relationships/slideLayout" Target="../slideLayouts/slideLayout406.xml"/><Relationship Id="rId12" Type="http://schemas.openxmlformats.org/officeDocument/2006/relationships/theme" Target="../theme/theme38.xml"/><Relationship Id="rId2" Type="http://schemas.openxmlformats.org/officeDocument/2006/relationships/slideLayout" Target="../slideLayouts/slideLayout401.xml"/><Relationship Id="rId1" Type="http://schemas.openxmlformats.org/officeDocument/2006/relationships/slideLayout" Target="../slideLayouts/slideLayout400.xml"/><Relationship Id="rId6" Type="http://schemas.openxmlformats.org/officeDocument/2006/relationships/slideLayout" Target="../slideLayouts/slideLayout405.xml"/><Relationship Id="rId11" Type="http://schemas.openxmlformats.org/officeDocument/2006/relationships/slideLayout" Target="../slideLayouts/slideLayout410.xml"/><Relationship Id="rId5" Type="http://schemas.openxmlformats.org/officeDocument/2006/relationships/slideLayout" Target="../slideLayouts/slideLayout404.xml"/><Relationship Id="rId10" Type="http://schemas.openxmlformats.org/officeDocument/2006/relationships/slideLayout" Target="../slideLayouts/slideLayout409.xml"/><Relationship Id="rId4" Type="http://schemas.openxmlformats.org/officeDocument/2006/relationships/slideLayout" Target="../slideLayouts/slideLayout403.xml"/><Relationship Id="rId9" Type="http://schemas.openxmlformats.org/officeDocument/2006/relationships/slideLayout" Target="../slideLayouts/slideLayout408.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18.xml"/><Relationship Id="rId13" Type="http://schemas.openxmlformats.org/officeDocument/2006/relationships/image" Target="../media/image1.png"/><Relationship Id="rId3" Type="http://schemas.openxmlformats.org/officeDocument/2006/relationships/slideLayout" Target="../slideLayouts/slideLayout413.xml"/><Relationship Id="rId7" Type="http://schemas.openxmlformats.org/officeDocument/2006/relationships/slideLayout" Target="../slideLayouts/slideLayout417.xml"/><Relationship Id="rId12" Type="http://schemas.openxmlformats.org/officeDocument/2006/relationships/theme" Target="../theme/theme39.xml"/><Relationship Id="rId2" Type="http://schemas.openxmlformats.org/officeDocument/2006/relationships/slideLayout" Target="../slideLayouts/slideLayout412.xml"/><Relationship Id="rId1" Type="http://schemas.openxmlformats.org/officeDocument/2006/relationships/slideLayout" Target="../slideLayouts/slideLayout411.xml"/><Relationship Id="rId6" Type="http://schemas.openxmlformats.org/officeDocument/2006/relationships/slideLayout" Target="../slideLayouts/slideLayout416.xml"/><Relationship Id="rId11" Type="http://schemas.openxmlformats.org/officeDocument/2006/relationships/slideLayout" Target="../slideLayouts/slideLayout421.xml"/><Relationship Id="rId5" Type="http://schemas.openxmlformats.org/officeDocument/2006/relationships/slideLayout" Target="../slideLayouts/slideLayout415.xml"/><Relationship Id="rId10" Type="http://schemas.openxmlformats.org/officeDocument/2006/relationships/slideLayout" Target="../slideLayouts/slideLayout420.xml"/><Relationship Id="rId4" Type="http://schemas.openxmlformats.org/officeDocument/2006/relationships/slideLayout" Target="../slideLayouts/slideLayout414.xml"/><Relationship Id="rId9" Type="http://schemas.openxmlformats.org/officeDocument/2006/relationships/slideLayout" Target="../slideLayouts/slideLayout4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29.xml"/><Relationship Id="rId3" Type="http://schemas.openxmlformats.org/officeDocument/2006/relationships/slideLayout" Target="../slideLayouts/slideLayout424.xml"/><Relationship Id="rId7" Type="http://schemas.openxmlformats.org/officeDocument/2006/relationships/slideLayout" Target="../slideLayouts/slideLayout428.xml"/><Relationship Id="rId12" Type="http://schemas.openxmlformats.org/officeDocument/2006/relationships/theme" Target="../theme/theme40.xml"/><Relationship Id="rId2" Type="http://schemas.openxmlformats.org/officeDocument/2006/relationships/slideLayout" Target="../slideLayouts/slideLayout423.xml"/><Relationship Id="rId1" Type="http://schemas.openxmlformats.org/officeDocument/2006/relationships/slideLayout" Target="../slideLayouts/slideLayout422.xml"/><Relationship Id="rId6" Type="http://schemas.openxmlformats.org/officeDocument/2006/relationships/slideLayout" Target="../slideLayouts/slideLayout427.xml"/><Relationship Id="rId11" Type="http://schemas.openxmlformats.org/officeDocument/2006/relationships/slideLayout" Target="../slideLayouts/slideLayout432.xml"/><Relationship Id="rId5" Type="http://schemas.openxmlformats.org/officeDocument/2006/relationships/slideLayout" Target="../slideLayouts/slideLayout426.xml"/><Relationship Id="rId10" Type="http://schemas.openxmlformats.org/officeDocument/2006/relationships/slideLayout" Target="../slideLayouts/slideLayout431.xml"/><Relationship Id="rId4" Type="http://schemas.openxmlformats.org/officeDocument/2006/relationships/slideLayout" Target="../slideLayouts/slideLayout425.xml"/><Relationship Id="rId9" Type="http://schemas.openxmlformats.org/officeDocument/2006/relationships/slideLayout" Target="../slideLayouts/slideLayout430.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image" Target="../media/image1.png"/><Relationship Id="rId3" Type="http://schemas.openxmlformats.org/officeDocument/2006/relationships/slideLayout" Target="../slideLayouts/slideLayout435.xml"/><Relationship Id="rId7" Type="http://schemas.openxmlformats.org/officeDocument/2006/relationships/slideLayout" Target="../slideLayouts/slideLayout439.xml"/><Relationship Id="rId12" Type="http://schemas.openxmlformats.org/officeDocument/2006/relationships/theme" Target="../theme/theme41.xml"/><Relationship Id="rId2" Type="http://schemas.openxmlformats.org/officeDocument/2006/relationships/slideLayout" Target="../slideLayouts/slideLayout434.xml"/><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0" Type="http://schemas.openxmlformats.org/officeDocument/2006/relationships/slideLayout" Target="../slideLayouts/slideLayout442.xml"/><Relationship Id="rId4" Type="http://schemas.openxmlformats.org/officeDocument/2006/relationships/slideLayout" Target="../slideLayouts/slideLayout436.xml"/><Relationship Id="rId9" Type="http://schemas.openxmlformats.org/officeDocument/2006/relationships/slideLayout" Target="../slideLayouts/slideLayout44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1.xml"/><Relationship Id="rId13" Type="http://schemas.openxmlformats.org/officeDocument/2006/relationships/image" Target="../media/image1.png"/><Relationship Id="rId3" Type="http://schemas.openxmlformats.org/officeDocument/2006/relationships/slideLayout" Target="../slideLayouts/slideLayout446.xml"/><Relationship Id="rId7" Type="http://schemas.openxmlformats.org/officeDocument/2006/relationships/slideLayout" Target="../slideLayouts/slideLayout450.xml"/><Relationship Id="rId12" Type="http://schemas.openxmlformats.org/officeDocument/2006/relationships/theme" Target="../theme/theme42.xml"/><Relationship Id="rId2" Type="http://schemas.openxmlformats.org/officeDocument/2006/relationships/slideLayout" Target="../slideLayouts/slideLayout445.xml"/><Relationship Id="rId1" Type="http://schemas.openxmlformats.org/officeDocument/2006/relationships/slideLayout" Target="../slideLayouts/slideLayout444.xml"/><Relationship Id="rId6" Type="http://schemas.openxmlformats.org/officeDocument/2006/relationships/slideLayout" Target="../slideLayouts/slideLayout449.xml"/><Relationship Id="rId11" Type="http://schemas.openxmlformats.org/officeDocument/2006/relationships/slideLayout" Target="../slideLayouts/slideLayout454.xml"/><Relationship Id="rId5" Type="http://schemas.openxmlformats.org/officeDocument/2006/relationships/slideLayout" Target="../slideLayouts/slideLayout448.xml"/><Relationship Id="rId10" Type="http://schemas.openxmlformats.org/officeDocument/2006/relationships/slideLayout" Target="../slideLayouts/slideLayout453.xml"/><Relationship Id="rId4" Type="http://schemas.openxmlformats.org/officeDocument/2006/relationships/slideLayout" Target="../slideLayouts/slideLayout447.xml"/><Relationship Id="rId9" Type="http://schemas.openxmlformats.org/officeDocument/2006/relationships/slideLayout" Target="../slideLayouts/slideLayout452.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62.xml"/><Relationship Id="rId13" Type="http://schemas.openxmlformats.org/officeDocument/2006/relationships/image" Target="../media/image1.png"/><Relationship Id="rId3" Type="http://schemas.openxmlformats.org/officeDocument/2006/relationships/slideLayout" Target="../slideLayouts/slideLayout457.xml"/><Relationship Id="rId7" Type="http://schemas.openxmlformats.org/officeDocument/2006/relationships/slideLayout" Target="../slideLayouts/slideLayout461.xml"/><Relationship Id="rId12" Type="http://schemas.openxmlformats.org/officeDocument/2006/relationships/theme" Target="../theme/theme43.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slideLayout" Target="../slideLayouts/slideLayout465.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73.xml"/><Relationship Id="rId13" Type="http://schemas.openxmlformats.org/officeDocument/2006/relationships/image" Target="../media/image1.png"/><Relationship Id="rId3" Type="http://schemas.openxmlformats.org/officeDocument/2006/relationships/slideLayout" Target="../slideLayouts/slideLayout468.xml"/><Relationship Id="rId7" Type="http://schemas.openxmlformats.org/officeDocument/2006/relationships/slideLayout" Target="../slideLayouts/slideLayout472.xml"/><Relationship Id="rId12" Type="http://schemas.openxmlformats.org/officeDocument/2006/relationships/theme" Target="../theme/theme44.xml"/><Relationship Id="rId2" Type="http://schemas.openxmlformats.org/officeDocument/2006/relationships/slideLayout" Target="../slideLayouts/slideLayout467.xml"/><Relationship Id="rId1" Type="http://schemas.openxmlformats.org/officeDocument/2006/relationships/slideLayout" Target="../slideLayouts/slideLayout466.xml"/><Relationship Id="rId6" Type="http://schemas.openxmlformats.org/officeDocument/2006/relationships/slideLayout" Target="../slideLayouts/slideLayout471.xml"/><Relationship Id="rId11" Type="http://schemas.openxmlformats.org/officeDocument/2006/relationships/slideLayout" Target="../slideLayouts/slideLayout476.xml"/><Relationship Id="rId5" Type="http://schemas.openxmlformats.org/officeDocument/2006/relationships/slideLayout" Target="../slideLayouts/slideLayout470.xml"/><Relationship Id="rId10" Type="http://schemas.openxmlformats.org/officeDocument/2006/relationships/slideLayout" Target="../slideLayouts/slideLayout475.xml"/><Relationship Id="rId4" Type="http://schemas.openxmlformats.org/officeDocument/2006/relationships/slideLayout" Target="../slideLayouts/slideLayout469.xml"/><Relationship Id="rId9" Type="http://schemas.openxmlformats.org/officeDocument/2006/relationships/slideLayout" Target="../slideLayouts/slideLayout474.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84.xml"/><Relationship Id="rId13" Type="http://schemas.openxmlformats.org/officeDocument/2006/relationships/theme" Target="../theme/theme45.xml"/><Relationship Id="rId3" Type="http://schemas.openxmlformats.org/officeDocument/2006/relationships/slideLayout" Target="../slideLayouts/slideLayout479.xml"/><Relationship Id="rId7" Type="http://schemas.openxmlformats.org/officeDocument/2006/relationships/slideLayout" Target="../slideLayouts/slideLayout483.xml"/><Relationship Id="rId12" Type="http://schemas.openxmlformats.org/officeDocument/2006/relationships/slideLayout" Target="../slideLayouts/slideLayout488.xml"/><Relationship Id="rId2" Type="http://schemas.openxmlformats.org/officeDocument/2006/relationships/slideLayout" Target="../slideLayouts/slideLayout478.xml"/><Relationship Id="rId1" Type="http://schemas.openxmlformats.org/officeDocument/2006/relationships/slideLayout" Target="../slideLayouts/slideLayout477.xml"/><Relationship Id="rId6" Type="http://schemas.openxmlformats.org/officeDocument/2006/relationships/slideLayout" Target="../slideLayouts/slideLayout482.xml"/><Relationship Id="rId11" Type="http://schemas.openxmlformats.org/officeDocument/2006/relationships/slideLayout" Target="../slideLayouts/slideLayout487.xml"/><Relationship Id="rId5" Type="http://schemas.openxmlformats.org/officeDocument/2006/relationships/slideLayout" Target="../slideLayouts/slideLayout481.xml"/><Relationship Id="rId10" Type="http://schemas.openxmlformats.org/officeDocument/2006/relationships/slideLayout" Target="../slideLayouts/slideLayout486.xml"/><Relationship Id="rId4" Type="http://schemas.openxmlformats.org/officeDocument/2006/relationships/slideLayout" Target="../slideLayouts/slideLayout480.xml"/><Relationship Id="rId9" Type="http://schemas.openxmlformats.org/officeDocument/2006/relationships/slideLayout" Target="../slideLayouts/slideLayout485.xml"/><Relationship Id="rId14" Type="http://schemas.openxmlformats.org/officeDocument/2006/relationships/image" Target="../media/image1.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96.xml"/><Relationship Id="rId13" Type="http://schemas.openxmlformats.org/officeDocument/2006/relationships/image" Target="../media/image1.png"/><Relationship Id="rId3" Type="http://schemas.openxmlformats.org/officeDocument/2006/relationships/slideLayout" Target="../slideLayouts/slideLayout491.xml"/><Relationship Id="rId7" Type="http://schemas.openxmlformats.org/officeDocument/2006/relationships/slideLayout" Target="../slideLayouts/slideLayout495.xml"/><Relationship Id="rId12" Type="http://schemas.openxmlformats.org/officeDocument/2006/relationships/theme" Target="../theme/theme46.xml"/><Relationship Id="rId2" Type="http://schemas.openxmlformats.org/officeDocument/2006/relationships/slideLayout" Target="../slideLayouts/slideLayout490.xml"/><Relationship Id="rId1" Type="http://schemas.openxmlformats.org/officeDocument/2006/relationships/slideLayout" Target="../slideLayouts/slideLayout489.xml"/><Relationship Id="rId6" Type="http://schemas.openxmlformats.org/officeDocument/2006/relationships/slideLayout" Target="../slideLayouts/slideLayout494.xml"/><Relationship Id="rId11" Type="http://schemas.openxmlformats.org/officeDocument/2006/relationships/slideLayout" Target="../slideLayouts/slideLayout499.xml"/><Relationship Id="rId5" Type="http://schemas.openxmlformats.org/officeDocument/2006/relationships/slideLayout" Target="../slideLayouts/slideLayout493.xml"/><Relationship Id="rId10" Type="http://schemas.openxmlformats.org/officeDocument/2006/relationships/slideLayout" Target="../slideLayouts/slideLayout498.xml"/><Relationship Id="rId4" Type="http://schemas.openxmlformats.org/officeDocument/2006/relationships/slideLayout" Target="../slideLayouts/slideLayout492.xml"/><Relationship Id="rId9" Type="http://schemas.openxmlformats.org/officeDocument/2006/relationships/slideLayout" Target="../slideLayouts/slideLayout497.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07.xml"/><Relationship Id="rId13" Type="http://schemas.openxmlformats.org/officeDocument/2006/relationships/image" Target="../media/image1.png"/><Relationship Id="rId3" Type="http://schemas.openxmlformats.org/officeDocument/2006/relationships/slideLayout" Target="../slideLayouts/slideLayout502.xml"/><Relationship Id="rId7" Type="http://schemas.openxmlformats.org/officeDocument/2006/relationships/slideLayout" Target="../slideLayouts/slideLayout506.xml"/><Relationship Id="rId12" Type="http://schemas.openxmlformats.org/officeDocument/2006/relationships/theme" Target="../theme/theme47.xml"/><Relationship Id="rId2" Type="http://schemas.openxmlformats.org/officeDocument/2006/relationships/slideLayout" Target="../slideLayouts/slideLayout501.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slideLayout" Target="../slideLayouts/slideLayout510.xml"/><Relationship Id="rId5" Type="http://schemas.openxmlformats.org/officeDocument/2006/relationships/slideLayout" Target="../slideLayouts/slideLayout50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18.xml"/><Relationship Id="rId13" Type="http://schemas.openxmlformats.org/officeDocument/2006/relationships/image" Target="../media/image1.png"/><Relationship Id="rId3" Type="http://schemas.openxmlformats.org/officeDocument/2006/relationships/slideLayout" Target="../slideLayouts/slideLayout513.xml"/><Relationship Id="rId7" Type="http://schemas.openxmlformats.org/officeDocument/2006/relationships/slideLayout" Target="../slideLayouts/slideLayout517.xml"/><Relationship Id="rId12" Type="http://schemas.openxmlformats.org/officeDocument/2006/relationships/theme" Target="../theme/theme48.xml"/><Relationship Id="rId2" Type="http://schemas.openxmlformats.org/officeDocument/2006/relationships/slideLayout" Target="../slideLayouts/slideLayout512.xml"/><Relationship Id="rId1" Type="http://schemas.openxmlformats.org/officeDocument/2006/relationships/slideLayout" Target="../slideLayouts/slideLayout511.xml"/><Relationship Id="rId6" Type="http://schemas.openxmlformats.org/officeDocument/2006/relationships/slideLayout" Target="../slideLayouts/slideLayout516.xml"/><Relationship Id="rId11" Type="http://schemas.openxmlformats.org/officeDocument/2006/relationships/slideLayout" Target="../slideLayouts/slideLayout521.xml"/><Relationship Id="rId5" Type="http://schemas.openxmlformats.org/officeDocument/2006/relationships/slideLayout" Target="../slideLayouts/slideLayout515.xml"/><Relationship Id="rId10" Type="http://schemas.openxmlformats.org/officeDocument/2006/relationships/slideLayout" Target="../slideLayouts/slideLayout520.xml"/><Relationship Id="rId4" Type="http://schemas.openxmlformats.org/officeDocument/2006/relationships/slideLayout" Target="../slideLayouts/slideLayout514.xml"/><Relationship Id="rId9" Type="http://schemas.openxmlformats.org/officeDocument/2006/relationships/slideLayout" Target="../slideLayouts/slideLayout519.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29.xml"/><Relationship Id="rId13" Type="http://schemas.openxmlformats.org/officeDocument/2006/relationships/image" Target="../media/image1.png"/><Relationship Id="rId3" Type="http://schemas.openxmlformats.org/officeDocument/2006/relationships/slideLayout" Target="../slideLayouts/slideLayout524.xml"/><Relationship Id="rId7" Type="http://schemas.openxmlformats.org/officeDocument/2006/relationships/slideLayout" Target="../slideLayouts/slideLayout528.xml"/><Relationship Id="rId12" Type="http://schemas.openxmlformats.org/officeDocument/2006/relationships/theme" Target="../theme/theme49.xml"/><Relationship Id="rId2" Type="http://schemas.openxmlformats.org/officeDocument/2006/relationships/slideLayout" Target="../slideLayouts/slideLayout523.xml"/><Relationship Id="rId1" Type="http://schemas.openxmlformats.org/officeDocument/2006/relationships/slideLayout" Target="../slideLayouts/slideLayout522.xml"/><Relationship Id="rId6" Type="http://schemas.openxmlformats.org/officeDocument/2006/relationships/slideLayout" Target="../slideLayouts/slideLayout527.xml"/><Relationship Id="rId11" Type="http://schemas.openxmlformats.org/officeDocument/2006/relationships/slideLayout" Target="../slideLayouts/slideLayout532.xml"/><Relationship Id="rId5" Type="http://schemas.openxmlformats.org/officeDocument/2006/relationships/slideLayout" Target="../slideLayouts/slideLayout526.xml"/><Relationship Id="rId10" Type="http://schemas.openxmlformats.org/officeDocument/2006/relationships/slideLayout" Target="../slideLayouts/slideLayout531.xml"/><Relationship Id="rId4" Type="http://schemas.openxmlformats.org/officeDocument/2006/relationships/slideLayout" Target="../slideLayouts/slideLayout525.xml"/><Relationship Id="rId9" Type="http://schemas.openxmlformats.org/officeDocument/2006/relationships/slideLayout" Target="../slideLayouts/slideLayout53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0.xml"/><Relationship Id="rId13" Type="http://schemas.openxmlformats.org/officeDocument/2006/relationships/image" Target="../media/image1.png"/><Relationship Id="rId3" Type="http://schemas.openxmlformats.org/officeDocument/2006/relationships/slideLayout" Target="../slideLayouts/slideLayout535.xml"/><Relationship Id="rId7" Type="http://schemas.openxmlformats.org/officeDocument/2006/relationships/slideLayout" Target="../slideLayouts/slideLayout539.xml"/><Relationship Id="rId12" Type="http://schemas.openxmlformats.org/officeDocument/2006/relationships/theme" Target="../theme/theme50.xml"/><Relationship Id="rId2" Type="http://schemas.openxmlformats.org/officeDocument/2006/relationships/slideLayout" Target="../slideLayouts/slideLayout534.xml"/><Relationship Id="rId1" Type="http://schemas.openxmlformats.org/officeDocument/2006/relationships/slideLayout" Target="../slideLayouts/slideLayout533.xml"/><Relationship Id="rId6" Type="http://schemas.openxmlformats.org/officeDocument/2006/relationships/slideLayout" Target="../slideLayouts/slideLayout538.xml"/><Relationship Id="rId11" Type="http://schemas.openxmlformats.org/officeDocument/2006/relationships/slideLayout" Target="../slideLayouts/slideLayout543.xml"/><Relationship Id="rId5" Type="http://schemas.openxmlformats.org/officeDocument/2006/relationships/slideLayout" Target="../slideLayouts/slideLayout537.xml"/><Relationship Id="rId10" Type="http://schemas.openxmlformats.org/officeDocument/2006/relationships/slideLayout" Target="../slideLayouts/slideLayout542.xml"/><Relationship Id="rId4" Type="http://schemas.openxmlformats.org/officeDocument/2006/relationships/slideLayout" Target="../slideLayouts/slideLayout536.xml"/><Relationship Id="rId9" Type="http://schemas.openxmlformats.org/officeDocument/2006/relationships/slideLayout" Target="../slideLayouts/slideLayout541.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1.xml"/><Relationship Id="rId13" Type="http://schemas.openxmlformats.org/officeDocument/2006/relationships/theme" Target="../theme/theme51.xml"/><Relationship Id="rId3" Type="http://schemas.openxmlformats.org/officeDocument/2006/relationships/slideLayout" Target="../slideLayouts/slideLayout546.xml"/><Relationship Id="rId7" Type="http://schemas.openxmlformats.org/officeDocument/2006/relationships/slideLayout" Target="../slideLayouts/slideLayout550.xml"/><Relationship Id="rId12" Type="http://schemas.openxmlformats.org/officeDocument/2006/relationships/slideLayout" Target="../slideLayouts/slideLayout555.xml"/><Relationship Id="rId2" Type="http://schemas.openxmlformats.org/officeDocument/2006/relationships/slideLayout" Target="../slideLayouts/slideLayout545.xml"/><Relationship Id="rId1" Type="http://schemas.openxmlformats.org/officeDocument/2006/relationships/slideLayout" Target="../slideLayouts/slideLayout544.xml"/><Relationship Id="rId6" Type="http://schemas.openxmlformats.org/officeDocument/2006/relationships/slideLayout" Target="../slideLayouts/slideLayout549.xml"/><Relationship Id="rId11" Type="http://schemas.openxmlformats.org/officeDocument/2006/relationships/slideLayout" Target="../slideLayouts/slideLayout554.xml"/><Relationship Id="rId5" Type="http://schemas.openxmlformats.org/officeDocument/2006/relationships/slideLayout" Target="../slideLayouts/slideLayout548.xml"/><Relationship Id="rId10" Type="http://schemas.openxmlformats.org/officeDocument/2006/relationships/slideLayout" Target="../slideLayouts/slideLayout553.xml"/><Relationship Id="rId4" Type="http://schemas.openxmlformats.org/officeDocument/2006/relationships/slideLayout" Target="../slideLayouts/slideLayout547.xml"/><Relationship Id="rId9" Type="http://schemas.openxmlformats.org/officeDocument/2006/relationships/slideLayout" Target="../slideLayouts/slideLayout552.xml"/><Relationship Id="rId14" Type="http://schemas.openxmlformats.org/officeDocument/2006/relationships/image" Target="../media/image1.png"/></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3.xml"/><Relationship Id="rId13" Type="http://schemas.openxmlformats.org/officeDocument/2006/relationships/image" Target="../media/image1.png"/><Relationship Id="rId3" Type="http://schemas.openxmlformats.org/officeDocument/2006/relationships/slideLayout" Target="../slideLayouts/slideLayout558.xml"/><Relationship Id="rId7" Type="http://schemas.openxmlformats.org/officeDocument/2006/relationships/slideLayout" Target="../slideLayouts/slideLayout562.xml"/><Relationship Id="rId12" Type="http://schemas.openxmlformats.org/officeDocument/2006/relationships/theme" Target="../theme/theme52.xml"/><Relationship Id="rId2" Type="http://schemas.openxmlformats.org/officeDocument/2006/relationships/slideLayout" Target="../slideLayouts/slideLayout557.xml"/><Relationship Id="rId1" Type="http://schemas.openxmlformats.org/officeDocument/2006/relationships/slideLayout" Target="../slideLayouts/slideLayout556.xml"/><Relationship Id="rId6" Type="http://schemas.openxmlformats.org/officeDocument/2006/relationships/slideLayout" Target="../slideLayouts/slideLayout561.xml"/><Relationship Id="rId11" Type="http://schemas.openxmlformats.org/officeDocument/2006/relationships/slideLayout" Target="../slideLayouts/slideLayout566.xml"/><Relationship Id="rId5" Type="http://schemas.openxmlformats.org/officeDocument/2006/relationships/slideLayout" Target="../slideLayouts/slideLayout560.xml"/><Relationship Id="rId10" Type="http://schemas.openxmlformats.org/officeDocument/2006/relationships/slideLayout" Target="../slideLayouts/slideLayout565.xml"/><Relationship Id="rId4" Type="http://schemas.openxmlformats.org/officeDocument/2006/relationships/slideLayout" Target="../slideLayouts/slideLayout559.xml"/><Relationship Id="rId9" Type="http://schemas.openxmlformats.org/officeDocument/2006/relationships/slideLayout" Target="../slideLayouts/slideLayout564.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74.xml"/><Relationship Id="rId13" Type="http://schemas.openxmlformats.org/officeDocument/2006/relationships/image" Target="../media/image1.png"/><Relationship Id="rId3" Type="http://schemas.openxmlformats.org/officeDocument/2006/relationships/slideLayout" Target="../slideLayouts/slideLayout569.xml"/><Relationship Id="rId7" Type="http://schemas.openxmlformats.org/officeDocument/2006/relationships/slideLayout" Target="../slideLayouts/slideLayout573.xml"/><Relationship Id="rId12" Type="http://schemas.openxmlformats.org/officeDocument/2006/relationships/theme" Target="../theme/theme53.xml"/><Relationship Id="rId2" Type="http://schemas.openxmlformats.org/officeDocument/2006/relationships/slideLayout" Target="../slideLayouts/slideLayout568.xml"/><Relationship Id="rId1" Type="http://schemas.openxmlformats.org/officeDocument/2006/relationships/slideLayout" Target="../slideLayouts/slideLayout567.xml"/><Relationship Id="rId6" Type="http://schemas.openxmlformats.org/officeDocument/2006/relationships/slideLayout" Target="../slideLayouts/slideLayout572.xml"/><Relationship Id="rId11" Type="http://schemas.openxmlformats.org/officeDocument/2006/relationships/slideLayout" Target="../slideLayouts/slideLayout577.xml"/><Relationship Id="rId5" Type="http://schemas.openxmlformats.org/officeDocument/2006/relationships/slideLayout" Target="../slideLayouts/slideLayout571.xml"/><Relationship Id="rId10" Type="http://schemas.openxmlformats.org/officeDocument/2006/relationships/slideLayout" Target="../slideLayouts/slideLayout576.xml"/><Relationship Id="rId4" Type="http://schemas.openxmlformats.org/officeDocument/2006/relationships/slideLayout" Target="../slideLayouts/slideLayout570.xml"/><Relationship Id="rId9" Type="http://schemas.openxmlformats.org/officeDocument/2006/relationships/slideLayout" Target="../slideLayouts/slideLayout575.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85.xml"/><Relationship Id="rId13" Type="http://schemas.openxmlformats.org/officeDocument/2006/relationships/theme" Target="../theme/theme54.xml"/><Relationship Id="rId3" Type="http://schemas.openxmlformats.org/officeDocument/2006/relationships/slideLayout" Target="../slideLayouts/slideLayout580.xml"/><Relationship Id="rId7" Type="http://schemas.openxmlformats.org/officeDocument/2006/relationships/slideLayout" Target="../slideLayouts/slideLayout584.xml"/><Relationship Id="rId12" Type="http://schemas.openxmlformats.org/officeDocument/2006/relationships/slideLayout" Target="../slideLayouts/slideLayout589.xml"/><Relationship Id="rId2" Type="http://schemas.openxmlformats.org/officeDocument/2006/relationships/slideLayout" Target="../slideLayouts/slideLayout579.xml"/><Relationship Id="rId1" Type="http://schemas.openxmlformats.org/officeDocument/2006/relationships/slideLayout" Target="../slideLayouts/slideLayout578.xml"/><Relationship Id="rId6" Type="http://schemas.openxmlformats.org/officeDocument/2006/relationships/slideLayout" Target="../slideLayouts/slideLayout583.xml"/><Relationship Id="rId11" Type="http://schemas.openxmlformats.org/officeDocument/2006/relationships/slideLayout" Target="../slideLayouts/slideLayout588.xml"/><Relationship Id="rId5" Type="http://schemas.openxmlformats.org/officeDocument/2006/relationships/slideLayout" Target="../slideLayouts/slideLayout582.xml"/><Relationship Id="rId10" Type="http://schemas.openxmlformats.org/officeDocument/2006/relationships/slideLayout" Target="../slideLayouts/slideLayout587.xml"/><Relationship Id="rId4" Type="http://schemas.openxmlformats.org/officeDocument/2006/relationships/slideLayout" Target="../slideLayouts/slideLayout581.xml"/><Relationship Id="rId9" Type="http://schemas.openxmlformats.org/officeDocument/2006/relationships/slideLayout" Target="../slideLayouts/slideLayout586.xml"/><Relationship Id="rId14" Type="http://schemas.openxmlformats.org/officeDocument/2006/relationships/image" Target="../media/image1.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image" Target="../media/image1.png"/><Relationship Id="rId3" Type="http://schemas.openxmlformats.org/officeDocument/2006/relationships/slideLayout" Target="../slideLayouts/slideLayout592.xml"/><Relationship Id="rId7" Type="http://schemas.openxmlformats.org/officeDocument/2006/relationships/slideLayout" Target="../slideLayouts/slideLayout596.xml"/><Relationship Id="rId12" Type="http://schemas.openxmlformats.org/officeDocument/2006/relationships/theme" Target="../theme/theme55.xml"/><Relationship Id="rId2" Type="http://schemas.openxmlformats.org/officeDocument/2006/relationships/slideLayout" Target="../slideLayouts/slideLayout591.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5" Type="http://schemas.openxmlformats.org/officeDocument/2006/relationships/slideLayout" Target="../slideLayouts/slideLayout594.xml"/><Relationship Id="rId10" Type="http://schemas.openxmlformats.org/officeDocument/2006/relationships/slideLayout" Target="../slideLayouts/slideLayout599.xml"/><Relationship Id="rId4" Type="http://schemas.openxmlformats.org/officeDocument/2006/relationships/slideLayout" Target="../slideLayouts/slideLayout593.xml"/><Relationship Id="rId9" Type="http://schemas.openxmlformats.org/officeDocument/2006/relationships/slideLayout" Target="../slideLayouts/slideLayout598.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08.xml"/><Relationship Id="rId13" Type="http://schemas.openxmlformats.org/officeDocument/2006/relationships/image" Target="../media/image1.png"/><Relationship Id="rId3" Type="http://schemas.openxmlformats.org/officeDocument/2006/relationships/slideLayout" Target="../slideLayouts/slideLayout603.xml"/><Relationship Id="rId7" Type="http://schemas.openxmlformats.org/officeDocument/2006/relationships/slideLayout" Target="../slideLayouts/slideLayout607.xml"/><Relationship Id="rId12" Type="http://schemas.openxmlformats.org/officeDocument/2006/relationships/theme" Target="../theme/theme56.xml"/><Relationship Id="rId2" Type="http://schemas.openxmlformats.org/officeDocument/2006/relationships/slideLayout" Target="../slideLayouts/slideLayout602.xml"/><Relationship Id="rId1" Type="http://schemas.openxmlformats.org/officeDocument/2006/relationships/slideLayout" Target="../slideLayouts/slideLayout601.xml"/><Relationship Id="rId6" Type="http://schemas.openxmlformats.org/officeDocument/2006/relationships/slideLayout" Target="../slideLayouts/slideLayout606.xml"/><Relationship Id="rId11" Type="http://schemas.openxmlformats.org/officeDocument/2006/relationships/slideLayout" Target="../slideLayouts/slideLayout611.xml"/><Relationship Id="rId5" Type="http://schemas.openxmlformats.org/officeDocument/2006/relationships/slideLayout" Target="../slideLayouts/slideLayout605.xml"/><Relationship Id="rId10" Type="http://schemas.openxmlformats.org/officeDocument/2006/relationships/slideLayout" Target="../slideLayouts/slideLayout610.xml"/><Relationship Id="rId4" Type="http://schemas.openxmlformats.org/officeDocument/2006/relationships/slideLayout" Target="../slideLayouts/slideLayout604.xml"/><Relationship Id="rId9" Type="http://schemas.openxmlformats.org/officeDocument/2006/relationships/slideLayout" Target="../slideLayouts/slideLayout609.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19.xml"/><Relationship Id="rId13" Type="http://schemas.openxmlformats.org/officeDocument/2006/relationships/theme" Target="../theme/theme57.xml"/><Relationship Id="rId3" Type="http://schemas.openxmlformats.org/officeDocument/2006/relationships/slideLayout" Target="../slideLayouts/slideLayout614.xml"/><Relationship Id="rId7" Type="http://schemas.openxmlformats.org/officeDocument/2006/relationships/slideLayout" Target="../slideLayouts/slideLayout618.xml"/><Relationship Id="rId12" Type="http://schemas.openxmlformats.org/officeDocument/2006/relationships/slideLayout" Target="../slideLayouts/slideLayout623.xml"/><Relationship Id="rId2" Type="http://schemas.openxmlformats.org/officeDocument/2006/relationships/slideLayout" Target="../slideLayouts/slideLayout613.xml"/><Relationship Id="rId1" Type="http://schemas.openxmlformats.org/officeDocument/2006/relationships/slideLayout" Target="../slideLayouts/slideLayout612.xml"/><Relationship Id="rId6" Type="http://schemas.openxmlformats.org/officeDocument/2006/relationships/slideLayout" Target="../slideLayouts/slideLayout617.xml"/><Relationship Id="rId11" Type="http://schemas.openxmlformats.org/officeDocument/2006/relationships/slideLayout" Target="../slideLayouts/slideLayout622.xml"/><Relationship Id="rId5" Type="http://schemas.openxmlformats.org/officeDocument/2006/relationships/slideLayout" Target="../slideLayouts/slideLayout616.xml"/><Relationship Id="rId10" Type="http://schemas.openxmlformats.org/officeDocument/2006/relationships/slideLayout" Target="../slideLayouts/slideLayout621.xml"/><Relationship Id="rId4" Type="http://schemas.openxmlformats.org/officeDocument/2006/relationships/slideLayout" Target="../slideLayouts/slideLayout615.xml"/><Relationship Id="rId9" Type="http://schemas.openxmlformats.org/officeDocument/2006/relationships/slideLayout" Target="../slideLayouts/slideLayout620.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1.xml"/><Relationship Id="rId13" Type="http://schemas.openxmlformats.org/officeDocument/2006/relationships/image" Target="../media/image1.png"/><Relationship Id="rId3" Type="http://schemas.openxmlformats.org/officeDocument/2006/relationships/slideLayout" Target="../slideLayouts/slideLayout626.xml"/><Relationship Id="rId7" Type="http://schemas.openxmlformats.org/officeDocument/2006/relationships/slideLayout" Target="../slideLayouts/slideLayout630.xml"/><Relationship Id="rId12" Type="http://schemas.openxmlformats.org/officeDocument/2006/relationships/theme" Target="../theme/theme58.xml"/><Relationship Id="rId2" Type="http://schemas.openxmlformats.org/officeDocument/2006/relationships/slideLayout" Target="../slideLayouts/slideLayout625.xml"/><Relationship Id="rId1" Type="http://schemas.openxmlformats.org/officeDocument/2006/relationships/slideLayout" Target="../slideLayouts/slideLayout624.xml"/><Relationship Id="rId6" Type="http://schemas.openxmlformats.org/officeDocument/2006/relationships/slideLayout" Target="../slideLayouts/slideLayout629.xml"/><Relationship Id="rId11" Type="http://schemas.openxmlformats.org/officeDocument/2006/relationships/slideLayout" Target="../slideLayouts/slideLayout634.xml"/><Relationship Id="rId5" Type="http://schemas.openxmlformats.org/officeDocument/2006/relationships/slideLayout" Target="../slideLayouts/slideLayout628.xml"/><Relationship Id="rId10" Type="http://schemas.openxmlformats.org/officeDocument/2006/relationships/slideLayout" Target="../slideLayouts/slideLayout633.xml"/><Relationship Id="rId4" Type="http://schemas.openxmlformats.org/officeDocument/2006/relationships/slideLayout" Target="../slideLayouts/slideLayout627.xml"/><Relationship Id="rId9" Type="http://schemas.openxmlformats.org/officeDocument/2006/relationships/slideLayout" Target="../slideLayouts/slideLayout632.xml"/></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2.xml"/><Relationship Id="rId13" Type="http://schemas.openxmlformats.org/officeDocument/2006/relationships/theme" Target="../theme/theme59.xml"/><Relationship Id="rId3" Type="http://schemas.openxmlformats.org/officeDocument/2006/relationships/slideLayout" Target="../slideLayouts/slideLayout637.xml"/><Relationship Id="rId7" Type="http://schemas.openxmlformats.org/officeDocument/2006/relationships/slideLayout" Target="../slideLayouts/slideLayout641.xml"/><Relationship Id="rId12" Type="http://schemas.openxmlformats.org/officeDocument/2006/relationships/slideLayout" Target="../slideLayouts/slideLayout646.xml"/><Relationship Id="rId2" Type="http://schemas.openxmlformats.org/officeDocument/2006/relationships/slideLayout" Target="../slideLayouts/slideLayout636.xml"/><Relationship Id="rId1" Type="http://schemas.openxmlformats.org/officeDocument/2006/relationships/slideLayout" Target="../slideLayouts/slideLayout635.xml"/><Relationship Id="rId6" Type="http://schemas.openxmlformats.org/officeDocument/2006/relationships/slideLayout" Target="../slideLayouts/slideLayout640.xml"/><Relationship Id="rId11" Type="http://schemas.openxmlformats.org/officeDocument/2006/relationships/slideLayout" Target="../slideLayouts/slideLayout645.xml"/><Relationship Id="rId5" Type="http://schemas.openxmlformats.org/officeDocument/2006/relationships/slideLayout" Target="../slideLayouts/slideLayout639.xml"/><Relationship Id="rId10" Type="http://schemas.openxmlformats.org/officeDocument/2006/relationships/slideLayout" Target="../slideLayouts/slideLayout644.xml"/><Relationship Id="rId4" Type="http://schemas.openxmlformats.org/officeDocument/2006/relationships/slideLayout" Target="../slideLayouts/slideLayout638.xml"/><Relationship Id="rId9" Type="http://schemas.openxmlformats.org/officeDocument/2006/relationships/slideLayout" Target="../slideLayouts/slideLayout64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4.xml"/><Relationship Id="rId13" Type="http://schemas.openxmlformats.org/officeDocument/2006/relationships/theme" Target="../theme/theme60.xml"/><Relationship Id="rId3" Type="http://schemas.openxmlformats.org/officeDocument/2006/relationships/slideLayout" Target="../slideLayouts/slideLayout649.xml"/><Relationship Id="rId7" Type="http://schemas.openxmlformats.org/officeDocument/2006/relationships/slideLayout" Target="../slideLayouts/slideLayout653.xml"/><Relationship Id="rId12" Type="http://schemas.openxmlformats.org/officeDocument/2006/relationships/slideLayout" Target="../slideLayouts/slideLayout658.xml"/><Relationship Id="rId2" Type="http://schemas.openxmlformats.org/officeDocument/2006/relationships/slideLayout" Target="../slideLayouts/slideLayout648.xml"/><Relationship Id="rId1" Type="http://schemas.openxmlformats.org/officeDocument/2006/relationships/slideLayout" Target="../slideLayouts/slideLayout647.xml"/><Relationship Id="rId6" Type="http://schemas.openxmlformats.org/officeDocument/2006/relationships/slideLayout" Target="../slideLayouts/slideLayout652.xml"/><Relationship Id="rId11" Type="http://schemas.openxmlformats.org/officeDocument/2006/relationships/slideLayout" Target="../slideLayouts/slideLayout657.xml"/><Relationship Id="rId5" Type="http://schemas.openxmlformats.org/officeDocument/2006/relationships/slideLayout" Target="../slideLayouts/slideLayout651.xml"/><Relationship Id="rId10" Type="http://schemas.openxmlformats.org/officeDocument/2006/relationships/slideLayout" Target="../slideLayouts/slideLayout656.xml"/><Relationship Id="rId4" Type="http://schemas.openxmlformats.org/officeDocument/2006/relationships/slideLayout" Target="../slideLayouts/slideLayout650.xml"/><Relationship Id="rId9" Type="http://schemas.openxmlformats.org/officeDocument/2006/relationships/slideLayout" Target="../slideLayouts/slideLayout655.xml"/><Relationship Id="rId14" Type="http://schemas.openxmlformats.org/officeDocument/2006/relationships/image" Target="../media/image1.png"/></Relationships>
</file>

<file path=ppt/slideMasters/_rels/slideMaster61.xml.rels><?xml version="1.0" encoding="UTF-8" standalone="yes"?>
<Relationships xmlns="http://schemas.openxmlformats.org/package/2006/relationships"><Relationship Id="rId3" Type="http://schemas.openxmlformats.org/officeDocument/2006/relationships/slideLayout" Target="../slideLayouts/slideLayout661.xml"/><Relationship Id="rId2" Type="http://schemas.openxmlformats.org/officeDocument/2006/relationships/slideLayout" Target="../slideLayouts/slideLayout660.xml"/><Relationship Id="rId1" Type="http://schemas.openxmlformats.org/officeDocument/2006/relationships/slideLayout" Target="../slideLayouts/slideLayout659.xml"/><Relationship Id="rId5" Type="http://schemas.openxmlformats.org/officeDocument/2006/relationships/theme" Target="../theme/theme61.xml"/><Relationship Id="rId4" Type="http://schemas.openxmlformats.org/officeDocument/2006/relationships/slideLayout" Target="../slideLayouts/slideLayout662.xml"/></Relationships>
</file>

<file path=ppt/slideMasters/_rels/slideMaster62.xml.rels><?xml version="1.0" encoding="UTF-8" standalone="yes"?>
<Relationships xmlns="http://schemas.openxmlformats.org/package/2006/relationships"><Relationship Id="rId3" Type="http://schemas.openxmlformats.org/officeDocument/2006/relationships/theme" Target="../theme/theme62.xml"/><Relationship Id="rId2" Type="http://schemas.openxmlformats.org/officeDocument/2006/relationships/slideLayout" Target="../slideLayouts/slideLayout664.xml"/><Relationship Id="rId1" Type="http://schemas.openxmlformats.org/officeDocument/2006/relationships/slideLayout" Target="../slideLayouts/slideLayout663.xml"/></Relationships>
</file>

<file path=ppt/slideMasters/_rels/slideMaster63.xml.rels><?xml version="1.0" encoding="UTF-8" standalone="yes"?>
<Relationships xmlns="http://schemas.openxmlformats.org/package/2006/relationships"><Relationship Id="rId3" Type="http://schemas.openxmlformats.org/officeDocument/2006/relationships/slideLayout" Target="../slideLayouts/slideLayout667.xml"/><Relationship Id="rId2" Type="http://schemas.openxmlformats.org/officeDocument/2006/relationships/slideLayout" Target="../slideLayouts/slideLayout666.xml"/><Relationship Id="rId1" Type="http://schemas.openxmlformats.org/officeDocument/2006/relationships/slideLayout" Target="../slideLayouts/slideLayout665.xml"/><Relationship Id="rId5" Type="http://schemas.openxmlformats.org/officeDocument/2006/relationships/theme" Target="../theme/theme63.xml"/><Relationship Id="rId4" Type="http://schemas.openxmlformats.org/officeDocument/2006/relationships/slideLayout" Target="../slideLayouts/slideLayout668.xml"/></Relationships>
</file>

<file path=ppt/slideMasters/_rels/slideMaster64.xml.rels><?xml version="1.0" encoding="UTF-8" standalone="yes"?>
<Relationships xmlns="http://schemas.openxmlformats.org/package/2006/relationships"><Relationship Id="rId3" Type="http://schemas.openxmlformats.org/officeDocument/2006/relationships/slideLayout" Target="../slideLayouts/slideLayout671.xml"/><Relationship Id="rId2" Type="http://schemas.openxmlformats.org/officeDocument/2006/relationships/slideLayout" Target="../slideLayouts/slideLayout670.xml"/><Relationship Id="rId1" Type="http://schemas.openxmlformats.org/officeDocument/2006/relationships/slideLayout" Target="../slideLayouts/slideLayout669.xml"/><Relationship Id="rId6" Type="http://schemas.openxmlformats.org/officeDocument/2006/relationships/theme" Target="../theme/theme64.xml"/><Relationship Id="rId5" Type="http://schemas.openxmlformats.org/officeDocument/2006/relationships/slideLayout" Target="../slideLayouts/slideLayout673.xml"/><Relationship Id="rId4" Type="http://schemas.openxmlformats.org/officeDocument/2006/relationships/slideLayout" Target="../slideLayouts/slideLayout672.xml"/></Relationships>
</file>

<file path=ppt/slideMasters/_rels/slideMaster65.xml.rels><?xml version="1.0" encoding="UTF-8" standalone="yes"?>
<Relationships xmlns="http://schemas.openxmlformats.org/package/2006/relationships"><Relationship Id="rId3" Type="http://schemas.openxmlformats.org/officeDocument/2006/relationships/theme" Target="../theme/theme65.xml"/><Relationship Id="rId2" Type="http://schemas.openxmlformats.org/officeDocument/2006/relationships/slideLayout" Target="../slideLayouts/slideLayout675.xml"/><Relationship Id="rId1" Type="http://schemas.openxmlformats.org/officeDocument/2006/relationships/slideLayout" Target="../slideLayouts/slideLayout674.xml"/></Relationships>
</file>

<file path=ppt/slideMasters/_rels/slideMaster66.xml.rels><?xml version="1.0" encoding="UTF-8" standalone="yes"?>
<Relationships xmlns="http://schemas.openxmlformats.org/package/2006/relationships"><Relationship Id="rId3" Type="http://schemas.openxmlformats.org/officeDocument/2006/relationships/theme" Target="../theme/theme66.xml"/><Relationship Id="rId2" Type="http://schemas.openxmlformats.org/officeDocument/2006/relationships/slideLayout" Target="../slideLayouts/slideLayout677.xml"/><Relationship Id="rId1" Type="http://schemas.openxmlformats.org/officeDocument/2006/relationships/slideLayout" Target="../slideLayouts/slideLayout6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5.emf"/><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4.png"/><Relationship Id="rId2" Type="http://schemas.openxmlformats.org/officeDocument/2006/relationships/slideLayout" Target="../slideLayouts/slideLayout57.xml"/><Relationship Id="rId16" Type="http://schemas.openxmlformats.org/officeDocument/2006/relationships/image" Target="../media/image3.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pn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pn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941076515"/>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25" tIns="45713" rIns="91425" bIns="4571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ctr">
              <a:defRPr sz="1200">
                <a:latin typeface="Garamond" pitchFamily="18" charset="0"/>
              </a:defRPr>
            </a:lvl1pPr>
          </a:lstStyle>
          <a:p>
            <a:pPr defTabSz="914259"/>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25" tIns="45713" rIns="91425" bIns="45713" numCol="1" anchor="b" anchorCtr="0" compatLnSpc="1">
            <a:prstTxWarp prst="textNoShape">
              <a:avLst/>
            </a:prstTxWarp>
          </a:bodyPr>
          <a:lstStyle>
            <a:lvl1pPr algn="r">
              <a:defRPr sz="1600">
                <a:latin typeface="Garamond" pitchFamily="18" charset="0"/>
              </a:defRPr>
            </a:lvl1pPr>
          </a:lstStyle>
          <a:p>
            <a:pPr defTabSz="914259"/>
            <a:fld id="{6F400BD0-49BF-48FC-8114-37C1D4F5AB3D}" type="slidenum">
              <a:rPr lang="en-US" altLang="en-US">
                <a:solidFill>
                  <a:srgbClr val="000000"/>
                </a:solidFill>
              </a:rPr>
              <a:pPr defTabSz="914259"/>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25" tIns="45713" rIns="91425" bIns="45713"/>
          <a:lstStyle/>
          <a:p>
            <a:pPr defTabSz="914259">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4174514676"/>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130" algn="l" rtl="0" fontAlgn="base">
        <a:spcBef>
          <a:spcPct val="0"/>
        </a:spcBef>
        <a:spcAft>
          <a:spcPct val="0"/>
        </a:spcAft>
        <a:defRPr sz="4000">
          <a:solidFill>
            <a:schemeClr val="tx2"/>
          </a:solidFill>
          <a:latin typeface="Garamond" pitchFamily="18" charset="0"/>
        </a:defRPr>
      </a:lvl6pPr>
      <a:lvl7pPr marL="914259" algn="l" rtl="0" fontAlgn="base">
        <a:spcBef>
          <a:spcPct val="0"/>
        </a:spcBef>
        <a:spcAft>
          <a:spcPct val="0"/>
        </a:spcAft>
        <a:defRPr sz="4000">
          <a:solidFill>
            <a:schemeClr val="tx2"/>
          </a:solidFill>
          <a:latin typeface="Garamond" pitchFamily="18" charset="0"/>
        </a:defRPr>
      </a:lvl7pPr>
      <a:lvl8pPr marL="1371390" algn="l" rtl="0" fontAlgn="base">
        <a:spcBef>
          <a:spcPct val="0"/>
        </a:spcBef>
        <a:spcAft>
          <a:spcPct val="0"/>
        </a:spcAft>
        <a:defRPr sz="4000">
          <a:solidFill>
            <a:schemeClr val="tx2"/>
          </a:solidFill>
          <a:latin typeface="Garamond" pitchFamily="18" charset="0"/>
        </a:defRPr>
      </a:lvl8pPr>
      <a:lvl9pPr marL="1828519" algn="l" rtl="0" fontAlgn="base">
        <a:spcBef>
          <a:spcPct val="0"/>
        </a:spcBef>
        <a:spcAft>
          <a:spcPct val="0"/>
        </a:spcAft>
        <a:defRPr sz="4000">
          <a:solidFill>
            <a:schemeClr val="tx2"/>
          </a:solidFill>
          <a:latin typeface="Garamond" pitchFamily="18" charset="0"/>
        </a:defRPr>
      </a:lvl9pPr>
    </p:titleStyle>
    <p:bodyStyle>
      <a:lvl1pPr marL="342848" indent="-342848"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822" indent="-32538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193" indent="-35078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645" indent="-31586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905" indent="-339674"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036"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164"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295"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423" indent="-339674"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259" rtl="0" eaLnBrk="1" latinLnBrk="0" hangingPunct="1">
        <a:defRPr sz="1800" kern="1200">
          <a:solidFill>
            <a:schemeClr val="tx1"/>
          </a:solidFill>
          <a:latin typeface="+mn-lt"/>
          <a:ea typeface="+mn-ea"/>
          <a:cs typeface="+mn-cs"/>
        </a:defRPr>
      </a:lvl1pPr>
      <a:lvl2pPr marL="457130" algn="l" defTabSz="914259" rtl="0" eaLnBrk="1" latinLnBrk="0" hangingPunct="1">
        <a:defRPr sz="1800" kern="1200">
          <a:solidFill>
            <a:schemeClr val="tx1"/>
          </a:solidFill>
          <a:latin typeface="+mn-lt"/>
          <a:ea typeface="+mn-ea"/>
          <a:cs typeface="+mn-cs"/>
        </a:defRPr>
      </a:lvl2pPr>
      <a:lvl3pPr marL="914259" algn="l" defTabSz="914259" rtl="0" eaLnBrk="1" latinLnBrk="0" hangingPunct="1">
        <a:defRPr sz="1800" kern="1200">
          <a:solidFill>
            <a:schemeClr val="tx1"/>
          </a:solidFill>
          <a:latin typeface="+mn-lt"/>
          <a:ea typeface="+mn-ea"/>
          <a:cs typeface="+mn-cs"/>
        </a:defRPr>
      </a:lvl3pPr>
      <a:lvl4pPr marL="1371390" algn="l" defTabSz="914259" rtl="0" eaLnBrk="1" latinLnBrk="0" hangingPunct="1">
        <a:defRPr sz="1800" kern="1200">
          <a:solidFill>
            <a:schemeClr val="tx1"/>
          </a:solidFill>
          <a:latin typeface="+mn-lt"/>
          <a:ea typeface="+mn-ea"/>
          <a:cs typeface="+mn-cs"/>
        </a:defRPr>
      </a:lvl4pPr>
      <a:lvl5pPr marL="1828519" algn="l" defTabSz="914259" rtl="0" eaLnBrk="1" latinLnBrk="0" hangingPunct="1">
        <a:defRPr sz="1800" kern="1200">
          <a:solidFill>
            <a:schemeClr val="tx1"/>
          </a:solidFill>
          <a:latin typeface="+mn-lt"/>
          <a:ea typeface="+mn-ea"/>
          <a:cs typeface="+mn-cs"/>
        </a:defRPr>
      </a:lvl5pPr>
      <a:lvl6pPr marL="2285649" algn="l" defTabSz="914259" rtl="0" eaLnBrk="1" latinLnBrk="0" hangingPunct="1">
        <a:defRPr sz="1800" kern="1200">
          <a:solidFill>
            <a:schemeClr val="tx1"/>
          </a:solidFill>
          <a:latin typeface="+mn-lt"/>
          <a:ea typeface="+mn-ea"/>
          <a:cs typeface="+mn-cs"/>
        </a:defRPr>
      </a:lvl6pPr>
      <a:lvl7pPr marL="2742780" algn="l" defTabSz="914259" rtl="0" eaLnBrk="1" latinLnBrk="0" hangingPunct="1">
        <a:defRPr sz="1800" kern="1200">
          <a:solidFill>
            <a:schemeClr val="tx1"/>
          </a:solidFill>
          <a:latin typeface="+mn-lt"/>
          <a:ea typeface="+mn-ea"/>
          <a:cs typeface="+mn-cs"/>
        </a:defRPr>
      </a:lvl7pPr>
      <a:lvl8pPr marL="3199908" algn="l" defTabSz="914259" rtl="0" eaLnBrk="1" latinLnBrk="0" hangingPunct="1">
        <a:defRPr sz="1800" kern="1200">
          <a:solidFill>
            <a:schemeClr val="tx1"/>
          </a:solidFill>
          <a:latin typeface="+mn-lt"/>
          <a:ea typeface="+mn-ea"/>
          <a:cs typeface="+mn-cs"/>
        </a:defRPr>
      </a:lvl8pPr>
      <a:lvl9pPr marL="3657039" algn="l" defTabSz="914259"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dirty="0">
                <a:solidFill>
                  <a:srgbClr val="000000"/>
                </a:solidFill>
              </a:rPr>
              <a:t>CHIPPER: HPCA 2011</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print"/>
          <a:stretch>
            <a:fillRect/>
          </a:stretch>
        </p:blipFill>
        <p:spPr>
          <a:xfrm>
            <a:off x="285720" y="6357958"/>
            <a:ext cx="1347679" cy="389938"/>
          </a:xfrm>
          <a:prstGeom prst="rect">
            <a:avLst/>
          </a:prstGeom>
        </p:spPr>
      </p:pic>
    </p:spTree>
    <p:extLst>
      <p:ext uri="{BB962C8B-B14F-4D97-AF65-F5344CB8AC3E}">
        <p14:creationId xmlns:p14="http://schemas.microsoft.com/office/powerpoint/2010/main" val="2503778565"/>
      </p:ext>
    </p:extLst>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2586202913"/>
      </p:ext>
    </p:extLst>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 id="2147484580" r:id="rId9"/>
    <p:sldLayoutId id="2147484581" r:id="rId10"/>
    <p:sldLayoutId id="214748458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614864" y="6356176"/>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dirty="0">
              <a:solidFill>
                <a:srgbClr val="000000"/>
              </a:solidFill>
            </a:endParaRPr>
          </a:p>
        </p:txBody>
      </p:sp>
      <p:sp>
        <p:nvSpPr>
          <p:cNvPr id="100360" name="Line 1032"/>
          <p:cNvSpPr>
            <a:spLocks noChangeShapeType="1"/>
          </p:cNvSpPr>
          <p:nvPr/>
        </p:nvSpPr>
        <p:spPr bwMode="auto">
          <a:xfrm>
            <a:off x="228600" y="6453336"/>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4272753442"/>
      </p:ext>
    </p:extLst>
  </p:cSld>
  <p:clrMap bg1="lt1" tx1="dk1" bg2="lt2" tx2="dk2" accent1="accent1" accent2="accent2" accent3="accent3" accent4="accent4" accent5="accent5" accent6="accent6" hlink="hlink" folHlink="folHlink"/>
  <p:sldLayoutIdLst>
    <p:sldLayoutId id="2147484778" r:id="rId1"/>
    <p:sldLayoutId id="2147484779" r:id="rId2"/>
    <p:sldLayoutId id="2147484780" r:id="rId3"/>
    <p:sldLayoutId id="2147484781" r:id="rId4"/>
    <p:sldLayoutId id="2147484782" r:id="rId5"/>
    <p:sldLayoutId id="2147484783" r:id="rId6"/>
    <p:sldLayoutId id="2147484784" r:id="rId7"/>
    <p:sldLayoutId id="2147484785" r:id="rId8"/>
    <p:sldLayoutId id="2147484786" r:id="rId9"/>
    <p:sldLayoutId id="2147484787" r:id="rId10"/>
    <p:sldLayoutId id="21474847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27860052"/>
      </p:ext>
    </p:extLst>
  </p:cSld>
  <p:clrMap bg1="lt1" tx1="dk1" bg2="lt2" tx2="dk2" accent1="accent1" accent2="accent2" accent3="accent3" accent4="accent4" accent5="accent5" accent6="accent6" hlink="hlink" folHlink="folHlink"/>
  <p:sldLayoutIdLst>
    <p:sldLayoutId id="2147484838" r:id="rId1"/>
    <p:sldLayoutId id="2147484839" r:id="rId2"/>
    <p:sldLayoutId id="2147484840" r:id="rId3"/>
    <p:sldLayoutId id="2147484841" r:id="rId4"/>
    <p:sldLayoutId id="2147484842" r:id="rId5"/>
    <p:sldLayoutId id="2147484843" r:id="rId6"/>
    <p:sldLayoutId id="2147484844" r:id="rId7"/>
    <p:sldLayoutId id="2147484845" r:id="rId8"/>
    <p:sldLayoutId id="2147484846" r:id="rId9"/>
    <p:sldLayoutId id="2147484847" r:id="rId10"/>
    <p:sldLayoutId id="214748484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2151711694"/>
      </p:ext>
    </p:extLst>
  </p:cSld>
  <p:clrMap bg1="lt1" tx1="dk1" bg2="lt2" tx2="dk2" accent1="accent1" accent2="accent2" accent3="accent3" accent4="accent4" accent5="accent5" accent6="accent6" hlink="hlink" folHlink="folHlink"/>
  <p:sldLayoutIdLst>
    <p:sldLayoutId id="2147484850" r:id="rId1"/>
    <p:sldLayoutId id="2147484851" r:id="rId2"/>
    <p:sldLayoutId id="2147484852" r:id="rId3"/>
    <p:sldLayoutId id="2147484853" r:id="rId4"/>
    <p:sldLayoutId id="2147484854" r:id="rId5"/>
    <p:sldLayoutId id="2147484855" r:id="rId6"/>
    <p:sldLayoutId id="2147484856" r:id="rId7"/>
    <p:sldLayoutId id="2147484857" r:id="rId8"/>
    <p:sldLayoutId id="2147484858" r:id="rId9"/>
    <p:sldLayoutId id="2147484859" r:id="rId10"/>
    <p:sldLayoutId id="214748486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3691673417"/>
      </p:ext>
    </p:extLst>
  </p:cSld>
  <p:clrMap bg1="lt1" tx1="dk1" bg2="lt2" tx2="dk2" accent1="accent1" accent2="accent2" accent3="accent3" accent4="accent4" accent5="accent5" accent6="accent6" hlink="hlink" folHlink="folHlink"/>
  <p:sldLayoutIdLst>
    <p:sldLayoutId id="2147484862" r:id="rId1"/>
    <p:sldLayoutId id="2147484863" r:id="rId2"/>
    <p:sldLayoutId id="2147484864" r:id="rId3"/>
    <p:sldLayoutId id="2147484865" r:id="rId4"/>
    <p:sldLayoutId id="2147484866" r:id="rId5"/>
    <p:sldLayoutId id="2147484867" r:id="rId6"/>
    <p:sldLayoutId id="2147484868" r:id="rId7"/>
    <p:sldLayoutId id="2147484869" r:id="rId8"/>
    <p:sldLayoutId id="2147484870" r:id="rId9"/>
    <p:sldLayoutId id="2147484871" r:id="rId10"/>
    <p:sldLayoutId id="214748487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1079760595"/>
      </p:ext>
    </p:extLst>
  </p:cSld>
  <p:clrMap bg1="lt1" tx1="dk1" bg2="lt2" tx2="dk2" accent1="accent1" accent2="accent2" accent3="accent3" accent4="accent4" accent5="accent5" accent6="accent6" hlink="hlink" folHlink="folHlink"/>
  <p:sldLayoutIdLst>
    <p:sldLayoutId id="2147484874" r:id="rId1"/>
    <p:sldLayoutId id="2147484875" r:id="rId2"/>
    <p:sldLayoutId id="2147484876" r:id="rId3"/>
    <p:sldLayoutId id="2147484877" r:id="rId4"/>
    <p:sldLayoutId id="2147484878" r:id="rId5"/>
    <p:sldLayoutId id="2147484879" r:id="rId6"/>
    <p:sldLayoutId id="2147484880" r:id="rId7"/>
    <p:sldLayoutId id="2147484881" r:id="rId8"/>
    <p:sldLayoutId id="2147484882" r:id="rId9"/>
    <p:sldLayoutId id="2147484883" r:id="rId10"/>
    <p:sldLayoutId id="214748488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62"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63"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charset="0"/>
              </a:defRPr>
            </a:lvl1pPr>
          </a:lstStyle>
          <a:p>
            <a:pPr fontAlgn="base">
              <a:spcBef>
                <a:spcPct val="0"/>
              </a:spcBef>
              <a:spcAft>
                <a:spcPct val="0"/>
              </a:spcAft>
              <a:defRPr/>
            </a:pPr>
            <a:endParaRPr lang="en-US">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defRPr>
            </a:lvl1pPr>
          </a:lstStyle>
          <a:p>
            <a:pPr fontAlgn="base">
              <a:spcBef>
                <a:spcPct val="0"/>
              </a:spcBef>
              <a:spcAft>
                <a:spcPct val="0"/>
              </a:spcAft>
              <a:defRPr/>
            </a:pPr>
            <a:fld id="{12B59C95-9F24-CC4B-832C-1D8C21792A43}" type="slidenum">
              <a:rPr lang="en-US">
                <a:ea typeface="ＭＳ Ｐゴシック" charset="0"/>
                <a:cs typeface="ＭＳ Ｐゴシック" charset="0"/>
              </a:rPr>
              <a:pPr fontAlgn="base">
                <a:spcBef>
                  <a:spcPct val="0"/>
                </a:spcBef>
                <a:spcAft>
                  <a:spcPct val="0"/>
                </a:spcAft>
                <a:defRPr/>
              </a:pPr>
              <a:t>‹#›</a:t>
            </a:fld>
            <a:endParaRPr lang="en-US">
              <a:ea typeface="ＭＳ Ｐゴシック" charset="0"/>
              <a:cs typeface="ＭＳ Ｐゴシック" charset="0"/>
            </a:endParaRPr>
          </a:p>
        </p:txBody>
      </p:sp>
      <p:sp>
        <p:nvSpPr>
          <p:cNvPr id="143366"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367"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43368"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55159085"/>
      </p:ext>
    </p:extLst>
  </p:cSld>
  <p:clrMap bg1="lt1" tx1="dk1" bg2="lt2" tx2="dk2" accent1="accent1" accent2="accent2" accent3="accent3" accent4="accent4" accent5="accent5" accent6="accent6" hlink="hlink" folHlink="folHlink"/>
  <p:sldLayoutIdLst>
    <p:sldLayoutId id="2147484970" r:id="rId1"/>
    <p:sldLayoutId id="2147484971" r:id="rId2"/>
    <p:sldLayoutId id="2147484972" r:id="rId3"/>
    <p:sldLayoutId id="2147484973" r:id="rId4"/>
    <p:sldLayoutId id="2147484974" r:id="rId5"/>
    <p:sldLayoutId id="2147484975" r:id="rId6"/>
    <p:sldLayoutId id="2147484976" r:id="rId7"/>
    <p:sldLayoutId id="2147484977" r:id="rId8"/>
    <p:sldLayoutId id="2147484978" r:id="rId9"/>
    <p:sldLayoutId id="2147484979" r:id="rId10"/>
    <p:sldLayoutId id="2147484980" r:id="rId11"/>
    <p:sldLayoutId id="2147484981"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cSld>
  <p:clrMap bg1="lt1" tx1="dk1" bg2="lt2" tx2="dk2" accent1="accent1" accent2="accent2" accent3="accent3" accent4="accent4" accent5="accent5" accent6="accent6" hlink="hlink" folHlink="folHlink"/>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858009255"/>
      </p:ext>
    </p:extLst>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a:fld id="{6F400BD0-49BF-48FC-8114-37C1D4F5AB3D}" type="slidenum">
              <a:rPr lang="en-US" altLang="en-US">
                <a:solidFill>
                  <a:srgbClr val="000000"/>
                </a:solidFill>
              </a:rPr>
              <a:pPr defTabSz="914024"/>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5848122"/>
      </p:ext>
    </p:extLst>
  </p:cSld>
  <p:clrMap bg1="lt1" tx1="dk1" bg2="lt2" tx2="dk2" accent1="accent1" accent2="accent2" accent3="accent3" accent4="accent4" accent5="accent5" accent6="accent6" hlink="hlink" folHlink="folHlink"/>
  <p:sldLayoutIdLst>
    <p:sldLayoutId id="2147485521" r:id="rId1"/>
    <p:sldLayoutId id="2147485522" r:id="rId2"/>
    <p:sldLayoutId id="2147485523" r:id="rId3"/>
    <p:sldLayoutId id="2147485524" r:id="rId4"/>
    <p:sldLayoutId id="2147485525" r:id="rId5"/>
    <p:sldLayoutId id="2147485526" r:id="rId6"/>
    <p:sldLayoutId id="2147485527" r:id="rId7"/>
    <p:sldLayoutId id="2147485528" r:id="rId8"/>
    <p:sldLayoutId id="2147485529" r:id="rId9"/>
    <p:sldLayoutId id="2147485530" r:id="rId10"/>
    <p:sldLayoutId id="21474855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75632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16" tIns="45709" rIns="91416" bIns="45709"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ctr">
              <a:defRPr sz="1200">
                <a:latin typeface="Garamond" pitchFamily="18" charset="0"/>
              </a:defRPr>
            </a:lvl1pPr>
          </a:lstStyle>
          <a:p>
            <a:pPr defTabSz="914165"/>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16" tIns="45709" rIns="91416" bIns="45709" numCol="1" anchor="b" anchorCtr="0" compatLnSpc="1">
            <a:prstTxWarp prst="textNoShape">
              <a:avLst/>
            </a:prstTxWarp>
          </a:bodyPr>
          <a:lstStyle>
            <a:lvl1pPr algn="r">
              <a:defRPr sz="1600">
                <a:latin typeface="Garamond" pitchFamily="18" charset="0"/>
              </a:defRPr>
            </a:lvl1pPr>
          </a:lstStyle>
          <a:p>
            <a:pPr defTabSz="914165"/>
            <a:fld id="{6F400BD0-49BF-48FC-8114-37C1D4F5AB3D}" type="slidenum">
              <a:rPr lang="en-US" altLang="en-US" smtClean="0">
                <a:solidFill>
                  <a:srgbClr val="000000"/>
                </a:solidFill>
              </a:rPr>
              <a:pPr defTabSz="914165"/>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16" tIns="45709" rIns="91416" bIns="45709"/>
          <a:lstStyle/>
          <a:p>
            <a:pPr defTabSz="914165">
              <a:defRPr/>
            </a:pPr>
            <a:endParaRPr lang="en-US">
              <a:solidFill>
                <a:srgbClr val="000000"/>
              </a:solidFill>
              <a:latin typeface="Tahoma"/>
            </a:endParaRPr>
          </a:p>
        </p:txBody>
      </p:sp>
    </p:spTree>
    <p:extLst>
      <p:ext uri="{BB962C8B-B14F-4D97-AF65-F5344CB8AC3E}">
        <p14:creationId xmlns:p14="http://schemas.microsoft.com/office/powerpoint/2010/main" val="1921638257"/>
      </p:ext>
    </p:extLst>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82" algn="l" rtl="0" fontAlgn="base">
        <a:spcBef>
          <a:spcPct val="0"/>
        </a:spcBef>
        <a:spcAft>
          <a:spcPct val="0"/>
        </a:spcAft>
        <a:defRPr sz="4000">
          <a:solidFill>
            <a:schemeClr val="tx2"/>
          </a:solidFill>
          <a:latin typeface="Garamond" pitchFamily="18" charset="0"/>
        </a:defRPr>
      </a:lvl6pPr>
      <a:lvl7pPr marL="914165" algn="l" rtl="0" fontAlgn="base">
        <a:spcBef>
          <a:spcPct val="0"/>
        </a:spcBef>
        <a:spcAft>
          <a:spcPct val="0"/>
        </a:spcAft>
        <a:defRPr sz="4000">
          <a:solidFill>
            <a:schemeClr val="tx2"/>
          </a:solidFill>
          <a:latin typeface="Garamond" pitchFamily="18" charset="0"/>
        </a:defRPr>
      </a:lvl7pPr>
      <a:lvl8pPr marL="1371250" algn="l" rtl="0" fontAlgn="base">
        <a:spcBef>
          <a:spcPct val="0"/>
        </a:spcBef>
        <a:spcAft>
          <a:spcPct val="0"/>
        </a:spcAft>
        <a:defRPr sz="4000">
          <a:solidFill>
            <a:schemeClr val="tx2"/>
          </a:solidFill>
          <a:latin typeface="Garamond" pitchFamily="18" charset="0"/>
        </a:defRPr>
      </a:lvl8pPr>
      <a:lvl9pPr marL="1828332" algn="l" rtl="0" fontAlgn="base">
        <a:spcBef>
          <a:spcPct val="0"/>
        </a:spcBef>
        <a:spcAft>
          <a:spcPct val="0"/>
        </a:spcAft>
        <a:defRPr sz="4000">
          <a:solidFill>
            <a:schemeClr val="tx2"/>
          </a:solidFill>
          <a:latin typeface="Garamond" pitchFamily="18" charset="0"/>
        </a:defRPr>
      </a:lvl9pPr>
    </p:titleStyle>
    <p:bodyStyle>
      <a:lvl1pPr marL="342813" indent="-342813"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753" indent="-32535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089" indent="-35074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507" indent="-31583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733" indent="-339639"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81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898"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98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063" indent="-339639"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4339" name="Rectangle 1027"/>
          <p:cNvSpPr>
            <a:spLocks noGrp="1" noChangeArrowheads="1"/>
          </p:cNvSpPr>
          <p:nvPr>
            <p:ph type="body" idx="1"/>
          </p:nvPr>
        </p:nvSpPr>
        <p:spPr bwMode="auto">
          <a:xfrm>
            <a:off x="228600" y="898525"/>
            <a:ext cx="8610600" cy="52355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solidFill>
                  <a:srgbClr val="000000"/>
                </a:solidFill>
                <a:latin typeface="Garamond"/>
                <a:ea typeface="+mn-ea"/>
                <a:cs typeface="+mn-cs"/>
              </a:defRPr>
            </a:lvl1pPr>
          </a:lstStyle>
          <a:p>
            <a:pPr fontAlgn="base">
              <a:spcBef>
                <a:spcPct val="0"/>
              </a:spcBef>
              <a:spcAft>
                <a:spcPct val="0"/>
              </a:spcAft>
              <a:defRPr/>
            </a:pPr>
            <a:endParaRPr lang="en-US" altLang="en-US"/>
          </a:p>
        </p:txBody>
      </p:sp>
      <p:sp>
        <p:nvSpPr>
          <p:cNvPr id="100358" name="Rectangle 1030"/>
          <p:cNvSpPr>
            <a:spLocks noGrp="1" noChangeArrowheads="1"/>
          </p:cNvSpPr>
          <p:nvPr>
            <p:ph type="sldNum" sz="quarter" idx="4"/>
          </p:nvPr>
        </p:nvSpPr>
        <p:spPr bwMode="auto">
          <a:xfrm>
            <a:off x="6777038" y="631825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solidFill>
                  <a:srgbClr val="000000"/>
                </a:solidFill>
                <a:latin typeface="Garamond" charset="0"/>
                <a:cs typeface="Arial" charset="0"/>
              </a:defRPr>
            </a:lvl1pPr>
          </a:lstStyle>
          <a:p>
            <a:pPr fontAlgn="base">
              <a:spcBef>
                <a:spcPct val="0"/>
              </a:spcBef>
              <a:spcAft>
                <a:spcPct val="0"/>
              </a:spcAft>
              <a:defRPr/>
            </a:pPr>
            <a:fld id="{227335F6-6954-3C40-A4A8-B5A9BB3542FD}" type="slidenum">
              <a:rPr lang="en-US">
                <a:ea typeface="ＭＳ Ｐゴシック" charset="0"/>
              </a:rPr>
              <a:pPr fontAlgn="base">
                <a:spcBef>
                  <a:spcPct val="0"/>
                </a:spcBef>
                <a:spcAft>
                  <a:spcPct val="0"/>
                </a:spcAft>
                <a:defRPr/>
              </a:pPr>
              <a:t>‹#›</a:t>
            </a:fld>
            <a:endParaRPr lang="en-US">
              <a:ea typeface="ＭＳ Ｐゴシック" charset="0"/>
            </a:endParaRPr>
          </a:p>
        </p:txBody>
      </p:sp>
      <p:sp>
        <p:nvSpPr>
          <p:cNvPr id="14342" name="Line 1032"/>
          <p:cNvSpPr>
            <a:spLocks noChangeShapeType="1"/>
          </p:cNvSpPr>
          <p:nvPr/>
        </p:nvSpPr>
        <p:spPr bwMode="auto">
          <a:xfrm>
            <a:off x="228600" y="6481763"/>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4343" name="Line 1033"/>
          <p:cNvSpPr>
            <a:spLocks noChangeShapeType="1"/>
          </p:cNvSpPr>
          <p:nvPr userDrawn="1"/>
        </p:nvSpPr>
        <p:spPr bwMode="auto">
          <a:xfrm>
            <a:off x="228600" y="898525"/>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1858000284"/>
      </p:ext>
    </p:extLst>
  </p:cSld>
  <p:clrMap bg1="lt1" tx1="dk1" bg2="lt2" tx2="dk2" accent1="accent1" accent2="accent2" accent3="accent3" accent4="accent4" accent5="accent5" accent6="accent6" hlink="hlink" folHlink="folHlink"/>
  <p:sldLayoutIdLst>
    <p:sldLayoutId id="2147485653" r:id="rId1"/>
    <p:sldLayoutId id="2147485654" r:id="rId2"/>
    <p:sldLayoutId id="2147485655" r:id="rId3"/>
    <p:sldLayoutId id="2147485656" r:id="rId4"/>
    <p:sldLayoutId id="2147485657" r:id="rId5"/>
    <p:sldLayoutId id="2147485658" r:id="rId6"/>
    <p:sldLayoutId id="2147485659" r:id="rId7"/>
    <p:sldLayoutId id="2147485660" r:id="rId8"/>
    <p:sldLayoutId id="2147485661" r:id="rId9"/>
    <p:sldLayoutId id="2147485662" r:id="rId10"/>
    <p:sldLayoutId id="2147485663" r:id="rId11"/>
    <p:sldLayoutId id="21474856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8"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2072826778"/>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48738813"/>
      </p:ext>
    </p:extLst>
  </p:cSld>
  <p:clrMap bg1="lt1" tx1="dk1" bg2="lt2" tx2="dk2" accent1="accent1" accent2="accent2" accent3="accent3" accent4="accent4" accent5="accent5" accent6="accent6" hlink="hlink" folHlink="folHlink"/>
  <p:sldLayoutIdLst>
    <p:sldLayoutId id="2147485715" r:id="rId1"/>
    <p:sldLayoutId id="2147485716" r:id="rId2"/>
    <p:sldLayoutId id="2147485717" r:id="rId3"/>
    <p:sldLayoutId id="2147485718" r:id="rId4"/>
    <p:sldLayoutId id="2147485719" r:id="rId5"/>
    <p:sldLayoutId id="2147485720" r:id="rId6"/>
    <p:sldLayoutId id="2147485721" r:id="rId7"/>
    <p:sldLayoutId id="2147485722" r:id="rId8"/>
    <p:sldLayoutId id="2147485723" r:id="rId9"/>
    <p:sldLayoutId id="2147485724" r:id="rId10"/>
    <p:sldLayoutId id="2147485725" r:id="rId11"/>
    <p:sldLayoutId id="214748572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457200" y="6453336"/>
            <a:ext cx="2133600" cy="268139"/>
          </a:xfrm>
          <a:prstGeom prst="rect">
            <a:avLst/>
          </a:prstGeom>
        </p:spPr>
        <p:txBody>
          <a:bodyPr vert="horz" lIns="91440" tIns="45720" rIns="91440" bIns="45720" rtlCol="0" anchor="ctr"/>
          <a:lstStyle>
            <a:lvl1pPr algn="l">
              <a:defRPr sz="1200">
                <a:solidFill>
                  <a:schemeClr val="tx1">
                    <a:tint val="75000"/>
                  </a:schemeClr>
                </a:solidFill>
              </a:defRPr>
            </a:lvl1pPr>
          </a:lstStyle>
          <a:p>
            <a:pPr latinLnBrk="1"/>
            <a:fld id="{FB30EDBD-1C2D-4C1E-B459-B60219FAB484}" type="datetimeFigureOut">
              <a:rPr lang="ko-KR" altLang="en-US" smtClean="0">
                <a:solidFill>
                  <a:prstClr val="black">
                    <a:tint val="75000"/>
                  </a:prstClr>
                </a:solidFill>
                <a:latin typeface="Calibri"/>
                <a:ea typeface="나눔고딕"/>
              </a:rPr>
              <a:pPr latinLnBrk="1"/>
              <a:t>2024. 6. 28.</a:t>
            </a:fld>
            <a:endParaRPr lang="ko-KR" altLang="en-US">
              <a:solidFill>
                <a:prstClr val="black">
                  <a:tint val="75000"/>
                </a:prstClr>
              </a:solidFill>
              <a:latin typeface="Calibri"/>
              <a:ea typeface="나눔고딕"/>
            </a:endParaRPr>
          </a:p>
        </p:txBody>
      </p:sp>
      <p:sp>
        <p:nvSpPr>
          <p:cNvPr id="5" name="바닥글 개체 틀 4"/>
          <p:cNvSpPr>
            <a:spLocks noGrp="1"/>
          </p:cNvSpPr>
          <p:nvPr>
            <p:ph type="ftr" sz="quarter" idx="3"/>
          </p:nvPr>
        </p:nvSpPr>
        <p:spPr>
          <a:xfrm>
            <a:off x="3124200" y="6453336"/>
            <a:ext cx="2895600" cy="268139"/>
          </a:xfrm>
          <a:prstGeom prst="rect">
            <a:avLst/>
          </a:prstGeom>
        </p:spPr>
        <p:txBody>
          <a:bodyPr vert="horz" lIns="91440" tIns="45720" rIns="91440" bIns="45720" rtlCol="0" anchor="ctr"/>
          <a:lstStyle>
            <a:lvl1pPr algn="ctr">
              <a:defRPr sz="1200">
                <a:solidFill>
                  <a:schemeClr val="tx1">
                    <a:tint val="75000"/>
                  </a:schemeClr>
                </a:solidFill>
              </a:defRPr>
            </a:lvl1pPr>
          </a:lstStyle>
          <a:p>
            <a:pPr latinLnBrk="1"/>
            <a:endParaRPr lang="ko-KR" altLang="en-US">
              <a:solidFill>
                <a:prstClr val="black">
                  <a:tint val="75000"/>
                </a:prstClr>
              </a:solidFill>
              <a:latin typeface="Calibri"/>
              <a:ea typeface="나눔고딕"/>
            </a:endParaRPr>
          </a:p>
        </p:txBody>
      </p:sp>
      <p:sp>
        <p:nvSpPr>
          <p:cNvPr id="6" name="슬라이드 번호 개체 틀 5"/>
          <p:cNvSpPr>
            <a:spLocks noGrp="1"/>
          </p:cNvSpPr>
          <p:nvPr>
            <p:ph type="sldNum" sz="quarter" idx="4"/>
          </p:nvPr>
        </p:nvSpPr>
        <p:spPr>
          <a:xfrm>
            <a:off x="6553200" y="6453336"/>
            <a:ext cx="2133600" cy="268139"/>
          </a:xfrm>
          <a:prstGeom prst="rect">
            <a:avLst/>
          </a:prstGeom>
        </p:spPr>
        <p:txBody>
          <a:bodyPr vert="horz" lIns="91440" tIns="45720" rIns="91440" bIns="45720" rtlCol="0" anchor="ctr"/>
          <a:lstStyle>
            <a:lvl1pPr algn="r">
              <a:defRPr sz="1200">
                <a:solidFill>
                  <a:schemeClr val="tx1">
                    <a:tint val="75000"/>
                  </a:schemeClr>
                </a:solidFill>
              </a:defRPr>
            </a:lvl1pPr>
          </a:lstStyle>
          <a:p>
            <a:pPr latinLnBrk="1"/>
            <a:fld id="{4BEDD84E-25D4-4983-8AA1-2863C96F08D9}" type="slidenum">
              <a:rPr lang="ko-KR" altLang="en-US" smtClean="0">
                <a:solidFill>
                  <a:prstClr val="black">
                    <a:tint val="75000"/>
                  </a:prstClr>
                </a:solidFill>
                <a:latin typeface="Calibri"/>
                <a:ea typeface="나눔고딕"/>
              </a:rPr>
              <a:pPr latinLnBrk="1"/>
              <a:t>‹#›</a:t>
            </a:fld>
            <a:endParaRPr lang="ko-KR" altLang="en-US">
              <a:solidFill>
                <a:prstClr val="black">
                  <a:tint val="75000"/>
                </a:prstClr>
              </a:solidFill>
              <a:latin typeface="Calibri"/>
              <a:ea typeface="나눔고딕"/>
            </a:endParaRPr>
          </a:p>
        </p:txBody>
      </p:sp>
    </p:spTree>
    <p:extLst>
      <p:ext uri="{BB962C8B-B14F-4D97-AF65-F5344CB8AC3E}">
        <p14:creationId xmlns:p14="http://schemas.microsoft.com/office/powerpoint/2010/main" val="1377926446"/>
      </p:ext>
    </p:extLst>
  </p:cSld>
  <p:clrMap bg1="lt1" tx1="dk1" bg2="lt2" tx2="dk2" accent1="accent1" accent2="accent2" accent3="accent3" accent4="accent4" accent5="accent5" accent6="accent6" hlink="hlink" folHlink="folHlink"/>
  <p:sldLayoutIdLst>
    <p:sldLayoutId id="2147486473" r:id="rId1"/>
    <p:sldLayoutId id="2147486474" r:id="rId2"/>
    <p:sldLayoutId id="2147486475" r:id="rId3"/>
    <p:sldLayoutId id="2147486476" r:id="rId4"/>
    <p:sldLayoutId id="2147486477" r:id="rId5"/>
    <p:sldLayoutId id="2147486478" r:id="rId6"/>
    <p:sldLayoutId id="2147486479" r:id="rId7"/>
  </p:sldLayoutIdLst>
  <p:txStyles>
    <p:titleStyle>
      <a:lvl1pPr algn="ctr" defTabSz="914400" rtl="0" eaLnBrk="1" latinLnBrk="1"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1" hangingPunct="1">
        <a:spcBef>
          <a:spcPts val="5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1" hangingPunct="1">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218258153"/>
      </p:ext>
    </p:extLst>
  </p:cSld>
  <p:clrMap bg1="lt1" tx1="dk1" bg2="lt2" tx2="dk2" accent1="accent1" accent2="accent2" accent3="accent3" accent4="accent4" accent5="accent5" accent6="accent6" hlink="hlink" folHlink="folHlink"/>
  <p:sldLayoutIdLst>
    <p:sldLayoutId id="2147486595" r:id="rId1"/>
    <p:sldLayoutId id="2147486596" r:id="rId2"/>
    <p:sldLayoutId id="2147486597" r:id="rId3"/>
    <p:sldLayoutId id="2147486598" r:id="rId4"/>
    <p:sldLayoutId id="2147486599" r:id="rId5"/>
    <p:sldLayoutId id="2147486600" r:id="rId6"/>
    <p:sldLayoutId id="2147486601" r:id="rId7"/>
    <p:sldLayoutId id="2147486602" r:id="rId8"/>
    <p:sldLayoutId id="2147486603" r:id="rId9"/>
    <p:sldLayoutId id="2147486604" r:id="rId10"/>
    <p:sldLayoutId id="214748660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96494495"/>
      </p:ext>
    </p:extLst>
  </p:cSld>
  <p:clrMap bg1="lt1" tx1="dk1" bg2="lt2" tx2="dk2" accent1="accent1" accent2="accent2" accent3="accent3" accent4="accent4" accent5="accent5" accent6="accent6" hlink="hlink" folHlink="folHlink"/>
  <p:sldLayoutIdLst>
    <p:sldLayoutId id="2147486872" r:id="rId1"/>
    <p:sldLayoutId id="2147486873" r:id="rId2"/>
    <p:sldLayoutId id="2147486874" r:id="rId3"/>
    <p:sldLayoutId id="2147486875" r:id="rId4"/>
    <p:sldLayoutId id="2147486876" r:id="rId5"/>
    <p:sldLayoutId id="2147486877" r:id="rId6"/>
    <p:sldLayoutId id="2147486878" r:id="rId7"/>
    <p:sldLayoutId id="2147486879" r:id="rId8"/>
    <p:sldLayoutId id="2147486880" r:id="rId9"/>
    <p:sldLayoutId id="2147486881" r:id="rId10"/>
    <p:sldLayoutId id="2147486882"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107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107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B223C560-0E5F-EA4E-BC8F-576A57968152}" type="slidenum">
              <a:rPr lang="en-US" altLang="en-US"/>
              <a:pPr>
                <a:defRPr/>
              </a:pPr>
              <a:t>‹#›</a:t>
            </a:fld>
            <a:endParaRPr lang="en-US" altLang="en-US"/>
          </a:p>
        </p:txBody>
      </p:sp>
      <p:sp>
        <p:nvSpPr>
          <p:cNvPr id="13107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3107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31080"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93472234"/>
      </p:ext>
    </p:extLst>
  </p:cSld>
  <p:clrMap bg1="lt1" tx1="dk1" bg2="lt2" tx2="dk2" accent1="accent1" accent2="accent2" accent3="accent3" accent4="accent4" accent5="accent5" accent6="accent6" hlink="hlink" folHlink="folHlink"/>
  <p:sldLayoutIdLst>
    <p:sldLayoutId id="2147487121" r:id="rId1"/>
    <p:sldLayoutId id="2147487122" r:id="rId2"/>
    <p:sldLayoutId id="2147487123" r:id="rId3"/>
    <p:sldLayoutId id="2147487124" r:id="rId4"/>
    <p:sldLayoutId id="2147487125" r:id="rId5"/>
    <p:sldLayoutId id="2147487126" r:id="rId6"/>
    <p:sldLayoutId id="2147487127" r:id="rId7"/>
    <p:sldLayoutId id="2147487128" r:id="rId8"/>
    <p:sldLayoutId id="2147487129" r:id="rId9"/>
    <p:sldLayoutId id="2147487130" r:id="rId10"/>
    <p:sldLayoutId id="214748713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4831965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solidFill>
                  <a:prstClr val="black">
                    <a:alpha val="75000"/>
                  </a:prstClr>
                </a:solidFill>
                <a:latin typeface="Calibri"/>
              </a:rPr>
              <a:pPr/>
              <a:t>6/28/24</a:t>
            </a:fld>
            <a:endParaRPr lang="en-US">
              <a:solidFill>
                <a:prstClr val="black">
                  <a:alpha val="75000"/>
                </a:prstClr>
              </a:solidFill>
              <a:latin typeface="Calibri"/>
            </a:endParaRPr>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solidFill>
                <a:prstClr val="black">
                  <a:alpha val="75000"/>
                </a:prstClr>
              </a:solidFill>
              <a:latin typeface="Calibri"/>
            </a:endParaRPr>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solidFill>
                  <a:prstClr val="black"/>
                </a:solidFill>
                <a:latin typeface="Calibri"/>
              </a:rPr>
              <a:pPr/>
              <a:t>‹#›</a:t>
            </a:fld>
            <a:endParaRPr lang="en-US" dirty="0">
              <a:solidFill>
                <a:prstClr val="black"/>
              </a:solidFill>
              <a:latin typeface="Calibri"/>
            </a:endParaRPr>
          </a:p>
        </p:txBody>
      </p:sp>
    </p:spTree>
    <p:extLst>
      <p:ext uri="{BB962C8B-B14F-4D97-AF65-F5344CB8AC3E}">
        <p14:creationId xmlns:p14="http://schemas.microsoft.com/office/powerpoint/2010/main" val="3929406329"/>
      </p:ext>
    </p:extLst>
  </p:cSld>
  <p:clrMap bg1="lt1" tx1="dk1" bg2="lt2" tx2="dk2" accent1="accent1" accent2="accent2" accent3="accent3" accent4="accent4" accent5="accent5" accent6="accent6" hlink="hlink" folHlink="folHlink"/>
  <p:sldLayoutIdLst>
    <p:sldLayoutId id="2147487145" r:id="rId1"/>
    <p:sldLayoutId id="2147487146" r:id="rId2"/>
    <p:sldLayoutId id="2147487147" r:id="rId3"/>
    <p:sldLayoutId id="2147487148" r:id="rId4"/>
    <p:sldLayoutId id="2147487149" r:id="rId5"/>
    <p:sldLayoutId id="2147487150" r:id="rId6"/>
    <p:sldLayoutId id="2147487151" r:id="rId7"/>
    <p:sldLayoutId id="2147487152" r:id="rId8"/>
    <p:sldLayoutId id="2147487153" r:id="rId9"/>
    <p:sldLayoutId id="2147487154" r:id="rId10"/>
    <p:sldLayoutId id="2147487155" r:id="rId11"/>
    <p:sldLayoutId id="2147487156" r:id="rId12"/>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69987"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EFC36330-171D-874A-B302-CA3D70443983}" type="slidenum">
              <a:rPr lang="en-US" altLang="en-US"/>
              <a:pPr>
                <a:defRPr/>
              </a:pPr>
              <a:t>‹#›</a:t>
            </a:fld>
            <a:endParaRPr lang="en-US" altLang="en-US"/>
          </a:p>
        </p:txBody>
      </p:sp>
      <p:sp>
        <p:nvSpPr>
          <p:cNvPr id="169990"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69991"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69992"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79388" y="6453188"/>
            <a:ext cx="1079500" cy="312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3560839"/>
      </p:ext>
    </p:extLst>
  </p:cSld>
  <p:clrMap bg1="lt1" tx1="dk1" bg2="lt2" tx2="dk2" accent1="accent1" accent2="accent2" accent3="accent3" accent4="accent4" accent5="accent5" accent6="accent6" hlink="hlink" folHlink="folHlink"/>
  <p:sldLayoutIdLst>
    <p:sldLayoutId id="2147487195" r:id="rId1"/>
    <p:sldLayoutId id="2147487196" r:id="rId2"/>
    <p:sldLayoutId id="2147487197" r:id="rId3"/>
    <p:sldLayoutId id="2147487198" r:id="rId4"/>
    <p:sldLayoutId id="2147487199" r:id="rId5"/>
    <p:sldLayoutId id="2147487200" r:id="rId6"/>
    <p:sldLayoutId id="2147487201" r:id="rId7"/>
    <p:sldLayoutId id="2147487202" r:id="rId8"/>
    <p:sldLayoutId id="2147487203" r:id="rId9"/>
    <p:sldLayoutId id="2147487204" r:id="rId10"/>
    <p:sldLayoutId id="214748720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a:defRPr/>
            </a:pPr>
            <a:fld id="{72694B9D-8BFE-654E-8D86-2D1B27ECA5D0}" type="slidenum">
              <a:rPr lang="en-US" altLang="en-US"/>
              <a:pPr>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3237550987"/>
      </p:ext>
    </p:extLst>
  </p:cSld>
  <p:clrMap bg1="lt1" tx1="dk1" bg2="lt2" tx2="dk2" accent1="accent1" accent2="accent2" accent3="accent3" accent4="accent4" accent5="accent5" accent6="accent6" hlink="hlink" folHlink="folHlink"/>
  <p:sldLayoutIdLst>
    <p:sldLayoutId id="2147487207" r:id="rId1"/>
    <p:sldLayoutId id="2147487208" r:id="rId2"/>
    <p:sldLayoutId id="2147487209" r:id="rId3"/>
    <p:sldLayoutId id="2147487210" r:id="rId4"/>
    <p:sldLayoutId id="2147487211" r:id="rId5"/>
    <p:sldLayoutId id="2147487212" r:id="rId6"/>
    <p:sldLayoutId id="2147487213" r:id="rId7"/>
    <p:sldLayoutId id="2147487214" r:id="rId8"/>
    <p:sldLayoutId id="2147487215" r:id="rId9"/>
    <p:sldLayoutId id="2147487216" r:id="rId10"/>
    <p:sldLayoutId id="2147487217"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94431041"/>
      </p:ext>
    </p:extLst>
  </p:cSld>
  <p:clrMap bg1="lt1" tx1="dk1" bg2="lt2" tx2="dk2" accent1="accent1" accent2="accent2" accent3="accent3" accent4="accent4" accent5="accent5" accent6="accent6" hlink="hlink" folHlink="folHlink"/>
  <p:sldLayoutIdLst>
    <p:sldLayoutId id="2147487259" r:id="rId1"/>
    <p:sldLayoutId id="2147487260" r:id="rId2"/>
    <p:sldLayoutId id="2147487261" r:id="rId3"/>
    <p:sldLayoutId id="2147487262" r:id="rId4"/>
    <p:sldLayoutId id="2147487263" r:id="rId5"/>
    <p:sldLayoutId id="2147487264" r:id="rId6"/>
    <p:sldLayoutId id="2147487265" r:id="rId7"/>
    <p:sldLayoutId id="2147487266" r:id="rId8"/>
    <p:sldLayoutId id="2147487267" r:id="rId9"/>
    <p:sldLayoutId id="2147487268" r:id="rId10"/>
    <p:sldLayoutId id="214748726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07527537"/>
      </p:ext>
    </p:extLst>
  </p:cSld>
  <p:clrMap bg1="lt1" tx1="dk1" bg2="lt2" tx2="dk2" accent1="accent1" accent2="accent2" accent3="accent3" accent4="accent4" accent5="accent5" accent6="accent6" hlink="hlink" folHlink="folHlink"/>
  <p:sldLayoutIdLst>
    <p:sldLayoutId id="2147487575" r:id="rId1"/>
    <p:sldLayoutId id="2147487576" r:id="rId2"/>
    <p:sldLayoutId id="2147487577" r:id="rId3"/>
    <p:sldLayoutId id="2147487578" r:id="rId4"/>
    <p:sldLayoutId id="2147487579" r:id="rId5"/>
    <p:sldLayoutId id="2147487580" r:id="rId6"/>
    <p:sldLayoutId id="2147487581" r:id="rId7"/>
    <p:sldLayoutId id="2147487582" r:id="rId8"/>
    <p:sldLayoutId id="2147487583" r:id="rId9"/>
    <p:sldLayoutId id="2147487584" r:id="rId10"/>
    <p:sldLayoutId id="2147487585" r:id="rId11"/>
  </p:sldLayoutIdLst>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024069023"/>
      </p:ext>
    </p:extLst>
  </p:cSld>
  <p:clrMap bg1="lt1" tx1="dk1" bg2="lt2" tx2="dk2" accent1="accent1" accent2="accent2" accent3="accent3" accent4="accent4" accent5="accent5" accent6="accent6" hlink="hlink" folHlink="folHlink"/>
  <p:sldLayoutIdLst>
    <p:sldLayoutId id="2147487624" r:id="rId1"/>
    <p:sldLayoutId id="2147487625" r:id="rId2"/>
    <p:sldLayoutId id="2147487626" r:id="rId3"/>
    <p:sldLayoutId id="2147487627" r:id="rId4"/>
    <p:sldLayoutId id="2147487628" r:id="rId5"/>
    <p:sldLayoutId id="2147487629" r:id="rId6"/>
    <p:sldLayoutId id="2147487630" r:id="rId7"/>
    <p:sldLayoutId id="2147487631" r:id="rId8"/>
    <p:sldLayoutId id="2147487632" r:id="rId9"/>
    <p:sldLayoutId id="2147487633" r:id="rId10"/>
    <p:sldLayoutId id="214748763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按一下以編輯母片標題樣式</a:t>
            </a:r>
            <a:endParaRPr lang="en-US" altLang="en-US"/>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900">
                <a:latin typeface="Garamond" pitchFamily="18" charset="0"/>
              </a:defRPr>
            </a:lvl1pPr>
          </a:lstStyle>
          <a:p>
            <a:endParaRPr 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4CAE9295-42F8-0747-9AE1-33958E89C374}" type="slidenum">
              <a:rPr lang="en-US" smtClean="0">
                <a:solidFill>
                  <a:srgbClr val="000000"/>
                </a:solidFill>
              </a:rPr>
              <a:pPr/>
              <a:t>‹#›</a:t>
            </a:fld>
            <a:endParaRPr 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sz="1350">
              <a:solidFill>
                <a:srgbClr val="000000"/>
              </a:solidFill>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826463370"/>
      </p:ext>
    </p:extLst>
  </p:cSld>
  <p:clrMap bg1="lt1" tx1="dk1" bg2="lt2" tx2="dk2" accent1="accent1" accent2="accent2" accent3="accent3" accent4="accent4" accent5="accent5" accent6="accent6" hlink="hlink" folHlink="folHlink"/>
  <p:sldLayoutIdLst>
    <p:sldLayoutId id="2147487744" r:id="rId1"/>
    <p:sldLayoutId id="2147487745" r:id="rId2"/>
    <p:sldLayoutId id="2147487746" r:id="rId3"/>
    <p:sldLayoutId id="2147487747" r:id="rId4"/>
    <p:sldLayoutId id="2147487748" r:id="rId5"/>
    <p:sldLayoutId id="2147487749" r:id="rId6"/>
    <p:sldLayoutId id="2147487750" r:id="rId7"/>
    <p:sldLayoutId id="2147487751" r:id="rId8"/>
    <p:sldLayoutId id="2147487752" r:id="rId9"/>
    <p:sldLayoutId id="2147487753" r:id="rId10"/>
    <p:sldLayoutId id="2147487754" r:id="rId11"/>
  </p:sldLayoutIdLst>
  <p:transition/>
  <p:hf hdr="0" ftr="0" dt="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Garamond" pitchFamily="18" charset="0"/>
        </a:defRPr>
      </a:lvl2pPr>
      <a:lvl3pPr algn="l" rtl="0" eaLnBrk="1" fontAlgn="base" hangingPunct="1">
        <a:spcBef>
          <a:spcPct val="0"/>
        </a:spcBef>
        <a:spcAft>
          <a:spcPct val="0"/>
        </a:spcAft>
        <a:defRPr sz="3000">
          <a:solidFill>
            <a:schemeClr val="tx2"/>
          </a:solidFill>
          <a:latin typeface="Garamond" pitchFamily="18" charset="0"/>
        </a:defRPr>
      </a:lvl3pPr>
      <a:lvl4pPr algn="l" rtl="0" eaLnBrk="1" fontAlgn="base" hangingPunct="1">
        <a:spcBef>
          <a:spcPct val="0"/>
        </a:spcBef>
        <a:spcAft>
          <a:spcPct val="0"/>
        </a:spcAft>
        <a:defRPr sz="3000">
          <a:solidFill>
            <a:schemeClr val="tx2"/>
          </a:solidFill>
          <a:latin typeface="Garamond" pitchFamily="18" charset="0"/>
        </a:defRPr>
      </a:lvl4pPr>
      <a:lvl5pPr algn="l" rtl="0" eaLnBrk="1" fontAlgn="base" hangingPunct="1">
        <a:spcBef>
          <a:spcPct val="0"/>
        </a:spcBef>
        <a:spcAft>
          <a:spcPct val="0"/>
        </a:spcAft>
        <a:defRPr sz="3000">
          <a:solidFill>
            <a:schemeClr val="tx2"/>
          </a:solidFill>
          <a:latin typeface="Garamond" pitchFamily="18" charset="0"/>
        </a:defRPr>
      </a:lvl5pPr>
      <a:lvl6pPr marL="342900" algn="l" rtl="0" eaLnBrk="1" fontAlgn="base" hangingPunct="1">
        <a:spcBef>
          <a:spcPct val="0"/>
        </a:spcBef>
        <a:spcAft>
          <a:spcPct val="0"/>
        </a:spcAft>
        <a:defRPr sz="3000">
          <a:solidFill>
            <a:schemeClr val="tx2"/>
          </a:solidFill>
          <a:latin typeface="Garamond" pitchFamily="18" charset="0"/>
        </a:defRPr>
      </a:lvl6pPr>
      <a:lvl7pPr marL="685800" algn="l" rtl="0" eaLnBrk="1" fontAlgn="base" hangingPunct="1">
        <a:spcBef>
          <a:spcPct val="0"/>
        </a:spcBef>
        <a:spcAft>
          <a:spcPct val="0"/>
        </a:spcAft>
        <a:defRPr sz="3000">
          <a:solidFill>
            <a:schemeClr val="tx2"/>
          </a:solidFill>
          <a:latin typeface="Garamond" pitchFamily="18" charset="0"/>
        </a:defRPr>
      </a:lvl7pPr>
      <a:lvl8pPr marL="1028700" algn="l" rtl="0" eaLnBrk="1" fontAlgn="base" hangingPunct="1">
        <a:spcBef>
          <a:spcPct val="0"/>
        </a:spcBef>
        <a:spcAft>
          <a:spcPct val="0"/>
        </a:spcAft>
        <a:defRPr sz="3000">
          <a:solidFill>
            <a:schemeClr val="tx2"/>
          </a:solidFill>
          <a:latin typeface="Garamond" pitchFamily="18" charset="0"/>
        </a:defRPr>
      </a:lvl8pPr>
      <a:lvl9pPr marL="1371600" algn="l" rtl="0" eaLnBrk="1" fontAlgn="base" hangingPunct="1">
        <a:spcBef>
          <a:spcPct val="0"/>
        </a:spcBef>
        <a:spcAft>
          <a:spcPct val="0"/>
        </a:spcAft>
        <a:defRPr sz="3000">
          <a:solidFill>
            <a:schemeClr val="tx2"/>
          </a:solidFill>
          <a:latin typeface="Garamond" pitchFamily="18" charset="0"/>
        </a:defRPr>
      </a:lvl9pPr>
    </p:titleStyle>
    <p:bodyStyle>
      <a:lvl1pPr marL="257175" indent="-257175" algn="l" rtl="0" eaLnBrk="1" fontAlgn="base" hangingPunct="1">
        <a:spcBef>
          <a:spcPct val="20000"/>
        </a:spcBef>
        <a:spcAft>
          <a:spcPct val="0"/>
        </a:spcAft>
        <a:buClr>
          <a:schemeClr val="accent1"/>
        </a:buClr>
        <a:buSzPct val="65000"/>
        <a:buFont typeface="Wingdings" pitchFamily="2" charset="2"/>
        <a:buChar char="n"/>
        <a:defRPr sz="1800">
          <a:solidFill>
            <a:schemeClr val="tx1"/>
          </a:solidFill>
          <a:latin typeface="+mn-lt"/>
          <a:ea typeface="+mn-ea"/>
          <a:cs typeface="+mn-cs"/>
        </a:defRPr>
      </a:lvl1pPr>
      <a:lvl2pPr marL="502444" indent="-244079" algn="l" rtl="0" eaLnBrk="1" fontAlgn="base" hangingPunct="1">
        <a:spcBef>
          <a:spcPct val="20000"/>
        </a:spcBef>
        <a:spcAft>
          <a:spcPct val="0"/>
        </a:spcAft>
        <a:buClr>
          <a:schemeClr val="accent2"/>
        </a:buClr>
        <a:buSzPct val="60000"/>
        <a:buFont typeface="Wingdings" pitchFamily="2" charset="2"/>
        <a:buChar char="q"/>
        <a:defRPr sz="1650">
          <a:solidFill>
            <a:schemeClr val="tx1"/>
          </a:solidFill>
          <a:latin typeface="+mn-lt"/>
        </a:defRPr>
      </a:lvl2pPr>
      <a:lvl3pPr marL="766763" indent="-263129" algn="l" rtl="0" eaLnBrk="1" fontAlgn="base" hangingPunct="1">
        <a:spcBef>
          <a:spcPct val="20000"/>
        </a:spcBef>
        <a:spcAft>
          <a:spcPct val="0"/>
        </a:spcAft>
        <a:buClr>
          <a:schemeClr val="accent1"/>
        </a:buClr>
        <a:buSzPct val="65000"/>
        <a:buFont typeface="Wingdings" pitchFamily="2" charset="2"/>
        <a:buChar char="n"/>
        <a:defRPr sz="1500">
          <a:solidFill>
            <a:schemeClr val="tx1"/>
          </a:solidFill>
          <a:latin typeface="+mn-lt"/>
        </a:defRPr>
      </a:lvl3pPr>
      <a:lvl4pPr marL="1004888" indent="-236935"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2608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5pPr>
      <a:lvl6pPr marL="16037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6pPr>
      <a:lvl7pPr marL="19466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7pPr>
      <a:lvl8pPr marL="22895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8pPr>
      <a:lvl9pPr marL="2632472" indent="-254794" algn="l" rtl="0" eaLnBrk="1" fontAlgn="base" hangingPunct="1">
        <a:spcBef>
          <a:spcPct val="20000"/>
        </a:spcBef>
        <a:spcAft>
          <a:spcPct val="0"/>
        </a:spcAft>
        <a:buClr>
          <a:schemeClr val="accent1"/>
        </a:buClr>
        <a:buSzPct val="75000"/>
        <a:buFont typeface="Wingdings" pitchFamily="2" charset="2"/>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prstClr val="black"/>
              </a:solidFill>
            </a:endParaRPr>
          </a:p>
        </p:txBody>
      </p:sp>
    </p:spTree>
    <p:extLst>
      <p:ext uri="{BB962C8B-B14F-4D97-AF65-F5344CB8AC3E}">
        <p14:creationId xmlns:p14="http://schemas.microsoft.com/office/powerpoint/2010/main" val="230368275"/>
      </p:ext>
    </p:extLst>
  </p:cSld>
  <p:clrMap bg1="lt1" tx1="dk1" bg2="lt2" tx2="dk2" accent1="accent1" accent2="accent2" accent3="accent3" accent4="accent4" accent5="accent5" accent6="accent6" hlink="hlink" folHlink="folHlink"/>
  <p:sldLayoutIdLst>
    <p:sldLayoutId id="2147488086" r:id="rId1"/>
    <p:sldLayoutId id="2147488087" r:id="rId2"/>
    <p:sldLayoutId id="2147488088" r:id="rId3"/>
    <p:sldLayoutId id="2147488089" r:id="rId4"/>
    <p:sldLayoutId id="2147488090" r:id="rId5"/>
    <p:sldLayoutId id="2147488091" r:id="rId6"/>
    <p:sldLayoutId id="2147488092" r:id="rId7"/>
    <p:sldLayoutId id="2147488093" r:id="rId8"/>
    <p:sldLayoutId id="2147488094" r:id="rId9"/>
    <p:sldLayoutId id="2147488095" r:id="rId10"/>
    <p:sldLayoutId id="214748809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573160285"/>
      </p:ext>
    </p:extLst>
  </p:cSld>
  <p:clrMap bg1="lt1" tx1="dk1" bg2="lt2" tx2="dk2" accent1="accent1" accent2="accent2" accent3="accent3" accent4="accent4" accent5="accent5" accent6="accent6" hlink="hlink" folHlink="folHlink"/>
  <p:sldLayoutIdLst>
    <p:sldLayoutId id="2147488098" r:id="rId1"/>
    <p:sldLayoutId id="2147488099" r:id="rId2"/>
    <p:sldLayoutId id="2147488100" r:id="rId3"/>
    <p:sldLayoutId id="2147488101" r:id="rId4"/>
    <p:sldLayoutId id="2147488102" r:id="rId5"/>
    <p:sldLayoutId id="2147488103" r:id="rId6"/>
    <p:sldLayoutId id="2147488104" r:id="rId7"/>
    <p:sldLayoutId id="2147488105" r:id="rId8"/>
    <p:sldLayoutId id="2147488106" r:id="rId9"/>
    <p:sldLayoutId id="2147488107" r:id="rId10"/>
    <p:sldLayoutId id="214748810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626765284"/>
      </p:ext>
    </p:extLst>
  </p:cSld>
  <p:clrMap bg1="lt1" tx1="dk1" bg2="lt2" tx2="dk2" accent1="accent1" accent2="accent2" accent3="accent3" accent4="accent4" accent5="accent5" accent6="accent6" hlink="hlink" folHlink="folHlink"/>
  <p:sldLayoutIdLst>
    <p:sldLayoutId id="2147488266" r:id="rId1"/>
    <p:sldLayoutId id="2147488267" r:id="rId2"/>
    <p:sldLayoutId id="2147488268" r:id="rId3"/>
    <p:sldLayoutId id="2147488269" r:id="rId4"/>
    <p:sldLayoutId id="2147488270" r:id="rId5"/>
    <p:sldLayoutId id="2147488271" r:id="rId6"/>
    <p:sldLayoutId id="2147488272" r:id="rId7"/>
    <p:sldLayoutId id="2147488273" r:id="rId8"/>
    <p:sldLayoutId id="2147488274" r:id="rId9"/>
    <p:sldLayoutId id="2147488275" r:id="rId10"/>
    <p:sldLayoutId id="2147488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Tree>
    <p:extLst>
      <p:ext uri="{BB962C8B-B14F-4D97-AF65-F5344CB8AC3E}">
        <p14:creationId xmlns:p14="http://schemas.microsoft.com/office/powerpoint/2010/main" val="395177809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bwMode="auto">
          <a:xfrm>
            <a:off x="228600" y="152400"/>
            <a:ext cx="8610600" cy="106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8915" name="Rectangle 1027"/>
          <p:cNvSpPr>
            <a:spLocks noGrp="1" noChangeArrowheads="1"/>
          </p:cNvSpPr>
          <p:nvPr>
            <p:ph type="body" idx="1"/>
          </p:nvPr>
        </p:nvSpPr>
        <p:spPr bwMode="auto">
          <a:xfrm>
            <a:off x="228600" y="1371600"/>
            <a:ext cx="8610600" cy="4876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solidFill>
                  <a:srgbClr val="000000"/>
                </a:solidFill>
                <a:latin typeface="Garamond" pitchFamily="18" charset="0"/>
                <a:ea typeface="+mn-ea"/>
                <a:cs typeface="+mn-cs"/>
              </a:defRPr>
            </a:lvl1pPr>
          </a:lstStyle>
          <a:p>
            <a:pPr eaLnBrk="1" hangingPunct="1">
              <a:defRPr/>
            </a:pPr>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600">
                <a:solidFill>
                  <a:srgbClr val="000000"/>
                </a:solidFill>
                <a:latin typeface="Garamond" pitchFamily="18" charset="0"/>
                <a:ea typeface="+mn-ea"/>
                <a:cs typeface="+mn-cs"/>
              </a:defRPr>
            </a:lvl1pPr>
          </a:lstStyle>
          <a:p>
            <a:pPr eaLnBrk="1" hangingPunct="1">
              <a:defRPr/>
            </a:pPr>
            <a:fld id="{72694B9D-8BFE-654E-8D86-2D1B27ECA5D0}" type="slidenum">
              <a:rPr lang="en-US" altLang="en-US"/>
              <a:pPr eaLnBrk="1" hangingPunct="1">
                <a:defRPr/>
              </a:pPr>
              <a:t>‹#›</a:t>
            </a:fld>
            <a:endParaRPr lang="en-US" altLang="en-US"/>
          </a:p>
        </p:txBody>
      </p:sp>
      <p:sp>
        <p:nvSpPr>
          <p:cNvPr id="38918" name="Line 1032"/>
          <p:cNvSpPr>
            <a:spLocks noChangeShapeType="1"/>
          </p:cNvSpPr>
          <p:nvPr/>
        </p:nvSpPr>
        <p:spPr bwMode="auto">
          <a:xfrm>
            <a:off x="228600" y="638175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
        <p:nvSpPr>
          <p:cNvPr id="38919" name="Line 1033"/>
          <p:cNvSpPr>
            <a:spLocks noChangeShapeType="1"/>
          </p:cNvSpPr>
          <p:nvPr/>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eaLnBrk="1" hangingPunct="1"/>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2483791172"/>
      </p:ext>
    </p:extLst>
  </p:cSld>
  <p:clrMap bg1="lt1" tx1="dk1" bg2="lt2" tx2="dk2" accent1="accent1" accent2="accent2" accent3="accent3" accent4="accent4" accent5="accent5" accent6="accent6" hlink="hlink" folHlink="folHlink"/>
  <p:sldLayoutIdLst>
    <p:sldLayoutId id="2147488341" r:id="rId1"/>
    <p:sldLayoutId id="2147488342" r:id="rId2"/>
    <p:sldLayoutId id="2147488343" r:id="rId3"/>
    <p:sldLayoutId id="2147488344" r:id="rId4"/>
    <p:sldLayoutId id="2147488345" r:id="rId5"/>
    <p:sldLayoutId id="2147488346" r:id="rId6"/>
    <p:sldLayoutId id="2147488347" r:id="rId7"/>
    <p:sldLayoutId id="2147488348" r:id="rId8"/>
    <p:sldLayoutId id="2147488349" r:id="rId9"/>
    <p:sldLayoutId id="2147488350" r:id="rId10"/>
    <p:sldLayoutId id="214748835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1"/>
            <a:ext cx="8610600" cy="106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02" tIns="45702" rIns="91402" bIns="45702"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ctr">
              <a:defRPr sz="1200">
                <a:latin typeface="Garamond" pitchFamily="18" charset="0"/>
              </a:defRPr>
            </a:lvl1pPr>
          </a:lstStyle>
          <a:p>
            <a:pPr defTabSz="914024"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02" tIns="45702" rIns="91402" bIns="45702" numCol="1" anchor="b" anchorCtr="0" compatLnSpc="1">
            <a:prstTxWarp prst="textNoShape">
              <a:avLst/>
            </a:prstTxWarp>
          </a:bodyPr>
          <a:lstStyle>
            <a:lvl1pPr algn="r">
              <a:defRPr sz="1600">
                <a:latin typeface="Garamond" pitchFamily="18" charset="0"/>
              </a:defRPr>
            </a:lvl1pPr>
          </a:lstStyle>
          <a:p>
            <a:pPr defTabSz="914024" eaLnBrk="1" fontAlgn="auto" hangingPunct="1">
              <a:spcBef>
                <a:spcPts val="0"/>
              </a:spcBef>
              <a:spcAft>
                <a:spcPts val="0"/>
              </a:spcAft>
            </a:pPr>
            <a:fld id="{6F400BD0-49BF-48FC-8114-37C1D4F5AB3D}" type="slidenum">
              <a:rPr lang="en-US" altLang="en-US">
                <a:solidFill>
                  <a:srgbClr val="000000"/>
                </a:solidFill>
                <a:ea typeface=""/>
              </a:rPr>
              <a:pPr defTabSz="914024"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lIns="91402" tIns="45702" rIns="91402" bIns="45702"/>
          <a:lstStyle/>
          <a:p>
            <a:pPr defTabSz="914024"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3" y="6453336"/>
            <a:ext cx="1080120" cy="312522"/>
          </a:xfrm>
          <a:prstGeom prst="rect">
            <a:avLst/>
          </a:prstGeom>
        </p:spPr>
      </p:pic>
    </p:spTree>
    <p:extLst>
      <p:ext uri="{BB962C8B-B14F-4D97-AF65-F5344CB8AC3E}">
        <p14:creationId xmlns:p14="http://schemas.microsoft.com/office/powerpoint/2010/main" val="1141121451"/>
      </p:ext>
    </p:extLst>
  </p:cSld>
  <p:clrMap bg1="lt1" tx1="dk1" bg2="lt2" tx2="dk2" accent1="accent1" accent2="accent2" accent3="accent3" accent4="accent4" accent5="accent5" accent6="accent6" hlink="hlink" folHlink="folHlink"/>
  <p:sldLayoutIdLst>
    <p:sldLayoutId id="2147488379" r:id="rId1"/>
    <p:sldLayoutId id="2147488380" r:id="rId2"/>
    <p:sldLayoutId id="2147488381" r:id="rId3"/>
    <p:sldLayoutId id="2147488382" r:id="rId4"/>
    <p:sldLayoutId id="2147488383" r:id="rId5"/>
    <p:sldLayoutId id="2147488384" r:id="rId6"/>
    <p:sldLayoutId id="2147488385" r:id="rId7"/>
    <p:sldLayoutId id="2147488386" r:id="rId8"/>
    <p:sldLayoutId id="2147488387" r:id="rId9"/>
    <p:sldLayoutId id="2147488388" r:id="rId10"/>
    <p:sldLayoutId id="214748838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011" algn="l" rtl="0" fontAlgn="base">
        <a:spcBef>
          <a:spcPct val="0"/>
        </a:spcBef>
        <a:spcAft>
          <a:spcPct val="0"/>
        </a:spcAft>
        <a:defRPr sz="4000">
          <a:solidFill>
            <a:schemeClr val="tx2"/>
          </a:solidFill>
          <a:latin typeface="Garamond" pitchFamily="18" charset="0"/>
        </a:defRPr>
      </a:lvl6pPr>
      <a:lvl7pPr marL="914024" algn="l" rtl="0" fontAlgn="base">
        <a:spcBef>
          <a:spcPct val="0"/>
        </a:spcBef>
        <a:spcAft>
          <a:spcPct val="0"/>
        </a:spcAft>
        <a:defRPr sz="4000">
          <a:solidFill>
            <a:schemeClr val="tx2"/>
          </a:solidFill>
          <a:latin typeface="Garamond" pitchFamily="18" charset="0"/>
        </a:defRPr>
      </a:lvl7pPr>
      <a:lvl8pPr marL="1371040" algn="l" rtl="0" fontAlgn="base">
        <a:spcBef>
          <a:spcPct val="0"/>
        </a:spcBef>
        <a:spcAft>
          <a:spcPct val="0"/>
        </a:spcAft>
        <a:defRPr sz="4000">
          <a:solidFill>
            <a:schemeClr val="tx2"/>
          </a:solidFill>
          <a:latin typeface="Garamond" pitchFamily="18" charset="0"/>
        </a:defRPr>
      </a:lvl8pPr>
      <a:lvl9pPr marL="1828052" algn="l" rtl="0" fontAlgn="base">
        <a:spcBef>
          <a:spcPct val="0"/>
        </a:spcBef>
        <a:spcAft>
          <a:spcPct val="0"/>
        </a:spcAft>
        <a:defRPr sz="4000">
          <a:solidFill>
            <a:schemeClr val="tx2"/>
          </a:solidFill>
          <a:latin typeface="Garamond" pitchFamily="18" charset="0"/>
        </a:defRPr>
      </a:lvl9pPr>
    </p:titleStyle>
    <p:bodyStyle>
      <a:lvl1pPr marL="342761" indent="-342761"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650" indent="-325305"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1933" indent="-350694"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301" indent="-315785"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0475" indent="-339587"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7491"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4499"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1514"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8523" indent="-339587"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024" rtl="0" eaLnBrk="1" latinLnBrk="0" hangingPunct="1">
        <a:defRPr sz="1800" kern="1200">
          <a:solidFill>
            <a:schemeClr val="tx1"/>
          </a:solidFill>
          <a:latin typeface="+mn-lt"/>
          <a:ea typeface="+mn-ea"/>
          <a:cs typeface="+mn-cs"/>
        </a:defRPr>
      </a:lvl1pPr>
      <a:lvl2pPr marL="457011" algn="l" defTabSz="914024" rtl="0" eaLnBrk="1" latinLnBrk="0" hangingPunct="1">
        <a:defRPr sz="1800" kern="1200">
          <a:solidFill>
            <a:schemeClr val="tx1"/>
          </a:solidFill>
          <a:latin typeface="+mn-lt"/>
          <a:ea typeface="+mn-ea"/>
          <a:cs typeface="+mn-cs"/>
        </a:defRPr>
      </a:lvl2pPr>
      <a:lvl3pPr marL="914024" algn="l" defTabSz="914024" rtl="0" eaLnBrk="1" latinLnBrk="0" hangingPunct="1">
        <a:defRPr sz="1800" kern="1200">
          <a:solidFill>
            <a:schemeClr val="tx1"/>
          </a:solidFill>
          <a:latin typeface="+mn-lt"/>
          <a:ea typeface="+mn-ea"/>
          <a:cs typeface="+mn-cs"/>
        </a:defRPr>
      </a:lvl3pPr>
      <a:lvl4pPr marL="1371040" algn="l" defTabSz="914024" rtl="0" eaLnBrk="1" latinLnBrk="0" hangingPunct="1">
        <a:defRPr sz="1800" kern="1200">
          <a:solidFill>
            <a:schemeClr val="tx1"/>
          </a:solidFill>
          <a:latin typeface="+mn-lt"/>
          <a:ea typeface="+mn-ea"/>
          <a:cs typeface="+mn-cs"/>
        </a:defRPr>
      </a:lvl4pPr>
      <a:lvl5pPr marL="1828052" algn="l" defTabSz="914024" rtl="0" eaLnBrk="1" latinLnBrk="0" hangingPunct="1">
        <a:defRPr sz="1800" kern="1200">
          <a:solidFill>
            <a:schemeClr val="tx1"/>
          </a:solidFill>
          <a:latin typeface="+mn-lt"/>
          <a:ea typeface="+mn-ea"/>
          <a:cs typeface="+mn-cs"/>
        </a:defRPr>
      </a:lvl5pPr>
      <a:lvl6pPr marL="2285064" algn="l" defTabSz="914024" rtl="0" eaLnBrk="1" latinLnBrk="0" hangingPunct="1">
        <a:defRPr sz="1800" kern="1200">
          <a:solidFill>
            <a:schemeClr val="tx1"/>
          </a:solidFill>
          <a:latin typeface="+mn-lt"/>
          <a:ea typeface="+mn-ea"/>
          <a:cs typeface="+mn-cs"/>
        </a:defRPr>
      </a:lvl6pPr>
      <a:lvl7pPr marL="2742079" algn="l" defTabSz="914024" rtl="0" eaLnBrk="1" latinLnBrk="0" hangingPunct="1">
        <a:defRPr sz="1800" kern="1200">
          <a:solidFill>
            <a:schemeClr val="tx1"/>
          </a:solidFill>
          <a:latin typeface="+mn-lt"/>
          <a:ea typeface="+mn-ea"/>
          <a:cs typeface="+mn-cs"/>
        </a:defRPr>
      </a:lvl7pPr>
      <a:lvl8pPr marL="3199088" algn="l" defTabSz="914024" rtl="0" eaLnBrk="1" latinLnBrk="0" hangingPunct="1">
        <a:defRPr sz="1800" kern="1200">
          <a:solidFill>
            <a:schemeClr val="tx1"/>
          </a:solidFill>
          <a:latin typeface="+mn-lt"/>
          <a:ea typeface="+mn-ea"/>
          <a:cs typeface="+mn-cs"/>
        </a:defRPr>
      </a:lvl8pPr>
      <a:lvl9pPr marL="3656104" algn="l" defTabSz="914024"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72707315"/>
      </p:ext>
    </p:extLst>
  </p:cSld>
  <p:clrMap bg1="lt1" tx1="dk1" bg2="lt2" tx2="dk2" accent1="accent1" accent2="accent2" accent3="accent3" accent4="accent4" accent5="accent5" accent6="accent6" hlink="hlink" folHlink="folHlink"/>
  <p:sldLayoutIdLst>
    <p:sldLayoutId id="2147488560" r:id="rId1"/>
    <p:sldLayoutId id="2147488561" r:id="rId2"/>
    <p:sldLayoutId id="2147488562" r:id="rId3"/>
    <p:sldLayoutId id="2147488563" r:id="rId4"/>
    <p:sldLayoutId id="2147488564" r:id="rId5"/>
    <p:sldLayoutId id="2147488565" r:id="rId6"/>
    <p:sldLayoutId id="2147488566" r:id="rId7"/>
    <p:sldLayoutId id="2147488567" r:id="rId8"/>
    <p:sldLayoutId id="2147488568" r:id="rId9"/>
    <p:sldLayoutId id="2147488569" r:id="rId10"/>
    <p:sldLayoutId id="2147488570"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4223090201"/>
      </p:ext>
    </p:extLst>
  </p:cSld>
  <p:clrMap bg1="lt1" tx1="dk1" bg2="lt2" tx2="dk2" accent1="accent1" accent2="accent2" accent3="accent3" accent4="accent4" accent5="accent5" accent6="accent6" hlink="hlink" folHlink="folHlink"/>
  <p:sldLayoutIdLst>
    <p:sldLayoutId id="2147488638" r:id="rId1"/>
    <p:sldLayoutId id="2147488639" r:id="rId2"/>
    <p:sldLayoutId id="2147488640" r:id="rId3"/>
    <p:sldLayoutId id="2147488641" r:id="rId4"/>
    <p:sldLayoutId id="2147488642" r:id="rId5"/>
    <p:sldLayoutId id="2147488643" r:id="rId6"/>
    <p:sldLayoutId id="2147488644" r:id="rId7"/>
    <p:sldLayoutId id="2147488645" r:id="rId8"/>
    <p:sldLayoutId id="2147488646" r:id="rId9"/>
    <p:sldLayoutId id="2147488647" r:id="rId10"/>
    <p:sldLayoutId id="214748864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05458997"/>
      </p:ext>
    </p:extLst>
  </p:cSld>
  <p:clrMap bg1="lt1" tx1="dk1" bg2="lt2" tx2="dk2" accent1="accent1" accent2="accent2" accent3="accent3" accent4="accent4" accent5="accent5" accent6="accent6" hlink="hlink" folHlink="folHlink"/>
  <p:sldLayoutIdLst>
    <p:sldLayoutId id="2147488748" r:id="rId1"/>
    <p:sldLayoutId id="2147488749" r:id="rId2"/>
    <p:sldLayoutId id="2147488750" r:id="rId3"/>
    <p:sldLayoutId id="2147488751" r:id="rId4"/>
    <p:sldLayoutId id="2147488752" r:id="rId5"/>
    <p:sldLayoutId id="2147488753" r:id="rId6"/>
    <p:sldLayoutId id="2147488754" r:id="rId7"/>
    <p:sldLayoutId id="2147488755" r:id="rId8"/>
    <p:sldLayoutId id="2147488756" r:id="rId9"/>
    <p:sldLayoutId id="2147488757" r:id="rId10"/>
    <p:sldLayoutId id="2147488758"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8926065"/>
      </p:ext>
    </p:extLst>
  </p:cSld>
  <p:clrMap bg1="lt1" tx1="dk1" bg2="lt2" tx2="dk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632983355"/>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945773964"/>
      </p:ext>
    </p:extLst>
  </p:cSld>
  <p:clrMap bg1="lt1" tx1="dk1" bg2="lt2" tx2="dk2" accent1="accent1" accent2="accent2" accent3="accent3" accent4="accent4" accent5="accent5" accent6="accent6" hlink="hlink" folHlink="folHlink"/>
  <p:sldLayoutIdLst>
    <p:sldLayoutId id="2147489017" r:id="rId1"/>
    <p:sldLayoutId id="2147489018" r:id="rId2"/>
    <p:sldLayoutId id="2147489019" r:id="rId3"/>
    <p:sldLayoutId id="2147489020" r:id="rId4"/>
    <p:sldLayoutId id="2147489021" r:id="rId5"/>
    <p:sldLayoutId id="2147489022" r:id="rId6"/>
    <p:sldLayoutId id="2147489023" r:id="rId7"/>
    <p:sldLayoutId id="2147489024" r:id="rId8"/>
    <p:sldLayoutId id="2147489025" r:id="rId9"/>
    <p:sldLayoutId id="2147489026" r:id="rId10"/>
    <p:sldLayoutId id="2147489027"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575735985"/>
      </p:ext>
    </p:extLst>
  </p:cSld>
  <p:clrMap bg1="lt1" tx1="dk1" bg2="lt2" tx2="dk2" accent1="accent1" accent2="accent2" accent3="accent3" accent4="accent4" accent5="accent5" accent6="accent6" hlink="hlink" folHlink="folHlink"/>
  <p:sldLayoutIdLst>
    <p:sldLayoutId id="2147489029" r:id="rId1"/>
    <p:sldLayoutId id="2147489030" r:id="rId2"/>
    <p:sldLayoutId id="2147489031" r:id="rId3"/>
    <p:sldLayoutId id="2147489032" r:id="rId4"/>
    <p:sldLayoutId id="2147489033" r:id="rId5"/>
    <p:sldLayoutId id="2147489034" r:id="rId6"/>
    <p:sldLayoutId id="2147489035" r:id="rId7"/>
    <p:sldLayoutId id="2147489036" r:id="rId8"/>
    <p:sldLayoutId id="2147489037" r:id="rId9"/>
    <p:sldLayoutId id="2147489038" r:id="rId10"/>
    <p:sldLayoutId id="2147489039"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pPr eaLnBrk="1" fontAlgn="auto" hangingPunct="1">
              <a:spcBef>
                <a:spcPts val="0"/>
              </a:spcBef>
              <a:spcAft>
                <a:spcPts val="0"/>
              </a:spcAft>
            </a:pPr>
            <a:endParaRPr lang="en-US" altLang="en-US">
              <a:solidFill>
                <a:srgbClr val="000000"/>
              </a:solidFill>
              <a:ea typeface=""/>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pPr eaLnBrk="1" fontAlgn="auto" hangingPunct="1">
              <a:spcBef>
                <a:spcPts val="0"/>
              </a:spcBef>
              <a:spcAft>
                <a:spcPts val="0"/>
              </a:spcAft>
            </a:pPr>
            <a:fld id="{6F400BD0-49BF-48FC-8114-37C1D4F5AB3D}" type="slidenum">
              <a:rPr lang="en-US" altLang="en-US">
                <a:solidFill>
                  <a:srgbClr val="000000"/>
                </a:solidFill>
                <a:ea typeface=""/>
              </a:rPr>
              <a:pPr eaLnBrk="1" fontAlgn="auto" hangingPunct="1">
                <a:spcBef>
                  <a:spcPts val="0"/>
                </a:spcBef>
                <a:spcAft>
                  <a:spcPts val="0"/>
                </a:spcAft>
              </a:pPr>
              <a:t>‹#›</a:t>
            </a:fld>
            <a:endParaRPr lang="en-US" altLang="en-US">
              <a:solidFill>
                <a:srgbClr val="000000"/>
              </a:solidFill>
              <a:ea typeface=""/>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eaLnBrk="1" fontAlgn="auto" hangingPunct="1">
              <a:spcBef>
                <a:spcPts val="0"/>
              </a:spcBef>
              <a:spcAft>
                <a:spcPts val="0"/>
              </a:spcAft>
              <a:defRPr/>
            </a:pPr>
            <a:endParaRPr lang="en-US">
              <a:solidFill>
                <a:srgbClr val="000000"/>
              </a:solidFill>
              <a:latin typeface="Tahoma"/>
              <a:ea typeface=""/>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75654414"/>
      </p:ext>
    </p:extLst>
  </p:cSld>
  <p:clrMap bg1="lt1" tx1="dk1" bg2="lt2" tx2="dk2" accent1="accent1" accent2="accent2" accent3="accent3" accent4="accent4" accent5="accent5" accent6="accent6" hlink="hlink" folHlink="folHlink"/>
  <p:sldLayoutIdLst>
    <p:sldLayoutId id="2147489217" r:id="rId1"/>
    <p:sldLayoutId id="2147489218" r:id="rId2"/>
    <p:sldLayoutId id="2147489219" r:id="rId3"/>
    <p:sldLayoutId id="2147489220" r:id="rId4"/>
    <p:sldLayoutId id="2147489221" r:id="rId5"/>
    <p:sldLayoutId id="2147489222" r:id="rId6"/>
    <p:sldLayoutId id="2147489223" r:id="rId7"/>
    <p:sldLayoutId id="2147489224" r:id="rId8"/>
    <p:sldLayoutId id="2147489225" r:id="rId9"/>
    <p:sldLayoutId id="2147489226" r:id="rId10"/>
    <p:sldLayoutId id="214748922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188812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724132488"/>
      </p:ext>
    </p:extLst>
  </p:cSld>
  <p:clrMap bg1="lt1" tx1="dk1" bg2="lt2" tx2="dk2" accent1="accent1" accent2="accent2" accent3="accent3" accent4="accent4" accent5="accent5" accent6="accent6" hlink="hlink" folHlink="folHlink"/>
  <p:sldLayoutIdLst>
    <p:sldLayoutId id="2147489229" r:id="rId1"/>
    <p:sldLayoutId id="2147489230" r:id="rId2"/>
    <p:sldLayoutId id="2147489231" r:id="rId3"/>
    <p:sldLayoutId id="2147489232" r:id="rId4"/>
    <p:sldLayoutId id="2147489233" r:id="rId5"/>
    <p:sldLayoutId id="2147489234" r:id="rId6"/>
    <p:sldLayoutId id="2147489235" r:id="rId7"/>
    <p:sldLayoutId id="2147489236" r:id="rId8"/>
    <p:sldLayoutId id="2147489237" r:id="rId9"/>
    <p:sldLayoutId id="2147489238" r:id="rId10"/>
    <p:sldLayoutId id="214748923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25920399"/>
      </p:ext>
    </p:extLst>
  </p:cSld>
  <p:clrMap bg1="lt1" tx1="dk1" bg2="lt2" tx2="dk2" accent1="accent1" accent2="accent2" accent3="accent3" accent4="accent4" accent5="accent5" accent6="accent6" hlink="hlink" folHlink="folHlink"/>
  <p:sldLayoutIdLst>
    <p:sldLayoutId id="2147489253" r:id="rId1"/>
    <p:sldLayoutId id="2147489254" r:id="rId2"/>
    <p:sldLayoutId id="2147489255" r:id="rId3"/>
    <p:sldLayoutId id="2147489256" r:id="rId4"/>
    <p:sldLayoutId id="2147489257" r:id="rId5"/>
    <p:sldLayoutId id="2147489258" r:id="rId6"/>
    <p:sldLayoutId id="2147489259" r:id="rId7"/>
    <p:sldLayoutId id="2147489260" r:id="rId8"/>
    <p:sldLayoutId id="2147489261" r:id="rId9"/>
    <p:sldLayoutId id="2147489262" r:id="rId10"/>
    <p:sldLayoutId id="2147489263" r:id="rId11"/>
    <p:sldLayoutId id="2147489264"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63842944"/>
      </p:ext>
    </p:extLst>
  </p:cSld>
  <p:clrMap bg1="lt1" tx1="dk1" bg2="lt2" tx2="dk2" accent1="accent1" accent2="accent2" accent3="accent3" accent4="accent4" accent5="accent5" accent6="accent6" hlink="hlink" folHlink="folHlink"/>
  <p:sldLayoutIdLst>
    <p:sldLayoutId id="2147489266" r:id="rId1"/>
    <p:sldLayoutId id="2147489267" r:id="rId2"/>
    <p:sldLayoutId id="2147489268" r:id="rId3"/>
    <p:sldLayoutId id="2147489269" r:id="rId4"/>
    <p:sldLayoutId id="2147489270" r:id="rId5"/>
    <p:sldLayoutId id="2147489271" r:id="rId6"/>
    <p:sldLayoutId id="2147489272" r:id="rId7"/>
    <p:sldLayoutId id="2147489273" r:id="rId8"/>
    <p:sldLayoutId id="2147489274" r:id="rId9"/>
    <p:sldLayoutId id="2147489275" r:id="rId10"/>
    <p:sldLayoutId id="2147489276"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367926"/>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363164"/>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500854"/>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572862"/>
            <a:ext cx="1080120" cy="312522"/>
          </a:xfrm>
          <a:prstGeom prst="rect">
            <a:avLst/>
          </a:prstGeom>
        </p:spPr>
      </p:pic>
    </p:spTree>
    <p:extLst>
      <p:ext uri="{BB962C8B-B14F-4D97-AF65-F5344CB8AC3E}">
        <p14:creationId xmlns:p14="http://schemas.microsoft.com/office/powerpoint/2010/main" val="3724846254"/>
      </p:ext>
    </p:extLst>
  </p:cSld>
  <p:clrMap bg1="lt1" tx1="dk1" bg2="lt2" tx2="dk2" accent1="accent1" accent2="accent2" accent3="accent3" accent4="accent4" accent5="accent5" accent6="accent6" hlink="hlink" folHlink="folHlink"/>
  <p:sldLayoutIdLst>
    <p:sldLayoutId id="2147489278" r:id="rId1"/>
    <p:sldLayoutId id="2147489279" r:id="rId2"/>
    <p:sldLayoutId id="2147489280" r:id="rId3"/>
    <p:sldLayoutId id="2147489281" r:id="rId4"/>
    <p:sldLayoutId id="2147489282" r:id="rId5"/>
    <p:sldLayoutId id="2147489283" r:id="rId6"/>
    <p:sldLayoutId id="2147489284" r:id="rId7"/>
    <p:sldLayoutId id="2147489285" r:id="rId8"/>
    <p:sldLayoutId id="2147489286" r:id="rId9"/>
    <p:sldLayoutId id="2147489287" r:id="rId10"/>
    <p:sldLayoutId id="214748928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3515937"/>
      </p:ext>
    </p:extLst>
  </p:cSld>
  <p:clrMap bg1="lt1" tx1="dk1" bg2="lt2" tx2="dk2" accent1="accent1" accent2="accent2" accent3="accent3" accent4="accent4" accent5="accent5" accent6="accent6" hlink="hlink" folHlink="folHlink"/>
  <p:sldLayoutIdLst>
    <p:sldLayoutId id="2147489290" r:id="rId1"/>
    <p:sldLayoutId id="2147489291" r:id="rId2"/>
    <p:sldLayoutId id="2147489292" r:id="rId3"/>
    <p:sldLayoutId id="2147489293" r:id="rId4"/>
    <p:sldLayoutId id="2147489294" r:id="rId5"/>
    <p:sldLayoutId id="2147489295" r:id="rId6"/>
    <p:sldLayoutId id="2147489296" r:id="rId7"/>
    <p:sldLayoutId id="2147489297" r:id="rId8"/>
    <p:sldLayoutId id="2147489298" r:id="rId9"/>
    <p:sldLayoutId id="2147489299" r:id="rId10"/>
    <p:sldLayoutId id="2147489300" r:id="rId11"/>
    <p:sldLayoutId id="2147489301" r:id="rId12"/>
  </p:sldLayoutIdLst>
  <p:transition/>
  <p:hf sldNum="0"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dirty="0"/>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4020717180"/>
      </p:ext>
    </p:extLst>
  </p:cSld>
  <p:clrMap bg1="lt1" tx1="dk1" bg2="lt2" tx2="dk2" accent1="accent1" accent2="accent2" accent3="accent3" accent4="accent4" accent5="accent5" accent6="accent6" hlink="hlink" folHlink="folHlink"/>
  <p:sldLayoutIdLst>
    <p:sldLayoutId id="2147489551" r:id="rId1"/>
    <p:sldLayoutId id="2147489552" r:id="rId2"/>
    <p:sldLayoutId id="2147489553" r:id="rId3"/>
    <p:sldLayoutId id="2147489554" r:id="rId4"/>
    <p:sldLayoutId id="2147489555" r:id="rId5"/>
    <p:sldLayoutId id="2147489556" r:id="rId6"/>
    <p:sldLayoutId id="2147489557" r:id="rId7"/>
    <p:sldLayoutId id="2147489558" r:id="rId8"/>
    <p:sldLayoutId id="2147489559" r:id="rId9"/>
    <p:sldLayoutId id="2147489560" r:id="rId10"/>
    <p:sldLayoutId id="214748956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73550971"/>
      </p:ext>
    </p:extLst>
  </p:cSld>
  <p:clrMap bg1="lt1" tx1="dk1" bg2="lt2" tx2="dk2" accent1="accent1" accent2="accent2" accent3="accent3" accent4="accent4" accent5="accent5" accent6="accent6" hlink="hlink" folHlink="folHlink"/>
  <p:sldLayoutIdLst>
    <p:sldLayoutId id="2147489563" r:id="rId1"/>
    <p:sldLayoutId id="2147489564" r:id="rId2"/>
    <p:sldLayoutId id="2147489565" r:id="rId3"/>
    <p:sldLayoutId id="2147489566" r:id="rId4"/>
    <p:sldLayoutId id="2147489567" r:id="rId5"/>
    <p:sldLayoutId id="2147489568" r:id="rId6"/>
    <p:sldLayoutId id="2147489569" r:id="rId7"/>
    <p:sldLayoutId id="2147489570" r:id="rId8"/>
    <p:sldLayoutId id="2147489571" r:id="rId9"/>
    <p:sldLayoutId id="2147489572" r:id="rId10"/>
    <p:sldLayoutId id="2147489573" r:id="rId11"/>
  </p:sldLayoutIdLst>
  <p:transition/>
  <p:hf sldNum="0"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085850"/>
          </a:xfrm>
          <a:prstGeom prst="rect">
            <a:avLst/>
          </a:prstGeom>
          <a:solidFill>
            <a:schemeClr val="accent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4033" y="1250443"/>
            <a:ext cx="8897503" cy="52238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4033" y="6544372"/>
            <a:ext cx="1820636"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9FD9DB3E-E709-42CF-B11F-1DFE1D210A82}" type="datetime1">
              <a:rPr lang="en-US" smtClean="0"/>
              <a:t>6/28/24</a:t>
            </a:fld>
            <a:endParaRPr lang="en-US"/>
          </a:p>
        </p:txBody>
      </p:sp>
      <p:sp>
        <p:nvSpPr>
          <p:cNvPr id="5" name="Footer Placeholder 4"/>
          <p:cNvSpPr>
            <a:spLocks noGrp="1"/>
          </p:cNvSpPr>
          <p:nvPr>
            <p:ph type="ftr" sz="quarter" idx="3"/>
          </p:nvPr>
        </p:nvSpPr>
        <p:spPr>
          <a:xfrm>
            <a:off x="2548826" y="6544372"/>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8" name="Slide Number Placeholder 7"/>
          <p:cNvSpPr>
            <a:spLocks noGrp="1"/>
          </p:cNvSpPr>
          <p:nvPr>
            <p:ph type="sldNum" sz="quarter" idx="4"/>
          </p:nvPr>
        </p:nvSpPr>
        <p:spPr>
          <a:xfrm>
            <a:off x="6924883" y="6456309"/>
            <a:ext cx="2057400" cy="365125"/>
          </a:xfrm>
          <a:prstGeom prst="rect">
            <a:avLst/>
          </a:prstGeom>
        </p:spPr>
        <p:txBody>
          <a:bodyPr vert="horz" lIns="91440" tIns="45720" rIns="91440" bIns="45720" rtlCol="0" anchor="ctr"/>
          <a:lstStyle>
            <a:lvl1pPr algn="r">
              <a:defRPr sz="1600">
                <a:solidFill>
                  <a:schemeClr val="tx1"/>
                </a:solidFill>
              </a:defRPr>
            </a:lvl1pPr>
          </a:lstStyle>
          <a:p>
            <a:fld id="{659951FD-F195-4FF4-B5D0-ABFF8986B8DF}" type="slidenum">
              <a:rPr lang="en-US" smtClean="0"/>
              <a:pPr/>
              <a:t>‹#›</a:t>
            </a:fld>
            <a:endParaRPr lang="en-US" dirty="0"/>
          </a:p>
        </p:txBody>
      </p:sp>
    </p:spTree>
    <p:extLst>
      <p:ext uri="{BB962C8B-B14F-4D97-AF65-F5344CB8AC3E}">
        <p14:creationId xmlns:p14="http://schemas.microsoft.com/office/powerpoint/2010/main" val="1781373689"/>
      </p:ext>
    </p:extLst>
  </p:cSld>
  <p:clrMap bg1="lt1" tx1="dk1" bg2="lt2" tx2="dk2" accent1="accent1" accent2="accent2" accent3="accent3" accent4="accent4" accent5="accent5" accent6="accent6" hlink="hlink" folHlink="folHlink"/>
  <p:sldLayoutIdLst>
    <p:sldLayoutId id="2147489588" r:id="rId1"/>
    <p:sldLayoutId id="2147489589" r:id="rId2"/>
    <p:sldLayoutId id="2147489590" r:id="rId3"/>
    <p:sldLayoutId id="2147489591" r:id="rId4"/>
    <p:sldLayoutId id="2147489592" r:id="rId5"/>
    <p:sldLayoutId id="2147489593" r:id="rId6"/>
    <p:sldLayoutId id="2147489594" r:id="rId7"/>
    <p:sldLayoutId id="2147489595" r:id="rId8"/>
    <p:sldLayoutId id="2147489596" r:id="rId9"/>
    <p:sldLayoutId id="2147489597" r:id="rId10"/>
    <p:sldLayoutId id="2147489598" r:id="rId11"/>
    <p:sldLayoutId id="2147489599" r:id="rId12"/>
  </p:sldLayoutIdLst>
  <p:hf hdr="0" ftr="0" dt="0"/>
  <p:txStyles>
    <p:titleStyle>
      <a:lvl1pPr marL="0" algn="ctr" defTabSz="914400" rtl="0" eaLnBrk="1" latinLnBrk="0" hangingPunct="1">
        <a:lnSpc>
          <a:spcPct val="90000"/>
        </a:lnSpc>
        <a:spcBef>
          <a:spcPct val="0"/>
        </a:spcBef>
        <a:buNone/>
        <a:defRPr sz="4800" kern="1200" spc="-120" baseline="0">
          <a:solidFill>
            <a:schemeClr val="bg1"/>
          </a:solidFill>
          <a:latin typeface="+mj-lt"/>
          <a:ea typeface="+mj-ea"/>
          <a:cs typeface="+mj-cs"/>
        </a:defRPr>
      </a:lvl1pPr>
    </p:titleStyle>
    <p:bodyStyle>
      <a:lvl1pPr marL="182880" indent="-182880" algn="l" defTabSz="914400" rtl="0" eaLnBrk="1" latinLnBrk="0" hangingPunct="1">
        <a:lnSpc>
          <a:spcPct val="85000"/>
        </a:lnSpc>
        <a:spcBef>
          <a:spcPts val="1300"/>
        </a:spcBef>
        <a:buFont typeface="Arial" panose="020B0604020202020204" pitchFamily="34" charset="0"/>
        <a:buChar char="•"/>
        <a:defRPr sz="2800" i="1" kern="1200">
          <a:solidFill>
            <a:schemeClr val="tx1"/>
          </a:solidFill>
          <a:latin typeface="+mn-lt"/>
          <a:ea typeface="+mn-ea"/>
          <a:cs typeface="+mn-cs"/>
        </a:defRPr>
      </a:lvl1pPr>
      <a:lvl2pPr marL="365760" indent="-182880" algn="l" defTabSz="914400" rtl="0" eaLnBrk="1" latinLnBrk="0" hangingPunct="1">
        <a:lnSpc>
          <a:spcPct val="85000"/>
        </a:lnSpc>
        <a:spcBef>
          <a:spcPts val="600"/>
        </a:spcBef>
        <a:buFont typeface="Calibri" panose="020F0502020204030204" pitchFamily="34" charset="0"/>
        <a:buChar char="‐"/>
        <a:defRPr sz="2400" kern="1200">
          <a:solidFill>
            <a:schemeClr val="tx1"/>
          </a:solidFill>
          <a:latin typeface="+mn-lt"/>
          <a:ea typeface="+mn-ea"/>
          <a:cs typeface="+mn-cs"/>
        </a:defRPr>
      </a:lvl2pPr>
      <a:lvl3pPr marL="548640" indent="-182880" algn="l" defTabSz="914400" rtl="0" eaLnBrk="1" latinLnBrk="0" hangingPunct="1">
        <a:lnSpc>
          <a:spcPct val="85000"/>
        </a:lnSpc>
        <a:spcBef>
          <a:spcPts val="600"/>
        </a:spcBef>
        <a:buFont typeface="Arial" panose="020B0604020202020204" pitchFamily="34" charset="0"/>
        <a:buChar char="•"/>
        <a:defRPr sz="2000" i="1" kern="1200">
          <a:solidFill>
            <a:schemeClr val="tx1"/>
          </a:solidFill>
          <a:latin typeface="+mn-lt"/>
          <a:ea typeface="+mn-ea"/>
          <a:cs typeface="+mn-cs"/>
        </a:defRPr>
      </a:lvl3pPr>
      <a:lvl4pPr marL="73152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4pPr>
      <a:lvl5pPr marL="914400" indent="-182880" algn="l" defTabSz="914400" rtl="0" eaLnBrk="1" latinLnBrk="0" hangingPunct="1">
        <a:lnSpc>
          <a:spcPct val="85000"/>
        </a:lnSpc>
        <a:spcBef>
          <a:spcPts val="600"/>
        </a:spcBef>
        <a:buFont typeface="Arial" panose="020B0604020202020204" pitchFamily="34" charset="0"/>
        <a:buChar char="•"/>
        <a:defRPr sz="1800" kern="1200">
          <a:solidFill>
            <a:schemeClr val="tx1"/>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255794477"/>
      </p:ext>
    </p:extLst>
  </p:cSld>
  <p:clrMap bg1="lt1" tx1="dk1" bg2="lt2" tx2="dk2" accent1="accent1" accent2="accent2" accent3="accent3" accent4="accent4" accent5="accent5" accent6="accent6" hlink="hlink" folHlink="folHlink"/>
  <p:sldLayoutIdLst>
    <p:sldLayoutId id="2147489644" r:id="rId1"/>
    <p:sldLayoutId id="2147489645" r:id="rId2"/>
    <p:sldLayoutId id="2147489646" r:id="rId3"/>
    <p:sldLayoutId id="2147489647" r:id="rId4"/>
    <p:sldLayoutId id="2147489648" r:id="rId5"/>
    <p:sldLayoutId id="2147489649" r:id="rId6"/>
    <p:sldLayoutId id="2147489650" r:id="rId7"/>
    <p:sldLayoutId id="2147489651" r:id="rId8"/>
    <p:sldLayoutId id="2147489652" r:id="rId9"/>
    <p:sldLayoutId id="2147489653" r:id="rId10"/>
    <p:sldLayoutId id="2147489654"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4"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162018782"/>
      </p:ext>
    </p:extLst>
  </p:cSld>
  <p:clrMap bg1="lt1" tx1="dk1" bg2="lt2" tx2="dk2" accent1="accent1" accent2="accent2" accent3="accent3" accent4="accent4" accent5="accent5" accent6="accent6" hlink="hlink" folHlink="folHlink"/>
  <p:sldLayoutIdLst>
    <p:sldLayoutId id="2147489806" r:id="rId1"/>
    <p:sldLayoutId id="2147489807" r:id="rId2"/>
    <p:sldLayoutId id="2147489808" r:id="rId3"/>
    <p:sldLayoutId id="2147489809" r:id="rId4"/>
    <p:sldLayoutId id="2147489810" r:id="rId5"/>
    <p:sldLayoutId id="2147489811" r:id="rId6"/>
    <p:sldLayoutId id="2147489812" r:id="rId7"/>
    <p:sldLayoutId id="2147489813" r:id="rId8"/>
    <p:sldLayoutId id="2147489814" r:id="rId9"/>
    <p:sldLayoutId id="2147489815" r:id="rId10"/>
    <p:sldLayoutId id="2147489816" r:id="rId11"/>
    <p:sldLayoutId id="214748981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prstClr val="black"/>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prstClr val="black"/>
                </a:solidFill>
              </a:rPr>
              <a:pPr/>
              <a:t>‹#›</a:t>
            </a:fld>
            <a:endParaRPr lang="en-US" altLang="en-US">
              <a:solidFill>
                <a:prstClr val="black"/>
              </a:solidFill>
            </a:endParaRPr>
          </a:p>
        </p:txBody>
      </p:sp>
      <p:pic>
        <p:nvPicPr>
          <p:cNvPr id="6" name="Picture 5"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5772870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p:hf hdr="0" ftr="0" dt="0"/>
  <p:txStyles>
    <p:titleStyle>
      <a:lvl1pPr algn="l" rtl="0" eaLnBrk="0" fontAlgn="base" hangingPunct="0">
        <a:spcBef>
          <a:spcPct val="0"/>
        </a:spcBef>
        <a:spcAft>
          <a:spcPct val="0"/>
        </a:spcAft>
        <a:defRPr sz="4000">
          <a:solidFill>
            <a:schemeClr val="tx1"/>
          </a:solidFill>
          <a:latin typeface="Times New Roman"/>
          <a:ea typeface="+mj-ea"/>
          <a:cs typeface="Times New Roman"/>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026">
            <a:extLst>
              <a:ext uri="{FF2B5EF4-FFF2-40B4-BE49-F238E27FC236}">
                <a16:creationId xmlns:a16="http://schemas.microsoft.com/office/drawing/2014/main" id="{4100DFBF-1FEE-4ACB-900C-42CD990BE56B}"/>
              </a:ext>
            </a:extLst>
          </p:cNvPr>
          <p:cNvSpPr>
            <a:spLocks noGrp="1" noChangeArrowheads="1"/>
          </p:cNvSpPr>
          <p:nvPr>
            <p:ph type="title"/>
          </p:nvPr>
        </p:nvSpPr>
        <p:spPr bwMode="auto">
          <a:xfrm>
            <a:off x="228600" y="152400"/>
            <a:ext cx="8610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1027">
            <a:extLst>
              <a:ext uri="{FF2B5EF4-FFF2-40B4-BE49-F238E27FC236}">
                <a16:creationId xmlns:a16="http://schemas.microsoft.com/office/drawing/2014/main" id="{7B86C5D9-AB13-4DED-A44A-D17CB1C1FDF4}"/>
              </a:ext>
            </a:extLst>
          </p:cNvPr>
          <p:cNvSpPr>
            <a:spLocks noGrp="1" noChangeArrowheads="1"/>
          </p:cNvSpPr>
          <p:nvPr>
            <p:ph type="body" idx="1"/>
          </p:nvPr>
        </p:nvSpPr>
        <p:spPr bwMode="auto">
          <a:xfrm>
            <a:off x="228600" y="1095375"/>
            <a:ext cx="861060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a:extLst>
              <a:ext uri="{FF2B5EF4-FFF2-40B4-BE49-F238E27FC236}">
                <a16:creationId xmlns:a16="http://schemas.microsoft.com/office/drawing/2014/main" id="{D84474C4-284F-9440-A98C-FA4AB90F76FB}"/>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000000"/>
                </a:solidFill>
                <a:latin typeface="Garamond" charset="0"/>
                <a:ea typeface="ＭＳ Ｐゴシック" charset="0"/>
                <a:cs typeface="ＭＳ Ｐゴシック" charset="0"/>
              </a:defRPr>
            </a:lvl1pPr>
          </a:lstStyle>
          <a:p>
            <a:pPr>
              <a:defRPr/>
            </a:pPr>
            <a:endParaRPr lang="en-US"/>
          </a:p>
        </p:txBody>
      </p:sp>
      <p:sp>
        <p:nvSpPr>
          <p:cNvPr id="100358" name="Rectangle 1030">
            <a:extLst>
              <a:ext uri="{FF2B5EF4-FFF2-40B4-BE49-F238E27FC236}">
                <a16:creationId xmlns:a16="http://schemas.microsoft.com/office/drawing/2014/main" id="{653E7E89-9F9B-F740-A030-C38912ADA09E}"/>
              </a:ext>
            </a:extLst>
          </p:cNvPr>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600">
                <a:solidFill>
                  <a:srgbClr val="000000"/>
                </a:solidFill>
                <a:latin typeface="Garamond" panose="02020404030301010803" pitchFamily="18" charset="0"/>
              </a:defRPr>
            </a:lvl1pPr>
          </a:lstStyle>
          <a:p>
            <a:pPr>
              <a:defRPr/>
            </a:pPr>
            <a:fld id="{6A6BA0A0-A7BE-4DC4-A1D2-67560873BDCE}" type="slidenum">
              <a:rPr lang="en-US" altLang="en-US"/>
              <a:pPr>
                <a:defRPr/>
              </a:pPr>
              <a:t>‹#›</a:t>
            </a:fld>
            <a:endParaRPr lang="en-US" altLang="en-US"/>
          </a:p>
        </p:txBody>
      </p:sp>
      <p:sp>
        <p:nvSpPr>
          <p:cNvPr id="2054" name="Line 1032">
            <a:extLst>
              <a:ext uri="{FF2B5EF4-FFF2-40B4-BE49-F238E27FC236}">
                <a16:creationId xmlns:a16="http://schemas.microsoft.com/office/drawing/2014/main" id="{B2BA4185-DAF2-4408-906B-C503302DE471}"/>
              </a:ext>
            </a:extLst>
          </p:cNvPr>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5" name="Line 1033">
            <a:extLst>
              <a:ext uri="{FF2B5EF4-FFF2-40B4-BE49-F238E27FC236}">
                <a16:creationId xmlns:a16="http://schemas.microsoft.com/office/drawing/2014/main" id="{BFB13A2A-7836-4554-BA73-7213A39EA284}"/>
              </a:ext>
            </a:extLst>
          </p:cNvPr>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6" name="Picture 7" descr="safari.png">
            <a:extLst>
              <a:ext uri="{FF2B5EF4-FFF2-40B4-BE49-F238E27FC236}">
                <a16:creationId xmlns:a16="http://schemas.microsoft.com/office/drawing/2014/main" id="{1177FD16-61A1-4390-9ECA-67D35227FBA3}"/>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80975" y="6602413"/>
            <a:ext cx="8477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875257"/>
      </p:ext>
    </p:extLst>
  </p:cSld>
  <p:clrMap bg1="lt1" tx1="dk1" bg2="lt2" tx2="dk2" accent1="accent1" accent2="accent2" accent3="accent3" accent4="accent4" accent5="accent5" accent6="accent6" hlink="hlink" folHlink="folHlink"/>
  <p:sldLayoutIdLst>
    <p:sldLayoutId id="2147489926" r:id="rId1"/>
    <p:sldLayoutId id="2147489927" r:id="rId2"/>
    <p:sldLayoutId id="2147489928" r:id="rId3"/>
    <p:sldLayoutId id="2147489929" r:id="rId4"/>
    <p:sldLayoutId id="2147489930" r:id="rId5"/>
    <p:sldLayoutId id="2147489931" r:id="rId6"/>
    <p:sldLayoutId id="2147489932" r:id="rId7"/>
    <p:sldLayoutId id="2147489933" r:id="rId8"/>
    <p:sldLayoutId id="2147489934" r:id="rId9"/>
    <p:sldLayoutId id="2147489935" r:id="rId10"/>
    <p:sldLayoutId id="2147489936" r:id="rId11"/>
    <p:sldLayoutId id="2147489937"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062713"/>
      </p:ext>
    </p:extLst>
  </p:cSld>
  <p:clrMap bg1="lt1" tx1="dk1" bg2="lt2" tx2="dk2" accent1="accent1" accent2="accent2" accent3="accent3" accent4="accent4" accent5="accent5" accent6="accent6" hlink="hlink" folHlink="folHlink"/>
  <p:sldLayoutIdLst>
    <p:sldLayoutId id="2147489951" r:id="rId1"/>
    <p:sldLayoutId id="2147489952" r:id="rId2"/>
    <p:sldLayoutId id="2147489953" r:id="rId3"/>
    <p:sldLayoutId id="2147489954"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8636724"/>
      </p:ext>
    </p:extLst>
  </p:cSld>
  <p:clrMap bg1="lt1" tx1="dk1" bg2="lt2" tx2="dk2" accent1="accent1" accent2="accent2" accent3="accent3" accent4="accent4" accent5="accent5" accent6="accent6" hlink="hlink" folHlink="folHlink"/>
  <p:sldLayoutIdLst>
    <p:sldLayoutId id="2147489980" r:id="rId1"/>
    <p:sldLayoutId id="214748998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817499812"/>
      </p:ext>
    </p:extLst>
  </p:cSld>
  <p:clrMap bg1="lt1" tx1="dk1" bg2="lt2" tx2="dk2" accent1="accent1" accent2="accent2" accent3="accent3" accent4="accent4" accent5="accent5" accent6="accent6" hlink="hlink" folHlink="folHlink"/>
  <p:sldLayoutIdLst>
    <p:sldLayoutId id="2147490041" r:id="rId1"/>
    <p:sldLayoutId id="2147490042" r:id="rId2"/>
    <p:sldLayoutId id="2147490043" r:id="rId3"/>
    <p:sldLayoutId id="214749004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663" y="365126"/>
            <a:ext cx="8638674" cy="753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52663" y="1335505"/>
            <a:ext cx="8638674" cy="48366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hidden="1">
            <a:extLst>
              <a:ext uri="{FF2B5EF4-FFF2-40B4-BE49-F238E27FC236}">
                <a16:creationId xmlns:a16="http://schemas.microsoft.com/office/drawing/2014/main" id="{7777A21B-5E9D-45BB-84A5-530574EDE4F4}"/>
              </a:ext>
            </a:extLst>
          </p:cNvPr>
          <p:cNvSpPr/>
          <p:nvPr userDrawn="1"/>
        </p:nvSpPr>
        <p:spPr>
          <a:xfrm>
            <a:off x="8386618" y="5132173"/>
            <a:ext cx="757382" cy="17258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Video</a:t>
            </a:r>
          </a:p>
        </p:txBody>
      </p:sp>
    </p:spTree>
    <p:extLst>
      <p:ext uri="{BB962C8B-B14F-4D97-AF65-F5344CB8AC3E}">
        <p14:creationId xmlns:p14="http://schemas.microsoft.com/office/powerpoint/2010/main" val="1938287934"/>
      </p:ext>
    </p:extLst>
  </p:cSld>
  <p:clrMap bg1="lt1" tx1="dk1" bg2="lt2" tx2="dk2" accent1="accent1" accent2="accent2" accent3="accent3" accent4="accent4" accent5="accent5" accent6="accent6" hlink="hlink" folHlink="folHlink"/>
  <p:sldLayoutIdLst>
    <p:sldLayoutId id="2147490115" r:id="rId1"/>
    <p:sldLayoutId id="2147490116" r:id="rId2"/>
    <p:sldLayoutId id="2147490117" r:id="rId3"/>
    <p:sldLayoutId id="2147490118" r:id="rId4"/>
    <p:sldLayoutId id="2147490119" r:id="rId5"/>
  </p:sldLayoutIdLst>
  <p:hf hdr="0" ftr="0" dt="0"/>
  <p:txStyles>
    <p:titleStyle>
      <a:lvl1pPr algn="l" defTabSz="685766" rtl="0" eaLnBrk="1" latinLnBrk="0" hangingPunct="1">
        <a:lnSpc>
          <a:spcPct val="90000"/>
        </a:lnSpc>
        <a:spcBef>
          <a:spcPct val="0"/>
        </a:spcBef>
        <a:buNone/>
        <a:defRPr sz="40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Trebuchet MS" panose="020B0603020202020204" pitchFamily="34" charset="0"/>
          <a:ea typeface="Verdana" panose="020B0604030504040204" pitchFamily="34" charset="0"/>
          <a:cs typeface="Courier New" panose="02070309020205020404" pitchFamily="49"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6/28/24</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378142501"/>
      </p:ext>
    </p:extLst>
  </p:cSld>
  <p:clrMap bg1="lt1" tx1="dk1" bg2="lt2" tx2="dk2" accent1="accent1" accent2="accent2" accent3="accent3" accent4="accent4" accent5="accent5" accent6="accent6" hlink="hlink" folHlink="folHlink"/>
  <p:sldLayoutIdLst>
    <p:sldLayoutId id="2147490121" r:id="rId1"/>
    <p:sldLayoutId id="2147490122" r:id="rId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0A3934-0A53-7542-9744-302D1805942A}" type="datetime1">
              <a:rPr lang="de-CH" smtClean="0"/>
              <a:t>28.06.24</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3478251379"/>
      </p:ext>
    </p:extLst>
  </p:cSld>
  <p:clrMap bg1="lt1" tx1="dk1" bg2="lt2" tx2="dk2" accent1="accent1" accent2="accent2" accent3="accent3" accent4="accent4" accent5="accent5" accent6="accent6" hlink="hlink" folHlink="folHlink"/>
  <p:sldLayoutIdLst>
    <p:sldLayoutId id="2147490124" r:id="rId1"/>
    <p:sldLayoutId id="2147490125" r:id="rId2"/>
  </p:sldLayoutIdLst>
  <p:hf hdr="0" ftr="0" dt="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png"/>
          <p:cNvPicPr>
            <a:picLocks noChangeAspect="1"/>
          </p:cNvPicPr>
          <p:nvPr userDrawn="1"/>
        </p:nvPicPr>
        <p:blipFill>
          <a:blip r:embed="rId15"/>
          <a:stretch>
            <a:fillRect/>
          </a:stretch>
        </p:blipFill>
        <p:spPr>
          <a:xfrm>
            <a:off x="4053359" y="264849"/>
            <a:ext cx="5102012" cy="542508"/>
          </a:xfrm>
          <a:prstGeom prst="rect">
            <a:avLst/>
          </a:prstGeom>
        </p:spPr>
      </p:pic>
      <p:sp>
        <p:nvSpPr>
          <p:cNvPr id="8" name="Title Placeholder 1"/>
          <p:cNvSpPr>
            <a:spLocks noGrp="1"/>
          </p:cNvSpPr>
          <p:nvPr>
            <p:ph type="title"/>
          </p:nvPr>
        </p:nvSpPr>
        <p:spPr>
          <a:xfrm>
            <a:off x="299306" y="274638"/>
            <a:ext cx="8387494" cy="532719"/>
          </a:xfrm>
          <a:prstGeom prst="rect">
            <a:avLst/>
          </a:prstGeom>
        </p:spPr>
        <p:txBody>
          <a:bodyPr vert="horz" lIns="91440" tIns="45720" rIns="91440" bIns="45720" rtlCol="0" anchor="ctr">
            <a:noAutofit/>
          </a:bodyPr>
          <a:lstStyle/>
          <a:p>
            <a:r>
              <a:rPr lang="en-US" dirty="0"/>
              <a:t>Click edit Master title style</a:t>
            </a:r>
          </a:p>
        </p:txBody>
      </p:sp>
      <p:pic>
        <p:nvPicPr>
          <p:cNvPr id="9" name="Picture 8" descr="footer.png"/>
          <p:cNvPicPr>
            <a:picLocks noChangeAspect="1"/>
          </p:cNvPicPr>
          <p:nvPr userDrawn="1"/>
        </p:nvPicPr>
        <p:blipFill>
          <a:blip r:embed="rId16"/>
          <a:stretch>
            <a:fillRect/>
          </a:stretch>
        </p:blipFill>
        <p:spPr>
          <a:xfrm>
            <a:off x="-27215" y="6267135"/>
            <a:ext cx="9189720" cy="611833"/>
          </a:xfrm>
          <a:prstGeom prst="rect">
            <a:avLst/>
          </a:prstGeom>
          <a:ln>
            <a:noFill/>
          </a:ln>
        </p:spPr>
      </p:pic>
      <p:pic>
        <p:nvPicPr>
          <p:cNvPr id="10" name="Picture 9" descr="ecelogorb.psd"/>
          <p:cNvPicPr>
            <a:picLocks noChangeAspect="1"/>
          </p:cNvPicPr>
          <p:nvPr userDrawn="1"/>
        </p:nvPicPr>
        <p:blipFill>
          <a:blip r:embed="rId17" cstate="screen">
            <a:lum bright="-8000"/>
            <a:extLst>
              <a:ext uri="{28A0092B-C50C-407E-A947-70E740481C1C}">
                <a14:useLocalDpi xmlns:a14="http://schemas.microsoft.com/office/drawing/2010/main"/>
              </a:ext>
            </a:extLst>
          </a:blip>
          <a:stretch>
            <a:fillRect/>
          </a:stretch>
        </p:blipFill>
        <p:spPr>
          <a:xfrm>
            <a:off x="193350" y="6294367"/>
            <a:ext cx="2563296" cy="512659"/>
          </a:xfrm>
          <a:prstGeom prst="rect">
            <a:avLst/>
          </a:prstGeom>
          <a:effectLst/>
        </p:spPr>
      </p:pic>
      <p:pic>
        <p:nvPicPr>
          <p:cNvPr id="11" name="Picture 10" descr="CMU_logo_horiz_black.eps"/>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263668" y="6393688"/>
            <a:ext cx="3714414" cy="337908"/>
          </a:xfrm>
          <a:prstGeom prst="rect">
            <a:avLst/>
          </a:prstGeom>
          <a:effectLst/>
        </p:spPr>
      </p:pic>
    </p:spTree>
    <p:extLst>
      <p:ext uri="{BB962C8B-B14F-4D97-AF65-F5344CB8AC3E}">
        <p14:creationId xmlns:p14="http://schemas.microsoft.com/office/powerpoint/2010/main" val="1092185447"/>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20" r:id="rId10"/>
    <p:sldLayoutId id="2147483921" r:id="rId11"/>
    <p:sldLayoutId id="2147483922" r:id="rId12"/>
    <p:sldLayoutId id="2147483923" r:id="rId13"/>
  </p:sldLayoutIdLst>
  <p:txStyles>
    <p:titleStyle>
      <a:lvl1pPr algn="l" defTabSz="457200" rtl="0" eaLnBrk="1" latinLnBrk="0" hangingPunct="1">
        <a:spcBef>
          <a:spcPct val="0"/>
        </a:spcBef>
        <a:buNone/>
        <a:defRPr sz="3600" kern="1200">
          <a:solidFill>
            <a:schemeClr val="tx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248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844848149"/>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500854"/>
            <a:ext cx="1080120" cy="312522"/>
          </a:xfrm>
          <a:prstGeom prst="rect">
            <a:avLst/>
          </a:prstGeom>
        </p:spPr>
      </p:pic>
    </p:spTree>
    <p:extLst>
      <p:ext uri="{BB962C8B-B14F-4D97-AF65-F5344CB8AC3E}">
        <p14:creationId xmlns:p14="http://schemas.microsoft.com/office/powerpoint/2010/main" val="4278721475"/>
      </p:ext>
    </p:extLst>
  </p:cSld>
  <p:clrMap bg1="lt1" tx1="dk1" bg2="lt2" tx2="dk2" accent1="accent1" accent2="accent2" accent3="accent3" accent4="accent4" accent5="accent5" accent6="accent6" hlink="hlink" folHlink="folHlink"/>
  <p:sldLayoutIdLst>
    <p:sldLayoutId id="2147484088" r:id="rId1"/>
    <p:sldLayoutId id="2147484089" r:id="rId2"/>
    <p:sldLayoutId id="2147484090" r:id="rId3"/>
    <p:sldLayoutId id="2147484091" r:id="rId4"/>
    <p:sldLayoutId id="2147484092" r:id="rId5"/>
    <p:sldLayoutId id="2147484093" r:id="rId6"/>
    <p:sldLayoutId id="2147484094" r:id="rId7"/>
    <p:sldLayoutId id="2147484095" r:id="rId8"/>
    <p:sldLayoutId id="2147484096" r:id="rId9"/>
    <p:sldLayoutId id="2147484097" r:id="rId10"/>
    <p:sldLayoutId id="2147484098"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33.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hyperlink" Target="https://github.com/CMU-SAFARI/SimplePIM" TargetMode="External"/><Relationship Id="rId2" Type="http://schemas.openxmlformats.org/officeDocument/2006/relationships/hyperlink" Target="https://arxiv.org/pdf/2310.01893.pdf" TargetMode="External"/><Relationship Id="rId1" Type="http://schemas.openxmlformats.org/officeDocument/2006/relationships/slideLayout" Target="../slideLayouts/slideLayout674.xml"/></Relationships>
</file>

<file path=ppt/slides/_rels/slide11.xml.rels><?xml version="1.0" encoding="UTF-8" standalone="yes"?>
<Relationships xmlns="http://schemas.openxmlformats.org/package/2006/relationships"><Relationship Id="rId3" Type="http://schemas.openxmlformats.org/officeDocument/2006/relationships/hyperlink" Target="https://github.com/CMU-SAFARI/SimplePIM" TargetMode="External"/><Relationship Id="rId2" Type="http://schemas.openxmlformats.org/officeDocument/2006/relationships/notesSlide" Target="../notesSlides/notesSlide3.xml"/><Relationship Id="rId1" Type="http://schemas.openxmlformats.org/officeDocument/2006/relationships/slideLayout" Target="../slideLayouts/slideLayout67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7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7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7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75.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75.xml"/></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75.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7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75.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75.xml"/></Relationships>
</file>

<file path=ppt/slides/_rels/slide2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7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arxiv.org/pdf/2310.01893.pdf" TargetMode="External"/><Relationship Id="rId1" Type="http://schemas.openxmlformats.org/officeDocument/2006/relationships/slideLayout" Target="../slideLayouts/slideLayout67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7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75.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8.xml"/><Relationship Id="rId1" Type="http://schemas.openxmlformats.org/officeDocument/2006/relationships/slideLayout" Target="../slideLayouts/slideLayout675.xml"/></Relationships>
</file>

<file path=ppt/slides/_rels/slide3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9.xml"/><Relationship Id="rId1" Type="http://schemas.openxmlformats.org/officeDocument/2006/relationships/slideLayout" Target="../slideLayouts/slideLayout67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75.xml"/></Relationships>
</file>

<file path=ppt/slides/_rels/slide39.xml.rels><?xml version="1.0" encoding="UTF-8" standalone="yes"?>
<Relationships xmlns="http://schemas.openxmlformats.org/package/2006/relationships"><Relationship Id="rId3" Type="http://schemas.openxmlformats.org/officeDocument/2006/relationships/hyperlink" Target="https://arxiv.org/pdf/2310.01893.pdf" TargetMode="External"/><Relationship Id="rId2" Type="http://schemas.openxmlformats.org/officeDocument/2006/relationships/notesSlide" Target="../notesSlides/notesSlide11.xml"/><Relationship Id="rId1" Type="http://schemas.openxmlformats.org/officeDocument/2006/relationships/slideLayout" Target="../slideLayouts/slideLayout677.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github.com/CMU-SAFARI/SimplePIM" TargetMode="External"/><Relationship Id="rId2" Type="http://schemas.openxmlformats.org/officeDocument/2006/relationships/notesSlide" Target="../notesSlides/notesSlide12.xml"/><Relationship Id="rId1" Type="http://schemas.openxmlformats.org/officeDocument/2006/relationships/slideLayout" Target="../slideLayouts/slideLayout677.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hyperlink" Target="https://github.com/CMU-SAFARI/SimplePIM" TargetMode="External"/><Relationship Id="rId2" Type="http://schemas.openxmlformats.org/officeDocument/2006/relationships/notesSlide" Target="../notesSlides/notesSlide13.xml"/><Relationship Id="rId1" Type="http://schemas.openxmlformats.org/officeDocument/2006/relationships/slideLayout" Target="../slideLayouts/slideLayout675.xml"/></Relationships>
</file>

<file path=ppt/slides/_rels/slide42.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s://users.ece.cmu.edu/~omutlu/pub/LazyPIM-coherence-for-processing-in-memory_ieee-cal16.pdf" TargetMode="Externa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57.xml"/></Relationships>
</file>

<file path=ppt/slides/_rels/slide44.xml.rels><?xml version="1.0" encoding="UTF-8" standalone="yes"?>
<Relationships xmlns="http://schemas.openxmlformats.org/package/2006/relationships"><Relationship Id="rId3" Type="http://schemas.openxmlformats.org/officeDocument/2006/relationships/hyperlink" Target="http://iscaconf.org/isca2019/" TargetMode="External"/><Relationship Id="rId2" Type="http://schemas.openxmlformats.org/officeDocument/2006/relationships/hyperlink" Target="https://people.inf.ethz.ch/omutlu/pub/CONDA-coherence-for-near-data-accelerators_isca19.pdf" TargetMode="Externa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8" Type="http://schemas.openxmlformats.org/officeDocument/2006/relationships/hyperlink" Target="https://www.youtube.com/watch?v=2DNDjQjNDTw" TargetMode="External"/><Relationship Id="rId3" Type="http://schemas.openxmlformats.org/officeDocument/2006/relationships/hyperlink" Target="https://www.hpca-conf.org/2021/" TargetMode="External"/><Relationship Id="rId7" Type="http://schemas.openxmlformats.org/officeDocument/2006/relationships/hyperlink" Target="https://people.inf.ethz.ch/omutlu/pub/SynCron-synchronization-for-near-data-processing-systems_hpca21-short-talk.pdf" TargetMode="External"/><Relationship Id="rId2" Type="http://schemas.openxmlformats.org/officeDocument/2006/relationships/hyperlink" Target="https://people.inf.ethz.ch/omutlu/pub/SynCron-synchronization-for-near-data-processing-systems_hpca21.pdf" TargetMode="External"/><Relationship Id="rId1" Type="http://schemas.openxmlformats.org/officeDocument/2006/relationships/slideLayout" Target="../slideLayouts/slideLayout13.xml"/><Relationship Id="rId6" Type="http://schemas.openxmlformats.org/officeDocument/2006/relationships/hyperlink" Target="https://people.inf.ethz.ch/omutlu/pub/SynCron-synchronization-for-near-data-processing-systems_hpca21-short-talk.pptx" TargetMode="External"/><Relationship Id="rId5" Type="http://schemas.openxmlformats.org/officeDocument/2006/relationships/hyperlink" Target="https://people.inf.ethz.ch/omutlu/pub/SynCron-synchronization-for-near-data-processing-systems_hpca21-talk.pdf" TargetMode="External"/><Relationship Id="rId10" Type="http://schemas.openxmlformats.org/officeDocument/2006/relationships/image" Target="../media/image34.tiff"/><Relationship Id="rId4" Type="http://schemas.openxmlformats.org/officeDocument/2006/relationships/hyperlink" Target="https://people.inf.ethz.ch/omutlu/pub/SynCron-synchronization-for-near-data-processing-systems_hpca21-talk.pptx" TargetMode="External"/><Relationship Id="rId9" Type="http://schemas.openxmlformats.org/officeDocument/2006/relationships/hyperlink" Target="https://www.youtube.com/watch?v=kGiN-YjeUUA"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iccd-conf.com/" TargetMode="External"/><Relationship Id="rId2" Type="http://schemas.openxmlformats.org/officeDocument/2006/relationships/hyperlink" Target="https://users.ece.cmu.edu/~omutlu/pub/in-memory-pointer-chasing-accelerator_iccd16.pdf" TargetMode="Externa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hyperlink" Target="http://isca2016.eecs.umich.edu/" TargetMode="External"/><Relationship Id="rId7" Type="http://schemas.openxmlformats.org/officeDocument/2006/relationships/hyperlink" Target="https://users.ece.cmu.edu/~omutlu/pub/TOM-programmer-transparent-GPU-near-date-processing_kevinhsieh_isca16-lightning-talk.pdf" TargetMode="External"/><Relationship Id="rId2" Type="http://schemas.openxmlformats.org/officeDocument/2006/relationships/hyperlink" Target="https://users.ece.cmu.edu/~omutlu/pub/TOM-programmer-transparent-GPU-near-date-processing_isca16.pdf" TargetMode="External"/><Relationship Id="rId1" Type="http://schemas.openxmlformats.org/officeDocument/2006/relationships/slideLayout" Target="../slideLayouts/slideLayout534.xml"/><Relationship Id="rId6" Type="http://schemas.openxmlformats.org/officeDocument/2006/relationships/hyperlink" Target="https://users.ece.cmu.edu/~omutlu/pub/TOM-programmer-transparent-GPU-near-date-processing_kevinhsieh_isca16-lightning-talk.pptx" TargetMode="External"/><Relationship Id="rId5" Type="http://schemas.openxmlformats.org/officeDocument/2006/relationships/hyperlink" Target="https://users.ece.cmu.edu/~omutlu/pub/TOM-programmer-transparent-GPU-near-date-processing_kevinhsieh_isca16-talk.pdf" TargetMode="External"/><Relationship Id="rId4" Type="http://schemas.openxmlformats.org/officeDocument/2006/relationships/hyperlink" Target="https://users.ece.cmu.edu/~omutlu/pub/TOM-programmer-transparent-GPU-near-date-processing_kevinhsieh_isca16-talk.pptx"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arxiv.org/pdf/2105.03725.pdf" TargetMode="Externa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6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5.xml"/><Relationship Id="rId1" Type="http://schemas.openxmlformats.org/officeDocument/2006/relationships/slideLayout" Target="../slideLayouts/slideLayout664.xml"/></Relationships>
</file>

<file path=ppt/slides/_rels/slide51.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6.xml"/><Relationship Id="rId1" Type="http://schemas.openxmlformats.org/officeDocument/2006/relationships/slideLayout" Target="../slideLayouts/slideLayout664.xml"/><Relationship Id="rId5" Type="http://schemas.openxmlformats.org/officeDocument/2006/relationships/image" Target="../media/image40.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7.xml"/><Relationship Id="rId1" Type="http://schemas.openxmlformats.org/officeDocument/2006/relationships/slideLayout" Target="../slideLayouts/slideLayout664.xml"/><Relationship Id="rId5" Type="http://schemas.openxmlformats.org/officeDocument/2006/relationships/image" Target="../media/image40.png"/><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8.xml"/><Relationship Id="rId1" Type="http://schemas.openxmlformats.org/officeDocument/2006/relationships/slideLayout" Target="../slideLayouts/slideLayout664.xml"/><Relationship Id="rId5" Type="http://schemas.openxmlformats.org/officeDocument/2006/relationships/image" Target="../media/image40.png"/><Relationship Id="rId4" Type="http://schemas.openxmlformats.org/officeDocument/2006/relationships/image" Target="../media/image39.png"/></Relationships>
</file>

<file path=ppt/slides/_rels/slide54.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19.xml"/><Relationship Id="rId1" Type="http://schemas.openxmlformats.org/officeDocument/2006/relationships/slideLayout" Target="../slideLayouts/slideLayout664.xml"/><Relationship Id="rId5" Type="http://schemas.openxmlformats.org/officeDocument/2006/relationships/image" Target="../media/image40.png"/><Relationship Id="rId4" Type="http://schemas.openxmlformats.org/officeDocument/2006/relationships/image" Target="../media/image39.png"/></Relationships>
</file>

<file path=ppt/slides/_rels/slide55.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20.xml"/><Relationship Id="rId1" Type="http://schemas.openxmlformats.org/officeDocument/2006/relationships/slideLayout" Target="../slideLayouts/slideLayout664.xml"/><Relationship Id="rId5" Type="http://schemas.openxmlformats.org/officeDocument/2006/relationships/image" Target="../media/image40.png"/><Relationship Id="rId4" Type="http://schemas.openxmlformats.org/officeDocument/2006/relationships/image" Target="../media/image39.png"/></Relationships>
</file>

<file path=ppt/slides/_rels/slide56.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21.xml"/><Relationship Id="rId1" Type="http://schemas.openxmlformats.org/officeDocument/2006/relationships/slideLayout" Target="../slideLayouts/slideLayout664.xml"/><Relationship Id="rId5" Type="http://schemas.openxmlformats.org/officeDocument/2006/relationships/image" Target="../media/image40.png"/><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6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6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6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6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64.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664.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64.xml"/></Relationships>
</file>

<file path=ppt/slides/_rels/slide68.xml.rels><?xml version="1.0" encoding="UTF-8" standalone="yes"?>
<Relationships xmlns="http://schemas.openxmlformats.org/package/2006/relationships"><Relationship Id="rId3" Type="http://schemas.openxmlformats.org/officeDocument/2006/relationships/hyperlink" Target="https://github.com/CMU-SAFARI/DAMOV" TargetMode="External"/><Relationship Id="rId2" Type="http://schemas.openxmlformats.org/officeDocument/2006/relationships/notesSlide" Target="../notesSlides/notesSlide33.xml"/><Relationship Id="rId1" Type="http://schemas.openxmlformats.org/officeDocument/2006/relationships/slideLayout" Target="../slideLayouts/slideLayout66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64.xml"/></Relationships>
</file>

<file path=ppt/slides/_rels/slide7.xml.rels><?xml version="1.0" encoding="UTF-8" standalone="yes"?>
<Relationships xmlns="http://schemas.openxmlformats.org/package/2006/relationships"><Relationship Id="rId3" Type="http://schemas.openxmlformats.org/officeDocument/2006/relationships/hyperlink" Target="http://www.ece.cmu.edu/calcm/isca2015/" TargetMode="External"/><Relationship Id="rId2" Type="http://schemas.openxmlformats.org/officeDocument/2006/relationships/hyperlink" Target="http://users.ece.cmu.edu/~omutlu/pub/pim-enabled-instructons-for-low-overhead-pim_isca15.pdf" TargetMode="External"/><Relationship Id="rId1" Type="http://schemas.openxmlformats.org/officeDocument/2006/relationships/slideLayout" Target="../slideLayouts/slideLayout625.xml"/><Relationship Id="rId6" Type="http://schemas.openxmlformats.org/officeDocument/2006/relationships/image" Target="../media/image16.png"/><Relationship Id="rId5" Type="http://schemas.openxmlformats.org/officeDocument/2006/relationships/hyperlink" Target="http://users.ece.cmu.edu/~omutlu/pub/pim-enabled-instructons-for-low-overhead-pim_isca15-lightning-talk.pdf" TargetMode="External"/><Relationship Id="rId4" Type="http://schemas.openxmlformats.org/officeDocument/2006/relationships/hyperlink" Target="http://users.ece.cmu.edu/~omutlu/pub/pim-enabled-instructons-for-low-overhead-pim_isca15-talk.pdf"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664.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664.xml"/><Relationship Id="rId4" Type="http://schemas.openxmlformats.org/officeDocument/2006/relationships/hyperlink" Target="https://github.com/CMU-SAFARI/DAMOV"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youtube.com/watch?v=GWideVyo0nM&amp;list=PL5Q2soXY2Zi_tOTAYm--dYByNPL7JhwR9&amp;index=3" TargetMode="External"/><Relationship Id="rId1" Type="http://schemas.openxmlformats.org/officeDocument/2006/relationships/slideLayout" Target="../slideLayouts/slideLayout236.xml"/></Relationships>
</file>

<file path=ppt/slides/_rels/slide73.xml.rels><?xml version="1.0" encoding="UTF-8" standalone="yes"?>
<Relationships xmlns="http://schemas.openxmlformats.org/package/2006/relationships"><Relationship Id="rId8" Type="http://schemas.openxmlformats.org/officeDocument/2006/relationships/hyperlink" Target="https://www.youtube.com/watch?v=HkMYuYMuZOg&amp;list=PL5Q2soXY2Zi8_VVChACnON4sfh2bJ5IrD&amp;index=161" TargetMode="External"/><Relationship Id="rId3" Type="http://schemas.openxmlformats.org/officeDocument/2006/relationships/hyperlink" Target="https://doi.org/10.1109/ACCESS.2021.3110993" TargetMode="External"/><Relationship Id="rId7" Type="http://schemas.openxmlformats.org/officeDocument/2006/relationships/hyperlink" Target="https://www.youtube.com/watch?v=GWideVyo0nM&amp;list=PL5Q2soXY2Zi8_VVChACnON4sfh2bJ5IrD&amp;index=156" TargetMode="External"/><Relationship Id="rId2" Type="http://schemas.openxmlformats.org/officeDocument/2006/relationships/hyperlink" Target="https://people.inf.ethz.ch/omutlu/pub/DAMOV-Bottleneck-Analysis-and-DataMovement-Benchmarks_arxiv21.pdf" TargetMode="External"/><Relationship Id="rId1" Type="http://schemas.openxmlformats.org/officeDocument/2006/relationships/slideLayout" Target="../slideLayouts/slideLayout2.xml"/><Relationship Id="rId6" Type="http://schemas.openxmlformats.org/officeDocument/2006/relationships/hyperlink" Target="https://github.com/CMU-SAFARI/DAMOV" TargetMode="External"/><Relationship Id="rId5" Type="http://schemas.openxmlformats.org/officeDocument/2006/relationships/hyperlink" Target="https://arxiv.org/pdf/2105.03725.pdf" TargetMode="External"/><Relationship Id="rId4" Type="http://schemas.openxmlformats.org/officeDocument/2006/relationships/hyperlink" Target="https://arxiv.org/abs/2105.03725" TargetMode="External"/><Relationship Id="rId9" Type="http://schemas.openxmlformats.org/officeDocument/2006/relationships/image" Target="../media/image45.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53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rxiv.org/pdf/2310.10168.pdf" TargetMode="External"/><Relationship Id="rId1" Type="http://schemas.openxmlformats.org/officeDocument/2006/relationships/slideLayout" Target="../slideLayouts/slideLayout625.xml"/></Relationships>
</file>

<file path=ppt/slides/_rels/slide9.xml.rels><?xml version="1.0" encoding="UTF-8" standalone="yes"?>
<Relationships xmlns="http://schemas.openxmlformats.org/package/2006/relationships"><Relationship Id="rId3" Type="http://schemas.openxmlformats.org/officeDocument/2006/relationships/hyperlink" Target="http://pactconf.org/" TargetMode="External"/><Relationship Id="rId2" Type="http://schemas.openxmlformats.org/officeDocument/2006/relationships/hyperlink" Target="https://people.inf.ethz.ch/omutlu/pub/SimplePIM_pact23.pdf" TargetMode="External"/><Relationship Id="rId1" Type="http://schemas.openxmlformats.org/officeDocument/2006/relationships/slideLayout" Target="../slideLayouts/slideLayout625.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PIM Adoption &amp; Programmability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eaLnBrk="1" hangingPunct="1"/>
            <a:r>
              <a:rPr lang="en-US" altLang="en-US" sz="3200" kern="0" dirty="0">
                <a:solidFill>
                  <a:srgbClr val="003399"/>
                </a:solidFill>
                <a:ea typeface="ＭＳ Ｐゴシック" panose="020B0600070205080204" pitchFamily="34" charset="-128"/>
              </a:rPr>
              <a:t>Geraldo F. Oliveira</a:t>
            </a:r>
          </a:p>
          <a:p>
            <a:pPr eaLnBrk="1" hangingPunct="1"/>
            <a:r>
              <a:rPr lang="en-US" altLang="en-US" sz="3200" kern="0" dirty="0">
                <a:ea typeface="ＭＳ Ｐゴシック" panose="020B0600070205080204" pitchFamily="34" charset="-128"/>
              </a:rPr>
              <a:t>Prof. Onur Mutlu </a:t>
            </a:r>
            <a:br>
              <a:rPr lang="en-US" altLang="en-US" sz="3200" kern="0" dirty="0">
                <a:ea typeface="ＭＳ Ｐゴシック" panose="020B0600070205080204" pitchFamily="34" charset="-128"/>
              </a:rPr>
            </a:br>
            <a:endParaRPr lang="en-US" altLang="en-US" sz="2800" kern="0" dirty="0">
              <a:ea typeface="ＭＳ Ｐゴシック" panose="020B0600070205080204" pitchFamily="34" charset="-128"/>
            </a:endParaRPr>
          </a:p>
          <a:p>
            <a:pPr eaLnBrk="1" hangingPunct="1"/>
            <a:r>
              <a:rPr lang="en-US" altLang="en-US" sz="2800" kern="0" dirty="0">
                <a:ea typeface="ＭＳ Ｐゴシック" panose="020B0600070205080204" pitchFamily="34" charset="-128"/>
              </a:rPr>
              <a:t>ISCA 2024</a:t>
            </a:r>
          </a:p>
          <a:p>
            <a:pPr eaLnBrk="1" hangingPunct="1"/>
            <a:r>
              <a:rPr lang="en-US" altLang="en-US" sz="2800" kern="0" dirty="0">
                <a:ea typeface="ＭＳ Ｐゴシック" panose="020B0600070205080204" pitchFamily="34" charset="-128"/>
              </a:rPr>
              <a:t>29 June 2024</a:t>
            </a:r>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a:p>
            <a:pPr eaLnBrk="1" hangingPunct="1"/>
            <a:endParaRPr lang="en-US" altLang="en-US" kern="0" dirty="0">
              <a:ea typeface="ＭＳ Ｐゴシック" panose="020B0600070205080204" pitchFamily="34" charset="-128"/>
            </a:endParaRPr>
          </a:p>
        </p:txBody>
      </p:sp>
    </p:spTree>
    <p:extLst>
      <p:ext uri="{BB962C8B-B14F-4D97-AF65-F5344CB8AC3E}">
        <p14:creationId xmlns:p14="http://schemas.microsoft.com/office/powerpoint/2010/main" val="36645177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3750194"/>
            <a:ext cx="9144000" cy="455411"/>
          </a:xfrm>
        </p:spPr>
        <p:txBody>
          <a:bodyPr>
            <a:noAutofit/>
          </a:bodyPr>
          <a:lstStyle/>
          <a:p>
            <a:pPr>
              <a:spcBef>
                <a:spcPts val="600"/>
              </a:spcBef>
            </a:pPr>
            <a:r>
              <a:rPr lang="en-US" sz="2200" b="0" dirty="0" err="1">
                <a:latin typeface="Candara" panose="020E0502030303020204" pitchFamily="34" charset="0"/>
              </a:rPr>
              <a:t>Jinfan</a:t>
            </a:r>
            <a:r>
              <a:rPr lang="en-US" sz="2200" b="0" dirty="0">
                <a:latin typeface="Candara" panose="020E0502030303020204" pitchFamily="34" charset="0"/>
              </a:rPr>
              <a:t> Chen, Juan Gómez Luna, Izzat El Hajj, </a:t>
            </a:r>
            <a:r>
              <a:rPr lang="en-US" sz="2200" b="0" dirty="0" err="1">
                <a:latin typeface="Candara" panose="020E0502030303020204" pitchFamily="34" charset="0"/>
              </a:rPr>
              <a:t>Yuxin</a:t>
            </a:r>
            <a:r>
              <a:rPr lang="en-US" sz="2200" b="0" dirty="0">
                <a:latin typeface="Candara" panose="020E0502030303020204" pitchFamily="34" charset="0"/>
              </a:rPr>
              <a:t> Guo, </a:t>
            </a:r>
            <a:r>
              <a:rPr lang="en-US" sz="2200" b="0" dirty="0" err="1">
                <a:latin typeface="Candara" panose="020E0502030303020204" pitchFamily="34" charset="0"/>
              </a:rPr>
              <a:t>Onur</a:t>
            </a:r>
            <a:r>
              <a:rPr lang="en-US" sz="2200" b="0" dirty="0">
                <a:latin typeface="Candara" panose="020E0502030303020204" pitchFamily="34" charset="0"/>
              </a:rPr>
              <a:t> </a:t>
            </a:r>
            <a:r>
              <a:rPr lang="en-US" sz="2200" b="0" dirty="0" err="1">
                <a:latin typeface="Candara" panose="020E0502030303020204" pitchFamily="34" charset="0"/>
              </a:rPr>
              <a:t>Mutlu</a:t>
            </a:r>
            <a:endParaRPr lang="en-US" sz="22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1066006"/>
            <a:ext cx="9144000" cy="2142034"/>
          </a:xfrm>
        </p:spPr>
        <p:txBody>
          <a:bodyPr>
            <a:normAutofit lnSpcReduction="10000"/>
          </a:bodyPr>
          <a:lstStyle/>
          <a:p>
            <a:r>
              <a:rPr lang="en-US" sz="5900" dirty="0" err="1">
                <a:solidFill>
                  <a:srgbClr val="002060"/>
                </a:solidFill>
              </a:rPr>
              <a:t>SimplePIM</a:t>
            </a:r>
            <a:r>
              <a:rPr lang="en-US" sz="5900" dirty="0">
                <a:solidFill>
                  <a:srgbClr val="002060"/>
                </a:solidFill>
              </a:rPr>
              <a:t>:</a:t>
            </a:r>
            <a:endParaRPr lang="en-US" sz="5900" dirty="0">
              <a:solidFill>
                <a:srgbClr val="0070C0"/>
              </a:solidFill>
            </a:endParaRPr>
          </a:p>
          <a:p>
            <a:r>
              <a:rPr lang="en-US" sz="4100" dirty="0">
                <a:solidFill>
                  <a:srgbClr val="0070C0"/>
                </a:solidFill>
                <a:latin typeface="Candara" panose="020E0502030303020204" pitchFamily="34" charset="0"/>
              </a:rPr>
              <a:t>A Software Framework for Productive and Efficient Processing-in-Memory</a:t>
            </a:r>
          </a:p>
        </p:txBody>
      </p:sp>
      <p:sp>
        <p:nvSpPr>
          <p:cNvPr id="4" name="Subtitle 1">
            <a:extLst>
              <a:ext uri="{FF2B5EF4-FFF2-40B4-BE49-F238E27FC236}">
                <a16:creationId xmlns:a16="http://schemas.microsoft.com/office/drawing/2014/main" id="{A8E1073D-2730-9344-9B5D-7736C10F61B9}"/>
              </a:ext>
            </a:extLst>
          </p:cNvPr>
          <p:cNvSpPr txBox="1">
            <a:spLocks/>
          </p:cNvSpPr>
          <p:nvPr/>
        </p:nvSpPr>
        <p:spPr>
          <a:xfrm>
            <a:off x="1106731" y="4629876"/>
            <a:ext cx="6858000" cy="1039063"/>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1800" b="1" i="0" u="sng" strike="noStrike" kern="1200" cap="none" spc="0" normalizeH="0" baseline="0" noProof="0" dirty="0">
                <a:ln>
                  <a:noFill/>
                </a:ln>
                <a:solidFill>
                  <a:prstClr val="black"/>
                </a:solidFill>
                <a:effectLst/>
                <a:uLnTx/>
                <a:uFillTx/>
                <a:latin typeface="Calibri Light" panose="020F0302020204030204"/>
                <a:ea typeface="+mn-ea"/>
                <a:cs typeface="+mn-cs"/>
                <a:hlinkClick r:id="rId2"/>
              </a:rPr>
              <a:t>https://arxiv.org/pdf/2310.01893.pdf</a:t>
            </a:r>
            <a:endParaRPr kumimoji="0" lang="en-US" sz="1800" b="1" i="0" u="sng"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rPr>
              <a:t>https://github.com/CMU-SAFARI/SimplePIM</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35319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9F345-AA55-FA44-AB8E-FF396F7BE041}"/>
              </a:ext>
            </a:extLst>
          </p:cNvPr>
          <p:cNvSpPr>
            <a:spLocks noGrp="1"/>
          </p:cNvSpPr>
          <p:nvPr>
            <p:ph type="title"/>
          </p:nvPr>
        </p:nvSpPr>
        <p:spPr/>
        <p:txBody>
          <a:bodyPr>
            <a:normAutofit fontScale="90000"/>
          </a:bodyPr>
          <a:lstStyle/>
          <a:p>
            <a:r>
              <a:rPr lang="en-US" dirty="0"/>
              <a:t>Executive Summary</a:t>
            </a:r>
          </a:p>
        </p:txBody>
      </p:sp>
      <p:sp>
        <p:nvSpPr>
          <p:cNvPr id="3" name="Content Placeholder 2">
            <a:extLst>
              <a:ext uri="{FF2B5EF4-FFF2-40B4-BE49-F238E27FC236}">
                <a16:creationId xmlns:a16="http://schemas.microsoft.com/office/drawing/2014/main" id="{98F2F4DE-345E-C64B-942C-1E96465BF841}"/>
              </a:ext>
            </a:extLst>
          </p:cNvPr>
          <p:cNvSpPr>
            <a:spLocks noGrp="1"/>
          </p:cNvSpPr>
          <p:nvPr>
            <p:ph idx="1"/>
          </p:nvPr>
        </p:nvSpPr>
        <p:spPr>
          <a:xfrm>
            <a:off x="169011" y="936172"/>
            <a:ext cx="8717412" cy="5574797"/>
          </a:xfrm>
        </p:spPr>
        <p:txBody>
          <a:bodyPr>
            <a:normAutofit fontScale="77500" lnSpcReduction="20000"/>
          </a:bodyPr>
          <a:lstStyle/>
          <a:p>
            <a:pPr>
              <a:lnSpc>
                <a:spcPct val="100000"/>
              </a:lnSpc>
            </a:pPr>
            <a:r>
              <a:rPr lang="en-US" sz="2700" dirty="0">
                <a:solidFill>
                  <a:srgbClr val="00B050"/>
                </a:solidFill>
              </a:rPr>
              <a:t>Processing-in-Memory</a:t>
            </a:r>
            <a:r>
              <a:rPr lang="en-US" sz="2700" dirty="0"/>
              <a:t> (PIM) promises to alleviate the </a:t>
            </a:r>
            <a:r>
              <a:rPr lang="en-US" sz="2700" i="1" dirty="0">
                <a:solidFill>
                  <a:srgbClr val="C00000"/>
                </a:solidFill>
              </a:rPr>
              <a:t>data movement bottleneck</a:t>
            </a:r>
            <a:endParaRPr lang="en-US" sz="2700" i="1" dirty="0"/>
          </a:p>
          <a:p>
            <a:pPr>
              <a:lnSpc>
                <a:spcPct val="100000"/>
              </a:lnSpc>
            </a:pPr>
            <a:r>
              <a:rPr lang="en-US" sz="2700" dirty="0"/>
              <a:t>Real PIM hardware is now available, e.g., UPMEM PIM</a:t>
            </a:r>
          </a:p>
          <a:p>
            <a:pPr>
              <a:lnSpc>
                <a:spcPct val="100000"/>
              </a:lnSpc>
            </a:pPr>
            <a:r>
              <a:rPr lang="en-US" sz="2700" dirty="0"/>
              <a:t>However, </a:t>
            </a:r>
            <a:r>
              <a:rPr lang="en-US" sz="2700" dirty="0">
                <a:solidFill>
                  <a:srgbClr val="C00000"/>
                </a:solidFill>
              </a:rPr>
              <a:t>programming real PIM hardware is challenging</a:t>
            </a:r>
            <a:r>
              <a:rPr lang="en-US" sz="2700" dirty="0"/>
              <a:t>, e.g.:</a:t>
            </a:r>
          </a:p>
          <a:p>
            <a:pPr lvl="1">
              <a:lnSpc>
                <a:spcPct val="100000"/>
              </a:lnSpc>
            </a:pPr>
            <a:r>
              <a:rPr lang="en-US" sz="2500" dirty="0"/>
              <a:t>Distribute data across PIM memory banks,</a:t>
            </a:r>
          </a:p>
          <a:p>
            <a:pPr lvl="1">
              <a:lnSpc>
                <a:spcPct val="100000"/>
              </a:lnSpc>
            </a:pPr>
            <a:r>
              <a:rPr lang="en-US" sz="2500" dirty="0"/>
              <a:t>Manage data transfers between host cores and PIM cores, and between PIM cores,</a:t>
            </a:r>
          </a:p>
          <a:p>
            <a:pPr lvl="1">
              <a:lnSpc>
                <a:spcPct val="100000"/>
              </a:lnSpc>
            </a:pPr>
            <a:r>
              <a:rPr lang="en-US" sz="2500" dirty="0"/>
              <a:t>Launch PIM kernels on the PIM cores, etc.</a:t>
            </a:r>
          </a:p>
          <a:p>
            <a:pPr>
              <a:lnSpc>
                <a:spcPct val="100000"/>
              </a:lnSpc>
            </a:pPr>
            <a:r>
              <a:rPr lang="en-US" sz="2700" dirty="0" err="1">
                <a:solidFill>
                  <a:srgbClr val="00B050"/>
                </a:solidFill>
              </a:rPr>
              <a:t>SimplePIM</a:t>
            </a:r>
            <a:r>
              <a:rPr lang="en-US" sz="2700" dirty="0"/>
              <a:t> is a high-level programming framework for real PIM hardware</a:t>
            </a:r>
          </a:p>
          <a:p>
            <a:pPr lvl="1">
              <a:lnSpc>
                <a:spcPct val="100000"/>
              </a:lnSpc>
            </a:pPr>
            <a:r>
              <a:rPr lang="en-US" sz="2500" dirty="0"/>
              <a:t>Iterators such as </a:t>
            </a:r>
            <a:r>
              <a:rPr lang="en-US" sz="2500" dirty="0">
                <a:latin typeface="Courier" pitchFamily="2" charset="0"/>
              </a:rPr>
              <a:t>map</a:t>
            </a:r>
            <a:r>
              <a:rPr lang="en-US" sz="2500" dirty="0"/>
              <a:t>, </a:t>
            </a:r>
            <a:r>
              <a:rPr lang="en-US" sz="2500" dirty="0">
                <a:latin typeface="Courier" pitchFamily="2" charset="0"/>
              </a:rPr>
              <a:t>reduce</a:t>
            </a:r>
            <a:r>
              <a:rPr lang="en-US" sz="2500" dirty="0"/>
              <a:t>, and </a:t>
            </a:r>
            <a:r>
              <a:rPr lang="en-US" sz="2500" dirty="0">
                <a:latin typeface="Courier" pitchFamily="2" charset="0"/>
              </a:rPr>
              <a:t>zip</a:t>
            </a:r>
          </a:p>
          <a:p>
            <a:pPr lvl="1">
              <a:lnSpc>
                <a:spcPct val="100000"/>
              </a:lnSpc>
            </a:pPr>
            <a:r>
              <a:rPr lang="en-US" sz="2500" dirty="0"/>
              <a:t>Collective communication with </a:t>
            </a:r>
            <a:r>
              <a:rPr lang="en-US" sz="2500" dirty="0">
                <a:latin typeface="Courier" pitchFamily="2" charset="0"/>
              </a:rPr>
              <a:t>broadcast</a:t>
            </a:r>
            <a:r>
              <a:rPr lang="en-US" sz="2500" dirty="0"/>
              <a:t>, </a:t>
            </a:r>
            <a:r>
              <a:rPr lang="en-US" sz="2500" dirty="0">
                <a:latin typeface="Courier" pitchFamily="2" charset="0"/>
              </a:rPr>
              <a:t>scatter</a:t>
            </a:r>
            <a:r>
              <a:rPr lang="en-US" sz="2500" dirty="0"/>
              <a:t>, and </a:t>
            </a:r>
            <a:r>
              <a:rPr lang="en-US" sz="2500" dirty="0">
                <a:latin typeface="Courier" pitchFamily="2" charset="0"/>
              </a:rPr>
              <a:t>gather</a:t>
            </a:r>
          </a:p>
          <a:p>
            <a:pPr>
              <a:lnSpc>
                <a:spcPct val="100000"/>
              </a:lnSpc>
            </a:pPr>
            <a:r>
              <a:rPr lang="en-US" sz="2900" dirty="0"/>
              <a:t>Implementation on UPMEM and evaluation with six different workloads</a:t>
            </a:r>
          </a:p>
          <a:p>
            <a:pPr lvl="1">
              <a:lnSpc>
                <a:spcPct val="100000"/>
              </a:lnSpc>
            </a:pPr>
            <a:r>
              <a:rPr lang="en-US" sz="2500" dirty="0"/>
              <a:t>Reduction, vector add, histogram, linear/logistic regression, K-means</a:t>
            </a:r>
          </a:p>
          <a:p>
            <a:pPr lvl="1">
              <a:lnSpc>
                <a:spcPct val="100000"/>
              </a:lnSpc>
            </a:pPr>
            <a:r>
              <a:rPr lang="en-US" sz="2500" dirty="0">
                <a:solidFill>
                  <a:srgbClr val="0070C0"/>
                </a:solidFill>
              </a:rPr>
              <a:t>4.4x fewer lines of code </a:t>
            </a:r>
            <a:r>
              <a:rPr lang="en-US" sz="2500" dirty="0"/>
              <a:t>compared to hand-optimized code</a:t>
            </a:r>
          </a:p>
          <a:p>
            <a:pPr lvl="1">
              <a:lnSpc>
                <a:spcPct val="100000"/>
              </a:lnSpc>
            </a:pPr>
            <a:r>
              <a:rPr lang="en-US" sz="2500" dirty="0"/>
              <a:t>Between 15% and 43% </a:t>
            </a:r>
            <a:r>
              <a:rPr lang="en-US" sz="2500" dirty="0">
                <a:solidFill>
                  <a:srgbClr val="7030A0"/>
                </a:solidFill>
              </a:rPr>
              <a:t>faster than hand-optimized code </a:t>
            </a:r>
            <a:r>
              <a:rPr lang="en-US" sz="2500" dirty="0"/>
              <a:t>for three workloads</a:t>
            </a:r>
          </a:p>
          <a:p>
            <a:pPr>
              <a:lnSpc>
                <a:spcPct val="100000"/>
              </a:lnSpc>
            </a:pPr>
            <a:r>
              <a:rPr lang="en-US" sz="2900" dirty="0"/>
              <a:t>Source code: </a:t>
            </a:r>
            <a:r>
              <a:rPr lang="en-US" sz="2900" dirty="0">
                <a:hlinkClick r:id="rId3"/>
              </a:rPr>
              <a:t>https://github.com/CMU-SAFARI/SimplePIM</a:t>
            </a:r>
            <a:endParaRPr lang="en-US" sz="2900" dirty="0"/>
          </a:p>
        </p:txBody>
      </p:sp>
    </p:spTree>
    <p:extLst>
      <p:ext uri="{BB962C8B-B14F-4D97-AF65-F5344CB8AC3E}">
        <p14:creationId xmlns:p14="http://schemas.microsoft.com/office/powerpoint/2010/main" val="463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DF2A-A3FA-4545-BAC8-AD5AC1F2A3D0}"/>
              </a:ext>
            </a:extLst>
          </p:cNvPr>
          <p:cNvSpPr>
            <a:spLocks noGrp="1"/>
          </p:cNvSpPr>
          <p:nvPr>
            <p:ph type="title"/>
          </p:nvPr>
        </p:nvSpPr>
        <p:spPr/>
        <p:txBody>
          <a:bodyPr>
            <a:normAutofit fontScale="90000"/>
          </a:bodyPr>
          <a:lstStyle/>
          <a:p>
            <a:r>
              <a:rPr lang="en-US" dirty="0"/>
              <a:t>Outline</a:t>
            </a:r>
          </a:p>
        </p:txBody>
      </p:sp>
      <p:sp>
        <p:nvSpPr>
          <p:cNvPr id="18" name="Rounded Rectangle 17">
            <a:extLst>
              <a:ext uri="{FF2B5EF4-FFF2-40B4-BE49-F238E27FC236}">
                <a16:creationId xmlns:a16="http://schemas.microsoft.com/office/drawing/2014/main" id="{6FA41254-8AE7-BB46-ADE1-C0B696ACAFF8}"/>
              </a:ext>
            </a:extLst>
          </p:cNvPr>
          <p:cNvSpPr>
            <a:spLocks/>
          </p:cNvSpPr>
          <p:nvPr/>
        </p:nvSpPr>
        <p:spPr>
          <a:xfrm>
            <a:off x="178200" y="1148661"/>
            <a:ext cx="8787600" cy="1368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Processing-in-memory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and PIM programming </a:t>
            </a:r>
          </a:p>
        </p:txBody>
      </p:sp>
      <p:sp>
        <p:nvSpPr>
          <p:cNvPr id="20" name="Rounded Rectangle 19">
            <a:extLst>
              <a:ext uri="{FF2B5EF4-FFF2-40B4-BE49-F238E27FC236}">
                <a16:creationId xmlns:a16="http://schemas.microsoft.com/office/drawing/2014/main" id="{446258CD-997B-BC42-98FC-089EB66C5B54}"/>
              </a:ext>
            </a:extLst>
          </p:cNvPr>
          <p:cNvSpPr>
            <a:spLocks/>
          </p:cNvSpPr>
          <p:nvPr/>
        </p:nvSpPr>
        <p:spPr>
          <a:xfrm>
            <a:off x="169011" y="2696922"/>
            <a:ext cx="8787600" cy="1944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 high-level programming framework for processing-in-memory</a:t>
            </a:r>
          </a:p>
        </p:txBody>
      </p:sp>
      <p:sp>
        <p:nvSpPr>
          <p:cNvPr id="21" name="Rounded Rectangle 20">
            <a:extLst>
              <a:ext uri="{FF2B5EF4-FFF2-40B4-BE49-F238E27FC236}">
                <a16:creationId xmlns:a16="http://schemas.microsoft.com/office/drawing/2014/main" id="{30EAF30C-5834-A14B-83D1-96EBC59D703D}"/>
              </a:ext>
            </a:extLst>
          </p:cNvPr>
          <p:cNvSpPr>
            <a:spLocks/>
          </p:cNvSpPr>
          <p:nvPr/>
        </p:nvSpPr>
        <p:spPr>
          <a:xfrm>
            <a:off x="169010" y="4821184"/>
            <a:ext cx="8796789" cy="1368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Evaluation</a:t>
            </a:r>
          </a:p>
        </p:txBody>
      </p:sp>
    </p:spTree>
    <p:extLst>
      <p:ext uri="{BB962C8B-B14F-4D97-AF65-F5344CB8AC3E}">
        <p14:creationId xmlns:p14="http://schemas.microsoft.com/office/powerpoint/2010/main" val="120157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grpId="1" nodeType="clickEffect">
                                  <p:stCondLst>
                                    <p:cond delay="0"/>
                                  </p:stCondLst>
                                  <p:iterate type="lt">
                                    <p:tmPct val="4000"/>
                                  </p:iterate>
                                  <p:childTnLst>
                                    <p:set>
                                      <p:cBhvr override="childStyle">
                                        <p:cTn id="18" dur="500" fill="hold"/>
                                        <p:tgtEl>
                                          <p:spTgt spid="18"/>
                                        </p:tgtEl>
                                        <p:attrNameLst>
                                          <p:attrName>style.color</p:attrName>
                                        </p:attrNameLst>
                                      </p:cBhvr>
                                      <p:to>
                                        <p:clrVal>
                                          <a:schemeClr val="accent1"/>
                                        </p:clrVal>
                                      </p:to>
                                    </p:set>
                                    <p:set>
                                      <p:cBhvr>
                                        <p:cTn id="19" dur="500" fill="hold"/>
                                        <p:tgtEl>
                                          <p:spTgt spid="18"/>
                                        </p:tgtEl>
                                        <p:attrNameLst>
                                          <p:attrName>fillcolor</p:attrName>
                                        </p:attrNameLst>
                                      </p:cBhvr>
                                      <p:to>
                                        <p:clrVal>
                                          <a:schemeClr val="accent1"/>
                                        </p:clrVal>
                                      </p:to>
                                    </p:set>
                                    <p:set>
                                      <p:cBhvr>
                                        <p:cTn id="20"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Processing-in-Memory (PIM)</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fontScale="92500"/>
          </a:bodyPr>
          <a:lstStyle/>
          <a:p>
            <a:r>
              <a:rPr lang="en-US" dirty="0"/>
              <a:t>PIM is a computing paradigm that advocates for memory-centric computing systems, where </a:t>
            </a:r>
            <a:r>
              <a:rPr lang="en-US" dirty="0">
                <a:solidFill>
                  <a:srgbClr val="00B050"/>
                </a:solidFill>
              </a:rPr>
              <a:t>processing elements are placed near or inside the memory arrays</a:t>
            </a:r>
          </a:p>
          <a:p>
            <a:r>
              <a:rPr lang="en-US" dirty="0">
                <a:solidFill>
                  <a:srgbClr val="0070C0"/>
                </a:solidFill>
              </a:rPr>
              <a:t>Real-world PIM architectures</a:t>
            </a:r>
            <a:r>
              <a:rPr lang="en-US" dirty="0"/>
              <a:t> are becoming a reality</a:t>
            </a:r>
          </a:p>
          <a:p>
            <a:pPr lvl="1"/>
            <a:r>
              <a:rPr lang="en-US" dirty="0"/>
              <a:t>UPMEM PIM, Samsung HBM-PIM, Samsung </a:t>
            </a:r>
            <a:r>
              <a:rPr lang="en-US" dirty="0" err="1"/>
              <a:t>AxDIMM</a:t>
            </a:r>
            <a:r>
              <a:rPr lang="en-US" dirty="0"/>
              <a:t>, SK Hynix </a:t>
            </a:r>
            <a:r>
              <a:rPr lang="en-US" dirty="0" err="1"/>
              <a:t>AiM</a:t>
            </a:r>
            <a:r>
              <a:rPr lang="en-US" dirty="0"/>
              <a:t>, Alibaba HB-PNM</a:t>
            </a:r>
          </a:p>
          <a:p>
            <a:r>
              <a:rPr lang="en-US" dirty="0"/>
              <a:t>These PIM systems have </a:t>
            </a:r>
            <a:r>
              <a:rPr lang="en-US" dirty="0">
                <a:solidFill>
                  <a:srgbClr val="7030A0"/>
                </a:solidFill>
              </a:rPr>
              <a:t>some common characteristics</a:t>
            </a:r>
            <a:r>
              <a:rPr lang="en-US" dirty="0"/>
              <a:t>:</a:t>
            </a:r>
          </a:p>
          <a:p>
            <a:pPr marL="914377" lvl="1" indent="-457200">
              <a:buFont typeface="+mj-lt"/>
              <a:buAutoNum type="arabicPeriod"/>
            </a:pPr>
            <a:r>
              <a:rPr lang="en-US" dirty="0"/>
              <a:t>There is a </a:t>
            </a:r>
            <a:r>
              <a:rPr lang="en-US" dirty="0">
                <a:solidFill>
                  <a:srgbClr val="0070C0"/>
                </a:solidFill>
              </a:rPr>
              <a:t>host processor </a:t>
            </a:r>
            <a:r>
              <a:rPr lang="en-US" dirty="0"/>
              <a:t>(CPU or GPU) with access to (1) standard main memory, and (2) PIM-enabled memory</a:t>
            </a:r>
          </a:p>
          <a:p>
            <a:pPr marL="914377" lvl="1" indent="-457200">
              <a:buFont typeface="+mj-lt"/>
              <a:buAutoNum type="arabicPeriod"/>
            </a:pPr>
            <a:r>
              <a:rPr lang="en-US" dirty="0"/>
              <a:t>PIM-enabled memory contains </a:t>
            </a:r>
            <a:r>
              <a:rPr lang="en-US" dirty="0">
                <a:solidFill>
                  <a:srgbClr val="00B050"/>
                </a:solidFill>
              </a:rPr>
              <a:t>multiple PIM processing elements</a:t>
            </a:r>
            <a:r>
              <a:rPr lang="en-US" dirty="0"/>
              <a:t> (PEs) with high bandwidth and low latency memory access</a:t>
            </a:r>
          </a:p>
          <a:p>
            <a:pPr marL="914377" lvl="1" indent="-457200">
              <a:buFont typeface="+mj-lt"/>
              <a:buAutoNum type="arabicPeriod"/>
            </a:pPr>
            <a:r>
              <a:rPr lang="en-US" dirty="0"/>
              <a:t>PIM PEs run only at </a:t>
            </a:r>
            <a:r>
              <a:rPr lang="en-US" dirty="0">
                <a:solidFill>
                  <a:srgbClr val="7030A0"/>
                </a:solidFill>
              </a:rPr>
              <a:t>a few hundred MHz and have a small number of registers and small (or no) cache/scratchpad</a:t>
            </a:r>
          </a:p>
          <a:p>
            <a:pPr marL="914377" lvl="1" indent="-457200">
              <a:buFont typeface="+mj-lt"/>
              <a:buAutoNum type="arabicPeriod"/>
            </a:pPr>
            <a:r>
              <a:rPr lang="en-US" dirty="0"/>
              <a:t>PIM PEs may need to </a:t>
            </a:r>
            <a:r>
              <a:rPr lang="en-US" dirty="0">
                <a:solidFill>
                  <a:srgbClr val="C00000"/>
                </a:solidFill>
              </a:rPr>
              <a:t>communicate via the host processor</a:t>
            </a:r>
          </a:p>
          <a:p>
            <a:pPr lvl="1"/>
            <a:endParaRPr lang="en-US" dirty="0"/>
          </a:p>
        </p:txBody>
      </p:sp>
    </p:spTree>
    <p:extLst>
      <p:ext uri="{BB962C8B-B14F-4D97-AF65-F5344CB8AC3E}">
        <p14:creationId xmlns:p14="http://schemas.microsoft.com/office/powerpoint/2010/main" val="311864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A State-of-the-Art PIM System</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4048460"/>
            <a:ext cx="8894602" cy="2361769"/>
          </a:xfrm>
        </p:spPr>
        <p:txBody>
          <a:bodyPr>
            <a:normAutofit lnSpcReduction="10000"/>
          </a:bodyPr>
          <a:lstStyle/>
          <a:p>
            <a:r>
              <a:rPr lang="en-US" sz="2600" dirty="0"/>
              <a:t>In our work, we use the UPMEM PIM architecture</a:t>
            </a:r>
            <a:endParaRPr lang="en-US" sz="2600" dirty="0">
              <a:solidFill>
                <a:srgbClr val="C00000"/>
              </a:solidFill>
            </a:endParaRPr>
          </a:p>
          <a:p>
            <a:pPr lvl="1"/>
            <a:r>
              <a:rPr lang="en-US" dirty="0">
                <a:solidFill>
                  <a:srgbClr val="0070C0"/>
                </a:solidFill>
              </a:rPr>
              <a:t>General-purpose processing cores</a:t>
            </a:r>
            <a:r>
              <a:rPr lang="en-US" dirty="0"/>
              <a:t> called </a:t>
            </a:r>
            <a:r>
              <a:rPr lang="en-US" i="1" dirty="0"/>
              <a:t>DRAM Processing Units</a:t>
            </a:r>
            <a:r>
              <a:rPr lang="en-US" dirty="0"/>
              <a:t> (</a:t>
            </a:r>
            <a:r>
              <a:rPr lang="en-US" i="1" dirty="0"/>
              <a:t>DPUs</a:t>
            </a:r>
            <a:r>
              <a:rPr lang="en-US" dirty="0"/>
              <a:t>)</a:t>
            </a:r>
          </a:p>
          <a:p>
            <a:pPr lvl="2"/>
            <a:r>
              <a:rPr lang="en-US" sz="2200" dirty="0"/>
              <a:t>Up to 24 PIM threads, called </a:t>
            </a:r>
            <a:r>
              <a:rPr lang="en-US" sz="2200" i="1" dirty="0" err="1"/>
              <a:t>tasklets</a:t>
            </a:r>
            <a:endParaRPr lang="en-US" sz="2200" i="1" dirty="0"/>
          </a:p>
          <a:p>
            <a:pPr lvl="2"/>
            <a:r>
              <a:rPr lang="en-US" sz="2200" dirty="0">
                <a:solidFill>
                  <a:srgbClr val="0070C0"/>
                </a:solidFill>
              </a:rPr>
              <a:t>32-bit integer arithmetic</a:t>
            </a:r>
            <a:r>
              <a:rPr lang="en-US" sz="2200" dirty="0"/>
              <a:t>, but </a:t>
            </a:r>
            <a:r>
              <a:rPr lang="en-US" sz="2200" dirty="0">
                <a:solidFill>
                  <a:srgbClr val="C00000"/>
                </a:solidFill>
              </a:rPr>
              <a:t>multiplication/division are emulated*, as well as floating-point operations</a:t>
            </a:r>
          </a:p>
          <a:p>
            <a:pPr lvl="1"/>
            <a:r>
              <a:rPr lang="en-US" dirty="0"/>
              <a:t>64-MB DRAM bank (</a:t>
            </a:r>
            <a:r>
              <a:rPr lang="en-US" i="1" dirty="0"/>
              <a:t>MRAM</a:t>
            </a:r>
            <a:r>
              <a:rPr lang="en-US" dirty="0"/>
              <a:t>), 64-KB scratchpad (</a:t>
            </a:r>
            <a:r>
              <a:rPr lang="en-US" i="1" dirty="0"/>
              <a:t>WRAM</a:t>
            </a:r>
            <a:r>
              <a:rPr lang="en-US" dirty="0"/>
              <a:t>)</a:t>
            </a:r>
          </a:p>
        </p:txBody>
      </p:sp>
      <p:sp>
        <p:nvSpPr>
          <p:cNvPr id="4" name="TextBox 3">
            <a:extLst>
              <a:ext uri="{FF2B5EF4-FFF2-40B4-BE49-F238E27FC236}">
                <a16:creationId xmlns:a16="http://schemas.microsoft.com/office/drawing/2014/main" id="{5656CC11-4F7D-0442-B69B-F2955B7B9A27}"/>
              </a:ext>
            </a:extLst>
          </p:cNvPr>
          <p:cNvSpPr txBox="1"/>
          <p:nvPr/>
        </p:nvSpPr>
        <p:spPr>
          <a:xfrm>
            <a:off x="2657405" y="6516545"/>
            <a:ext cx="392928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8-bit integer multiplication is natively supported</a:t>
            </a:r>
          </a:p>
        </p:txBody>
      </p:sp>
      <p:pic>
        <p:nvPicPr>
          <p:cNvPr id="6" name="Picture 5">
            <a:extLst>
              <a:ext uri="{FF2B5EF4-FFF2-40B4-BE49-F238E27FC236}">
                <a16:creationId xmlns:a16="http://schemas.microsoft.com/office/drawing/2014/main" id="{6A6B93F7-8539-DD4D-8E49-4EA0E5D9BE63}"/>
              </a:ext>
            </a:extLst>
          </p:cNvPr>
          <p:cNvPicPr>
            <a:picLocks noChangeAspect="1"/>
          </p:cNvPicPr>
          <p:nvPr/>
        </p:nvPicPr>
        <p:blipFill>
          <a:blip r:embed="rId2"/>
          <a:stretch>
            <a:fillRect/>
          </a:stretch>
        </p:blipFill>
        <p:spPr>
          <a:xfrm>
            <a:off x="503848" y="870493"/>
            <a:ext cx="8136304" cy="3148396"/>
          </a:xfrm>
          <a:prstGeom prst="rect">
            <a:avLst/>
          </a:prstGeom>
        </p:spPr>
      </p:pic>
    </p:spTree>
    <p:extLst>
      <p:ext uri="{BB962C8B-B14F-4D97-AF65-F5344CB8AC3E}">
        <p14:creationId xmlns:p14="http://schemas.microsoft.com/office/powerpoint/2010/main" val="25759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9E13-DC36-D14F-9429-AC9D92B0E30D}"/>
              </a:ext>
            </a:extLst>
          </p:cNvPr>
          <p:cNvSpPr>
            <a:spLocks noGrp="1"/>
          </p:cNvSpPr>
          <p:nvPr>
            <p:ph type="title"/>
          </p:nvPr>
        </p:nvSpPr>
        <p:spPr/>
        <p:txBody>
          <a:bodyPr>
            <a:normAutofit fontScale="90000"/>
          </a:bodyPr>
          <a:lstStyle/>
          <a:p>
            <a:r>
              <a:rPr lang="en-US" dirty="0"/>
              <a:t>Programming a PIM System (I)</a:t>
            </a:r>
          </a:p>
        </p:txBody>
      </p:sp>
      <p:sp>
        <p:nvSpPr>
          <p:cNvPr id="3" name="Content Placeholder 2">
            <a:extLst>
              <a:ext uri="{FF2B5EF4-FFF2-40B4-BE49-F238E27FC236}">
                <a16:creationId xmlns:a16="http://schemas.microsoft.com/office/drawing/2014/main" id="{8F7D298C-3654-5E4E-AED5-CDE84D3D797C}"/>
              </a:ext>
            </a:extLst>
          </p:cNvPr>
          <p:cNvSpPr>
            <a:spLocks noGrp="1"/>
          </p:cNvSpPr>
          <p:nvPr>
            <p:ph idx="1"/>
          </p:nvPr>
        </p:nvSpPr>
        <p:spPr/>
        <p:txBody>
          <a:bodyPr/>
          <a:lstStyle/>
          <a:p>
            <a:r>
              <a:rPr lang="en-US" dirty="0"/>
              <a:t>Example: Hand-optimized histogram with UPMEM SDK</a:t>
            </a:r>
          </a:p>
        </p:txBody>
      </p:sp>
      <p:sp>
        <p:nvSpPr>
          <p:cNvPr id="4" name="TextBox 3">
            <a:extLst>
              <a:ext uri="{FF2B5EF4-FFF2-40B4-BE49-F238E27FC236}">
                <a16:creationId xmlns:a16="http://schemas.microsoft.com/office/drawing/2014/main" id="{9E4AD367-659F-BB4D-834F-9B1B4D814C18}"/>
              </a:ext>
            </a:extLst>
          </p:cNvPr>
          <p:cNvSpPr txBox="1"/>
          <p:nvPr/>
        </p:nvSpPr>
        <p:spPr>
          <a:xfrm>
            <a:off x="168430" y="1427477"/>
            <a:ext cx="8794984" cy="4968000"/>
          </a:xfrm>
          <a:prstGeom prst="rect">
            <a:avLst/>
          </a:prstGeom>
          <a:solidFill>
            <a:srgbClr val="F3FFE9"/>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Initialize global variables and functions for histogram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int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main_kernel</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tasklet_id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mem_reset</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Reset the heap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Initialize variables and the histogram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input_buff_A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mem_alloc</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(2048);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Allocate buffer in scratchpad memory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for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unsigned int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base_tasklet</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&lt;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input_size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stride)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Boundary checking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uint32_t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l_size_bytes</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+ 2048 &gt;=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input_size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input_size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Load scratchpad with a DRAM block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mram_read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const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__</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mram_ptr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mram_base_addr_A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input_buff_A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l_size_bytes</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7F7F7F"/>
                </a:solidFill>
                <a:effectLst/>
                <a:uLnTx/>
                <a:uFillTx/>
                <a:latin typeface="Courier" pitchFamily="2" charset="0"/>
                <a:ea typeface="+mn-ea"/>
                <a:cs typeface="+mn-cs"/>
              </a:rPr>
              <a:t>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Histogram calculation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histogram(hist, bins,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input_buff_A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l_size_bytes</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barrier_wait</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(&amp;</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my_barrier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Barrier to synchronize PIM threads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Merging histograms from different </a:t>
            </a:r>
            <a:r>
              <a:rPr kumimoji="0" lang="en-US" sz="1100" b="0" i="0" u="none" strike="noStrike" kern="1200" cap="none" spc="0" normalizeH="0" baseline="0" noProof="0" dirty="0" err="1">
                <a:ln>
                  <a:noFill/>
                </a:ln>
                <a:solidFill>
                  <a:srgbClr val="009900"/>
                </a:solidFill>
                <a:effectLst/>
                <a:uLnTx/>
                <a:uFillTx/>
                <a:latin typeface="Courier" pitchFamily="2" charset="0"/>
                <a:ea typeface="+mn-ea"/>
                <a:cs typeface="+mn-cs"/>
              </a:rPr>
              <a:t>tasklets</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into one </a:t>
            </a:r>
            <a:r>
              <a:rPr kumimoji="0" lang="en-US" sz="1100" b="0" i="0" u="none" strike="noStrike" kern="1200" cap="none" spc="0" normalizeH="0" baseline="0" noProof="0" dirty="0" err="1">
                <a:ln>
                  <a:noFill/>
                </a:ln>
                <a:solidFill>
                  <a:srgbClr val="009900"/>
                </a:solidFill>
                <a:effectLst/>
                <a:uLnTx/>
                <a:uFillTx/>
                <a:latin typeface="Courier" pitchFamily="2" charset="0"/>
                <a:ea typeface="+mn-ea"/>
                <a:cs typeface="+mn-cs"/>
              </a:rPr>
              <a:t>histo_dpu</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7F7F7F"/>
                </a:solidFill>
                <a:effectLst/>
                <a:uLnTx/>
                <a:uFillTx/>
                <a:latin typeface="Courier" pitchFamily="2" charset="0"/>
                <a:ea typeface="+mn-ea"/>
                <a:cs typeface="+mn-cs"/>
              </a:rPr>
              <a:t>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Write result from scratchpad to DRAM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tasklet_id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(bins * </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&lt;=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mram_write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histo_dpu</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(__</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mram_ptr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mram_base_addr_histo</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bins * </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else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for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unsigned int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offset = 0; offset &lt; ((bins * </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&gt;&gt; 11); offset++)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mram_write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histo_dpu</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(offset &lt;&lt; 9), (__</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mram_ptr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mram_base_addr_histo</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(offset &lt;&lt; 11)),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return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p>
        </p:txBody>
      </p:sp>
    </p:spTree>
    <p:extLst>
      <p:ext uri="{BB962C8B-B14F-4D97-AF65-F5344CB8AC3E}">
        <p14:creationId xmlns:p14="http://schemas.microsoft.com/office/powerpoint/2010/main" val="137062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5" end="1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18" end="18"/>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
                                            <p:txEl>
                                              <p:pRg st="19" end="1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20" end="20"/>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
                                            <p:txEl>
                                              <p:pRg st="21" end="2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
                                            <p:txEl>
                                              <p:pRg st="22" end="22"/>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
                                            <p:txEl>
                                              <p:pRg st="23" end="23"/>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
                                            <p:txEl>
                                              <p:pRg st="24" end="24"/>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
                                            <p:txEl>
                                              <p:pRg st="25" end="25"/>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
                                            <p:txEl>
                                              <p:pRg st="26" end="2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Programming a PIM System (II)</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a:bodyPr>
          <a:lstStyle/>
          <a:p>
            <a:r>
              <a:rPr lang="en-US" dirty="0">
                <a:solidFill>
                  <a:srgbClr val="C00000"/>
                </a:solidFill>
              </a:rPr>
              <a:t>PIM programming is challenging</a:t>
            </a:r>
          </a:p>
          <a:p>
            <a:pPr lvl="1"/>
            <a:r>
              <a:rPr lang="en-US" dirty="0"/>
              <a:t>Manage data movement between host DRAM and PIM DRAM</a:t>
            </a:r>
          </a:p>
          <a:p>
            <a:pPr lvl="2"/>
            <a:r>
              <a:rPr lang="en-US" dirty="0"/>
              <a:t>Parallel, serial, broadcast, and gather/scatter transfers</a:t>
            </a:r>
          </a:p>
          <a:p>
            <a:pPr lvl="1"/>
            <a:r>
              <a:rPr lang="en-US" dirty="0"/>
              <a:t>Manage data movement between PIM DRAM bank and scratchpad</a:t>
            </a:r>
          </a:p>
          <a:p>
            <a:pPr lvl="2"/>
            <a:r>
              <a:rPr lang="en-US" dirty="0"/>
              <a:t>8-byte aligned and maximum of 2,048 bytes</a:t>
            </a:r>
          </a:p>
          <a:p>
            <a:pPr lvl="1"/>
            <a:r>
              <a:rPr lang="en-US" dirty="0"/>
              <a:t>Multithreaded programming model</a:t>
            </a:r>
          </a:p>
          <a:p>
            <a:pPr lvl="1"/>
            <a:r>
              <a:rPr lang="en-US" dirty="0"/>
              <a:t>Inter-thread synchronization</a:t>
            </a:r>
          </a:p>
          <a:p>
            <a:pPr lvl="2"/>
            <a:r>
              <a:rPr lang="en-US" dirty="0"/>
              <a:t>Barriers, handshakes, mutexes, and semaphores</a:t>
            </a:r>
          </a:p>
          <a:p>
            <a:pPr lvl="1"/>
            <a:endParaRPr lang="en-US" dirty="0"/>
          </a:p>
        </p:txBody>
      </p:sp>
      <p:sp>
        <p:nvSpPr>
          <p:cNvPr id="4" name="Rounded Rectangle 3">
            <a:extLst>
              <a:ext uri="{FF2B5EF4-FFF2-40B4-BE49-F238E27FC236}">
                <a16:creationId xmlns:a16="http://schemas.microsoft.com/office/drawing/2014/main" id="{92B5426F-045F-E648-A67B-88E56A0BC64E}"/>
              </a:ext>
            </a:extLst>
          </p:cNvPr>
          <p:cNvSpPr/>
          <p:nvPr/>
        </p:nvSpPr>
        <p:spPr>
          <a:xfrm>
            <a:off x="93639" y="4552949"/>
            <a:ext cx="8956722" cy="1638303"/>
          </a:xfrm>
          <a:prstGeom prst="roundRect">
            <a:avLst/>
          </a:prstGeom>
          <a:solidFill>
            <a:schemeClr val="accent5">
              <a:lumMod val="20000"/>
              <a:lumOff val="80000"/>
            </a:schemeClr>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Segoe UI Symbol" panose="020B0502040204020203" pitchFamily="34" charset="0"/>
                <a:ea typeface="Segoe UI Symbol" panose="020B0502040204020203" pitchFamily="34" charset="0"/>
                <a:cs typeface="+mn-cs"/>
              </a:rPr>
              <a:t>Our Goal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Segoe UI Symbol" panose="020B0502040204020203" pitchFamily="34" charset="0"/>
                <a:cs typeface="+mn-cs"/>
              </a:rPr>
              <a:t>Design a </a:t>
            </a:r>
            <a:r>
              <a:rPr kumimoji="0" lang="en-US" sz="2400" b="0" i="0" u="none" strike="noStrike" kern="1200" cap="none" spc="0" normalizeH="0" baseline="0" noProof="0" dirty="0">
                <a:ln>
                  <a:noFill/>
                </a:ln>
                <a:solidFill>
                  <a:srgbClr val="0070C0"/>
                </a:solidFill>
                <a:effectLst/>
                <a:uLnTx/>
                <a:uFillTx/>
                <a:latin typeface="Candara" panose="020E0502030303020204" pitchFamily="34" charset="0"/>
                <a:ea typeface="Segoe UI Symbol" panose="020B0502040204020203" pitchFamily="34" charset="0"/>
                <a:cs typeface="+mn-cs"/>
              </a:rPr>
              <a:t>high-level programming framework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Segoe UI Symbol" panose="020B0502040204020203" pitchFamily="34" charset="0"/>
                <a:cs typeface="+mn-cs"/>
              </a:rPr>
              <a:t>that abstracts these hardware-specific complexities and provides </a:t>
            </a:r>
            <a:r>
              <a:rPr kumimoji="0" lang="en-US" sz="2400" b="0" i="0" u="none" strike="noStrike" kern="1200" cap="none" spc="0" normalizeH="0" baseline="0" noProof="0" dirty="0">
                <a:ln>
                  <a:noFill/>
                </a:ln>
                <a:solidFill>
                  <a:srgbClr val="00B050"/>
                </a:solidFill>
                <a:effectLst/>
                <a:uLnTx/>
                <a:uFillTx/>
                <a:latin typeface="Candara" panose="020E0502030303020204" pitchFamily="34" charset="0"/>
                <a:ea typeface="Segoe UI Symbol" panose="020B0502040204020203" pitchFamily="34" charset="0"/>
                <a:cs typeface="+mn-cs"/>
              </a:rPr>
              <a:t>a clean yet powerful interface</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Segoe UI Symbol" panose="020B0502040204020203" pitchFamily="34" charset="0"/>
                <a:cs typeface="+mn-cs"/>
              </a:rPr>
              <a:t> for ease of use and </a:t>
            </a:r>
            <a:r>
              <a:rPr kumimoji="0" lang="en-US" sz="2400" b="0" i="0" u="none" strike="noStrike" kern="1200" cap="none" spc="0" normalizeH="0" baseline="0" noProof="0" dirty="0">
                <a:ln>
                  <a:noFill/>
                </a:ln>
                <a:solidFill>
                  <a:srgbClr val="7030A0"/>
                </a:solidFill>
                <a:effectLst/>
                <a:uLnTx/>
                <a:uFillTx/>
                <a:latin typeface="Candara" panose="020E0502030303020204" pitchFamily="34" charset="0"/>
                <a:ea typeface="Segoe UI Symbol" panose="020B0502040204020203" pitchFamily="34" charset="0"/>
                <a:cs typeface="+mn-cs"/>
              </a:rPr>
              <a:t>high program performance</a:t>
            </a:r>
          </a:p>
        </p:txBody>
      </p:sp>
    </p:spTree>
    <p:extLst>
      <p:ext uri="{BB962C8B-B14F-4D97-AF65-F5344CB8AC3E}">
        <p14:creationId xmlns:p14="http://schemas.microsoft.com/office/powerpoint/2010/main" val="58136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DF2A-A3FA-4545-BAC8-AD5AC1F2A3D0}"/>
              </a:ext>
            </a:extLst>
          </p:cNvPr>
          <p:cNvSpPr>
            <a:spLocks noGrp="1"/>
          </p:cNvSpPr>
          <p:nvPr>
            <p:ph type="title"/>
          </p:nvPr>
        </p:nvSpPr>
        <p:spPr/>
        <p:txBody>
          <a:bodyPr>
            <a:normAutofit fontScale="90000"/>
          </a:bodyPr>
          <a:lstStyle/>
          <a:p>
            <a:r>
              <a:rPr lang="en-US" dirty="0"/>
              <a:t>Outline</a:t>
            </a:r>
          </a:p>
        </p:txBody>
      </p:sp>
      <p:sp>
        <p:nvSpPr>
          <p:cNvPr id="18" name="Rounded Rectangle 17">
            <a:extLst>
              <a:ext uri="{FF2B5EF4-FFF2-40B4-BE49-F238E27FC236}">
                <a16:creationId xmlns:a16="http://schemas.microsoft.com/office/drawing/2014/main" id="{6FA41254-8AE7-BB46-ADE1-C0B696ACAFF8}"/>
              </a:ext>
            </a:extLst>
          </p:cNvPr>
          <p:cNvSpPr>
            <a:spLocks/>
          </p:cNvSpPr>
          <p:nvPr/>
        </p:nvSpPr>
        <p:spPr>
          <a:xfrm>
            <a:off x="178200" y="1148661"/>
            <a:ext cx="8787600" cy="1368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Processing-in-memory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and PIM programming</a:t>
            </a:r>
          </a:p>
        </p:txBody>
      </p:sp>
      <p:sp>
        <p:nvSpPr>
          <p:cNvPr id="20" name="Rounded Rectangle 19">
            <a:extLst>
              <a:ext uri="{FF2B5EF4-FFF2-40B4-BE49-F238E27FC236}">
                <a16:creationId xmlns:a16="http://schemas.microsoft.com/office/drawing/2014/main" id="{446258CD-997B-BC42-98FC-089EB66C5B54}"/>
              </a:ext>
            </a:extLst>
          </p:cNvPr>
          <p:cNvSpPr>
            <a:spLocks/>
          </p:cNvSpPr>
          <p:nvPr/>
        </p:nvSpPr>
        <p:spPr>
          <a:xfrm>
            <a:off x="169011" y="2696922"/>
            <a:ext cx="8787600" cy="1944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 high-level programming framework for processing-in-memory</a:t>
            </a:r>
          </a:p>
        </p:txBody>
      </p:sp>
      <p:sp>
        <p:nvSpPr>
          <p:cNvPr id="21" name="Rounded Rectangle 20">
            <a:extLst>
              <a:ext uri="{FF2B5EF4-FFF2-40B4-BE49-F238E27FC236}">
                <a16:creationId xmlns:a16="http://schemas.microsoft.com/office/drawing/2014/main" id="{30EAF30C-5834-A14B-83D1-96EBC59D703D}"/>
              </a:ext>
            </a:extLst>
          </p:cNvPr>
          <p:cNvSpPr>
            <a:spLocks/>
          </p:cNvSpPr>
          <p:nvPr/>
        </p:nvSpPr>
        <p:spPr>
          <a:xfrm>
            <a:off x="169010" y="4821184"/>
            <a:ext cx="8796789" cy="1368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Evaluation</a:t>
            </a:r>
          </a:p>
        </p:txBody>
      </p:sp>
    </p:spTree>
    <p:extLst>
      <p:ext uri="{BB962C8B-B14F-4D97-AF65-F5344CB8AC3E}">
        <p14:creationId xmlns:p14="http://schemas.microsoft.com/office/powerpoint/2010/main" val="351291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0"/>
                                        </p:tgtEl>
                                        <p:attrNameLst>
                                          <p:attrName>style.color</p:attrName>
                                        </p:attrNameLst>
                                      </p:cBhvr>
                                      <p:to>
                                        <p:clrVal>
                                          <a:schemeClr val="accent1"/>
                                        </p:clrVal>
                                      </p:to>
                                    </p:set>
                                    <p:set>
                                      <p:cBhvr>
                                        <p:cTn id="7" dur="500" fill="hold"/>
                                        <p:tgtEl>
                                          <p:spTgt spid="20"/>
                                        </p:tgtEl>
                                        <p:attrNameLst>
                                          <p:attrName>fillcolor</p:attrName>
                                        </p:attrNameLst>
                                      </p:cBhvr>
                                      <p:to>
                                        <p:clrVal>
                                          <a:schemeClr val="accent1"/>
                                        </p:clrVal>
                                      </p:to>
                                    </p:set>
                                    <p:set>
                                      <p:cBhvr>
                                        <p:cTn id="8" dur="500" fill="hold"/>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a:bodyPr>
          <a:lstStyle/>
          <a:p>
            <a:r>
              <a:rPr lang="en-US" sz="3600" dirty="0"/>
              <a:t>The </a:t>
            </a:r>
            <a:r>
              <a:rPr lang="en-US" sz="3600" dirty="0" err="1"/>
              <a:t>SimplePIM</a:t>
            </a:r>
            <a:r>
              <a:rPr lang="en-US" sz="3600" dirty="0"/>
              <a:t> Programming Framework</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a:bodyPr>
          <a:lstStyle/>
          <a:p>
            <a:r>
              <a:rPr lang="en-US" dirty="0" err="1"/>
              <a:t>SimplePIM</a:t>
            </a:r>
            <a:r>
              <a:rPr lang="en-US" dirty="0"/>
              <a:t> provides standard abstractions to build and deploy applications on PIM systems</a:t>
            </a:r>
          </a:p>
          <a:p>
            <a:pPr lvl="1"/>
            <a:r>
              <a:rPr lang="en-US" dirty="0">
                <a:solidFill>
                  <a:srgbClr val="0070C0"/>
                </a:solidFill>
              </a:rPr>
              <a:t>Management interface</a:t>
            </a:r>
            <a:endParaRPr lang="en-US" dirty="0"/>
          </a:p>
          <a:p>
            <a:pPr lvl="2"/>
            <a:r>
              <a:rPr lang="en-US" dirty="0"/>
              <a:t>Metadata for PIM-resident arrays</a:t>
            </a:r>
          </a:p>
          <a:p>
            <a:pPr lvl="2"/>
            <a:endParaRPr lang="en-US" dirty="0"/>
          </a:p>
          <a:p>
            <a:pPr lvl="1"/>
            <a:r>
              <a:rPr lang="en-US" dirty="0">
                <a:solidFill>
                  <a:srgbClr val="0070C0"/>
                </a:solidFill>
              </a:rPr>
              <a:t>Communication interface</a:t>
            </a:r>
          </a:p>
          <a:p>
            <a:pPr lvl="2"/>
            <a:r>
              <a:rPr lang="en-US" dirty="0"/>
              <a:t>Abstractions for host-PIM and PIM-PIM communication</a:t>
            </a:r>
          </a:p>
          <a:p>
            <a:pPr lvl="2"/>
            <a:endParaRPr lang="en-US" dirty="0"/>
          </a:p>
          <a:p>
            <a:pPr lvl="1"/>
            <a:r>
              <a:rPr lang="en-US" dirty="0">
                <a:solidFill>
                  <a:srgbClr val="0070C0"/>
                </a:solidFill>
              </a:rPr>
              <a:t>Processing interface</a:t>
            </a:r>
          </a:p>
          <a:p>
            <a:pPr lvl="2"/>
            <a:r>
              <a:rPr lang="en-US" dirty="0"/>
              <a:t>Iterators (</a:t>
            </a:r>
            <a:r>
              <a:rPr lang="en-US" dirty="0">
                <a:latin typeface="Courier" pitchFamily="2" charset="0"/>
              </a:rPr>
              <a:t>map</a:t>
            </a:r>
            <a:r>
              <a:rPr lang="en-US" dirty="0"/>
              <a:t>, </a:t>
            </a:r>
            <a:r>
              <a:rPr lang="en-US" dirty="0">
                <a:latin typeface="Courier" pitchFamily="2" charset="0"/>
              </a:rPr>
              <a:t>reduce</a:t>
            </a:r>
            <a:r>
              <a:rPr lang="en-US" dirty="0"/>
              <a:t>, </a:t>
            </a:r>
            <a:r>
              <a:rPr lang="en-US" dirty="0">
                <a:latin typeface="Courier" pitchFamily="2" charset="0"/>
              </a:rPr>
              <a:t>zip</a:t>
            </a:r>
            <a:r>
              <a:rPr lang="en-US" dirty="0"/>
              <a:t>) to implement workloads</a:t>
            </a:r>
          </a:p>
        </p:txBody>
      </p:sp>
      <p:sp>
        <p:nvSpPr>
          <p:cNvPr id="4" name="Rounded Rectangle 3">
            <a:extLst>
              <a:ext uri="{FF2B5EF4-FFF2-40B4-BE49-F238E27FC236}">
                <a16:creationId xmlns:a16="http://schemas.microsoft.com/office/drawing/2014/main" id="{7FE7F103-34A5-6644-82F1-E4E6CD383532}"/>
              </a:ext>
            </a:extLst>
          </p:cNvPr>
          <p:cNvSpPr/>
          <p:nvPr/>
        </p:nvSpPr>
        <p:spPr>
          <a:xfrm>
            <a:off x="349956" y="1817511"/>
            <a:ext cx="8466666" cy="666045"/>
          </a:xfrm>
          <a:prstGeom prst="round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54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strVal val="#ppt_w*0.70"/>
                                          </p:val>
                                        </p:tav>
                                        <p:tav tm="100000">
                                          <p:val>
                                            <p:strVal val="#ppt_w"/>
                                          </p:val>
                                        </p:tav>
                                      </p:tavLst>
                                    </p:anim>
                                    <p:anim calcmode="lin" valueType="num">
                                      <p:cBhvr>
                                        <p:cTn id="30" dur="1000" fill="hold"/>
                                        <p:tgtEl>
                                          <p:spTgt spid="4"/>
                                        </p:tgtEl>
                                        <p:attrNameLst>
                                          <p:attrName>ppt_h</p:attrName>
                                        </p:attrNameLst>
                                      </p:cBhvr>
                                      <p:tavLst>
                                        <p:tav tm="0">
                                          <p:val>
                                            <p:strVal val="#ppt_h"/>
                                          </p:val>
                                        </p:tav>
                                        <p:tav tm="100000">
                                          <p:val>
                                            <p:strVal val="#ppt_h"/>
                                          </p:val>
                                        </p:tav>
                                      </p:tavLst>
                                    </p:anim>
                                    <p:animEffect transition="in" filter="fade">
                                      <p:cBhvr>
                                        <p:cTn id="3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a:bodyPr>
          <a:lstStyle/>
          <a:p>
            <a:r>
              <a:rPr lang="en-US" sz="3600" dirty="0"/>
              <a:t>Management Interface</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a:bodyPr>
          <a:lstStyle/>
          <a:p>
            <a:r>
              <a:rPr lang="en-US" sz="2400" dirty="0"/>
              <a:t>Metadata for PIM-resident arrays</a:t>
            </a:r>
          </a:p>
          <a:p>
            <a:pPr lvl="1"/>
            <a:r>
              <a:rPr lang="en-US" sz="2200" dirty="0" err="1">
                <a:latin typeface="Courier" pitchFamily="2" charset="0"/>
              </a:rPr>
              <a:t>array_meta_data_t</a:t>
            </a:r>
            <a:r>
              <a:rPr lang="en-US" sz="2200" dirty="0"/>
              <a:t> describes a PIM-resident array</a:t>
            </a:r>
          </a:p>
          <a:p>
            <a:pPr lvl="1"/>
            <a:r>
              <a:rPr lang="en-US" sz="2200" dirty="0" err="1">
                <a:latin typeface="Courier" pitchFamily="2" charset="0"/>
              </a:rPr>
              <a:t>simple_pim_management_t</a:t>
            </a:r>
            <a:r>
              <a:rPr lang="en-US" sz="2200" dirty="0"/>
              <a:t> for managing PIM-resident arrays</a:t>
            </a:r>
          </a:p>
          <a:p>
            <a:endParaRPr lang="en-US" sz="2400" dirty="0">
              <a:latin typeface="Courier" pitchFamily="2" charset="0"/>
            </a:endParaRPr>
          </a:p>
          <a:p>
            <a:r>
              <a:rPr lang="en-US" sz="2400" dirty="0">
                <a:latin typeface="Courier" pitchFamily="2" charset="0"/>
              </a:rPr>
              <a:t>lookup</a:t>
            </a:r>
            <a:r>
              <a:rPr lang="en-US" sz="2400" dirty="0"/>
              <a:t>: Retrieves all relevant information of an array</a:t>
            </a:r>
          </a:p>
          <a:p>
            <a:pPr lvl="1"/>
            <a:endParaRPr lang="en-US" dirty="0"/>
          </a:p>
          <a:p>
            <a:pPr lvl="1"/>
            <a:endParaRPr lang="en-US" dirty="0"/>
          </a:p>
          <a:p>
            <a:r>
              <a:rPr lang="en-US" sz="2400" dirty="0">
                <a:latin typeface="Courier" pitchFamily="2" charset="0"/>
              </a:rPr>
              <a:t>register</a:t>
            </a:r>
            <a:r>
              <a:rPr lang="en-US" sz="2400" dirty="0"/>
              <a:t>: Registers the metadata of an array</a:t>
            </a:r>
          </a:p>
          <a:p>
            <a:pPr lvl="1"/>
            <a:endParaRPr lang="en-US" dirty="0">
              <a:latin typeface="Courier" pitchFamily="2" charset="0"/>
            </a:endParaRPr>
          </a:p>
          <a:p>
            <a:pPr lvl="1"/>
            <a:endParaRPr lang="en-US" dirty="0">
              <a:latin typeface="Courier" pitchFamily="2" charset="0"/>
            </a:endParaRPr>
          </a:p>
          <a:p>
            <a:r>
              <a:rPr lang="en-US" sz="2400" dirty="0">
                <a:latin typeface="Courier" pitchFamily="2" charset="0"/>
              </a:rPr>
              <a:t>free</a:t>
            </a:r>
            <a:r>
              <a:rPr lang="en-US" sz="2400" dirty="0"/>
              <a:t>: Removes the metadata of an array</a:t>
            </a:r>
          </a:p>
        </p:txBody>
      </p:sp>
      <p:sp>
        <p:nvSpPr>
          <p:cNvPr id="4" name="TextBox 3">
            <a:extLst>
              <a:ext uri="{FF2B5EF4-FFF2-40B4-BE49-F238E27FC236}">
                <a16:creationId xmlns:a16="http://schemas.microsoft.com/office/drawing/2014/main" id="{F09C3F08-C4AB-DA45-A1F2-B0108CE085F7}"/>
              </a:ext>
            </a:extLst>
          </p:cNvPr>
          <p:cNvSpPr txBox="1"/>
          <p:nvPr/>
        </p:nvSpPr>
        <p:spPr>
          <a:xfrm>
            <a:off x="172800" y="5567921"/>
            <a:ext cx="8798400" cy="307777"/>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simple_pim_array_free</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
        <p:nvSpPr>
          <p:cNvPr id="5" name="TextBox 4">
            <a:extLst>
              <a:ext uri="{FF2B5EF4-FFF2-40B4-BE49-F238E27FC236}">
                <a16:creationId xmlns:a16="http://schemas.microsoft.com/office/drawing/2014/main" id="{10C317E4-5009-7440-A36C-FC9F38D36CF8}"/>
              </a:ext>
            </a:extLst>
          </p:cNvPr>
          <p:cNvSpPr txBox="1"/>
          <p:nvPr/>
        </p:nvSpPr>
        <p:spPr>
          <a:xfrm>
            <a:off x="172800" y="3035495"/>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array_meta_data_t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simple_pim_array_lookup</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
        <p:nvSpPr>
          <p:cNvPr id="6" name="TextBox 5">
            <a:extLst>
              <a:ext uri="{FF2B5EF4-FFF2-40B4-BE49-F238E27FC236}">
                <a16:creationId xmlns:a16="http://schemas.microsoft.com/office/drawing/2014/main" id="{F994AF0D-6D75-754B-A2CA-3A722F0423A8}"/>
              </a:ext>
            </a:extLst>
          </p:cNvPr>
          <p:cNvSpPr txBox="1"/>
          <p:nvPr/>
        </p:nvSpPr>
        <p:spPr>
          <a:xfrm>
            <a:off x="172800" y="4324550"/>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simple_pim_array_register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array_meta_data_t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meta_data</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230757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D87-696D-EBE3-B3FB-6E893454A93F}"/>
              </a:ext>
            </a:extLst>
          </p:cNvPr>
          <p:cNvSpPr>
            <a:spLocks noGrp="1"/>
          </p:cNvSpPr>
          <p:nvPr>
            <p:ph type="title"/>
          </p:nvPr>
        </p:nvSpPr>
        <p:spPr/>
        <p:txBody>
          <a:bodyPr/>
          <a:lstStyle/>
          <a:p>
            <a:r>
              <a:rPr lang="en-US" dirty="0"/>
              <a:t>Agenda </a:t>
            </a:r>
          </a:p>
        </p:txBody>
      </p:sp>
      <p:sp>
        <p:nvSpPr>
          <p:cNvPr id="3" name="Content Placeholder 2">
            <a:extLst>
              <a:ext uri="{FF2B5EF4-FFF2-40B4-BE49-F238E27FC236}">
                <a16:creationId xmlns:a16="http://schemas.microsoft.com/office/drawing/2014/main" id="{E7E9F7F1-2CCF-BFF6-A24D-8078A7448CD3}"/>
              </a:ext>
            </a:extLst>
          </p:cNvPr>
          <p:cNvSpPr>
            <a:spLocks noGrp="1"/>
          </p:cNvSpPr>
          <p:nvPr>
            <p:ph idx="1"/>
          </p:nvPr>
        </p:nvSpPr>
        <p:spPr>
          <a:xfrm>
            <a:off x="228600" y="1102740"/>
            <a:ext cx="8610600" cy="5123656"/>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Introduction to Memory-Centric Computing Systems</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Invited Talk by Prof. </a:t>
            </a:r>
            <a:r>
              <a:rPr lang="en-US" dirty="0" err="1">
                <a:latin typeface="Tahoma" panose="020B0604030504040204" pitchFamily="34" charset="0"/>
                <a:ea typeface="Tahoma" panose="020B0604030504040204" pitchFamily="34" charset="0"/>
                <a:cs typeface="Tahoma" panose="020B0604030504040204" pitchFamily="34" charset="0"/>
              </a:rPr>
              <a:t>Minsoo</a:t>
            </a:r>
            <a:r>
              <a:rPr lang="en-US" dirty="0">
                <a:latin typeface="Tahoma" panose="020B0604030504040204" pitchFamily="34" charset="0"/>
                <a:ea typeface="Tahoma" panose="020B0604030504040204" pitchFamily="34" charset="0"/>
                <a:cs typeface="Tahoma" panose="020B0604030504040204" pitchFamily="34" charset="0"/>
              </a:rPr>
              <a:t> </a:t>
            </a:r>
            <a:r>
              <a:rPr lang="en-US" dirty="0" err="1">
                <a:latin typeface="Tahoma" panose="020B0604030504040204" pitchFamily="34" charset="0"/>
                <a:ea typeface="Tahoma" panose="020B0604030504040204" pitchFamily="34" charset="0"/>
                <a:cs typeface="Tahoma" panose="020B0604030504040204" pitchFamily="34" charset="0"/>
              </a:rPr>
              <a:t>Rhu</a:t>
            </a:r>
            <a:r>
              <a:rPr lang="en-US"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a:t>
            </a:r>
            <a:r>
              <a:rPr lang="en-US" i="1" dirty="0">
                <a:latin typeface="Tahoma" panose="020B0604030504040204" pitchFamily="34" charset="0"/>
                <a:ea typeface="Tahoma" panose="020B0604030504040204" pitchFamily="34" charset="0"/>
                <a:cs typeface="Tahoma" panose="020B0604030504040204" pitchFamily="34" charset="0"/>
              </a:rPr>
              <a:t>Memory-Centric Computing Systems – For AI and Beyond”</a:t>
            </a:r>
            <a:r>
              <a:rPr lang="en-US"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Coffee Break </a:t>
            </a:r>
            <a:br>
              <a:rPr lang="en-US" dirty="0">
                <a:latin typeface="Tahoma" panose="020B0604030504040204" pitchFamily="34" charset="0"/>
                <a:ea typeface="Tahoma" panose="020B0604030504040204" pitchFamily="34" charset="0"/>
                <a:cs typeface="Tahoma" panose="020B0604030504040204" pitchFamily="34" charset="0"/>
              </a:rPr>
            </a:br>
            <a:r>
              <a:rPr lang="en-US" sz="800" dirty="0">
                <a:latin typeface="Tahoma" panose="020B0604030504040204" pitchFamily="34" charset="0"/>
                <a:ea typeface="Tahoma" panose="020B0604030504040204" pitchFamily="34" charset="0"/>
                <a:cs typeface="Tahoma" panose="020B0604030504040204" pitchFamily="34" charset="0"/>
              </a:rPr>
              <a:t>	</a:t>
            </a:r>
          </a:p>
          <a:p>
            <a:r>
              <a:rPr lang="en-US" dirty="0">
                <a:latin typeface="Tahoma" panose="020B0604030504040204" pitchFamily="34" charset="0"/>
                <a:ea typeface="Tahoma" panose="020B0604030504040204" pitchFamily="34" charset="0"/>
                <a:cs typeface="Tahoma" panose="020B0604030504040204" pitchFamily="34" charset="0"/>
              </a:rPr>
              <a:t>Real-World Processing-Near-Memory Systems</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Processing-Using-Memory Architectures for Bulk Bitwise Op.</a:t>
            </a:r>
            <a:br>
              <a:rPr lang="en-US"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Invited Talk by Prof. Saugata Ghose: </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a:t>
            </a:r>
            <a:r>
              <a:rPr lang="en-US" i="1" dirty="0">
                <a:latin typeface="Tahoma" panose="020B0604030504040204" pitchFamily="34" charset="0"/>
                <a:ea typeface="Tahoma" panose="020B0604030504040204" pitchFamily="34" charset="0"/>
                <a:cs typeface="Tahoma" panose="020B0604030504040204" pitchFamily="34" charset="0"/>
              </a:rPr>
              <a:t>RACER and ReRAM PUM”</a:t>
            </a:r>
            <a:br>
              <a:rPr lang="en-US" i="1" dirty="0">
                <a:latin typeface="Tahoma" panose="020B0604030504040204" pitchFamily="34" charset="0"/>
                <a:ea typeface="Tahoma" panose="020B0604030504040204" pitchFamily="34" charset="0"/>
                <a:cs typeface="Tahoma" panose="020B0604030504040204" pitchFamily="34" charset="0"/>
              </a:rPr>
            </a:b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solidFill>
                  <a:srgbClr val="FF0000"/>
                </a:solidFill>
                <a:latin typeface="Tahoma" panose="020B0604030504040204" pitchFamily="34" charset="0"/>
                <a:ea typeface="Tahoma" panose="020B0604030504040204" pitchFamily="34" charset="0"/>
                <a:cs typeface="Tahoma" panose="020B0604030504040204" pitchFamily="34" charset="0"/>
              </a:rPr>
              <a:t>PIM Programming &amp; Infrastructure for PIM Research</a:t>
            </a:r>
          </a:p>
          <a:p>
            <a:pPr marL="0" indent="0">
              <a:buNone/>
            </a:pPr>
            <a:endParaRPr lang="en-US" sz="800"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Closing Remarks </a:t>
            </a:r>
          </a:p>
        </p:txBody>
      </p:sp>
      <p:sp>
        <p:nvSpPr>
          <p:cNvPr id="4" name="Slide Number Placeholder 3">
            <a:extLst>
              <a:ext uri="{FF2B5EF4-FFF2-40B4-BE49-F238E27FC236}">
                <a16:creationId xmlns:a16="http://schemas.microsoft.com/office/drawing/2014/main" id="{1718CF5E-3525-5BE8-7EE2-34D14BBC1C1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rPr>
            </a:b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600" b="0" i="0" u="none" strike="noStrike" kern="1200" cap="none" spc="0" normalizeH="0" baseline="0" noProof="0" dirty="0">
              <a:ln>
                <a:noFill/>
              </a:ln>
              <a:solidFill>
                <a:srgbClr val="000000"/>
              </a:solidFill>
              <a:effectLst/>
              <a:uLnTx/>
              <a:uFillTx/>
              <a:latin typeface="Garamond" pitchFamily="18" charset="0"/>
              <a:ea typeface="+mn-ea"/>
              <a:cs typeface="+mn-cs"/>
            </a:endParaRPr>
          </a:p>
        </p:txBody>
      </p:sp>
    </p:spTree>
    <p:extLst>
      <p:ext uri="{BB962C8B-B14F-4D97-AF65-F5344CB8AC3E}">
        <p14:creationId xmlns:p14="http://schemas.microsoft.com/office/powerpoint/2010/main" val="404077401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a:bodyPr>
          <a:lstStyle/>
          <a:p>
            <a:r>
              <a:rPr lang="en-US" sz="3600" dirty="0"/>
              <a:t>The </a:t>
            </a:r>
            <a:r>
              <a:rPr lang="en-US" sz="3600" dirty="0" err="1"/>
              <a:t>SimplePIM</a:t>
            </a:r>
            <a:r>
              <a:rPr lang="en-US" sz="3600" dirty="0"/>
              <a:t> Programming Framework</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a:bodyPr>
          <a:lstStyle/>
          <a:p>
            <a:r>
              <a:rPr lang="en-US" dirty="0" err="1"/>
              <a:t>SimplePIM</a:t>
            </a:r>
            <a:r>
              <a:rPr lang="en-US" dirty="0"/>
              <a:t> provides standard abstractions to build and deploy applications on PIM systems</a:t>
            </a:r>
          </a:p>
          <a:p>
            <a:pPr lvl="1"/>
            <a:r>
              <a:rPr lang="en-US" dirty="0">
                <a:solidFill>
                  <a:srgbClr val="0070C0"/>
                </a:solidFill>
              </a:rPr>
              <a:t>Management interface</a:t>
            </a:r>
            <a:endParaRPr lang="en-US" dirty="0"/>
          </a:p>
          <a:p>
            <a:pPr lvl="2"/>
            <a:r>
              <a:rPr lang="en-US" dirty="0"/>
              <a:t>Metadata for PIM-resident arrays</a:t>
            </a:r>
          </a:p>
          <a:p>
            <a:pPr lvl="2"/>
            <a:endParaRPr lang="en-US" dirty="0"/>
          </a:p>
          <a:p>
            <a:pPr lvl="1"/>
            <a:r>
              <a:rPr lang="en-US" dirty="0">
                <a:solidFill>
                  <a:srgbClr val="0070C0"/>
                </a:solidFill>
              </a:rPr>
              <a:t>Communication interface</a:t>
            </a:r>
          </a:p>
          <a:p>
            <a:pPr lvl="2"/>
            <a:r>
              <a:rPr lang="en-US" dirty="0"/>
              <a:t>Abstractions for host-PIM and PIM-PIM communication</a:t>
            </a:r>
          </a:p>
          <a:p>
            <a:pPr lvl="2"/>
            <a:endParaRPr lang="en-US" dirty="0"/>
          </a:p>
          <a:p>
            <a:pPr lvl="1"/>
            <a:r>
              <a:rPr lang="en-US" dirty="0">
                <a:solidFill>
                  <a:srgbClr val="0070C0"/>
                </a:solidFill>
              </a:rPr>
              <a:t>Processing interface</a:t>
            </a:r>
          </a:p>
          <a:p>
            <a:pPr lvl="2"/>
            <a:r>
              <a:rPr lang="en-US" dirty="0"/>
              <a:t>Iterators (</a:t>
            </a:r>
            <a:r>
              <a:rPr lang="en-US" dirty="0">
                <a:latin typeface="Courier" pitchFamily="2" charset="0"/>
              </a:rPr>
              <a:t>map</a:t>
            </a:r>
            <a:r>
              <a:rPr lang="en-US" dirty="0"/>
              <a:t>, </a:t>
            </a:r>
            <a:r>
              <a:rPr lang="en-US" dirty="0">
                <a:latin typeface="Courier" pitchFamily="2" charset="0"/>
              </a:rPr>
              <a:t>reduce</a:t>
            </a:r>
            <a:r>
              <a:rPr lang="en-US" dirty="0"/>
              <a:t>, </a:t>
            </a:r>
            <a:r>
              <a:rPr lang="en-US" dirty="0">
                <a:latin typeface="Courier" pitchFamily="2" charset="0"/>
              </a:rPr>
              <a:t>zip</a:t>
            </a:r>
            <a:r>
              <a:rPr lang="en-US" dirty="0"/>
              <a:t>) to implement workloads</a:t>
            </a:r>
          </a:p>
        </p:txBody>
      </p:sp>
      <p:sp>
        <p:nvSpPr>
          <p:cNvPr id="4" name="Rounded Rectangle 3">
            <a:extLst>
              <a:ext uri="{FF2B5EF4-FFF2-40B4-BE49-F238E27FC236}">
                <a16:creationId xmlns:a16="http://schemas.microsoft.com/office/drawing/2014/main" id="{032E8EC9-B5C7-4B43-844F-9FCA820E7CD3}"/>
              </a:ext>
            </a:extLst>
          </p:cNvPr>
          <p:cNvSpPr/>
          <p:nvPr/>
        </p:nvSpPr>
        <p:spPr>
          <a:xfrm>
            <a:off x="349956" y="2878667"/>
            <a:ext cx="8466666" cy="666045"/>
          </a:xfrm>
          <a:prstGeom prst="round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28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Host-to-PIM Communication: Broadcast</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err="1"/>
              <a:t>SimplePIM</a:t>
            </a:r>
            <a:r>
              <a:rPr lang="en-US" dirty="0"/>
              <a:t> Broadcast</a:t>
            </a:r>
          </a:p>
          <a:p>
            <a:pPr lvl="1"/>
            <a:r>
              <a:rPr lang="en-US" dirty="0"/>
              <a:t>Transfers a host array to all PIM cores in the system</a:t>
            </a:r>
          </a:p>
        </p:txBody>
      </p:sp>
      <p:pic>
        <p:nvPicPr>
          <p:cNvPr id="7" name="Picture 6">
            <a:extLst>
              <a:ext uri="{FF2B5EF4-FFF2-40B4-BE49-F238E27FC236}">
                <a16:creationId xmlns:a16="http://schemas.microsoft.com/office/drawing/2014/main" id="{2061DB10-4938-D349-8D1D-7F22410B5A32}"/>
              </a:ext>
            </a:extLst>
          </p:cNvPr>
          <p:cNvPicPr>
            <a:picLocks noChangeAspect="1"/>
          </p:cNvPicPr>
          <p:nvPr/>
        </p:nvPicPr>
        <p:blipFill>
          <a:blip r:embed="rId2"/>
          <a:stretch>
            <a:fillRect/>
          </a:stretch>
        </p:blipFill>
        <p:spPr>
          <a:xfrm>
            <a:off x="72000" y="3468648"/>
            <a:ext cx="9000000" cy="1977632"/>
          </a:xfrm>
          <a:prstGeom prst="rect">
            <a:avLst/>
          </a:prstGeom>
        </p:spPr>
      </p:pic>
      <p:sp>
        <p:nvSpPr>
          <p:cNvPr id="14" name="TextBox 13">
            <a:extLst>
              <a:ext uri="{FF2B5EF4-FFF2-40B4-BE49-F238E27FC236}">
                <a16:creationId xmlns:a16="http://schemas.microsoft.com/office/drawing/2014/main" id="{7201AC8F-8FCD-474B-B84E-6B78B5022269}"/>
              </a:ext>
            </a:extLst>
          </p:cNvPr>
          <p:cNvSpPr txBox="1"/>
          <p:nvPr/>
        </p:nvSpPr>
        <p:spPr>
          <a:xfrm>
            <a:off x="172800" y="1992360"/>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simple_pim_array_broadcast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arr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uint64_t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len</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type_size</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202682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a:bodyPr>
          <a:lstStyle/>
          <a:p>
            <a:r>
              <a:rPr lang="en-US" sz="3600" dirty="0"/>
              <a:t>Host-to-PIM Communication: Scatter/Gather</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err="1"/>
              <a:t>SimplePIM</a:t>
            </a:r>
            <a:r>
              <a:rPr lang="en-US" dirty="0"/>
              <a:t> Scatter</a:t>
            </a:r>
          </a:p>
          <a:p>
            <a:pPr lvl="1"/>
            <a:r>
              <a:rPr lang="en-US" dirty="0"/>
              <a:t>Distributes an array to PIM DRAM banks </a:t>
            </a:r>
          </a:p>
          <a:p>
            <a:pPr lvl="1"/>
            <a:endParaRPr lang="en-US" dirty="0"/>
          </a:p>
          <a:p>
            <a:pPr lvl="1"/>
            <a:endParaRPr lang="en-US" dirty="0"/>
          </a:p>
          <a:p>
            <a:r>
              <a:rPr lang="en-US" dirty="0" err="1"/>
              <a:t>SimplePIM</a:t>
            </a:r>
            <a:r>
              <a:rPr lang="en-US" dirty="0"/>
              <a:t> Gather</a:t>
            </a:r>
          </a:p>
          <a:p>
            <a:pPr lvl="1"/>
            <a:r>
              <a:rPr lang="en-US" dirty="0"/>
              <a:t>Collects portions of an array from PIM DRAM banks</a:t>
            </a:r>
          </a:p>
        </p:txBody>
      </p:sp>
      <p:pic>
        <p:nvPicPr>
          <p:cNvPr id="5" name="Picture 4">
            <a:extLst>
              <a:ext uri="{FF2B5EF4-FFF2-40B4-BE49-F238E27FC236}">
                <a16:creationId xmlns:a16="http://schemas.microsoft.com/office/drawing/2014/main" id="{4F152B86-C5A8-F242-BFD2-0100426426E8}"/>
              </a:ext>
            </a:extLst>
          </p:cNvPr>
          <p:cNvPicPr>
            <a:picLocks noChangeAspect="1"/>
          </p:cNvPicPr>
          <p:nvPr/>
        </p:nvPicPr>
        <p:blipFill>
          <a:blip r:embed="rId2"/>
          <a:stretch>
            <a:fillRect/>
          </a:stretch>
        </p:blipFill>
        <p:spPr>
          <a:xfrm>
            <a:off x="72000" y="4286049"/>
            <a:ext cx="9000000" cy="2098814"/>
          </a:xfrm>
          <a:prstGeom prst="rect">
            <a:avLst/>
          </a:prstGeom>
        </p:spPr>
      </p:pic>
      <p:sp>
        <p:nvSpPr>
          <p:cNvPr id="6" name="TextBox 5">
            <a:extLst>
              <a:ext uri="{FF2B5EF4-FFF2-40B4-BE49-F238E27FC236}">
                <a16:creationId xmlns:a16="http://schemas.microsoft.com/office/drawing/2014/main" id="{82D1F3FD-888B-5045-B43B-CB33CB16E2E3}"/>
              </a:ext>
            </a:extLst>
          </p:cNvPr>
          <p:cNvSpPr txBox="1"/>
          <p:nvPr/>
        </p:nvSpPr>
        <p:spPr>
          <a:xfrm>
            <a:off x="172800" y="3537421"/>
            <a:ext cx="8798400" cy="523220"/>
          </a:xfrm>
          <a:prstGeom prst="rect">
            <a:avLst/>
          </a:prstGeom>
          <a:solidFill>
            <a:srgbClr val="F3FFE9"/>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simple_pim_array_gather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
        <p:nvSpPr>
          <p:cNvPr id="7" name="TextBox 6">
            <a:extLst>
              <a:ext uri="{FF2B5EF4-FFF2-40B4-BE49-F238E27FC236}">
                <a16:creationId xmlns:a16="http://schemas.microsoft.com/office/drawing/2014/main" id="{B8DB069A-6206-8246-966F-BDDF2021B373}"/>
              </a:ext>
            </a:extLst>
          </p:cNvPr>
          <p:cNvSpPr txBox="1"/>
          <p:nvPr/>
        </p:nvSpPr>
        <p:spPr>
          <a:xfrm>
            <a:off x="172800" y="1825468"/>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simple_pim_array_scatter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arr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uint64_t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len</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type_size</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283339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PIM-PIM Communication: </a:t>
            </a:r>
            <a:r>
              <a:rPr lang="en-US" dirty="0" err="1"/>
              <a:t>AllReduce</a:t>
            </a:r>
            <a:endParaRPr lang="en-US" dirty="0"/>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err="1"/>
              <a:t>SimplePIM</a:t>
            </a:r>
            <a:r>
              <a:rPr lang="en-US" dirty="0"/>
              <a:t> </a:t>
            </a:r>
            <a:r>
              <a:rPr lang="en-US" dirty="0" err="1"/>
              <a:t>AllReduce</a:t>
            </a:r>
            <a:endParaRPr lang="en-US" dirty="0"/>
          </a:p>
          <a:p>
            <a:pPr lvl="1"/>
            <a:r>
              <a:rPr lang="en-US" dirty="0"/>
              <a:t>Used for algorithm synchronization</a:t>
            </a:r>
          </a:p>
          <a:p>
            <a:pPr lvl="1"/>
            <a:r>
              <a:rPr lang="en-US" dirty="0"/>
              <a:t>The programmer specifies an accumulative function</a:t>
            </a:r>
          </a:p>
        </p:txBody>
      </p:sp>
      <p:pic>
        <p:nvPicPr>
          <p:cNvPr id="5" name="Picture 4">
            <a:extLst>
              <a:ext uri="{FF2B5EF4-FFF2-40B4-BE49-F238E27FC236}">
                <a16:creationId xmlns:a16="http://schemas.microsoft.com/office/drawing/2014/main" id="{CAE69BA3-FC22-FF49-A5B6-6B3983CAD1A8}"/>
              </a:ext>
            </a:extLst>
          </p:cNvPr>
          <p:cNvPicPr>
            <a:picLocks noChangeAspect="1"/>
          </p:cNvPicPr>
          <p:nvPr/>
        </p:nvPicPr>
        <p:blipFill>
          <a:blip r:embed="rId2"/>
          <a:stretch>
            <a:fillRect/>
          </a:stretch>
        </p:blipFill>
        <p:spPr>
          <a:xfrm>
            <a:off x="72000" y="3578990"/>
            <a:ext cx="9000000" cy="2241106"/>
          </a:xfrm>
          <a:prstGeom prst="rect">
            <a:avLst/>
          </a:prstGeom>
        </p:spPr>
      </p:pic>
      <p:sp>
        <p:nvSpPr>
          <p:cNvPr id="6" name="TextBox 5">
            <a:extLst>
              <a:ext uri="{FF2B5EF4-FFF2-40B4-BE49-F238E27FC236}">
                <a16:creationId xmlns:a16="http://schemas.microsoft.com/office/drawing/2014/main" id="{16A3C55E-80FF-8B40-8925-660F378238D5}"/>
              </a:ext>
            </a:extLst>
          </p:cNvPr>
          <p:cNvSpPr txBox="1"/>
          <p:nvPr/>
        </p:nvSpPr>
        <p:spPr>
          <a:xfrm>
            <a:off x="172800" y="2335841"/>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simple_pim_array_allreduce</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handle_t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handle,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30217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PIM-PIM Communication: </a:t>
            </a:r>
            <a:r>
              <a:rPr lang="en-US" dirty="0" err="1"/>
              <a:t>AllGather</a:t>
            </a:r>
            <a:endParaRPr lang="en-US" dirty="0"/>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err="1"/>
              <a:t>SimplePIM</a:t>
            </a:r>
            <a:r>
              <a:rPr lang="en-US" dirty="0"/>
              <a:t> </a:t>
            </a:r>
            <a:r>
              <a:rPr lang="en-US" dirty="0" err="1"/>
              <a:t>AllGather</a:t>
            </a:r>
            <a:endParaRPr lang="en-US" dirty="0"/>
          </a:p>
          <a:p>
            <a:pPr lvl="1"/>
            <a:r>
              <a:rPr lang="en-US" dirty="0"/>
              <a:t>Combines array pieces and distributes the complete array to all PIM cores</a:t>
            </a:r>
          </a:p>
        </p:txBody>
      </p:sp>
      <p:pic>
        <p:nvPicPr>
          <p:cNvPr id="5" name="Picture 4">
            <a:extLst>
              <a:ext uri="{FF2B5EF4-FFF2-40B4-BE49-F238E27FC236}">
                <a16:creationId xmlns:a16="http://schemas.microsoft.com/office/drawing/2014/main" id="{8B854130-EF36-4146-9976-0A355A63F71A}"/>
              </a:ext>
            </a:extLst>
          </p:cNvPr>
          <p:cNvPicPr>
            <a:picLocks noChangeAspect="1"/>
          </p:cNvPicPr>
          <p:nvPr/>
        </p:nvPicPr>
        <p:blipFill>
          <a:blip r:embed="rId2"/>
          <a:stretch>
            <a:fillRect/>
          </a:stretch>
        </p:blipFill>
        <p:spPr>
          <a:xfrm>
            <a:off x="72000" y="3537435"/>
            <a:ext cx="9000000" cy="2241106"/>
          </a:xfrm>
          <a:prstGeom prst="rect">
            <a:avLst/>
          </a:prstGeom>
        </p:spPr>
      </p:pic>
      <p:sp>
        <p:nvSpPr>
          <p:cNvPr id="6" name="TextBox 5">
            <a:extLst>
              <a:ext uri="{FF2B5EF4-FFF2-40B4-BE49-F238E27FC236}">
                <a16:creationId xmlns:a16="http://schemas.microsoft.com/office/drawing/2014/main" id="{8D5A60B3-4469-7C45-A84E-AD976499EC03}"/>
              </a:ext>
            </a:extLst>
          </p:cNvPr>
          <p:cNvSpPr txBox="1"/>
          <p:nvPr/>
        </p:nvSpPr>
        <p:spPr>
          <a:xfrm>
            <a:off x="172800" y="2305669"/>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simple_pim_array_allgather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new_id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33952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a:bodyPr>
          <a:lstStyle/>
          <a:p>
            <a:r>
              <a:rPr lang="en-US" sz="3600" dirty="0"/>
              <a:t>The </a:t>
            </a:r>
            <a:r>
              <a:rPr lang="en-US" sz="3600" dirty="0" err="1"/>
              <a:t>SimplePIM</a:t>
            </a:r>
            <a:r>
              <a:rPr lang="en-US" sz="3600" dirty="0"/>
              <a:t> Programming Framework</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p:txBody>
          <a:bodyPr>
            <a:normAutofit/>
          </a:bodyPr>
          <a:lstStyle/>
          <a:p>
            <a:r>
              <a:rPr lang="en-US" dirty="0" err="1"/>
              <a:t>SimplePIM</a:t>
            </a:r>
            <a:r>
              <a:rPr lang="en-US" dirty="0"/>
              <a:t> provides standard abstractions to build and deploy applications on PIM systems</a:t>
            </a:r>
          </a:p>
          <a:p>
            <a:pPr lvl="1"/>
            <a:r>
              <a:rPr lang="en-US" dirty="0">
                <a:solidFill>
                  <a:srgbClr val="0070C0"/>
                </a:solidFill>
              </a:rPr>
              <a:t>Management interface</a:t>
            </a:r>
            <a:endParaRPr lang="en-US" dirty="0"/>
          </a:p>
          <a:p>
            <a:pPr lvl="2"/>
            <a:r>
              <a:rPr lang="en-US" dirty="0"/>
              <a:t>Metadata for PIM-resident arrays</a:t>
            </a:r>
          </a:p>
          <a:p>
            <a:pPr lvl="2"/>
            <a:endParaRPr lang="en-US" dirty="0"/>
          </a:p>
          <a:p>
            <a:pPr lvl="1"/>
            <a:r>
              <a:rPr lang="en-US" dirty="0">
                <a:solidFill>
                  <a:srgbClr val="0070C0"/>
                </a:solidFill>
              </a:rPr>
              <a:t>Communication interface</a:t>
            </a:r>
          </a:p>
          <a:p>
            <a:pPr lvl="2"/>
            <a:r>
              <a:rPr lang="en-US" dirty="0"/>
              <a:t>Abstractions for host-PIM and PIM-PIM communication</a:t>
            </a:r>
          </a:p>
          <a:p>
            <a:pPr lvl="2"/>
            <a:endParaRPr lang="en-US" dirty="0"/>
          </a:p>
          <a:p>
            <a:pPr lvl="1"/>
            <a:r>
              <a:rPr lang="en-US" dirty="0">
                <a:solidFill>
                  <a:srgbClr val="0070C0"/>
                </a:solidFill>
              </a:rPr>
              <a:t>Processing interface</a:t>
            </a:r>
          </a:p>
          <a:p>
            <a:pPr lvl="2"/>
            <a:r>
              <a:rPr lang="en-US" dirty="0"/>
              <a:t>Iterators (</a:t>
            </a:r>
            <a:r>
              <a:rPr lang="en-US" dirty="0">
                <a:latin typeface="Courier" pitchFamily="2" charset="0"/>
              </a:rPr>
              <a:t>map</a:t>
            </a:r>
            <a:r>
              <a:rPr lang="en-US" dirty="0"/>
              <a:t>, </a:t>
            </a:r>
            <a:r>
              <a:rPr lang="en-US" dirty="0">
                <a:latin typeface="Courier" pitchFamily="2" charset="0"/>
              </a:rPr>
              <a:t>reduce</a:t>
            </a:r>
            <a:r>
              <a:rPr lang="en-US" dirty="0"/>
              <a:t>, </a:t>
            </a:r>
            <a:r>
              <a:rPr lang="en-US" dirty="0">
                <a:latin typeface="Courier" pitchFamily="2" charset="0"/>
              </a:rPr>
              <a:t>zip</a:t>
            </a:r>
            <a:r>
              <a:rPr lang="en-US" dirty="0"/>
              <a:t>) to implement workloads</a:t>
            </a:r>
          </a:p>
        </p:txBody>
      </p:sp>
      <p:sp>
        <p:nvSpPr>
          <p:cNvPr id="4" name="Rounded Rectangle 3">
            <a:extLst>
              <a:ext uri="{FF2B5EF4-FFF2-40B4-BE49-F238E27FC236}">
                <a16:creationId xmlns:a16="http://schemas.microsoft.com/office/drawing/2014/main" id="{22C998FF-1406-2F40-9B0A-38338DCDFB38}"/>
              </a:ext>
            </a:extLst>
          </p:cNvPr>
          <p:cNvSpPr/>
          <p:nvPr/>
        </p:nvSpPr>
        <p:spPr>
          <a:xfrm>
            <a:off x="349956" y="3962403"/>
            <a:ext cx="8466666" cy="666045"/>
          </a:xfrm>
          <a:prstGeom prst="round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602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Processing Interface: Map</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a:t>Array Map</a:t>
            </a:r>
          </a:p>
          <a:p>
            <a:pPr lvl="1"/>
            <a:r>
              <a:rPr lang="en-US" dirty="0"/>
              <a:t>Applies </a:t>
            </a:r>
            <a:r>
              <a:rPr lang="en-US" dirty="0" err="1">
                <a:latin typeface="Courier" pitchFamily="2" charset="0"/>
              </a:rPr>
              <a:t>map_func</a:t>
            </a:r>
            <a:r>
              <a:rPr lang="en-US" dirty="0"/>
              <a:t> to every element of the data array</a:t>
            </a:r>
          </a:p>
        </p:txBody>
      </p:sp>
      <p:pic>
        <p:nvPicPr>
          <p:cNvPr id="6" name="Picture 5">
            <a:extLst>
              <a:ext uri="{FF2B5EF4-FFF2-40B4-BE49-F238E27FC236}">
                <a16:creationId xmlns:a16="http://schemas.microsoft.com/office/drawing/2014/main" id="{5A0045AB-92E5-2144-9B80-816CA2F4A173}"/>
              </a:ext>
            </a:extLst>
          </p:cNvPr>
          <p:cNvPicPr>
            <a:picLocks noChangeAspect="1"/>
          </p:cNvPicPr>
          <p:nvPr/>
        </p:nvPicPr>
        <p:blipFill>
          <a:blip r:embed="rId2"/>
          <a:stretch>
            <a:fillRect/>
          </a:stretch>
        </p:blipFill>
        <p:spPr>
          <a:xfrm>
            <a:off x="992589" y="3666201"/>
            <a:ext cx="7158821" cy="1584671"/>
          </a:xfrm>
          <a:prstGeom prst="rect">
            <a:avLst/>
          </a:prstGeom>
        </p:spPr>
      </p:pic>
      <p:sp>
        <p:nvSpPr>
          <p:cNvPr id="7" name="TextBox 6">
            <a:extLst>
              <a:ext uri="{FF2B5EF4-FFF2-40B4-BE49-F238E27FC236}">
                <a16:creationId xmlns:a16="http://schemas.microsoft.com/office/drawing/2014/main" id="{E019CF32-5D5D-CD45-8AD2-0F8D69D1D34E}"/>
              </a:ext>
            </a:extLst>
          </p:cNvPr>
          <p:cNvSpPr txBox="1"/>
          <p:nvPr/>
        </p:nvSpPr>
        <p:spPr>
          <a:xfrm>
            <a:off x="172800" y="2157840"/>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simple_pim_array_map</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src_id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dest_id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output_type</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handle_t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handle,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51283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Processing Interface: Reduction</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a:t>Array Reduction</a:t>
            </a:r>
          </a:p>
          <a:p>
            <a:pPr lvl="1"/>
            <a:r>
              <a:rPr lang="en-US" dirty="0"/>
              <a:t>The </a:t>
            </a:r>
            <a:r>
              <a:rPr lang="en-US" dirty="0" err="1">
                <a:latin typeface="Courier" pitchFamily="2" charset="0"/>
              </a:rPr>
              <a:t>map_to_val_func</a:t>
            </a:r>
            <a:r>
              <a:rPr lang="en-US" dirty="0">
                <a:latin typeface="Courier" pitchFamily="2" charset="0"/>
              </a:rPr>
              <a:t> </a:t>
            </a:r>
            <a:r>
              <a:rPr lang="en-US" dirty="0"/>
              <a:t>function transforms an input element to an output value and an output index</a:t>
            </a:r>
          </a:p>
          <a:p>
            <a:pPr lvl="1"/>
            <a:r>
              <a:rPr lang="en-US" dirty="0"/>
              <a:t>The </a:t>
            </a:r>
            <a:r>
              <a:rPr lang="en-US" dirty="0" err="1">
                <a:latin typeface="Courier" pitchFamily="2" charset="0"/>
              </a:rPr>
              <a:t>acc_func</a:t>
            </a:r>
            <a:r>
              <a:rPr lang="en-US" dirty="0">
                <a:latin typeface="Courier" pitchFamily="2" charset="0"/>
              </a:rPr>
              <a:t> </a:t>
            </a:r>
            <a:r>
              <a:rPr lang="en-US" dirty="0"/>
              <a:t>function accumulates the output values onto the output array</a:t>
            </a:r>
          </a:p>
        </p:txBody>
      </p:sp>
      <p:pic>
        <p:nvPicPr>
          <p:cNvPr id="5" name="Picture 4">
            <a:extLst>
              <a:ext uri="{FF2B5EF4-FFF2-40B4-BE49-F238E27FC236}">
                <a16:creationId xmlns:a16="http://schemas.microsoft.com/office/drawing/2014/main" id="{92018E1B-DBFE-654E-AA87-2CF113FCD93E}"/>
              </a:ext>
            </a:extLst>
          </p:cNvPr>
          <p:cNvPicPr>
            <a:picLocks noChangeAspect="1"/>
          </p:cNvPicPr>
          <p:nvPr/>
        </p:nvPicPr>
        <p:blipFill>
          <a:blip r:embed="rId2"/>
          <a:stretch>
            <a:fillRect/>
          </a:stretch>
        </p:blipFill>
        <p:spPr>
          <a:xfrm>
            <a:off x="1330613" y="3996851"/>
            <a:ext cx="6482773" cy="2363755"/>
          </a:xfrm>
          <a:prstGeom prst="rect">
            <a:avLst/>
          </a:prstGeom>
        </p:spPr>
      </p:pic>
      <p:sp>
        <p:nvSpPr>
          <p:cNvPr id="6" name="TextBox 5">
            <a:extLst>
              <a:ext uri="{FF2B5EF4-FFF2-40B4-BE49-F238E27FC236}">
                <a16:creationId xmlns:a16="http://schemas.microsoft.com/office/drawing/2014/main" id="{8EA3DFB5-54FF-6B4D-9B61-E672E8D204D5}"/>
              </a:ext>
            </a:extLst>
          </p:cNvPr>
          <p:cNvSpPr txBox="1"/>
          <p:nvPr/>
        </p:nvSpPr>
        <p:spPr>
          <a:xfrm>
            <a:off x="172800" y="2927540"/>
            <a:ext cx="8798400" cy="738664"/>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simple_pim_array_red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src_id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dest_id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uint32_t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output_type</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uint32_t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output_len</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handle_t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handle,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237180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Processing Interface: Zip</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a:t>Array Zip</a:t>
            </a:r>
          </a:p>
          <a:p>
            <a:pPr lvl="1"/>
            <a:r>
              <a:rPr lang="en-US" dirty="0"/>
              <a:t>Takes two input arrays and combines their elements into an output array</a:t>
            </a:r>
          </a:p>
        </p:txBody>
      </p:sp>
      <p:pic>
        <p:nvPicPr>
          <p:cNvPr id="5" name="Picture 4">
            <a:extLst>
              <a:ext uri="{FF2B5EF4-FFF2-40B4-BE49-F238E27FC236}">
                <a16:creationId xmlns:a16="http://schemas.microsoft.com/office/drawing/2014/main" id="{4E169C46-EAA2-8E48-BE88-21CD12D6A276}"/>
              </a:ext>
            </a:extLst>
          </p:cNvPr>
          <p:cNvPicPr>
            <a:picLocks noChangeAspect="1"/>
          </p:cNvPicPr>
          <p:nvPr/>
        </p:nvPicPr>
        <p:blipFill>
          <a:blip r:embed="rId2"/>
          <a:stretch>
            <a:fillRect/>
          </a:stretch>
        </p:blipFill>
        <p:spPr>
          <a:xfrm>
            <a:off x="876300" y="3436507"/>
            <a:ext cx="7391400" cy="2451100"/>
          </a:xfrm>
          <a:prstGeom prst="rect">
            <a:avLst/>
          </a:prstGeom>
        </p:spPr>
      </p:pic>
      <p:sp>
        <p:nvSpPr>
          <p:cNvPr id="6" name="TextBox 5">
            <a:extLst>
              <a:ext uri="{FF2B5EF4-FFF2-40B4-BE49-F238E27FC236}">
                <a16:creationId xmlns:a16="http://schemas.microsoft.com/office/drawing/2014/main" id="{4D54413F-EC5F-E14B-8213-A6BB0B9AA294}"/>
              </a:ext>
            </a:extLst>
          </p:cNvPr>
          <p:cNvSpPr txBox="1"/>
          <p:nvPr/>
        </p:nvSpPr>
        <p:spPr>
          <a:xfrm>
            <a:off x="172800" y="2286000"/>
            <a:ext cx="8798400" cy="523220"/>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simple_pim_array_zip</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src1_id, </a:t>
            </a: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src2_id,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00F6"/>
                </a:solidFill>
                <a:effectLst/>
                <a:uLnTx/>
                <a:uFillTx/>
                <a:latin typeface="Courier" pitchFamily="2" charset="0"/>
                <a:ea typeface="+mn-ea"/>
                <a:cs typeface="+mn-cs"/>
              </a:rPr>
              <a:t>const char</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dest_id</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400" b="0" i="0" u="none" strike="noStrike" kern="1200" cap="none" spc="0" normalizeH="0" baseline="0" noProof="0" dirty="0" err="1">
                <a:ln>
                  <a:noFill/>
                </a:ln>
                <a:solidFill>
                  <a:prstClr val="black"/>
                </a:solidFill>
                <a:effectLst/>
                <a:uLnTx/>
                <a:uFillTx/>
                <a:latin typeface="Courier" pitchFamily="2" charset="0"/>
                <a:ea typeface="+mn-ea"/>
                <a:cs typeface="+mn-cs"/>
              </a:rPr>
              <a:t>simple_pim_management_t</a:t>
            </a:r>
            <a:r>
              <a:rPr kumimoji="0" lang="en-US" sz="1400" b="0" i="0" u="none" strike="noStrike" kern="1200" cap="none" spc="0" normalizeH="0" baseline="0" noProof="0" dirty="0">
                <a:ln>
                  <a:noFill/>
                </a:ln>
                <a:solidFill>
                  <a:prstClr val="black"/>
                </a:solidFill>
                <a:effectLst/>
                <a:uLnTx/>
                <a:uFillTx/>
                <a:latin typeface="Courier" pitchFamily="2" charset="0"/>
                <a:ea typeface="+mn-ea"/>
                <a:cs typeface="+mn-cs"/>
              </a:rPr>
              <a:t>* management);</a:t>
            </a:r>
          </a:p>
        </p:txBody>
      </p:sp>
    </p:spTree>
    <p:extLst>
      <p:ext uri="{BB962C8B-B14F-4D97-AF65-F5344CB8AC3E}">
        <p14:creationId xmlns:p14="http://schemas.microsoft.com/office/powerpoint/2010/main" val="106376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General Code Optimizations</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a:t>Strength reduction</a:t>
            </a:r>
          </a:p>
          <a:p>
            <a:endParaRPr lang="en-US" dirty="0"/>
          </a:p>
          <a:p>
            <a:r>
              <a:rPr lang="en-US" dirty="0"/>
              <a:t>Loop unrolling</a:t>
            </a:r>
          </a:p>
          <a:p>
            <a:endParaRPr lang="en-US" dirty="0"/>
          </a:p>
          <a:p>
            <a:r>
              <a:rPr lang="en-US" dirty="0"/>
              <a:t>Avoiding boundary checks</a:t>
            </a:r>
          </a:p>
          <a:p>
            <a:endParaRPr lang="en-US" dirty="0"/>
          </a:p>
          <a:p>
            <a:r>
              <a:rPr lang="en-US" dirty="0"/>
              <a:t>Function </a:t>
            </a:r>
            <a:r>
              <a:rPr lang="en-US" dirty="0" err="1"/>
              <a:t>inlining</a:t>
            </a:r>
            <a:endParaRPr lang="en-US" dirty="0"/>
          </a:p>
          <a:p>
            <a:endParaRPr lang="en-US" dirty="0"/>
          </a:p>
          <a:p>
            <a:r>
              <a:rPr lang="en-US" dirty="0"/>
              <a:t>Adjustment of data transfer sizes</a:t>
            </a:r>
          </a:p>
        </p:txBody>
      </p:sp>
    </p:spTree>
    <p:extLst>
      <p:ext uri="{BB962C8B-B14F-4D97-AF65-F5344CB8AC3E}">
        <p14:creationId xmlns:p14="http://schemas.microsoft.com/office/powerpoint/2010/main" val="33403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up)">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up)">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up)">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924800" cy="1752600"/>
          </a:xfrm>
        </p:spPr>
        <p:txBody>
          <a:bodyPr/>
          <a:lstStyle/>
          <a:p>
            <a:r>
              <a:rPr lang="en-US" sz="6000" dirty="0"/>
              <a:t>Processing in Memory:</a:t>
            </a:r>
            <a:br>
              <a:rPr lang="en-US" sz="6000" dirty="0"/>
            </a:br>
            <a:r>
              <a:rPr lang="en-US" sz="6000" dirty="0"/>
              <a:t>	Adoption Challenges</a:t>
            </a:r>
            <a:endParaRPr lang="en-US" sz="6000" b="1" dirty="0"/>
          </a:p>
        </p:txBody>
      </p:sp>
      <p:sp>
        <p:nvSpPr>
          <p:cNvPr id="3" name="Subtitle 2"/>
          <p:cNvSpPr>
            <a:spLocks noGrp="1"/>
          </p:cNvSpPr>
          <p:nvPr>
            <p:ph type="subTitle" idx="1"/>
          </p:nvPr>
        </p:nvSpPr>
        <p:spPr>
          <a:xfrm>
            <a:off x="685800" y="4484712"/>
            <a:ext cx="7848600" cy="1752600"/>
          </a:xfrm>
        </p:spPr>
        <p:txBody>
          <a:bodyPr/>
          <a:lstStyle/>
          <a:p>
            <a:pPr algn="l"/>
            <a:r>
              <a:rPr lang="en-US" sz="3600" dirty="0">
                <a:solidFill>
                  <a:srgbClr val="0432FF"/>
                </a:solidFill>
              </a:rPr>
              <a:t>1. Processing near Memory</a:t>
            </a:r>
          </a:p>
          <a:p>
            <a:pPr algn="l"/>
            <a:r>
              <a:rPr lang="en-US" sz="3600" dirty="0">
                <a:solidFill>
                  <a:srgbClr val="0432FF"/>
                </a:solidFill>
              </a:rPr>
              <a:t>2. Processing using Memory</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0CAD05-5F98-C240-A41D-E171A6304933}" type="slidenum">
              <a:rPr kumimoji="0" lang="en-US" sz="12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Tree>
    <p:extLst>
      <p:ext uri="{BB962C8B-B14F-4D97-AF65-F5344CB8AC3E}">
        <p14:creationId xmlns:p14="http://schemas.microsoft.com/office/powerpoint/2010/main" val="959572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6259F-D1C1-DC43-A481-E457C4E35A2A}"/>
              </a:ext>
            </a:extLst>
          </p:cNvPr>
          <p:cNvSpPr>
            <a:spLocks noGrp="1"/>
          </p:cNvSpPr>
          <p:nvPr>
            <p:ph type="title"/>
          </p:nvPr>
        </p:nvSpPr>
        <p:spPr/>
        <p:txBody>
          <a:bodyPr>
            <a:normAutofit fontScale="90000"/>
          </a:bodyPr>
          <a:lstStyle/>
          <a:p>
            <a:r>
              <a:rPr lang="en-US" dirty="0"/>
              <a:t>More in the Paper</a:t>
            </a:r>
          </a:p>
        </p:txBody>
      </p:sp>
      <p:sp>
        <p:nvSpPr>
          <p:cNvPr id="3" name="Content Placeholder 2">
            <a:extLst>
              <a:ext uri="{FF2B5EF4-FFF2-40B4-BE49-F238E27FC236}">
                <a16:creationId xmlns:a16="http://schemas.microsoft.com/office/drawing/2014/main" id="{95972E9A-0E43-FD49-A391-B21274FC31A8}"/>
              </a:ext>
            </a:extLst>
          </p:cNvPr>
          <p:cNvSpPr>
            <a:spLocks noGrp="1"/>
          </p:cNvSpPr>
          <p:nvPr>
            <p:ph idx="1"/>
          </p:nvPr>
        </p:nvSpPr>
        <p:spPr/>
        <p:txBody>
          <a:bodyPr/>
          <a:lstStyle/>
          <a:p>
            <a:r>
              <a:rPr lang="en-US" dirty="0"/>
              <a:t>Strength reduction</a:t>
            </a:r>
          </a:p>
          <a:p>
            <a:endParaRPr lang="en-US" dirty="0"/>
          </a:p>
          <a:p>
            <a:r>
              <a:rPr lang="en-US" dirty="0"/>
              <a:t>Loop unrolling</a:t>
            </a:r>
          </a:p>
          <a:p>
            <a:endParaRPr lang="en-US" dirty="0"/>
          </a:p>
          <a:p>
            <a:r>
              <a:rPr lang="en-US" dirty="0"/>
              <a:t>Avoiding boundary checks</a:t>
            </a:r>
          </a:p>
          <a:p>
            <a:endParaRPr lang="en-US" dirty="0"/>
          </a:p>
          <a:p>
            <a:r>
              <a:rPr lang="en-US" dirty="0"/>
              <a:t>Function </a:t>
            </a:r>
            <a:r>
              <a:rPr lang="en-US" dirty="0" err="1"/>
              <a:t>inlining</a:t>
            </a:r>
            <a:endParaRPr lang="en-US" dirty="0"/>
          </a:p>
          <a:p>
            <a:endParaRPr lang="en-US" dirty="0"/>
          </a:p>
          <a:p>
            <a:r>
              <a:rPr lang="en-US" dirty="0"/>
              <a:t>Adjustment of data transfer sizes</a:t>
            </a:r>
          </a:p>
        </p:txBody>
      </p:sp>
      <p:sp>
        <p:nvSpPr>
          <p:cNvPr id="4" name="Rectangle 3">
            <a:extLst>
              <a:ext uri="{FF2B5EF4-FFF2-40B4-BE49-F238E27FC236}">
                <a16:creationId xmlns:a16="http://schemas.microsoft.com/office/drawing/2014/main" id="{C7D644C6-134B-584E-B1DC-B74B120C0A10}"/>
              </a:ext>
            </a:extLst>
          </p:cNvPr>
          <p:cNvSpPr/>
          <p:nvPr/>
        </p:nvSpPr>
        <p:spPr>
          <a:xfrm>
            <a:off x="169011" y="856660"/>
            <a:ext cx="8789459" cy="5544140"/>
          </a:xfrm>
          <a:prstGeom prst="rect">
            <a:avLst/>
          </a:prstGeom>
          <a:solidFill>
            <a:srgbClr val="FFFFFF">
              <a:alpha val="6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ubtitle 1">
            <a:extLst>
              <a:ext uri="{FF2B5EF4-FFF2-40B4-BE49-F238E27FC236}">
                <a16:creationId xmlns:a16="http://schemas.microsoft.com/office/drawing/2014/main" id="{E471CC42-97B2-5749-BA94-B75DC512B68A}"/>
              </a:ext>
            </a:extLst>
          </p:cNvPr>
          <p:cNvSpPr txBox="1">
            <a:spLocks/>
          </p:cNvSpPr>
          <p:nvPr/>
        </p:nvSpPr>
        <p:spPr>
          <a:xfrm>
            <a:off x="1143000" y="5099099"/>
            <a:ext cx="6858000" cy="513633"/>
          </a:xfrm>
          <a:prstGeom prst="rect">
            <a:avLst/>
          </a:prstGeom>
          <a:solidFill>
            <a:schemeClr val="bg1"/>
          </a:solidFill>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2"/>
              </a:rPr>
              <a:t>https://arxiv.org/pdf/2310.01893.pdf</a:t>
            </a:r>
            <a:endPar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8FC58BE1-4B4D-A243-8D4B-64CA8FD47CB0}"/>
              </a:ext>
            </a:extLst>
          </p:cNvPr>
          <p:cNvPicPr>
            <a:picLocks noChangeAspect="1"/>
          </p:cNvPicPr>
          <p:nvPr/>
        </p:nvPicPr>
        <p:blipFill>
          <a:blip r:embed="rId3"/>
          <a:stretch>
            <a:fillRect/>
          </a:stretch>
        </p:blipFill>
        <p:spPr>
          <a:xfrm>
            <a:off x="0" y="2336134"/>
            <a:ext cx="9144000" cy="1876636"/>
          </a:xfrm>
          <a:prstGeom prst="rect">
            <a:avLst/>
          </a:prstGeom>
        </p:spPr>
      </p:pic>
    </p:spTree>
    <p:extLst>
      <p:ext uri="{BB962C8B-B14F-4D97-AF65-F5344CB8AC3E}">
        <p14:creationId xmlns:p14="http://schemas.microsoft.com/office/powerpoint/2010/main" val="80632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DF2A-A3FA-4545-BAC8-AD5AC1F2A3D0}"/>
              </a:ext>
            </a:extLst>
          </p:cNvPr>
          <p:cNvSpPr>
            <a:spLocks noGrp="1"/>
          </p:cNvSpPr>
          <p:nvPr>
            <p:ph type="title"/>
          </p:nvPr>
        </p:nvSpPr>
        <p:spPr/>
        <p:txBody>
          <a:bodyPr>
            <a:normAutofit fontScale="90000"/>
          </a:bodyPr>
          <a:lstStyle/>
          <a:p>
            <a:r>
              <a:rPr lang="en-US" dirty="0"/>
              <a:t>Outline</a:t>
            </a:r>
          </a:p>
        </p:txBody>
      </p:sp>
      <p:sp>
        <p:nvSpPr>
          <p:cNvPr id="18" name="Rounded Rectangle 17">
            <a:extLst>
              <a:ext uri="{FF2B5EF4-FFF2-40B4-BE49-F238E27FC236}">
                <a16:creationId xmlns:a16="http://schemas.microsoft.com/office/drawing/2014/main" id="{6FA41254-8AE7-BB46-ADE1-C0B696ACAFF8}"/>
              </a:ext>
            </a:extLst>
          </p:cNvPr>
          <p:cNvSpPr>
            <a:spLocks/>
          </p:cNvSpPr>
          <p:nvPr/>
        </p:nvSpPr>
        <p:spPr>
          <a:xfrm>
            <a:off x="178200" y="1148661"/>
            <a:ext cx="8787600" cy="1368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Processing-in-memory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and PIM programming</a:t>
            </a:r>
          </a:p>
        </p:txBody>
      </p:sp>
      <p:sp>
        <p:nvSpPr>
          <p:cNvPr id="20" name="Rounded Rectangle 19">
            <a:extLst>
              <a:ext uri="{FF2B5EF4-FFF2-40B4-BE49-F238E27FC236}">
                <a16:creationId xmlns:a16="http://schemas.microsoft.com/office/drawing/2014/main" id="{446258CD-997B-BC42-98FC-089EB66C5B54}"/>
              </a:ext>
            </a:extLst>
          </p:cNvPr>
          <p:cNvSpPr>
            <a:spLocks/>
          </p:cNvSpPr>
          <p:nvPr/>
        </p:nvSpPr>
        <p:spPr>
          <a:xfrm>
            <a:off x="169011" y="2696922"/>
            <a:ext cx="8787600" cy="1944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 high-level programming framework for processing-in-memory</a:t>
            </a:r>
          </a:p>
        </p:txBody>
      </p:sp>
      <p:sp>
        <p:nvSpPr>
          <p:cNvPr id="21" name="Rounded Rectangle 20">
            <a:extLst>
              <a:ext uri="{FF2B5EF4-FFF2-40B4-BE49-F238E27FC236}">
                <a16:creationId xmlns:a16="http://schemas.microsoft.com/office/drawing/2014/main" id="{30EAF30C-5834-A14B-83D1-96EBC59D703D}"/>
              </a:ext>
            </a:extLst>
          </p:cNvPr>
          <p:cNvSpPr>
            <a:spLocks/>
          </p:cNvSpPr>
          <p:nvPr/>
        </p:nvSpPr>
        <p:spPr>
          <a:xfrm>
            <a:off x="169010" y="4821184"/>
            <a:ext cx="8796789" cy="1368000"/>
          </a:xfrm>
          <a:prstGeom prst="roundRect">
            <a:avLst/>
          </a:prstGeom>
          <a:solidFill>
            <a:schemeClr val="accent2">
              <a:lumMod val="60000"/>
              <a:lumOff val="40000"/>
              <a:alpha val="25098"/>
            </a:schemeClr>
          </a:solidFill>
          <a:ln w="28575">
            <a:solidFill>
              <a:schemeClr val="accent2">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Evaluation</a:t>
            </a:r>
          </a:p>
        </p:txBody>
      </p:sp>
    </p:spTree>
    <p:extLst>
      <p:ext uri="{BB962C8B-B14F-4D97-AF65-F5344CB8AC3E}">
        <p14:creationId xmlns:p14="http://schemas.microsoft.com/office/powerpoint/2010/main" val="155260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1"/>
                                        </p:tgtEl>
                                        <p:attrNameLst>
                                          <p:attrName>style.color</p:attrName>
                                        </p:attrNameLst>
                                      </p:cBhvr>
                                      <p:to>
                                        <p:clrVal>
                                          <a:schemeClr val="accent1"/>
                                        </p:clrVal>
                                      </p:to>
                                    </p:set>
                                    <p:set>
                                      <p:cBhvr>
                                        <p:cTn id="7" dur="500" fill="hold"/>
                                        <p:tgtEl>
                                          <p:spTgt spid="21"/>
                                        </p:tgtEl>
                                        <p:attrNameLst>
                                          <p:attrName>fillcolor</p:attrName>
                                        </p:attrNameLst>
                                      </p:cBhvr>
                                      <p:to>
                                        <p:clrVal>
                                          <a:schemeClr val="accent1"/>
                                        </p:clrVal>
                                      </p:to>
                                    </p:set>
                                    <p:set>
                                      <p:cBhvr>
                                        <p:cTn id="8" dur="500" fill="hold"/>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Evaluation Methodology</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936172"/>
            <a:ext cx="8670189" cy="5503539"/>
          </a:xfrm>
        </p:spPr>
        <p:txBody>
          <a:bodyPr>
            <a:normAutofit/>
          </a:bodyPr>
          <a:lstStyle/>
          <a:p>
            <a:r>
              <a:rPr lang="en-US" dirty="0"/>
              <a:t>Evaluated system</a:t>
            </a:r>
          </a:p>
          <a:p>
            <a:pPr lvl="1"/>
            <a:r>
              <a:rPr lang="en-US" dirty="0"/>
              <a:t>UPMEM PIM system with 2,432 PIM cores with 159 GB of PIM DRAM</a:t>
            </a:r>
          </a:p>
          <a:p>
            <a:r>
              <a:rPr lang="en-US" dirty="0"/>
              <a:t>Real-world Benchmarks</a:t>
            </a:r>
          </a:p>
          <a:p>
            <a:pPr lvl="1"/>
            <a:r>
              <a:rPr lang="en-US" dirty="0">
                <a:solidFill>
                  <a:srgbClr val="0070C0"/>
                </a:solidFill>
              </a:rPr>
              <a:t>Vector addition</a:t>
            </a:r>
          </a:p>
          <a:p>
            <a:pPr lvl="1"/>
            <a:r>
              <a:rPr lang="en-US" dirty="0">
                <a:solidFill>
                  <a:srgbClr val="0070C0"/>
                </a:solidFill>
              </a:rPr>
              <a:t>Reduction</a:t>
            </a:r>
          </a:p>
          <a:p>
            <a:pPr lvl="1"/>
            <a:r>
              <a:rPr lang="en-US" dirty="0">
                <a:solidFill>
                  <a:srgbClr val="0070C0"/>
                </a:solidFill>
              </a:rPr>
              <a:t>Histogram</a:t>
            </a:r>
          </a:p>
          <a:p>
            <a:pPr lvl="1"/>
            <a:r>
              <a:rPr lang="en-US" dirty="0">
                <a:solidFill>
                  <a:srgbClr val="0070C0"/>
                </a:solidFill>
              </a:rPr>
              <a:t>K-Means</a:t>
            </a:r>
          </a:p>
          <a:p>
            <a:pPr lvl="1"/>
            <a:r>
              <a:rPr lang="en-US" dirty="0">
                <a:solidFill>
                  <a:srgbClr val="0070C0"/>
                </a:solidFill>
              </a:rPr>
              <a:t>Linear regression</a:t>
            </a:r>
          </a:p>
          <a:p>
            <a:pPr lvl="1"/>
            <a:r>
              <a:rPr lang="en-US" dirty="0">
                <a:solidFill>
                  <a:srgbClr val="0070C0"/>
                </a:solidFill>
              </a:rPr>
              <a:t>Logistic regression</a:t>
            </a:r>
          </a:p>
          <a:p>
            <a:r>
              <a:rPr lang="en-US" dirty="0"/>
              <a:t>Comparison to hand-optimized codes in terms of programming productivity and performance</a:t>
            </a:r>
          </a:p>
        </p:txBody>
      </p:sp>
    </p:spTree>
    <p:extLst>
      <p:ext uri="{BB962C8B-B14F-4D97-AF65-F5344CB8AC3E}">
        <p14:creationId xmlns:p14="http://schemas.microsoft.com/office/powerpoint/2010/main" val="318217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9E13-DC36-D14F-9429-AC9D92B0E30D}"/>
              </a:ext>
            </a:extLst>
          </p:cNvPr>
          <p:cNvSpPr>
            <a:spLocks noGrp="1"/>
          </p:cNvSpPr>
          <p:nvPr>
            <p:ph type="title"/>
          </p:nvPr>
        </p:nvSpPr>
        <p:spPr/>
        <p:txBody>
          <a:bodyPr>
            <a:normAutofit fontScale="90000"/>
          </a:bodyPr>
          <a:lstStyle/>
          <a:p>
            <a:r>
              <a:rPr lang="en-US" dirty="0"/>
              <a:t>Productivity Improvement (I)</a:t>
            </a:r>
          </a:p>
        </p:txBody>
      </p:sp>
      <p:sp>
        <p:nvSpPr>
          <p:cNvPr id="3" name="Content Placeholder 2">
            <a:extLst>
              <a:ext uri="{FF2B5EF4-FFF2-40B4-BE49-F238E27FC236}">
                <a16:creationId xmlns:a16="http://schemas.microsoft.com/office/drawing/2014/main" id="{8F7D298C-3654-5E4E-AED5-CDE84D3D797C}"/>
              </a:ext>
            </a:extLst>
          </p:cNvPr>
          <p:cNvSpPr>
            <a:spLocks noGrp="1"/>
          </p:cNvSpPr>
          <p:nvPr>
            <p:ph idx="1"/>
          </p:nvPr>
        </p:nvSpPr>
        <p:spPr/>
        <p:txBody>
          <a:bodyPr/>
          <a:lstStyle/>
          <a:p>
            <a:r>
              <a:rPr lang="en-US" dirty="0"/>
              <a:t>Example: Hand-optimized histogram with UPMEM SDK</a:t>
            </a:r>
          </a:p>
        </p:txBody>
      </p:sp>
      <p:sp>
        <p:nvSpPr>
          <p:cNvPr id="4" name="TextBox 3">
            <a:extLst>
              <a:ext uri="{FF2B5EF4-FFF2-40B4-BE49-F238E27FC236}">
                <a16:creationId xmlns:a16="http://schemas.microsoft.com/office/drawing/2014/main" id="{9E4AD367-659F-BB4D-834F-9B1B4D814C18}"/>
              </a:ext>
            </a:extLst>
          </p:cNvPr>
          <p:cNvSpPr txBox="1"/>
          <p:nvPr/>
        </p:nvSpPr>
        <p:spPr>
          <a:xfrm>
            <a:off x="168430" y="1427477"/>
            <a:ext cx="8794984" cy="4968000"/>
          </a:xfrm>
          <a:prstGeom prst="rect">
            <a:avLst/>
          </a:prstGeom>
          <a:solidFill>
            <a:srgbClr val="F3FFE9"/>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Initialize global variables and functions for histogram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int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main_kernel</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tasklet_id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mem_reset</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Reset the heap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Initialize variables and the histogram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input_buff_A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mem_alloc</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(2048);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Allocate buffer in scratchpad memory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for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unsigned int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base_tasklet</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&lt;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input_size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stride)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Boundary checking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uint32_t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l_size_bytes</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+ 2048 &gt;=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input_size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input_size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Load scratchpad with a DRAM block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mram_read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const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__</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mram_ptr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mram_base_addr_A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byte_index</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input_buff_A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l_size_bytes</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7F7F7F"/>
                </a:solidFill>
                <a:effectLst/>
                <a:uLnTx/>
                <a:uFillTx/>
                <a:latin typeface="Courier" pitchFamily="2" charset="0"/>
                <a:ea typeface="+mn-ea"/>
                <a:cs typeface="+mn-cs"/>
              </a:rPr>
              <a:t>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Histogram calculation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histogram(hist, bins,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input_buff_A</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l_size_bytes</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barrier_wait</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(&amp;</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my_barrier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Barrier to synchronize PIM threads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Merging histograms from different </a:t>
            </a:r>
            <a:r>
              <a:rPr kumimoji="0" lang="en-US" sz="1100" b="0" i="0" u="none" strike="noStrike" kern="1200" cap="none" spc="0" normalizeH="0" baseline="0" noProof="0" dirty="0" err="1">
                <a:ln>
                  <a:noFill/>
                </a:ln>
                <a:solidFill>
                  <a:srgbClr val="009900"/>
                </a:solidFill>
                <a:effectLst/>
                <a:uLnTx/>
                <a:uFillTx/>
                <a:latin typeface="Courier" pitchFamily="2" charset="0"/>
                <a:ea typeface="+mn-ea"/>
                <a:cs typeface="+mn-cs"/>
              </a:rPr>
              <a:t>tasklets</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into one </a:t>
            </a:r>
            <a:r>
              <a:rPr kumimoji="0" lang="en-US" sz="1100" b="0" i="0" u="none" strike="noStrike" kern="1200" cap="none" spc="0" normalizeH="0" baseline="0" noProof="0" dirty="0" err="1">
                <a:ln>
                  <a:noFill/>
                </a:ln>
                <a:solidFill>
                  <a:srgbClr val="009900"/>
                </a:solidFill>
                <a:effectLst/>
                <a:uLnTx/>
                <a:uFillTx/>
                <a:latin typeface="Courier" pitchFamily="2" charset="0"/>
                <a:ea typeface="+mn-ea"/>
                <a:cs typeface="+mn-cs"/>
              </a:rPr>
              <a:t>histo_dpu</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7F7F7F"/>
                </a:solidFill>
                <a:effectLst/>
                <a:uLnTx/>
                <a:uFillTx/>
                <a:latin typeface="Courier" pitchFamily="2" charset="0"/>
                <a:ea typeface="+mn-ea"/>
                <a:cs typeface="+mn-cs"/>
              </a:rPr>
              <a:t>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 Write result from scratchpad to DRAM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tasklet_id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if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(bins * </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&lt;=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mram_write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histo_dpu</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(__</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mram_ptr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mram_base_addr_histo</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bins * </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else </a:t>
            </a:r>
            <a:endPar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for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unsigned int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offset = 0; offset &lt; ((bins * </a:t>
            </a:r>
            <a:r>
              <a:rPr kumimoji="0" lang="en-US" sz="1100" b="0" i="0" u="none" strike="noStrike" kern="1200" cap="none" spc="0" normalizeH="0" baseline="0" noProof="0" dirty="0" err="1">
                <a:ln>
                  <a:noFill/>
                </a:ln>
                <a:solidFill>
                  <a:srgbClr val="0000FF"/>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(uint32_t)) &gt;&gt; 11); offset++)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mram_write</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histo_dpu</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(offset &lt;&lt; 9), (__</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mram_ptr</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prstClr val="black"/>
                </a:solidFill>
                <a:effectLst/>
                <a:uLnTx/>
                <a:uFillTx/>
                <a:latin typeface="Courier" pitchFamily="2" charset="0"/>
                <a:ea typeface="+mn-ea"/>
                <a:cs typeface="+mn-cs"/>
              </a:rPr>
              <a:t>mram_base_addr_histo</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(offset &lt;&lt; 11)), 2048);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  return </a:t>
            </a: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ourier" pitchFamily="2" charset="0"/>
                <a:ea typeface="+mn-ea"/>
                <a:cs typeface="+mn-cs"/>
              </a:rPr>
              <a:t>} </a:t>
            </a:r>
          </a:p>
        </p:txBody>
      </p:sp>
    </p:spTree>
    <p:extLst>
      <p:ext uri="{BB962C8B-B14F-4D97-AF65-F5344CB8AC3E}">
        <p14:creationId xmlns:p14="http://schemas.microsoft.com/office/powerpoint/2010/main" val="3389730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9E13-DC36-D14F-9429-AC9D92B0E30D}"/>
              </a:ext>
            </a:extLst>
          </p:cNvPr>
          <p:cNvSpPr>
            <a:spLocks noGrp="1"/>
          </p:cNvSpPr>
          <p:nvPr>
            <p:ph type="title"/>
          </p:nvPr>
        </p:nvSpPr>
        <p:spPr/>
        <p:txBody>
          <a:bodyPr>
            <a:normAutofit fontScale="90000"/>
          </a:bodyPr>
          <a:lstStyle/>
          <a:p>
            <a:r>
              <a:rPr lang="en-US" dirty="0"/>
              <a:t>Productivity Improvement (II)</a:t>
            </a:r>
          </a:p>
        </p:txBody>
      </p:sp>
      <p:sp>
        <p:nvSpPr>
          <p:cNvPr id="3" name="Content Placeholder 2">
            <a:extLst>
              <a:ext uri="{FF2B5EF4-FFF2-40B4-BE49-F238E27FC236}">
                <a16:creationId xmlns:a16="http://schemas.microsoft.com/office/drawing/2014/main" id="{8F7D298C-3654-5E4E-AED5-CDE84D3D797C}"/>
              </a:ext>
            </a:extLst>
          </p:cNvPr>
          <p:cNvSpPr>
            <a:spLocks noGrp="1"/>
          </p:cNvSpPr>
          <p:nvPr>
            <p:ph idx="1"/>
          </p:nvPr>
        </p:nvSpPr>
        <p:spPr/>
        <p:txBody>
          <a:bodyPr/>
          <a:lstStyle/>
          <a:p>
            <a:r>
              <a:rPr lang="en-US" dirty="0"/>
              <a:t>Example: </a:t>
            </a:r>
            <a:r>
              <a:rPr lang="en-US" dirty="0" err="1"/>
              <a:t>SimplePIM</a:t>
            </a:r>
            <a:r>
              <a:rPr lang="en-US" dirty="0"/>
              <a:t> histogram</a:t>
            </a:r>
          </a:p>
        </p:txBody>
      </p:sp>
      <p:sp>
        <p:nvSpPr>
          <p:cNvPr id="6" name="TextBox 5">
            <a:extLst>
              <a:ext uri="{FF2B5EF4-FFF2-40B4-BE49-F238E27FC236}">
                <a16:creationId xmlns:a16="http://schemas.microsoft.com/office/drawing/2014/main" id="{A74203CC-996D-C34E-BB34-C11CC861C329}"/>
              </a:ext>
            </a:extLst>
          </p:cNvPr>
          <p:cNvSpPr txBox="1"/>
          <p:nvPr/>
        </p:nvSpPr>
        <p:spPr>
          <a:xfrm>
            <a:off x="1123780" y="1619555"/>
            <a:ext cx="6896440" cy="4493538"/>
          </a:xfrm>
          <a:prstGeom prst="rect">
            <a:avLst/>
          </a:prstGeom>
          <a:solidFill>
            <a:srgbClr val="F3FFE9"/>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Programmer-defined functions in the file "</a:t>
            </a:r>
            <a:r>
              <a:rPr kumimoji="0" lang="en-US" sz="1100" b="0" i="0" u="none" strike="noStrike" kern="1200" cap="none" spc="0" normalizeH="0" baseline="0" noProof="0" dirty="0" err="1">
                <a:ln>
                  <a:noFill/>
                </a:ln>
                <a:solidFill>
                  <a:srgbClr val="009900"/>
                </a:solidFill>
                <a:effectLst/>
                <a:uLnTx/>
                <a:uFillTx/>
                <a:latin typeface="Courier" pitchFamily="2" charset="0"/>
                <a:ea typeface="+mn-ea"/>
                <a:cs typeface="+mn-cs"/>
              </a:rPr>
              <a:t>histo_filepath</a:t>
            </a: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FF"/>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init_func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 size,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  char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casted_value_ptr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char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  for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int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0;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&lt; size;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casted_value_ptr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i</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acc_func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dest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dest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 *(uint32_t*)</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map_to_val_func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input, </a:t>
            </a:r>
            <a:r>
              <a:rPr kumimoji="0" lang="en-US" sz="1100" b="0" i="0" u="none" strike="noStrike" kern="1200" cap="none" spc="0" normalizeH="0" baseline="0" noProof="0" dirty="0">
                <a:ln>
                  <a:noFill/>
                </a:ln>
                <a:solidFill>
                  <a:srgbClr val="1F00F6"/>
                </a:solidFill>
                <a:effectLst/>
                <a:uLnTx/>
                <a:uFillTx/>
                <a:latin typeface="Courier" pitchFamily="2" charset="0"/>
                <a:ea typeface="+mn-ea"/>
                <a:cs typeface="+mn-cs"/>
              </a:rPr>
              <a:t>void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output, uint32_t* key)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 d = *((uint32_t*)input);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*(uint32_t*)output = 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*key = d * bins &gt;&gt; 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Host side handle creation and iterator call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handle_t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handle =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simple_pim_create_handle</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a:t>
            </a:r>
            <a:r>
              <a:rPr kumimoji="0" lang="en-US" sz="1100" b="0" i="0" u="none" strike="noStrike" kern="1200" cap="none" spc="0" normalizeH="0" baseline="0" noProof="0" dirty="0" err="1">
                <a:ln>
                  <a:noFill/>
                </a:ln>
                <a:solidFill>
                  <a:srgbClr val="FF0002"/>
                </a:solidFill>
                <a:effectLst/>
                <a:uLnTx/>
                <a:uFillTx/>
                <a:latin typeface="Courier" pitchFamily="2" charset="0"/>
                <a:ea typeface="+mn-ea"/>
                <a:cs typeface="+mn-cs"/>
              </a:rPr>
              <a:t>histo_filepath</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REDUCE, NULL, 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Transfer (scatter) data to PIM, register as "t1"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simple_pim_array_scatter</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"t1"</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src</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bins, </a:t>
            </a:r>
            <a:r>
              <a:rPr kumimoji="0" lang="en-US" sz="1100" b="0" i="0" u="none" strike="noStrike" kern="1200" cap="none" spc="0" normalizeH="0" baseline="0" noProof="0" dirty="0" err="1">
                <a:ln>
                  <a:noFill/>
                </a:ln>
                <a:solidFill>
                  <a:srgbClr val="1F00F6"/>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(T), management);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9900"/>
                </a:solidFill>
                <a:effectLst/>
                <a:uLnTx/>
                <a:uFillTx/>
                <a:latin typeface="Courier" pitchFamily="2" charset="0"/>
                <a:ea typeface="+mn-ea"/>
                <a:cs typeface="+mn-cs"/>
              </a:rPr>
              <a:t>// Run histogram on "t1" and produce "t2"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ysClr val="windowText" lastClr="000000"/>
                </a:solidFill>
                <a:effectLst/>
                <a:uLnTx/>
                <a:uFillTx/>
                <a:latin typeface="Courier" pitchFamily="2" charset="0"/>
                <a:ea typeface="+mn-ea"/>
                <a:cs typeface="+mn-cs"/>
              </a:rPr>
              <a:t>simple_pim_array_red</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"t1"</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a:ln>
                  <a:noFill/>
                </a:ln>
                <a:solidFill>
                  <a:srgbClr val="FF0002"/>
                </a:solidFill>
                <a:effectLst/>
                <a:uLnTx/>
                <a:uFillTx/>
                <a:latin typeface="Courier" pitchFamily="2" charset="0"/>
                <a:ea typeface="+mn-ea"/>
                <a:cs typeface="+mn-cs"/>
              </a:rPr>
              <a:t>"t2"</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 </a:t>
            </a:r>
            <a:r>
              <a:rPr kumimoji="0" lang="en-US" sz="1100" b="0" i="0" u="none" strike="noStrike" kern="1200" cap="none" spc="0" normalizeH="0" baseline="0" noProof="0" dirty="0" err="1">
                <a:ln>
                  <a:noFill/>
                </a:ln>
                <a:solidFill>
                  <a:srgbClr val="1F00F6"/>
                </a:solidFill>
                <a:effectLst/>
                <a:uLnTx/>
                <a:uFillTx/>
                <a:latin typeface="Courier" pitchFamily="2" charset="0"/>
                <a:ea typeface="+mn-ea"/>
                <a:cs typeface="+mn-cs"/>
              </a:rPr>
              <a:t>sizeof</a:t>
            </a:r>
            <a:r>
              <a:rPr kumimoji="0" lang="en-US" sz="1100" b="0" i="0" u="none" strike="noStrike" kern="1200" cap="none" spc="0" normalizeH="0" baseline="0" noProof="0" dirty="0">
                <a:ln>
                  <a:noFill/>
                </a:ln>
                <a:solidFill>
                  <a:sysClr val="windowText" lastClr="000000"/>
                </a:solidFill>
                <a:effectLst/>
                <a:uLnTx/>
                <a:uFillTx/>
                <a:latin typeface="Courier" pitchFamily="2" charset="0"/>
                <a:ea typeface="+mn-ea"/>
                <a:cs typeface="+mn-cs"/>
              </a:rPr>
              <a:t>(T), bins, handle, management);</a:t>
            </a:r>
          </a:p>
        </p:txBody>
      </p:sp>
    </p:spTree>
    <p:extLst>
      <p:ext uri="{BB962C8B-B14F-4D97-AF65-F5344CB8AC3E}">
        <p14:creationId xmlns:p14="http://schemas.microsoft.com/office/powerpoint/2010/main" val="75915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17" end="1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18" end="1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20" end="2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
                                            <p:txEl>
                                              <p:pRg st="21" end="2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
                                            <p:txEl>
                                              <p:pRg st="23" end="23"/>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Productivity Improvement (III)</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936172"/>
            <a:ext cx="8709946" cy="5503539"/>
          </a:xfrm>
        </p:spPr>
        <p:txBody>
          <a:bodyPr>
            <a:normAutofit/>
          </a:bodyPr>
          <a:lstStyle/>
          <a:p>
            <a:r>
              <a:rPr lang="en-US" dirty="0"/>
              <a:t>Lines of code (LoC) reduction</a:t>
            </a:r>
          </a:p>
        </p:txBody>
      </p:sp>
      <p:graphicFrame>
        <p:nvGraphicFramePr>
          <p:cNvPr id="4" name="Table 4">
            <a:extLst>
              <a:ext uri="{FF2B5EF4-FFF2-40B4-BE49-F238E27FC236}">
                <a16:creationId xmlns:a16="http://schemas.microsoft.com/office/drawing/2014/main" id="{E8DBCD59-7550-2248-BE7E-E7AFDDC57ED4}"/>
              </a:ext>
            </a:extLst>
          </p:cNvPr>
          <p:cNvGraphicFramePr>
            <a:graphicFrameLocks noGrp="1"/>
          </p:cNvGraphicFramePr>
          <p:nvPr/>
        </p:nvGraphicFramePr>
        <p:xfrm>
          <a:off x="415858" y="1964800"/>
          <a:ext cx="8312284" cy="2595880"/>
        </p:xfrm>
        <a:graphic>
          <a:graphicData uri="http://schemas.openxmlformats.org/drawingml/2006/table">
            <a:tbl>
              <a:tblPr firstRow="1" bandRow="1">
                <a:tableStyleId>{21E4AEA4-8DFA-4A89-87EB-49C32662AFE0}</a:tableStyleId>
              </a:tblPr>
              <a:tblGrid>
                <a:gridCol w="2078071">
                  <a:extLst>
                    <a:ext uri="{9D8B030D-6E8A-4147-A177-3AD203B41FA5}">
                      <a16:colId xmlns:a16="http://schemas.microsoft.com/office/drawing/2014/main" val="830956122"/>
                    </a:ext>
                  </a:extLst>
                </a:gridCol>
                <a:gridCol w="2078071">
                  <a:extLst>
                    <a:ext uri="{9D8B030D-6E8A-4147-A177-3AD203B41FA5}">
                      <a16:colId xmlns:a16="http://schemas.microsoft.com/office/drawing/2014/main" val="910213591"/>
                    </a:ext>
                  </a:extLst>
                </a:gridCol>
                <a:gridCol w="2078071">
                  <a:extLst>
                    <a:ext uri="{9D8B030D-6E8A-4147-A177-3AD203B41FA5}">
                      <a16:colId xmlns:a16="http://schemas.microsoft.com/office/drawing/2014/main" val="2872755117"/>
                    </a:ext>
                  </a:extLst>
                </a:gridCol>
                <a:gridCol w="2078071">
                  <a:extLst>
                    <a:ext uri="{9D8B030D-6E8A-4147-A177-3AD203B41FA5}">
                      <a16:colId xmlns:a16="http://schemas.microsoft.com/office/drawing/2014/main" val="2144823294"/>
                    </a:ext>
                  </a:extLst>
                </a:gridCol>
              </a:tblGrid>
              <a:tr h="370840">
                <a:tc>
                  <a:txBody>
                    <a:bodyPr/>
                    <a:lstStyle/>
                    <a:p>
                      <a:endParaRPr lang="en-US" dirty="0">
                        <a:latin typeface="Candara" panose="020E0502030303020204" pitchFamily="34" charset="0"/>
                      </a:endParaRPr>
                    </a:p>
                  </a:txBody>
                  <a:tcPr>
                    <a:lnT w="12700" cap="flat" cmpd="sng" algn="ctr">
                      <a:noFill/>
                      <a:prstDash val="solid"/>
                      <a:round/>
                      <a:headEnd type="none" w="med" len="med"/>
                      <a:tailEnd type="none" w="med" len="med"/>
                    </a:lnT>
                    <a:noFill/>
                  </a:tcPr>
                </a:tc>
                <a:tc>
                  <a:txBody>
                    <a:bodyPr/>
                    <a:lstStyle/>
                    <a:p>
                      <a:pPr algn="ctr"/>
                      <a:r>
                        <a:rPr lang="en-US" dirty="0" err="1">
                          <a:latin typeface="Candara" panose="020E0502030303020204" pitchFamily="34" charset="0"/>
                        </a:rPr>
                        <a:t>SimplePIM</a:t>
                      </a:r>
                      <a:endParaRPr lang="en-US" dirty="0">
                        <a:latin typeface="Candara" panose="020E0502030303020204" pitchFamily="34" charset="0"/>
                      </a:endParaRPr>
                    </a:p>
                  </a:txBody>
                  <a:tcPr/>
                </a:tc>
                <a:tc>
                  <a:txBody>
                    <a:bodyPr/>
                    <a:lstStyle/>
                    <a:p>
                      <a:pPr algn="ctr"/>
                      <a:r>
                        <a:rPr lang="en-US" dirty="0">
                          <a:latin typeface="Candara" panose="020E0502030303020204" pitchFamily="34" charset="0"/>
                        </a:rPr>
                        <a:t>Hand-optimized</a:t>
                      </a:r>
                    </a:p>
                  </a:txBody>
                  <a:tcPr/>
                </a:tc>
                <a:tc>
                  <a:txBody>
                    <a:bodyPr/>
                    <a:lstStyle/>
                    <a:p>
                      <a:pPr algn="ctr"/>
                      <a:r>
                        <a:rPr lang="en-US" dirty="0">
                          <a:latin typeface="Candara" panose="020E0502030303020204" pitchFamily="34" charset="0"/>
                        </a:rPr>
                        <a:t>LoC Reduction</a:t>
                      </a:r>
                    </a:p>
                  </a:txBody>
                  <a:tcPr/>
                </a:tc>
                <a:extLst>
                  <a:ext uri="{0D108BD9-81ED-4DB2-BD59-A6C34878D82A}">
                    <a16:rowId xmlns:a16="http://schemas.microsoft.com/office/drawing/2014/main" val="2642306136"/>
                  </a:ext>
                </a:extLst>
              </a:tr>
              <a:tr h="370840">
                <a:tc>
                  <a:txBody>
                    <a:bodyPr/>
                    <a:lstStyle/>
                    <a:p>
                      <a:r>
                        <a:rPr lang="en-US" b="1" dirty="0">
                          <a:latin typeface="Candara" panose="020E0502030303020204" pitchFamily="34" charset="0"/>
                        </a:rPr>
                        <a:t>Reduction</a:t>
                      </a:r>
                    </a:p>
                  </a:txBody>
                  <a:tcPr/>
                </a:tc>
                <a:tc>
                  <a:txBody>
                    <a:bodyPr/>
                    <a:lstStyle/>
                    <a:p>
                      <a:pPr algn="ctr"/>
                      <a:r>
                        <a:rPr lang="en-US" dirty="0">
                          <a:latin typeface="Candara" panose="020E0502030303020204" pitchFamily="34" charset="0"/>
                        </a:rPr>
                        <a:t>14</a:t>
                      </a:r>
                    </a:p>
                  </a:txBody>
                  <a:tcPr/>
                </a:tc>
                <a:tc>
                  <a:txBody>
                    <a:bodyPr/>
                    <a:lstStyle/>
                    <a:p>
                      <a:pPr algn="ctr"/>
                      <a:r>
                        <a:rPr lang="en-US" dirty="0">
                          <a:latin typeface="Candara" panose="020E0502030303020204" pitchFamily="34" charset="0"/>
                        </a:rPr>
                        <a:t>83</a:t>
                      </a:r>
                    </a:p>
                  </a:txBody>
                  <a:tcPr/>
                </a:tc>
                <a:tc>
                  <a:txBody>
                    <a:bodyPr/>
                    <a:lstStyle/>
                    <a:p>
                      <a:pPr algn="ctr"/>
                      <a:r>
                        <a:rPr lang="en-US" dirty="0">
                          <a:latin typeface="Candara" panose="020E0502030303020204" pitchFamily="34" charset="0"/>
                        </a:rPr>
                        <a:t>5.93×</a:t>
                      </a:r>
                    </a:p>
                  </a:txBody>
                  <a:tcPr/>
                </a:tc>
                <a:extLst>
                  <a:ext uri="{0D108BD9-81ED-4DB2-BD59-A6C34878D82A}">
                    <a16:rowId xmlns:a16="http://schemas.microsoft.com/office/drawing/2014/main" val="150573186"/>
                  </a:ext>
                </a:extLst>
              </a:tr>
              <a:tr h="370840">
                <a:tc>
                  <a:txBody>
                    <a:bodyPr/>
                    <a:lstStyle/>
                    <a:p>
                      <a:r>
                        <a:rPr lang="en-US" b="1" dirty="0">
                          <a:latin typeface="Candara" panose="020E0502030303020204" pitchFamily="34" charset="0"/>
                        </a:rPr>
                        <a:t>Vector Addition</a:t>
                      </a:r>
                    </a:p>
                  </a:txBody>
                  <a:tcPr/>
                </a:tc>
                <a:tc>
                  <a:txBody>
                    <a:bodyPr/>
                    <a:lstStyle/>
                    <a:p>
                      <a:pPr algn="ctr"/>
                      <a:r>
                        <a:rPr lang="en-US" dirty="0">
                          <a:latin typeface="Candara" panose="020E0502030303020204" pitchFamily="34" charset="0"/>
                        </a:rPr>
                        <a:t>14</a:t>
                      </a:r>
                    </a:p>
                  </a:txBody>
                  <a:tcPr/>
                </a:tc>
                <a:tc>
                  <a:txBody>
                    <a:bodyPr/>
                    <a:lstStyle/>
                    <a:p>
                      <a:pPr algn="ctr"/>
                      <a:r>
                        <a:rPr lang="en-US" dirty="0">
                          <a:latin typeface="Candara" panose="020E0502030303020204" pitchFamily="34" charset="0"/>
                        </a:rPr>
                        <a:t>82</a:t>
                      </a:r>
                    </a:p>
                  </a:txBody>
                  <a:tcPr/>
                </a:tc>
                <a:tc>
                  <a:txBody>
                    <a:bodyPr/>
                    <a:lstStyle/>
                    <a:p>
                      <a:pPr algn="ctr"/>
                      <a:r>
                        <a:rPr lang="en-US" dirty="0">
                          <a:latin typeface="Candara" panose="020E0502030303020204" pitchFamily="34" charset="0"/>
                        </a:rPr>
                        <a:t>5.86×</a:t>
                      </a:r>
                    </a:p>
                  </a:txBody>
                  <a:tcPr/>
                </a:tc>
                <a:extLst>
                  <a:ext uri="{0D108BD9-81ED-4DB2-BD59-A6C34878D82A}">
                    <a16:rowId xmlns:a16="http://schemas.microsoft.com/office/drawing/2014/main" val="4242882721"/>
                  </a:ext>
                </a:extLst>
              </a:tr>
              <a:tr h="370840">
                <a:tc>
                  <a:txBody>
                    <a:bodyPr/>
                    <a:lstStyle/>
                    <a:p>
                      <a:r>
                        <a:rPr lang="en-US" b="1" dirty="0">
                          <a:latin typeface="Candara" panose="020E0502030303020204" pitchFamily="34" charset="0"/>
                        </a:rPr>
                        <a:t>Histogram</a:t>
                      </a:r>
                    </a:p>
                  </a:txBody>
                  <a:tcPr/>
                </a:tc>
                <a:tc>
                  <a:txBody>
                    <a:bodyPr/>
                    <a:lstStyle/>
                    <a:p>
                      <a:pPr algn="ctr"/>
                      <a:r>
                        <a:rPr lang="en-US" dirty="0">
                          <a:latin typeface="Candara" panose="020E0502030303020204" pitchFamily="34" charset="0"/>
                        </a:rPr>
                        <a:t>21</a:t>
                      </a:r>
                    </a:p>
                  </a:txBody>
                  <a:tcPr/>
                </a:tc>
                <a:tc>
                  <a:txBody>
                    <a:bodyPr/>
                    <a:lstStyle/>
                    <a:p>
                      <a:pPr algn="ctr"/>
                      <a:r>
                        <a:rPr lang="en-US" dirty="0">
                          <a:latin typeface="Candara" panose="020E0502030303020204" pitchFamily="34" charset="0"/>
                        </a:rPr>
                        <a:t>114</a:t>
                      </a:r>
                    </a:p>
                  </a:txBody>
                  <a:tcPr/>
                </a:tc>
                <a:tc>
                  <a:txBody>
                    <a:bodyPr/>
                    <a:lstStyle/>
                    <a:p>
                      <a:pPr algn="ctr"/>
                      <a:r>
                        <a:rPr lang="en-US" dirty="0">
                          <a:latin typeface="Candara" panose="020E0502030303020204" pitchFamily="34" charset="0"/>
                        </a:rPr>
                        <a:t>5.43×</a:t>
                      </a:r>
                    </a:p>
                  </a:txBody>
                  <a:tcPr/>
                </a:tc>
                <a:extLst>
                  <a:ext uri="{0D108BD9-81ED-4DB2-BD59-A6C34878D82A}">
                    <a16:rowId xmlns:a16="http://schemas.microsoft.com/office/drawing/2014/main" val="2376100669"/>
                  </a:ext>
                </a:extLst>
              </a:tr>
              <a:tr h="370840">
                <a:tc>
                  <a:txBody>
                    <a:bodyPr/>
                    <a:lstStyle/>
                    <a:p>
                      <a:r>
                        <a:rPr lang="en-US" b="1" dirty="0">
                          <a:latin typeface="Candara" panose="020E0502030303020204" pitchFamily="34" charset="0"/>
                        </a:rPr>
                        <a:t>Linear Regression</a:t>
                      </a:r>
                    </a:p>
                  </a:txBody>
                  <a:tcPr/>
                </a:tc>
                <a:tc>
                  <a:txBody>
                    <a:bodyPr/>
                    <a:lstStyle/>
                    <a:p>
                      <a:pPr algn="ctr"/>
                      <a:r>
                        <a:rPr lang="en-US" dirty="0">
                          <a:latin typeface="Candara" panose="020E0502030303020204" pitchFamily="34" charset="0"/>
                        </a:rPr>
                        <a:t>48</a:t>
                      </a:r>
                    </a:p>
                  </a:txBody>
                  <a:tcPr/>
                </a:tc>
                <a:tc>
                  <a:txBody>
                    <a:bodyPr/>
                    <a:lstStyle/>
                    <a:p>
                      <a:pPr algn="ctr"/>
                      <a:r>
                        <a:rPr lang="en-US" dirty="0">
                          <a:latin typeface="Candara" panose="020E0502030303020204" pitchFamily="34" charset="0"/>
                        </a:rPr>
                        <a:t>157</a:t>
                      </a:r>
                    </a:p>
                  </a:txBody>
                  <a:tcPr/>
                </a:tc>
                <a:tc>
                  <a:txBody>
                    <a:bodyPr/>
                    <a:lstStyle/>
                    <a:p>
                      <a:pPr algn="ctr"/>
                      <a:r>
                        <a:rPr lang="en-US" dirty="0">
                          <a:latin typeface="Candara" panose="020E0502030303020204" pitchFamily="34" charset="0"/>
                        </a:rPr>
                        <a:t>3.27×</a:t>
                      </a:r>
                    </a:p>
                  </a:txBody>
                  <a:tcPr/>
                </a:tc>
                <a:extLst>
                  <a:ext uri="{0D108BD9-81ED-4DB2-BD59-A6C34878D82A}">
                    <a16:rowId xmlns:a16="http://schemas.microsoft.com/office/drawing/2014/main" val="713024859"/>
                  </a:ext>
                </a:extLst>
              </a:tr>
              <a:tr h="370840">
                <a:tc>
                  <a:txBody>
                    <a:bodyPr/>
                    <a:lstStyle/>
                    <a:p>
                      <a:r>
                        <a:rPr lang="en-US" b="1" dirty="0">
                          <a:latin typeface="Candara" panose="020E0502030303020204" pitchFamily="34" charset="0"/>
                        </a:rPr>
                        <a:t>Logistic Regression</a:t>
                      </a:r>
                    </a:p>
                  </a:txBody>
                  <a:tcPr/>
                </a:tc>
                <a:tc>
                  <a:txBody>
                    <a:bodyPr/>
                    <a:lstStyle/>
                    <a:p>
                      <a:pPr algn="ctr"/>
                      <a:r>
                        <a:rPr lang="en-US" dirty="0">
                          <a:latin typeface="Candara" panose="020E0502030303020204" pitchFamily="34" charset="0"/>
                        </a:rPr>
                        <a:t>59</a:t>
                      </a:r>
                    </a:p>
                  </a:txBody>
                  <a:tcPr/>
                </a:tc>
                <a:tc>
                  <a:txBody>
                    <a:bodyPr/>
                    <a:lstStyle/>
                    <a:p>
                      <a:pPr algn="ctr"/>
                      <a:r>
                        <a:rPr lang="en-US" dirty="0">
                          <a:latin typeface="Candara" panose="020E0502030303020204" pitchFamily="34" charset="0"/>
                        </a:rPr>
                        <a:t>176</a:t>
                      </a:r>
                    </a:p>
                  </a:txBody>
                  <a:tcPr/>
                </a:tc>
                <a:tc>
                  <a:txBody>
                    <a:bodyPr/>
                    <a:lstStyle/>
                    <a:p>
                      <a:pPr algn="ctr"/>
                      <a:r>
                        <a:rPr lang="en-US" dirty="0">
                          <a:latin typeface="Candara" panose="020E0502030303020204" pitchFamily="34" charset="0"/>
                        </a:rPr>
                        <a:t>2.98×</a:t>
                      </a:r>
                    </a:p>
                  </a:txBody>
                  <a:tcPr/>
                </a:tc>
                <a:extLst>
                  <a:ext uri="{0D108BD9-81ED-4DB2-BD59-A6C34878D82A}">
                    <a16:rowId xmlns:a16="http://schemas.microsoft.com/office/drawing/2014/main" val="2228588575"/>
                  </a:ext>
                </a:extLst>
              </a:tr>
              <a:tr h="370840">
                <a:tc>
                  <a:txBody>
                    <a:bodyPr/>
                    <a:lstStyle/>
                    <a:p>
                      <a:r>
                        <a:rPr lang="en-US" b="1" dirty="0">
                          <a:latin typeface="Candara" panose="020E0502030303020204" pitchFamily="34" charset="0"/>
                        </a:rPr>
                        <a:t>K-Means</a:t>
                      </a:r>
                    </a:p>
                  </a:txBody>
                  <a:tcPr/>
                </a:tc>
                <a:tc>
                  <a:txBody>
                    <a:bodyPr/>
                    <a:lstStyle/>
                    <a:p>
                      <a:pPr algn="ctr"/>
                      <a:r>
                        <a:rPr lang="en-US" dirty="0">
                          <a:latin typeface="Candara" panose="020E0502030303020204" pitchFamily="34" charset="0"/>
                        </a:rPr>
                        <a:t>68</a:t>
                      </a:r>
                    </a:p>
                  </a:txBody>
                  <a:tcPr/>
                </a:tc>
                <a:tc>
                  <a:txBody>
                    <a:bodyPr/>
                    <a:lstStyle/>
                    <a:p>
                      <a:pPr algn="ctr"/>
                      <a:r>
                        <a:rPr lang="en-US" dirty="0">
                          <a:latin typeface="Candara" panose="020E0502030303020204" pitchFamily="34" charset="0"/>
                        </a:rPr>
                        <a:t>206</a:t>
                      </a:r>
                    </a:p>
                  </a:txBody>
                  <a:tcPr/>
                </a:tc>
                <a:tc>
                  <a:txBody>
                    <a:bodyPr/>
                    <a:lstStyle/>
                    <a:p>
                      <a:pPr algn="ctr"/>
                      <a:r>
                        <a:rPr lang="en-US" dirty="0">
                          <a:latin typeface="Candara" panose="020E0502030303020204" pitchFamily="34" charset="0"/>
                        </a:rPr>
                        <a:t>3.03×</a:t>
                      </a:r>
                    </a:p>
                  </a:txBody>
                  <a:tcPr/>
                </a:tc>
                <a:extLst>
                  <a:ext uri="{0D108BD9-81ED-4DB2-BD59-A6C34878D82A}">
                    <a16:rowId xmlns:a16="http://schemas.microsoft.com/office/drawing/2014/main" val="221679092"/>
                  </a:ext>
                </a:extLst>
              </a:tr>
            </a:tbl>
          </a:graphicData>
        </a:graphic>
      </p:graphicFrame>
      <p:sp>
        <p:nvSpPr>
          <p:cNvPr id="5" name="Rounded Rectangle 4">
            <a:extLst>
              <a:ext uri="{FF2B5EF4-FFF2-40B4-BE49-F238E27FC236}">
                <a16:creationId xmlns:a16="http://schemas.microsoft.com/office/drawing/2014/main" id="{9304C52C-B713-D846-B735-911E8F847C2A}"/>
              </a:ext>
            </a:extLst>
          </p:cNvPr>
          <p:cNvSpPr/>
          <p:nvPr/>
        </p:nvSpPr>
        <p:spPr>
          <a:xfrm>
            <a:off x="386810" y="5085395"/>
            <a:ext cx="8370381" cy="1089161"/>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reduces the number of lines of effective code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by a factor of 2.98× to 5.93×</a:t>
            </a:r>
          </a:p>
        </p:txBody>
      </p:sp>
    </p:spTree>
    <p:extLst>
      <p:ext uri="{BB962C8B-B14F-4D97-AF65-F5344CB8AC3E}">
        <p14:creationId xmlns:p14="http://schemas.microsoft.com/office/powerpoint/2010/main" val="250222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Performance Evaluation (I)</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936172"/>
            <a:ext cx="8709946" cy="5503539"/>
          </a:xfrm>
        </p:spPr>
        <p:txBody>
          <a:bodyPr>
            <a:normAutofit/>
          </a:bodyPr>
          <a:lstStyle/>
          <a:p>
            <a:r>
              <a:rPr lang="en-US" dirty="0"/>
              <a:t>Weak scaling analysis</a:t>
            </a:r>
          </a:p>
        </p:txBody>
      </p:sp>
      <p:pic>
        <p:nvPicPr>
          <p:cNvPr id="7" name="Picture 6">
            <a:extLst>
              <a:ext uri="{FF2B5EF4-FFF2-40B4-BE49-F238E27FC236}">
                <a16:creationId xmlns:a16="http://schemas.microsoft.com/office/drawing/2014/main" id="{20759BE6-8E7D-B64A-AEF1-8FF857DA2B85}"/>
              </a:ext>
            </a:extLst>
          </p:cNvPr>
          <p:cNvPicPr>
            <a:picLocks noChangeAspect="1"/>
          </p:cNvPicPr>
          <p:nvPr/>
        </p:nvPicPr>
        <p:blipFill>
          <a:blip r:embed="rId3"/>
          <a:stretch>
            <a:fillRect/>
          </a:stretch>
        </p:blipFill>
        <p:spPr>
          <a:xfrm>
            <a:off x="1172000" y="1379505"/>
            <a:ext cx="6800000" cy="3060000"/>
          </a:xfrm>
          <a:prstGeom prst="rect">
            <a:avLst/>
          </a:prstGeom>
        </p:spPr>
      </p:pic>
      <p:sp>
        <p:nvSpPr>
          <p:cNvPr id="6" name="Rounded Rectangle 5">
            <a:extLst>
              <a:ext uri="{FF2B5EF4-FFF2-40B4-BE49-F238E27FC236}">
                <a16:creationId xmlns:a16="http://schemas.microsoft.com/office/drawing/2014/main" id="{F2241054-8B4C-3245-A8ED-868EE0E1B4D5}"/>
              </a:ext>
            </a:extLst>
          </p:cNvPr>
          <p:cNvSpPr/>
          <p:nvPr/>
        </p:nvSpPr>
        <p:spPr>
          <a:xfrm>
            <a:off x="386810" y="4489640"/>
            <a:ext cx="8370381" cy="792000"/>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achieves </a:t>
            </a:r>
            <a:r>
              <a:rPr kumimoji="0" lang="en-US" sz="2400" b="0" i="0" u="none" strike="noStrike" kern="1200" cap="none" spc="0" normalizeH="0" baseline="0" noProof="0" dirty="0">
                <a:ln>
                  <a:noFill/>
                </a:ln>
                <a:solidFill>
                  <a:srgbClr val="0070C0"/>
                </a:solidFill>
                <a:effectLst/>
                <a:uLnTx/>
                <a:uFillTx/>
                <a:latin typeface="Candara" panose="020E0502030303020204" pitchFamily="34" charset="0"/>
                <a:ea typeface="+mn-ea"/>
                <a:cs typeface="+mn-cs"/>
              </a:rPr>
              <a:t>comparable performance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for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reduction</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histogram</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and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linear regression</a:t>
            </a:r>
          </a:p>
        </p:txBody>
      </p:sp>
      <p:sp>
        <p:nvSpPr>
          <p:cNvPr id="8" name="Rounded Rectangle 7">
            <a:extLst>
              <a:ext uri="{FF2B5EF4-FFF2-40B4-BE49-F238E27FC236}">
                <a16:creationId xmlns:a16="http://schemas.microsoft.com/office/drawing/2014/main" id="{B7FD569B-F951-7848-AF16-6DEE6871A849}"/>
              </a:ext>
            </a:extLst>
          </p:cNvPr>
          <p:cNvSpPr/>
          <p:nvPr/>
        </p:nvSpPr>
        <p:spPr>
          <a:xfrm>
            <a:off x="386805" y="5317920"/>
            <a:ext cx="8370381" cy="1116000"/>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srgbClr val="00B050"/>
                </a:solidFill>
                <a:effectLst/>
                <a:uLnTx/>
                <a:uFillTx/>
                <a:latin typeface="Candara" panose="020E0502030303020204" pitchFamily="34" charset="0"/>
                <a:ea typeface="+mn-ea"/>
                <a:cs typeface="+mn-cs"/>
              </a:rPr>
              <a:t>outperforms hand-optimized implementations</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for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vector addition</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logistic regression</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and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k-means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by 10%-37%</a:t>
            </a:r>
          </a:p>
        </p:txBody>
      </p:sp>
    </p:spTree>
    <p:extLst>
      <p:ext uri="{BB962C8B-B14F-4D97-AF65-F5344CB8AC3E}">
        <p14:creationId xmlns:p14="http://schemas.microsoft.com/office/powerpoint/2010/main" val="264081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Performance Evaluation (II)</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936172"/>
            <a:ext cx="8709946" cy="5503539"/>
          </a:xfrm>
        </p:spPr>
        <p:txBody>
          <a:bodyPr>
            <a:normAutofit/>
          </a:bodyPr>
          <a:lstStyle/>
          <a:p>
            <a:r>
              <a:rPr lang="en-US" dirty="0"/>
              <a:t>Strong scaling analysis</a:t>
            </a:r>
          </a:p>
        </p:txBody>
      </p:sp>
      <p:pic>
        <p:nvPicPr>
          <p:cNvPr id="5" name="Picture 4">
            <a:extLst>
              <a:ext uri="{FF2B5EF4-FFF2-40B4-BE49-F238E27FC236}">
                <a16:creationId xmlns:a16="http://schemas.microsoft.com/office/drawing/2014/main" id="{49AC2839-1E8F-FD4D-A0FD-788856DF0CF6}"/>
              </a:ext>
            </a:extLst>
          </p:cNvPr>
          <p:cNvPicPr>
            <a:picLocks noChangeAspect="1"/>
          </p:cNvPicPr>
          <p:nvPr/>
        </p:nvPicPr>
        <p:blipFill>
          <a:blip r:embed="rId3"/>
          <a:stretch>
            <a:fillRect/>
          </a:stretch>
        </p:blipFill>
        <p:spPr>
          <a:xfrm>
            <a:off x="1172000" y="1407215"/>
            <a:ext cx="6800000" cy="3060000"/>
          </a:xfrm>
          <a:prstGeom prst="rect">
            <a:avLst/>
          </a:prstGeom>
        </p:spPr>
      </p:pic>
      <p:sp>
        <p:nvSpPr>
          <p:cNvPr id="9" name="Rounded Rectangle 8">
            <a:extLst>
              <a:ext uri="{FF2B5EF4-FFF2-40B4-BE49-F238E27FC236}">
                <a16:creationId xmlns:a16="http://schemas.microsoft.com/office/drawing/2014/main" id="{985ABA85-D7E6-5245-A2D8-E49D1BB2E215}"/>
              </a:ext>
            </a:extLst>
          </p:cNvPr>
          <p:cNvSpPr/>
          <p:nvPr/>
        </p:nvSpPr>
        <p:spPr>
          <a:xfrm>
            <a:off x="386810" y="4489640"/>
            <a:ext cx="8370381" cy="792000"/>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srgbClr val="0070C0"/>
                </a:solidFill>
                <a:effectLst/>
                <a:uLnTx/>
                <a:uFillTx/>
                <a:latin typeface="Candara" panose="020E0502030303020204" pitchFamily="34" charset="0"/>
                <a:ea typeface="+mn-ea"/>
                <a:cs typeface="+mn-cs"/>
              </a:rPr>
              <a:t>scales better than hand-optimized implementations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for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reduction</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histogram</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and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linear regression</a:t>
            </a:r>
          </a:p>
        </p:txBody>
      </p:sp>
      <p:sp>
        <p:nvSpPr>
          <p:cNvPr id="10" name="Rounded Rectangle 9">
            <a:extLst>
              <a:ext uri="{FF2B5EF4-FFF2-40B4-BE49-F238E27FC236}">
                <a16:creationId xmlns:a16="http://schemas.microsoft.com/office/drawing/2014/main" id="{88AE5B6F-1A1C-CE4F-80DB-9D719E827947}"/>
              </a:ext>
            </a:extLst>
          </p:cNvPr>
          <p:cNvSpPr/>
          <p:nvPr/>
        </p:nvSpPr>
        <p:spPr>
          <a:xfrm>
            <a:off x="386805" y="5317920"/>
            <a:ext cx="8370381" cy="1116000"/>
          </a:xfrm>
          <a:prstGeom prst="roundRect">
            <a:avLst/>
          </a:prstGeom>
          <a:solidFill>
            <a:schemeClr val="accent5">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ndara" panose="020E0502030303020204" pitchFamily="34" charset="0"/>
                <a:ea typeface="+mn-ea"/>
                <a:cs typeface="+mn-cs"/>
              </a:rPr>
              <a:t>SimplePIM</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srgbClr val="00B050"/>
                </a:solidFill>
                <a:effectLst/>
                <a:uLnTx/>
                <a:uFillTx/>
                <a:latin typeface="Candara" panose="020E0502030303020204" pitchFamily="34" charset="0"/>
                <a:ea typeface="+mn-ea"/>
                <a:cs typeface="+mn-cs"/>
              </a:rPr>
              <a:t>outperforms hand-optimized implementations</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for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vector addition</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logistic regression</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and </a:t>
            </a:r>
            <a:r>
              <a:rPr kumimoji="0" lang="en-US" sz="2400" b="0" i="0" u="none" strike="noStrike" kern="1200" cap="none" spc="0" normalizeH="0" baseline="0" noProof="0" dirty="0">
                <a:ln>
                  <a:noFill/>
                </a:ln>
                <a:solidFill>
                  <a:prstClr val="black"/>
                </a:solidFill>
                <a:effectLst/>
                <a:uLnTx/>
                <a:uFillTx/>
                <a:latin typeface="Courier" pitchFamily="2" charset="0"/>
                <a:ea typeface="+mn-ea"/>
                <a:cs typeface="+mn-cs"/>
              </a:rPr>
              <a:t>k-means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by 15%-43%</a:t>
            </a:r>
          </a:p>
        </p:txBody>
      </p:sp>
    </p:spTree>
    <p:extLst>
      <p:ext uri="{BB962C8B-B14F-4D97-AF65-F5344CB8AC3E}">
        <p14:creationId xmlns:p14="http://schemas.microsoft.com/office/powerpoint/2010/main" val="131341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F4718-E176-FC48-B556-D5B3A7CB3826}"/>
              </a:ext>
            </a:extLst>
          </p:cNvPr>
          <p:cNvSpPr>
            <a:spLocks noGrp="1"/>
          </p:cNvSpPr>
          <p:nvPr>
            <p:ph type="title"/>
          </p:nvPr>
        </p:nvSpPr>
        <p:spPr/>
        <p:txBody>
          <a:bodyPr>
            <a:normAutofit fontScale="90000"/>
          </a:bodyPr>
          <a:lstStyle/>
          <a:p>
            <a:r>
              <a:rPr lang="en-US" dirty="0"/>
              <a:t>Discussion</a:t>
            </a:r>
          </a:p>
        </p:txBody>
      </p:sp>
      <p:sp>
        <p:nvSpPr>
          <p:cNvPr id="3" name="Content Placeholder 2">
            <a:extLst>
              <a:ext uri="{FF2B5EF4-FFF2-40B4-BE49-F238E27FC236}">
                <a16:creationId xmlns:a16="http://schemas.microsoft.com/office/drawing/2014/main" id="{C55EE7E5-BA02-EB49-B7A9-49BFA3F9D9F1}"/>
              </a:ext>
            </a:extLst>
          </p:cNvPr>
          <p:cNvSpPr>
            <a:spLocks noGrp="1"/>
          </p:cNvSpPr>
          <p:nvPr>
            <p:ph idx="1"/>
          </p:nvPr>
        </p:nvSpPr>
        <p:spPr>
          <a:xfrm>
            <a:off x="169011" y="936172"/>
            <a:ext cx="8709946" cy="5503539"/>
          </a:xfrm>
        </p:spPr>
        <p:txBody>
          <a:bodyPr>
            <a:normAutofit lnSpcReduction="10000"/>
          </a:bodyPr>
          <a:lstStyle/>
          <a:p>
            <a:r>
              <a:rPr lang="en-US" dirty="0" err="1">
                <a:solidFill>
                  <a:srgbClr val="7030A0"/>
                </a:solidFill>
              </a:rPr>
              <a:t>SimplePIM</a:t>
            </a:r>
            <a:r>
              <a:rPr lang="en-US" dirty="0">
                <a:solidFill>
                  <a:srgbClr val="7030A0"/>
                </a:solidFill>
              </a:rPr>
              <a:t> is devised for PIM architectures </a:t>
            </a:r>
            <a:r>
              <a:rPr lang="en-US" dirty="0"/>
              <a:t>with</a:t>
            </a:r>
          </a:p>
          <a:p>
            <a:pPr lvl="1"/>
            <a:r>
              <a:rPr lang="en-US" dirty="0"/>
              <a:t>A host processor with access to standard main memory and PIM-enabled memory</a:t>
            </a:r>
          </a:p>
          <a:p>
            <a:pPr lvl="1"/>
            <a:r>
              <a:rPr lang="en-US" dirty="0"/>
              <a:t>PIM processing elements (PEs) that communicate via the host processor</a:t>
            </a:r>
          </a:p>
          <a:p>
            <a:pPr lvl="1"/>
            <a:r>
              <a:rPr lang="en-US" dirty="0"/>
              <a:t>The number of PIM PEs scales with memory capacity</a:t>
            </a:r>
          </a:p>
          <a:p>
            <a:r>
              <a:rPr lang="en-US" dirty="0" err="1"/>
              <a:t>SimplePIM</a:t>
            </a:r>
            <a:r>
              <a:rPr lang="en-US" dirty="0"/>
              <a:t> </a:t>
            </a:r>
            <a:r>
              <a:rPr lang="en-US" dirty="0">
                <a:solidFill>
                  <a:srgbClr val="0070C0"/>
                </a:solidFill>
              </a:rPr>
              <a:t>emulates the communication between PIM cores </a:t>
            </a:r>
            <a:r>
              <a:rPr lang="en-US" dirty="0"/>
              <a:t>via the host processor</a:t>
            </a:r>
          </a:p>
          <a:p>
            <a:r>
              <a:rPr lang="en-US" dirty="0">
                <a:solidFill>
                  <a:srgbClr val="C00000"/>
                </a:solidFill>
              </a:rPr>
              <a:t>Other parallel patterns </a:t>
            </a:r>
            <a:r>
              <a:rPr lang="en-US" dirty="0"/>
              <a:t>can be incorporated in future work</a:t>
            </a:r>
          </a:p>
          <a:p>
            <a:pPr lvl="1"/>
            <a:r>
              <a:rPr lang="en-US" dirty="0"/>
              <a:t>Prefix sum and filter can be easily added</a:t>
            </a:r>
          </a:p>
          <a:p>
            <a:pPr lvl="1"/>
            <a:r>
              <a:rPr lang="en-US" dirty="0"/>
              <a:t>Stencil and convolution would require fine-grained scatter-gather for halo cells</a:t>
            </a:r>
          </a:p>
          <a:p>
            <a:pPr lvl="1"/>
            <a:r>
              <a:rPr lang="en-US" dirty="0"/>
              <a:t>Random access patterns would be hard to support</a:t>
            </a:r>
          </a:p>
        </p:txBody>
      </p:sp>
    </p:spTree>
    <p:extLst>
      <p:ext uri="{BB962C8B-B14F-4D97-AF65-F5344CB8AC3E}">
        <p14:creationId xmlns:p14="http://schemas.microsoft.com/office/powerpoint/2010/main" val="325363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rmAutofit/>
          </a:bodyPr>
          <a:lstStyle/>
          <a:p>
            <a:r>
              <a:rPr lang="en-US" sz="3600" dirty="0" err="1"/>
              <a:t>SimplePIM</a:t>
            </a:r>
            <a:r>
              <a:rPr lang="en-US" sz="3600" dirty="0"/>
              <a:t>: </a:t>
            </a:r>
            <a:r>
              <a:rPr lang="en-US" sz="3600" dirty="0" err="1"/>
              <a:t>arXiv</a:t>
            </a:r>
            <a:r>
              <a:rPr lang="en-US" sz="3600" dirty="0"/>
              <a:t> Version</a:t>
            </a:r>
          </a:p>
        </p:txBody>
      </p:sp>
      <p:sp>
        <p:nvSpPr>
          <p:cNvPr id="10" name="Subtitle 1">
            <a:extLst>
              <a:ext uri="{FF2B5EF4-FFF2-40B4-BE49-F238E27FC236}">
                <a16:creationId xmlns:a16="http://schemas.microsoft.com/office/drawing/2014/main" id="{2FDA9319-5751-7940-9055-BA9FBB6536F3}"/>
              </a:ext>
            </a:extLst>
          </p:cNvPr>
          <p:cNvSpPr txBox="1">
            <a:spLocks/>
          </p:cNvSpPr>
          <p:nvPr/>
        </p:nvSpPr>
        <p:spPr>
          <a:xfrm>
            <a:off x="1143000" y="5099099"/>
            <a:ext cx="6858000" cy="967409"/>
          </a:xfrm>
          <a:prstGeom prst="rect">
            <a:avLst/>
          </a:prstGeom>
        </p:spPr>
        <p:txBody>
          <a:bodyPr vert="horz" lIns="91440" tIns="45720" rIns="91440" bIns="45720" rtlCol="0">
            <a:noAutofit/>
          </a:bodyPr>
          <a:lstStyle>
            <a:lvl1pPr marL="0" indent="0" algn="ctr" defTabSz="914354" rtl="0" eaLnBrk="1" latinLnBrk="0" hangingPunct="1">
              <a:lnSpc>
                <a:spcPct val="90000"/>
              </a:lnSpc>
              <a:spcBef>
                <a:spcPts val="1000"/>
              </a:spcBef>
              <a:buFont typeface="Arial" panose="020B0604020202020204" pitchFamily="34" charset="0"/>
              <a:buNone/>
              <a:defRPr sz="3200" b="1" i="0" kern="1200" baseline="0">
                <a:solidFill>
                  <a:schemeClr val="tx1"/>
                </a:solidFill>
                <a:latin typeface="+mj-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r>
              <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rPr>
              <a:t>https://arxiv.org/pdf/2310.01893.pdf</a:t>
            </a:r>
            <a:endPar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ctr" defTabSz="914354"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en-US" sz="24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065F57E1-13CF-9041-AF6D-0BF5F7CD4BFC}"/>
              </a:ext>
            </a:extLst>
          </p:cNvPr>
          <p:cNvPicPr>
            <a:picLocks noChangeAspect="1"/>
          </p:cNvPicPr>
          <p:nvPr/>
        </p:nvPicPr>
        <p:blipFill>
          <a:blip r:embed="rId4"/>
          <a:stretch>
            <a:fillRect/>
          </a:stretch>
        </p:blipFill>
        <p:spPr>
          <a:xfrm>
            <a:off x="0" y="2336134"/>
            <a:ext cx="9144000" cy="1876636"/>
          </a:xfrm>
          <a:prstGeom prst="rect">
            <a:avLst/>
          </a:prstGeom>
        </p:spPr>
      </p:pic>
    </p:spTree>
    <p:extLst>
      <p:ext uri="{BB962C8B-B14F-4D97-AF65-F5344CB8AC3E}">
        <p14:creationId xmlns:p14="http://schemas.microsoft.com/office/powerpoint/2010/main" val="77205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latin typeface="Garamond" charset="0"/>
                <a:ea typeface="ＭＳ Ｐゴシック" charset="0"/>
                <a:cs typeface="ＭＳ Ｐゴシック" charset="0"/>
              </a:rPr>
              <a:t>Eliminating the Adoption Barriers</a:t>
            </a:r>
          </a:p>
        </p:txBody>
      </p:sp>
      <p:sp>
        <p:nvSpPr>
          <p:cNvPr id="19459" name="Content Placeholder 2"/>
          <p:cNvSpPr>
            <a:spLocks noGrp="1"/>
          </p:cNvSpPr>
          <p:nvPr>
            <p:ph idx="1"/>
          </p:nvPr>
        </p:nvSpPr>
        <p:spPr>
          <a:xfrm>
            <a:off x="228600" y="1447800"/>
            <a:ext cx="8610600" cy="4876800"/>
          </a:xfrm>
        </p:spPr>
        <p:txBody>
          <a:bodyPr/>
          <a:lstStyle/>
          <a:p>
            <a:pPr marL="0" indent="0" algn="ctr" eaLnBrk="1" hangingPunct="1">
              <a:buNone/>
            </a:pPr>
            <a:endParaRPr lang="en-US" sz="5400" dirty="0">
              <a:solidFill>
                <a:srgbClr val="0000FF"/>
              </a:solidFill>
              <a:latin typeface="Tahoma" charset="0"/>
              <a:ea typeface="ＭＳ Ｐゴシック" charset="0"/>
              <a:cs typeface="ＭＳ Ｐゴシック" charset="0"/>
            </a:endParaRPr>
          </a:p>
          <a:p>
            <a:pPr marL="0" indent="0" algn="ctr" eaLnBrk="1" hangingPunct="1">
              <a:buNone/>
            </a:pPr>
            <a:r>
              <a:rPr lang="en-US" sz="6000" dirty="0">
                <a:solidFill>
                  <a:srgbClr val="0000FF"/>
                </a:solidFill>
                <a:latin typeface="Tahoma" charset="0"/>
                <a:ea typeface="ＭＳ Ｐゴシック" charset="0"/>
                <a:cs typeface="ＭＳ Ｐゴシック" charset="0"/>
              </a:rPr>
              <a:t>How to Enable Adoption of </a:t>
            </a:r>
            <a:r>
              <a:rPr lang="en-US" sz="6000" dirty="0">
                <a:solidFill>
                  <a:srgbClr val="FF0000"/>
                </a:solidFill>
                <a:latin typeface="Tahoma" charset="0"/>
                <a:ea typeface="ＭＳ Ｐゴシック" charset="0"/>
                <a:cs typeface="ＭＳ Ｐゴシック" charset="0"/>
              </a:rPr>
              <a:t>Processing in Memory</a:t>
            </a:r>
          </a:p>
        </p:txBody>
      </p:sp>
      <p:sp>
        <p:nvSpPr>
          <p:cNvPr id="4" name="Slide Number Placeholder 3"/>
          <p:cNvSpPr>
            <a:spLocks noGrp="1"/>
          </p:cNvSpPr>
          <p:nvPr>
            <p:ph type="sldNum" sz="quarter" idx="11"/>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419BFC-0704-824A-8642-CF6757650AC5}" type="slidenum">
              <a:rPr kumimoji="0" lang="en-US" sz="16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600" b="0" i="0" u="none" strike="noStrike" kern="1200" cap="none" spc="0" normalizeH="0" baseline="0" noProof="0">
              <a:ln>
                <a:noFill/>
              </a:ln>
              <a:solidFill>
                <a:srgbClr val="000000"/>
              </a:solidFill>
              <a:effectLst/>
              <a:uLnTx/>
              <a:uFillTx/>
              <a:latin typeface="Garamond" charset="0"/>
              <a:ea typeface="ＭＳ Ｐゴシック" charset="0"/>
            </a:endParaRPr>
          </a:p>
        </p:txBody>
      </p:sp>
    </p:spTree>
    <p:extLst>
      <p:ext uri="{BB962C8B-B14F-4D97-AF65-F5344CB8AC3E}">
        <p14:creationId xmlns:p14="http://schemas.microsoft.com/office/powerpoint/2010/main" val="37028044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5BDB263-411C-9D4D-A4EB-EEB61DD5BD9C}"/>
              </a:ext>
            </a:extLst>
          </p:cNvPr>
          <p:cNvSpPr>
            <a:spLocks noGrp="1"/>
          </p:cNvSpPr>
          <p:nvPr>
            <p:ph idx="1"/>
          </p:nvPr>
        </p:nvSpPr>
        <p:spPr>
          <a:xfrm>
            <a:off x="169011" y="936172"/>
            <a:ext cx="3407566" cy="5574797"/>
          </a:xfrm>
        </p:spPr>
        <p:txBody>
          <a:bodyPr>
            <a:normAutofit/>
          </a:bodyPr>
          <a:lstStyle/>
          <a:p>
            <a:pPr>
              <a:lnSpc>
                <a:spcPct val="100000"/>
              </a:lnSpc>
            </a:pPr>
            <a:r>
              <a:rPr lang="en-US" u="sng" dirty="0">
                <a:latin typeface="Calibri" panose="020F0502020204030204" pitchFamily="34" charset="0"/>
                <a:cs typeface="Calibri" panose="020F0502020204030204" pitchFamily="34" charset="0"/>
                <a:hlinkClick r:id="rId3"/>
              </a:rPr>
              <a:t>https://github.com/CMU-SAFARI/SimplePIM</a:t>
            </a:r>
            <a:endParaRPr lang="en-US" u="sng" dirty="0">
              <a:latin typeface="Calibri" panose="020F0502020204030204" pitchFamily="34" charset="0"/>
              <a:cs typeface="Calibri" panose="020F0502020204030204" pitchFamily="34" charset="0"/>
            </a:endParaRPr>
          </a:p>
          <a:p>
            <a:pPr>
              <a:lnSpc>
                <a:spcPct val="100000"/>
              </a:lnSpc>
            </a:pPr>
            <a:endParaRPr lang="en-US" sz="2500" dirty="0"/>
          </a:p>
        </p:txBody>
      </p:sp>
      <p:sp>
        <p:nvSpPr>
          <p:cNvPr id="2" name="Title 1">
            <a:extLst>
              <a:ext uri="{FF2B5EF4-FFF2-40B4-BE49-F238E27FC236}">
                <a16:creationId xmlns:a16="http://schemas.microsoft.com/office/drawing/2014/main" id="{8AEA0BFA-30BB-EE4C-8007-65EFDB0848B3}"/>
              </a:ext>
            </a:extLst>
          </p:cNvPr>
          <p:cNvSpPr>
            <a:spLocks noGrp="1"/>
          </p:cNvSpPr>
          <p:nvPr>
            <p:ph type="title"/>
          </p:nvPr>
        </p:nvSpPr>
        <p:spPr/>
        <p:txBody>
          <a:bodyPr>
            <a:noAutofit/>
          </a:bodyPr>
          <a:lstStyle/>
          <a:p>
            <a:r>
              <a:rPr lang="en-US" sz="4000" dirty="0"/>
              <a:t>Source Code</a:t>
            </a:r>
          </a:p>
        </p:txBody>
      </p:sp>
      <p:pic>
        <p:nvPicPr>
          <p:cNvPr id="4" name="Picture 3">
            <a:extLst>
              <a:ext uri="{FF2B5EF4-FFF2-40B4-BE49-F238E27FC236}">
                <a16:creationId xmlns:a16="http://schemas.microsoft.com/office/drawing/2014/main" id="{6978718D-7488-A54B-AEF2-12519D3BFAEC}"/>
              </a:ext>
            </a:extLst>
          </p:cNvPr>
          <p:cNvPicPr>
            <a:picLocks noChangeAspect="1"/>
          </p:cNvPicPr>
          <p:nvPr/>
        </p:nvPicPr>
        <p:blipFill>
          <a:blip r:embed="rId4"/>
          <a:stretch>
            <a:fillRect/>
          </a:stretch>
        </p:blipFill>
        <p:spPr>
          <a:xfrm>
            <a:off x="3496381" y="669702"/>
            <a:ext cx="5567231" cy="5750416"/>
          </a:xfrm>
          <a:prstGeom prst="rect">
            <a:avLst/>
          </a:prstGeom>
        </p:spPr>
      </p:pic>
    </p:spTree>
    <p:extLst>
      <p:ext uri="{BB962C8B-B14F-4D97-AF65-F5344CB8AC3E}">
        <p14:creationId xmlns:p14="http://schemas.microsoft.com/office/powerpoint/2010/main" val="4073862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9F345-AA55-FA44-AB8E-FF396F7BE041}"/>
              </a:ext>
            </a:extLst>
          </p:cNvPr>
          <p:cNvSpPr>
            <a:spLocks noGrp="1"/>
          </p:cNvSpPr>
          <p:nvPr>
            <p:ph type="title"/>
          </p:nvPr>
        </p:nvSpPr>
        <p:spPr/>
        <p:txBody>
          <a:bodyPr>
            <a:normAutofit fontScale="90000"/>
          </a:bodyPr>
          <a:lstStyle/>
          <a:p>
            <a:r>
              <a:rPr lang="en-US" dirty="0"/>
              <a:t>Conclusion</a:t>
            </a:r>
          </a:p>
        </p:txBody>
      </p:sp>
      <p:sp>
        <p:nvSpPr>
          <p:cNvPr id="3" name="Content Placeholder 2">
            <a:extLst>
              <a:ext uri="{FF2B5EF4-FFF2-40B4-BE49-F238E27FC236}">
                <a16:creationId xmlns:a16="http://schemas.microsoft.com/office/drawing/2014/main" id="{98F2F4DE-345E-C64B-942C-1E96465BF841}"/>
              </a:ext>
            </a:extLst>
          </p:cNvPr>
          <p:cNvSpPr>
            <a:spLocks noGrp="1"/>
          </p:cNvSpPr>
          <p:nvPr>
            <p:ph idx="1"/>
          </p:nvPr>
        </p:nvSpPr>
        <p:spPr>
          <a:xfrm>
            <a:off x="169011" y="936172"/>
            <a:ext cx="8717412" cy="5574797"/>
          </a:xfrm>
        </p:spPr>
        <p:txBody>
          <a:bodyPr>
            <a:normAutofit fontScale="77500" lnSpcReduction="20000"/>
          </a:bodyPr>
          <a:lstStyle/>
          <a:p>
            <a:pPr>
              <a:lnSpc>
                <a:spcPct val="100000"/>
              </a:lnSpc>
            </a:pPr>
            <a:r>
              <a:rPr lang="en-US" sz="2700" dirty="0">
                <a:solidFill>
                  <a:srgbClr val="00B050"/>
                </a:solidFill>
              </a:rPr>
              <a:t>Processing-in-Memory</a:t>
            </a:r>
            <a:r>
              <a:rPr lang="en-US" sz="2700" dirty="0"/>
              <a:t> (PIM) promises to alleviate the </a:t>
            </a:r>
            <a:r>
              <a:rPr lang="en-US" sz="2700" i="1" dirty="0">
                <a:solidFill>
                  <a:srgbClr val="C00000"/>
                </a:solidFill>
              </a:rPr>
              <a:t>data movement bottleneck</a:t>
            </a:r>
            <a:endParaRPr lang="en-US" sz="2700" i="1" dirty="0"/>
          </a:p>
          <a:p>
            <a:pPr>
              <a:lnSpc>
                <a:spcPct val="100000"/>
              </a:lnSpc>
            </a:pPr>
            <a:r>
              <a:rPr lang="en-US" sz="2700" dirty="0"/>
              <a:t>Real PIM hardware is now available, e.g., UPMEM PIM</a:t>
            </a:r>
          </a:p>
          <a:p>
            <a:pPr>
              <a:lnSpc>
                <a:spcPct val="100000"/>
              </a:lnSpc>
            </a:pPr>
            <a:r>
              <a:rPr lang="en-US" sz="2700" dirty="0"/>
              <a:t>However, </a:t>
            </a:r>
            <a:r>
              <a:rPr lang="en-US" sz="2700" dirty="0">
                <a:solidFill>
                  <a:srgbClr val="C00000"/>
                </a:solidFill>
              </a:rPr>
              <a:t>programming real PIM hardware is challenging</a:t>
            </a:r>
            <a:r>
              <a:rPr lang="en-US" sz="2700" dirty="0"/>
              <a:t>, e.g.:</a:t>
            </a:r>
          </a:p>
          <a:p>
            <a:pPr lvl="1">
              <a:lnSpc>
                <a:spcPct val="100000"/>
              </a:lnSpc>
            </a:pPr>
            <a:r>
              <a:rPr lang="en-US" sz="2500" dirty="0"/>
              <a:t>Distribute data across PIM memory banks,</a:t>
            </a:r>
          </a:p>
          <a:p>
            <a:pPr lvl="1">
              <a:lnSpc>
                <a:spcPct val="100000"/>
              </a:lnSpc>
            </a:pPr>
            <a:r>
              <a:rPr lang="en-US" sz="2500" dirty="0"/>
              <a:t>Manage data transfers between host cores and PIM cores, and between PIM cores,</a:t>
            </a:r>
          </a:p>
          <a:p>
            <a:pPr lvl="1">
              <a:lnSpc>
                <a:spcPct val="100000"/>
              </a:lnSpc>
            </a:pPr>
            <a:r>
              <a:rPr lang="en-US" sz="2500" dirty="0"/>
              <a:t>Launch PIM kernels on the PIM cores, etc.</a:t>
            </a:r>
          </a:p>
          <a:p>
            <a:pPr>
              <a:lnSpc>
                <a:spcPct val="100000"/>
              </a:lnSpc>
            </a:pPr>
            <a:r>
              <a:rPr lang="en-US" sz="2700" dirty="0" err="1">
                <a:solidFill>
                  <a:srgbClr val="00B050"/>
                </a:solidFill>
              </a:rPr>
              <a:t>SimplePIM</a:t>
            </a:r>
            <a:r>
              <a:rPr lang="en-US" sz="2700" dirty="0"/>
              <a:t> is a high-level programming framework for real PIM hardware</a:t>
            </a:r>
          </a:p>
          <a:p>
            <a:pPr lvl="1">
              <a:lnSpc>
                <a:spcPct val="100000"/>
              </a:lnSpc>
            </a:pPr>
            <a:r>
              <a:rPr lang="en-US" sz="2500" dirty="0"/>
              <a:t>Iterators such as </a:t>
            </a:r>
            <a:r>
              <a:rPr lang="en-US" sz="2500" dirty="0">
                <a:latin typeface="Courier" pitchFamily="2" charset="0"/>
              </a:rPr>
              <a:t>map</a:t>
            </a:r>
            <a:r>
              <a:rPr lang="en-US" sz="2500" dirty="0"/>
              <a:t>, </a:t>
            </a:r>
            <a:r>
              <a:rPr lang="en-US" sz="2500" dirty="0">
                <a:latin typeface="Courier" pitchFamily="2" charset="0"/>
              </a:rPr>
              <a:t>reduce</a:t>
            </a:r>
            <a:r>
              <a:rPr lang="en-US" sz="2500" dirty="0"/>
              <a:t>, and </a:t>
            </a:r>
            <a:r>
              <a:rPr lang="en-US" sz="2500" dirty="0">
                <a:latin typeface="Courier" pitchFamily="2" charset="0"/>
              </a:rPr>
              <a:t>zip</a:t>
            </a:r>
          </a:p>
          <a:p>
            <a:pPr lvl="1">
              <a:lnSpc>
                <a:spcPct val="100000"/>
              </a:lnSpc>
            </a:pPr>
            <a:r>
              <a:rPr lang="en-US" sz="2500" dirty="0"/>
              <a:t>Collective communication with </a:t>
            </a:r>
            <a:r>
              <a:rPr lang="en-US" sz="2500" dirty="0">
                <a:latin typeface="Courier" pitchFamily="2" charset="0"/>
              </a:rPr>
              <a:t>broadcast</a:t>
            </a:r>
            <a:r>
              <a:rPr lang="en-US" sz="2500" dirty="0"/>
              <a:t>, </a:t>
            </a:r>
            <a:r>
              <a:rPr lang="en-US" sz="2500" dirty="0">
                <a:latin typeface="Courier" pitchFamily="2" charset="0"/>
              </a:rPr>
              <a:t>scatter</a:t>
            </a:r>
            <a:r>
              <a:rPr lang="en-US" sz="2500" dirty="0"/>
              <a:t>, and </a:t>
            </a:r>
            <a:r>
              <a:rPr lang="en-US" sz="2500" dirty="0">
                <a:latin typeface="Courier" pitchFamily="2" charset="0"/>
              </a:rPr>
              <a:t>gather</a:t>
            </a:r>
          </a:p>
          <a:p>
            <a:pPr>
              <a:lnSpc>
                <a:spcPct val="100000"/>
              </a:lnSpc>
            </a:pPr>
            <a:r>
              <a:rPr lang="en-US" sz="2900" dirty="0"/>
              <a:t>Implementation on UPMEM and evaluation with six different workloads</a:t>
            </a:r>
          </a:p>
          <a:p>
            <a:pPr lvl="1">
              <a:lnSpc>
                <a:spcPct val="100000"/>
              </a:lnSpc>
            </a:pPr>
            <a:r>
              <a:rPr lang="en-US" sz="2500" dirty="0"/>
              <a:t>Reduction, vector add, histogram, linear/logistic regression, K-means</a:t>
            </a:r>
          </a:p>
          <a:p>
            <a:pPr lvl="1">
              <a:lnSpc>
                <a:spcPct val="100000"/>
              </a:lnSpc>
            </a:pPr>
            <a:r>
              <a:rPr lang="en-US" sz="2500" dirty="0">
                <a:solidFill>
                  <a:srgbClr val="0070C0"/>
                </a:solidFill>
              </a:rPr>
              <a:t>4.4x fewer lines of code </a:t>
            </a:r>
            <a:r>
              <a:rPr lang="en-US" sz="2500" dirty="0"/>
              <a:t>compared to hand-optimized code</a:t>
            </a:r>
          </a:p>
          <a:p>
            <a:pPr lvl="1">
              <a:lnSpc>
                <a:spcPct val="100000"/>
              </a:lnSpc>
            </a:pPr>
            <a:r>
              <a:rPr lang="en-US" sz="2500" dirty="0"/>
              <a:t>Between 15% and 43% </a:t>
            </a:r>
            <a:r>
              <a:rPr lang="en-US" sz="2500" dirty="0">
                <a:solidFill>
                  <a:srgbClr val="7030A0"/>
                </a:solidFill>
              </a:rPr>
              <a:t>faster than hand-optimized code </a:t>
            </a:r>
            <a:r>
              <a:rPr lang="en-US" sz="2500" dirty="0"/>
              <a:t>for three workloads</a:t>
            </a:r>
          </a:p>
          <a:p>
            <a:pPr>
              <a:lnSpc>
                <a:spcPct val="100000"/>
              </a:lnSpc>
            </a:pPr>
            <a:r>
              <a:rPr lang="en-US" sz="2900" dirty="0"/>
              <a:t>Source code: </a:t>
            </a:r>
            <a:r>
              <a:rPr lang="en-US" sz="2900" dirty="0">
                <a:hlinkClick r:id="rId3"/>
              </a:rPr>
              <a:t>https://github.com/CMU-SAFARI/SimplePIM</a:t>
            </a:r>
            <a:endParaRPr lang="en-US" sz="2900" dirty="0"/>
          </a:p>
        </p:txBody>
      </p:sp>
    </p:spTree>
    <p:extLst>
      <p:ext uri="{BB962C8B-B14F-4D97-AF65-F5344CB8AC3E}">
        <p14:creationId xmlns:p14="http://schemas.microsoft.com/office/powerpoint/2010/main" val="28513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095928" cy="1066800"/>
          </a:xfrm>
        </p:spPr>
        <p:txBody>
          <a:bodyPr/>
          <a:lstStyle/>
          <a:p>
            <a:r>
              <a:rPr lang="en-US" dirty="0"/>
              <a:t>Adoption: How to Maintain </a:t>
            </a:r>
            <a:r>
              <a:rPr lang="en-US" b="1" dirty="0"/>
              <a:t>Coherence</a:t>
            </a:r>
            <a:r>
              <a:rPr lang="en-US" dirty="0"/>
              <a:t>? (I)</a:t>
            </a:r>
          </a:p>
        </p:txBody>
      </p:sp>
      <p:sp>
        <p:nvSpPr>
          <p:cNvPr id="3" name="Content Placeholder 2"/>
          <p:cNvSpPr>
            <a:spLocks noGrp="1"/>
          </p:cNvSpPr>
          <p:nvPr>
            <p:ph idx="1"/>
          </p:nvPr>
        </p:nvSpPr>
        <p:spPr/>
        <p:txBody>
          <a:bodyPr/>
          <a:lstStyle/>
          <a:p>
            <a:r>
              <a:rPr lang="en-US" dirty="0" err="1"/>
              <a:t>Amirali</a:t>
            </a:r>
            <a:r>
              <a:rPr lang="en-US" dirty="0"/>
              <a:t> Boroumand, </a:t>
            </a:r>
            <a:r>
              <a:rPr lang="en-US" dirty="0" err="1"/>
              <a:t>Saugata</a:t>
            </a:r>
            <a:r>
              <a:rPr lang="en-US" dirty="0"/>
              <a:t> </a:t>
            </a:r>
            <a:r>
              <a:rPr lang="en-US" dirty="0" err="1"/>
              <a:t>Ghose</a:t>
            </a:r>
            <a:r>
              <a:rPr lang="en-US" dirty="0"/>
              <a:t>, </a:t>
            </a:r>
            <a:r>
              <a:rPr lang="en-US" dirty="0" err="1"/>
              <a:t>Minesh</a:t>
            </a:r>
            <a:r>
              <a:rPr lang="en-US" dirty="0"/>
              <a:t> Patel, </a:t>
            </a:r>
            <a:r>
              <a:rPr lang="en-US" dirty="0" err="1"/>
              <a:t>Hasan</a:t>
            </a:r>
            <a:r>
              <a:rPr lang="en-US" dirty="0"/>
              <a:t> Hassan, Brandon Lucia, Kevin Hsieh, Krishna T. </a:t>
            </a:r>
            <a:r>
              <a:rPr lang="en-US" dirty="0" err="1"/>
              <a:t>Malladi</a:t>
            </a:r>
            <a:r>
              <a:rPr lang="en-US" dirty="0"/>
              <a:t>, </a:t>
            </a:r>
            <a:r>
              <a:rPr lang="en-US" dirty="0" err="1"/>
              <a:t>Hongzhong</a:t>
            </a:r>
            <a:r>
              <a:rPr lang="en-US" dirty="0"/>
              <a:t> </a:t>
            </a:r>
            <a:r>
              <a:rPr lang="en-US" dirty="0" err="1"/>
              <a:t>Zheng</a:t>
            </a:r>
            <a:r>
              <a:rPr lang="en-US" dirty="0"/>
              <a:t>, and Onur Mutlu,</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"LazyPIM: An Efficient Cache Coherence Mechanism for Processing-in-Memory"</a:t>
            </a:r>
            <a:br>
              <a:rPr lang="en-US" dirty="0"/>
            </a:br>
            <a:r>
              <a:rPr lang="en-US" i="1" dirty="0">
                <a:hlinkClick r:id="rId3"/>
              </a:rPr>
              <a:t>IEEE Computer Architecture Letters</a:t>
            </a:r>
            <a:r>
              <a:rPr lang="en-US" i="1" dirty="0"/>
              <a:t> (</a:t>
            </a:r>
            <a:r>
              <a:rPr lang="en-US" b="1" i="1" dirty="0"/>
              <a:t>CAL</a:t>
            </a:r>
            <a:r>
              <a:rPr lang="en-US" i="1" dirty="0"/>
              <a:t>)</a:t>
            </a:r>
            <a:r>
              <a:rPr lang="en-US" dirty="0"/>
              <a:t>, June 2016.</a:t>
            </a:r>
          </a:p>
          <a:p>
            <a:endParaRPr lang="en-US" dirty="0"/>
          </a:p>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581128"/>
            <a:ext cx="9144000" cy="1080655"/>
          </a:xfrm>
          <a:prstGeom prst="rect">
            <a:avLst/>
          </a:prstGeom>
        </p:spPr>
      </p:pic>
    </p:spTree>
    <p:extLst>
      <p:ext uri="{BB962C8B-B14F-4D97-AF65-F5344CB8AC3E}">
        <p14:creationId xmlns:p14="http://schemas.microsoft.com/office/powerpoint/2010/main" val="369599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78" y="167703"/>
            <a:ext cx="9036496" cy="1066800"/>
          </a:xfrm>
        </p:spPr>
        <p:txBody>
          <a:bodyPr/>
          <a:lstStyle/>
          <a:p>
            <a:r>
              <a:rPr lang="en-US" sz="3550" dirty="0">
                <a:solidFill>
                  <a:srgbClr val="006633"/>
                </a:solidFill>
              </a:rPr>
              <a:t>Challenge: Coherence for Hybrid CPU-PIM Apps</a:t>
            </a:r>
            <a:endParaRPr lang="en-US" sz="355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2"/>
          <a:stretch>
            <a:fillRect/>
          </a:stretch>
        </p:blipFill>
        <p:spPr>
          <a:xfrm>
            <a:off x="0" y="1844825"/>
            <a:ext cx="9144000" cy="3638067"/>
          </a:xfrm>
          <a:prstGeom prst="rect">
            <a:avLst/>
          </a:prstGeom>
        </p:spPr>
      </p:pic>
      <p:sp>
        <p:nvSpPr>
          <p:cNvPr id="6" name="Rectangle 38"/>
          <p:cNvSpPr>
            <a:spLocks noChangeArrowheads="1"/>
          </p:cNvSpPr>
          <p:nvPr/>
        </p:nvSpPr>
        <p:spPr bwMode="auto">
          <a:xfrm>
            <a:off x="7828192" y="2924944"/>
            <a:ext cx="690736" cy="1080120"/>
          </a:xfrm>
          <a:prstGeom prst="rect">
            <a:avLst/>
          </a:prstGeom>
          <a:noFill/>
          <a:ln w="28575">
            <a:solidFill>
              <a:srgbClr val="0000FF"/>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33399"/>
              </a:solidFill>
              <a:effectLst/>
              <a:uLnTx/>
              <a:uFillTx/>
              <a:latin typeface="Tahoma"/>
              <a:ea typeface="+mn-ea"/>
              <a:cs typeface="+mn-cs"/>
            </a:endParaRPr>
          </a:p>
        </p:txBody>
      </p:sp>
      <p:sp>
        <p:nvSpPr>
          <p:cNvPr id="7" name="Text Box 22"/>
          <p:cNvSpPr txBox="1">
            <a:spLocks noChangeArrowheads="1"/>
          </p:cNvSpPr>
          <p:nvPr/>
        </p:nvSpPr>
        <p:spPr bwMode="auto">
          <a:xfrm>
            <a:off x="7870500" y="1484784"/>
            <a:ext cx="1142861"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Traditional</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coherence</a:t>
            </a:r>
          </a:p>
        </p:txBody>
      </p:sp>
      <p:sp>
        <p:nvSpPr>
          <p:cNvPr id="8" name="Line 23"/>
          <p:cNvSpPr>
            <a:spLocks noChangeShapeType="1"/>
          </p:cNvSpPr>
          <p:nvPr/>
        </p:nvSpPr>
        <p:spPr bwMode="auto">
          <a:xfrm flipH="1">
            <a:off x="8388424" y="2060848"/>
            <a:ext cx="249560" cy="1296144"/>
          </a:xfrm>
          <a:prstGeom prst="line">
            <a:avLst/>
          </a:prstGeom>
          <a:noFill/>
          <a:ln w="28575">
            <a:solidFill>
              <a:srgbClr val="0000FF"/>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9" name="Rectangle 38"/>
          <p:cNvSpPr>
            <a:spLocks noChangeArrowheads="1"/>
          </p:cNvSpPr>
          <p:nvPr/>
        </p:nvSpPr>
        <p:spPr bwMode="auto">
          <a:xfrm>
            <a:off x="7812360" y="4338084"/>
            <a:ext cx="1224136" cy="360040"/>
          </a:xfrm>
          <a:prstGeom prst="rect">
            <a:avLst/>
          </a:prstGeom>
          <a:noFill/>
          <a:ln w="28575">
            <a:solidFill>
              <a:srgbClr val="0000FF"/>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33399"/>
              </a:solidFill>
              <a:effectLst/>
              <a:uLnTx/>
              <a:uFillTx/>
              <a:latin typeface="Tahoma"/>
              <a:ea typeface="+mn-ea"/>
              <a:cs typeface="+mn-cs"/>
            </a:endParaRPr>
          </a:p>
        </p:txBody>
      </p:sp>
      <p:sp>
        <p:nvSpPr>
          <p:cNvPr id="10" name="Line 23"/>
          <p:cNvSpPr>
            <a:spLocks noChangeShapeType="1"/>
          </p:cNvSpPr>
          <p:nvPr/>
        </p:nvSpPr>
        <p:spPr bwMode="auto">
          <a:xfrm flipV="1">
            <a:off x="8316416" y="4653136"/>
            <a:ext cx="110480" cy="288032"/>
          </a:xfrm>
          <a:prstGeom prst="line">
            <a:avLst/>
          </a:prstGeom>
          <a:noFill/>
          <a:ln w="28575">
            <a:solidFill>
              <a:srgbClr val="0000FF"/>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1" name="Text Box 22"/>
          <p:cNvSpPr txBox="1">
            <a:spLocks noChangeArrowheads="1"/>
          </p:cNvSpPr>
          <p:nvPr/>
        </p:nvSpPr>
        <p:spPr bwMode="auto">
          <a:xfrm>
            <a:off x="7718627" y="4869160"/>
            <a:ext cx="1462159" cy="5847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No coherence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Arial" charset="0"/>
                <a:ea typeface="MS PGothic" charset="0"/>
              </a:rPr>
              <a:t>overhead</a:t>
            </a:r>
          </a:p>
        </p:txBody>
      </p:sp>
    </p:spTree>
    <p:extLst>
      <p:ext uri="{BB962C8B-B14F-4D97-AF65-F5344CB8AC3E}">
        <p14:creationId xmlns:p14="http://schemas.microsoft.com/office/powerpoint/2010/main" val="199473665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92" y="152400"/>
            <a:ext cx="9167936" cy="1066800"/>
          </a:xfrm>
        </p:spPr>
        <p:txBody>
          <a:bodyPr/>
          <a:lstStyle/>
          <a:p>
            <a:r>
              <a:rPr lang="en-US" dirty="0"/>
              <a:t>Adoption: How to Maintain </a:t>
            </a:r>
            <a:r>
              <a:rPr lang="en-US" b="1" dirty="0"/>
              <a:t>Coherence</a:t>
            </a:r>
            <a:r>
              <a:rPr lang="en-US" dirty="0"/>
              <a:t>? (II)</a:t>
            </a:r>
          </a:p>
        </p:txBody>
      </p:sp>
      <p:sp>
        <p:nvSpPr>
          <p:cNvPr id="3" name="Content Placeholder 2"/>
          <p:cNvSpPr>
            <a:spLocks noGrp="1"/>
          </p:cNvSpPr>
          <p:nvPr>
            <p:ph idx="1"/>
          </p:nvPr>
        </p:nvSpPr>
        <p:spPr>
          <a:xfrm>
            <a:off x="90767" y="1075911"/>
            <a:ext cx="8610600" cy="4876800"/>
          </a:xfrm>
        </p:spPr>
        <p:txBody>
          <a:bodyPr/>
          <a:lstStyle/>
          <a:p>
            <a:r>
              <a:rPr lang="en-US" sz="2200" dirty="0"/>
              <a:t>Amirali Boroumand, Saugata Ghose, Minesh Patel, Hasan Hassan, Brandon Lucia, Kevin Hsieh, Krishna T. Malladi, Hongzhong Zheng, and Onur Mutlu,</a:t>
            </a:r>
            <a:br>
              <a:rPr lang="en-US" sz="2200" dirty="0"/>
            </a:br>
            <a:r>
              <a:rPr lang="en-US" sz="2200" b="1" dirty="0">
                <a:solidFill>
                  <a:srgbClr val="0432FF"/>
                </a:solidFill>
                <a:hlinkClick r:id="rId2">
                  <a:extLst>
                    <a:ext uri="{A12FA001-AC4F-418D-AE19-62706E023703}">
                      <ahyp:hlinkClr xmlns:ahyp="http://schemas.microsoft.com/office/drawing/2018/hyperlinkcolor" val="tx"/>
                    </a:ext>
                  </a:extLst>
                </a:hlinkClick>
              </a:rPr>
              <a:t>"CoNDA: Efficient Cache Coherence Support for Near-Data Accelerators"</a:t>
            </a:r>
            <a:br>
              <a:rPr lang="en-US" sz="2200" dirty="0"/>
            </a:br>
            <a:r>
              <a:rPr lang="en-US" sz="2200" i="1" dirty="0"/>
              <a:t>Proceedings of the </a:t>
            </a:r>
            <a:r>
              <a:rPr lang="en-US" sz="2200" i="1" dirty="0">
                <a:hlinkClick r:id="rId3"/>
              </a:rPr>
              <a:t>46th International Symposium on Computer Architecture</a:t>
            </a:r>
            <a:r>
              <a:rPr lang="en-US" sz="2200" i="1" dirty="0"/>
              <a:t> (</a:t>
            </a:r>
            <a:r>
              <a:rPr lang="en-US" sz="2200" b="1" i="1" dirty="0"/>
              <a:t>ISCA</a:t>
            </a:r>
            <a:r>
              <a:rPr lang="en-US" sz="2200" i="1" dirty="0"/>
              <a:t>)</a:t>
            </a:r>
            <a:r>
              <a:rPr lang="en-US" sz="2200" dirty="0"/>
              <a:t>, Phoenix, AZ, USA, June 2019. </a:t>
            </a:r>
            <a:br>
              <a:rPr lang="en-US" dirty="0"/>
            </a:br>
            <a:br>
              <a:rPr lang="en-US" dirty="0"/>
            </a:b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a:extLst>
              <a:ext uri="{FF2B5EF4-FFF2-40B4-BE49-F238E27FC236}">
                <a16:creationId xmlns:a16="http://schemas.microsoft.com/office/drawing/2014/main" id="{18973CF5-BABA-FE44-A413-0E0589FC98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1" y="3858574"/>
            <a:ext cx="9144000" cy="2405311"/>
          </a:xfrm>
          <a:prstGeom prst="rect">
            <a:avLst/>
          </a:prstGeom>
        </p:spPr>
      </p:pic>
    </p:spTree>
    <p:extLst>
      <p:ext uri="{BB962C8B-B14F-4D97-AF65-F5344CB8AC3E}">
        <p14:creationId xmlns:p14="http://schemas.microsoft.com/office/powerpoint/2010/main" val="3235741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92" y="152400"/>
            <a:ext cx="9167936" cy="1066800"/>
          </a:xfrm>
        </p:spPr>
        <p:txBody>
          <a:bodyPr/>
          <a:lstStyle/>
          <a:p>
            <a:r>
              <a:rPr lang="en-US" sz="3800" dirty="0"/>
              <a:t>Adoption: How to Support </a:t>
            </a:r>
            <a:r>
              <a:rPr lang="en-US" sz="3800" b="1" dirty="0"/>
              <a:t>Synchronization</a:t>
            </a:r>
            <a:r>
              <a:rPr lang="en-US" sz="3800" dirty="0"/>
              <a:t>?</a:t>
            </a:r>
          </a:p>
        </p:txBody>
      </p:sp>
      <p:sp>
        <p:nvSpPr>
          <p:cNvPr id="3" name="Content Placeholder 2"/>
          <p:cNvSpPr>
            <a:spLocks noGrp="1"/>
          </p:cNvSpPr>
          <p:nvPr>
            <p:ph idx="1"/>
          </p:nvPr>
        </p:nvSpPr>
        <p:spPr>
          <a:xfrm>
            <a:off x="90766" y="1075911"/>
            <a:ext cx="8896642" cy="4876800"/>
          </a:xfrm>
        </p:spPr>
        <p:txBody>
          <a:bodyPr/>
          <a:lstStyle/>
          <a:p>
            <a:r>
              <a:rPr lang="en-US" sz="1600" dirty="0"/>
              <a:t>Christina </a:t>
            </a:r>
            <a:r>
              <a:rPr lang="en-US" sz="1600" dirty="0" err="1"/>
              <a:t>Giannoula</a:t>
            </a:r>
            <a:r>
              <a:rPr lang="en-US" sz="1600" dirty="0"/>
              <a:t>, Nandita Vijaykumar, </a:t>
            </a:r>
            <a:r>
              <a:rPr lang="en-US" sz="1600" dirty="0" err="1"/>
              <a:t>Nikela</a:t>
            </a:r>
            <a:r>
              <a:rPr lang="en-US" sz="1600" dirty="0"/>
              <a:t> </a:t>
            </a:r>
            <a:r>
              <a:rPr lang="en-US" sz="1600" dirty="0" err="1"/>
              <a:t>Papadopoulou</a:t>
            </a:r>
            <a:r>
              <a:rPr lang="en-US" sz="1600" dirty="0"/>
              <a:t>, Vasileios </a:t>
            </a:r>
            <a:r>
              <a:rPr lang="en-US" sz="1600" dirty="0" err="1"/>
              <a:t>Karakostas</a:t>
            </a:r>
            <a:r>
              <a:rPr lang="en-US" sz="1600" dirty="0"/>
              <a:t>, Ivan Fernandez, Juan Gómez-Luna, Lois </a:t>
            </a:r>
            <a:r>
              <a:rPr lang="en-US" sz="1600" dirty="0" err="1"/>
              <a:t>Orosa</a:t>
            </a:r>
            <a:r>
              <a:rPr lang="en-US" sz="1600" dirty="0"/>
              <a:t>, </a:t>
            </a:r>
            <a:r>
              <a:rPr lang="en-US" sz="1600" dirty="0" err="1"/>
              <a:t>Nectarios</a:t>
            </a:r>
            <a:r>
              <a:rPr lang="en-US" sz="1600" dirty="0"/>
              <a:t> </a:t>
            </a:r>
            <a:r>
              <a:rPr lang="en-US" sz="1600" dirty="0" err="1"/>
              <a:t>Koziris</a:t>
            </a:r>
            <a:r>
              <a:rPr lang="en-US" sz="1600" dirty="0"/>
              <a:t>, Georgios </a:t>
            </a:r>
            <a:r>
              <a:rPr lang="en-US" sz="1600" dirty="0" err="1"/>
              <a:t>Goumas</a:t>
            </a:r>
            <a:r>
              <a:rPr lang="en-US" sz="1600" dirty="0"/>
              <a:t>, Onur Mutlu,</a:t>
            </a:r>
            <a:br>
              <a:rPr lang="en-US" sz="1600" dirty="0"/>
            </a:br>
            <a:r>
              <a:rPr lang="en-US" sz="1600" b="1" dirty="0">
                <a:solidFill>
                  <a:srgbClr val="0432FF"/>
                </a:solidFill>
                <a:hlinkClick r:id="rId2">
                  <a:extLst>
                    <a:ext uri="{A12FA001-AC4F-418D-AE19-62706E023703}">
                      <ahyp:hlinkClr xmlns:ahyp="http://schemas.microsoft.com/office/drawing/2018/hyperlinkcolor" val="tx"/>
                    </a:ext>
                  </a:extLst>
                </a:hlinkClick>
              </a:rPr>
              <a:t>"SynCron: Efficient Synchronization Support for Near-Data-Processing Architectures"</a:t>
            </a:r>
            <a:br>
              <a:rPr lang="en-US" sz="1600" dirty="0">
                <a:solidFill>
                  <a:srgbClr val="0432FF"/>
                </a:solidFill>
              </a:rPr>
            </a:br>
            <a:r>
              <a:rPr lang="en-US" sz="1600" i="1" dirty="0"/>
              <a:t>Proceedings of the </a:t>
            </a:r>
            <a:r>
              <a:rPr lang="en-US" sz="1600" i="1" dirty="0">
                <a:hlinkClick r:id="rId3"/>
              </a:rPr>
              <a:t>27th International Symposium on High-Performance Computer Architecture</a:t>
            </a:r>
            <a:r>
              <a:rPr lang="en-US" sz="1600" i="1" dirty="0"/>
              <a:t> (</a:t>
            </a:r>
            <a:r>
              <a:rPr lang="en-US" sz="1600" b="1" i="1" dirty="0"/>
              <a:t>HPCA</a:t>
            </a:r>
            <a:r>
              <a:rPr lang="en-US" sz="1600" i="1" dirty="0"/>
              <a:t>)</a:t>
            </a:r>
            <a:r>
              <a:rPr lang="en-US" sz="1600" dirty="0"/>
              <a:t>, Virtual, February-March 2021.</a:t>
            </a:r>
            <a:br>
              <a:rPr lang="en-US" sz="1600" dirty="0"/>
            </a:br>
            <a:r>
              <a:rPr lang="en-US" sz="1600" dirty="0"/>
              <a:t>[</a:t>
            </a:r>
            <a:r>
              <a:rPr lang="en-US" sz="1600" dirty="0">
                <a:hlinkClick r:id="rId4"/>
              </a:rPr>
              <a:t>Slides (pptx)</a:t>
            </a:r>
            <a:r>
              <a:rPr lang="en-US" sz="1600" dirty="0"/>
              <a:t> </a:t>
            </a:r>
            <a:r>
              <a:rPr lang="en-US" sz="1600" dirty="0">
                <a:hlinkClick r:id="rId5"/>
              </a:rPr>
              <a:t>(pdf)</a:t>
            </a:r>
            <a:r>
              <a:rPr lang="en-US" sz="1600" dirty="0"/>
              <a:t>]</a:t>
            </a:r>
            <a:br>
              <a:rPr lang="en-US" sz="1600" dirty="0"/>
            </a:br>
            <a:r>
              <a:rPr lang="en-US" sz="1600" dirty="0"/>
              <a:t>[</a:t>
            </a:r>
            <a:r>
              <a:rPr lang="en-US" sz="1600" dirty="0">
                <a:hlinkClick r:id="rId6"/>
              </a:rPr>
              <a:t>Short Talk Slides (pptx)</a:t>
            </a:r>
            <a:r>
              <a:rPr lang="en-US" sz="1600" dirty="0"/>
              <a:t> </a:t>
            </a:r>
            <a:r>
              <a:rPr lang="en-US" sz="1600" dirty="0">
                <a:hlinkClick r:id="rId7"/>
              </a:rPr>
              <a:t>(pdf)</a:t>
            </a:r>
            <a:r>
              <a:rPr lang="en-US" sz="1600" dirty="0"/>
              <a:t>]</a:t>
            </a:r>
            <a:br>
              <a:rPr lang="en-US" sz="1600" dirty="0"/>
            </a:br>
            <a:r>
              <a:rPr lang="en-US" sz="1600" dirty="0"/>
              <a:t>[</a:t>
            </a:r>
            <a:r>
              <a:rPr lang="en-US" sz="1600" dirty="0">
                <a:hlinkClick r:id="rId8"/>
              </a:rPr>
              <a:t>Talk Video</a:t>
            </a:r>
            <a:r>
              <a:rPr lang="en-US" sz="1600" dirty="0"/>
              <a:t> (21 minutes)]</a:t>
            </a:r>
            <a:br>
              <a:rPr lang="en-US" sz="1600" dirty="0"/>
            </a:br>
            <a:r>
              <a:rPr lang="en-US" sz="1600" dirty="0"/>
              <a:t>[</a:t>
            </a:r>
            <a:r>
              <a:rPr lang="en-US" sz="1600" dirty="0">
                <a:hlinkClick r:id="rId9"/>
              </a:rPr>
              <a:t>Short Talk Video</a:t>
            </a:r>
            <a:r>
              <a:rPr lang="en-US" sz="1600" dirty="0"/>
              <a:t> (7 minutes)]</a:t>
            </a:r>
          </a:p>
          <a:p>
            <a:pPr marL="0" indent="0">
              <a:buNone/>
            </a:pPr>
            <a:br>
              <a:rPr lang="en-US" sz="1600" dirty="0"/>
            </a:br>
            <a:br>
              <a:rPr lang="en-US" sz="1600" dirty="0"/>
            </a:br>
            <a:br>
              <a:rPr lang="en-US" sz="1600" dirty="0"/>
            </a:br>
            <a:endParaRPr lang="en-US" sz="1600"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9" name="Picture 8">
            <a:extLst>
              <a:ext uri="{FF2B5EF4-FFF2-40B4-BE49-F238E27FC236}">
                <a16:creationId xmlns:a16="http://schemas.microsoft.com/office/drawing/2014/main" id="{20DBE68B-4496-9045-AA2D-092740D13918}"/>
              </a:ext>
            </a:extLst>
          </p:cNvPr>
          <p:cNvPicPr>
            <a:picLocks noChangeAspect="1"/>
          </p:cNvPicPr>
          <p:nvPr/>
        </p:nvPicPr>
        <p:blipFill>
          <a:blip r:embed="rId10"/>
          <a:stretch>
            <a:fillRect/>
          </a:stretch>
        </p:blipFill>
        <p:spPr>
          <a:xfrm>
            <a:off x="0" y="4149080"/>
            <a:ext cx="9144000" cy="1562878"/>
          </a:xfrm>
          <a:prstGeom prst="rect">
            <a:avLst/>
          </a:prstGeom>
        </p:spPr>
      </p:pic>
    </p:spTree>
    <p:extLst>
      <p:ext uri="{BB962C8B-B14F-4D97-AF65-F5344CB8AC3E}">
        <p14:creationId xmlns:p14="http://schemas.microsoft.com/office/powerpoint/2010/main" val="3290276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9239944" cy="1066800"/>
          </a:xfrm>
        </p:spPr>
        <p:txBody>
          <a:bodyPr/>
          <a:lstStyle/>
          <a:p>
            <a:r>
              <a:rPr lang="en-US" sz="3800" dirty="0"/>
              <a:t>Adoption: How to Support </a:t>
            </a:r>
            <a:r>
              <a:rPr lang="en-US" sz="3800" b="1" dirty="0"/>
              <a:t>Virtual Memory</a:t>
            </a:r>
            <a:r>
              <a:rPr lang="en-US" sz="3800" dirty="0"/>
              <a:t>?</a:t>
            </a:r>
          </a:p>
        </p:txBody>
      </p:sp>
      <p:sp>
        <p:nvSpPr>
          <p:cNvPr id="3" name="Content Placeholder 2"/>
          <p:cNvSpPr>
            <a:spLocks noGrp="1"/>
          </p:cNvSpPr>
          <p:nvPr>
            <p:ph idx="1"/>
          </p:nvPr>
        </p:nvSpPr>
        <p:spPr>
          <a:xfrm>
            <a:off x="228600" y="1095375"/>
            <a:ext cx="8610600" cy="2405633"/>
          </a:xfrm>
        </p:spPr>
        <p:txBody>
          <a:bodyPr/>
          <a:lstStyle/>
          <a:p>
            <a:r>
              <a:rPr lang="en-US" sz="2000" dirty="0"/>
              <a:t>Kevin Hsieh, Samira Khan, </a:t>
            </a:r>
            <a:r>
              <a:rPr lang="en-US" sz="2000" dirty="0" err="1"/>
              <a:t>Nandita</a:t>
            </a:r>
            <a:r>
              <a:rPr lang="en-US" sz="2000" dirty="0"/>
              <a:t> </a:t>
            </a:r>
            <a:r>
              <a:rPr lang="en-US" sz="2000" dirty="0" err="1"/>
              <a:t>Vijaykumar</a:t>
            </a:r>
            <a:r>
              <a:rPr lang="en-US" sz="2000" dirty="0"/>
              <a:t>, Kevin K. Chang, Amirali Boroumand, </a:t>
            </a:r>
            <a:r>
              <a:rPr lang="en-US" sz="2000" dirty="0" err="1"/>
              <a:t>Saugata</a:t>
            </a:r>
            <a:r>
              <a:rPr lang="en-US" sz="2000" dirty="0"/>
              <a:t> </a:t>
            </a:r>
            <a:r>
              <a:rPr lang="en-US" sz="2000" dirty="0" err="1"/>
              <a:t>Ghose</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"Accelerating Pointer Chasing in 3D-Stacked Memory: Challenges, Mechanisms, Evaluation"</a:t>
            </a:r>
            <a:br>
              <a:rPr lang="en-US" sz="2000" dirty="0"/>
            </a:br>
            <a:r>
              <a:rPr lang="en-US" sz="2000" i="1" dirty="0"/>
              <a:t>Proceedings of the </a:t>
            </a:r>
            <a:r>
              <a:rPr lang="en-US" sz="2000" i="1" dirty="0">
                <a:hlinkClick r:id="rId3"/>
              </a:rPr>
              <a:t>34th IEEE International Conference on Computer Design</a:t>
            </a:r>
            <a:r>
              <a:rPr lang="en-US" sz="2000" i="1" dirty="0"/>
              <a:t> (</a:t>
            </a:r>
            <a:r>
              <a:rPr lang="en-US" sz="2000" b="1" i="1" dirty="0"/>
              <a:t>ICCD</a:t>
            </a:r>
            <a:r>
              <a:rPr lang="en-US" sz="2000" i="1" dirty="0"/>
              <a:t>)</a:t>
            </a:r>
            <a:r>
              <a:rPr lang="en-US" sz="2000" dirty="0"/>
              <a:t>, Phoenix, AZ, USA, October 2016.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kumimoji="0" 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61048"/>
            <a:ext cx="9144000" cy="2260728"/>
          </a:xfrm>
          <a:prstGeom prst="rect">
            <a:avLst/>
          </a:prstGeom>
        </p:spPr>
      </p:pic>
    </p:spTree>
    <p:extLst>
      <p:ext uri="{BB962C8B-B14F-4D97-AF65-F5344CB8AC3E}">
        <p14:creationId xmlns:p14="http://schemas.microsoft.com/office/powerpoint/2010/main" val="964298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Adoption: Code and Data Mapping</a:t>
            </a:r>
          </a:p>
        </p:txBody>
      </p:sp>
      <p:sp>
        <p:nvSpPr>
          <p:cNvPr id="3" name="Content Placeholder 2"/>
          <p:cNvSpPr>
            <a:spLocks noGrp="1"/>
          </p:cNvSpPr>
          <p:nvPr>
            <p:ph idx="1"/>
          </p:nvPr>
        </p:nvSpPr>
        <p:spPr>
          <a:xfrm>
            <a:off x="228600" y="1124744"/>
            <a:ext cx="8807896" cy="5123656"/>
          </a:xfrm>
        </p:spPr>
        <p:txBody>
          <a:bodyPr/>
          <a:lstStyle/>
          <a:p>
            <a:r>
              <a:rPr lang="en-US" sz="2000" dirty="0"/>
              <a:t>Kevin Hsieh, </a:t>
            </a:r>
            <a:r>
              <a:rPr lang="en-US" sz="2000" dirty="0" err="1"/>
              <a:t>Eiman</a:t>
            </a:r>
            <a:r>
              <a:rPr lang="en-US" sz="2000" dirty="0"/>
              <a:t> </a:t>
            </a:r>
            <a:r>
              <a:rPr lang="en-US" sz="2000" dirty="0" err="1"/>
              <a:t>Ebrahimi</a:t>
            </a:r>
            <a:r>
              <a:rPr lang="en-US" sz="2000" dirty="0"/>
              <a:t>, </a:t>
            </a:r>
            <a:r>
              <a:rPr lang="en-US" sz="2000" dirty="0" err="1"/>
              <a:t>Gwangsun</a:t>
            </a:r>
            <a:r>
              <a:rPr lang="en-US" sz="2000" dirty="0"/>
              <a:t> Kim, </a:t>
            </a:r>
            <a:r>
              <a:rPr lang="en-US" sz="2000" dirty="0" err="1"/>
              <a:t>Niladrish</a:t>
            </a:r>
            <a:r>
              <a:rPr lang="en-US" sz="2000" dirty="0"/>
              <a:t> </a:t>
            </a:r>
            <a:r>
              <a:rPr lang="en-US" sz="2000" dirty="0" err="1"/>
              <a:t>Chatterjee</a:t>
            </a:r>
            <a:r>
              <a:rPr lang="en-US" sz="2000" dirty="0"/>
              <a:t>, Mike O'Connor, </a:t>
            </a:r>
            <a:r>
              <a:rPr lang="en-US" sz="2000" dirty="0" err="1"/>
              <a:t>Nandita</a:t>
            </a:r>
            <a:r>
              <a:rPr lang="en-US" sz="2000" dirty="0"/>
              <a:t> </a:t>
            </a:r>
            <a:r>
              <a:rPr lang="en-US" sz="2000" dirty="0" err="1"/>
              <a:t>Vijaykumar</a:t>
            </a:r>
            <a:r>
              <a:rPr lang="en-US" sz="2000" dirty="0"/>
              <a:t>, Onur Mutlu, and Stephen W. </a:t>
            </a:r>
            <a:r>
              <a:rPr lang="en-US" sz="2000" dirty="0" err="1"/>
              <a:t>Keckler</a:t>
            </a:r>
            <a:r>
              <a:rPr lang="en-US" sz="2000" dirty="0"/>
              <a:t>,</a:t>
            </a:r>
            <a:br>
              <a:rPr lang="en-US" sz="2000" dirty="0"/>
            </a:br>
            <a:r>
              <a:rPr lang="en-US" sz="2000" b="1" dirty="0">
                <a:solidFill>
                  <a:srgbClr val="0000FF"/>
                </a:solidFill>
                <a:hlinkClick r:id="rId2">
                  <a:extLst>
                    <a:ext uri="{A12FA001-AC4F-418D-AE19-62706E023703}">
                      <ahyp:hlinkClr xmlns:ahyp="http://schemas.microsoft.com/office/drawing/2018/hyperlinkcolor" val="tx"/>
                    </a:ext>
                  </a:extLst>
                </a:hlinkClick>
              </a:rPr>
              <a:t>"Transparent Offloading and Mapping (TOM): Enabling Programmer-Transparent Near-Data Processing in GPU Systems"</a:t>
            </a:r>
            <a:br>
              <a:rPr lang="en-US" sz="2000" dirty="0"/>
            </a:br>
            <a:r>
              <a:rPr lang="en-US" sz="2000" i="1" dirty="0"/>
              <a:t>Proceedings of the </a:t>
            </a:r>
            <a:r>
              <a:rPr lang="en-US" sz="2000" i="1" dirty="0">
                <a:hlinkClick r:id="rId3"/>
              </a:rPr>
              <a:t>43rd International Symposium on Computer Architecture</a:t>
            </a:r>
            <a:r>
              <a:rPr lang="en-US" sz="2000" i="1" dirty="0"/>
              <a:t> (</a:t>
            </a:r>
            <a:r>
              <a:rPr lang="en-US" sz="2000" b="1" i="1" dirty="0"/>
              <a:t>ISCA</a:t>
            </a:r>
            <a:r>
              <a:rPr lang="en-US" sz="2000" i="1" dirty="0"/>
              <a:t>)</a:t>
            </a:r>
            <a:r>
              <a:rPr lang="en-US" sz="2000" dirty="0"/>
              <a:t>, Seoul, South Korea, June 2016. </a:t>
            </a:r>
            <a:br>
              <a:rPr lang="en-US" sz="2000" dirty="0"/>
            </a:br>
            <a:r>
              <a:rPr lang="en-US" sz="2000" dirty="0"/>
              <a:t>[</a:t>
            </a:r>
            <a:r>
              <a:rPr lang="en-US" sz="2000" dirty="0">
                <a:hlinkClick r:id="rId4"/>
              </a:rPr>
              <a:t>Slides (pptx)</a:t>
            </a:r>
            <a:r>
              <a:rPr lang="en-US" sz="2000" dirty="0"/>
              <a:t> </a:t>
            </a:r>
            <a:r>
              <a:rPr lang="en-US" sz="2000" dirty="0">
                <a:hlinkClick r:id="rId5"/>
              </a:rPr>
              <a:t>(pdf)</a:t>
            </a:r>
            <a:r>
              <a:rPr lang="en-US" sz="2000" dirty="0"/>
              <a:t>] </a:t>
            </a:r>
            <a:br>
              <a:rPr lang="en-US" sz="2000" dirty="0"/>
            </a:br>
            <a:r>
              <a:rPr lang="en-US" sz="2000" dirty="0"/>
              <a:t>[</a:t>
            </a:r>
            <a:r>
              <a:rPr lang="en-US" sz="2000" dirty="0">
                <a:hlinkClick r:id="rId6"/>
              </a:rPr>
              <a:t>Lightning Session Slides (pptx)</a:t>
            </a:r>
            <a:r>
              <a:rPr lang="en-US" sz="2000" dirty="0"/>
              <a:t> </a:t>
            </a:r>
            <a:r>
              <a:rPr lang="en-US" sz="2000" dirty="0">
                <a:hlinkClick r:id="rId7"/>
              </a:rPr>
              <a:t>(pdf)</a:t>
            </a:r>
            <a:r>
              <a:rPr lang="en-US" sz="2000" dirty="0"/>
              <a:t>] </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pic>
        <p:nvPicPr>
          <p:cNvPr id="6" name="Picture 5"/>
          <p:cNvPicPr>
            <a:picLocks noChangeAspect="1"/>
          </p:cNvPicPr>
          <p:nvPr/>
        </p:nvPicPr>
        <p:blipFill>
          <a:blip r:embed="rId8"/>
          <a:stretch>
            <a:fillRect/>
          </a:stretch>
        </p:blipFill>
        <p:spPr>
          <a:xfrm>
            <a:off x="0" y="4307321"/>
            <a:ext cx="9144000" cy="1857983"/>
          </a:xfrm>
          <a:prstGeom prst="rect">
            <a:avLst/>
          </a:prstGeom>
        </p:spPr>
      </p:pic>
    </p:spTree>
    <p:extLst>
      <p:ext uri="{BB962C8B-B14F-4D97-AF65-F5344CB8AC3E}">
        <p14:creationId xmlns:p14="http://schemas.microsoft.com/office/powerpoint/2010/main" val="3856859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C16C-9759-FC44-89ED-791187DE959D}"/>
              </a:ext>
            </a:extLst>
          </p:cNvPr>
          <p:cNvSpPr>
            <a:spLocks noGrp="1"/>
          </p:cNvSpPr>
          <p:nvPr>
            <p:ph type="title"/>
          </p:nvPr>
        </p:nvSpPr>
        <p:spPr>
          <a:xfrm>
            <a:off x="228600" y="152400"/>
            <a:ext cx="9023920" cy="1066800"/>
          </a:xfrm>
        </p:spPr>
        <p:txBody>
          <a:bodyPr/>
          <a:lstStyle/>
          <a:p>
            <a:r>
              <a:rPr lang="en-US" sz="3600" dirty="0"/>
              <a:t>DAMOV Analysis Methodology &amp; Workloads</a:t>
            </a:r>
            <a:endParaRPr lang="en-US" sz="3600" b="1" dirty="0"/>
          </a:p>
        </p:txBody>
      </p:sp>
      <p:sp>
        <p:nvSpPr>
          <p:cNvPr id="3" name="Content Placeholder 2">
            <a:extLst>
              <a:ext uri="{FF2B5EF4-FFF2-40B4-BE49-F238E27FC236}">
                <a16:creationId xmlns:a16="http://schemas.microsoft.com/office/drawing/2014/main" id="{61439010-5FA7-AA42-A731-A388AD812771}"/>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21E15779-7C5C-DE4E-8C08-440276A74E6A}"/>
              </a:ext>
            </a:extLst>
          </p:cNvPr>
          <p:cNvPicPr>
            <a:picLocks noChangeAspect="1"/>
          </p:cNvPicPr>
          <p:nvPr/>
        </p:nvPicPr>
        <p:blipFill>
          <a:blip r:embed="rId2"/>
          <a:stretch>
            <a:fillRect/>
          </a:stretch>
        </p:blipFill>
        <p:spPr>
          <a:xfrm>
            <a:off x="1816759" y="947766"/>
            <a:ext cx="5406441" cy="5724467"/>
          </a:xfrm>
          <a:prstGeom prst="rect">
            <a:avLst/>
          </a:prstGeom>
        </p:spPr>
      </p:pic>
      <p:sp>
        <p:nvSpPr>
          <p:cNvPr id="6" name="TextBox 5">
            <a:extLst>
              <a:ext uri="{FF2B5EF4-FFF2-40B4-BE49-F238E27FC236}">
                <a16:creationId xmlns:a16="http://schemas.microsoft.com/office/drawing/2014/main" id="{104A979B-A23E-4F49-9F1F-3DE77918710A}"/>
              </a:ext>
            </a:extLst>
          </p:cNvPr>
          <p:cNvSpPr txBox="1"/>
          <p:nvPr/>
        </p:nvSpPr>
        <p:spPr>
          <a:xfrm>
            <a:off x="4355976" y="6502956"/>
            <a:ext cx="424827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32FF"/>
                </a:solidFill>
                <a:effectLst/>
                <a:uLnTx/>
                <a:uFillTx/>
                <a:latin typeface="Tahoma"/>
                <a:ea typeface="+mn-ea"/>
                <a:cs typeface="+mn-cs"/>
                <a:hlinkClick r:id="rId3">
                  <a:extLst>
                    <a:ext uri="{A12FA001-AC4F-418D-AE19-62706E023703}">
                      <ahyp:hlinkClr xmlns:ahyp="http://schemas.microsoft.com/office/drawing/2018/hyperlinkcolor" val="tx"/>
                    </a:ext>
                  </a:extLst>
                </a:hlinkClick>
              </a:rPr>
              <a:t>https://arxiv.org/pdf/2105.03725.pdf</a:t>
            </a:r>
            <a:r>
              <a:rPr kumimoji="0" lang="en-US" sz="1600" b="1" i="0" u="none" strike="noStrike" kern="1200" cap="none" spc="0" normalizeH="0" baseline="0" noProof="0" dirty="0">
                <a:ln>
                  <a:noFill/>
                </a:ln>
                <a:solidFill>
                  <a:srgbClr val="0432FF"/>
                </a:solidFill>
                <a:effectLst/>
                <a:uLnTx/>
                <a:uFillTx/>
                <a:latin typeface="Tahoma"/>
                <a:ea typeface="+mn-ea"/>
                <a:cs typeface="+mn-cs"/>
              </a:rPr>
              <a:t> </a:t>
            </a:r>
          </a:p>
        </p:txBody>
      </p:sp>
    </p:spTree>
    <p:extLst>
      <p:ext uri="{BB962C8B-B14F-4D97-AF65-F5344CB8AC3E}">
        <p14:creationId xmlns:p14="http://schemas.microsoft.com/office/powerpoint/2010/main" val="183453183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8087-A87E-A94D-B8B8-8578B4853ED2}"/>
              </a:ext>
            </a:extLst>
          </p:cNvPr>
          <p:cNvSpPr>
            <a:spLocks noGrp="1"/>
          </p:cNvSpPr>
          <p:nvPr>
            <p:ph type="title"/>
          </p:nvPr>
        </p:nvSpPr>
        <p:spPr/>
        <p:txBody>
          <a:bodyPr/>
          <a:lstStyle/>
          <a:p>
            <a:r>
              <a:rPr lang="en-US" dirty="0"/>
              <a:t>Identifying Memory Bottlenecks</a:t>
            </a:r>
          </a:p>
        </p:txBody>
      </p:sp>
      <p:sp>
        <p:nvSpPr>
          <p:cNvPr id="3" name="Content Placeholder 2">
            <a:extLst>
              <a:ext uri="{FF2B5EF4-FFF2-40B4-BE49-F238E27FC236}">
                <a16:creationId xmlns:a16="http://schemas.microsoft.com/office/drawing/2014/main" id="{A7A011EF-1B60-AD4A-B862-78A89833BA9B}"/>
              </a:ext>
            </a:extLst>
          </p:cNvPr>
          <p:cNvSpPr>
            <a:spLocks noGrp="1"/>
          </p:cNvSpPr>
          <p:nvPr>
            <p:ph idx="1"/>
          </p:nvPr>
        </p:nvSpPr>
        <p:spPr>
          <a:xfrm>
            <a:off x="75991" y="813917"/>
            <a:ext cx="8987622" cy="1348738"/>
          </a:xfrm>
        </p:spPr>
        <p:txBody>
          <a:bodyPr/>
          <a:lstStyle/>
          <a:p>
            <a:r>
              <a:rPr lang="en-US" dirty="0">
                <a:solidFill>
                  <a:schemeClr val="accent2"/>
                </a:solidFill>
              </a:rPr>
              <a:t>Multiple approaches</a:t>
            </a:r>
            <a:r>
              <a:rPr lang="en-US" dirty="0"/>
              <a:t> to </a:t>
            </a:r>
            <a:r>
              <a:rPr lang="en-US" dirty="0">
                <a:solidFill>
                  <a:schemeClr val="accent2"/>
                </a:solidFill>
              </a:rPr>
              <a:t>identify</a:t>
            </a:r>
            <a:r>
              <a:rPr lang="en-US" dirty="0"/>
              <a:t> applications that:</a:t>
            </a:r>
          </a:p>
          <a:p>
            <a:pPr lvl="1"/>
            <a:r>
              <a:rPr lang="en-US" dirty="0"/>
              <a:t>suffer from data movement bottlenecks </a:t>
            </a:r>
          </a:p>
          <a:p>
            <a:pPr lvl="1"/>
            <a:r>
              <a:rPr lang="en-US" dirty="0"/>
              <a:t>take advantage of NDP</a:t>
            </a:r>
            <a:br>
              <a:rPr lang="en-US" dirty="0"/>
            </a:br>
            <a:endParaRPr lang="en-US" sz="1200" dirty="0"/>
          </a:p>
          <a:p>
            <a:r>
              <a:rPr lang="en-US" dirty="0"/>
              <a:t>Existing approaches are </a:t>
            </a:r>
            <a:r>
              <a:rPr lang="en-US" dirty="0">
                <a:solidFill>
                  <a:srgbClr val="C00000"/>
                </a:solidFill>
              </a:rPr>
              <a:t>not comprehensive enough</a:t>
            </a:r>
          </a:p>
        </p:txBody>
      </p:sp>
      <p:sp>
        <p:nvSpPr>
          <p:cNvPr id="4" name="Slide Number Placeholder 5">
            <a:extLst>
              <a:ext uri="{FF2B5EF4-FFF2-40B4-BE49-F238E27FC236}">
                <a16:creationId xmlns:a16="http://schemas.microsoft.com/office/drawing/2014/main" id="{37460E38-D58D-4C46-8CED-DA42BA0933E8}"/>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9</a:t>
            </a:r>
          </a:p>
        </p:txBody>
      </p:sp>
      <p:grpSp>
        <p:nvGrpSpPr>
          <p:cNvPr id="65" name="Group 64">
            <a:extLst>
              <a:ext uri="{FF2B5EF4-FFF2-40B4-BE49-F238E27FC236}">
                <a16:creationId xmlns:a16="http://schemas.microsoft.com/office/drawing/2014/main" id="{9193B8BD-38C2-874F-BC6F-5B2693F49CC4}"/>
              </a:ext>
            </a:extLst>
          </p:cNvPr>
          <p:cNvGrpSpPr/>
          <p:nvPr/>
        </p:nvGrpSpPr>
        <p:grpSpPr>
          <a:xfrm>
            <a:off x="151983" y="2984938"/>
            <a:ext cx="4277437" cy="3236399"/>
            <a:chOff x="110281" y="2409023"/>
            <a:chExt cx="4277437" cy="3236399"/>
          </a:xfrm>
        </p:grpSpPr>
        <p:grpSp>
          <p:nvGrpSpPr>
            <p:cNvPr id="61" name="Group 60">
              <a:extLst>
                <a:ext uri="{FF2B5EF4-FFF2-40B4-BE49-F238E27FC236}">
                  <a16:creationId xmlns:a16="http://schemas.microsoft.com/office/drawing/2014/main" id="{886BB337-B09B-744C-86C2-D6E8C2F7E123}"/>
                </a:ext>
              </a:extLst>
            </p:cNvPr>
            <p:cNvGrpSpPr/>
            <p:nvPr/>
          </p:nvGrpSpPr>
          <p:grpSpPr>
            <a:xfrm>
              <a:off x="110281" y="2409023"/>
              <a:ext cx="4277437" cy="3236399"/>
              <a:chOff x="75991" y="2409023"/>
              <a:chExt cx="4277437" cy="3236399"/>
            </a:xfrm>
          </p:grpSpPr>
          <p:grpSp>
            <p:nvGrpSpPr>
              <p:cNvPr id="37" name="Group 36">
                <a:extLst>
                  <a:ext uri="{FF2B5EF4-FFF2-40B4-BE49-F238E27FC236}">
                    <a16:creationId xmlns:a16="http://schemas.microsoft.com/office/drawing/2014/main" id="{3E91B489-1D23-FE41-9B09-F12E1AB023BD}"/>
                  </a:ext>
                </a:extLst>
              </p:cNvPr>
              <p:cNvGrpSpPr/>
              <p:nvPr/>
            </p:nvGrpSpPr>
            <p:grpSpPr>
              <a:xfrm>
                <a:off x="75991" y="2868660"/>
                <a:ext cx="4277437" cy="2776762"/>
                <a:chOff x="75991" y="2537427"/>
                <a:chExt cx="4277437" cy="2776762"/>
              </a:xfrm>
            </p:grpSpPr>
            <p:sp>
              <p:nvSpPr>
                <p:cNvPr id="26" name="Rounded Rectangle 25">
                  <a:extLst>
                    <a:ext uri="{FF2B5EF4-FFF2-40B4-BE49-F238E27FC236}">
                      <a16:creationId xmlns:a16="http://schemas.microsoft.com/office/drawing/2014/main" id="{0E461D1E-CC23-F241-87C7-C948B747A503}"/>
                    </a:ext>
                  </a:extLst>
                </p:cNvPr>
                <p:cNvSpPr/>
                <p:nvPr/>
              </p:nvSpPr>
              <p:spPr>
                <a:xfrm>
                  <a:off x="75991" y="2537427"/>
                  <a:ext cx="4277437" cy="2776762"/>
                </a:xfrm>
                <a:prstGeom prst="roundRect">
                  <a:avLst>
                    <a:gd name="adj" fmla="val 7574"/>
                  </a:avLst>
                </a:prstGeom>
                <a:solidFill>
                  <a:schemeClr val="accent1">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B0F6811-3EC3-554F-A72B-C132A691F7E9}"/>
                    </a:ext>
                  </a:extLst>
                </p:cNvPr>
                <p:cNvGrpSpPr/>
                <p:nvPr/>
              </p:nvGrpSpPr>
              <p:grpSpPr>
                <a:xfrm>
                  <a:off x="98487" y="2537427"/>
                  <a:ext cx="3992608" cy="2774606"/>
                  <a:chOff x="436120" y="2605941"/>
                  <a:chExt cx="3992608" cy="2774606"/>
                </a:xfrm>
              </p:grpSpPr>
              <p:grpSp>
                <p:nvGrpSpPr>
                  <p:cNvPr id="20" name="Group 19">
                    <a:extLst>
                      <a:ext uri="{FF2B5EF4-FFF2-40B4-BE49-F238E27FC236}">
                        <a16:creationId xmlns:a16="http://schemas.microsoft.com/office/drawing/2014/main" id="{8985E347-4799-4441-BE56-D4C11136A2FA}"/>
                      </a:ext>
                    </a:extLst>
                  </p:cNvPr>
                  <p:cNvGrpSpPr/>
                  <p:nvPr/>
                </p:nvGrpSpPr>
                <p:grpSpPr>
                  <a:xfrm>
                    <a:off x="866534" y="2795582"/>
                    <a:ext cx="3556876" cy="2204204"/>
                    <a:chOff x="685800" y="2628900"/>
                    <a:chExt cx="2446020" cy="1668897"/>
                  </a:xfrm>
                </p:grpSpPr>
                <p:grpSp>
                  <p:nvGrpSpPr>
                    <p:cNvPr id="16" name="Group 15">
                      <a:extLst>
                        <a:ext uri="{FF2B5EF4-FFF2-40B4-BE49-F238E27FC236}">
                          <a16:creationId xmlns:a16="http://schemas.microsoft.com/office/drawing/2014/main" id="{CEE7237F-5475-3341-84F8-58A91066075F}"/>
                        </a:ext>
                      </a:extLst>
                    </p:cNvPr>
                    <p:cNvGrpSpPr/>
                    <p:nvPr/>
                  </p:nvGrpSpPr>
                  <p:grpSpPr>
                    <a:xfrm>
                      <a:off x="685800" y="2628900"/>
                      <a:ext cx="2446020" cy="1668897"/>
                      <a:chOff x="548640" y="2560320"/>
                      <a:chExt cx="2446020" cy="1668897"/>
                    </a:xfrm>
                  </p:grpSpPr>
                  <p:cxnSp>
                    <p:nvCxnSpPr>
                      <p:cNvPr id="6" name="Straight Connector 5">
                        <a:extLst>
                          <a:ext uri="{FF2B5EF4-FFF2-40B4-BE49-F238E27FC236}">
                            <a16:creationId xmlns:a16="http://schemas.microsoft.com/office/drawing/2014/main" id="{FF39406C-FB02-A942-B7B2-19F0EFFA3975}"/>
                          </a:ext>
                        </a:extLst>
                      </p:cNvPr>
                      <p:cNvCxnSpPr>
                        <a:cxnSpLocks/>
                      </p:cNvCxnSpPr>
                      <p:nvPr/>
                    </p:nvCxnSpPr>
                    <p:spPr>
                      <a:xfrm>
                        <a:off x="548640" y="2560320"/>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975C0-068C-E547-9C6C-B333025F651E}"/>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202449-C913-474C-AF59-8B86233AD8B3}"/>
                          </a:ext>
                        </a:extLst>
                      </p:cNvPr>
                      <p:cNvCxnSpPr/>
                      <p:nvPr/>
                    </p:nvCxnSpPr>
                    <p:spPr>
                      <a:xfrm flipV="1">
                        <a:off x="548640" y="2868930"/>
                        <a:ext cx="788670" cy="7886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CA8EDC-90DE-2449-9377-A527793D42B2}"/>
                          </a:ext>
                        </a:extLst>
                      </p:cNvPr>
                      <p:cNvCxnSpPr/>
                      <p:nvPr/>
                    </p:nvCxnSpPr>
                    <p:spPr>
                      <a:xfrm>
                        <a:off x="1337310" y="2868930"/>
                        <a:ext cx="1600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20C72FC8-DDAC-E341-A04D-231C000B3DEC}"/>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19" name="Rectangle 18">
                    <a:extLst>
                      <a:ext uri="{FF2B5EF4-FFF2-40B4-BE49-F238E27FC236}">
                        <a16:creationId xmlns:a16="http://schemas.microsoft.com/office/drawing/2014/main" id="{3E1BA703-9736-D842-9076-C574C75009CE}"/>
                      </a:ext>
                    </a:extLst>
                  </p:cNvPr>
                  <p:cNvSpPr/>
                  <p:nvPr/>
                </p:nvSpPr>
                <p:spPr>
                  <a:xfrm>
                    <a:off x="866534" y="5011215"/>
                    <a:ext cx="35621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Arithmetic Intensity (OPS/byte)</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23" name="Rectangle 22">
                    <a:extLst>
                      <a:ext uri="{FF2B5EF4-FFF2-40B4-BE49-F238E27FC236}">
                        <a16:creationId xmlns:a16="http://schemas.microsoft.com/office/drawing/2014/main" id="{3A185499-488D-A240-A62A-7B91E897DB8E}"/>
                      </a:ext>
                    </a:extLst>
                  </p:cNvPr>
                  <p:cNvSpPr/>
                  <p:nvPr/>
                </p:nvSpPr>
                <p:spPr>
                  <a:xfrm rot="16200000">
                    <a:off x="-674184" y="3716245"/>
                    <a:ext cx="25899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Performance (GOPS/s)</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9" name="Rectangle 58">
                <a:extLst>
                  <a:ext uri="{FF2B5EF4-FFF2-40B4-BE49-F238E27FC236}">
                    <a16:creationId xmlns:a16="http://schemas.microsoft.com/office/drawing/2014/main" id="{1E716B60-AAD1-3B46-B022-AADF7E4B4E78}"/>
                  </a:ext>
                </a:extLst>
              </p:cNvPr>
              <p:cNvSpPr/>
              <p:nvPr/>
            </p:nvSpPr>
            <p:spPr>
              <a:xfrm>
                <a:off x="1107715" y="2409023"/>
                <a:ext cx="23992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Roofline model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57" name="Rectangle 56">
              <a:extLst>
                <a:ext uri="{FF2B5EF4-FFF2-40B4-BE49-F238E27FC236}">
                  <a16:creationId xmlns:a16="http://schemas.microsoft.com/office/drawing/2014/main" id="{4FA6EE98-6616-574C-A615-B1997F17E3AA}"/>
                </a:ext>
              </a:extLst>
            </p:cNvPr>
            <p:cNvSpPr/>
            <p:nvPr/>
          </p:nvSpPr>
          <p:spPr>
            <a:xfrm>
              <a:off x="1778620" y="3524817"/>
              <a:ext cx="2341447" cy="16554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834A6D44-220F-3F40-A3B2-DD1E4153218A}"/>
                </a:ext>
              </a:extLst>
            </p:cNvPr>
            <p:cNvSpPr/>
            <p:nvPr/>
          </p:nvSpPr>
          <p:spPr>
            <a:xfrm>
              <a:off x="604986" y="3619036"/>
              <a:ext cx="1043965" cy="1614632"/>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id="{27FD84B5-49D2-3247-9853-5CD94E68F157}"/>
              </a:ext>
            </a:extLst>
          </p:cNvPr>
          <p:cNvGrpSpPr/>
          <p:nvPr/>
        </p:nvGrpSpPr>
        <p:grpSpPr>
          <a:xfrm>
            <a:off x="4766089" y="2982680"/>
            <a:ext cx="4277437" cy="3236501"/>
            <a:chOff x="4724387" y="2406765"/>
            <a:chExt cx="4277437" cy="3236501"/>
          </a:xfrm>
        </p:grpSpPr>
        <p:grpSp>
          <p:nvGrpSpPr>
            <p:cNvPr id="67" name="Group 66">
              <a:extLst>
                <a:ext uri="{FF2B5EF4-FFF2-40B4-BE49-F238E27FC236}">
                  <a16:creationId xmlns:a16="http://schemas.microsoft.com/office/drawing/2014/main" id="{BE8DF483-B5D8-B047-B6A0-D7D3824F5020}"/>
                </a:ext>
              </a:extLst>
            </p:cNvPr>
            <p:cNvGrpSpPr/>
            <p:nvPr/>
          </p:nvGrpSpPr>
          <p:grpSpPr>
            <a:xfrm>
              <a:off x="4724387" y="2855796"/>
              <a:ext cx="4277437" cy="2787470"/>
              <a:chOff x="4724387" y="2855796"/>
              <a:chExt cx="4277437" cy="2787470"/>
            </a:xfrm>
          </p:grpSpPr>
          <p:grpSp>
            <p:nvGrpSpPr>
              <p:cNvPr id="66" name="Group 65">
                <a:extLst>
                  <a:ext uri="{FF2B5EF4-FFF2-40B4-BE49-F238E27FC236}">
                    <a16:creationId xmlns:a16="http://schemas.microsoft.com/office/drawing/2014/main" id="{0C36DCC9-A26A-D142-9DE0-4153E22605BB}"/>
                  </a:ext>
                </a:extLst>
              </p:cNvPr>
              <p:cNvGrpSpPr/>
              <p:nvPr/>
            </p:nvGrpSpPr>
            <p:grpSpPr>
              <a:xfrm>
                <a:off x="4724387" y="2855796"/>
                <a:ext cx="4277437" cy="2787470"/>
                <a:chOff x="4724387" y="2855796"/>
                <a:chExt cx="4277437" cy="2787470"/>
              </a:xfrm>
            </p:grpSpPr>
            <p:grpSp>
              <p:nvGrpSpPr>
                <p:cNvPr id="38" name="Group 37">
                  <a:extLst>
                    <a:ext uri="{FF2B5EF4-FFF2-40B4-BE49-F238E27FC236}">
                      <a16:creationId xmlns:a16="http://schemas.microsoft.com/office/drawing/2014/main" id="{E0A0D529-7573-1442-9014-1DB568B7B5C2}"/>
                    </a:ext>
                  </a:extLst>
                </p:cNvPr>
                <p:cNvGrpSpPr/>
                <p:nvPr/>
              </p:nvGrpSpPr>
              <p:grpSpPr>
                <a:xfrm>
                  <a:off x="4724387" y="2855796"/>
                  <a:ext cx="4277437" cy="2787470"/>
                  <a:chOff x="75991" y="2526719"/>
                  <a:chExt cx="4277437" cy="2787470"/>
                </a:xfrm>
              </p:grpSpPr>
              <p:sp>
                <p:nvSpPr>
                  <p:cNvPr id="39" name="Rounded Rectangle 38">
                    <a:extLst>
                      <a:ext uri="{FF2B5EF4-FFF2-40B4-BE49-F238E27FC236}">
                        <a16:creationId xmlns:a16="http://schemas.microsoft.com/office/drawing/2014/main" id="{1CAA125E-D0AD-A944-8A34-318ACD78988C}"/>
                      </a:ext>
                    </a:extLst>
                  </p:cNvPr>
                  <p:cNvSpPr/>
                  <p:nvPr/>
                </p:nvSpPr>
                <p:spPr>
                  <a:xfrm>
                    <a:off x="75991" y="2539583"/>
                    <a:ext cx="4277437" cy="2774606"/>
                  </a:xfrm>
                  <a:prstGeom prst="roundRect">
                    <a:avLst>
                      <a:gd name="adj" fmla="val 7574"/>
                    </a:avLst>
                  </a:prstGeom>
                  <a:solidFill>
                    <a:schemeClr val="accent4">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7DCAEA45-21B7-5443-99FB-B421D9CB8F97}"/>
                      </a:ext>
                    </a:extLst>
                  </p:cNvPr>
                  <p:cNvGrpSpPr/>
                  <p:nvPr/>
                </p:nvGrpSpPr>
                <p:grpSpPr>
                  <a:xfrm>
                    <a:off x="98489" y="2526719"/>
                    <a:ext cx="3987288" cy="2765426"/>
                    <a:chOff x="436122" y="2595233"/>
                    <a:chExt cx="3987288" cy="2765426"/>
                  </a:xfrm>
                </p:grpSpPr>
                <p:grpSp>
                  <p:nvGrpSpPr>
                    <p:cNvPr id="41" name="Group 40">
                      <a:extLst>
                        <a:ext uri="{FF2B5EF4-FFF2-40B4-BE49-F238E27FC236}">
                          <a16:creationId xmlns:a16="http://schemas.microsoft.com/office/drawing/2014/main" id="{0183CD24-ADCE-4D4C-9D58-E1EC3B976C38}"/>
                        </a:ext>
                      </a:extLst>
                    </p:cNvPr>
                    <p:cNvGrpSpPr/>
                    <p:nvPr/>
                  </p:nvGrpSpPr>
                  <p:grpSpPr>
                    <a:xfrm>
                      <a:off x="866534" y="2807012"/>
                      <a:ext cx="3556876" cy="2192774"/>
                      <a:chOff x="685800" y="2637554"/>
                      <a:chExt cx="2446020" cy="1660243"/>
                    </a:xfrm>
                  </p:grpSpPr>
                  <p:grpSp>
                    <p:nvGrpSpPr>
                      <p:cNvPr id="44" name="Group 43">
                        <a:extLst>
                          <a:ext uri="{FF2B5EF4-FFF2-40B4-BE49-F238E27FC236}">
                            <a16:creationId xmlns:a16="http://schemas.microsoft.com/office/drawing/2014/main" id="{25196FDB-4738-1D41-8D92-AF26D2473908}"/>
                          </a:ext>
                        </a:extLst>
                      </p:cNvPr>
                      <p:cNvGrpSpPr/>
                      <p:nvPr/>
                    </p:nvGrpSpPr>
                    <p:grpSpPr>
                      <a:xfrm>
                        <a:off x="685800" y="2637554"/>
                        <a:ext cx="2446020" cy="1660243"/>
                        <a:chOff x="548640" y="2568974"/>
                        <a:chExt cx="2446020" cy="1660243"/>
                      </a:xfrm>
                    </p:grpSpPr>
                    <p:cxnSp>
                      <p:nvCxnSpPr>
                        <p:cNvPr id="46" name="Straight Connector 45">
                          <a:extLst>
                            <a:ext uri="{FF2B5EF4-FFF2-40B4-BE49-F238E27FC236}">
                              <a16:creationId xmlns:a16="http://schemas.microsoft.com/office/drawing/2014/main" id="{52A55A10-68A8-844D-AAF1-A070BACC534B}"/>
                            </a:ext>
                          </a:extLst>
                        </p:cNvPr>
                        <p:cNvCxnSpPr>
                          <a:cxnSpLocks/>
                        </p:cNvCxnSpPr>
                        <p:nvPr/>
                      </p:nvCxnSpPr>
                      <p:spPr>
                        <a:xfrm>
                          <a:off x="548640" y="2568974"/>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4EFD23E-B153-6F45-8C15-7ADFE21C2227}"/>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23A799-9EF9-3B4C-B936-B96045FC70C7}"/>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773E3156-E435-6846-93C7-8918EAA63CD2}"/>
                        </a:ext>
                      </a:extLst>
                    </p:cNvPr>
                    <p:cNvSpPr/>
                    <p:nvPr/>
                  </p:nvSpPr>
                  <p:spPr>
                    <a:xfrm>
                      <a:off x="1546821" y="4991327"/>
                      <a:ext cx="25578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Last-Level Cache MPKI</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43" name="Rectangle 42">
                      <a:extLst>
                        <a:ext uri="{FF2B5EF4-FFF2-40B4-BE49-F238E27FC236}">
                          <a16:creationId xmlns:a16="http://schemas.microsoft.com/office/drawing/2014/main" id="{7E088F4E-E74A-6F44-8B6E-010AB83817A2}"/>
                        </a:ext>
                      </a:extLst>
                    </p:cNvPr>
                    <p:cNvSpPr/>
                    <p:nvPr/>
                  </p:nvSpPr>
                  <p:spPr>
                    <a:xfrm rot="16200000">
                      <a:off x="-684890" y="3716245"/>
                      <a:ext cx="26113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NDP Speedup over CPU</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4" name="Rectangle 53">
                  <a:extLst>
                    <a:ext uri="{FF2B5EF4-FFF2-40B4-BE49-F238E27FC236}">
                      <a16:creationId xmlns:a16="http://schemas.microsoft.com/office/drawing/2014/main" id="{329717B0-DC00-354D-AEFA-92744278EA1B}"/>
                    </a:ext>
                  </a:extLst>
                </p:cNvPr>
                <p:cNvSpPr/>
                <p:nvPr/>
              </p:nvSpPr>
              <p:spPr>
                <a:xfrm>
                  <a:off x="6427018" y="3401514"/>
                  <a:ext cx="2341447" cy="18101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F161EE5-84CA-E843-B4CD-EDD925D71464}"/>
                    </a:ext>
                  </a:extLst>
                </p:cNvPr>
                <p:cNvSpPr/>
                <p:nvPr/>
              </p:nvSpPr>
              <p:spPr>
                <a:xfrm>
                  <a:off x="5238379" y="3408306"/>
                  <a:ext cx="1024679" cy="1810110"/>
                </a:xfrm>
                <a:prstGeom prst="rect">
                  <a:avLst/>
                </a:prstGeom>
                <a:solidFill>
                  <a:srgbClr val="F5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50" name="Straight Connector 49">
                <a:extLst>
                  <a:ext uri="{FF2B5EF4-FFF2-40B4-BE49-F238E27FC236}">
                    <a16:creationId xmlns:a16="http://schemas.microsoft.com/office/drawing/2014/main" id="{F34E26F3-5699-8344-B476-96A5FE993BA2}"/>
                  </a:ext>
                </a:extLst>
              </p:cNvPr>
              <p:cNvCxnSpPr>
                <a:cxnSpLocks/>
              </p:cNvCxnSpPr>
              <p:nvPr/>
            </p:nvCxnSpPr>
            <p:spPr>
              <a:xfrm>
                <a:off x="5177297" y="4638354"/>
                <a:ext cx="3556876" cy="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60" name="Rectangle 59">
              <a:extLst>
                <a:ext uri="{FF2B5EF4-FFF2-40B4-BE49-F238E27FC236}">
                  <a16:creationId xmlns:a16="http://schemas.microsoft.com/office/drawing/2014/main" id="{3CE1F58D-1271-5D44-9ACD-D60FAFD61510}"/>
                </a:ext>
              </a:extLst>
            </p:cNvPr>
            <p:cNvSpPr/>
            <p:nvPr/>
          </p:nvSpPr>
          <p:spPr>
            <a:xfrm>
              <a:off x="5792852" y="2406765"/>
              <a:ext cx="2325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High LLC MPKI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cxnSp>
        <p:nvCxnSpPr>
          <p:cNvPr id="64" name="Straight Connector 63">
            <a:extLst>
              <a:ext uri="{FF2B5EF4-FFF2-40B4-BE49-F238E27FC236}">
                <a16:creationId xmlns:a16="http://schemas.microsoft.com/office/drawing/2014/main" id="{779B82FC-36A8-7E4C-A48F-1533BA5C0D88}"/>
              </a:ext>
            </a:extLst>
          </p:cNvPr>
          <p:cNvCxnSpPr>
            <a:cxnSpLocks/>
          </p:cNvCxnSpPr>
          <p:nvPr/>
        </p:nvCxnSpPr>
        <p:spPr>
          <a:xfrm>
            <a:off x="4572000" y="3497108"/>
            <a:ext cx="0" cy="2700029"/>
          </a:xfrm>
          <a:prstGeom prst="line">
            <a:avLst/>
          </a:prstGeom>
          <a:ln w="28575">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530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500"/>
                                        <p:tgtEl>
                                          <p:spTgt spid="65"/>
                                        </p:tgtEl>
                                      </p:cBhvr>
                                    </p:animEffect>
                                  </p:childTnLst>
                                </p:cTn>
                              </p:par>
                              <p:par>
                                <p:cTn id="13" presetID="10" presetClass="entr" presetSubtype="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8"/>
                                        </p:tgtEl>
                                        <p:attrNameLst>
                                          <p:attrName>style.visibility</p:attrName>
                                        </p:attrNameLst>
                                      </p:cBhvr>
                                      <p:to>
                                        <p:strVal val="visible"/>
                                      </p:to>
                                    </p:set>
                                    <p:animEffect transition="in" filter="fade">
                                      <p:cBhvr>
                                        <p:cTn id="20"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Barriers to Adoption of PIM</a:t>
            </a:r>
          </a:p>
        </p:txBody>
      </p:sp>
      <p:sp>
        <p:nvSpPr>
          <p:cNvPr id="3" name="Content Placeholder 2"/>
          <p:cNvSpPr>
            <a:spLocks noGrp="1"/>
          </p:cNvSpPr>
          <p:nvPr>
            <p:ph idx="1"/>
          </p:nvPr>
        </p:nvSpPr>
        <p:spPr>
          <a:xfrm>
            <a:off x="228600" y="928464"/>
            <a:ext cx="8915400" cy="5020816"/>
          </a:xfrm>
        </p:spPr>
        <p:txBody>
          <a:bodyPr/>
          <a:lstStyle/>
          <a:p>
            <a:pPr marL="0" indent="0">
              <a:buNone/>
            </a:pPr>
            <a:r>
              <a:rPr lang="en-US" dirty="0">
                <a:solidFill>
                  <a:srgbClr val="0432FF"/>
                </a:solidFill>
              </a:rPr>
              <a:t>1. </a:t>
            </a:r>
            <a:r>
              <a:rPr lang="en-US" b="1" dirty="0">
                <a:solidFill>
                  <a:srgbClr val="0432FF"/>
                </a:solidFill>
              </a:rPr>
              <a:t>Applications</a:t>
            </a:r>
            <a:r>
              <a:rPr lang="en-US" dirty="0">
                <a:solidFill>
                  <a:srgbClr val="0432FF"/>
                </a:solidFill>
              </a:rPr>
              <a:t> &amp; </a:t>
            </a:r>
            <a:r>
              <a:rPr lang="en-US" b="1" dirty="0">
                <a:solidFill>
                  <a:srgbClr val="0432FF"/>
                </a:solidFill>
              </a:rPr>
              <a:t>software</a:t>
            </a:r>
            <a:r>
              <a:rPr lang="en-US" dirty="0">
                <a:solidFill>
                  <a:srgbClr val="0432FF"/>
                </a:solidFill>
              </a:rPr>
              <a:t> for PIM</a:t>
            </a:r>
          </a:p>
          <a:p>
            <a:pPr marL="0" indent="0">
              <a:buNone/>
            </a:pPr>
            <a:endParaRPr lang="en-US" dirty="0"/>
          </a:p>
          <a:p>
            <a:pPr marL="0" indent="0">
              <a:buNone/>
            </a:pPr>
            <a:r>
              <a:rPr lang="en-US" dirty="0">
                <a:solidFill>
                  <a:srgbClr val="7030A0"/>
                </a:solidFill>
              </a:rPr>
              <a:t>2. Ease of </a:t>
            </a:r>
            <a:r>
              <a:rPr lang="en-US" b="1" dirty="0">
                <a:solidFill>
                  <a:srgbClr val="7030A0"/>
                </a:solidFill>
              </a:rPr>
              <a:t>programming</a:t>
            </a:r>
            <a:r>
              <a:rPr lang="en-US" dirty="0">
                <a:solidFill>
                  <a:srgbClr val="7030A0"/>
                </a:solidFill>
              </a:rPr>
              <a:t> (interfaces and compiler/HW support)</a:t>
            </a:r>
          </a:p>
          <a:p>
            <a:pPr marL="0" indent="0">
              <a:buNone/>
            </a:pPr>
            <a:endParaRPr lang="en-US" dirty="0"/>
          </a:p>
          <a:p>
            <a:pPr marL="0" indent="0">
              <a:buNone/>
            </a:pPr>
            <a:r>
              <a:rPr lang="en-US" dirty="0">
                <a:solidFill>
                  <a:srgbClr val="8C0000"/>
                </a:solidFill>
              </a:rPr>
              <a:t>3. </a:t>
            </a:r>
            <a:r>
              <a:rPr lang="en-US" b="1" dirty="0">
                <a:solidFill>
                  <a:srgbClr val="8C0000"/>
                </a:solidFill>
              </a:rPr>
              <a:t>System</a:t>
            </a:r>
            <a:r>
              <a:rPr lang="en-US" dirty="0">
                <a:solidFill>
                  <a:srgbClr val="8C0000"/>
                </a:solidFill>
              </a:rPr>
              <a:t> and </a:t>
            </a:r>
            <a:r>
              <a:rPr lang="en-US" b="1" dirty="0">
                <a:solidFill>
                  <a:srgbClr val="8C0000"/>
                </a:solidFill>
              </a:rPr>
              <a:t>security</a:t>
            </a:r>
            <a:r>
              <a:rPr lang="en-US" dirty="0">
                <a:solidFill>
                  <a:srgbClr val="8C0000"/>
                </a:solidFill>
              </a:rPr>
              <a:t> support: coherence, synchronization, virtual memory, isolation, communication interfaces, …</a:t>
            </a:r>
          </a:p>
          <a:p>
            <a:pPr marL="0" indent="0">
              <a:buNone/>
            </a:pPr>
            <a:endParaRPr lang="en-US" dirty="0"/>
          </a:p>
          <a:p>
            <a:pPr marL="0" indent="0">
              <a:buNone/>
            </a:pPr>
            <a:r>
              <a:rPr lang="en-US" dirty="0">
                <a:solidFill>
                  <a:schemeClr val="tx2"/>
                </a:solidFill>
              </a:rPr>
              <a:t>4. </a:t>
            </a:r>
            <a:r>
              <a:rPr lang="en-US" b="1" dirty="0">
                <a:solidFill>
                  <a:schemeClr val="tx2"/>
                </a:solidFill>
              </a:rPr>
              <a:t>Runtime</a:t>
            </a:r>
            <a:r>
              <a:rPr lang="en-US" dirty="0">
                <a:solidFill>
                  <a:schemeClr val="tx2"/>
                </a:solidFill>
              </a:rPr>
              <a:t> and </a:t>
            </a:r>
            <a:r>
              <a:rPr lang="en-US" b="1" dirty="0">
                <a:solidFill>
                  <a:schemeClr val="tx2"/>
                </a:solidFill>
              </a:rPr>
              <a:t>compilation</a:t>
            </a:r>
            <a:r>
              <a:rPr lang="en-US" dirty="0">
                <a:solidFill>
                  <a:schemeClr val="tx2"/>
                </a:solidFill>
              </a:rPr>
              <a:t> systems for adaptive scheduling, data mapping, access/sharing control, …</a:t>
            </a:r>
          </a:p>
          <a:p>
            <a:pPr marL="0" indent="0">
              <a:buNone/>
            </a:pPr>
            <a:endParaRPr lang="en-US" dirty="0"/>
          </a:p>
          <a:p>
            <a:pPr marL="0" indent="0">
              <a:buNone/>
            </a:pPr>
            <a:r>
              <a:rPr lang="en-US" dirty="0">
                <a:solidFill>
                  <a:srgbClr val="0070C0"/>
                </a:solidFill>
              </a:rPr>
              <a:t>5. </a:t>
            </a:r>
            <a:r>
              <a:rPr lang="en-US" b="1" dirty="0">
                <a:solidFill>
                  <a:srgbClr val="0070C0"/>
                </a:solidFill>
              </a:rPr>
              <a:t>Infrastructures</a:t>
            </a:r>
            <a:r>
              <a:rPr lang="en-US" dirty="0">
                <a:solidFill>
                  <a:srgbClr val="0070C0"/>
                </a:solidFill>
              </a:rPr>
              <a:t> to assess benefits and feasibility</a:t>
            </a:r>
          </a:p>
          <a:p>
            <a:pPr marL="0" indent="0">
              <a:buNone/>
            </a:pPr>
            <a:endParaRPr lang="en-US" dirty="0"/>
          </a:p>
          <a:p>
            <a:pPr marL="0" indent="0">
              <a:buNone/>
            </a:pPr>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Box 4">
            <a:extLst>
              <a:ext uri="{FF2B5EF4-FFF2-40B4-BE49-F238E27FC236}">
                <a16:creationId xmlns:a16="http://schemas.microsoft.com/office/drawing/2014/main" id="{CACA1410-DA7E-F643-8886-992AD3AF089B}"/>
              </a:ext>
            </a:extLst>
          </p:cNvPr>
          <p:cNvSpPr txBox="1"/>
          <p:nvPr/>
        </p:nvSpPr>
        <p:spPr>
          <a:xfrm>
            <a:off x="1364585" y="5877272"/>
            <a:ext cx="6455614"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All can be solved with change of mindset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33677356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A2E6-D0FE-1348-8134-F985264C119B}"/>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28D57C36-ADA8-F94D-98B1-577370ADE20E}"/>
              </a:ext>
            </a:extLst>
          </p:cNvPr>
          <p:cNvSpPr>
            <a:spLocks noGrp="1"/>
          </p:cNvSpPr>
          <p:nvPr>
            <p:ph idx="1"/>
          </p:nvPr>
        </p:nvSpPr>
        <p:spPr>
          <a:solidFill>
            <a:schemeClr val="bg1"/>
          </a:solidFill>
          <a:ln>
            <a:solidFill>
              <a:schemeClr val="bg1"/>
            </a:solidFill>
          </a:ln>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pic>
        <p:nvPicPr>
          <p:cNvPr id="4" name="Picture 3">
            <a:extLst>
              <a:ext uri="{FF2B5EF4-FFF2-40B4-BE49-F238E27FC236}">
                <a16:creationId xmlns:a16="http://schemas.microsoft.com/office/drawing/2014/main" id="{F012A819-09DA-1140-B18F-D23452F9ADB8}"/>
              </a:ext>
            </a:extLst>
          </p:cNvPr>
          <p:cNvPicPr>
            <a:picLocks noChangeAspect="1"/>
          </p:cNvPicPr>
          <p:nvPr/>
        </p:nvPicPr>
        <p:blipFill>
          <a:blip r:embed="rId3"/>
          <a:stretch>
            <a:fillRect/>
          </a:stretch>
        </p:blipFill>
        <p:spPr>
          <a:xfrm>
            <a:off x="1992668" y="1812034"/>
            <a:ext cx="5154267" cy="4417943"/>
          </a:xfrm>
          <a:prstGeom prst="rect">
            <a:avLst/>
          </a:prstGeom>
        </p:spPr>
      </p:pic>
      <p:sp>
        <p:nvSpPr>
          <p:cNvPr id="5" name="Freeform 4">
            <a:extLst>
              <a:ext uri="{FF2B5EF4-FFF2-40B4-BE49-F238E27FC236}">
                <a16:creationId xmlns:a16="http://schemas.microsoft.com/office/drawing/2014/main" id="{15417C1D-41C6-A042-8DCE-AB90D203DE28}"/>
              </a:ext>
            </a:extLst>
          </p:cNvPr>
          <p:cNvSpPr/>
          <p:nvPr/>
        </p:nvSpPr>
        <p:spPr>
          <a:xfrm>
            <a:off x="2680570" y="2931090"/>
            <a:ext cx="4609578" cy="2768252"/>
          </a:xfrm>
          <a:custGeom>
            <a:avLst/>
            <a:gdLst>
              <a:gd name="connsiteX0" fmla="*/ 187890 w 4609578"/>
              <a:gd name="connsiteY0" fmla="*/ 1365337 h 2768252"/>
              <a:gd name="connsiteX1" fmla="*/ 1277655 w 4609578"/>
              <a:gd name="connsiteY1" fmla="*/ 0 h 2768252"/>
              <a:gd name="connsiteX2" fmla="*/ 4609578 w 4609578"/>
              <a:gd name="connsiteY2" fmla="*/ 37578 h 2768252"/>
              <a:gd name="connsiteX3" fmla="*/ 4221271 w 4609578"/>
              <a:gd name="connsiteY3" fmla="*/ 2392472 h 2768252"/>
              <a:gd name="connsiteX4" fmla="*/ 237994 w 4609578"/>
              <a:gd name="connsiteY4" fmla="*/ 2768252 h 2768252"/>
              <a:gd name="connsiteX5" fmla="*/ 0 w 4609578"/>
              <a:gd name="connsiteY5" fmla="*/ 2442576 h 2768252"/>
              <a:gd name="connsiteX6" fmla="*/ 187890 w 4609578"/>
              <a:gd name="connsiteY6" fmla="*/ 1365337 h 276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09578" h="2768252">
                <a:moveTo>
                  <a:pt x="187890" y="1365337"/>
                </a:moveTo>
                <a:lnTo>
                  <a:pt x="1277655" y="0"/>
                </a:lnTo>
                <a:lnTo>
                  <a:pt x="4609578" y="37578"/>
                </a:lnTo>
                <a:lnTo>
                  <a:pt x="4221271" y="2392472"/>
                </a:lnTo>
                <a:lnTo>
                  <a:pt x="237994" y="2768252"/>
                </a:lnTo>
                <a:lnTo>
                  <a:pt x="0" y="2442576"/>
                </a:lnTo>
                <a:lnTo>
                  <a:pt x="187890" y="1365337"/>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reeform 5">
            <a:extLst>
              <a:ext uri="{FF2B5EF4-FFF2-40B4-BE49-F238E27FC236}">
                <a16:creationId xmlns:a16="http://schemas.microsoft.com/office/drawing/2014/main" id="{212871F7-59BC-2D40-AB3F-F1BFCDE72FD3}"/>
              </a:ext>
            </a:extLst>
          </p:cNvPr>
          <p:cNvSpPr/>
          <p:nvPr/>
        </p:nvSpPr>
        <p:spPr>
          <a:xfrm>
            <a:off x="2751292" y="3333919"/>
            <a:ext cx="509798" cy="623086"/>
          </a:xfrm>
          <a:custGeom>
            <a:avLst/>
            <a:gdLst>
              <a:gd name="connsiteX0" fmla="*/ 48552 w 509798"/>
              <a:gd name="connsiteY0" fmla="*/ 0 h 623086"/>
              <a:gd name="connsiteX1" fmla="*/ 0 w 509798"/>
              <a:gd name="connsiteY1" fmla="*/ 623086 h 623086"/>
              <a:gd name="connsiteX2" fmla="*/ 509798 w 509798"/>
              <a:gd name="connsiteY2" fmla="*/ 169932 h 623086"/>
              <a:gd name="connsiteX3" fmla="*/ 48552 w 509798"/>
              <a:gd name="connsiteY3" fmla="*/ 0 h 623086"/>
            </a:gdLst>
            <a:ahLst/>
            <a:cxnLst>
              <a:cxn ang="0">
                <a:pos x="connsiteX0" y="connsiteY0"/>
              </a:cxn>
              <a:cxn ang="0">
                <a:pos x="connsiteX1" y="connsiteY1"/>
              </a:cxn>
              <a:cxn ang="0">
                <a:pos x="connsiteX2" y="connsiteY2"/>
              </a:cxn>
              <a:cxn ang="0">
                <a:pos x="connsiteX3" y="connsiteY3"/>
              </a:cxn>
            </a:cxnLst>
            <a:rect l="l" t="t" r="r" b="b"/>
            <a:pathLst>
              <a:path w="509798" h="623086">
                <a:moveTo>
                  <a:pt x="48552" y="0"/>
                </a:moveTo>
                <a:lnTo>
                  <a:pt x="0" y="623086"/>
                </a:lnTo>
                <a:lnTo>
                  <a:pt x="509798" y="169932"/>
                </a:lnTo>
                <a:lnTo>
                  <a:pt x="4855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BA1CE8E-B7D0-D148-AF11-DD2E15A2DE03}"/>
              </a:ext>
            </a:extLst>
          </p:cNvPr>
          <p:cNvSpPr/>
          <p:nvPr/>
        </p:nvSpPr>
        <p:spPr>
          <a:xfrm>
            <a:off x="3471483" y="1812034"/>
            <a:ext cx="3066882" cy="2757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4683E39D-0DF5-2748-AC1C-B58C89512699}"/>
              </a:ext>
            </a:extLst>
          </p:cNvPr>
          <p:cNvCxnSpPr>
            <a:cxnSpLocks/>
          </p:cNvCxnSpPr>
          <p:nvPr/>
        </p:nvCxnSpPr>
        <p:spPr>
          <a:xfrm>
            <a:off x="4126938" y="2330506"/>
            <a:ext cx="0" cy="3414839"/>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16" name="Curved Connector 15">
            <a:extLst>
              <a:ext uri="{FF2B5EF4-FFF2-40B4-BE49-F238E27FC236}">
                <a16:creationId xmlns:a16="http://schemas.microsoft.com/office/drawing/2014/main" id="{4069DC07-DD3F-6D4C-B7FF-8354E31EEA54}"/>
              </a:ext>
            </a:extLst>
          </p:cNvPr>
          <p:cNvCxnSpPr>
            <a:cxnSpLocks/>
          </p:cNvCxnSpPr>
          <p:nvPr/>
        </p:nvCxnSpPr>
        <p:spPr>
          <a:xfrm>
            <a:off x="1849455" y="2803284"/>
            <a:ext cx="1319145" cy="434248"/>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EC8DC679-8050-D74E-BEEE-B8533474A7B9}"/>
              </a:ext>
            </a:extLst>
          </p:cNvPr>
          <p:cNvSpPr/>
          <p:nvPr/>
        </p:nvSpPr>
        <p:spPr>
          <a:xfrm>
            <a:off x="5729388" y="1510836"/>
            <a:ext cx="334965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Roof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y = Peak System Throughput</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2" name="Curved Connector 11">
            <a:extLst>
              <a:ext uri="{FF2B5EF4-FFF2-40B4-BE49-F238E27FC236}">
                <a16:creationId xmlns:a16="http://schemas.microsoft.com/office/drawing/2014/main" id="{95F772CF-9535-8345-B675-C5F70D2F25F4}"/>
              </a:ext>
            </a:extLst>
          </p:cNvPr>
          <p:cNvCxnSpPr>
            <a:cxnSpLocks/>
          </p:cNvCxnSpPr>
          <p:nvPr/>
        </p:nvCxnSpPr>
        <p:spPr>
          <a:xfrm rot="5400000">
            <a:off x="5558759" y="2012868"/>
            <a:ext cx="411536" cy="382423"/>
          </a:xfrm>
          <a:prstGeom prst="curved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DF13F9F-29F9-A14D-B165-B7C0C1C0FEBA}"/>
              </a:ext>
            </a:extLst>
          </p:cNvPr>
          <p:cNvSpPr/>
          <p:nvPr/>
        </p:nvSpPr>
        <p:spPr>
          <a:xfrm>
            <a:off x="77738" y="2204079"/>
            <a:ext cx="1772156"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Roof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mbria" panose="02040503050406030204" pitchFamily="18" charset="0"/>
                <a:ea typeface="+mn-ea"/>
                <a:cs typeface="+mn-cs"/>
              </a:rPr>
              <a:t>y = BW x AI</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BF935C9B-625B-CD40-A0BA-74230A593934}"/>
              </a:ext>
            </a:extLst>
          </p:cNvPr>
          <p:cNvSpPr/>
          <p:nvPr/>
        </p:nvSpPr>
        <p:spPr>
          <a:xfrm>
            <a:off x="4178969" y="2522544"/>
            <a:ext cx="2869194" cy="317679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Compute Bound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Not suitable for NDP</a:t>
            </a:r>
          </a:p>
        </p:txBody>
      </p:sp>
      <p:sp>
        <p:nvSpPr>
          <p:cNvPr id="26" name="Freeform 25">
            <a:extLst>
              <a:ext uri="{FF2B5EF4-FFF2-40B4-BE49-F238E27FC236}">
                <a16:creationId xmlns:a16="http://schemas.microsoft.com/office/drawing/2014/main" id="{467C6D86-2386-8B47-883D-14B101E4FA8B}"/>
              </a:ext>
            </a:extLst>
          </p:cNvPr>
          <p:cNvSpPr/>
          <p:nvPr/>
        </p:nvSpPr>
        <p:spPr>
          <a:xfrm>
            <a:off x="2694648" y="2654188"/>
            <a:ext cx="1367554" cy="3050697"/>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Memory Bound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Suitable for NDP</a:t>
            </a: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Slide Number Placeholder 5">
            <a:extLst>
              <a:ext uri="{FF2B5EF4-FFF2-40B4-BE49-F238E27FC236}">
                <a16:creationId xmlns:a16="http://schemas.microsoft.com/office/drawing/2014/main" id="{9A4872B9-BF24-0D46-B8FE-B70180A89BCE}"/>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10</a:t>
            </a:r>
          </a:p>
        </p:txBody>
      </p:sp>
    </p:spTree>
    <p:extLst>
      <p:ext uri="{BB962C8B-B14F-4D97-AF65-F5344CB8AC3E}">
        <p14:creationId xmlns:p14="http://schemas.microsoft.com/office/powerpoint/2010/main" val="258105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animBg="1"/>
      <p:bldP spid="25" grpId="0" animBg="1"/>
      <p:bldP spid="2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441E0BF-E26E-4145-9F36-5872B559F41D}"/>
              </a:ext>
            </a:extLst>
          </p:cNvPr>
          <p:cNvGrpSpPr/>
          <p:nvPr/>
        </p:nvGrpSpPr>
        <p:grpSpPr>
          <a:xfrm>
            <a:off x="1992668" y="1863788"/>
            <a:ext cx="5154267" cy="4366189"/>
            <a:chOff x="1992668" y="1863788"/>
            <a:chExt cx="5154267" cy="4366189"/>
          </a:xfrm>
        </p:grpSpPr>
        <p:grpSp>
          <p:nvGrpSpPr>
            <p:cNvPr id="15" name="Group 14">
              <a:extLst>
                <a:ext uri="{FF2B5EF4-FFF2-40B4-BE49-F238E27FC236}">
                  <a16:creationId xmlns:a16="http://schemas.microsoft.com/office/drawing/2014/main" id="{57E256B9-DBCE-4E49-8777-5928CB75112B}"/>
                </a:ext>
              </a:extLst>
            </p:cNvPr>
            <p:cNvGrpSpPr/>
            <p:nvPr/>
          </p:nvGrpSpPr>
          <p:grpSpPr>
            <a:xfrm>
              <a:off x="1992668" y="1863788"/>
              <a:ext cx="5154267" cy="4366189"/>
              <a:chOff x="1992668" y="1863788"/>
              <a:chExt cx="5154267" cy="4366189"/>
            </a:xfrm>
          </p:grpSpPr>
          <p:pic>
            <p:nvPicPr>
              <p:cNvPr id="5" name="Picture 4">
                <a:extLst>
                  <a:ext uri="{FF2B5EF4-FFF2-40B4-BE49-F238E27FC236}">
                    <a16:creationId xmlns:a16="http://schemas.microsoft.com/office/drawing/2014/main" id="{A5C165D2-1116-014A-8440-EC93A689EC9E}"/>
                  </a:ext>
                </a:extLst>
              </p:cNvPr>
              <p:cNvPicPr>
                <a:picLocks noChangeAspect="1"/>
              </p:cNvPicPr>
              <p:nvPr/>
            </p:nvPicPr>
            <p:blipFill rotWithShape="1">
              <a:blip r:embed="rId3"/>
              <a:srcRect t="10227"/>
              <a:stretch/>
            </p:blipFill>
            <p:spPr>
              <a:xfrm>
                <a:off x="1992668" y="2263884"/>
                <a:ext cx="5154267" cy="3966093"/>
              </a:xfrm>
              <a:prstGeom prst="rect">
                <a:avLst/>
              </a:prstGeom>
            </p:spPr>
          </p:pic>
          <p:pic>
            <p:nvPicPr>
              <p:cNvPr id="14" name="Picture 13">
                <a:extLst>
                  <a:ext uri="{FF2B5EF4-FFF2-40B4-BE49-F238E27FC236}">
                    <a16:creationId xmlns:a16="http://schemas.microsoft.com/office/drawing/2014/main" id="{86D2A675-DE2D-314D-8560-ED18B630C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582" y="1863788"/>
                <a:ext cx="3612293" cy="400096"/>
              </a:xfrm>
              <a:prstGeom prst="rect">
                <a:avLst/>
              </a:prstGeom>
            </p:spPr>
          </p:pic>
        </p:grpSp>
        <p:sp>
          <p:nvSpPr>
            <p:cNvPr id="6" name="Rectangle 5">
              <a:extLst>
                <a:ext uri="{FF2B5EF4-FFF2-40B4-BE49-F238E27FC236}">
                  <a16:creationId xmlns:a16="http://schemas.microsoft.com/office/drawing/2014/main" id="{732313A9-6CC1-5244-B284-49D4ED9EBC2E}"/>
                </a:ext>
              </a:extLst>
            </p:cNvPr>
            <p:cNvSpPr/>
            <p:nvPr/>
          </p:nvSpPr>
          <p:spPr>
            <a:xfrm rot="2458086">
              <a:off x="2985415" y="3025302"/>
              <a:ext cx="262334" cy="807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5497AC78-BE59-E744-B1A3-4D3EABFDAE0D}"/>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AEC7E2D9-0FC1-DD4C-A6F7-BFB6FF45D32E}"/>
              </a:ext>
            </a:extLst>
          </p:cNvPr>
          <p:cNvSpPr>
            <a:spLocks noGrp="1"/>
          </p:cNvSpPr>
          <p:nvPr>
            <p:ph idx="1"/>
          </p:nvPr>
        </p:nvSpPr>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sp>
        <p:nvSpPr>
          <p:cNvPr id="37" name="Slide Number Placeholder 5">
            <a:extLst>
              <a:ext uri="{FF2B5EF4-FFF2-40B4-BE49-F238E27FC236}">
                <a16:creationId xmlns:a16="http://schemas.microsoft.com/office/drawing/2014/main" id="{4339172A-B82B-FB4D-8B56-F3F79665B107}"/>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11</a:t>
            </a:r>
          </a:p>
        </p:txBody>
      </p:sp>
      <p:pic>
        <p:nvPicPr>
          <p:cNvPr id="17" name="Picture 16">
            <a:extLst>
              <a:ext uri="{FF2B5EF4-FFF2-40B4-BE49-F238E27FC236}">
                <a16:creationId xmlns:a16="http://schemas.microsoft.com/office/drawing/2014/main" id="{415E64CF-3343-6240-AE1A-7770C8C39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0176" y="1874678"/>
            <a:ext cx="6574327" cy="361137"/>
          </a:xfrm>
          <a:prstGeom prst="rect">
            <a:avLst/>
          </a:prstGeom>
        </p:spPr>
      </p:pic>
      <p:sp>
        <p:nvSpPr>
          <p:cNvPr id="4" name="Rounded Rectangle 3">
            <a:extLst>
              <a:ext uri="{FF2B5EF4-FFF2-40B4-BE49-F238E27FC236}">
                <a16:creationId xmlns:a16="http://schemas.microsoft.com/office/drawing/2014/main" id="{DFC0A3C4-CD36-184B-B8C4-6A88B847DBF7}"/>
              </a:ext>
            </a:extLst>
          </p:cNvPr>
          <p:cNvSpPr/>
          <p:nvPr/>
        </p:nvSpPr>
        <p:spPr>
          <a:xfrm>
            <a:off x="1730176" y="1863788"/>
            <a:ext cx="1640821"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9">
            <a:extLst>
              <a:ext uri="{FF2B5EF4-FFF2-40B4-BE49-F238E27FC236}">
                <a16:creationId xmlns:a16="http://schemas.microsoft.com/office/drawing/2014/main" id="{4CBA6F11-18E2-4E4C-B96A-8154976AF005}"/>
              </a:ext>
            </a:extLst>
          </p:cNvPr>
          <p:cNvSpPr/>
          <p:nvPr/>
        </p:nvSpPr>
        <p:spPr>
          <a:xfrm>
            <a:off x="3370997" y="1863788"/>
            <a:ext cx="1640821"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10">
            <a:extLst>
              <a:ext uri="{FF2B5EF4-FFF2-40B4-BE49-F238E27FC236}">
                <a16:creationId xmlns:a16="http://schemas.microsoft.com/office/drawing/2014/main" id="{91729042-D165-5043-B4FE-A68D30AEFB88}"/>
              </a:ext>
            </a:extLst>
          </p:cNvPr>
          <p:cNvSpPr/>
          <p:nvPr/>
        </p:nvSpPr>
        <p:spPr>
          <a:xfrm>
            <a:off x="5011818" y="1852005"/>
            <a:ext cx="1971472"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11">
            <a:extLst>
              <a:ext uri="{FF2B5EF4-FFF2-40B4-BE49-F238E27FC236}">
                <a16:creationId xmlns:a16="http://schemas.microsoft.com/office/drawing/2014/main" id="{01CA5B28-4719-1F49-A4B8-1CB3EFFDA118}"/>
              </a:ext>
            </a:extLst>
          </p:cNvPr>
          <p:cNvSpPr/>
          <p:nvPr/>
        </p:nvSpPr>
        <p:spPr>
          <a:xfrm>
            <a:off x="7146934" y="1852635"/>
            <a:ext cx="1157569" cy="40009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750368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par>
                          <p:cTn id="12" fill="hold">
                            <p:stCondLst>
                              <p:cond delay="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0"/>
                                        </p:tgtEl>
                                        <p:attrNameLst>
                                          <p:attrName>style.visibility</p:attrName>
                                        </p:attrNameLst>
                                      </p:cBhvr>
                                      <p:to>
                                        <p:strVal val="hidden"/>
                                      </p:to>
                                    </p:set>
                                  </p:childTnLst>
                                </p:cTn>
                              </p:par>
                            </p:childTnLst>
                          </p:cTn>
                        </p:par>
                        <p:par>
                          <p:cTn id="20" fill="hold">
                            <p:stCondLst>
                              <p:cond delay="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7E256B9-DBCE-4E49-8777-5928CB75112B}"/>
              </a:ext>
            </a:extLst>
          </p:cNvPr>
          <p:cNvGrpSpPr/>
          <p:nvPr/>
        </p:nvGrpSpPr>
        <p:grpSpPr>
          <a:xfrm>
            <a:off x="1992668" y="1863788"/>
            <a:ext cx="5154267" cy="4366189"/>
            <a:chOff x="1992668" y="1863788"/>
            <a:chExt cx="5154267" cy="4366189"/>
          </a:xfrm>
        </p:grpSpPr>
        <p:pic>
          <p:nvPicPr>
            <p:cNvPr id="5" name="Picture 4">
              <a:extLst>
                <a:ext uri="{FF2B5EF4-FFF2-40B4-BE49-F238E27FC236}">
                  <a16:creationId xmlns:a16="http://schemas.microsoft.com/office/drawing/2014/main" id="{A5C165D2-1116-014A-8440-EC93A689EC9E}"/>
                </a:ext>
              </a:extLst>
            </p:cNvPr>
            <p:cNvPicPr>
              <a:picLocks noChangeAspect="1"/>
            </p:cNvPicPr>
            <p:nvPr/>
          </p:nvPicPr>
          <p:blipFill rotWithShape="1">
            <a:blip r:embed="rId3"/>
            <a:srcRect t="10227"/>
            <a:stretch/>
          </p:blipFill>
          <p:spPr>
            <a:xfrm>
              <a:off x="1992668" y="2263884"/>
              <a:ext cx="5154267" cy="3966093"/>
            </a:xfrm>
            <a:prstGeom prst="rect">
              <a:avLst/>
            </a:prstGeom>
          </p:spPr>
        </p:pic>
        <p:pic>
          <p:nvPicPr>
            <p:cNvPr id="14" name="Picture 13">
              <a:extLst>
                <a:ext uri="{FF2B5EF4-FFF2-40B4-BE49-F238E27FC236}">
                  <a16:creationId xmlns:a16="http://schemas.microsoft.com/office/drawing/2014/main" id="{86D2A675-DE2D-314D-8560-ED18B630C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582" y="1863788"/>
              <a:ext cx="3612293" cy="400096"/>
            </a:xfrm>
            <a:prstGeom prst="rect">
              <a:avLst/>
            </a:prstGeom>
          </p:spPr>
        </p:pic>
      </p:grpSp>
      <p:sp>
        <p:nvSpPr>
          <p:cNvPr id="2" name="Title 1">
            <a:extLst>
              <a:ext uri="{FF2B5EF4-FFF2-40B4-BE49-F238E27FC236}">
                <a16:creationId xmlns:a16="http://schemas.microsoft.com/office/drawing/2014/main" id="{5497AC78-BE59-E744-B1A3-4D3EABFDAE0D}"/>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AEC7E2D9-0FC1-DD4C-A6F7-BFB6FF45D32E}"/>
              </a:ext>
            </a:extLst>
          </p:cNvPr>
          <p:cNvSpPr>
            <a:spLocks noGrp="1"/>
          </p:cNvSpPr>
          <p:nvPr>
            <p:ph idx="1"/>
          </p:nvPr>
        </p:nvSpPr>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grpSp>
        <p:nvGrpSpPr>
          <p:cNvPr id="34" name="Group 33">
            <a:extLst>
              <a:ext uri="{FF2B5EF4-FFF2-40B4-BE49-F238E27FC236}">
                <a16:creationId xmlns:a16="http://schemas.microsoft.com/office/drawing/2014/main" id="{66164C0F-CB8B-8B44-8A20-82DF5F863607}"/>
              </a:ext>
            </a:extLst>
          </p:cNvPr>
          <p:cNvGrpSpPr/>
          <p:nvPr/>
        </p:nvGrpSpPr>
        <p:grpSpPr>
          <a:xfrm>
            <a:off x="-33967" y="4147196"/>
            <a:ext cx="3766723" cy="1625341"/>
            <a:chOff x="-33967" y="4147196"/>
            <a:chExt cx="3766723" cy="1625341"/>
          </a:xfrm>
        </p:grpSpPr>
        <p:sp>
          <p:nvSpPr>
            <p:cNvPr id="6" name="Freeform 5">
              <a:extLst>
                <a:ext uri="{FF2B5EF4-FFF2-40B4-BE49-F238E27FC236}">
                  <a16:creationId xmlns:a16="http://schemas.microsoft.com/office/drawing/2014/main" id="{4B73D529-8B06-464A-9891-A6EA2E61A209}"/>
                </a:ext>
              </a:extLst>
            </p:cNvPr>
            <p:cNvSpPr/>
            <p:nvPr/>
          </p:nvSpPr>
          <p:spPr>
            <a:xfrm>
              <a:off x="2605414" y="4147196"/>
              <a:ext cx="1127342" cy="1577199"/>
            </a:xfrm>
            <a:custGeom>
              <a:avLst/>
              <a:gdLst>
                <a:gd name="connsiteX0" fmla="*/ 889348 w 1127342"/>
                <a:gd name="connsiteY0" fmla="*/ 11445 h 1577199"/>
                <a:gd name="connsiteX1" fmla="*/ 839244 w 1127342"/>
                <a:gd name="connsiteY1" fmla="*/ 161757 h 1577199"/>
                <a:gd name="connsiteX2" fmla="*/ 814191 w 1127342"/>
                <a:gd name="connsiteY2" fmla="*/ 186809 h 1577199"/>
                <a:gd name="connsiteX3" fmla="*/ 789139 w 1127342"/>
                <a:gd name="connsiteY3" fmla="*/ 224388 h 1577199"/>
                <a:gd name="connsiteX4" fmla="*/ 676405 w 1127342"/>
                <a:gd name="connsiteY4" fmla="*/ 287018 h 1577199"/>
                <a:gd name="connsiteX5" fmla="*/ 626301 w 1127342"/>
                <a:gd name="connsiteY5" fmla="*/ 312070 h 1577199"/>
                <a:gd name="connsiteX6" fmla="*/ 551145 w 1127342"/>
                <a:gd name="connsiteY6" fmla="*/ 337122 h 1577199"/>
                <a:gd name="connsiteX7" fmla="*/ 475989 w 1127342"/>
                <a:gd name="connsiteY7" fmla="*/ 374700 h 1577199"/>
                <a:gd name="connsiteX8" fmla="*/ 388307 w 1127342"/>
                <a:gd name="connsiteY8" fmla="*/ 387226 h 1577199"/>
                <a:gd name="connsiteX9" fmla="*/ 175364 w 1127342"/>
                <a:gd name="connsiteY9" fmla="*/ 424804 h 1577199"/>
                <a:gd name="connsiteX10" fmla="*/ 137786 w 1127342"/>
                <a:gd name="connsiteY10" fmla="*/ 437330 h 1577199"/>
                <a:gd name="connsiteX11" fmla="*/ 50104 w 1127342"/>
                <a:gd name="connsiteY11" fmla="*/ 550064 h 1577199"/>
                <a:gd name="connsiteX12" fmla="*/ 25052 w 1127342"/>
                <a:gd name="connsiteY12" fmla="*/ 587642 h 1577199"/>
                <a:gd name="connsiteX13" fmla="*/ 37578 w 1127342"/>
                <a:gd name="connsiteY13" fmla="*/ 737955 h 1577199"/>
                <a:gd name="connsiteX14" fmla="*/ 62630 w 1127342"/>
                <a:gd name="connsiteY14" fmla="*/ 813111 h 1577199"/>
                <a:gd name="connsiteX15" fmla="*/ 25052 w 1127342"/>
                <a:gd name="connsiteY15" fmla="*/ 988475 h 1577199"/>
                <a:gd name="connsiteX16" fmla="*/ 0 w 1127342"/>
                <a:gd name="connsiteY16" fmla="*/ 1026053 h 1577199"/>
                <a:gd name="connsiteX17" fmla="*/ 12526 w 1127342"/>
                <a:gd name="connsiteY17" fmla="*/ 1351730 h 1577199"/>
                <a:gd name="connsiteX18" fmla="*/ 112734 w 1127342"/>
                <a:gd name="connsiteY18" fmla="*/ 1439412 h 1577199"/>
                <a:gd name="connsiteX19" fmla="*/ 187890 w 1127342"/>
                <a:gd name="connsiteY19" fmla="*/ 1502042 h 1577199"/>
                <a:gd name="connsiteX20" fmla="*/ 425885 w 1127342"/>
                <a:gd name="connsiteY20" fmla="*/ 1552146 h 1577199"/>
                <a:gd name="connsiteX21" fmla="*/ 601249 w 1127342"/>
                <a:gd name="connsiteY21" fmla="*/ 1577199 h 1577199"/>
                <a:gd name="connsiteX22" fmla="*/ 726509 w 1127342"/>
                <a:gd name="connsiteY22" fmla="*/ 1564672 h 1577199"/>
                <a:gd name="connsiteX23" fmla="*/ 751561 w 1127342"/>
                <a:gd name="connsiteY23" fmla="*/ 1514568 h 1577199"/>
                <a:gd name="connsiteX24" fmla="*/ 789139 w 1127342"/>
                <a:gd name="connsiteY24" fmla="*/ 1364256 h 1577199"/>
                <a:gd name="connsiteX25" fmla="*/ 801665 w 1127342"/>
                <a:gd name="connsiteY25" fmla="*/ 1314152 h 1577199"/>
                <a:gd name="connsiteX26" fmla="*/ 826718 w 1127342"/>
                <a:gd name="connsiteY26" fmla="*/ 1226470 h 1577199"/>
                <a:gd name="connsiteX27" fmla="*/ 839244 w 1127342"/>
                <a:gd name="connsiteY27" fmla="*/ 1151314 h 1577199"/>
                <a:gd name="connsiteX28" fmla="*/ 876822 w 1127342"/>
                <a:gd name="connsiteY28" fmla="*/ 988475 h 1577199"/>
                <a:gd name="connsiteX29" fmla="*/ 901874 w 1127342"/>
                <a:gd name="connsiteY29" fmla="*/ 913319 h 1577199"/>
                <a:gd name="connsiteX30" fmla="*/ 914400 w 1127342"/>
                <a:gd name="connsiteY30" fmla="*/ 875741 h 1577199"/>
                <a:gd name="connsiteX31" fmla="*/ 951978 w 1127342"/>
                <a:gd name="connsiteY31" fmla="*/ 800585 h 1577199"/>
                <a:gd name="connsiteX32" fmla="*/ 977030 w 1127342"/>
                <a:gd name="connsiteY32" fmla="*/ 750481 h 1577199"/>
                <a:gd name="connsiteX33" fmla="*/ 989556 w 1127342"/>
                <a:gd name="connsiteY33" fmla="*/ 712903 h 1577199"/>
                <a:gd name="connsiteX34" fmla="*/ 1014608 w 1127342"/>
                <a:gd name="connsiteY34" fmla="*/ 662799 h 1577199"/>
                <a:gd name="connsiteX35" fmla="*/ 1064712 w 1127342"/>
                <a:gd name="connsiteY35" fmla="*/ 537538 h 1577199"/>
                <a:gd name="connsiteX36" fmla="*/ 1102290 w 1127342"/>
                <a:gd name="connsiteY36" fmla="*/ 399752 h 1577199"/>
                <a:gd name="connsiteX37" fmla="*/ 1114816 w 1127342"/>
                <a:gd name="connsiteY37" fmla="*/ 362174 h 1577199"/>
                <a:gd name="connsiteX38" fmla="*/ 1127342 w 1127342"/>
                <a:gd name="connsiteY38" fmla="*/ 324596 h 1577199"/>
                <a:gd name="connsiteX39" fmla="*/ 1114816 w 1127342"/>
                <a:gd name="connsiteY39" fmla="*/ 149231 h 1577199"/>
                <a:gd name="connsiteX40" fmla="*/ 1102290 w 1127342"/>
                <a:gd name="connsiteY40" fmla="*/ 111653 h 1577199"/>
                <a:gd name="connsiteX41" fmla="*/ 1064712 w 1127342"/>
                <a:gd name="connsiteY41" fmla="*/ 74075 h 1577199"/>
                <a:gd name="connsiteX42" fmla="*/ 939452 w 1127342"/>
                <a:gd name="connsiteY42" fmla="*/ 11445 h 1577199"/>
                <a:gd name="connsiteX43" fmla="*/ 889348 w 1127342"/>
                <a:gd name="connsiteY43" fmla="*/ 11445 h 157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27342" h="1577199">
                  <a:moveTo>
                    <a:pt x="889348" y="11445"/>
                  </a:moveTo>
                  <a:cubicBezTo>
                    <a:pt x="872647" y="36497"/>
                    <a:pt x="871604" y="113219"/>
                    <a:pt x="839244" y="161757"/>
                  </a:cubicBezTo>
                  <a:cubicBezTo>
                    <a:pt x="832693" y="171583"/>
                    <a:pt x="821569" y="177587"/>
                    <a:pt x="814191" y="186809"/>
                  </a:cubicBezTo>
                  <a:cubicBezTo>
                    <a:pt x="804786" y="198565"/>
                    <a:pt x="800469" y="214474"/>
                    <a:pt x="789139" y="224388"/>
                  </a:cubicBezTo>
                  <a:cubicBezTo>
                    <a:pt x="711022" y="292741"/>
                    <a:pt x="739027" y="260180"/>
                    <a:pt x="676405" y="287018"/>
                  </a:cubicBezTo>
                  <a:cubicBezTo>
                    <a:pt x="659242" y="294374"/>
                    <a:pt x="643638" y="305135"/>
                    <a:pt x="626301" y="312070"/>
                  </a:cubicBezTo>
                  <a:cubicBezTo>
                    <a:pt x="601783" y="321877"/>
                    <a:pt x="573117" y="322474"/>
                    <a:pt x="551145" y="337122"/>
                  </a:cubicBezTo>
                  <a:cubicBezTo>
                    <a:pt x="519475" y="358235"/>
                    <a:pt x="513032" y="367291"/>
                    <a:pt x="475989" y="374700"/>
                  </a:cubicBezTo>
                  <a:cubicBezTo>
                    <a:pt x="447038" y="380490"/>
                    <a:pt x="417470" y="382621"/>
                    <a:pt x="388307" y="387226"/>
                  </a:cubicBezTo>
                  <a:cubicBezTo>
                    <a:pt x="378937" y="388706"/>
                    <a:pt x="219927" y="413663"/>
                    <a:pt x="175364" y="424804"/>
                  </a:cubicBezTo>
                  <a:cubicBezTo>
                    <a:pt x="162555" y="428006"/>
                    <a:pt x="150312" y="433155"/>
                    <a:pt x="137786" y="437330"/>
                  </a:cubicBezTo>
                  <a:cubicBezTo>
                    <a:pt x="78918" y="496198"/>
                    <a:pt x="110034" y="460169"/>
                    <a:pt x="50104" y="550064"/>
                  </a:cubicBezTo>
                  <a:lnTo>
                    <a:pt x="25052" y="587642"/>
                  </a:lnTo>
                  <a:cubicBezTo>
                    <a:pt x="29227" y="637746"/>
                    <a:pt x="29312" y="688361"/>
                    <a:pt x="37578" y="737955"/>
                  </a:cubicBezTo>
                  <a:cubicBezTo>
                    <a:pt x="41919" y="764003"/>
                    <a:pt x="62630" y="813111"/>
                    <a:pt x="62630" y="813111"/>
                  </a:cubicBezTo>
                  <a:cubicBezTo>
                    <a:pt x="57330" y="855513"/>
                    <a:pt x="52511" y="947286"/>
                    <a:pt x="25052" y="988475"/>
                  </a:cubicBezTo>
                  <a:lnTo>
                    <a:pt x="0" y="1026053"/>
                  </a:lnTo>
                  <a:cubicBezTo>
                    <a:pt x="4175" y="1134612"/>
                    <a:pt x="1347" y="1243667"/>
                    <a:pt x="12526" y="1351730"/>
                  </a:cubicBezTo>
                  <a:cubicBezTo>
                    <a:pt x="16621" y="1391315"/>
                    <a:pt x="100369" y="1427047"/>
                    <a:pt x="112734" y="1439412"/>
                  </a:cubicBezTo>
                  <a:cubicBezTo>
                    <a:pt x="136332" y="1463010"/>
                    <a:pt x="156500" y="1488091"/>
                    <a:pt x="187890" y="1502042"/>
                  </a:cubicBezTo>
                  <a:cubicBezTo>
                    <a:pt x="262765" y="1535320"/>
                    <a:pt x="345758" y="1542719"/>
                    <a:pt x="425885" y="1552146"/>
                  </a:cubicBezTo>
                  <a:cubicBezTo>
                    <a:pt x="570402" y="1569148"/>
                    <a:pt x="495562" y="1556060"/>
                    <a:pt x="601249" y="1577199"/>
                  </a:cubicBezTo>
                  <a:cubicBezTo>
                    <a:pt x="643002" y="1573023"/>
                    <a:pt x="687775" y="1580811"/>
                    <a:pt x="726509" y="1564672"/>
                  </a:cubicBezTo>
                  <a:cubicBezTo>
                    <a:pt x="743745" y="1557490"/>
                    <a:pt x="745656" y="1532282"/>
                    <a:pt x="751561" y="1514568"/>
                  </a:cubicBezTo>
                  <a:lnTo>
                    <a:pt x="789139" y="1364256"/>
                  </a:lnTo>
                  <a:cubicBezTo>
                    <a:pt x="793314" y="1347555"/>
                    <a:pt x="796221" y="1330484"/>
                    <a:pt x="801665" y="1314152"/>
                  </a:cubicBezTo>
                  <a:cubicBezTo>
                    <a:pt x="813602" y="1278342"/>
                    <a:pt x="818855" y="1265784"/>
                    <a:pt x="826718" y="1226470"/>
                  </a:cubicBezTo>
                  <a:cubicBezTo>
                    <a:pt x="831699" y="1201566"/>
                    <a:pt x="834701" y="1176302"/>
                    <a:pt x="839244" y="1151314"/>
                  </a:cubicBezTo>
                  <a:cubicBezTo>
                    <a:pt x="847194" y="1107591"/>
                    <a:pt x="864927" y="1024160"/>
                    <a:pt x="876822" y="988475"/>
                  </a:cubicBezTo>
                  <a:lnTo>
                    <a:pt x="901874" y="913319"/>
                  </a:lnTo>
                  <a:cubicBezTo>
                    <a:pt x="906049" y="900793"/>
                    <a:pt x="907076" y="886727"/>
                    <a:pt x="914400" y="875741"/>
                  </a:cubicBezTo>
                  <a:cubicBezTo>
                    <a:pt x="962544" y="803525"/>
                    <a:pt x="920862" y="873189"/>
                    <a:pt x="951978" y="800585"/>
                  </a:cubicBezTo>
                  <a:cubicBezTo>
                    <a:pt x="959334" y="783422"/>
                    <a:pt x="969674" y="767644"/>
                    <a:pt x="977030" y="750481"/>
                  </a:cubicBezTo>
                  <a:cubicBezTo>
                    <a:pt x="982231" y="738345"/>
                    <a:pt x="984355" y="725039"/>
                    <a:pt x="989556" y="712903"/>
                  </a:cubicBezTo>
                  <a:cubicBezTo>
                    <a:pt x="996912" y="695740"/>
                    <a:pt x="1007673" y="680136"/>
                    <a:pt x="1014608" y="662799"/>
                  </a:cubicBezTo>
                  <a:cubicBezTo>
                    <a:pt x="1076521" y="508014"/>
                    <a:pt x="1005961" y="655040"/>
                    <a:pt x="1064712" y="537538"/>
                  </a:cubicBezTo>
                  <a:cubicBezTo>
                    <a:pt x="1082417" y="449014"/>
                    <a:pt x="1070505" y="495106"/>
                    <a:pt x="1102290" y="399752"/>
                  </a:cubicBezTo>
                  <a:lnTo>
                    <a:pt x="1114816" y="362174"/>
                  </a:lnTo>
                  <a:lnTo>
                    <a:pt x="1127342" y="324596"/>
                  </a:lnTo>
                  <a:cubicBezTo>
                    <a:pt x="1123167" y="266141"/>
                    <a:pt x="1121663" y="207434"/>
                    <a:pt x="1114816" y="149231"/>
                  </a:cubicBezTo>
                  <a:cubicBezTo>
                    <a:pt x="1113273" y="136118"/>
                    <a:pt x="1109614" y="122639"/>
                    <a:pt x="1102290" y="111653"/>
                  </a:cubicBezTo>
                  <a:cubicBezTo>
                    <a:pt x="1092464" y="96914"/>
                    <a:pt x="1078695" y="84951"/>
                    <a:pt x="1064712" y="74075"/>
                  </a:cubicBezTo>
                  <a:cubicBezTo>
                    <a:pt x="1010417" y="31845"/>
                    <a:pt x="998648" y="21311"/>
                    <a:pt x="939452" y="11445"/>
                  </a:cubicBezTo>
                  <a:cubicBezTo>
                    <a:pt x="931215" y="10072"/>
                    <a:pt x="906049" y="-13607"/>
                    <a:pt x="889348" y="11445"/>
                  </a:cubicBezTo>
                  <a:close/>
                </a:path>
              </a:pathLst>
            </a:custGeom>
            <a:solidFill>
              <a:schemeClr val="accent6">
                <a:alpha val="20392"/>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7AA9AEA-BFF3-8240-B205-449011F2DAEA}"/>
                </a:ext>
              </a:extLst>
            </p:cNvPr>
            <p:cNvSpPr/>
            <p:nvPr/>
          </p:nvSpPr>
          <p:spPr>
            <a:xfrm>
              <a:off x="-33967" y="4744901"/>
              <a:ext cx="20773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faster on NDP</a:t>
              </a:r>
              <a:endParaRPr kumimoji="0" lang="en-US" sz="1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7" name="Curved Connector 6">
              <a:extLst>
                <a:ext uri="{FF2B5EF4-FFF2-40B4-BE49-F238E27FC236}">
                  <a16:creationId xmlns:a16="http://schemas.microsoft.com/office/drawing/2014/main" id="{2A7DFCF8-3B4F-0A44-9739-8F322A8378F5}"/>
                </a:ext>
              </a:extLst>
            </p:cNvPr>
            <p:cNvCxnSpPr>
              <a:cxnSpLocks/>
            </p:cNvCxnSpPr>
            <p:nvPr/>
          </p:nvCxnSpPr>
          <p:spPr>
            <a:xfrm>
              <a:off x="1623606" y="5160723"/>
              <a:ext cx="852726" cy="297002"/>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7626EC7A-F83D-EF45-9A26-842995BF871B}"/>
              </a:ext>
            </a:extLst>
          </p:cNvPr>
          <p:cNvGrpSpPr/>
          <p:nvPr/>
        </p:nvGrpSpPr>
        <p:grpSpPr>
          <a:xfrm>
            <a:off x="4886743" y="2638139"/>
            <a:ext cx="4064498" cy="1095813"/>
            <a:chOff x="4881123" y="2661995"/>
            <a:chExt cx="4064498" cy="1095813"/>
          </a:xfrm>
        </p:grpSpPr>
        <p:sp>
          <p:nvSpPr>
            <p:cNvPr id="10" name="Freeform 9">
              <a:extLst>
                <a:ext uri="{FF2B5EF4-FFF2-40B4-BE49-F238E27FC236}">
                  <a16:creationId xmlns:a16="http://schemas.microsoft.com/office/drawing/2014/main" id="{CC20F806-518A-804D-B0AE-5B205717CF32}"/>
                </a:ext>
              </a:extLst>
            </p:cNvPr>
            <p:cNvSpPr/>
            <p:nvPr/>
          </p:nvSpPr>
          <p:spPr>
            <a:xfrm>
              <a:off x="4881123" y="3377883"/>
              <a:ext cx="1231578" cy="379925"/>
            </a:xfrm>
            <a:custGeom>
              <a:avLst/>
              <a:gdLst>
                <a:gd name="connsiteX0" fmla="*/ 467491 w 1231578"/>
                <a:gd name="connsiteY0" fmla="*/ 4144 h 379925"/>
                <a:gd name="connsiteX1" fmla="*/ 379809 w 1231578"/>
                <a:gd name="connsiteY1" fmla="*/ 16670 h 379925"/>
                <a:gd name="connsiteX2" fmla="*/ 191918 w 1231578"/>
                <a:gd name="connsiteY2" fmla="*/ 29196 h 379925"/>
                <a:gd name="connsiteX3" fmla="*/ 141814 w 1231578"/>
                <a:gd name="connsiteY3" fmla="*/ 41722 h 379925"/>
                <a:gd name="connsiteX4" fmla="*/ 66658 w 1231578"/>
                <a:gd name="connsiteY4" fmla="*/ 66775 h 379925"/>
                <a:gd name="connsiteX5" fmla="*/ 41606 w 1231578"/>
                <a:gd name="connsiteY5" fmla="*/ 104353 h 379925"/>
                <a:gd name="connsiteX6" fmla="*/ 4028 w 1231578"/>
                <a:gd name="connsiteY6" fmla="*/ 129405 h 379925"/>
                <a:gd name="connsiteX7" fmla="*/ 16554 w 1231578"/>
                <a:gd name="connsiteY7" fmla="*/ 229613 h 379925"/>
                <a:gd name="connsiteX8" fmla="*/ 204444 w 1231578"/>
                <a:gd name="connsiteY8" fmla="*/ 267191 h 379925"/>
                <a:gd name="connsiteX9" fmla="*/ 304652 w 1231578"/>
                <a:gd name="connsiteY9" fmla="*/ 279717 h 379925"/>
                <a:gd name="connsiteX10" fmla="*/ 354756 w 1231578"/>
                <a:gd name="connsiteY10" fmla="*/ 292243 h 379925"/>
                <a:gd name="connsiteX11" fmla="*/ 592751 w 1231578"/>
                <a:gd name="connsiteY11" fmla="*/ 304769 h 379925"/>
                <a:gd name="connsiteX12" fmla="*/ 705485 w 1231578"/>
                <a:gd name="connsiteY12" fmla="*/ 317295 h 379925"/>
                <a:gd name="connsiteX13" fmla="*/ 780641 w 1231578"/>
                <a:gd name="connsiteY13" fmla="*/ 354873 h 379925"/>
                <a:gd name="connsiteX14" fmla="*/ 905902 w 1231578"/>
                <a:gd name="connsiteY14" fmla="*/ 379925 h 379925"/>
                <a:gd name="connsiteX15" fmla="*/ 1181474 w 1231578"/>
                <a:gd name="connsiteY15" fmla="*/ 367399 h 379925"/>
                <a:gd name="connsiteX16" fmla="*/ 1219052 w 1231578"/>
                <a:gd name="connsiteY16" fmla="*/ 342347 h 379925"/>
                <a:gd name="connsiteX17" fmla="*/ 1231578 w 1231578"/>
                <a:gd name="connsiteY17" fmla="*/ 304769 h 379925"/>
                <a:gd name="connsiteX18" fmla="*/ 1219052 w 1231578"/>
                <a:gd name="connsiteY18" fmla="*/ 166983 h 379925"/>
                <a:gd name="connsiteX19" fmla="*/ 1156422 w 1231578"/>
                <a:gd name="connsiteY19" fmla="*/ 91827 h 379925"/>
                <a:gd name="connsiteX20" fmla="*/ 1118844 w 1231578"/>
                <a:gd name="connsiteY20" fmla="*/ 79301 h 379925"/>
                <a:gd name="connsiteX21" fmla="*/ 1081266 w 1231578"/>
                <a:gd name="connsiteY21" fmla="*/ 54249 h 379925"/>
                <a:gd name="connsiteX22" fmla="*/ 580225 w 1231578"/>
                <a:gd name="connsiteY22" fmla="*/ 16670 h 379925"/>
                <a:gd name="connsiteX23" fmla="*/ 467491 w 1231578"/>
                <a:gd name="connsiteY23" fmla="*/ 4144 h 37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1578" h="379925">
                  <a:moveTo>
                    <a:pt x="467491" y="4144"/>
                  </a:moveTo>
                  <a:cubicBezTo>
                    <a:pt x="434088" y="4144"/>
                    <a:pt x="409212" y="13997"/>
                    <a:pt x="379809" y="16670"/>
                  </a:cubicBezTo>
                  <a:cubicBezTo>
                    <a:pt x="317297" y="22353"/>
                    <a:pt x="254342" y="22625"/>
                    <a:pt x="191918" y="29196"/>
                  </a:cubicBezTo>
                  <a:cubicBezTo>
                    <a:pt x="174797" y="30998"/>
                    <a:pt x="158303" y="36775"/>
                    <a:pt x="141814" y="41722"/>
                  </a:cubicBezTo>
                  <a:cubicBezTo>
                    <a:pt x="116521" y="49310"/>
                    <a:pt x="66658" y="66775"/>
                    <a:pt x="66658" y="66775"/>
                  </a:cubicBezTo>
                  <a:cubicBezTo>
                    <a:pt x="58307" y="79301"/>
                    <a:pt x="52251" y="93708"/>
                    <a:pt x="41606" y="104353"/>
                  </a:cubicBezTo>
                  <a:cubicBezTo>
                    <a:pt x="30961" y="114998"/>
                    <a:pt x="6980" y="114643"/>
                    <a:pt x="4028" y="129405"/>
                  </a:cubicBezTo>
                  <a:cubicBezTo>
                    <a:pt x="-2574" y="162414"/>
                    <a:pt x="-2750" y="202036"/>
                    <a:pt x="16554" y="229613"/>
                  </a:cubicBezTo>
                  <a:cubicBezTo>
                    <a:pt x="35305" y="256400"/>
                    <a:pt x="197581" y="266384"/>
                    <a:pt x="204444" y="267191"/>
                  </a:cubicBezTo>
                  <a:cubicBezTo>
                    <a:pt x="237876" y="271124"/>
                    <a:pt x="271447" y="274183"/>
                    <a:pt x="304652" y="279717"/>
                  </a:cubicBezTo>
                  <a:cubicBezTo>
                    <a:pt x="321633" y="282547"/>
                    <a:pt x="337605" y="290752"/>
                    <a:pt x="354756" y="292243"/>
                  </a:cubicBezTo>
                  <a:cubicBezTo>
                    <a:pt x="433899" y="299125"/>
                    <a:pt x="513419" y="300594"/>
                    <a:pt x="592751" y="304769"/>
                  </a:cubicBezTo>
                  <a:cubicBezTo>
                    <a:pt x="630329" y="308944"/>
                    <a:pt x="668190" y="311079"/>
                    <a:pt x="705485" y="317295"/>
                  </a:cubicBezTo>
                  <a:cubicBezTo>
                    <a:pt x="763064" y="326892"/>
                    <a:pt x="725556" y="331265"/>
                    <a:pt x="780641" y="354873"/>
                  </a:cubicBezTo>
                  <a:cubicBezTo>
                    <a:pt x="804423" y="365065"/>
                    <a:pt x="888947" y="377099"/>
                    <a:pt x="905902" y="379925"/>
                  </a:cubicBezTo>
                  <a:cubicBezTo>
                    <a:pt x="997759" y="375750"/>
                    <a:pt x="1090177" y="378355"/>
                    <a:pt x="1181474" y="367399"/>
                  </a:cubicBezTo>
                  <a:cubicBezTo>
                    <a:pt x="1196421" y="365605"/>
                    <a:pt x="1209648" y="354102"/>
                    <a:pt x="1219052" y="342347"/>
                  </a:cubicBezTo>
                  <a:cubicBezTo>
                    <a:pt x="1227300" y="332037"/>
                    <a:pt x="1227403" y="317295"/>
                    <a:pt x="1231578" y="304769"/>
                  </a:cubicBezTo>
                  <a:cubicBezTo>
                    <a:pt x="1227403" y="258840"/>
                    <a:pt x="1228715" y="212077"/>
                    <a:pt x="1219052" y="166983"/>
                  </a:cubicBezTo>
                  <a:cubicBezTo>
                    <a:pt x="1215201" y="149011"/>
                    <a:pt x="1168136" y="99636"/>
                    <a:pt x="1156422" y="91827"/>
                  </a:cubicBezTo>
                  <a:cubicBezTo>
                    <a:pt x="1145436" y="84503"/>
                    <a:pt x="1130654" y="85206"/>
                    <a:pt x="1118844" y="79301"/>
                  </a:cubicBezTo>
                  <a:cubicBezTo>
                    <a:pt x="1105379" y="72568"/>
                    <a:pt x="1095023" y="60363"/>
                    <a:pt x="1081266" y="54249"/>
                  </a:cubicBezTo>
                  <a:cubicBezTo>
                    <a:pt x="927563" y="-14065"/>
                    <a:pt x="730318" y="21084"/>
                    <a:pt x="580225" y="16670"/>
                  </a:cubicBezTo>
                  <a:cubicBezTo>
                    <a:pt x="497147" y="-11023"/>
                    <a:pt x="500894" y="4144"/>
                    <a:pt x="467491" y="4144"/>
                  </a:cubicBezTo>
                  <a:close/>
                </a:path>
              </a:pathLst>
            </a:cu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Curved Connector 10">
              <a:extLst>
                <a:ext uri="{FF2B5EF4-FFF2-40B4-BE49-F238E27FC236}">
                  <a16:creationId xmlns:a16="http://schemas.microsoft.com/office/drawing/2014/main" id="{7A95F5F8-B28C-2B4B-BC2A-BC11D0C57C96}"/>
                </a:ext>
              </a:extLst>
            </p:cNvPr>
            <p:cNvCxnSpPr>
              <a:cxnSpLocks/>
            </p:cNvCxnSpPr>
            <p:nvPr/>
          </p:nvCxnSpPr>
          <p:spPr>
            <a:xfrm rot="10800000" flipV="1">
              <a:off x="6112701" y="3056351"/>
              <a:ext cx="538622" cy="511494"/>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0206A11-81DF-6D4D-BAB9-660532A0F3EF}"/>
                </a:ext>
              </a:extLst>
            </p:cNvPr>
            <p:cNvSpPr/>
            <p:nvPr/>
          </p:nvSpPr>
          <p:spPr>
            <a:xfrm>
              <a:off x="6517037" y="2661995"/>
              <a:ext cx="2428584"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3" name="Group 32">
            <a:extLst>
              <a:ext uri="{FF2B5EF4-FFF2-40B4-BE49-F238E27FC236}">
                <a16:creationId xmlns:a16="http://schemas.microsoft.com/office/drawing/2014/main" id="{76C86332-FBE1-2147-8A69-69D846681F8D}"/>
              </a:ext>
            </a:extLst>
          </p:cNvPr>
          <p:cNvGrpSpPr/>
          <p:nvPr/>
        </p:nvGrpSpPr>
        <p:grpSpPr>
          <a:xfrm>
            <a:off x="75990" y="2725009"/>
            <a:ext cx="3944865" cy="2435714"/>
            <a:chOff x="75990" y="2725009"/>
            <a:chExt cx="3944865" cy="2435714"/>
          </a:xfrm>
        </p:grpSpPr>
        <p:sp>
          <p:nvSpPr>
            <p:cNvPr id="16" name="Freeform 15">
              <a:extLst>
                <a:ext uri="{FF2B5EF4-FFF2-40B4-BE49-F238E27FC236}">
                  <a16:creationId xmlns:a16="http://schemas.microsoft.com/office/drawing/2014/main" id="{5A5AE008-07A4-924F-9F56-E68F1FF06525}"/>
                </a:ext>
              </a:extLst>
            </p:cNvPr>
            <p:cNvSpPr/>
            <p:nvPr/>
          </p:nvSpPr>
          <p:spPr>
            <a:xfrm>
              <a:off x="2829373" y="3319397"/>
              <a:ext cx="1191482" cy="1841326"/>
            </a:xfrm>
            <a:custGeom>
              <a:avLst/>
              <a:gdLst>
                <a:gd name="connsiteX0" fmla="*/ 39087 w 1191482"/>
                <a:gd name="connsiteY0" fmla="*/ 864296 h 1841326"/>
                <a:gd name="connsiteX1" fmla="*/ 26561 w 1191482"/>
                <a:gd name="connsiteY1" fmla="*/ 951978 h 1841326"/>
                <a:gd name="connsiteX2" fmla="*/ 51613 w 1191482"/>
                <a:gd name="connsiteY2" fmla="*/ 1052187 h 1841326"/>
                <a:gd name="connsiteX3" fmla="*/ 89191 w 1191482"/>
                <a:gd name="connsiteY3" fmla="*/ 1077239 h 1841326"/>
                <a:gd name="connsiteX4" fmla="*/ 176874 w 1191482"/>
                <a:gd name="connsiteY4" fmla="*/ 1102291 h 1841326"/>
                <a:gd name="connsiteX5" fmla="*/ 289608 w 1191482"/>
                <a:gd name="connsiteY5" fmla="*/ 1039661 h 1841326"/>
                <a:gd name="connsiteX6" fmla="*/ 314660 w 1191482"/>
                <a:gd name="connsiteY6" fmla="*/ 1014608 h 1841326"/>
                <a:gd name="connsiteX7" fmla="*/ 339712 w 1191482"/>
                <a:gd name="connsiteY7" fmla="*/ 977030 h 1841326"/>
                <a:gd name="connsiteX8" fmla="*/ 377290 w 1191482"/>
                <a:gd name="connsiteY8" fmla="*/ 951978 h 1841326"/>
                <a:gd name="connsiteX9" fmla="*/ 414868 w 1191482"/>
                <a:gd name="connsiteY9" fmla="*/ 876822 h 1841326"/>
                <a:gd name="connsiteX10" fmla="*/ 452446 w 1191482"/>
                <a:gd name="connsiteY10" fmla="*/ 851770 h 1841326"/>
                <a:gd name="connsiteX11" fmla="*/ 502550 w 1191482"/>
                <a:gd name="connsiteY11" fmla="*/ 789140 h 1841326"/>
                <a:gd name="connsiteX12" fmla="*/ 602759 w 1191482"/>
                <a:gd name="connsiteY12" fmla="*/ 726510 h 1841326"/>
                <a:gd name="connsiteX13" fmla="*/ 640337 w 1191482"/>
                <a:gd name="connsiteY13" fmla="*/ 713984 h 1841326"/>
                <a:gd name="connsiteX14" fmla="*/ 677915 w 1191482"/>
                <a:gd name="connsiteY14" fmla="*/ 701458 h 1841326"/>
                <a:gd name="connsiteX15" fmla="*/ 815701 w 1191482"/>
                <a:gd name="connsiteY15" fmla="*/ 713984 h 1841326"/>
                <a:gd name="connsiteX16" fmla="*/ 853279 w 1191482"/>
                <a:gd name="connsiteY16" fmla="*/ 739036 h 1841326"/>
                <a:gd name="connsiteX17" fmla="*/ 840753 w 1191482"/>
                <a:gd name="connsiteY17" fmla="*/ 801666 h 1841326"/>
                <a:gd name="connsiteX18" fmla="*/ 878331 w 1191482"/>
                <a:gd name="connsiteY18" fmla="*/ 977030 h 1841326"/>
                <a:gd name="connsiteX19" fmla="*/ 903383 w 1191482"/>
                <a:gd name="connsiteY19" fmla="*/ 1014608 h 1841326"/>
                <a:gd name="connsiteX20" fmla="*/ 940961 w 1191482"/>
                <a:gd name="connsiteY20" fmla="*/ 1089765 h 1841326"/>
                <a:gd name="connsiteX21" fmla="*/ 966013 w 1191482"/>
                <a:gd name="connsiteY21" fmla="*/ 1164921 h 1841326"/>
                <a:gd name="connsiteX22" fmla="*/ 991065 w 1191482"/>
                <a:gd name="connsiteY22" fmla="*/ 1240077 h 1841326"/>
                <a:gd name="connsiteX23" fmla="*/ 1003591 w 1191482"/>
                <a:gd name="connsiteY23" fmla="*/ 1277655 h 1841326"/>
                <a:gd name="connsiteX24" fmla="*/ 1016117 w 1191482"/>
                <a:gd name="connsiteY24" fmla="*/ 1327759 h 1841326"/>
                <a:gd name="connsiteX25" fmla="*/ 1066222 w 1191482"/>
                <a:gd name="connsiteY25" fmla="*/ 1828800 h 1841326"/>
                <a:gd name="connsiteX26" fmla="*/ 1103800 w 1191482"/>
                <a:gd name="connsiteY26" fmla="*/ 1841326 h 1841326"/>
                <a:gd name="connsiteX27" fmla="*/ 1166430 w 1191482"/>
                <a:gd name="connsiteY27" fmla="*/ 1828800 h 1841326"/>
                <a:gd name="connsiteX28" fmla="*/ 1191482 w 1191482"/>
                <a:gd name="connsiteY28" fmla="*/ 1753644 h 1841326"/>
                <a:gd name="connsiteX29" fmla="*/ 1178956 w 1191482"/>
                <a:gd name="connsiteY29" fmla="*/ 1553228 h 1841326"/>
                <a:gd name="connsiteX30" fmla="*/ 1166430 w 1191482"/>
                <a:gd name="connsiteY30" fmla="*/ 1515650 h 1841326"/>
                <a:gd name="connsiteX31" fmla="*/ 1116326 w 1191482"/>
                <a:gd name="connsiteY31" fmla="*/ 1440493 h 1841326"/>
                <a:gd name="connsiteX32" fmla="*/ 1091274 w 1191482"/>
                <a:gd name="connsiteY32" fmla="*/ 1402915 h 1841326"/>
                <a:gd name="connsiteX33" fmla="*/ 1066222 w 1191482"/>
                <a:gd name="connsiteY33" fmla="*/ 1365337 h 1841326"/>
                <a:gd name="connsiteX34" fmla="*/ 1016117 w 1191482"/>
                <a:gd name="connsiteY34" fmla="*/ 1302707 h 1841326"/>
                <a:gd name="connsiteX35" fmla="*/ 991065 w 1191482"/>
                <a:gd name="connsiteY35" fmla="*/ 1227551 h 1841326"/>
                <a:gd name="connsiteX36" fmla="*/ 991065 w 1191482"/>
                <a:gd name="connsiteY36" fmla="*/ 939452 h 1841326"/>
                <a:gd name="connsiteX37" fmla="*/ 1028643 w 1191482"/>
                <a:gd name="connsiteY37" fmla="*/ 826718 h 1841326"/>
                <a:gd name="connsiteX38" fmla="*/ 1041169 w 1191482"/>
                <a:gd name="connsiteY38" fmla="*/ 789140 h 1841326"/>
                <a:gd name="connsiteX39" fmla="*/ 1053695 w 1191482"/>
                <a:gd name="connsiteY39" fmla="*/ 751562 h 1841326"/>
                <a:gd name="connsiteX40" fmla="*/ 1041169 w 1191482"/>
                <a:gd name="connsiteY40" fmla="*/ 651354 h 1841326"/>
                <a:gd name="connsiteX41" fmla="*/ 1016117 w 1191482"/>
                <a:gd name="connsiteY41" fmla="*/ 576198 h 1841326"/>
                <a:gd name="connsiteX42" fmla="*/ 1041169 w 1191482"/>
                <a:gd name="connsiteY42" fmla="*/ 501041 h 1841326"/>
                <a:gd name="connsiteX43" fmla="*/ 1053695 w 1191482"/>
                <a:gd name="connsiteY43" fmla="*/ 463463 h 1841326"/>
                <a:gd name="connsiteX44" fmla="*/ 1078748 w 1191482"/>
                <a:gd name="connsiteY44" fmla="*/ 438411 h 1841326"/>
                <a:gd name="connsiteX45" fmla="*/ 1091274 w 1191482"/>
                <a:gd name="connsiteY45" fmla="*/ 388307 h 1841326"/>
                <a:gd name="connsiteX46" fmla="*/ 1116326 w 1191482"/>
                <a:gd name="connsiteY46" fmla="*/ 300625 h 1841326"/>
                <a:gd name="connsiteX47" fmla="*/ 1128852 w 1191482"/>
                <a:gd name="connsiteY47" fmla="*/ 200417 h 1841326"/>
                <a:gd name="connsiteX48" fmla="*/ 1091274 w 1191482"/>
                <a:gd name="connsiteY48" fmla="*/ 50104 h 1841326"/>
                <a:gd name="connsiteX49" fmla="*/ 1053695 w 1191482"/>
                <a:gd name="connsiteY49" fmla="*/ 25052 h 1841326"/>
                <a:gd name="connsiteX50" fmla="*/ 978539 w 1191482"/>
                <a:gd name="connsiteY50" fmla="*/ 0 h 1841326"/>
                <a:gd name="connsiteX51" fmla="*/ 790649 w 1191482"/>
                <a:gd name="connsiteY51" fmla="*/ 25052 h 1841326"/>
                <a:gd name="connsiteX52" fmla="*/ 715493 w 1191482"/>
                <a:gd name="connsiteY52" fmla="*/ 75156 h 1841326"/>
                <a:gd name="connsiteX53" fmla="*/ 677915 w 1191482"/>
                <a:gd name="connsiteY53" fmla="*/ 100208 h 1841326"/>
                <a:gd name="connsiteX54" fmla="*/ 652863 w 1191482"/>
                <a:gd name="connsiteY54" fmla="*/ 125261 h 1841326"/>
                <a:gd name="connsiteX55" fmla="*/ 615285 w 1191482"/>
                <a:gd name="connsiteY55" fmla="*/ 150313 h 1841326"/>
                <a:gd name="connsiteX56" fmla="*/ 552654 w 1191482"/>
                <a:gd name="connsiteY56" fmla="*/ 200417 h 1841326"/>
                <a:gd name="connsiteX57" fmla="*/ 527602 w 1191482"/>
                <a:gd name="connsiteY57" fmla="*/ 237995 h 1841326"/>
                <a:gd name="connsiteX58" fmla="*/ 490024 w 1191482"/>
                <a:gd name="connsiteY58" fmla="*/ 263047 h 1841326"/>
                <a:gd name="connsiteX59" fmla="*/ 477498 w 1191482"/>
                <a:gd name="connsiteY59" fmla="*/ 300625 h 1841326"/>
                <a:gd name="connsiteX60" fmla="*/ 439920 w 1191482"/>
                <a:gd name="connsiteY60" fmla="*/ 338203 h 1841326"/>
                <a:gd name="connsiteX61" fmla="*/ 402342 w 1191482"/>
                <a:gd name="connsiteY61" fmla="*/ 413359 h 1841326"/>
                <a:gd name="connsiteX62" fmla="*/ 314660 w 1191482"/>
                <a:gd name="connsiteY62" fmla="*/ 526093 h 1841326"/>
                <a:gd name="connsiteX63" fmla="*/ 289608 w 1191482"/>
                <a:gd name="connsiteY63" fmla="*/ 563671 h 1841326"/>
                <a:gd name="connsiteX64" fmla="*/ 226978 w 1191482"/>
                <a:gd name="connsiteY64" fmla="*/ 626302 h 1841326"/>
                <a:gd name="connsiteX65" fmla="*/ 151822 w 1191482"/>
                <a:gd name="connsiteY65" fmla="*/ 701458 h 1841326"/>
                <a:gd name="connsiteX66" fmla="*/ 126769 w 1191482"/>
                <a:gd name="connsiteY66" fmla="*/ 726510 h 1841326"/>
                <a:gd name="connsiteX67" fmla="*/ 89191 w 1191482"/>
                <a:gd name="connsiteY67" fmla="*/ 739036 h 1841326"/>
                <a:gd name="connsiteX68" fmla="*/ 51613 w 1191482"/>
                <a:gd name="connsiteY68" fmla="*/ 776614 h 1841326"/>
                <a:gd name="connsiteX69" fmla="*/ 14035 w 1191482"/>
                <a:gd name="connsiteY69" fmla="*/ 801666 h 1841326"/>
                <a:gd name="connsiteX70" fmla="*/ 1509 w 1191482"/>
                <a:gd name="connsiteY70" fmla="*/ 914400 h 184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91482" h="1841326">
                  <a:moveTo>
                    <a:pt x="39087" y="864296"/>
                  </a:moveTo>
                  <a:cubicBezTo>
                    <a:pt x="34912" y="893523"/>
                    <a:pt x="26561" y="922454"/>
                    <a:pt x="26561" y="951978"/>
                  </a:cubicBezTo>
                  <a:cubicBezTo>
                    <a:pt x="26561" y="954317"/>
                    <a:pt x="41729" y="1039832"/>
                    <a:pt x="51613" y="1052187"/>
                  </a:cubicBezTo>
                  <a:cubicBezTo>
                    <a:pt x="61017" y="1063943"/>
                    <a:pt x="75726" y="1070506"/>
                    <a:pt x="89191" y="1077239"/>
                  </a:cubicBezTo>
                  <a:cubicBezTo>
                    <a:pt x="107162" y="1086224"/>
                    <a:pt x="160820" y="1098278"/>
                    <a:pt x="176874" y="1102291"/>
                  </a:cubicBezTo>
                  <a:cubicBezTo>
                    <a:pt x="224127" y="1086540"/>
                    <a:pt x="246540" y="1082731"/>
                    <a:pt x="289608" y="1039661"/>
                  </a:cubicBezTo>
                  <a:cubicBezTo>
                    <a:pt x="297959" y="1031310"/>
                    <a:pt x="307283" y="1023830"/>
                    <a:pt x="314660" y="1014608"/>
                  </a:cubicBezTo>
                  <a:cubicBezTo>
                    <a:pt x="324064" y="1002852"/>
                    <a:pt x="329067" y="987675"/>
                    <a:pt x="339712" y="977030"/>
                  </a:cubicBezTo>
                  <a:cubicBezTo>
                    <a:pt x="350357" y="966385"/>
                    <a:pt x="364764" y="960329"/>
                    <a:pt x="377290" y="951978"/>
                  </a:cubicBezTo>
                  <a:cubicBezTo>
                    <a:pt x="387478" y="921415"/>
                    <a:pt x="390586" y="901104"/>
                    <a:pt x="414868" y="876822"/>
                  </a:cubicBezTo>
                  <a:cubicBezTo>
                    <a:pt x="425513" y="866177"/>
                    <a:pt x="439920" y="860121"/>
                    <a:pt x="452446" y="851770"/>
                  </a:cubicBezTo>
                  <a:cubicBezTo>
                    <a:pt x="476832" y="778613"/>
                    <a:pt x="445892" y="845798"/>
                    <a:pt x="502550" y="789140"/>
                  </a:cubicBezTo>
                  <a:cubicBezTo>
                    <a:pt x="572025" y="719665"/>
                    <a:pt x="461090" y="773732"/>
                    <a:pt x="602759" y="726510"/>
                  </a:cubicBezTo>
                  <a:lnTo>
                    <a:pt x="640337" y="713984"/>
                  </a:lnTo>
                  <a:lnTo>
                    <a:pt x="677915" y="701458"/>
                  </a:lnTo>
                  <a:cubicBezTo>
                    <a:pt x="723844" y="705633"/>
                    <a:pt x="770607" y="704321"/>
                    <a:pt x="815701" y="713984"/>
                  </a:cubicBezTo>
                  <a:cubicBezTo>
                    <a:pt x="830421" y="717138"/>
                    <a:pt x="849143" y="724561"/>
                    <a:pt x="853279" y="739036"/>
                  </a:cubicBezTo>
                  <a:cubicBezTo>
                    <a:pt x="859128" y="759507"/>
                    <a:pt x="844928" y="780789"/>
                    <a:pt x="840753" y="801666"/>
                  </a:cubicBezTo>
                  <a:cubicBezTo>
                    <a:pt x="846053" y="844068"/>
                    <a:pt x="850872" y="935841"/>
                    <a:pt x="878331" y="977030"/>
                  </a:cubicBezTo>
                  <a:lnTo>
                    <a:pt x="903383" y="1014608"/>
                  </a:lnTo>
                  <a:cubicBezTo>
                    <a:pt x="949063" y="1151652"/>
                    <a:pt x="876212" y="944080"/>
                    <a:pt x="940961" y="1089765"/>
                  </a:cubicBezTo>
                  <a:cubicBezTo>
                    <a:pt x="951686" y="1113896"/>
                    <a:pt x="957662" y="1139869"/>
                    <a:pt x="966013" y="1164921"/>
                  </a:cubicBezTo>
                  <a:lnTo>
                    <a:pt x="991065" y="1240077"/>
                  </a:lnTo>
                  <a:cubicBezTo>
                    <a:pt x="995240" y="1252603"/>
                    <a:pt x="1000389" y="1264846"/>
                    <a:pt x="1003591" y="1277655"/>
                  </a:cubicBezTo>
                  <a:lnTo>
                    <a:pt x="1016117" y="1327759"/>
                  </a:lnTo>
                  <a:cubicBezTo>
                    <a:pt x="1021091" y="1516761"/>
                    <a:pt x="897335" y="1744357"/>
                    <a:pt x="1066222" y="1828800"/>
                  </a:cubicBezTo>
                  <a:cubicBezTo>
                    <a:pt x="1078032" y="1834705"/>
                    <a:pt x="1091274" y="1837151"/>
                    <a:pt x="1103800" y="1841326"/>
                  </a:cubicBezTo>
                  <a:cubicBezTo>
                    <a:pt x="1124677" y="1837151"/>
                    <a:pt x="1151376" y="1843854"/>
                    <a:pt x="1166430" y="1828800"/>
                  </a:cubicBezTo>
                  <a:cubicBezTo>
                    <a:pt x="1185103" y="1810127"/>
                    <a:pt x="1191482" y="1753644"/>
                    <a:pt x="1191482" y="1753644"/>
                  </a:cubicBezTo>
                  <a:cubicBezTo>
                    <a:pt x="1187307" y="1686839"/>
                    <a:pt x="1185963" y="1619796"/>
                    <a:pt x="1178956" y="1553228"/>
                  </a:cubicBezTo>
                  <a:cubicBezTo>
                    <a:pt x="1177574" y="1540097"/>
                    <a:pt x="1172842" y="1527192"/>
                    <a:pt x="1166430" y="1515650"/>
                  </a:cubicBezTo>
                  <a:cubicBezTo>
                    <a:pt x="1151808" y="1489330"/>
                    <a:pt x="1133027" y="1465545"/>
                    <a:pt x="1116326" y="1440493"/>
                  </a:cubicBezTo>
                  <a:lnTo>
                    <a:pt x="1091274" y="1402915"/>
                  </a:lnTo>
                  <a:cubicBezTo>
                    <a:pt x="1082923" y="1390389"/>
                    <a:pt x="1076867" y="1375982"/>
                    <a:pt x="1066222" y="1365337"/>
                  </a:cubicBezTo>
                  <a:cubicBezTo>
                    <a:pt x="1045398" y="1344514"/>
                    <a:pt x="1028759" y="1331151"/>
                    <a:pt x="1016117" y="1302707"/>
                  </a:cubicBezTo>
                  <a:cubicBezTo>
                    <a:pt x="1005392" y="1278576"/>
                    <a:pt x="991065" y="1227551"/>
                    <a:pt x="991065" y="1227551"/>
                  </a:cubicBezTo>
                  <a:cubicBezTo>
                    <a:pt x="976664" y="1097938"/>
                    <a:pt x="968721" y="1088412"/>
                    <a:pt x="991065" y="939452"/>
                  </a:cubicBezTo>
                  <a:lnTo>
                    <a:pt x="1028643" y="826718"/>
                  </a:lnTo>
                  <a:lnTo>
                    <a:pt x="1041169" y="789140"/>
                  </a:lnTo>
                  <a:lnTo>
                    <a:pt x="1053695" y="751562"/>
                  </a:lnTo>
                  <a:cubicBezTo>
                    <a:pt x="1049520" y="718159"/>
                    <a:pt x="1048222" y="684269"/>
                    <a:pt x="1041169" y="651354"/>
                  </a:cubicBezTo>
                  <a:cubicBezTo>
                    <a:pt x="1035636" y="625533"/>
                    <a:pt x="1016117" y="576198"/>
                    <a:pt x="1016117" y="576198"/>
                  </a:cubicBezTo>
                  <a:lnTo>
                    <a:pt x="1041169" y="501041"/>
                  </a:lnTo>
                  <a:cubicBezTo>
                    <a:pt x="1045344" y="488515"/>
                    <a:pt x="1044358" y="472799"/>
                    <a:pt x="1053695" y="463463"/>
                  </a:cubicBezTo>
                  <a:lnTo>
                    <a:pt x="1078748" y="438411"/>
                  </a:lnTo>
                  <a:cubicBezTo>
                    <a:pt x="1082923" y="421710"/>
                    <a:pt x="1086545" y="404860"/>
                    <a:pt x="1091274" y="388307"/>
                  </a:cubicBezTo>
                  <a:cubicBezTo>
                    <a:pt x="1103187" y="346610"/>
                    <a:pt x="1108494" y="347615"/>
                    <a:pt x="1116326" y="300625"/>
                  </a:cubicBezTo>
                  <a:cubicBezTo>
                    <a:pt x="1121860" y="267420"/>
                    <a:pt x="1124677" y="233820"/>
                    <a:pt x="1128852" y="200417"/>
                  </a:cubicBezTo>
                  <a:cubicBezTo>
                    <a:pt x="1121888" y="137743"/>
                    <a:pt x="1134422" y="93252"/>
                    <a:pt x="1091274" y="50104"/>
                  </a:cubicBezTo>
                  <a:cubicBezTo>
                    <a:pt x="1080629" y="39459"/>
                    <a:pt x="1067452" y="31166"/>
                    <a:pt x="1053695" y="25052"/>
                  </a:cubicBezTo>
                  <a:cubicBezTo>
                    <a:pt x="1029564" y="14327"/>
                    <a:pt x="978539" y="0"/>
                    <a:pt x="978539" y="0"/>
                  </a:cubicBezTo>
                  <a:cubicBezTo>
                    <a:pt x="967878" y="888"/>
                    <a:pt x="835795" y="-29"/>
                    <a:pt x="790649" y="25052"/>
                  </a:cubicBezTo>
                  <a:cubicBezTo>
                    <a:pt x="764329" y="39674"/>
                    <a:pt x="740545" y="58455"/>
                    <a:pt x="715493" y="75156"/>
                  </a:cubicBezTo>
                  <a:cubicBezTo>
                    <a:pt x="702967" y="83507"/>
                    <a:pt x="688560" y="89563"/>
                    <a:pt x="677915" y="100208"/>
                  </a:cubicBezTo>
                  <a:cubicBezTo>
                    <a:pt x="669564" y="108559"/>
                    <a:pt x="662085" y="117883"/>
                    <a:pt x="652863" y="125261"/>
                  </a:cubicBezTo>
                  <a:cubicBezTo>
                    <a:pt x="641108" y="134666"/>
                    <a:pt x="627041" y="140909"/>
                    <a:pt x="615285" y="150313"/>
                  </a:cubicBezTo>
                  <a:cubicBezTo>
                    <a:pt x="526041" y="221707"/>
                    <a:pt x="668314" y="123310"/>
                    <a:pt x="552654" y="200417"/>
                  </a:cubicBezTo>
                  <a:cubicBezTo>
                    <a:pt x="544303" y="212943"/>
                    <a:pt x="538247" y="227350"/>
                    <a:pt x="527602" y="237995"/>
                  </a:cubicBezTo>
                  <a:cubicBezTo>
                    <a:pt x="516957" y="248640"/>
                    <a:pt x="499428" y="251292"/>
                    <a:pt x="490024" y="263047"/>
                  </a:cubicBezTo>
                  <a:cubicBezTo>
                    <a:pt x="481776" y="273357"/>
                    <a:pt x="484822" y="289639"/>
                    <a:pt x="477498" y="300625"/>
                  </a:cubicBezTo>
                  <a:cubicBezTo>
                    <a:pt x="467672" y="315364"/>
                    <a:pt x="451261" y="324594"/>
                    <a:pt x="439920" y="338203"/>
                  </a:cubicBezTo>
                  <a:cubicBezTo>
                    <a:pt x="384312" y="404932"/>
                    <a:pt x="440004" y="345567"/>
                    <a:pt x="402342" y="413359"/>
                  </a:cubicBezTo>
                  <a:cubicBezTo>
                    <a:pt x="339025" y="527330"/>
                    <a:pt x="375521" y="453060"/>
                    <a:pt x="314660" y="526093"/>
                  </a:cubicBezTo>
                  <a:cubicBezTo>
                    <a:pt x="305022" y="537658"/>
                    <a:pt x="299521" y="552341"/>
                    <a:pt x="289608" y="563671"/>
                  </a:cubicBezTo>
                  <a:cubicBezTo>
                    <a:pt x="270166" y="585890"/>
                    <a:pt x="244693" y="602683"/>
                    <a:pt x="226978" y="626302"/>
                  </a:cubicBezTo>
                  <a:cubicBezTo>
                    <a:pt x="161320" y="713846"/>
                    <a:pt x="220506" y="646512"/>
                    <a:pt x="151822" y="701458"/>
                  </a:cubicBezTo>
                  <a:cubicBezTo>
                    <a:pt x="142600" y="708835"/>
                    <a:pt x="136896" y="720434"/>
                    <a:pt x="126769" y="726510"/>
                  </a:cubicBezTo>
                  <a:cubicBezTo>
                    <a:pt x="115447" y="733303"/>
                    <a:pt x="101717" y="734861"/>
                    <a:pt x="89191" y="739036"/>
                  </a:cubicBezTo>
                  <a:cubicBezTo>
                    <a:pt x="76665" y="751562"/>
                    <a:pt x="65222" y="765273"/>
                    <a:pt x="51613" y="776614"/>
                  </a:cubicBezTo>
                  <a:cubicBezTo>
                    <a:pt x="40048" y="786252"/>
                    <a:pt x="23439" y="789911"/>
                    <a:pt x="14035" y="801666"/>
                  </a:cubicBezTo>
                  <a:cubicBezTo>
                    <a:pt x="-6413" y="827226"/>
                    <a:pt x="1509" y="893936"/>
                    <a:pt x="1509" y="914400"/>
                  </a:cubicBezTo>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Curved Connector 17">
              <a:extLst>
                <a:ext uri="{FF2B5EF4-FFF2-40B4-BE49-F238E27FC236}">
                  <a16:creationId xmlns:a16="http://schemas.microsoft.com/office/drawing/2014/main" id="{4B22C895-C0A6-CA44-932D-7F34DBD6A6FE}"/>
                </a:ext>
              </a:extLst>
            </p:cNvPr>
            <p:cNvCxnSpPr>
              <a:cxnSpLocks/>
            </p:cNvCxnSpPr>
            <p:nvPr/>
          </p:nvCxnSpPr>
          <p:spPr>
            <a:xfrm rot="16200000" flipH="1">
              <a:off x="1959884" y="3162984"/>
              <a:ext cx="1061908" cy="566304"/>
            </a:xfrm>
            <a:prstGeom prst="curvedConnector3">
              <a:avLst>
                <a:gd name="adj1" fmla="val 2169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A307ACE-ECF1-6940-A75F-773E67CCDAA9}"/>
                </a:ext>
              </a:extLst>
            </p:cNvPr>
            <p:cNvSpPr/>
            <p:nvPr/>
          </p:nvSpPr>
          <p:spPr>
            <a:xfrm>
              <a:off x="75990" y="2725009"/>
              <a:ext cx="1789891"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 </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 performance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6" name="Group 35">
            <a:extLst>
              <a:ext uri="{FF2B5EF4-FFF2-40B4-BE49-F238E27FC236}">
                <a16:creationId xmlns:a16="http://schemas.microsoft.com/office/drawing/2014/main" id="{F4709B0B-1B69-3C47-B574-3A1FD8BC5C33}"/>
              </a:ext>
            </a:extLst>
          </p:cNvPr>
          <p:cNvGrpSpPr/>
          <p:nvPr/>
        </p:nvGrpSpPr>
        <p:grpSpPr>
          <a:xfrm>
            <a:off x="4144046" y="3356975"/>
            <a:ext cx="4803187" cy="2198673"/>
            <a:chOff x="4144046" y="3356975"/>
            <a:chExt cx="4803187" cy="2198673"/>
          </a:xfrm>
        </p:grpSpPr>
        <p:sp>
          <p:nvSpPr>
            <p:cNvPr id="25" name="Freeform 24">
              <a:extLst>
                <a:ext uri="{FF2B5EF4-FFF2-40B4-BE49-F238E27FC236}">
                  <a16:creationId xmlns:a16="http://schemas.microsoft.com/office/drawing/2014/main" id="{47A4F748-3067-364A-9D95-47114FFB732D}"/>
                </a:ext>
              </a:extLst>
            </p:cNvPr>
            <p:cNvSpPr/>
            <p:nvPr/>
          </p:nvSpPr>
          <p:spPr>
            <a:xfrm>
              <a:off x="4144046" y="3356975"/>
              <a:ext cx="578266" cy="1291457"/>
            </a:xfrm>
            <a:custGeom>
              <a:avLst/>
              <a:gdLst>
                <a:gd name="connsiteX0" fmla="*/ 377850 w 578266"/>
                <a:gd name="connsiteY0" fmla="*/ 25052 h 1291457"/>
                <a:gd name="connsiteX1" fmla="*/ 327746 w 578266"/>
                <a:gd name="connsiteY1" fmla="*/ 187891 h 1291457"/>
                <a:gd name="connsiteX2" fmla="*/ 302694 w 578266"/>
                <a:gd name="connsiteY2" fmla="*/ 225469 h 1291457"/>
                <a:gd name="connsiteX3" fmla="*/ 277642 w 578266"/>
                <a:gd name="connsiteY3" fmla="*/ 300625 h 1291457"/>
                <a:gd name="connsiteX4" fmla="*/ 252590 w 578266"/>
                <a:gd name="connsiteY4" fmla="*/ 375781 h 1291457"/>
                <a:gd name="connsiteX5" fmla="*/ 202486 w 578266"/>
                <a:gd name="connsiteY5" fmla="*/ 526093 h 1291457"/>
                <a:gd name="connsiteX6" fmla="*/ 189959 w 578266"/>
                <a:gd name="connsiteY6" fmla="*/ 563672 h 1291457"/>
                <a:gd name="connsiteX7" fmla="*/ 177433 w 578266"/>
                <a:gd name="connsiteY7" fmla="*/ 601250 h 1291457"/>
                <a:gd name="connsiteX8" fmla="*/ 152381 w 578266"/>
                <a:gd name="connsiteY8" fmla="*/ 638828 h 1291457"/>
                <a:gd name="connsiteX9" fmla="*/ 139855 w 578266"/>
                <a:gd name="connsiteY9" fmla="*/ 676406 h 1291457"/>
                <a:gd name="connsiteX10" fmla="*/ 89751 w 578266"/>
                <a:gd name="connsiteY10" fmla="*/ 751562 h 1291457"/>
                <a:gd name="connsiteX11" fmla="*/ 64699 w 578266"/>
                <a:gd name="connsiteY11" fmla="*/ 826718 h 1291457"/>
                <a:gd name="connsiteX12" fmla="*/ 52173 w 578266"/>
                <a:gd name="connsiteY12" fmla="*/ 864296 h 1291457"/>
                <a:gd name="connsiteX13" fmla="*/ 39647 w 578266"/>
                <a:gd name="connsiteY13" fmla="*/ 914400 h 1291457"/>
                <a:gd name="connsiteX14" fmla="*/ 14595 w 578266"/>
                <a:gd name="connsiteY14" fmla="*/ 1052187 h 1291457"/>
                <a:gd name="connsiteX15" fmla="*/ 2069 w 578266"/>
                <a:gd name="connsiteY15" fmla="*/ 1102291 h 1291457"/>
                <a:gd name="connsiteX16" fmla="*/ 52173 w 578266"/>
                <a:gd name="connsiteY16" fmla="*/ 1290181 h 1291457"/>
                <a:gd name="connsiteX17" fmla="*/ 127329 w 578266"/>
                <a:gd name="connsiteY17" fmla="*/ 1277655 h 1291457"/>
                <a:gd name="connsiteX18" fmla="*/ 189959 w 578266"/>
                <a:gd name="connsiteY18" fmla="*/ 1202499 h 1291457"/>
                <a:gd name="connsiteX19" fmla="*/ 202486 w 578266"/>
                <a:gd name="connsiteY19" fmla="*/ 1164921 h 1291457"/>
                <a:gd name="connsiteX20" fmla="*/ 227538 w 578266"/>
                <a:gd name="connsiteY20" fmla="*/ 1127343 h 1291457"/>
                <a:gd name="connsiteX21" fmla="*/ 252590 w 578266"/>
                <a:gd name="connsiteY21" fmla="*/ 1052187 h 1291457"/>
                <a:gd name="connsiteX22" fmla="*/ 265116 w 578266"/>
                <a:gd name="connsiteY22" fmla="*/ 1014609 h 1291457"/>
                <a:gd name="connsiteX23" fmla="*/ 290168 w 578266"/>
                <a:gd name="connsiteY23" fmla="*/ 977030 h 1291457"/>
                <a:gd name="connsiteX24" fmla="*/ 302694 w 578266"/>
                <a:gd name="connsiteY24" fmla="*/ 939452 h 1291457"/>
                <a:gd name="connsiteX25" fmla="*/ 340272 w 578266"/>
                <a:gd name="connsiteY25" fmla="*/ 901874 h 1291457"/>
                <a:gd name="connsiteX26" fmla="*/ 377850 w 578266"/>
                <a:gd name="connsiteY26" fmla="*/ 814192 h 1291457"/>
                <a:gd name="connsiteX27" fmla="*/ 415428 w 578266"/>
                <a:gd name="connsiteY27" fmla="*/ 764088 h 1291457"/>
                <a:gd name="connsiteX28" fmla="*/ 453006 w 578266"/>
                <a:gd name="connsiteY28" fmla="*/ 688932 h 1291457"/>
                <a:gd name="connsiteX29" fmla="*/ 465532 w 578266"/>
                <a:gd name="connsiteY29" fmla="*/ 651354 h 1291457"/>
                <a:gd name="connsiteX30" fmla="*/ 490584 w 578266"/>
                <a:gd name="connsiteY30" fmla="*/ 613776 h 1291457"/>
                <a:gd name="connsiteX31" fmla="*/ 515636 w 578266"/>
                <a:gd name="connsiteY31" fmla="*/ 538620 h 1291457"/>
                <a:gd name="connsiteX32" fmla="*/ 540688 w 578266"/>
                <a:gd name="connsiteY32" fmla="*/ 450937 h 1291457"/>
                <a:gd name="connsiteX33" fmla="*/ 553214 w 578266"/>
                <a:gd name="connsiteY33" fmla="*/ 413359 h 1291457"/>
                <a:gd name="connsiteX34" fmla="*/ 578266 w 578266"/>
                <a:gd name="connsiteY34" fmla="*/ 300625 h 1291457"/>
                <a:gd name="connsiteX35" fmla="*/ 565740 w 578266"/>
                <a:gd name="connsiteY35" fmla="*/ 62630 h 1291457"/>
                <a:gd name="connsiteX36" fmla="*/ 553214 w 578266"/>
                <a:gd name="connsiteY36" fmla="*/ 25052 h 1291457"/>
                <a:gd name="connsiteX37" fmla="*/ 515636 w 578266"/>
                <a:gd name="connsiteY37" fmla="*/ 0 h 1291457"/>
                <a:gd name="connsiteX38" fmla="*/ 377850 w 578266"/>
                <a:gd name="connsiteY38" fmla="*/ 25052 h 129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78266" h="1291457">
                  <a:moveTo>
                    <a:pt x="377850" y="25052"/>
                  </a:moveTo>
                  <a:cubicBezTo>
                    <a:pt x="346535" y="56367"/>
                    <a:pt x="336413" y="174891"/>
                    <a:pt x="327746" y="187891"/>
                  </a:cubicBezTo>
                  <a:cubicBezTo>
                    <a:pt x="319395" y="200417"/>
                    <a:pt x="308808" y="211712"/>
                    <a:pt x="302694" y="225469"/>
                  </a:cubicBezTo>
                  <a:cubicBezTo>
                    <a:pt x="291969" y="249600"/>
                    <a:pt x="285993" y="275573"/>
                    <a:pt x="277642" y="300625"/>
                  </a:cubicBezTo>
                  <a:lnTo>
                    <a:pt x="252590" y="375781"/>
                  </a:lnTo>
                  <a:lnTo>
                    <a:pt x="202486" y="526093"/>
                  </a:lnTo>
                  <a:lnTo>
                    <a:pt x="189959" y="563672"/>
                  </a:lnTo>
                  <a:cubicBezTo>
                    <a:pt x="185784" y="576198"/>
                    <a:pt x="184757" y="590264"/>
                    <a:pt x="177433" y="601250"/>
                  </a:cubicBezTo>
                  <a:cubicBezTo>
                    <a:pt x="169082" y="613776"/>
                    <a:pt x="159114" y="625363"/>
                    <a:pt x="152381" y="638828"/>
                  </a:cubicBezTo>
                  <a:cubicBezTo>
                    <a:pt x="146476" y="650638"/>
                    <a:pt x="146267" y="664864"/>
                    <a:pt x="139855" y="676406"/>
                  </a:cubicBezTo>
                  <a:cubicBezTo>
                    <a:pt x="125233" y="702726"/>
                    <a:pt x="99272" y="722998"/>
                    <a:pt x="89751" y="751562"/>
                  </a:cubicBezTo>
                  <a:lnTo>
                    <a:pt x="64699" y="826718"/>
                  </a:lnTo>
                  <a:cubicBezTo>
                    <a:pt x="60524" y="839244"/>
                    <a:pt x="55375" y="851487"/>
                    <a:pt x="52173" y="864296"/>
                  </a:cubicBezTo>
                  <a:cubicBezTo>
                    <a:pt x="47998" y="880997"/>
                    <a:pt x="43382" y="897595"/>
                    <a:pt x="39647" y="914400"/>
                  </a:cubicBezTo>
                  <a:cubicBezTo>
                    <a:pt x="12779" y="1035308"/>
                    <a:pt x="41789" y="916217"/>
                    <a:pt x="14595" y="1052187"/>
                  </a:cubicBezTo>
                  <a:cubicBezTo>
                    <a:pt x="11219" y="1069068"/>
                    <a:pt x="6244" y="1085590"/>
                    <a:pt x="2069" y="1102291"/>
                  </a:cubicBezTo>
                  <a:cubicBezTo>
                    <a:pt x="2359" y="1105776"/>
                    <a:pt x="-16127" y="1275003"/>
                    <a:pt x="52173" y="1290181"/>
                  </a:cubicBezTo>
                  <a:cubicBezTo>
                    <a:pt x="76966" y="1295691"/>
                    <a:pt x="102277" y="1281830"/>
                    <a:pt x="127329" y="1277655"/>
                  </a:cubicBezTo>
                  <a:cubicBezTo>
                    <a:pt x="155033" y="1249951"/>
                    <a:pt x="172519" y="1237378"/>
                    <a:pt x="189959" y="1202499"/>
                  </a:cubicBezTo>
                  <a:cubicBezTo>
                    <a:pt x="195864" y="1190689"/>
                    <a:pt x="196581" y="1176731"/>
                    <a:pt x="202486" y="1164921"/>
                  </a:cubicBezTo>
                  <a:cubicBezTo>
                    <a:pt x="209219" y="1151456"/>
                    <a:pt x="221424" y="1141100"/>
                    <a:pt x="227538" y="1127343"/>
                  </a:cubicBezTo>
                  <a:cubicBezTo>
                    <a:pt x="238263" y="1103212"/>
                    <a:pt x="244239" y="1077239"/>
                    <a:pt x="252590" y="1052187"/>
                  </a:cubicBezTo>
                  <a:cubicBezTo>
                    <a:pt x="256765" y="1039661"/>
                    <a:pt x="257792" y="1025595"/>
                    <a:pt x="265116" y="1014609"/>
                  </a:cubicBezTo>
                  <a:cubicBezTo>
                    <a:pt x="273467" y="1002083"/>
                    <a:pt x="283435" y="990495"/>
                    <a:pt x="290168" y="977030"/>
                  </a:cubicBezTo>
                  <a:cubicBezTo>
                    <a:pt x="296073" y="965220"/>
                    <a:pt x="295370" y="950438"/>
                    <a:pt x="302694" y="939452"/>
                  </a:cubicBezTo>
                  <a:cubicBezTo>
                    <a:pt x="312520" y="924713"/>
                    <a:pt x="327746" y="914400"/>
                    <a:pt x="340272" y="901874"/>
                  </a:cubicBezTo>
                  <a:cubicBezTo>
                    <a:pt x="352449" y="865344"/>
                    <a:pt x="355738" y="849571"/>
                    <a:pt x="377850" y="814192"/>
                  </a:cubicBezTo>
                  <a:cubicBezTo>
                    <a:pt x="388915" y="796489"/>
                    <a:pt x="402902" y="780789"/>
                    <a:pt x="415428" y="764088"/>
                  </a:cubicBezTo>
                  <a:cubicBezTo>
                    <a:pt x="446912" y="669635"/>
                    <a:pt x="404442" y="786060"/>
                    <a:pt x="453006" y="688932"/>
                  </a:cubicBezTo>
                  <a:cubicBezTo>
                    <a:pt x="458911" y="677122"/>
                    <a:pt x="459627" y="663164"/>
                    <a:pt x="465532" y="651354"/>
                  </a:cubicBezTo>
                  <a:cubicBezTo>
                    <a:pt x="472265" y="637889"/>
                    <a:pt x="484470" y="627533"/>
                    <a:pt x="490584" y="613776"/>
                  </a:cubicBezTo>
                  <a:cubicBezTo>
                    <a:pt x="501309" y="589645"/>
                    <a:pt x="507285" y="563672"/>
                    <a:pt x="515636" y="538620"/>
                  </a:cubicBezTo>
                  <a:cubicBezTo>
                    <a:pt x="545668" y="448523"/>
                    <a:pt x="509233" y="561030"/>
                    <a:pt x="540688" y="450937"/>
                  </a:cubicBezTo>
                  <a:cubicBezTo>
                    <a:pt x="544315" y="438241"/>
                    <a:pt x="549587" y="426055"/>
                    <a:pt x="553214" y="413359"/>
                  </a:cubicBezTo>
                  <a:cubicBezTo>
                    <a:pt x="565007" y="372083"/>
                    <a:pt x="569656" y="343675"/>
                    <a:pt x="578266" y="300625"/>
                  </a:cubicBezTo>
                  <a:cubicBezTo>
                    <a:pt x="574091" y="221293"/>
                    <a:pt x="572932" y="141745"/>
                    <a:pt x="565740" y="62630"/>
                  </a:cubicBezTo>
                  <a:cubicBezTo>
                    <a:pt x="564545" y="49481"/>
                    <a:pt x="561462" y="35362"/>
                    <a:pt x="553214" y="25052"/>
                  </a:cubicBezTo>
                  <a:cubicBezTo>
                    <a:pt x="543810" y="13297"/>
                    <a:pt x="528162" y="8351"/>
                    <a:pt x="515636" y="0"/>
                  </a:cubicBezTo>
                  <a:cubicBezTo>
                    <a:pt x="371969" y="13061"/>
                    <a:pt x="409165" y="-6263"/>
                    <a:pt x="377850" y="25052"/>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63EA287E-2044-2B4D-8EDD-13DAD3476B92}"/>
                </a:ext>
              </a:extLst>
            </p:cNvPr>
            <p:cNvSpPr/>
            <p:nvPr/>
          </p:nvSpPr>
          <p:spPr>
            <a:xfrm>
              <a:off x="4922729" y="3544866"/>
              <a:ext cx="1418211" cy="651353"/>
            </a:xfrm>
            <a:custGeom>
              <a:avLst/>
              <a:gdLst>
                <a:gd name="connsiteX0" fmla="*/ 162838 w 1418211"/>
                <a:gd name="connsiteY0" fmla="*/ 100208 h 651353"/>
                <a:gd name="connsiteX1" fmla="*/ 75156 w 1418211"/>
                <a:gd name="connsiteY1" fmla="*/ 112734 h 651353"/>
                <a:gd name="connsiteX2" fmla="*/ 37578 w 1418211"/>
                <a:gd name="connsiteY2" fmla="*/ 125260 h 651353"/>
                <a:gd name="connsiteX3" fmla="*/ 12526 w 1418211"/>
                <a:gd name="connsiteY3" fmla="*/ 162838 h 651353"/>
                <a:gd name="connsiteX4" fmla="*/ 0 w 1418211"/>
                <a:gd name="connsiteY4" fmla="*/ 200416 h 651353"/>
                <a:gd name="connsiteX5" fmla="*/ 37578 w 1418211"/>
                <a:gd name="connsiteY5" fmla="*/ 325676 h 651353"/>
                <a:gd name="connsiteX6" fmla="*/ 150312 w 1418211"/>
                <a:gd name="connsiteY6" fmla="*/ 375781 h 651353"/>
                <a:gd name="connsiteX7" fmla="*/ 225468 w 1418211"/>
                <a:gd name="connsiteY7" fmla="*/ 400833 h 651353"/>
                <a:gd name="connsiteX8" fmla="*/ 263046 w 1418211"/>
                <a:gd name="connsiteY8" fmla="*/ 413359 h 651353"/>
                <a:gd name="connsiteX9" fmla="*/ 313150 w 1418211"/>
                <a:gd name="connsiteY9" fmla="*/ 425885 h 651353"/>
                <a:gd name="connsiteX10" fmla="*/ 400833 w 1418211"/>
                <a:gd name="connsiteY10" fmla="*/ 450937 h 651353"/>
                <a:gd name="connsiteX11" fmla="*/ 551145 w 1418211"/>
                <a:gd name="connsiteY11" fmla="*/ 488515 h 651353"/>
                <a:gd name="connsiteX12" fmla="*/ 626301 w 1418211"/>
                <a:gd name="connsiteY12" fmla="*/ 538619 h 651353"/>
                <a:gd name="connsiteX13" fmla="*/ 688931 w 1418211"/>
                <a:gd name="connsiteY13" fmla="*/ 588723 h 651353"/>
                <a:gd name="connsiteX14" fmla="*/ 726509 w 1418211"/>
                <a:gd name="connsiteY14" fmla="*/ 613775 h 651353"/>
                <a:gd name="connsiteX15" fmla="*/ 876822 w 1418211"/>
                <a:gd name="connsiteY15" fmla="*/ 651353 h 651353"/>
                <a:gd name="connsiteX16" fmla="*/ 1077238 w 1418211"/>
                <a:gd name="connsiteY16" fmla="*/ 638827 h 651353"/>
                <a:gd name="connsiteX17" fmla="*/ 1189972 w 1418211"/>
                <a:gd name="connsiteY17" fmla="*/ 576197 h 651353"/>
                <a:gd name="connsiteX18" fmla="*/ 1252603 w 1418211"/>
                <a:gd name="connsiteY18" fmla="*/ 513567 h 651353"/>
                <a:gd name="connsiteX19" fmla="*/ 1290181 w 1418211"/>
                <a:gd name="connsiteY19" fmla="*/ 475989 h 651353"/>
                <a:gd name="connsiteX20" fmla="*/ 1340285 w 1418211"/>
                <a:gd name="connsiteY20" fmla="*/ 400833 h 651353"/>
                <a:gd name="connsiteX21" fmla="*/ 1365337 w 1418211"/>
                <a:gd name="connsiteY21" fmla="*/ 363255 h 651353"/>
                <a:gd name="connsiteX22" fmla="*/ 1390389 w 1418211"/>
                <a:gd name="connsiteY22" fmla="*/ 338202 h 651353"/>
                <a:gd name="connsiteX23" fmla="*/ 1402915 w 1418211"/>
                <a:gd name="connsiteY23" fmla="*/ 300624 h 651353"/>
                <a:gd name="connsiteX24" fmla="*/ 1402915 w 1418211"/>
                <a:gd name="connsiteY24" fmla="*/ 100208 h 651353"/>
                <a:gd name="connsiteX25" fmla="*/ 1352811 w 1418211"/>
                <a:gd name="connsiteY25" fmla="*/ 25052 h 651353"/>
                <a:gd name="connsiteX26" fmla="*/ 1315233 w 1418211"/>
                <a:gd name="connsiteY26" fmla="*/ 0 h 651353"/>
                <a:gd name="connsiteX27" fmla="*/ 1252603 w 1418211"/>
                <a:gd name="connsiteY27" fmla="*/ 12526 h 651353"/>
                <a:gd name="connsiteX28" fmla="*/ 1215024 w 1418211"/>
                <a:gd name="connsiteY28" fmla="*/ 75156 h 651353"/>
                <a:gd name="connsiteX29" fmla="*/ 1189972 w 1418211"/>
                <a:gd name="connsiteY29" fmla="*/ 112734 h 651353"/>
                <a:gd name="connsiteX30" fmla="*/ 1139868 w 1418211"/>
                <a:gd name="connsiteY30" fmla="*/ 225468 h 651353"/>
                <a:gd name="connsiteX31" fmla="*/ 1064712 w 1418211"/>
                <a:gd name="connsiteY31" fmla="*/ 250520 h 651353"/>
                <a:gd name="connsiteX32" fmla="*/ 1027134 w 1418211"/>
                <a:gd name="connsiteY32" fmla="*/ 263046 h 651353"/>
                <a:gd name="connsiteX33" fmla="*/ 989556 w 1418211"/>
                <a:gd name="connsiteY33" fmla="*/ 275572 h 651353"/>
                <a:gd name="connsiteX34" fmla="*/ 951978 w 1418211"/>
                <a:gd name="connsiteY34" fmla="*/ 288098 h 651353"/>
                <a:gd name="connsiteX35" fmla="*/ 488515 w 1418211"/>
                <a:gd name="connsiteY35" fmla="*/ 275572 h 651353"/>
                <a:gd name="connsiteX36" fmla="*/ 413359 w 1418211"/>
                <a:gd name="connsiteY36" fmla="*/ 250520 h 651353"/>
                <a:gd name="connsiteX37" fmla="*/ 350729 w 1418211"/>
                <a:gd name="connsiteY37" fmla="*/ 187890 h 651353"/>
                <a:gd name="connsiteX38" fmla="*/ 275572 w 1418211"/>
                <a:gd name="connsiteY38" fmla="*/ 162838 h 651353"/>
                <a:gd name="connsiteX39" fmla="*/ 237994 w 1418211"/>
                <a:gd name="connsiteY39" fmla="*/ 150312 h 651353"/>
                <a:gd name="connsiteX40" fmla="*/ 200416 w 1418211"/>
                <a:gd name="connsiteY40" fmla="*/ 137786 h 651353"/>
                <a:gd name="connsiteX41" fmla="*/ 162838 w 1418211"/>
                <a:gd name="connsiteY41" fmla="*/ 100208 h 65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18211" h="651353">
                  <a:moveTo>
                    <a:pt x="162838" y="100208"/>
                  </a:moveTo>
                  <a:cubicBezTo>
                    <a:pt x="141961" y="96033"/>
                    <a:pt x="104107" y="106944"/>
                    <a:pt x="75156" y="112734"/>
                  </a:cubicBezTo>
                  <a:cubicBezTo>
                    <a:pt x="62209" y="115323"/>
                    <a:pt x="47888" y="117012"/>
                    <a:pt x="37578" y="125260"/>
                  </a:cubicBezTo>
                  <a:cubicBezTo>
                    <a:pt x="25823" y="134664"/>
                    <a:pt x="19259" y="149373"/>
                    <a:pt x="12526" y="162838"/>
                  </a:cubicBezTo>
                  <a:cubicBezTo>
                    <a:pt x="6621" y="174648"/>
                    <a:pt x="4175" y="187890"/>
                    <a:pt x="0" y="200416"/>
                  </a:cubicBezTo>
                  <a:cubicBezTo>
                    <a:pt x="7884" y="255607"/>
                    <a:pt x="-399" y="287699"/>
                    <a:pt x="37578" y="325676"/>
                  </a:cubicBezTo>
                  <a:cubicBezTo>
                    <a:pt x="67355" y="355453"/>
                    <a:pt x="113099" y="363377"/>
                    <a:pt x="150312" y="375781"/>
                  </a:cubicBezTo>
                  <a:lnTo>
                    <a:pt x="225468" y="400833"/>
                  </a:lnTo>
                  <a:cubicBezTo>
                    <a:pt x="237994" y="405008"/>
                    <a:pt x="250237" y="410157"/>
                    <a:pt x="263046" y="413359"/>
                  </a:cubicBezTo>
                  <a:cubicBezTo>
                    <a:pt x="279747" y="417534"/>
                    <a:pt x="296597" y="421156"/>
                    <a:pt x="313150" y="425885"/>
                  </a:cubicBezTo>
                  <a:cubicBezTo>
                    <a:pt x="368860" y="441802"/>
                    <a:pt x="335574" y="437885"/>
                    <a:pt x="400833" y="450937"/>
                  </a:cubicBezTo>
                  <a:cubicBezTo>
                    <a:pt x="441083" y="458987"/>
                    <a:pt x="515272" y="464599"/>
                    <a:pt x="551145" y="488515"/>
                  </a:cubicBezTo>
                  <a:lnTo>
                    <a:pt x="626301" y="538619"/>
                  </a:lnTo>
                  <a:cubicBezTo>
                    <a:pt x="668532" y="601965"/>
                    <a:pt x="628428" y="558471"/>
                    <a:pt x="688931" y="588723"/>
                  </a:cubicBezTo>
                  <a:cubicBezTo>
                    <a:pt x="702396" y="595456"/>
                    <a:pt x="712752" y="607661"/>
                    <a:pt x="726509" y="613775"/>
                  </a:cubicBezTo>
                  <a:cubicBezTo>
                    <a:pt x="786059" y="640241"/>
                    <a:pt x="813801" y="640849"/>
                    <a:pt x="876822" y="651353"/>
                  </a:cubicBezTo>
                  <a:cubicBezTo>
                    <a:pt x="943627" y="647178"/>
                    <a:pt x="1010670" y="645834"/>
                    <a:pt x="1077238" y="638827"/>
                  </a:cubicBezTo>
                  <a:cubicBezTo>
                    <a:pt x="1112447" y="635121"/>
                    <a:pt x="1174368" y="591801"/>
                    <a:pt x="1189972" y="576197"/>
                  </a:cubicBezTo>
                  <a:lnTo>
                    <a:pt x="1252603" y="513567"/>
                  </a:lnTo>
                  <a:cubicBezTo>
                    <a:pt x="1265129" y="501041"/>
                    <a:pt x="1280355" y="490728"/>
                    <a:pt x="1290181" y="475989"/>
                  </a:cubicBezTo>
                  <a:lnTo>
                    <a:pt x="1340285" y="400833"/>
                  </a:lnTo>
                  <a:cubicBezTo>
                    <a:pt x="1348636" y="388307"/>
                    <a:pt x="1354692" y="373900"/>
                    <a:pt x="1365337" y="363255"/>
                  </a:cubicBezTo>
                  <a:lnTo>
                    <a:pt x="1390389" y="338202"/>
                  </a:lnTo>
                  <a:cubicBezTo>
                    <a:pt x="1394564" y="325676"/>
                    <a:pt x="1399713" y="313433"/>
                    <a:pt x="1402915" y="300624"/>
                  </a:cubicBezTo>
                  <a:cubicBezTo>
                    <a:pt x="1420548" y="230093"/>
                    <a:pt x="1425898" y="178352"/>
                    <a:pt x="1402915" y="100208"/>
                  </a:cubicBezTo>
                  <a:cubicBezTo>
                    <a:pt x="1394419" y="71323"/>
                    <a:pt x="1377863" y="41753"/>
                    <a:pt x="1352811" y="25052"/>
                  </a:cubicBezTo>
                  <a:lnTo>
                    <a:pt x="1315233" y="0"/>
                  </a:lnTo>
                  <a:cubicBezTo>
                    <a:pt x="1294356" y="4175"/>
                    <a:pt x="1272172" y="4139"/>
                    <a:pt x="1252603" y="12526"/>
                  </a:cubicBezTo>
                  <a:cubicBezTo>
                    <a:pt x="1221463" y="25872"/>
                    <a:pt x="1227652" y="49900"/>
                    <a:pt x="1215024" y="75156"/>
                  </a:cubicBezTo>
                  <a:cubicBezTo>
                    <a:pt x="1208291" y="88621"/>
                    <a:pt x="1196086" y="98977"/>
                    <a:pt x="1189972" y="112734"/>
                  </a:cubicBezTo>
                  <a:cubicBezTo>
                    <a:pt x="1183897" y="126402"/>
                    <a:pt x="1166035" y="209113"/>
                    <a:pt x="1139868" y="225468"/>
                  </a:cubicBezTo>
                  <a:cubicBezTo>
                    <a:pt x="1117475" y="239464"/>
                    <a:pt x="1089764" y="242169"/>
                    <a:pt x="1064712" y="250520"/>
                  </a:cubicBezTo>
                  <a:lnTo>
                    <a:pt x="1027134" y="263046"/>
                  </a:lnTo>
                  <a:lnTo>
                    <a:pt x="989556" y="275572"/>
                  </a:lnTo>
                  <a:lnTo>
                    <a:pt x="951978" y="288098"/>
                  </a:lnTo>
                  <a:cubicBezTo>
                    <a:pt x="797490" y="283923"/>
                    <a:pt x="642684" y="286328"/>
                    <a:pt x="488515" y="275572"/>
                  </a:cubicBezTo>
                  <a:cubicBezTo>
                    <a:pt x="462172" y="273734"/>
                    <a:pt x="413359" y="250520"/>
                    <a:pt x="413359" y="250520"/>
                  </a:cubicBezTo>
                  <a:cubicBezTo>
                    <a:pt x="390505" y="216239"/>
                    <a:pt x="390285" y="205470"/>
                    <a:pt x="350729" y="187890"/>
                  </a:cubicBezTo>
                  <a:cubicBezTo>
                    <a:pt x="326598" y="177165"/>
                    <a:pt x="300624" y="171189"/>
                    <a:pt x="275572" y="162838"/>
                  </a:cubicBezTo>
                  <a:lnTo>
                    <a:pt x="237994" y="150312"/>
                  </a:lnTo>
                  <a:cubicBezTo>
                    <a:pt x="225468" y="146137"/>
                    <a:pt x="211402" y="145110"/>
                    <a:pt x="200416" y="137786"/>
                  </a:cubicBezTo>
                  <a:cubicBezTo>
                    <a:pt x="155070" y="107555"/>
                    <a:pt x="183715" y="104383"/>
                    <a:pt x="162838" y="100208"/>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Curved Connector 26">
              <a:extLst>
                <a:ext uri="{FF2B5EF4-FFF2-40B4-BE49-F238E27FC236}">
                  <a16:creationId xmlns:a16="http://schemas.microsoft.com/office/drawing/2014/main" id="{E7205ECE-425B-0A43-AF77-699D4289EA23}"/>
                </a:ext>
              </a:extLst>
            </p:cNvPr>
            <p:cNvCxnSpPr>
              <a:cxnSpLocks/>
              <a:stCxn id="29" idx="1"/>
            </p:cNvCxnSpPr>
            <p:nvPr/>
          </p:nvCxnSpPr>
          <p:spPr>
            <a:xfrm rot="10800000">
              <a:off x="4966720" y="4065746"/>
              <a:ext cx="954834" cy="976085"/>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F4E69E4-74C9-B748-9436-CC21B91C7943}"/>
                </a:ext>
              </a:extLst>
            </p:cNvPr>
            <p:cNvSpPr/>
            <p:nvPr/>
          </p:nvSpPr>
          <p:spPr>
            <a:xfrm>
              <a:off x="5921554" y="4528012"/>
              <a:ext cx="3025679"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sp>
        <p:nvSpPr>
          <p:cNvPr id="37" name="Slide Number Placeholder 5">
            <a:extLst>
              <a:ext uri="{FF2B5EF4-FFF2-40B4-BE49-F238E27FC236}">
                <a16:creationId xmlns:a16="http://schemas.microsoft.com/office/drawing/2014/main" id="{4339172A-B82B-FB4D-8B56-F3F79665B107}"/>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12</a:t>
            </a:r>
          </a:p>
        </p:txBody>
      </p:sp>
      <p:pic>
        <p:nvPicPr>
          <p:cNvPr id="17" name="Picture 16">
            <a:extLst>
              <a:ext uri="{FF2B5EF4-FFF2-40B4-BE49-F238E27FC236}">
                <a16:creationId xmlns:a16="http://schemas.microsoft.com/office/drawing/2014/main" id="{415E64CF-3343-6240-AE1A-7770C8C39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0176" y="1874678"/>
            <a:ext cx="6574327" cy="361137"/>
          </a:xfrm>
          <a:prstGeom prst="rect">
            <a:avLst/>
          </a:prstGeom>
        </p:spPr>
      </p:pic>
      <p:sp>
        <p:nvSpPr>
          <p:cNvPr id="28" name="Rectangle 27">
            <a:extLst>
              <a:ext uri="{FF2B5EF4-FFF2-40B4-BE49-F238E27FC236}">
                <a16:creationId xmlns:a16="http://schemas.microsoft.com/office/drawing/2014/main" id="{E5DD7924-E3F0-4647-998B-D0F85EF7B80C}"/>
              </a:ext>
            </a:extLst>
          </p:cNvPr>
          <p:cNvSpPr/>
          <p:nvPr/>
        </p:nvSpPr>
        <p:spPr>
          <a:xfrm rot="2458086">
            <a:off x="3041419" y="3046223"/>
            <a:ext cx="207439" cy="783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D565C80-A5DC-E14B-B9E3-72C77C0A3BEE}"/>
              </a:ext>
            </a:extLst>
          </p:cNvPr>
          <p:cNvSpPr/>
          <p:nvPr/>
        </p:nvSpPr>
        <p:spPr>
          <a:xfrm>
            <a:off x="1674027" y="5216427"/>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0" name="Rectangle 29">
            <a:extLst>
              <a:ext uri="{FF2B5EF4-FFF2-40B4-BE49-F238E27FC236}">
                <a16:creationId xmlns:a16="http://schemas.microsoft.com/office/drawing/2014/main" id="{5CE07C64-1D77-6241-A08F-D62794D4B947}"/>
              </a:ext>
            </a:extLst>
          </p:cNvPr>
          <p:cNvSpPr/>
          <p:nvPr/>
        </p:nvSpPr>
        <p:spPr>
          <a:xfrm>
            <a:off x="8584826" y="3092417"/>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210689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fade">
                                      <p:cBhvr>
                                        <p:cTn id="2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7E256B9-DBCE-4E49-8777-5928CB75112B}"/>
              </a:ext>
            </a:extLst>
          </p:cNvPr>
          <p:cNvGrpSpPr/>
          <p:nvPr/>
        </p:nvGrpSpPr>
        <p:grpSpPr>
          <a:xfrm>
            <a:off x="1992668" y="1863788"/>
            <a:ext cx="5154267" cy="4366189"/>
            <a:chOff x="1992668" y="1863788"/>
            <a:chExt cx="5154267" cy="4366189"/>
          </a:xfrm>
        </p:grpSpPr>
        <p:pic>
          <p:nvPicPr>
            <p:cNvPr id="5" name="Picture 4">
              <a:extLst>
                <a:ext uri="{FF2B5EF4-FFF2-40B4-BE49-F238E27FC236}">
                  <a16:creationId xmlns:a16="http://schemas.microsoft.com/office/drawing/2014/main" id="{A5C165D2-1116-014A-8440-EC93A689EC9E}"/>
                </a:ext>
              </a:extLst>
            </p:cNvPr>
            <p:cNvPicPr>
              <a:picLocks noChangeAspect="1"/>
            </p:cNvPicPr>
            <p:nvPr/>
          </p:nvPicPr>
          <p:blipFill rotWithShape="1">
            <a:blip r:embed="rId3"/>
            <a:srcRect t="10227"/>
            <a:stretch/>
          </p:blipFill>
          <p:spPr>
            <a:xfrm>
              <a:off x="1992668" y="2263884"/>
              <a:ext cx="5154267" cy="3966093"/>
            </a:xfrm>
            <a:prstGeom prst="rect">
              <a:avLst/>
            </a:prstGeom>
          </p:spPr>
        </p:pic>
        <p:pic>
          <p:nvPicPr>
            <p:cNvPr id="14" name="Picture 13">
              <a:extLst>
                <a:ext uri="{FF2B5EF4-FFF2-40B4-BE49-F238E27FC236}">
                  <a16:creationId xmlns:a16="http://schemas.microsoft.com/office/drawing/2014/main" id="{86D2A675-DE2D-314D-8560-ED18B630C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582" y="1863788"/>
              <a:ext cx="3612293" cy="400096"/>
            </a:xfrm>
            <a:prstGeom prst="rect">
              <a:avLst/>
            </a:prstGeom>
          </p:spPr>
        </p:pic>
      </p:grpSp>
      <p:sp>
        <p:nvSpPr>
          <p:cNvPr id="2" name="Title 1">
            <a:extLst>
              <a:ext uri="{FF2B5EF4-FFF2-40B4-BE49-F238E27FC236}">
                <a16:creationId xmlns:a16="http://schemas.microsoft.com/office/drawing/2014/main" id="{5497AC78-BE59-E744-B1A3-4D3EABFDAE0D}"/>
              </a:ext>
            </a:extLst>
          </p:cNvPr>
          <p:cNvSpPr>
            <a:spLocks noGrp="1"/>
          </p:cNvSpPr>
          <p:nvPr>
            <p:ph type="title"/>
          </p:nvPr>
        </p:nvSpPr>
        <p:spPr/>
        <p:txBody>
          <a:bodyPr/>
          <a:lstStyle/>
          <a:p>
            <a:r>
              <a:rPr lang="en-US" dirty="0"/>
              <a:t>Limitations of Prior Approaches (1/2) </a:t>
            </a:r>
          </a:p>
        </p:txBody>
      </p:sp>
      <p:sp>
        <p:nvSpPr>
          <p:cNvPr id="3" name="Content Placeholder 2">
            <a:extLst>
              <a:ext uri="{FF2B5EF4-FFF2-40B4-BE49-F238E27FC236}">
                <a16:creationId xmlns:a16="http://schemas.microsoft.com/office/drawing/2014/main" id="{AEC7E2D9-0FC1-DD4C-A6F7-BFB6FF45D32E}"/>
              </a:ext>
            </a:extLst>
          </p:cNvPr>
          <p:cNvSpPr>
            <a:spLocks noGrp="1"/>
          </p:cNvSpPr>
          <p:nvPr>
            <p:ph idx="1"/>
          </p:nvPr>
        </p:nvSpPr>
        <p:spPr/>
        <p:txBody>
          <a:bodyPr/>
          <a:lstStyle/>
          <a:p>
            <a:r>
              <a:rPr lang="en-US" b="1" dirty="0"/>
              <a:t>Roofline model </a:t>
            </a:r>
            <a:r>
              <a:rPr lang="en-US" dirty="0"/>
              <a:t>→ identifies when an application is </a:t>
            </a:r>
            <a:r>
              <a:rPr lang="en-US" i="1" dirty="0"/>
              <a:t>bounded</a:t>
            </a:r>
            <a:r>
              <a:rPr lang="en-US" dirty="0"/>
              <a:t> by </a:t>
            </a:r>
            <a:r>
              <a:rPr lang="en-US" b="1" dirty="0"/>
              <a:t>compute</a:t>
            </a:r>
            <a:r>
              <a:rPr lang="en-US" dirty="0"/>
              <a:t> or </a:t>
            </a:r>
            <a:r>
              <a:rPr lang="en-US" b="1" dirty="0"/>
              <a:t>memory</a:t>
            </a:r>
            <a:r>
              <a:rPr lang="en-US" dirty="0"/>
              <a:t> units </a:t>
            </a:r>
          </a:p>
        </p:txBody>
      </p:sp>
      <p:grpSp>
        <p:nvGrpSpPr>
          <p:cNvPr id="34" name="Group 33">
            <a:extLst>
              <a:ext uri="{FF2B5EF4-FFF2-40B4-BE49-F238E27FC236}">
                <a16:creationId xmlns:a16="http://schemas.microsoft.com/office/drawing/2014/main" id="{66164C0F-CB8B-8B44-8A20-82DF5F863607}"/>
              </a:ext>
            </a:extLst>
          </p:cNvPr>
          <p:cNvGrpSpPr/>
          <p:nvPr/>
        </p:nvGrpSpPr>
        <p:grpSpPr>
          <a:xfrm>
            <a:off x="-33967" y="4147196"/>
            <a:ext cx="3766723" cy="1625341"/>
            <a:chOff x="-33967" y="4147196"/>
            <a:chExt cx="3766723" cy="1625341"/>
          </a:xfrm>
        </p:grpSpPr>
        <p:sp>
          <p:nvSpPr>
            <p:cNvPr id="6" name="Freeform 5">
              <a:extLst>
                <a:ext uri="{FF2B5EF4-FFF2-40B4-BE49-F238E27FC236}">
                  <a16:creationId xmlns:a16="http://schemas.microsoft.com/office/drawing/2014/main" id="{4B73D529-8B06-464A-9891-A6EA2E61A209}"/>
                </a:ext>
              </a:extLst>
            </p:cNvPr>
            <p:cNvSpPr/>
            <p:nvPr/>
          </p:nvSpPr>
          <p:spPr>
            <a:xfrm>
              <a:off x="2605414" y="4147196"/>
              <a:ext cx="1127342" cy="1577199"/>
            </a:xfrm>
            <a:custGeom>
              <a:avLst/>
              <a:gdLst>
                <a:gd name="connsiteX0" fmla="*/ 889348 w 1127342"/>
                <a:gd name="connsiteY0" fmla="*/ 11445 h 1577199"/>
                <a:gd name="connsiteX1" fmla="*/ 839244 w 1127342"/>
                <a:gd name="connsiteY1" fmla="*/ 161757 h 1577199"/>
                <a:gd name="connsiteX2" fmla="*/ 814191 w 1127342"/>
                <a:gd name="connsiteY2" fmla="*/ 186809 h 1577199"/>
                <a:gd name="connsiteX3" fmla="*/ 789139 w 1127342"/>
                <a:gd name="connsiteY3" fmla="*/ 224388 h 1577199"/>
                <a:gd name="connsiteX4" fmla="*/ 676405 w 1127342"/>
                <a:gd name="connsiteY4" fmla="*/ 287018 h 1577199"/>
                <a:gd name="connsiteX5" fmla="*/ 626301 w 1127342"/>
                <a:gd name="connsiteY5" fmla="*/ 312070 h 1577199"/>
                <a:gd name="connsiteX6" fmla="*/ 551145 w 1127342"/>
                <a:gd name="connsiteY6" fmla="*/ 337122 h 1577199"/>
                <a:gd name="connsiteX7" fmla="*/ 475989 w 1127342"/>
                <a:gd name="connsiteY7" fmla="*/ 374700 h 1577199"/>
                <a:gd name="connsiteX8" fmla="*/ 388307 w 1127342"/>
                <a:gd name="connsiteY8" fmla="*/ 387226 h 1577199"/>
                <a:gd name="connsiteX9" fmla="*/ 175364 w 1127342"/>
                <a:gd name="connsiteY9" fmla="*/ 424804 h 1577199"/>
                <a:gd name="connsiteX10" fmla="*/ 137786 w 1127342"/>
                <a:gd name="connsiteY10" fmla="*/ 437330 h 1577199"/>
                <a:gd name="connsiteX11" fmla="*/ 50104 w 1127342"/>
                <a:gd name="connsiteY11" fmla="*/ 550064 h 1577199"/>
                <a:gd name="connsiteX12" fmla="*/ 25052 w 1127342"/>
                <a:gd name="connsiteY12" fmla="*/ 587642 h 1577199"/>
                <a:gd name="connsiteX13" fmla="*/ 37578 w 1127342"/>
                <a:gd name="connsiteY13" fmla="*/ 737955 h 1577199"/>
                <a:gd name="connsiteX14" fmla="*/ 62630 w 1127342"/>
                <a:gd name="connsiteY14" fmla="*/ 813111 h 1577199"/>
                <a:gd name="connsiteX15" fmla="*/ 25052 w 1127342"/>
                <a:gd name="connsiteY15" fmla="*/ 988475 h 1577199"/>
                <a:gd name="connsiteX16" fmla="*/ 0 w 1127342"/>
                <a:gd name="connsiteY16" fmla="*/ 1026053 h 1577199"/>
                <a:gd name="connsiteX17" fmla="*/ 12526 w 1127342"/>
                <a:gd name="connsiteY17" fmla="*/ 1351730 h 1577199"/>
                <a:gd name="connsiteX18" fmla="*/ 112734 w 1127342"/>
                <a:gd name="connsiteY18" fmla="*/ 1439412 h 1577199"/>
                <a:gd name="connsiteX19" fmla="*/ 187890 w 1127342"/>
                <a:gd name="connsiteY19" fmla="*/ 1502042 h 1577199"/>
                <a:gd name="connsiteX20" fmla="*/ 425885 w 1127342"/>
                <a:gd name="connsiteY20" fmla="*/ 1552146 h 1577199"/>
                <a:gd name="connsiteX21" fmla="*/ 601249 w 1127342"/>
                <a:gd name="connsiteY21" fmla="*/ 1577199 h 1577199"/>
                <a:gd name="connsiteX22" fmla="*/ 726509 w 1127342"/>
                <a:gd name="connsiteY22" fmla="*/ 1564672 h 1577199"/>
                <a:gd name="connsiteX23" fmla="*/ 751561 w 1127342"/>
                <a:gd name="connsiteY23" fmla="*/ 1514568 h 1577199"/>
                <a:gd name="connsiteX24" fmla="*/ 789139 w 1127342"/>
                <a:gd name="connsiteY24" fmla="*/ 1364256 h 1577199"/>
                <a:gd name="connsiteX25" fmla="*/ 801665 w 1127342"/>
                <a:gd name="connsiteY25" fmla="*/ 1314152 h 1577199"/>
                <a:gd name="connsiteX26" fmla="*/ 826718 w 1127342"/>
                <a:gd name="connsiteY26" fmla="*/ 1226470 h 1577199"/>
                <a:gd name="connsiteX27" fmla="*/ 839244 w 1127342"/>
                <a:gd name="connsiteY27" fmla="*/ 1151314 h 1577199"/>
                <a:gd name="connsiteX28" fmla="*/ 876822 w 1127342"/>
                <a:gd name="connsiteY28" fmla="*/ 988475 h 1577199"/>
                <a:gd name="connsiteX29" fmla="*/ 901874 w 1127342"/>
                <a:gd name="connsiteY29" fmla="*/ 913319 h 1577199"/>
                <a:gd name="connsiteX30" fmla="*/ 914400 w 1127342"/>
                <a:gd name="connsiteY30" fmla="*/ 875741 h 1577199"/>
                <a:gd name="connsiteX31" fmla="*/ 951978 w 1127342"/>
                <a:gd name="connsiteY31" fmla="*/ 800585 h 1577199"/>
                <a:gd name="connsiteX32" fmla="*/ 977030 w 1127342"/>
                <a:gd name="connsiteY32" fmla="*/ 750481 h 1577199"/>
                <a:gd name="connsiteX33" fmla="*/ 989556 w 1127342"/>
                <a:gd name="connsiteY33" fmla="*/ 712903 h 1577199"/>
                <a:gd name="connsiteX34" fmla="*/ 1014608 w 1127342"/>
                <a:gd name="connsiteY34" fmla="*/ 662799 h 1577199"/>
                <a:gd name="connsiteX35" fmla="*/ 1064712 w 1127342"/>
                <a:gd name="connsiteY35" fmla="*/ 537538 h 1577199"/>
                <a:gd name="connsiteX36" fmla="*/ 1102290 w 1127342"/>
                <a:gd name="connsiteY36" fmla="*/ 399752 h 1577199"/>
                <a:gd name="connsiteX37" fmla="*/ 1114816 w 1127342"/>
                <a:gd name="connsiteY37" fmla="*/ 362174 h 1577199"/>
                <a:gd name="connsiteX38" fmla="*/ 1127342 w 1127342"/>
                <a:gd name="connsiteY38" fmla="*/ 324596 h 1577199"/>
                <a:gd name="connsiteX39" fmla="*/ 1114816 w 1127342"/>
                <a:gd name="connsiteY39" fmla="*/ 149231 h 1577199"/>
                <a:gd name="connsiteX40" fmla="*/ 1102290 w 1127342"/>
                <a:gd name="connsiteY40" fmla="*/ 111653 h 1577199"/>
                <a:gd name="connsiteX41" fmla="*/ 1064712 w 1127342"/>
                <a:gd name="connsiteY41" fmla="*/ 74075 h 1577199"/>
                <a:gd name="connsiteX42" fmla="*/ 939452 w 1127342"/>
                <a:gd name="connsiteY42" fmla="*/ 11445 h 1577199"/>
                <a:gd name="connsiteX43" fmla="*/ 889348 w 1127342"/>
                <a:gd name="connsiteY43" fmla="*/ 11445 h 1577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27342" h="1577199">
                  <a:moveTo>
                    <a:pt x="889348" y="11445"/>
                  </a:moveTo>
                  <a:cubicBezTo>
                    <a:pt x="872647" y="36497"/>
                    <a:pt x="871604" y="113219"/>
                    <a:pt x="839244" y="161757"/>
                  </a:cubicBezTo>
                  <a:cubicBezTo>
                    <a:pt x="832693" y="171583"/>
                    <a:pt x="821569" y="177587"/>
                    <a:pt x="814191" y="186809"/>
                  </a:cubicBezTo>
                  <a:cubicBezTo>
                    <a:pt x="804786" y="198565"/>
                    <a:pt x="800469" y="214474"/>
                    <a:pt x="789139" y="224388"/>
                  </a:cubicBezTo>
                  <a:cubicBezTo>
                    <a:pt x="711022" y="292741"/>
                    <a:pt x="739027" y="260180"/>
                    <a:pt x="676405" y="287018"/>
                  </a:cubicBezTo>
                  <a:cubicBezTo>
                    <a:pt x="659242" y="294374"/>
                    <a:pt x="643638" y="305135"/>
                    <a:pt x="626301" y="312070"/>
                  </a:cubicBezTo>
                  <a:cubicBezTo>
                    <a:pt x="601783" y="321877"/>
                    <a:pt x="573117" y="322474"/>
                    <a:pt x="551145" y="337122"/>
                  </a:cubicBezTo>
                  <a:cubicBezTo>
                    <a:pt x="519475" y="358235"/>
                    <a:pt x="513032" y="367291"/>
                    <a:pt x="475989" y="374700"/>
                  </a:cubicBezTo>
                  <a:cubicBezTo>
                    <a:pt x="447038" y="380490"/>
                    <a:pt x="417470" y="382621"/>
                    <a:pt x="388307" y="387226"/>
                  </a:cubicBezTo>
                  <a:cubicBezTo>
                    <a:pt x="378937" y="388706"/>
                    <a:pt x="219927" y="413663"/>
                    <a:pt x="175364" y="424804"/>
                  </a:cubicBezTo>
                  <a:cubicBezTo>
                    <a:pt x="162555" y="428006"/>
                    <a:pt x="150312" y="433155"/>
                    <a:pt x="137786" y="437330"/>
                  </a:cubicBezTo>
                  <a:cubicBezTo>
                    <a:pt x="78918" y="496198"/>
                    <a:pt x="110034" y="460169"/>
                    <a:pt x="50104" y="550064"/>
                  </a:cubicBezTo>
                  <a:lnTo>
                    <a:pt x="25052" y="587642"/>
                  </a:lnTo>
                  <a:cubicBezTo>
                    <a:pt x="29227" y="637746"/>
                    <a:pt x="29312" y="688361"/>
                    <a:pt x="37578" y="737955"/>
                  </a:cubicBezTo>
                  <a:cubicBezTo>
                    <a:pt x="41919" y="764003"/>
                    <a:pt x="62630" y="813111"/>
                    <a:pt x="62630" y="813111"/>
                  </a:cubicBezTo>
                  <a:cubicBezTo>
                    <a:pt x="57330" y="855513"/>
                    <a:pt x="52511" y="947286"/>
                    <a:pt x="25052" y="988475"/>
                  </a:cubicBezTo>
                  <a:lnTo>
                    <a:pt x="0" y="1026053"/>
                  </a:lnTo>
                  <a:cubicBezTo>
                    <a:pt x="4175" y="1134612"/>
                    <a:pt x="1347" y="1243667"/>
                    <a:pt x="12526" y="1351730"/>
                  </a:cubicBezTo>
                  <a:cubicBezTo>
                    <a:pt x="16621" y="1391315"/>
                    <a:pt x="100369" y="1427047"/>
                    <a:pt x="112734" y="1439412"/>
                  </a:cubicBezTo>
                  <a:cubicBezTo>
                    <a:pt x="136332" y="1463010"/>
                    <a:pt x="156500" y="1488091"/>
                    <a:pt x="187890" y="1502042"/>
                  </a:cubicBezTo>
                  <a:cubicBezTo>
                    <a:pt x="262765" y="1535320"/>
                    <a:pt x="345758" y="1542719"/>
                    <a:pt x="425885" y="1552146"/>
                  </a:cubicBezTo>
                  <a:cubicBezTo>
                    <a:pt x="570402" y="1569148"/>
                    <a:pt x="495562" y="1556060"/>
                    <a:pt x="601249" y="1577199"/>
                  </a:cubicBezTo>
                  <a:cubicBezTo>
                    <a:pt x="643002" y="1573023"/>
                    <a:pt x="687775" y="1580811"/>
                    <a:pt x="726509" y="1564672"/>
                  </a:cubicBezTo>
                  <a:cubicBezTo>
                    <a:pt x="743745" y="1557490"/>
                    <a:pt x="745656" y="1532282"/>
                    <a:pt x="751561" y="1514568"/>
                  </a:cubicBezTo>
                  <a:lnTo>
                    <a:pt x="789139" y="1364256"/>
                  </a:lnTo>
                  <a:cubicBezTo>
                    <a:pt x="793314" y="1347555"/>
                    <a:pt x="796221" y="1330484"/>
                    <a:pt x="801665" y="1314152"/>
                  </a:cubicBezTo>
                  <a:cubicBezTo>
                    <a:pt x="813602" y="1278342"/>
                    <a:pt x="818855" y="1265784"/>
                    <a:pt x="826718" y="1226470"/>
                  </a:cubicBezTo>
                  <a:cubicBezTo>
                    <a:pt x="831699" y="1201566"/>
                    <a:pt x="834701" y="1176302"/>
                    <a:pt x="839244" y="1151314"/>
                  </a:cubicBezTo>
                  <a:cubicBezTo>
                    <a:pt x="847194" y="1107591"/>
                    <a:pt x="864927" y="1024160"/>
                    <a:pt x="876822" y="988475"/>
                  </a:cubicBezTo>
                  <a:lnTo>
                    <a:pt x="901874" y="913319"/>
                  </a:lnTo>
                  <a:cubicBezTo>
                    <a:pt x="906049" y="900793"/>
                    <a:pt x="907076" y="886727"/>
                    <a:pt x="914400" y="875741"/>
                  </a:cubicBezTo>
                  <a:cubicBezTo>
                    <a:pt x="962544" y="803525"/>
                    <a:pt x="920862" y="873189"/>
                    <a:pt x="951978" y="800585"/>
                  </a:cubicBezTo>
                  <a:cubicBezTo>
                    <a:pt x="959334" y="783422"/>
                    <a:pt x="969674" y="767644"/>
                    <a:pt x="977030" y="750481"/>
                  </a:cubicBezTo>
                  <a:cubicBezTo>
                    <a:pt x="982231" y="738345"/>
                    <a:pt x="984355" y="725039"/>
                    <a:pt x="989556" y="712903"/>
                  </a:cubicBezTo>
                  <a:cubicBezTo>
                    <a:pt x="996912" y="695740"/>
                    <a:pt x="1007673" y="680136"/>
                    <a:pt x="1014608" y="662799"/>
                  </a:cubicBezTo>
                  <a:cubicBezTo>
                    <a:pt x="1076521" y="508014"/>
                    <a:pt x="1005961" y="655040"/>
                    <a:pt x="1064712" y="537538"/>
                  </a:cubicBezTo>
                  <a:cubicBezTo>
                    <a:pt x="1082417" y="449014"/>
                    <a:pt x="1070505" y="495106"/>
                    <a:pt x="1102290" y="399752"/>
                  </a:cubicBezTo>
                  <a:lnTo>
                    <a:pt x="1114816" y="362174"/>
                  </a:lnTo>
                  <a:lnTo>
                    <a:pt x="1127342" y="324596"/>
                  </a:lnTo>
                  <a:cubicBezTo>
                    <a:pt x="1123167" y="266141"/>
                    <a:pt x="1121663" y="207434"/>
                    <a:pt x="1114816" y="149231"/>
                  </a:cubicBezTo>
                  <a:cubicBezTo>
                    <a:pt x="1113273" y="136118"/>
                    <a:pt x="1109614" y="122639"/>
                    <a:pt x="1102290" y="111653"/>
                  </a:cubicBezTo>
                  <a:cubicBezTo>
                    <a:pt x="1092464" y="96914"/>
                    <a:pt x="1078695" y="84951"/>
                    <a:pt x="1064712" y="74075"/>
                  </a:cubicBezTo>
                  <a:cubicBezTo>
                    <a:pt x="1010417" y="31845"/>
                    <a:pt x="998648" y="21311"/>
                    <a:pt x="939452" y="11445"/>
                  </a:cubicBezTo>
                  <a:cubicBezTo>
                    <a:pt x="931215" y="10072"/>
                    <a:pt x="906049" y="-13607"/>
                    <a:pt x="889348" y="11445"/>
                  </a:cubicBezTo>
                  <a:close/>
                </a:path>
              </a:pathLst>
            </a:custGeom>
            <a:solidFill>
              <a:schemeClr val="accent6">
                <a:alpha val="20392"/>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7AA9AEA-BFF3-8240-B205-449011F2DAEA}"/>
                </a:ext>
              </a:extLst>
            </p:cNvPr>
            <p:cNvSpPr/>
            <p:nvPr/>
          </p:nvSpPr>
          <p:spPr>
            <a:xfrm>
              <a:off x="-33967" y="4744901"/>
              <a:ext cx="20773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faster on NDP</a:t>
              </a:r>
              <a:endParaRPr kumimoji="0" lang="en-US" sz="1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7" name="Curved Connector 6">
              <a:extLst>
                <a:ext uri="{FF2B5EF4-FFF2-40B4-BE49-F238E27FC236}">
                  <a16:creationId xmlns:a16="http://schemas.microsoft.com/office/drawing/2014/main" id="{2A7DFCF8-3B4F-0A44-9739-8F322A8378F5}"/>
                </a:ext>
              </a:extLst>
            </p:cNvPr>
            <p:cNvCxnSpPr>
              <a:cxnSpLocks/>
            </p:cNvCxnSpPr>
            <p:nvPr/>
          </p:nvCxnSpPr>
          <p:spPr>
            <a:xfrm>
              <a:off x="1623606" y="5160723"/>
              <a:ext cx="852726" cy="297002"/>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7626EC7A-F83D-EF45-9A26-842995BF871B}"/>
              </a:ext>
            </a:extLst>
          </p:cNvPr>
          <p:cNvGrpSpPr/>
          <p:nvPr/>
        </p:nvGrpSpPr>
        <p:grpSpPr>
          <a:xfrm>
            <a:off x="4886743" y="2638139"/>
            <a:ext cx="4064498" cy="1095813"/>
            <a:chOff x="4881123" y="2661995"/>
            <a:chExt cx="4064498" cy="1095813"/>
          </a:xfrm>
        </p:grpSpPr>
        <p:sp>
          <p:nvSpPr>
            <p:cNvPr id="10" name="Freeform 9">
              <a:extLst>
                <a:ext uri="{FF2B5EF4-FFF2-40B4-BE49-F238E27FC236}">
                  <a16:creationId xmlns:a16="http://schemas.microsoft.com/office/drawing/2014/main" id="{CC20F806-518A-804D-B0AE-5B205717CF32}"/>
                </a:ext>
              </a:extLst>
            </p:cNvPr>
            <p:cNvSpPr/>
            <p:nvPr/>
          </p:nvSpPr>
          <p:spPr>
            <a:xfrm>
              <a:off x="4881123" y="3377883"/>
              <a:ext cx="1231578" cy="379925"/>
            </a:xfrm>
            <a:custGeom>
              <a:avLst/>
              <a:gdLst>
                <a:gd name="connsiteX0" fmla="*/ 467491 w 1231578"/>
                <a:gd name="connsiteY0" fmla="*/ 4144 h 379925"/>
                <a:gd name="connsiteX1" fmla="*/ 379809 w 1231578"/>
                <a:gd name="connsiteY1" fmla="*/ 16670 h 379925"/>
                <a:gd name="connsiteX2" fmla="*/ 191918 w 1231578"/>
                <a:gd name="connsiteY2" fmla="*/ 29196 h 379925"/>
                <a:gd name="connsiteX3" fmla="*/ 141814 w 1231578"/>
                <a:gd name="connsiteY3" fmla="*/ 41722 h 379925"/>
                <a:gd name="connsiteX4" fmla="*/ 66658 w 1231578"/>
                <a:gd name="connsiteY4" fmla="*/ 66775 h 379925"/>
                <a:gd name="connsiteX5" fmla="*/ 41606 w 1231578"/>
                <a:gd name="connsiteY5" fmla="*/ 104353 h 379925"/>
                <a:gd name="connsiteX6" fmla="*/ 4028 w 1231578"/>
                <a:gd name="connsiteY6" fmla="*/ 129405 h 379925"/>
                <a:gd name="connsiteX7" fmla="*/ 16554 w 1231578"/>
                <a:gd name="connsiteY7" fmla="*/ 229613 h 379925"/>
                <a:gd name="connsiteX8" fmla="*/ 204444 w 1231578"/>
                <a:gd name="connsiteY8" fmla="*/ 267191 h 379925"/>
                <a:gd name="connsiteX9" fmla="*/ 304652 w 1231578"/>
                <a:gd name="connsiteY9" fmla="*/ 279717 h 379925"/>
                <a:gd name="connsiteX10" fmla="*/ 354756 w 1231578"/>
                <a:gd name="connsiteY10" fmla="*/ 292243 h 379925"/>
                <a:gd name="connsiteX11" fmla="*/ 592751 w 1231578"/>
                <a:gd name="connsiteY11" fmla="*/ 304769 h 379925"/>
                <a:gd name="connsiteX12" fmla="*/ 705485 w 1231578"/>
                <a:gd name="connsiteY12" fmla="*/ 317295 h 379925"/>
                <a:gd name="connsiteX13" fmla="*/ 780641 w 1231578"/>
                <a:gd name="connsiteY13" fmla="*/ 354873 h 379925"/>
                <a:gd name="connsiteX14" fmla="*/ 905902 w 1231578"/>
                <a:gd name="connsiteY14" fmla="*/ 379925 h 379925"/>
                <a:gd name="connsiteX15" fmla="*/ 1181474 w 1231578"/>
                <a:gd name="connsiteY15" fmla="*/ 367399 h 379925"/>
                <a:gd name="connsiteX16" fmla="*/ 1219052 w 1231578"/>
                <a:gd name="connsiteY16" fmla="*/ 342347 h 379925"/>
                <a:gd name="connsiteX17" fmla="*/ 1231578 w 1231578"/>
                <a:gd name="connsiteY17" fmla="*/ 304769 h 379925"/>
                <a:gd name="connsiteX18" fmla="*/ 1219052 w 1231578"/>
                <a:gd name="connsiteY18" fmla="*/ 166983 h 379925"/>
                <a:gd name="connsiteX19" fmla="*/ 1156422 w 1231578"/>
                <a:gd name="connsiteY19" fmla="*/ 91827 h 379925"/>
                <a:gd name="connsiteX20" fmla="*/ 1118844 w 1231578"/>
                <a:gd name="connsiteY20" fmla="*/ 79301 h 379925"/>
                <a:gd name="connsiteX21" fmla="*/ 1081266 w 1231578"/>
                <a:gd name="connsiteY21" fmla="*/ 54249 h 379925"/>
                <a:gd name="connsiteX22" fmla="*/ 580225 w 1231578"/>
                <a:gd name="connsiteY22" fmla="*/ 16670 h 379925"/>
                <a:gd name="connsiteX23" fmla="*/ 467491 w 1231578"/>
                <a:gd name="connsiteY23" fmla="*/ 4144 h 37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1578" h="379925">
                  <a:moveTo>
                    <a:pt x="467491" y="4144"/>
                  </a:moveTo>
                  <a:cubicBezTo>
                    <a:pt x="434088" y="4144"/>
                    <a:pt x="409212" y="13997"/>
                    <a:pt x="379809" y="16670"/>
                  </a:cubicBezTo>
                  <a:cubicBezTo>
                    <a:pt x="317297" y="22353"/>
                    <a:pt x="254342" y="22625"/>
                    <a:pt x="191918" y="29196"/>
                  </a:cubicBezTo>
                  <a:cubicBezTo>
                    <a:pt x="174797" y="30998"/>
                    <a:pt x="158303" y="36775"/>
                    <a:pt x="141814" y="41722"/>
                  </a:cubicBezTo>
                  <a:cubicBezTo>
                    <a:pt x="116521" y="49310"/>
                    <a:pt x="66658" y="66775"/>
                    <a:pt x="66658" y="66775"/>
                  </a:cubicBezTo>
                  <a:cubicBezTo>
                    <a:pt x="58307" y="79301"/>
                    <a:pt x="52251" y="93708"/>
                    <a:pt x="41606" y="104353"/>
                  </a:cubicBezTo>
                  <a:cubicBezTo>
                    <a:pt x="30961" y="114998"/>
                    <a:pt x="6980" y="114643"/>
                    <a:pt x="4028" y="129405"/>
                  </a:cubicBezTo>
                  <a:cubicBezTo>
                    <a:pt x="-2574" y="162414"/>
                    <a:pt x="-2750" y="202036"/>
                    <a:pt x="16554" y="229613"/>
                  </a:cubicBezTo>
                  <a:cubicBezTo>
                    <a:pt x="35305" y="256400"/>
                    <a:pt x="197581" y="266384"/>
                    <a:pt x="204444" y="267191"/>
                  </a:cubicBezTo>
                  <a:cubicBezTo>
                    <a:pt x="237876" y="271124"/>
                    <a:pt x="271447" y="274183"/>
                    <a:pt x="304652" y="279717"/>
                  </a:cubicBezTo>
                  <a:cubicBezTo>
                    <a:pt x="321633" y="282547"/>
                    <a:pt x="337605" y="290752"/>
                    <a:pt x="354756" y="292243"/>
                  </a:cubicBezTo>
                  <a:cubicBezTo>
                    <a:pt x="433899" y="299125"/>
                    <a:pt x="513419" y="300594"/>
                    <a:pt x="592751" y="304769"/>
                  </a:cubicBezTo>
                  <a:cubicBezTo>
                    <a:pt x="630329" y="308944"/>
                    <a:pt x="668190" y="311079"/>
                    <a:pt x="705485" y="317295"/>
                  </a:cubicBezTo>
                  <a:cubicBezTo>
                    <a:pt x="763064" y="326892"/>
                    <a:pt x="725556" y="331265"/>
                    <a:pt x="780641" y="354873"/>
                  </a:cubicBezTo>
                  <a:cubicBezTo>
                    <a:pt x="804423" y="365065"/>
                    <a:pt x="888947" y="377099"/>
                    <a:pt x="905902" y="379925"/>
                  </a:cubicBezTo>
                  <a:cubicBezTo>
                    <a:pt x="997759" y="375750"/>
                    <a:pt x="1090177" y="378355"/>
                    <a:pt x="1181474" y="367399"/>
                  </a:cubicBezTo>
                  <a:cubicBezTo>
                    <a:pt x="1196421" y="365605"/>
                    <a:pt x="1209648" y="354102"/>
                    <a:pt x="1219052" y="342347"/>
                  </a:cubicBezTo>
                  <a:cubicBezTo>
                    <a:pt x="1227300" y="332037"/>
                    <a:pt x="1227403" y="317295"/>
                    <a:pt x="1231578" y="304769"/>
                  </a:cubicBezTo>
                  <a:cubicBezTo>
                    <a:pt x="1227403" y="258840"/>
                    <a:pt x="1228715" y="212077"/>
                    <a:pt x="1219052" y="166983"/>
                  </a:cubicBezTo>
                  <a:cubicBezTo>
                    <a:pt x="1215201" y="149011"/>
                    <a:pt x="1168136" y="99636"/>
                    <a:pt x="1156422" y="91827"/>
                  </a:cubicBezTo>
                  <a:cubicBezTo>
                    <a:pt x="1145436" y="84503"/>
                    <a:pt x="1130654" y="85206"/>
                    <a:pt x="1118844" y="79301"/>
                  </a:cubicBezTo>
                  <a:cubicBezTo>
                    <a:pt x="1105379" y="72568"/>
                    <a:pt x="1095023" y="60363"/>
                    <a:pt x="1081266" y="54249"/>
                  </a:cubicBezTo>
                  <a:cubicBezTo>
                    <a:pt x="927563" y="-14065"/>
                    <a:pt x="730318" y="21084"/>
                    <a:pt x="580225" y="16670"/>
                  </a:cubicBezTo>
                  <a:cubicBezTo>
                    <a:pt x="497147" y="-11023"/>
                    <a:pt x="500894" y="4144"/>
                    <a:pt x="467491" y="4144"/>
                  </a:cubicBezTo>
                  <a:close/>
                </a:path>
              </a:pathLst>
            </a:cu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Curved Connector 10">
              <a:extLst>
                <a:ext uri="{FF2B5EF4-FFF2-40B4-BE49-F238E27FC236}">
                  <a16:creationId xmlns:a16="http://schemas.microsoft.com/office/drawing/2014/main" id="{7A95F5F8-B28C-2B4B-BC2A-BC11D0C57C96}"/>
                </a:ext>
              </a:extLst>
            </p:cNvPr>
            <p:cNvCxnSpPr>
              <a:cxnSpLocks/>
            </p:cNvCxnSpPr>
            <p:nvPr/>
          </p:nvCxnSpPr>
          <p:spPr>
            <a:xfrm rot="10800000" flipV="1">
              <a:off x="6112701" y="3056351"/>
              <a:ext cx="538622" cy="511494"/>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0206A11-81DF-6D4D-BAB9-660532A0F3EF}"/>
                </a:ext>
              </a:extLst>
            </p:cNvPr>
            <p:cNvSpPr/>
            <p:nvPr/>
          </p:nvSpPr>
          <p:spPr>
            <a:xfrm>
              <a:off x="6517037" y="2661995"/>
              <a:ext cx="2428584"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3" name="Group 32">
            <a:extLst>
              <a:ext uri="{FF2B5EF4-FFF2-40B4-BE49-F238E27FC236}">
                <a16:creationId xmlns:a16="http://schemas.microsoft.com/office/drawing/2014/main" id="{76C86332-FBE1-2147-8A69-69D846681F8D}"/>
              </a:ext>
            </a:extLst>
          </p:cNvPr>
          <p:cNvGrpSpPr/>
          <p:nvPr/>
        </p:nvGrpSpPr>
        <p:grpSpPr>
          <a:xfrm>
            <a:off x="75990" y="2725009"/>
            <a:ext cx="3944865" cy="2435714"/>
            <a:chOff x="75990" y="2725009"/>
            <a:chExt cx="3944865" cy="2435714"/>
          </a:xfrm>
        </p:grpSpPr>
        <p:sp>
          <p:nvSpPr>
            <p:cNvPr id="16" name="Freeform 15">
              <a:extLst>
                <a:ext uri="{FF2B5EF4-FFF2-40B4-BE49-F238E27FC236}">
                  <a16:creationId xmlns:a16="http://schemas.microsoft.com/office/drawing/2014/main" id="{5A5AE008-07A4-924F-9F56-E68F1FF06525}"/>
                </a:ext>
              </a:extLst>
            </p:cNvPr>
            <p:cNvSpPr/>
            <p:nvPr/>
          </p:nvSpPr>
          <p:spPr>
            <a:xfrm>
              <a:off x="2829373" y="3319397"/>
              <a:ext cx="1191482" cy="1841326"/>
            </a:xfrm>
            <a:custGeom>
              <a:avLst/>
              <a:gdLst>
                <a:gd name="connsiteX0" fmla="*/ 39087 w 1191482"/>
                <a:gd name="connsiteY0" fmla="*/ 864296 h 1841326"/>
                <a:gd name="connsiteX1" fmla="*/ 26561 w 1191482"/>
                <a:gd name="connsiteY1" fmla="*/ 951978 h 1841326"/>
                <a:gd name="connsiteX2" fmla="*/ 51613 w 1191482"/>
                <a:gd name="connsiteY2" fmla="*/ 1052187 h 1841326"/>
                <a:gd name="connsiteX3" fmla="*/ 89191 w 1191482"/>
                <a:gd name="connsiteY3" fmla="*/ 1077239 h 1841326"/>
                <a:gd name="connsiteX4" fmla="*/ 176874 w 1191482"/>
                <a:gd name="connsiteY4" fmla="*/ 1102291 h 1841326"/>
                <a:gd name="connsiteX5" fmla="*/ 289608 w 1191482"/>
                <a:gd name="connsiteY5" fmla="*/ 1039661 h 1841326"/>
                <a:gd name="connsiteX6" fmla="*/ 314660 w 1191482"/>
                <a:gd name="connsiteY6" fmla="*/ 1014608 h 1841326"/>
                <a:gd name="connsiteX7" fmla="*/ 339712 w 1191482"/>
                <a:gd name="connsiteY7" fmla="*/ 977030 h 1841326"/>
                <a:gd name="connsiteX8" fmla="*/ 377290 w 1191482"/>
                <a:gd name="connsiteY8" fmla="*/ 951978 h 1841326"/>
                <a:gd name="connsiteX9" fmla="*/ 414868 w 1191482"/>
                <a:gd name="connsiteY9" fmla="*/ 876822 h 1841326"/>
                <a:gd name="connsiteX10" fmla="*/ 452446 w 1191482"/>
                <a:gd name="connsiteY10" fmla="*/ 851770 h 1841326"/>
                <a:gd name="connsiteX11" fmla="*/ 502550 w 1191482"/>
                <a:gd name="connsiteY11" fmla="*/ 789140 h 1841326"/>
                <a:gd name="connsiteX12" fmla="*/ 602759 w 1191482"/>
                <a:gd name="connsiteY12" fmla="*/ 726510 h 1841326"/>
                <a:gd name="connsiteX13" fmla="*/ 640337 w 1191482"/>
                <a:gd name="connsiteY13" fmla="*/ 713984 h 1841326"/>
                <a:gd name="connsiteX14" fmla="*/ 677915 w 1191482"/>
                <a:gd name="connsiteY14" fmla="*/ 701458 h 1841326"/>
                <a:gd name="connsiteX15" fmla="*/ 815701 w 1191482"/>
                <a:gd name="connsiteY15" fmla="*/ 713984 h 1841326"/>
                <a:gd name="connsiteX16" fmla="*/ 853279 w 1191482"/>
                <a:gd name="connsiteY16" fmla="*/ 739036 h 1841326"/>
                <a:gd name="connsiteX17" fmla="*/ 840753 w 1191482"/>
                <a:gd name="connsiteY17" fmla="*/ 801666 h 1841326"/>
                <a:gd name="connsiteX18" fmla="*/ 878331 w 1191482"/>
                <a:gd name="connsiteY18" fmla="*/ 977030 h 1841326"/>
                <a:gd name="connsiteX19" fmla="*/ 903383 w 1191482"/>
                <a:gd name="connsiteY19" fmla="*/ 1014608 h 1841326"/>
                <a:gd name="connsiteX20" fmla="*/ 940961 w 1191482"/>
                <a:gd name="connsiteY20" fmla="*/ 1089765 h 1841326"/>
                <a:gd name="connsiteX21" fmla="*/ 966013 w 1191482"/>
                <a:gd name="connsiteY21" fmla="*/ 1164921 h 1841326"/>
                <a:gd name="connsiteX22" fmla="*/ 991065 w 1191482"/>
                <a:gd name="connsiteY22" fmla="*/ 1240077 h 1841326"/>
                <a:gd name="connsiteX23" fmla="*/ 1003591 w 1191482"/>
                <a:gd name="connsiteY23" fmla="*/ 1277655 h 1841326"/>
                <a:gd name="connsiteX24" fmla="*/ 1016117 w 1191482"/>
                <a:gd name="connsiteY24" fmla="*/ 1327759 h 1841326"/>
                <a:gd name="connsiteX25" fmla="*/ 1066222 w 1191482"/>
                <a:gd name="connsiteY25" fmla="*/ 1828800 h 1841326"/>
                <a:gd name="connsiteX26" fmla="*/ 1103800 w 1191482"/>
                <a:gd name="connsiteY26" fmla="*/ 1841326 h 1841326"/>
                <a:gd name="connsiteX27" fmla="*/ 1166430 w 1191482"/>
                <a:gd name="connsiteY27" fmla="*/ 1828800 h 1841326"/>
                <a:gd name="connsiteX28" fmla="*/ 1191482 w 1191482"/>
                <a:gd name="connsiteY28" fmla="*/ 1753644 h 1841326"/>
                <a:gd name="connsiteX29" fmla="*/ 1178956 w 1191482"/>
                <a:gd name="connsiteY29" fmla="*/ 1553228 h 1841326"/>
                <a:gd name="connsiteX30" fmla="*/ 1166430 w 1191482"/>
                <a:gd name="connsiteY30" fmla="*/ 1515650 h 1841326"/>
                <a:gd name="connsiteX31" fmla="*/ 1116326 w 1191482"/>
                <a:gd name="connsiteY31" fmla="*/ 1440493 h 1841326"/>
                <a:gd name="connsiteX32" fmla="*/ 1091274 w 1191482"/>
                <a:gd name="connsiteY32" fmla="*/ 1402915 h 1841326"/>
                <a:gd name="connsiteX33" fmla="*/ 1066222 w 1191482"/>
                <a:gd name="connsiteY33" fmla="*/ 1365337 h 1841326"/>
                <a:gd name="connsiteX34" fmla="*/ 1016117 w 1191482"/>
                <a:gd name="connsiteY34" fmla="*/ 1302707 h 1841326"/>
                <a:gd name="connsiteX35" fmla="*/ 991065 w 1191482"/>
                <a:gd name="connsiteY35" fmla="*/ 1227551 h 1841326"/>
                <a:gd name="connsiteX36" fmla="*/ 991065 w 1191482"/>
                <a:gd name="connsiteY36" fmla="*/ 939452 h 1841326"/>
                <a:gd name="connsiteX37" fmla="*/ 1028643 w 1191482"/>
                <a:gd name="connsiteY37" fmla="*/ 826718 h 1841326"/>
                <a:gd name="connsiteX38" fmla="*/ 1041169 w 1191482"/>
                <a:gd name="connsiteY38" fmla="*/ 789140 h 1841326"/>
                <a:gd name="connsiteX39" fmla="*/ 1053695 w 1191482"/>
                <a:gd name="connsiteY39" fmla="*/ 751562 h 1841326"/>
                <a:gd name="connsiteX40" fmla="*/ 1041169 w 1191482"/>
                <a:gd name="connsiteY40" fmla="*/ 651354 h 1841326"/>
                <a:gd name="connsiteX41" fmla="*/ 1016117 w 1191482"/>
                <a:gd name="connsiteY41" fmla="*/ 576198 h 1841326"/>
                <a:gd name="connsiteX42" fmla="*/ 1041169 w 1191482"/>
                <a:gd name="connsiteY42" fmla="*/ 501041 h 1841326"/>
                <a:gd name="connsiteX43" fmla="*/ 1053695 w 1191482"/>
                <a:gd name="connsiteY43" fmla="*/ 463463 h 1841326"/>
                <a:gd name="connsiteX44" fmla="*/ 1078748 w 1191482"/>
                <a:gd name="connsiteY44" fmla="*/ 438411 h 1841326"/>
                <a:gd name="connsiteX45" fmla="*/ 1091274 w 1191482"/>
                <a:gd name="connsiteY45" fmla="*/ 388307 h 1841326"/>
                <a:gd name="connsiteX46" fmla="*/ 1116326 w 1191482"/>
                <a:gd name="connsiteY46" fmla="*/ 300625 h 1841326"/>
                <a:gd name="connsiteX47" fmla="*/ 1128852 w 1191482"/>
                <a:gd name="connsiteY47" fmla="*/ 200417 h 1841326"/>
                <a:gd name="connsiteX48" fmla="*/ 1091274 w 1191482"/>
                <a:gd name="connsiteY48" fmla="*/ 50104 h 1841326"/>
                <a:gd name="connsiteX49" fmla="*/ 1053695 w 1191482"/>
                <a:gd name="connsiteY49" fmla="*/ 25052 h 1841326"/>
                <a:gd name="connsiteX50" fmla="*/ 978539 w 1191482"/>
                <a:gd name="connsiteY50" fmla="*/ 0 h 1841326"/>
                <a:gd name="connsiteX51" fmla="*/ 790649 w 1191482"/>
                <a:gd name="connsiteY51" fmla="*/ 25052 h 1841326"/>
                <a:gd name="connsiteX52" fmla="*/ 715493 w 1191482"/>
                <a:gd name="connsiteY52" fmla="*/ 75156 h 1841326"/>
                <a:gd name="connsiteX53" fmla="*/ 677915 w 1191482"/>
                <a:gd name="connsiteY53" fmla="*/ 100208 h 1841326"/>
                <a:gd name="connsiteX54" fmla="*/ 652863 w 1191482"/>
                <a:gd name="connsiteY54" fmla="*/ 125261 h 1841326"/>
                <a:gd name="connsiteX55" fmla="*/ 615285 w 1191482"/>
                <a:gd name="connsiteY55" fmla="*/ 150313 h 1841326"/>
                <a:gd name="connsiteX56" fmla="*/ 552654 w 1191482"/>
                <a:gd name="connsiteY56" fmla="*/ 200417 h 1841326"/>
                <a:gd name="connsiteX57" fmla="*/ 527602 w 1191482"/>
                <a:gd name="connsiteY57" fmla="*/ 237995 h 1841326"/>
                <a:gd name="connsiteX58" fmla="*/ 490024 w 1191482"/>
                <a:gd name="connsiteY58" fmla="*/ 263047 h 1841326"/>
                <a:gd name="connsiteX59" fmla="*/ 477498 w 1191482"/>
                <a:gd name="connsiteY59" fmla="*/ 300625 h 1841326"/>
                <a:gd name="connsiteX60" fmla="*/ 439920 w 1191482"/>
                <a:gd name="connsiteY60" fmla="*/ 338203 h 1841326"/>
                <a:gd name="connsiteX61" fmla="*/ 402342 w 1191482"/>
                <a:gd name="connsiteY61" fmla="*/ 413359 h 1841326"/>
                <a:gd name="connsiteX62" fmla="*/ 314660 w 1191482"/>
                <a:gd name="connsiteY62" fmla="*/ 526093 h 1841326"/>
                <a:gd name="connsiteX63" fmla="*/ 289608 w 1191482"/>
                <a:gd name="connsiteY63" fmla="*/ 563671 h 1841326"/>
                <a:gd name="connsiteX64" fmla="*/ 226978 w 1191482"/>
                <a:gd name="connsiteY64" fmla="*/ 626302 h 1841326"/>
                <a:gd name="connsiteX65" fmla="*/ 151822 w 1191482"/>
                <a:gd name="connsiteY65" fmla="*/ 701458 h 1841326"/>
                <a:gd name="connsiteX66" fmla="*/ 126769 w 1191482"/>
                <a:gd name="connsiteY66" fmla="*/ 726510 h 1841326"/>
                <a:gd name="connsiteX67" fmla="*/ 89191 w 1191482"/>
                <a:gd name="connsiteY67" fmla="*/ 739036 h 1841326"/>
                <a:gd name="connsiteX68" fmla="*/ 51613 w 1191482"/>
                <a:gd name="connsiteY68" fmla="*/ 776614 h 1841326"/>
                <a:gd name="connsiteX69" fmla="*/ 14035 w 1191482"/>
                <a:gd name="connsiteY69" fmla="*/ 801666 h 1841326"/>
                <a:gd name="connsiteX70" fmla="*/ 1509 w 1191482"/>
                <a:gd name="connsiteY70" fmla="*/ 914400 h 184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91482" h="1841326">
                  <a:moveTo>
                    <a:pt x="39087" y="864296"/>
                  </a:moveTo>
                  <a:cubicBezTo>
                    <a:pt x="34912" y="893523"/>
                    <a:pt x="26561" y="922454"/>
                    <a:pt x="26561" y="951978"/>
                  </a:cubicBezTo>
                  <a:cubicBezTo>
                    <a:pt x="26561" y="954317"/>
                    <a:pt x="41729" y="1039832"/>
                    <a:pt x="51613" y="1052187"/>
                  </a:cubicBezTo>
                  <a:cubicBezTo>
                    <a:pt x="61017" y="1063943"/>
                    <a:pt x="75726" y="1070506"/>
                    <a:pt x="89191" y="1077239"/>
                  </a:cubicBezTo>
                  <a:cubicBezTo>
                    <a:pt x="107162" y="1086224"/>
                    <a:pt x="160820" y="1098278"/>
                    <a:pt x="176874" y="1102291"/>
                  </a:cubicBezTo>
                  <a:cubicBezTo>
                    <a:pt x="224127" y="1086540"/>
                    <a:pt x="246540" y="1082731"/>
                    <a:pt x="289608" y="1039661"/>
                  </a:cubicBezTo>
                  <a:cubicBezTo>
                    <a:pt x="297959" y="1031310"/>
                    <a:pt x="307283" y="1023830"/>
                    <a:pt x="314660" y="1014608"/>
                  </a:cubicBezTo>
                  <a:cubicBezTo>
                    <a:pt x="324064" y="1002852"/>
                    <a:pt x="329067" y="987675"/>
                    <a:pt x="339712" y="977030"/>
                  </a:cubicBezTo>
                  <a:cubicBezTo>
                    <a:pt x="350357" y="966385"/>
                    <a:pt x="364764" y="960329"/>
                    <a:pt x="377290" y="951978"/>
                  </a:cubicBezTo>
                  <a:cubicBezTo>
                    <a:pt x="387478" y="921415"/>
                    <a:pt x="390586" y="901104"/>
                    <a:pt x="414868" y="876822"/>
                  </a:cubicBezTo>
                  <a:cubicBezTo>
                    <a:pt x="425513" y="866177"/>
                    <a:pt x="439920" y="860121"/>
                    <a:pt x="452446" y="851770"/>
                  </a:cubicBezTo>
                  <a:cubicBezTo>
                    <a:pt x="476832" y="778613"/>
                    <a:pt x="445892" y="845798"/>
                    <a:pt x="502550" y="789140"/>
                  </a:cubicBezTo>
                  <a:cubicBezTo>
                    <a:pt x="572025" y="719665"/>
                    <a:pt x="461090" y="773732"/>
                    <a:pt x="602759" y="726510"/>
                  </a:cubicBezTo>
                  <a:lnTo>
                    <a:pt x="640337" y="713984"/>
                  </a:lnTo>
                  <a:lnTo>
                    <a:pt x="677915" y="701458"/>
                  </a:lnTo>
                  <a:cubicBezTo>
                    <a:pt x="723844" y="705633"/>
                    <a:pt x="770607" y="704321"/>
                    <a:pt x="815701" y="713984"/>
                  </a:cubicBezTo>
                  <a:cubicBezTo>
                    <a:pt x="830421" y="717138"/>
                    <a:pt x="849143" y="724561"/>
                    <a:pt x="853279" y="739036"/>
                  </a:cubicBezTo>
                  <a:cubicBezTo>
                    <a:pt x="859128" y="759507"/>
                    <a:pt x="844928" y="780789"/>
                    <a:pt x="840753" y="801666"/>
                  </a:cubicBezTo>
                  <a:cubicBezTo>
                    <a:pt x="846053" y="844068"/>
                    <a:pt x="850872" y="935841"/>
                    <a:pt x="878331" y="977030"/>
                  </a:cubicBezTo>
                  <a:lnTo>
                    <a:pt x="903383" y="1014608"/>
                  </a:lnTo>
                  <a:cubicBezTo>
                    <a:pt x="949063" y="1151652"/>
                    <a:pt x="876212" y="944080"/>
                    <a:pt x="940961" y="1089765"/>
                  </a:cubicBezTo>
                  <a:cubicBezTo>
                    <a:pt x="951686" y="1113896"/>
                    <a:pt x="957662" y="1139869"/>
                    <a:pt x="966013" y="1164921"/>
                  </a:cubicBezTo>
                  <a:lnTo>
                    <a:pt x="991065" y="1240077"/>
                  </a:lnTo>
                  <a:cubicBezTo>
                    <a:pt x="995240" y="1252603"/>
                    <a:pt x="1000389" y="1264846"/>
                    <a:pt x="1003591" y="1277655"/>
                  </a:cubicBezTo>
                  <a:lnTo>
                    <a:pt x="1016117" y="1327759"/>
                  </a:lnTo>
                  <a:cubicBezTo>
                    <a:pt x="1021091" y="1516761"/>
                    <a:pt x="897335" y="1744357"/>
                    <a:pt x="1066222" y="1828800"/>
                  </a:cubicBezTo>
                  <a:cubicBezTo>
                    <a:pt x="1078032" y="1834705"/>
                    <a:pt x="1091274" y="1837151"/>
                    <a:pt x="1103800" y="1841326"/>
                  </a:cubicBezTo>
                  <a:cubicBezTo>
                    <a:pt x="1124677" y="1837151"/>
                    <a:pt x="1151376" y="1843854"/>
                    <a:pt x="1166430" y="1828800"/>
                  </a:cubicBezTo>
                  <a:cubicBezTo>
                    <a:pt x="1185103" y="1810127"/>
                    <a:pt x="1191482" y="1753644"/>
                    <a:pt x="1191482" y="1753644"/>
                  </a:cubicBezTo>
                  <a:cubicBezTo>
                    <a:pt x="1187307" y="1686839"/>
                    <a:pt x="1185963" y="1619796"/>
                    <a:pt x="1178956" y="1553228"/>
                  </a:cubicBezTo>
                  <a:cubicBezTo>
                    <a:pt x="1177574" y="1540097"/>
                    <a:pt x="1172842" y="1527192"/>
                    <a:pt x="1166430" y="1515650"/>
                  </a:cubicBezTo>
                  <a:cubicBezTo>
                    <a:pt x="1151808" y="1489330"/>
                    <a:pt x="1133027" y="1465545"/>
                    <a:pt x="1116326" y="1440493"/>
                  </a:cubicBezTo>
                  <a:lnTo>
                    <a:pt x="1091274" y="1402915"/>
                  </a:lnTo>
                  <a:cubicBezTo>
                    <a:pt x="1082923" y="1390389"/>
                    <a:pt x="1076867" y="1375982"/>
                    <a:pt x="1066222" y="1365337"/>
                  </a:cubicBezTo>
                  <a:cubicBezTo>
                    <a:pt x="1045398" y="1344514"/>
                    <a:pt x="1028759" y="1331151"/>
                    <a:pt x="1016117" y="1302707"/>
                  </a:cubicBezTo>
                  <a:cubicBezTo>
                    <a:pt x="1005392" y="1278576"/>
                    <a:pt x="991065" y="1227551"/>
                    <a:pt x="991065" y="1227551"/>
                  </a:cubicBezTo>
                  <a:cubicBezTo>
                    <a:pt x="976664" y="1097938"/>
                    <a:pt x="968721" y="1088412"/>
                    <a:pt x="991065" y="939452"/>
                  </a:cubicBezTo>
                  <a:lnTo>
                    <a:pt x="1028643" y="826718"/>
                  </a:lnTo>
                  <a:lnTo>
                    <a:pt x="1041169" y="789140"/>
                  </a:lnTo>
                  <a:lnTo>
                    <a:pt x="1053695" y="751562"/>
                  </a:lnTo>
                  <a:cubicBezTo>
                    <a:pt x="1049520" y="718159"/>
                    <a:pt x="1048222" y="684269"/>
                    <a:pt x="1041169" y="651354"/>
                  </a:cubicBezTo>
                  <a:cubicBezTo>
                    <a:pt x="1035636" y="625533"/>
                    <a:pt x="1016117" y="576198"/>
                    <a:pt x="1016117" y="576198"/>
                  </a:cubicBezTo>
                  <a:lnTo>
                    <a:pt x="1041169" y="501041"/>
                  </a:lnTo>
                  <a:cubicBezTo>
                    <a:pt x="1045344" y="488515"/>
                    <a:pt x="1044358" y="472799"/>
                    <a:pt x="1053695" y="463463"/>
                  </a:cubicBezTo>
                  <a:lnTo>
                    <a:pt x="1078748" y="438411"/>
                  </a:lnTo>
                  <a:cubicBezTo>
                    <a:pt x="1082923" y="421710"/>
                    <a:pt x="1086545" y="404860"/>
                    <a:pt x="1091274" y="388307"/>
                  </a:cubicBezTo>
                  <a:cubicBezTo>
                    <a:pt x="1103187" y="346610"/>
                    <a:pt x="1108494" y="347615"/>
                    <a:pt x="1116326" y="300625"/>
                  </a:cubicBezTo>
                  <a:cubicBezTo>
                    <a:pt x="1121860" y="267420"/>
                    <a:pt x="1124677" y="233820"/>
                    <a:pt x="1128852" y="200417"/>
                  </a:cubicBezTo>
                  <a:cubicBezTo>
                    <a:pt x="1121888" y="137743"/>
                    <a:pt x="1134422" y="93252"/>
                    <a:pt x="1091274" y="50104"/>
                  </a:cubicBezTo>
                  <a:cubicBezTo>
                    <a:pt x="1080629" y="39459"/>
                    <a:pt x="1067452" y="31166"/>
                    <a:pt x="1053695" y="25052"/>
                  </a:cubicBezTo>
                  <a:cubicBezTo>
                    <a:pt x="1029564" y="14327"/>
                    <a:pt x="978539" y="0"/>
                    <a:pt x="978539" y="0"/>
                  </a:cubicBezTo>
                  <a:cubicBezTo>
                    <a:pt x="967878" y="888"/>
                    <a:pt x="835795" y="-29"/>
                    <a:pt x="790649" y="25052"/>
                  </a:cubicBezTo>
                  <a:cubicBezTo>
                    <a:pt x="764329" y="39674"/>
                    <a:pt x="740545" y="58455"/>
                    <a:pt x="715493" y="75156"/>
                  </a:cubicBezTo>
                  <a:cubicBezTo>
                    <a:pt x="702967" y="83507"/>
                    <a:pt x="688560" y="89563"/>
                    <a:pt x="677915" y="100208"/>
                  </a:cubicBezTo>
                  <a:cubicBezTo>
                    <a:pt x="669564" y="108559"/>
                    <a:pt x="662085" y="117883"/>
                    <a:pt x="652863" y="125261"/>
                  </a:cubicBezTo>
                  <a:cubicBezTo>
                    <a:pt x="641108" y="134666"/>
                    <a:pt x="627041" y="140909"/>
                    <a:pt x="615285" y="150313"/>
                  </a:cubicBezTo>
                  <a:cubicBezTo>
                    <a:pt x="526041" y="221707"/>
                    <a:pt x="668314" y="123310"/>
                    <a:pt x="552654" y="200417"/>
                  </a:cubicBezTo>
                  <a:cubicBezTo>
                    <a:pt x="544303" y="212943"/>
                    <a:pt x="538247" y="227350"/>
                    <a:pt x="527602" y="237995"/>
                  </a:cubicBezTo>
                  <a:cubicBezTo>
                    <a:pt x="516957" y="248640"/>
                    <a:pt x="499428" y="251292"/>
                    <a:pt x="490024" y="263047"/>
                  </a:cubicBezTo>
                  <a:cubicBezTo>
                    <a:pt x="481776" y="273357"/>
                    <a:pt x="484822" y="289639"/>
                    <a:pt x="477498" y="300625"/>
                  </a:cubicBezTo>
                  <a:cubicBezTo>
                    <a:pt x="467672" y="315364"/>
                    <a:pt x="451261" y="324594"/>
                    <a:pt x="439920" y="338203"/>
                  </a:cubicBezTo>
                  <a:cubicBezTo>
                    <a:pt x="384312" y="404932"/>
                    <a:pt x="440004" y="345567"/>
                    <a:pt x="402342" y="413359"/>
                  </a:cubicBezTo>
                  <a:cubicBezTo>
                    <a:pt x="339025" y="527330"/>
                    <a:pt x="375521" y="453060"/>
                    <a:pt x="314660" y="526093"/>
                  </a:cubicBezTo>
                  <a:cubicBezTo>
                    <a:pt x="305022" y="537658"/>
                    <a:pt x="299521" y="552341"/>
                    <a:pt x="289608" y="563671"/>
                  </a:cubicBezTo>
                  <a:cubicBezTo>
                    <a:pt x="270166" y="585890"/>
                    <a:pt x="244693" y="602683"/>
                    <a:pt x="226978" y="626302"/>
                  </a:cubicBezTo>
                  <a:cubicBezTo>
                    <a:pt x="161320" y="713846"/>
                    <a:pt x="220506" y="646512"/>
                    <a:pt x="151822" y="701458"/>
                  </a:cubicBezTo>
                  <a:cubicBezTo>
                    <a:pt x="142600" y="708835"/>
                    <a:pt x="136896" y="720434"/>
                    <a:pt x="126769" y="726510"/>
                  </a:cubicBezTo>
                  <a:cubicBezTo>
                    <a:pt x="115447" y="733303"/>
                    <a:pt x="101717" y="734861"/>
                    <a:pt x="89191" y="739036"/>
                  </a:cubicBezTo>
                  <a:cubicBezTo>
                    <a:pt x="76665" y="751562"/>
                    <a:pt x="65222" y="765273"/>
                    <a:pt x="51613" y="776614"/>
                  </a:cubicBezTo>
                  <a:cubicBezTo>
                    <a:pt x="40048" y="786252"/>
                    <a:pt x="23439" y="789911"/>
                    <a:pt x="14035" y="801666"/>
                  </a:cubicBezTo>
                  <a:cubicBezTo>
                    <a:pt x="-6413" y="827226"/>
                    <a:pt x="1509" y="893936"/>
                    <a:pt x="1509" y="914400"/>
                  </a:cubicBezTo>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Curved Connector 17">
              <a:extLst>
                <a:ext uri="{FF2B5EF4-FFF2-40B4-BE49-F238E27FC236}">
                  <a16:creationId xmlns:a16="http://schemas.microsoft.com/office/drawing/2014/main" id="{4B22C895-C0A6-CA44-932D-7F34DBD6A6FE}"/>
                </a:ext>
              </a:extLst>
            </p:cNvPr>
            <p:cNvCxnSpPr>
              <a:cxnSpLocks/>
            </p:cNvCxnSpPr>
            <p:nvPr/>
          </p:nvCxnSpPr>
          <p:spPr>
            <a:xfrm rot="16200000" flipH="1">
              <a:off x="1959884" y="3162984"/>
              <a:ext cx="1061908" cy="566304"/>
            </a:xfrm>
            <a:prstGeom prst="curvedConnector3">
              <a:avLst>
                <a:gd name="adj1" fmla="val 2169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6A307ACE-ECF1-6940-A75F-773E67CCDAA9}"/>
                </a:ext>
              </a:extLst>
            </p:cNvPr>
            <p:cNvSpPr/>
            <p:nvPr/>
          </p:nvSpPr>
          <p:spPr>
            <a:xfrm>
              <a:off x="75990" y="2725009"/>
              <a:ext cx="1789891"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are </a:t>
              </a:r>
              <a:r>
                <a:rPr kumimoji="0" lang="en-US" sz="1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 performance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36" name="Group 35">
            <a:extLst>
              <a:ext uri="{FF2B5EF4-FFF2-40B4-BE49-F238E27FC236}">
                <a16:creationId xmlns:a16="http://schemas.microsoft.com/office/drawing/2014/main" id="{F4709B0B-1B69-3C47-B574-3A1FD8BC5C33}"/>
              </a:ext>
            </a:extLst>
          </p:cNvPr>
          <p:cNvGrpSpPr/>
          <p:nvPr/>
        </p:nvGrpSpPr>
        <p:grpSpPr>
          <a:xfrm>
            <a:off x="4144046" y="3356975"/>
            <a:ext cx="4803187" cy="2198673"/>
            <a:chOff x="4144046" y="3356975"/>
            <a:chExt cx="4803187" cy="2198673"/>
          </a:xfrm>
        </p:grpSpPr>
        <p:sp>
          <p:nvSpPr>
            <p:cNvPr id="25" name="Freeform 24">
              <a:extLst>
                <a:ext uri="{FF2B5EF4-FFF2-40B4-BE49-F238E27FC236}">
                  <a16:creationId xmlns:a16="http://schemas.microsoft.com/office/drawing/2014/main" id="{47A4F748-3067-364A-9D95-47114FFB732D}"/>
                </a:ext>
              </a:extLst>
            </p:cNvPr>
            <p:cNvSpPr/>
            <p:nvPr/>
          </p:nvSpPr>
          <p:spPr>
            <a:xfrm>
              <a:off x="4144046" y="3356975"/>
              <a:ext cx="578266" cy="1291457"/>
            </a:xfrm>
            <a:custGeom>
              <a:avLst/>
              <a:gdLst>
                <a:gd name="connsiteX0" fmla="*/ 377850 w 578266"/>
                <a:gd name="connsiteY0" fmla="*/ 25052 h 1291457"/>
                <a:gd name="connsiteX1" fmla="*/ 327746 w 578266"/>
                <a:gd name="connsiteY1" fmla="*/ 187891 h 1291457"/>
                <a:gd name="connsiteX2" fmla="*/ 302694 w 578266"/>
                <a:gd name="connsiteY2" fmla="*/ 225469 h 1291457"/>
                <a:gd name="connsiteX3" fmla="*/ 277642 w 578266"/>
                <a:gd name="connsiteY3" fmla="*/ 300625 h 1291457"/>
                <a:gd name="connsiteX4" fmla="*/ 252590 w 578266"/>
                <a:gd name="connsiteY4" fmla="*/ 375781 h 1291457"/>
                <a:gd name="connsiteX5" fmla="*/ 202486 w 578266"/>
                <a:gd name="connsiteY5" fmla="*/ 526093 h 1291457"/>
                <a:gd name="connsiteX6" fmla="*/ 189959 w 578266"/>
                <a:gd name="connsiteY6" fmla="*/ 563672 h 1291457"/>
                <a:gd name="connsiteX7" fmla="*/ 177433 w 578266"/>
                <a:gd name="connsiteY7" fmla="*/ 601250 h 1291457"/>
                <a:gd name="connsiteX8" fmla="*/ 152381 w 578266"/>
                <a:gd name="connsiteY8" fmla="*/ 638828 h 1291457"/>
                <a:gd name="connsiteX9" fmla="*/ 139855 w 578266"/>
                <a:gd name="connsiteY9" fmla="*/ 676406 h 1291457"/>
                <a:gd name="connsiteX10" fmla="*/ 89751 w 578266"/>
                <a:gd name="connsiteY10" fmla="*/ 751562 h 1291457"/>
                <a:gd name="connsiteX11" fmla="*/ 64699 w 578266"/>
                <a:gd name="connsiteY11" fmla="*/ 826718 h 1291457"/>
                <a:gd name="connsiteX12" fmla="*/ 52173 w 578266"/>
                <a:gd name="connsiteY12" fmla="*/ 864296 h 1291457"/>
                <a:gd name="connsiteX13" fmla="*/ 39647 w 578266"/>
                <a:gd name="connsiteY13" fmla="*/ 914400 h 1291457"/>
                <a:gd name="connsiteX14" fmla="*/ 14595 w 578266"/>
                <a:gd name="connsiteY14" fmla="*/ 1052187 h 1291457"/>
                <a:gd name="connsiteX15" fmla="*/ 2069 w 578266"/>
                <a:gd name="connsiteY15" fmla="*/ 1102291 h 1291457"/>
                <a:gd name="connsiteX16" fmla="*/ 52173 w 578266"/>
                <a:gd name="connsiteY16" fmla="*/ 1290181 h 1291457"/>
                <a:gd name="connsiteX17" fmla="*/ 127329 w 578266"/>
                <a:gd name="connsiteY17" fmla="*/ 1277655 h 1291457"/>
                <a:gd name="connsiteX18" fmla="*/ 189959 w 578266"/>
                <a:gd name="connsiteY18" fmla="*/ 1202499 h 1291457"/>
                <a:gd name="connsiteX19" fmla="*/ 202486 w 578266"/>
                <a:gd name="connsiteY19" fmla="*/ 1164921 h 1291457"/>
                <a:gd name="connsiteX20" fmla="*/ 227538 w 578266"/>
                <a:gd name="connsiteY20" fmla="*/ 1127343 h 1291457"/>
                <a:gd name="connsiteX21" fmla="*/ 252590 w 578266"/>
                <a:gd name="connsiteY21" fmla="*/ 1052187 h 1291457"/>
                <a:gd name="connsiteX22" fmla="*/ 265116 w 578266"/>
                <a:gd name="connsiteY22" fmla="*/ 1014609 h 1291457"/>
                <a:gd name="connsiteX23" fmla="*/ 290168 w 578266"/>
                <a:gd name="connsiteY23" fmla="*/ 977030 h 1291457"/>
                <a:gd name="connsiteX24" fmla="*/ 302694 w 578266"/>
                <a:gd name="connsiteY24" fmla="*/ 939452 h 1291457"/>
                <a:gd name="connsiteX25" fmla="*/ 340272 w 578266"/>
                <a:gd name="connsiteY25" fmla="*/ 901874 h 1291457"/>
                <a:gd name="connsiteX26" fmla="*/ 377850 w 578266"/>
                <a:gd name="connsiteY26" fmla="*/ 814192 h 1291457"/>
                <a:gd name="connsiteX27" fmla="*/ 415428 w 578266"/>
                <a:gd name="connsiteY27" fmla="*/ 764088 h 1291457"/>
                <a:gd name="connsiteX28" fmla="*/ 453006 w 578266"/>
                <a:gd name="connsiteY28" fmla="*/ 688932 h 1291457"/>
                <a:gd name="connsiteX29" fmla="*/ 465532 w 578266"/>
                <a:gd name="connsiteY29" fmla="*/ 651354 h 1291457"/>
                <a:gd name="connsiteX30" fmla="*/ 490584 w 578266"/>
                <a:gd name="connsiteY30" fmla="*/ 613776 h 1291457"/>
                <a:gd name="connsiteX31" fmla="*/ 515636 w 578266"/>
                <a:gd name="connsiteY31" fmla="*/ 538620 h 1291457"/>
                <a:gd name="connsiteX32" fmla="*/ 540688 w 578266"/>
                <a:gd name="connsiteY32" fmla="*/ 450937 h 1291457"/>
                <a:gd name="connsiteX33" fmla="*/ 553214 w 578266"/>
                <a:gd name="connsiteY33" fmla="*/ 413359 h 1291457"/>
                <a:gd name="connsiteX34" fmla="*/ 578266 w 578266"/>
                <a:gd name="connsiteY34" fmla="*/ 300625 h 1291457"/>
                <a:gd name="connsiteX35" fmla="*/ 565740 w 578266"/>
                <a:gd name="connsiteY35" fmla="*/ 62630 h 1291457"/>
                <a:gd name="connsiteX36" fmla="*/ 553214 w 578266"/>
                <a:gd name="connsiteY36" fmla="*/ 25052 h 1291457"/>
                <a:gd name="connsiteX37" fmla="*/ 515636 w 578266"/>
                <a:gd name="connsiteY37" fmla="*/ 0 h 1291457"/>
                <a:gd name="connsiteX38" fmla="*/ 377850 w 578266"/>
                <a:gd name="connsiteY38" fmla="*/ 25052 h 129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78266" h="1291457">
                  <a:moveTo>
                    <a:pt x="377850" y="25052"/>
                  </a:moveTo>
                  <a:cubicBezTo>
                    <a:pt x="346535" y="56367"/>
                    <a:pt x="336413" y="174891"/>
                    <a:pt x="327746" y="187891"/>
                  </a:cubicBezTo>
                  <a:cubicBezTo>
                    <a:pt x="319395" y="200417"/>
                    <a:pt x="308808" y="211712"/>
                    <a:pt x="302694" y="225469"/>
                  </a:cubicBezTo>
                  <a:cubicBezTo>
                    <a:pt x="291969" y="249600"/>
                    <a:pt x="285993" y="275573"/>
                    <a:pt x="277642" y="300625"/>
                  </a:cubicBezTo>
                  <a:lnTo>
                    <a:pt x="252590" y="375781"/>
                  </a:lnTo>
                  <a:lnTo>
                    <a:pt x="202486" y="526093"/>
                  </a:lnTo>
                  <a:lnTo>
                    <a:pt x="189959" y="563672"/>
                  </a:lnTo>
                  <a:cubicBezTo>
                    <a:pt x="185784" y="576198"/>
                    <a:pt x="184757" y="590264"/>
                    <a:pt x="177433" y="601250"/>
                  </a:cubicBezTo>
                  <a:cubicBezTo>
                    <a:pt x="169082" y="613776"/>
                    <a:pt x="159114" y="625363"/>
                    <a:pt x="152381" y="638828"/>
                  </a:cubicBezTo>
                  <a:cubicBezTo>
                    <a:pt x="146476" y="650638"/>
                    <a:pt x="146267" y="664864"/>
                    <a:pt x="139855" y="676406"/>
                  </a:cubicBezTo>
                  <a:cubicBezTo>
                    <a:pt x="125233" y="702726"/>
                    <a:pt x="99272" y="722998"/>
                    <a:pt x="89751" y="751562"/>
                  </a:cubicBezTo>
                  <a:lnTo>
                    <a:pt x="64699" y="826718"/>
                  </a:lnTo>
                  <a:cubicBezTo>
                    <a:pt x="60524" y="839244"/>
                    <a:pt x="55375" y="851487"/>
                    <a:pt x="52173" y="864296"/>
                  </a:cubicBezTo>
                  <a:cubicBezTo>
                    <a:pt x="47998" y="880997"/>
                    <a:pt x="43382" y="897595"/>
                    <a:pt x="39647" y="914400"/>
                  </a:cubicBezTo>
                  <a:cubicBezTo>
                    <a:pt x="12779" y="1035308"/>
                    <a:pt x="41789" y="916217"/>
                    <a:pt x="14595" y="1052187"/>
                  </a:cubicBezTo>
                  <a:cubicBezTo>
                    <a:pt x="11219" y="1069068"/>
                    <a:pt x="6244" y="1085590"/>
                    <a:pt x="2069" y="1102291"/>
                  </a:cubicBezTo>
                  <a:cubicBezTo>
                    <a:pt x="2359" y="1105776"/>
                    <a:pt x="-16127" y="1275003"/>
                    <a:pt x="52173" y="1290181"/>
                  </a:cubicBezTo>
                  <a:cubicBezTo>
                    <a:pt x="76966" y="1295691"/>
                    <a:pt x="102277" y="1281830"/>
                    <a:pt x="127329" y="1277655"/>
                  </a:cubicBezTo>
                  <a:cubicBezTo>
                    <a:pt x="155033" y="1249951"/>
                    <a:pt x="172519" y="1237378"/>
                    <a:pt x="189959" y="1202499"/>
                  </a:cubicBezTo>
                  <a:cubicBezTo>
                    <a:pt x="195864" y="1190689"/>
                    <a:pt x="196581" y="1176731"/>
                    <a:pt x="202486" y="1164921"/>
                  </a:cubicBezTo>
                  <a:cubicBezTo>
                    <a:pt x="209219" y="1151456"/>
                    <a:pt x="221424" y="1141100"/>
                    <a:pt x="227538" y="1127343"/>
                  </a:cubicBezTo>
                  <a:cubicBezTo>
                    <a:pt x="238263" y="1103212"/>
                    <a:pt x="244239" y="1077239"/>
                    <a:pt x="252590" y="1052187"/>
                  </a:cubicBezTo>
                  <a:cubicBezTo>
                    <a:pt x="256765" y="1039661"/>
                    <a:pt x="257792" y="1025595"/>
                    <a:pt x="265116" y="1014609"/>
                  </a:cubicBezTo>
                  <a:cubicBezTo>
                    <a:pt x="273467" y="1002083"/>
                    <a:pt x="283435" y="990495"/>
                    <a:pt x="290168" y="977030"/>
                  </a:cubicBezTo>
                  <a:cubicBezTo>
                    <a:pt x="296073" y="965220"/>
                    <a:pt x="295370" y="950438"/>
                    <a:pt x="302694" y="939452"/>
                  </a:cubicBezTo>
                  <a:cubicBezTo>
                    <a:pt x="312520" y="924713"/>
                    <a:pt x="327746" y="914400"/>
                    <a:pt x="340272" y="901874"/>
                  </a:cubicBezTo>
                  <a:cubicBezTo>
                    <a:pt x="352449" y="865344"/>
                    <a:pt x="355738" y="849571"/>
                    <a:pt x="377850" y="814192"/>
                  </a:cubicBezTo>
                  <a:cubicBezTo>
                    <a:pt x="388915" y="796489"/>
                    <a:pt x="402902" y="780789"/>
                    <a:pt x="415428" y="764088"/>
                  </a:cubicBezTo>
                  <a:cubicBezTo>
                    <a:pt x="446912" y="669635"/>
                    <a:pt x="404442" y="786060"/>
                    <a:pt x="453006" y="688932"/>
                  </a:cubicBezTo>
                  <a:cubicBezTo>
                    <a:pt x="458911" y="677122"/>
                    <a:pt x="459627" y="663164"/>
                    <a:pt x="465532" y="651354"/>
                  </a:cubicBezTo>
                  <a:cubicBezTo>
                    <a:pt x="472265" y="637889"/>
                    <a:pt x="484470" y="627533"/>
                    <a:pt x="490584" y="613776"/>
                  </a:cubicBezTo>
                  <a:cubicBezTo>
                    <a:pt x="501309" y="589645"/>
                    <a:pt x="507285" y="563672"/>
                    <a:pt x="515636" y="538620"/>
                  </a:cubicBezTo>
                  <a:cubicBezTo>
                    <a:pt x="545668" y="448523"/>
                    <a:pt x="509233" y="561030"/>
                    <a:pt x="540688" y="450937"/>
                  </a:cubicBezTo>
                  <a:cubicBezTo>
                    <a:pt x="544315" y="438241"/>
                    <a:pt x="549587" y="426055"/>
                    <a:pt x="553214" y="413359"/>
                  </a:cubicBezTo>
                  <a:cubicBezTo>
                    <a:pt x="565007" y="372083"/>
                    <a:pt x="569656" y="343675"/>
                    <a:pt x="578266" y="300625"/>
                  </a:cubicBezTo>
                  <a:cubicBezTo>
                    <a:pt x="574091" y="221293"/>
                    <a:pt x="572932" y="141745"/>
                    <a:pt x="565740" y="62630"/>
                  </a:cubicBezTo>
                  <a:cubicBezTo>
                    <a:pt x="564545" y="49481"/>
                    <a:pt x="561462" y="35362"/>
                    <a:pt x="553214" y="25052"/>
                  </a:cubicBezTo>
                  <a:cubicBezTo>
                    <a:pt x="543810" y="13297"/>
                    <a:pt x="528162" y="8351"/>
                    <a:pt x="515636" y="0"/>
                  </a:cubicBezTo>
                  <a:cubicBezTo>
                    <a:pt x="371969" y="13061"/>
                    <a:pt x="409165" y="-6263"/>
                    <a:pt x="377850" y="25052"/>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63EA287E-2044-2B4D-8EDD-13DAD3476B92}"/>
                </a:ext>
              </a:extLst>
            </p:cNvPr>
            <p:cNvSpPr/>
            <p:nvPr/>
          </p:nvSpPr>
          <p:spPr>
            <a:xfrm>
              <a:off x="4922729" y="3544866"/>
              <a:ext cx="1418211" cy="651353"/>
            </a:xfrm>
            <a:custGeom>
              <a:avLst/>
              <a:gdLst>
                <a:gd name="connsiteX0" fmla="*/ 162838 w 1418211"/>
                <a:gd name="connsiteY0" fmla="*/ 100208 h 651353"/>
                <a:gd name="connsiteX1" fmla="*/ 75156 w 1418211"/>
                <a:gd name="connsiteY1" fmla="*/ 112734 h 651353"/>
                <a:gd name="connsiteX2" fmla="*/ 37578 w 1418211"/>
                <a:gd name="connsiteY2" fmla="*/ 125260 h 651353"/>
                <a:gd name="connsiteX3" fmla="*/ 12526 w 1418211"/>
                <a:gd name="connsiteY3" fmla="*/ 162838 h 651353"/>
                <a:gd name="connsiteX4" fmla="*/ 0 w 1418211"/>
                <a:gd name="connsiteY4" fmla="*/ 200416 h 651353"/>
                <a:gd name="connsiteX5" fmla="*/ 37578 w 1418211"/>
                <a:gd name="connsiteY5" fmla="*/ 325676 h 651353"/>
                <a:gd name="connsiteX6" fmla="*/ 150312 w 1418211"/>
                <a:gd name="connsiteY6" fmla="*/ 375781 h 651353"/>
                <a:gd name="connsiteX7" fmla="*/ 225468 w 1418211"/>
                <a:gd name="connsiteY7" fmla="*/ 400833 h 651353"/>
                <a:gd name="connsiteX8" fmla="*/ 263046 w 1418211"/>
                <a:gd name="connsiteY8" fmla="*/ 413359 h 651353"/>
                <a:gd name="connsiteX9" fmla="*/ 313150 w 1418211"/>
                <a:gd name="connsiteY9" fmla="*/ 425885 h 651353"/>
                <a:gd name="connsiteX10" fmla="*/ 400833 w 1418211"/>
                <a:gd name="connsiteY10" fmla="*/ 450937 h 651353"/>
                <a:gd name="connsiteX11" fmla="*/ 551145 w 1418211"/>
                <a:gd name="connsiteY11" fmla="*/ 488515 h 651353"/>
                <a:gd name="connsiteX12" fmla="*/ 626301 w 1418211"/>
                <a:gd name="connsiteY12" fmla="*/ 538619 h 651353"/>
                <a:gd name="connsiteX13" fmla="*/ 688931 w 1418211"/>
                <a:gd name="connsiteY13" fmla="*/ 588723 h 651353"/>
                <a:gd name="connsiteX14" fmla="*/ 726509 w 1418211"/>
                <a:gd name="connsiteY14" fmla="*/ 613775 h 651353"/>
                <a:gd name="connsiteX15" fmla="*/ 876822 w 1418211"/>
                <a:gd name="connsiteY15" fmla="*/ 651353 h 651353"/>
                <a:gd name="connsiteX16" fmla="*/ 1077238 w 1418211"/>
                <a:gd name="connsiteY16" fmla="*/ 638827 h 651353"/>
                <a:gd name="connsiteX17" fmla="*/ 1189972 w 1418211"/>
                <a:gd name="connsiteY17" fmla="*/ 576197 h 651353"/>
                <a:gd name="connsiteX18" fmla="*/ 1252603 w 1418211"/>
                <a:gd name="connsiteY18" fmla="*/ 513567 h 651353"/>
                <a:gd name="connsiteX19" fmla="*/ 1290181 w 1418211"/>
                <a:gd name="connsiteY19" fmla="*/ 475989 h 651353"/>
                <a:gd name="connsiteX20" fmla="*/ 1340285 w 1418211"/>
                <a:gd name="connsiteY20" fmla="*/ 400833 h 651353"/>
                <a:gd name="connsiteX21" fmla="*/ 1365337 w 1418211"/>
                <a:gd name="connsiteY21" fmla="*/ 363255 h 651353"/>
                <a:gd name="connsiteX22" fmla="*/ 1390389 w 1418211"/>
                <a:gd name="connsiteY22" fmla="*/ 338202 h 651353"/>
                <a:gd name="connsiteX23" fmla="*/ 1402915 w 1418211"/>
                <a:gd name="connsiteY23" fmla="*/ 300624 h 651353"/>
                <a:gd name="connsiteX24" fmla="*/ 1402915 w 1418211"/>
                <a:gd name="connsiteY24" fmla="*/ 100208 h 651353"/>
                <a:gd name="connsiteX25" fmla="*/ 1352811 w 1418211"/>
                <a:gd name="connsiteY25" fmla="*/ 25052 h 651353"/>
                <a:gd name="connsiteX26" fmla="*/ 1315233 w 1418211"/>
                <a:gd name="connsiteY26" fmla="*/ 0 h 651353"/>
                <a:gd name="connsiteX27" fmla="*/ 1252603 w 1418211"/>
                <a:gd name="connsiteY27" fmla="*/ 12526 h 651353"/>
                <a:gd name="connsiteX28" fmla="*/ 1215024 w 1418211"/>
                <a:gd name="connsiteY28" fmla="*/ 75156 h 651353"/>
                <a:gd name="connsiteX29" fmla="*/ 1189972 w 1418211"/>
                <a:gd name="connsiteY29" fmla="*/ 112734 h 651353"/>
                <a:gd name="connsiteX30" fmla="*/ 1139868 w 1418211"/>
                <a:gd name="connsiteY30" fmla="*/ 225468 h 651353"/>
                <a:gd name="connsiteX31" fmla="*/ 1064712 w 1418211"/>
                <a:gd name="connsiteY31" fmla="*/ 250520 h 651353"/>
                <a:gd name="connsiteX32" fmla="*/ 1027134 w 1418211"/>
                <a:gd name="connsiteY32" fmla="*/ 263046 h 651353"/>
                <a:gd name="connsiteX33" fmla="*/ 989556 w 1418211"/>
                <a:gd name="connsiteY33" fmla="*/ 275572 h 651353"/>
                <a:gd name="connsiteX34" fmla="*/ 951978 w 1418211"/>
                <a:gd name="connsiteY34" fmla="*/ 288098 h 651353"/>
                <a:gd name="connsiteX35" fmla="*/ 488515 w 1418211"/>
                <a:gd name="connsiteY35" fmla="*/ 275572 h 651353"/>
                <a:gd name="connsiteX36" fmla="*/ 413359 w 1418211"/>
                <a:gd name="connsiteY36" fmla="*/ 250520 h 651353"/>
                <a:gd name="connsiteX37" fmla="*/ 350729 w 1418211"/>
                <a:gd name="connsiteY37" fmla="*/ 187890 h 651353"/>
                <a:gd name="connsiteX38" fmla="*/ 275572 w 1418211"/>
                <a:gd name="connsiteY38" fmla="*/ 162838 h 651353"/>
                <a:gd name="connsiteX39" fmla="*/ 237994 w 1418211"/>
                <a:gd name="connsiteY39" fmla="*/ 150312 h 651353"/>
                <a:gd name="connsiteX40" fmla="*/ 200416 w 1418211"/>
                <a:gd name="connsiteY40" fmla="*/ 137786 h 651353"/>
                <a:gd name="connsiteX41" fmla="*/ 162838 w 1418211"/>
                <a:gd name="connsiteY41" fmla="*/ 100208 h 651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18211" h="651353">
                  <a:moveTo>
                    <a:pt x="162838" y="100208"/>
                  </a:moveTo>
                  <a:cubicBezTo>
                    <a:pt x="141961" y="96033"/>
                    <a:pt x="104107" y="106944"/>
                    <a:pt x="75156" y="112734"/>
                  </a:cubicBezTo>
                  <a:cubicBezTo>
                    <a:pt x="62209" y="115323"/>
                    <a:pt x="47888" y="117012"/>
                    <a:pt x="37578" y="125260"/>
                  </a:cubicBezTo>
                  <a:cubicBezTo>
                    <a:pt x="25823" y="134664"/>
                    <a:pt x="19259" y="149373"/>
                    <a:pt x="12526" y="162838"/>
                  </a:cubicBezTo>
                  <a:cubicBezTo>
                    <a:pt x="6621" y="174648"/>
                    <a:pt x="4175" y="187890"/>
                    <a:pt x="0" y="200416"/>
                  </a:cubicBezTo>
                  <a:cubicBezTo>
                    <a:pt x="7884" y="255607"/>
                    <a:pt x="-399" y="287699"/>
                    <a:pt x="37578" y="325676"/>
                  </a:cubicBezTo>
                  <a:cubicBezTo>
                    <a:pt x="67355" y="355453"/>
                    <a:pt x="113099" y="363377"/>
                    <a:pt x="150312" y="375781"/>
                  </a:cubicBezTo>
                  <a:lnTo>
                    <a:pt x="225468" y="400833"/>
                  </a:lnTo>
                  <a:cubicBezTo>
                    <a:pt x="237994" y="405008"/>
                    <a:pt x="250237" y="410157"/>
                    <a:pt x="263046" y="413359"/>
                  </a:cubicBezTo>
                  <a:cubicBezTo>
                    <a:pt x="279747" y="417534"/>
                    <a:pt x="296597" y="421156"/>
                    <a:pt x="313150" y="425885"/>
                  </a:cubicBezTo>
                  <a:cubicBezTo>
                    <a:pt x="368860" y="441802"/>
                    <a:pt x="335574" y="437885"/>
                    <a:pt x="400833" y="450937"/>
                  </a:cubicBezTo>
                  <a:cubicBezTo>
                    <a:pt x="441083" y="458987"/>
                    <a:pt x="515272" y="464599"/>
                    <a:pt x="551145" y="488515"/>
                  </a:cubicBezTo>
                  <a:lnTo>
                    <a:pt x="626301" y="538619"/>
                  </a:lnTo>
                  <a:cubicBezTo>
                    <a:pt x="668532" y="601965"/>
                    <a:pt x="628428" y="558471"/>
                    <a:pt x="688931" y="588723"/>
                  </a:cubicBezTo>
                  <a:cubicBezTo>
                    <a:pt x="702396" y="595456"/>
                    <a:pt x="712752" y="607661"/>
                    <a:pt x="726509" y="613775"/>
                  </a:cubicBezTo>
                  <a:cubicBezTo>
                    <a:pt x="786059" y="640241"/>
                    <a:pt x="813801" y="640849"/>
                    <a:pt x="876822" y="651353"/>
                  </a:cubicBezTo>
                  <a:cubicBezTo>
                    <a:pt x="943627" y="647178"/>
                    <a:pt x="1010670" y="645834"/>
                    <a:pt x="1077238" y="638827"/>
                  </a:cubicBezTo>
                  <a:cubicBezTo>
                    <a:pt x="1112447" y="635121"/>
                    <a:pt x="1174368" y="591801"/>
                    <a:pt x="1189972" y="576197"/>
                  </a:cubicBezTo>
                  <a:lnTo>
                    <a:pt x="1252603" y="513567"/>
                  </a:lnTo>
                  <a:cubicBezTo>
                    <a:pt x="1265129" y="501041"/>
                    <a:pt x="1280355" y="490728"/>
                    <a:pt x="1290181" y="475989"/>
                  </a:cubicBezTo>
                  <a:lnTo>
                    <a:pt x="1340285" y="400833"/>
                  </a:lnTo>
                  <a:cubicBezTo>
                    <a:pt x="1348636" y="388307"/>
                    <a:pt x="1354692" y="373900"/>
                    <a:pt x="1365337" y="363255"/>
                  </a:cubicBezTo>
                  <a:lnTo>
                    <a:pt x="1390389" y="338202"/>
                  </a:lnTo>
                  <a:cubicBezTo>
                    <a:pt x="1394564" y="325676"/>
                    <a:pt x="1399713" y="313433"/>
                    <a:pt x="1402915" y="300624"/>
                  </a:cubicBezTo>
                  <a:cubicBezTo>
                    <a:pt x="1420548" y="230093"/>
                    <a:pt x="1425898" y="178352"/>
                    <a:pt x="1402915" y="100208"/>
                  </a:cubicBezTo>
                  <a:cubicBezTo>
                    <a:pt x="1394419" y="71323"/>
                    <a:pt x="1377863" y="41753"/>
                    <a:pt x="1352811" y="25052"/>
                  </a:cubicBezTo>
                  <a:lnTo>
                    <a:pt x="1315233" y="0"/>
                  </a:lnTo>
                  <a:cubicBezTo>
                    <a:pt x="1294356" y="4175"/>
                    <a:pt x="1272172" y="4139"/>
                    <a:pt x="1252603" y="12526"/>
                  </a:cubicBezTo>
                  <a:cubicBezTo>
                    <a:pt x="1221463" y="25872"/>
                    <a:pt x="1227652" y="49900"/>
                    <a:pt x="1215024" y="75156"/>
                  </a:cubicBezTo>
                  <a:cubicBezTo>
                    <a:pt x="1208291" y="88621"/>
                    <a:pt x="1196086" y="98977"/>
                    <a:pt x="1189972" y="112734"/>
                  </a:cubicBezTo>
                  <a:cubicBezTo>
                    <a:pt x="1183897" y="126402"/>
                    <a:pt x="1166035" y="209113"/>
                    <a:pt x="1139868" y="225468"/>
                  </a:cubicBezTo>
                  <a:cubicBezTo>
                    <a:pt x="1117475" y="239464"/>
                    <a:pt x="1089764" y="242169"/>
                    <a:pt x="1064712" y="250520"/>
                  </a:cubicBezTo>
                  <a:lnTo>
                    <a:pt x="1027134" y="263046"/>
                  </a:lnTo>
                  <a:lnTo>
                    <a:pt x="989556" y="275572"/>
                  </a:lnTo>
                  <a:lnTo>
                    <a:pt x="951978" y="288098"/>
                  </a:lnTo>
                  <a:cubicBezTo>
                    <a:pt x="797490" y="283923"/>
                    <a:pt x="642684" y="286328"/>
                    <a:pt x="488515" y="275572"/>
                  </a:cubicBezTo>
                  <a:cubicBezTo>
                    <a:pt x="462172" y="273734"/>
                    <a:pt x="413359" y="250520"/>
                    <a:pt x="413359" y="250520"/>
                  </a:cubicBezTo>
                  <a:cubicBezTo>
                    <a:pt x="390505" y="216239"/>
                    <a:pt x="390285" y="205470"/>
                    <a:pt x="350729" y="187890"/>
                  </a:cubicBezTo>
                  <a:cubicBezTo>
                    <a:pt x="326598" y="177165"/>
                    <a:pt x="300624" y="171189"/>
                    <a:pt x="275572" y="162838"/>
                  </a:cubicBezTo>
                  <a:lnTo>
                    <a:pt x="237994" y="150312"/>
                  </a:lnTo>
                  <a:cubicBezTo>
                    <a:pt x="225468" y="146137"/>
                    <a:pt x="211402" y="145110"/>
                    <a:pt x="200416" y="137786"/>
                  </a:cubicBezTo>
                  <a:cubicBezTo>
                    <a:pt x="155070" y="107555"/>
                    <a:pt x="183715" y="104383"/>
                    <a:pt x="162838" y="100208"/>
                  </a:cubicBezTo>
                  <a:close/>
                </a:path>
              </a:pathLst>
            </a:cu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Curved Connector 26">
              <a:extLst>
                <a:ext uri="{FF2B5EF4-FFF2-40B4-BE49-F238E27FC236}">
                  <a16:creationId xmlns:a16="http://schemas.microsoft.com/office/drawing/2014/main" id="{E7205ECE-425B-0A43-AF77-699D4289EA23}"/>
                </a:ext>
              </a:extLst>
            </p:cNvPr>
            <p:cNvCxnSpPr>
              <a:cxnSpLocks/>
              <a:stCxn id="29" idx="1"/>
            </p:cNvCxnSpPr>
            <p:nvPr/>
          </p:nvCxnSpPr>
          <p:spPr>
            <a:xfrm rot="10800000">
              <a:off x="4966720" y="4065746"/>
              <a:ext cx="954834" cy="976085"/>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6F4E69E4-74C9-B748-9436-CC21B91C7943}"/>
                </a:ext>
              </a:extLst>
            </p:cNvPr>
            <p:cNvSpPr/>
            <p:nvPr/>
          </p:nvSpPr>
          <p:spPr>
            <a:xfrm>
              <a:off x="5921554" y="4528012"/>
              <a:ext cx="3025679" cy="1027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Compute Bound applications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sp>
        <p:nvSpPr>
          <p:cNvPr id="37" name="Slide Number Placeholder 5">
            <a:extLst>
              <a:ext uri="{FF2B5EF4-FFF2-40B4-BE49-F238E27FC236}">
                <a16:creationId xmlns:a16="http://schemas.microsoft.com/office/drawing/2014/main" id="{4339172A-B82B-FB4D-8B56-F3F79665B107}"/>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13</a:t>
            </a:r>
          </a:p>
        </p:txBody>
      </p:sp>
      <p:pic>
        <p:nvPicPr>
          <p:cNvPr id="17" name="Picture 16">
            <a:extLst>
              <a:ext uri="{FF2B5EF4-FFF2-40B4-BE49-F238E27FC236}">
                <a16:creationId xmlns:a16="http://schemas.microsoft.com/office/drawing/2014/main" id="{415E64CF-3343-6240-AE1A-7770C8C39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0176" y="1874678"/>
            <a:ext cx="6574327" cy="361137"/>
          </a:xfrm>
          <a:prstGeom prst="rect">
            <a:avLst/>
          </a:prstGeom>
        </p:spPr>
      </p:pic>
      <p:sp>
        <p:nvSpPr>
          <p:cNvPr id="28" name="Rectangle 27">
            <a:extLst>
              <a:ext uri="{FF2B5EF4-FFF2-40B4-BE49-F238E27FC236}">
                <a16:creationId xmlns:a16="http://schemas.microsoft.com/office/drawing/2014/main" id="{E5DD7924-E3F0-4647-998B-D0F85EF7B80C}"/>
              </a:ext>
            </a:extLst>
          </p:cNvPr>
          <p:cNvSpPr/>
          <p:nvPr/>
        </p:nvSpPr>
        <p:spPr>
          <a:xfrm rot="2458086">
            <a:off x="3041419" y="3046223"/>
            <a:ext cx="207439" cy="783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D565C80-A5DC-E14B-B9E3-72C77C0A3BEE}"/>
              </a:ext>
            </a:extLst>
          </p:cNvPr>
          <p:cNvSpPr/>
          <p:nvPr/>
        </p:nvSpPr>
        <p:spPr>
          <a:xfrm>
            <a:off x="1674027" y="5216427"/>
            <a:ext cx="453970" cy="523220"/>
          </a:xfrm>
          <a:prstGeom prst="rect">
            <a:avLst/>
          </a:prstGeom>
          <a:ln>
            <a:solidFill>
              <a:schemeClr val="bg1"/>
            </a:solid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0" name="Rectangle 29">
            <a:extLst>
              <a:ext uri="{FF2B5EF4-FFF2-40B4-BE49-F238E27FC236}">
                <a16:creationId xmlns:a16="http://schemas.microsoft.com/office/drawing/2014/main" id="{5CE07C64-1D77-6241-A08F-D62794D4B947}"/>
              </a:ext>
            </a:extLst>
          </p:cNvPr>
          <p:cNvSpPr/>
          <p:nvPr/>
        </p:nvSpPr>
        <p:spPr>
          <a:xfrm>
            <a:off x="8584826" y="3092417"/>
            <a:ext cx="453970" cy="523220"/>
          </a:xfrm>
          <a:prstGeom prst="rect">
            <a:avLst/>
          </a:prstGeom>
          <a:ln>
            <a:solidFill>
              <a:schemeClr val="bg1"/>
            </a:solid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31" name="Rectangle 30">
            <a:extLst>
              <a:ext uri="{FF2B5EF4-FFF2-40B4-BE49-F238E27FC236}">
                <a16:creationId xmlns:a16="http://schemas.microsoft.com/office/drawing/2014/main" id="{687BBC68-3866-C44E-BA64-ACD5C59CFC4A}"/>
              </a:ext>
            </a:extLst>
          </p:cNvPr>
          <p:cNvSpPr/>
          <p:nvPr/>
        </p:nvSpPr>
        <p:spPr>
          <a:xfrm>
            <a:off x="0" y="813916"/>
            <a:ext cx="9144000" cy="554179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8">
            <a:extLst>
              <a:ext uri="{FF2B5EF4-FFF2-40B4-BE49-F238E27FC236}">
                <a16:creationId xmlns:a16="http://schemas.microsoft.com/office/drawing/2014/main" id="{CEC6CE3C-D69B-B241-827E-ADBA265E9232}"/>
              </a:ext>
            </a:extLst>
          </p:cNvPr>
          <p:cNvSpPr/>
          <p:nvPr/>
        </p:nvSpPr>
        <p:spPr>
          <a:xfrm>
            <a:off x="-9601" y="2521059"/>
            <a:ext cx="9163202" cy="1815882"/>
          </a:xfrm>
          <a:prstGeom prst="rect">
            <a:avLst/>
          </a:prstGeom>
          <a:solidFill>
            <a:schemeClr val="accent2">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R</a:t>
            </a:r>
            <a:r>
              <a:rPr kumimoji="0" lang="en-US" sz="2800" b="0"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oofline</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model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does not accurately account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for the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suitability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of memory-bound applications</a:t>
            </a:r>
            <a:b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br>
            <a:endPar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406644293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8BB126-5D7A-BC4D-99AB-6D79E7904518}"/>
              </a:ext>
            </a:extLst>
          </p:cNvPr>
          <p:cNvGrpSpPr/>
          <p:nvPr/>
        </p:nvGrpSpPr>
        <p:grpSpPr>
          <a:xfrm>
            <a:off x="1746598" y="1896062"/>
            <a:ext cx="5650804" cy="4824778"/>
            <a:chOff x="2130283" y="2614696"/>
            <a:chExt cx="4883434" cy="4169581"/>
          </a:xfrm>
        </p:grpSpPr>
        <p:pic>
          <p:nvPicPr>
            <p:cNvPr id="4" name="Picture 3">
              <a:extLst>
                <a:ext uri="{FF2B5EF4-FFF2-40B4-BE49-F238E27FC236}">
                  <a16:creationId xmlns:a16="http://schemas.microsoft.com/office/drawing/2014/main" id="{906528D1-D2CD-0E43-B915-761B9938994B}"/>
                </a:ext>
              </a:extLst>
            </p:cNvPr>
            <p:cNvPicPr>
              <a:picLocks noChangeAspect="1"/>
            </p:cNvPicPr>
            <p:nvPr/>
          </p:nvPicPr>
          <p:blipFill rotWithShape="1">
            <a:blip r:embed="rId3"/>
            <a:srcRect t="8151"/>
            <a:stretch/>
          </p:blipFill>
          <p:spPr>
            <a:xfrm>
              <a:off x="2130283" y="2939646"/>
              <a:ext cx="4883434" cy="3844631"/>
            </a:xfrm>
            <a:prstGeom prst="rect">
              <a:avLst/>
            </a:prstGeom>
          </p:spPr>
        </p:pic>
        <p:pic>
          <p:nvPicPr>
            <p:cNvPr id="20" name="Picture 19">
              <a:extLst>
                <a:ext uri="{FF2B5EF4-FFF2-40B4-BE49-F238E27FC236}">
                  <a16:creationId xmlns:a16="http://schemas.microsoft.com/office/drawing/2014/main" id="{ED54D2F7-118D-2244-836B-FDE0110BD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543" y="2614696"/>
              <a:ext cx="3612293" cy="400096"/>
            </a:xfrm>
            <a:prstGeom prst="rect">
              <a:avLst/>
            </a:prstGeom>
          </p:spPr>
        </p:pic>
      </p:grpSp>
      <p:sp>
        <p:nvSpPr>
          <p:cNvPr id="2" name="Title 1">
            <a:extLst>
              <a:ext uri="{FF2B5EF4-FFF2-40B4-BE49-F238E27FC236}">
                <a16:creationId xmlns:a16="http://schemas.microsoft.com/office/drawing/2014/main" id="{353D051E-A61E-724F-A7DD-E8FCF2C00DC9}"/>
              </a:ext>
            </a:extLst>
          </p:cNvPr>
          <p:cNvSpPr>
            <a:spLocks noGrp="1"/>
          </p:cNvSpPr>
          <p:nvPr>
            <p:ph type="title"/>
          </p:nvPr>
        </p:nvSpPr>
        <p:spPr/>
        <p:txBody>
          <a:bodyPr/>
          <a:lstStyle/>
          <a:p>
            <a:r>
              <a:rPr lang="en-US" dirty="0"/>
              <a:t>Limitations of Prior Approaches (2/2) </a:t>
            </a:r>
          </a:p>
        </p:txBody>
      </p:sp>
      <p:sp>
        <p:nvSpPr>
          <p:cNvPr id="3" name="Content Placeholder 2">
            <a:extLst>
              <a:ext uri="{FF2B5EF4-FFF2-40B4-BE49-F238E27FC236}">
                <a16:creationId xmlns:a16="http://schemas.microsoft.com/office/drawing/2014/main" id="{221A5148-0BEE-9945-8F4E-D73E2CD864F3}"/>
              </a:ext>
            </a:extLst>
          </p:cNvPr>
          <p:cNvSpPr>
            <a:spLocks noGrp="1"/>
          </p:cNvSpPr>
          <p:nvPr>
            <p:ph idx="1"/>
          </p:nvPr>
        </p:nvSpPr>
        <p:spPr/>
        <p:txBody>
          <a:bodyPr/>
          <a:lstStyle/>
          <a:p>
            <a:r>
              <a:rPr lang="en-US" dirty="0"/>
              <a:t>Application with a last-level cache </a:t>
            </a:r>
            <a:r>
              <a:rPr lang="en-US" b="1" dirty="0"/>
              <a:t>MPKI &gt; 10 </a:t>
            </a:r>
            <a:br>
              <a:rPr lang="en-US" dirty="0"/>
            </a:br>
            <a:r>
              <a:rPr lang="en-US" dirty="0"/>
              <a:t>→ </a:t>
            </a:r>
            <a:r>
              <a:rPr lang="en-US" b="1" dirty="0"/>
              <a:t>memory intensive </a:t>
            </a:r>
            <a:r>
              <a:rPr lang="en-US" dirty="0"/>
              <a:t>and </a:t>
            </a:r>
            <a:r>
              <a:rPr lang="en-US" b="1" dirty="0"/>
              <a:t>benefits from NDP  </a:t>
            </a:r>
          </a:p>
        </p:txBody>
      </p:sp>
      <p:sp>
        <p:nvSpPr>
          <p:cNvPr id="27" name="Slide Number Placeholder 5">
            <a:extLst>
              <a:ext uri="{FF2B5EF4-FFF2-40B4-BE49-F238E27FC236}">
                <a16:creationId xmlns:a16="http://schemas.microsoft.com/office/drawing/2014/main" id="{A41DE4A8-74BE-654B-91F2-CE5AA12C46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14</a:t>
            </a:r>
          </a:p>
        </p:txBody>
      </p:sp>
      <p:pic>
        <p:nvPicPr>
          <p:cNvPr id="23" name="Picture 22">
            <a:extLst>
              <a:ext uri="{FF2B5EF4-FFF2-40B4-BE49-F238E27FC236}">
                <a16:creationId xmlns:a16="http://schemas.microsoft.com/office/drawing/2014/main" id="{C2974539-3A8F-5440-88F8-9B338D6DD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073" y="1874266"/>
            <a:ext cx="6574327" cy="361137"/>
          </a:xfrm>
          <a:prstGeom prst="rect">
            <a:avLst/>
          </a:prstGeom>
        </p:spPr>
      </p:pic>
      <p:sp>
        <p:nvSpPr>
          <p:cNvPr id="9" name="Rectangle 8">
            <a:extLst>
              <a:ext uri="{FF2B5EF4-FFF2-40B4-BE49-F238E27FC236}">
                <a16:creationId xmlns:a16="http://schemas.microsoft.com/office/drawing/2014/main" id="{D3189439-E9C6-4B44-B556-C59A937FDB4D}"/>
              </a:ext>
            </a:extLst>
          </p:cNvPr>
          <p:cNvSpPr/>
          <p:nvPr/>
        </p:nvSpPr>
        <p:spPr>
          <a:xfrm>
            <a:off x="4264626" y="6449734"/>
            <a:ext cx="1031051" cy="307777"/>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LLC MPKI</a:t>
            </a:r>
          </a:p>
        </p:txBody>
      </p:sp>
      <p:sp>
        <p:nvSpPr>
          <p:cNvPr id="10" name="Rectangle 9">
            <a:extLst>
              <a:ext uri="{FF2B5EF4-FFF2-40B4-BE49-F238E27FC236}">
                <a16:creationId xmlns:a16="http://schemas.microsoft.com/office/drawing/2014/main" id="{B2530758-2ED9-814A-8BDB-FB4049BE120D}"/>
              </a:ext>
            </a:extLst>
          </p:cNvPr>
          <p:cNvSpPr/>
          <p:nvPr/>
        </p:nvSpPr>
        <p:spPr>
          <a:xfrm rot="16200000">
            <a:off x="842730" y="4209350"/>
            <a:ext cx="2038956" cy="215444"/>
          </a:xfrm>
          <a:prstGeom prst="rect">
            <a:avLst/>
          </a:prstGeom>
          <a:solidFill>
            <a:schemeClr val="bg1"/>
          </a:solid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NDP Speedup over CPU</a:t>
            </a:r>
          </a:p>
        </p:txBody>
      </p:sp>
    </p:spTree>
    <p:extLst>
      <p:ext uri="{BB962C8B-B14F-4D97-AF65-F5344CB8AC3E}">
        <p14:creationId xmlns:p14="http://schemas.microsoft.com/office/powerpoint/2010/main" val="37206261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8BB126-5D7A-BC4D-99AB-6D79E7904518}"/>
              </a:ext>
            </a:extLst>
          </p:cNvPr>
          <p:cNvGrpSpPr/>
          <p:nvPr/>
        </p:nvGrpSpPr>
        <p:grpSpPr>
          <a:xfrm>
            <a:off x="1746598" y="1896062"/>
            <a:ext cx="5650804" cy="4824778"/>
            <a:chOff x="2130283" y="2614696"/>
            <a:chExt cx="4883434" cy="4169581"/>
          </a:xfrm>
        </p:grpSpPr>
        <p:pic>
          <p:nvPicPr>
            <p:cNvPr id="4" name="Picture 3">
              <a:extLst>
                <a:ext uri="{FF2B5EF4-FFF2-40B4-BE49-F238E27FC236}">
                  <a16:creationId xmlns:a16="http://schemas.microsoft.com/office/drawing/2014/main" id="{906528D1-D2CD-0E43-B915-761B9938994B}"/>
                </a:ext>
              </a:extLst>
            </p:cNvPr>
            <p:cNvPicPr>
              <a:picLocks noChangeAspect="1"/>
            </p:cNvPicPr>
            <p:nvPr/>
          </p:nvPicPr>
          <p:blipFill rotWithShape="1">
            <a:blip r:embed="rId3"/>
            <a:srcRect t="8151"/>
            <a:stretch/>
          </p:blipFill>
          <p:spPr>
            <a:xfrm>
              <a:off x="2130283" y="2939646"/>
              <a:ext cx="4883434" cy="3844631"/>
            </a:xfrm>
            <a:prstGeom prst="rect">
              <a:avLst/>
            </a:prstGeom>
          </p:spPr>
        </p:pic>
        <p:pic>
          <p:nvPicPr>
            <p:cNvPr id="20" name="Picture 19">
              <a:extLst>
                <a:ext uri="{FF2B5EF4-FFF2-40B4-BE49-F238E27FC236}">
                  <a16:creationId xmlns:a16="http://schemas.microsoft.com/office/drawing/2014/main" id="{ED54D2F7-118D-2244-836B-FDE0110BD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543" y="2614696"/>
              <a:ext cx="3612293" cy="400096"/>
            </a:xfrm>
            <a:prstGeom prst="rect">
              <a:avLst/>
            </a:prstGeom>
          </p:spPr>
        </p:pic>
      </p:grpSp>
      <p:sp>
        <p:nvSpPr>
          <p:cNvPr id="2" name="Title 1">
            <a:extLst>
              <a:ext uri="{FF2B5EF4-FFF2-40B4-BE49-F238E27FC236}">
                <a16:creationId xmlns:a16="http://schemas.microsoft.com/office/drawing/2014/main" id="{353D051E-A61E-724F-A7DD-E8FCF2C00DC9}"/>
              </a:ext>
            </a:extLst>
          </p:cNvPr>
          <p:cNvSpPr>
            <a:spLocks noGrp="1"/>
          </p:cNvSpPr>
          <p:nvPr>
            <p:ph type="title"/>
          </p:nvPr>
        </p:nvSpPr>
        <p:spPr/>
        <p:txBody>
          <a:bodyPr/>
          <a:lstStyle/>
          <a:p>
            <a:r>
              <a:rPr lang="en-US" dirty="0"/>
              <a:t>Limitations of Prior Approaches (2/2) </a:t>
            </a:r>
          </a:p>
        </p:txBody>
      </p:sp>
      <p:sp>
        <p:nvSpPr>
          <p:cNvPr id="3" name="Content Placeholder 2">
            <a:extLst>
              <a:ext uri="{FF2B5EF4-FFF2-40B4-BE49-F238E27FC236}">
                <a16:creationId xmlns:a16="http://schemas.microsoft.com/office/drawing/2014/main" id="{221A5148-0BEE-9945-8F4E-D73E2CD864F3}"/>
              </a:ext>
            </a:extLst>
          </p:cNvPr>
          <p:cNvSpPr>
            <a:spLocks noGrp="1"/>
          </p:cNvSpPr>
          <p:nvPr>
            <p:ph idx="1"/>
          </p:nvPr>
        </p:nvSpPr>
        <p:spPr/>
        <p:txBody>
          <a:bodyPr/>
          <a:lstStyle/>
          <a:p>
            <a:r>
              <a:rPr lang="en-US" dirty="0"/>
              <a:t>Application with a last-level cache </a:t>
            </a:r>
            <a:r>
              <a:rPr lang="en-US" b="1" dirty="0"/>
              <a:t>MPKI &gt; 10 </a:t>
            </a:r>
            <a:br>
              <a:rPr lang="en-US" dirty="0"/>
            </a:br>
            <a:r>
              <a:rPr lang="en-US" dirty="0"/>
              <a:t>→ </a:t>
            </a:r>
            <a:r>
              <a:rPr lang="en-US" b="1" dirty="0"/>
              <a:t>memory intensive </a:t>
            </a:r>
            <a:r>
              <a:rPr lang="en-US" dirty="0"/>
              <a:t>and </a:t>
            </a:r>
            <a:r>
              <a:rPr lang="en-US" b="1" dirty="0"/>
              <a:t>benefits from NDP  </a:t>
            </a:r>
          </a:p>
        </p:txBody>
      </p:sp>
      <p:grpSp>
        <p:nvGrpSpPr>
          <p:cNvPr id="21" name="Group 20">
            <a:extLst>
              <a:ext uri="{FF2B5EF4-FFF2-40B4-BE49-F238E27FC236}">
                <a16:creationId xmlns:a16="http://schemas.microsoft.com/office/drawing/2014/main" id="{6DD459DC-C60E-3343-BA61-8ECDA95CC99B}"/>
              </a:ext>
            </a:extLst>
          </p:cNvPr>
          <p:cNvGrpSpPr/>
          <p:nvPr/>
        </p:nvGrpSpPr>
        <p:grpSpPr>
          <a:xfrm>
            <a:off x="3638756" y="2297365"/>
            <a:ext cx="5594253" cy="2923410"/>
            <a:chOff x="3732757" y="3010088"/>
            <a:chExt cx="4834563" cy="2526416"/>
          </a:xfrm>
        </p:grpSpPr>
        <p:sp>
          <p:nvSpPr>
            <p:cNvPr id="5" name="Rectangle 4">
              <a:extLst>
                <a:ext uri="{FF2B5EF4-FFF2-40B4-BE49-F238E27FC236}">
                  <a16:creationId xmlns:a16="http://schemas.microsoft.com/office/drawing/2014/main" id="{D99331C6-D12D-E149-ADA6-E505E7AD97BE}"/>
                </a:ext>
              </a:extLst>
            </p:cNvPr>
            <p:cNvSpPr/>
            <p:nvPr/>
          </p:nvSpPr>
          <p:spPr>
            <a:xfrm>
              <a:off x="3732757" y="3126549"/>
              <a:ext cx="3052966" cy="2409955"/>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urved Connector 6">
              <a:extLst>
                <a:ext uri="{FF2B5EF4-FFF2-40B4-BE49-F238E27FC236}">
                  <a16:creationId xmlns:a16="http://schemas.microsoft.com/office/drawing/2014/main" id="{E1202F1E-522D-AB4D-B607-AB24AC1AE489}"/>
                </a:ext>
              </a:extLst>
            </p:cNvPr>
            <p:cNvCxnSpPr>
              <a:cxnSpLocks/>
            </p:cNvCxnSpPr>
            <p:nvPr/>
          </p:nvCxnSpPr>
          <p:spPr>
            <a:xfrm rot="10800000" flipV="1">
              <a:off x="6482068" y="3967281"/>
              <a:ext cx="833132" cy="552541"/>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F20EE8D-F0B1-3342-9F3F-E1C96C8BAE30}"/>
                </a:ext>
              </a:extLst>
            </p:cNvPr>
            <p:cNvSpPr/>
            <p:nvPr/>
          </p:nvSpPr>
          <p:spPr>
            <a:xfrm>
              <a:off x="6602863" y="3010088"/>
              <a:ext cx="1964457"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high MPKI are</a:t>
              </a: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19" name="Group 18">
            <a:extLst>
              <a:ext uri="{FF2B5EF4-FFF2-40B4-BE49-F238E27FC236}">
                <a16:creationId xmlns:a16="http://schemas.microsoft.com/office/drawing/2014/main" id="{5BB5B580-4FA6-6D45-AEC1-E4BCC81B5B6D}"/>
              </a:ext>
            </a:extLst>
          </p:cNvPr>
          <p:cNvGrpSpPr/>
          <p:nvPr/>
        </p:nvGrpSpPr>
        <p:grpSpPr>
          <a:xfrm>
            <a:off x="-277341" y="4600877"/>
            <a:ext cx="3757998" cy="1528444"/>
            <a:chOff x="400473" y="4927262"/>
            <a:chExt cx="3247672" cy="1320884"/>
          </a:xfrm>
        </p:grpSpPr>
        <p:sp>
          <p:nvSpPr>
            <p:cNvPr id="6" name="Rectangle 5">
              <a:extLst>
                <a:ext uri="{FF2B5EF4-FFF2-40B4-BE49-F238E27FC236}">
                  <a16:creationId xmlns:a16="http://schemas.microsoft.com/office/drawing/2014/main" id="{27C3DA9A-3B9F-8048-9EA0-F68AC5A65756}"/>
                </a:ext>
              </a:extLst>
            </p:cNvPr>
            <p:cNvSpPr/>
            <p:nvPr/>
          </p:nvSpPr>
          <p:spPr>
            <a:xfrm>
              <a:off x="2594730" y="5589005"/>
              <a:ext cx="1053415" cy="659141"/>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E19985A-6678-A94E-B4EF-43FB2E9C5EAA}"/>
                </a:ext>
              </a:extLst>
            </p:cNvPr>
            <p:cNvSpPr/>
            <p:nvPr/>
          </p:nvSpPr>
          <p:spPr>
            <a:xfrm>
              <a:off x="400473" y="4927262"/>
              <a:ext cx="202663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low MPKI 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10" name="Curved Connector 9">
              <a:extLst>
                <a:ext uri="{FF2B5EF4-FFF2-40B4-BE49-F238E27FC236}">
                  <a16:creationId xmlns:a16="http://schemas.microsoft.com/office/drawing/2014/main" id="{794C3069-9199-BF4D-968E-98DD813D53C1}"/>
                </a:ext>
              </a:extLst>
            </p:cNvPr>
            <p:cNvCxnSpPr>
              <a:cxnSpLocks/>
            </p:cNvCxnSpPr>
            <p:nvPr/>
          </p:nvCxnSpPr>
          <p:spPr>
            <a:xfrm>
              <a:off x="1957412" y="5843704"/>
              <a:ext cx="462716" cy="224270"/>
            </a:xfrm>
            <a:prstGeom prst="curved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C5C4F899-1E79-2C46-93BB-14D3B74FD33E}"/>
              </a:ext>
            </a:extLst>
          </p:cNvPr>
          <p:cNvGrpSpPr/>
          <p:nvPr/>
        </p:nvGrpSpPr>
        <p:grpSpPr>
          <a:xfrm>
            <a:off x="-256621" y="2319470"/>
            <a:ext cx="3737277" cy="2941630"/>
            <a:chOff x="422924" y="3194759"/>
            <a:chExt cx="3229761" cy="2542161"/>
          </a:xfrm>
        </p:grpSpPr>
        <p:sp>
          <p:nvSpPr>
            <p:cNvPr id="17" name="Rectangle 16">
              <a:extLst>
                <a:ext uri="{FF2B5EF4-FFF2-40B4-BE49-F238E27FC236}">
                  <a16:creationId xmlns:a16="http://schemas.microsoft.com/office/drawing/2014/main" id="{B6F0CB76-D256-B34D-B59F-60C82E692946}"/>
                </a:ext>
              </a:extLst>
            </p:cNvPr>
            <p:cNvSpPr/>
            <p:nvPr/>
          </p:nvSpPr>
          <p:spPr>
            <a:xfrm>
              <a:off x="2599270" y="3281820"/>
              <a:ext cx="1053415" cy="2455100"/>
            </a:xfrm>
            <a:prstGeom prst="rect">
              <a:avLst/>
            </a:pr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36076FC7-9FF9-6341-83FB-60A31DD1D249}"/>
                </a:ext>
              </a:extLst>
            </p:cNvPr>
            <p:cNvSpPr/>
            <p:nvPr/>
          </p:nvSpPr>
          <p:spPr>
            <a:xfrm>
              <a:off x="422924" y="3194759"/>
              <a:ext cx="23260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low MPKI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cxnSp>
          <p:nvCxnSpPr>
            <p:cNvPr id="22" name="Curved Connector 21">
              <a:extLst>
                <a:ext uri="{FF2B5EF4-FFF2-40B4-BE49-F238E27FC236}">
                  <a16:creationId xmlns:a16="http://schemas.microsoft.com/office/drawing/2014/main" id="{061D57D6-A827-9940-8889-BE54AC36031E}"/>
                </a:ext>
              </a:extLst>
            </p:cNvPr>
            <p:cNvCxnSpPr>
              <a:cxnSpLocks/>
            </p:cNvCxnSpPr>
            <p:nvPr/>
          </p:nvCxnSpPr>
          <p:spPr>
            <a:xfrm rot="16200000" flipH="1">
              <a:off x="2171367" y="3886581"/>
              <a:ext cx="837518" cy="481510"/>
            </a:xfrm>
            <a:prstGeom prst="curvedConnector3">
              <a:avLst>
                <a:gd name="adj1" fmla="val 754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Slide Number Placeholder 5">
            <a:extLst>
              <a:ext uri="{FF2B5EF4-FFF2-40B4-BE49-F238E27FC236}">
                <a16:creationId xmlns:a16="http://schemas.microsoft.com/office/drawing/2014/main" id="{A41DE4A8-74BE-654B-91F2-CE5AA12C46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15</a:t>
            </a:r>
          </a:p>
        </p:txBody>
      </p:sp>
      <p:pic>
        <p:nvPicPr>
          <p:cNvPr id="23" name="Picture 22">
            <a:extLst>
              <a:ext uri="{FF2B5EF4-FFF2-40B4-BE49-F238E27FC236}">
                <a16:creationId xmlns:a16="http://schemas.microsoft.com/office/drawing/2014/main" id="{C2974539-3A8F-5440-88F8-9B338D6DD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073" y="1874266"/>
            <a:ext cx="6574327" cy="361137"/>
          </a:xfrm>
          <a:prstGeom prst="rect">
            <a:avLst/>
          </a:prstGeom>
        </p:spPr>
      </p:pic>
      <p:sp>
        <p:nvSpPr>
          <p:cNvPr id="24" name="Rectangle 23">
            <a:extLst>
              <a:ext uri="{FF2B5EF4-FFF2-40B4-BE49-F238E27FC236}">
                <a16:creationId xmlns:a16="http://schemas.microsoft.com/office/drawing/2014/main" id="{78D8029C-907C-E04D-9D87-1B30619B5C8E}"/>
              </a:ext>
            </a:extLst>
          </p:cNvPr>
          <p:cNvSpPr/>
          <p:nvPr/>
        </p:nvSpPr>
        <p:spPr>
          <a:xfrm>
            <a:off x="810800" y="5492234"/>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405DDB75-D5A5-1F4D-B9C3-5563E8B5BDBF}"/>
              </a:ext>
            </a:extLst>
          </p:cNvPr>
          <p:cNvSpPr/>
          <p:nvPr/>
        </p:nvSpPr>
        <p:spPr>
          <a:xfrm>
            <a:off x="8749421" y="2840418"/>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2" name="Rectangle 11">
            <a:extLst>
              <a:ext uri="{FF2B5EF4-FFF2-40B4-BE49-F238E27FC236}">
                <a16:creationId xmlns:a16="http://schemas.microsoft.com/office/drawing/2014/main" id="{BE9ADCEB-CB86-DA43-8E3C-9A2AE5781829}"/>
              </a:ext>
            </a:extLst>
          </p:cNvPr>
          <p:cNvSpPr/>
          <p:nvPr/>
        </p:nvSpPr>
        <p:spPr>
          <a:xfrm>
            <a:off x="4264626" y="6449734"/>
            <a:ext cx="1031051" cy="307777"/>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LLC MPKI</a:t>
            </a:r>
          </a:p>
        </p:txBody>
      </p:sp>
      <p:sp>
        <p:nvSpPr>
          <p:cNvPr id="30" name="Rectangle 29">
            <a:extLst>
              <a:ext uri="{FF2B5EF4-FFF2-40B4-BE49-F238E27FC236}">
                <a16:creationId xmlns:a16="http://schemas.microsoft.com/office/drawing/2014/main" id="{33ABF87C-E9B1-C44F-8369-361BDF03AB53}"/>
              </a:ext>
            </a:extLst>
          </p:cNvPr>
          <p:cNvSpPr/>
          <p:nvPr/>
        </p:nvSpPr>
        <p:spPr>
          <a:xfrm rot="16200000">
            <a:off x="842730" y="4209350"/>
            <a:ext cx="2038956" cy="215444"/>
          </a:xfrm>
          <a:prstGeom prst="rect">
            <a:avLst/>
          </a:prstGeom>
          <a:solidFill>
            <a:schemeClr val="bg1"/>
          </a:solid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NDP Speedup over CPU</a:t>
            </a:r>
          </a:p>
        </p:txBody>
      </p:sp>
    </p:spTree>
    <p:extLst>
      <p:ext uri="{BB962C8B-B14F-4D97-AF65-F5344CB8AC3E}">
        <p14:creationId xmlns:p14="http://schemas.microsoft.com/office/powerpoint/2010/main" val="282896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78BB126-5D7A-BC4D-99AB-6D79E7904518}"/>
              </a:ext>
            </a:extLst>
          </p:cNvPr>
          <p:cNvGrpSpPr/>
          <p:nvPr/>
        </p:nvGrpSpPr>
        <p:grpSpPr>
          <a:xfrm>
            <a:off x="1746598" y="1896062"/>
            <a:ext cx="5650804" cy="4824778"/>
            <a:chOff x="2130283" y="2614696"/>
            <a:chExt cx="4883434" cy="4169581"/>
          </a:xfrm>
        </p:grpSpPr>
        <p:pic>
          <p:nvPicPr>
            <p:cNvPr id="4" name="Picture 3">
              <a:extLst>
                <a:ext uri="{FF2B5EF4-FFF2-40B4-BE49-F238E27FC236}">
                  <a16:creationId xmlns:a16="http://schemas.microsoft.com/office/drawing/2014/main" id="{906528D1-D2CD-0E43-B915-761B9938994B}"/>
                </a:ext>
              </a:extLst>
            </p:cNvPr>
            <p:cNvPicPr>
              <a:picLocks noChangeAspect="1"/>
            </p:cNvPicPr>
            <p:nvPr/>
          </p:nvPicPr>
          <p:blipFill rotWithShape="1">
            <a:blip r:embed="rId3"/>
            <a:srcRect t="8151"/>
            <a:stretch/>
          </p:blipFill>
          <p:spPr>
            <a:xfrm>
              <a:off x="2130283" y="2939646"/>
              <a:ext cx="4883434" cy="3844631"/>
            </a:xfrm>
            <a:prstGeom prst="rect">
              <a:avLst/>
            </a:prstGeom>
          </p:spPr>
        </p:pic>
        <p:pic>
          <p:nvPicPr>
            <p:cNvPr id="20" name="Picture 19">
              <a:extLst>
                <a:ext uri="{FF2B5EF4-FFF2-40B4-BE49-F238E27FC236}">
                  <a16:creationId xmlns:a16="http://schemas.microsoft.com/office/drawing/2014/main" id="{ED54D2F7-118D-2244-836B-FDE0110BDE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543" y="2614696"/>
              <a:ext cx="3612293" cy="400096"/>
            </a:xfrm>
            <a:prstGeom prst="rect">
              <a:avLst/>
            </a:prstGeom>
          </p:spPr>
        </p:pic>
      </p:grpSp>
      <p:sp>
        <p:nvSpPr>
          <p:cNvPr id="2" name="Title 1">
            <a:extLst>
              <a:ext uri="{FF2B5EF4-FFF2-40B4-BE49-F238E27FC236}">
                <a16:creationId xmlns:a16="http://schemas.microsoft.com/office/drawing/2014/main" id="{353D051E-A61E-724F-A7DD-E8FCF2C00DC9}"/>
              </a:ext>
            </a:extLst>
          </p:cNvPr>
          <p:cNvSpPr>
            <a:spLocks noGrp="1"/>
          </p:cNvSpPr>
          <p:nvPr>
            <p:ph type="title"/>
          </p:nvPr>
        </p:nvSpPr>
        <p:spPr/>
        <p:txBody>
          <a:bodyPr/>
          <a:lstStyle/>
          <a:p>
            <a:r>
              <a:rPr lang="en-US" dirty="0"/>
              <a:t>Limitations of Prior Approaches (2/2) </a:t>
            </a:r>
          </a:p>
        </p:txBody>
      </p:sp>
      <p:sp>
        <p:nvSpPr>
          <p:cNvPr id="3" name="Content Placeholder 2">
            <a:extLst>
              <a:ext uri="{FF2B5EF4-FFF2-40B4-BE49-F238E27FC236}">
                <a16:creationId xmlns:a16="http://schemas.microsoft.com/office/drawing/2014/main" id="{221A5148-0BEE-9945-8F4E-D73E2CD864F3}"/>
              </a:ext>
            </a:extLst>
          </p:cNvPr>
          <p:cNvSpPr>
            <a:spLocks noGrp="1"/>
          </p:cNvSpPr>
          <p:nvPr>
            <p:ph idx="1"/>
          </p:nvPr>
        </p:nvSpPr>
        <p:spPr/>
        <p:txBody>
          <a:bodyPr/>
          <a:lstStyle/>
          <a:p>
            <a:r>
              <a:rPr lang="en-US" dirty="0"/>
              <a:t>Application with a last-level cache </a:t>
            </a:r>
            <a:r>
              <a:rPr lang="en-US" b="1" dirty="0"/>
              <a:t>MPKI &gt; 10 </a:t>
            </a:r>
            <a:br>
              <a:rPr lang="en-US" dirty="0"/>
            </a:br>
            <a:r>
              <a:rPr lang="en-US" dirty="0"/>
              <a:t>→ </a:t>
            </a:r>
            <a:r>
              <a:rPr lang="en-US" b="1" dirty="0"/>
              <a:t>memory intensive </a:t>
            </a:r>
            <a:r>
              <a:rPr lang="en-US" dirty="0"/>
              <a:t>and </a:t>
            </a:r>
            <a:r>
              <a:rPr lang="en-US" b="1" dirty="0"/>
              <a:t>benefits from NDP  </a:t>
            </a:r>
          </a:p>
        </p:txBody>
      </p:sp>
      <p:grpSp>
        <p:nvGrpSpPr>
          <p:cNvPr id="21" name="Group 20">
            <a:extLst>
              <a:ext uri="{FF2B5EF4-FFF2-40B4-BE49-F238E27FC236}">
                <a16:creationId xmlns:a16="http://schemas.microsoft.com/office/drawing/2014/main" id="{6DD459DC-C60E-3343-BA61-8ECDA95CC99B}"/>
              </a:ext>
            </a:extLst>
          </p:cNvPr>
          <p:cNvGrpSpPr/>
          <p:nvPr/>
        </p:nvGrpSpPr>
        <p:grpSpPr>
          <a:xfrm>
            <a:off x="3638756" y="2297365"/>
            <a:ext cx="5594253" cy="2923410"/>
            <a:chOff x="3732757" y="3010088"/>
            <a:chExt cx="4834563" cy="2526416"/>
          </a:xfrm>
        </p:grpSpPr>
        <p:sp>
          <p:nvSpPr>
            <p:cNvPr id="5" name="Rectangle 4">
              <a:extLst>
                <a:ext uri="{FF2B5EF4-FFF2-40B4-BE49-F238E27FC236}">
                  <a16:creationId xmlns:a16="http://schemas.microsoft.com/office/drawing/2014/main" id="{D99331C6-D12D-E149-ADA6-E505E7AD97BE}"/>
                </a:ext>
              </a:extLst>
            </p:cNvPr>
            <p:cNvSpPr/>
            <p:nvPr/>
          </p:nvSpPr>
          <p:spPr>
            <a:xfrm>
              <a:off x="3732757" y="3126549"/>
              <a:ext cx="3052966" cy="2409955"/>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urved Connector 6">
              <a:extLst>
                <a:ext uri="{FF2B5EF4-FFF2-40B4-BE49-F238E27FC236}">
                  <a16:creationId xmlns:a16="http://schemas.microsoft.com/office/drawing/2014/main" id="{E1202F1E-522D-AB4D-B607-AB24AC1AE489}"/>
                </a:ext>
              </a:extLst>
            </p:cNvPr>
            <p:cNvCxnSpPr>
              <a:cxnSpLocks/>
            </p:cNvCxnSpPr>
            <p:nvPr/>
          </p:nvCxnSpPr>
          <p:spPr>
            <a:xfrm rot="10800000" flipV="1">
              <a:off x="6482068" y="3967281"/>
              <a:ext cx="833132" cy="552541"/>
            </a:xfrm>
            <a:prstGeom prst="curved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F20EE8D-F0B1-3342-9F3F-E1C96C8BAE30}"/>
                </a:ext>
              </a:extLst>
            </p:cNvPr>
            <p:cNvSpPr/>
            <p:nvPr/>
          </p:nvSpPr>
          <p:spPr>
            <a:xfrm>
              <a:off x="6602863" y="3010088"/>
              <a:ext cx="1964457"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high MPKI are</a:t>
              </a:r>
              <a:r>
                <a:rPr kumimoji="0" lang="en-US" sz="1800" b="1" i="1" u="none" strike="noStrike" kern="1200" cap="none" spc="0" normalizeH="0" baseline="0" noProof="0" dirty="0">
                  <a:ln>
                    <a:noFill/>
                  </a:ln>
                  <a:solidFill>
                    <a:srgbClr val="FFC17B"/>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grpSp>
      <p:grpSp>
        <p:nvGrpSpPr>
          <p:cNvPr id="19" name="Group 18">
            <a:extLst>
              <a:ext uri="{FF2B5EF4-FFF2-40B4-BE49-F238E27FC236}">
                <a16:creationId xmlns:a16="http://schemas.microsoft.com/office/drawing/2014/main" id="{5BB5B580-4FA6-6D45-AEC1-E4BCC81B5B6D}"/>
              </a:ext>
            </a:extLst>
          </p:cNvPr>
          <p:cNvGrpSpPr/>
          <p:nvPr/>
        </p:nvGrpSpPr>
        <p:grpSpPr>
          <a:xfrm>
            <a:off x="-277341" y="4600877"/>
            <a:ext cx="3757998" cy="1528444"/>
            <a:chOff x="400473" y="4927262"/>
            <a:chExt cx="3247672" cy="1320884"/>
          </a:xfrm>
        </p:grpSpPr>
        <p:sp>
          <p:nvSpPr>
            <p:cNvPr id="6" name="Rectangle 5">
              <a:extLst>
                <a:ext uri="{FF2B5EF4-FFF2-40B4-BE49-F238E27FC236}">
                  <a16:creationId xmlns:a16="http://schemas.microsoft.com/office/drawing/2014/main" id="{27C3DA9A-3B9F-8048-9EA0-F68AC5A65756}"/>
                </a:ext>
              </a:extLst>
            </p:cNvPr>
            <p:cNvSpPr/>
            <p:nvPr/>
          </p:nvSpPr>
          <p:spPr>
            <a:xfrm>
              <a:off x="2594730" y="5589005"/>
              <a:ext cx="1053415" cy="659141"/>
            </a:xfrm>
            <a:prstGeom prst="rect">
              <a:avLst/>
            </a:prstGeom>
            <a:solidFill>
              <a:schemeClr val="accent6">
                <a:alpha val="2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E19985A-6678-A94E-B4EF-43FB2E9C5EAA}"/>
                </a:ext>
              </a:extLst>
            </p:cNvPr>
            <p:cNvSpPr/>
            <p:nvPr/>
          </p:nvSpPr>
          <p:spPr>
            <a:xfrm>
              <a:off x="400473" y="4927262"/>
              <a:ext cx="202663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low MPKI 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faster on CPU</a:t>
              </a:r>
              <a:endParaRPr kumimoji="0" lang="en-US" sz="1800" b="0" i="0" u="none" strike="noStrike" kern="1200" cap="none" spc="0" normalizeH="0" baseline="0" noProof="0" dirty="0">
                <a:ln>
                  <a:noFill/>
                </a:ln>
                <a:solidFill>
                  <a:srgbClr val="70AD47"/>
                </a:solidFill>
                <a:effectLst/>
                <a:uLnTx/>
                <a:uFillTx/>
                <a:latin typeface="Cambria" panose="02040503050406030204" pitchFamily="18" charset="0"/>
                <a:ea typeface="+mn-ea"/>
                <a:cs typeface="+mn-cs"/>
              </a:endParaRPr>
            </a:p>
          </p:txBody>
        </p:sp>
        <p:cxnSp>
          <p:nvCxnSpPr>
            <p:cNvPr id="10" name="Curved Connector 9">
              <a:extLst>
                <a:ext uri="{FF2B5EF4-FFF2-40B4-BE49-F238E27FC236}">
                  <a16:creationId xmlns:a16="http://schemas.microsoft.com/office/drawing/2014/main" id="{794C3069-9199-BF4D-968E-98DD813D53C1}"/>
                </a:ext>
              </a:extLst>
            </p:cNvPr>
            <p:cNvCxnSpPr>
              <a:cxnSpLocks/>
            </p:cNvCxnSpPr>
            <p:nvPr/>
          </p:nvCxnSpPr>
          <p:spPr>
            <a:xfrm>
              <a:off x="1957412" y="5843704"/>
              <a:ext cx="462716" cy="224270"/>
            </a:xfrm>
            <a:prstGeom prst="curved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C5C4F899-1E79-2C46-93BB-14D3B74FD33E}"/>
              </a:ext>
            </a:extLst>
          </p:cNvPr>
          <p:cNvGrpSpPr/>
          <p:nvPr/>
        </p:nvGrpSpPr>
        <p:grpSpPr>
          <a:xfrm>
            <a:off x="-256621" y="2319470"/>
            <a:ext cx="3737277" cy="2941630"/>
            <a:chOff x="422924" y="3194759"/>
            <a:chExt cx="3229761" cy="2542161"/>
          </a:xfrm>
        </p:grpSpPr>
        <p:sp>
          <p:nvSpPr>
            <p:cNvPr id="17" name="Rectangle 16">
              <a:extLst>
                <a:ext uri="{FF2B5EF4-FFF2-40B4-BE49-F238E27FC236}">
                  <a16:creationId xmlns:a16="http://schemas.microsoft.com/office/drawing/2014/main" id="{B6F0CB76-D256-B34D-B59F-60C82E692946}"/>
                </a:ext>
              </a:extLst>
            </p:cNvPr>
            <p:cNvSpPr/>
            <p:nvPr/>
          </p:nvSpPr>
          <p:spPr>
            <a:xfrm>
              <a:off x="2599270" y="3281820"/>
              <a:ext cx="1053415" cy="2455100"/>
            </a:xfrm>
            <a:prstGeom prst="rect">
              <a:avLst/>
            </a:prstGeom>
            <a:solidFill>
              <a:srgbClr val="FF0000">
                <a:alpha val="2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36076FC7-9FF9-6341-83FB-60A31DD1D249}"/>
                </a:ext>
              </a:extLst>
            </p:cNvPr>
            <p:cNvSpPr/>
            <p:nvPr/>
          </p:nvSpPr>
          <p:spPr>
            <a:xfrm>
              <a:off x="422924" y="3194759"/>
              <a:ext cx="2326055" cy="1027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Applications with low MPKI</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 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faster on NDP</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have </a:t>
              </a: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similar performance 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CPU/NDP </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or;</a:t>
              </a: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performance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can</a:t>
              </a: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depends</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b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cxnSp>
          <p:nvCxnSpPr>
            <p:cNvPr id="22" name="Curved Connector 21">
              <a:extLst>
                <a:ext uri="{FF2B5EF4-FFF2-40B4-BE49-F238E27FC236}">
                  <a16:creationId xmlns:a16="http://schemas.microsoft.com/office/drawing/2014/main" id="{061D57D6-A827-9940-8889-BE54AC36031E}"/>
                </a:ext>
              </a:extLst>
            </p:cNvPr>
            <p:cNvCxnSpPr>
              <a:cxnSpLocks/>
            </p:cNvCxnSpPr>
            <p:nvPr/>
          </p:nvCxnSpPr>
          <p:spPr>
            <a:xfrm rot="16200000" flipH="1">
              <a:off x="2171367" y="3886581"/>
              <a:ext cx="837518" cy="481510"/>
            </a:xfrm>
            <a:prstGeom prst="curvedConnector3">
              <a:avLst>
                <a:gd name="adj1" fmla="val 754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Slide Number Placeholder 5">
            <a:extLst>
              <a:ext uri="{FF2B5EF4-FFF2-40B4-BE49-F238E27FC236}">
                <a16:creationId xmlns:a16="http://schemas.microsoft.com/office/drawing/2014/main" id="{A41DE4A8-74BE-654B-91F2-CE5AA12C46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16</a:t>
            </a:r>
          </a:p>
        </p:txBody>
      </p:sp>
      <p:pic>
        <p:nvPicPr>
          <p:cNvPr id="23" name="Picture 22">
            <a:extLst>
              <a:ext uri="{FF2B5EF4-FFF2-40B4-BE49-F238E27FC236}">
                <a16:creationId xmlns:a16="http://schemas.microsoft.com/office/drawing/2014/main" id="{C2974539-3A8F-5440-88F8-9B338D6DD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073" y="1874266"/>
            <a:ext cx="6574327" cy="361137"/>
          </a:xfrm>
          <a:prstGeom prst="rect">
            <a:avLst/>
          </a:prstGeom>
        </p:spPr>
      </p:pic>
      <p:sp>
        <p:nvSpPr>
          <p:cNvPr id="24" name="Rectangle 23">
            <a:extLst>
              <a:ext uri="{FF2B5EF4-FFF2-40B4-BE49-F238E27FC236}">
                <a16:creationId xmlns:a16="http://schemas.microsoft.com/office/drawing/2014/main" id="{78D8029C-907C-E04D-9D87-1B30619B5C8E}"/>
              </a:ext>
            </a:extLst>
          </p:cNvPr>
          <p:cNvSpPr/>
          <p:nvPr/>
        </p:nvSpPr>
        <p:spPr>
          <a:xfrm>
            <a:off x="810800" y="5492234"/>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405DDB75-D5A5-1F4D-B9C3-5563E8B5BDBF}"/>
              </a:ext>
            </a:extLst>
          </p:cNvPr>
          <p:cNvSpPr/>
          <p:nvPr/>
        </p:nvSpPr>
        <p:spPr>
          <a:xfrm>
            <a:off x="8749421" y="2840418"/>
            <a:ext cx="453970" cy="523220"/>
          </a:xfrm>
          <a:prstGeom prst="rect">
            <a:avLst/>
          </a:prstGeom>
          <a:ln>
            <a:noFill/>
          </a:ln>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
        <p:nvSpPr>
          <p:cNvPr id="12" name="Rectangle 11">
            <a:extLst>
              <a:ext uri="{FF2B5EF4-FFF2-40B4-BE49-F238E27FC236}">
                <a16:creationId xmlns:a16="http://schemas.microsoft.com/office/drawing/2014/main" id="{BE9ADCEB-CB86-DA43-8E3C-9A2AE5781829}"/>
              </a:ext>
            </a:extLst>
          </p:cNvPr>
          <p:cNvSpPr/>
          <p:nvPr/>
        </p:nvSpPr>
        <p:spPr>
          <a:xfrm>
            <a:off x="4264626" y="6449734"/>
            <a:ext cx="1031051" cy="307777"/>
          </a:xfrm>
          <a:prstGeom prst="rect">
            <a:avLst/>
          </a:prstGeom>
          <a:solidFill>
            <a:schemeClr val="bg1"/>
          </a:solid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LLC MPKI</a:t>
            </a:r>
          </a:p>
        </p:txBody>
      </p:sp>
      <p:sp>
        <p:nvSpPr>
          <p:cNvPr id="30" name="Rectangle 29">
            <a:extLst>
              <a:ext uri="{FF2B5EF4-FFF2-40B4-BE49-F238E27FC236}">
                <a16:creationId xmlns:a16="http://schemas.microsoft.com/office/drawing/2014/main" id="{33ABF87C-E9B1-C44F-8369-361BDF03AB53}"/>
              </a:ext>
            </a:extLst>
          </p:cNvPr>
          <p:cNvSpPr/>
          <p:nvPr/>
        </p:nvSpPr>
        <p:spPr>
          <a:xfrm rot="16200000">
            <a:off x="842730" y="4209350"/>
            <a:ext cx="2038956" cy="215444"/>
          </a:xfrm>
          <a:prstGeom prst="rect">
            <a:avLst/>
          </a:prstGeom>
          <a:solidFill>
            <a:schemeClr val="bg1"/>
          </a:solidFill>
        </p:spPr>
        <p:txBody>
          <a:bodyPr wrap="non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NDP Speedup over CPU</a:t>
            </a:r>
          </a:p>
        </p:txBody>
      </p:sp>
      <p:sp>
        <p:nvSpPr>
          <p:cNvPr id="28" name="Rectangle 27">
            <a:extLst>
              <a:ext uri="{FF2B5EF4-FFF2-40B4-BE49-F238E27FC236}">
                <a16:creationId xmlns:a16="http://schemas.microsoft.com/office/drawing/2014/main" id="{C2F5592C-4612-0F4E-AD46-616ED18D0D3A}"/>
              </a:ext>
            </a:extLst>
          </p:cNvPr>
          <p:cNvSpPr/>
          <p:nvPr/>
        </p:nvSpPr>
        <p:spPr>
          <a:xfrm>
            <a:off x="0" y="813916"/>
            <a:ext cx="9144000" cy="554179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38">
            <a:extLst>
              <a:ext uri="{FF2B5EF4-FFF2-40B4-BE49-F238E27FC236}">
                <a16:creationId xmlns:a16="http://schemas.microsoft.com/office/drawing/2014/main" id="{5AAE17DE-3BB3-4544-9637-B45F5E0AF201}"/>
              </a:ext>
            </a:extLst>
          </p:cNvPr>
          <p:cNvSpPr/>
          <p:nvPr/>
        </p:nvSpPr>
        <p:spPr>
          <a:xfrm>
            <a:off x="-9601" y="2521059"/>
            <a:ext cx="9163202" cy="1815882"/>
          </a:xfrm>
          <a:prstGeom prst="rect">
            <a:avLst/>
          </a:prstGeom>
          <a:solidFill>
            <a:schemeClr val="accent2">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LLC MPKI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does not accurately account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for the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suitability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of memory-bound applications</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endPar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sp>
        <p:nvSpPr>
          <p:cNvPr id="31" name="Rectangle 30">
            <a:extLst>
              <a:ext uri="{FF2B5EF4-FFF2-40B4-BE49-F238E27FC236}">
                <a16:creationId xmlns:a16="http://schemas.microsoft.com/office/drawing/2014/main" id="{CB8D62E4-26D3-6640-8308-3EB3D097A2D9}"/>
              </a:ext>
            </a:extLst>
          </p:cNvPr>
          <p:cNvSpPr/>
          <p:nvPr/>
        </p:nvSpPr>
        <p:spPr>
          <a:xfrm>
            <a:off x="1542111" y="6377510"/>
            <a:ext cx="6118990" cy="41140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08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8087-A87E-A94D-B8B8-8578B4853ED2}"/>
              </a:ext>
            </a:extLst>
          </p:cNvPr>
          <p:cNvSpPr>
            <a:spLocks noGrp="1"/>
          </p:cNvSpPr>
          <p:nvPr>
            <p:ph type="title"/>
          </p:nvPr>
        </p:nvSpPr>
        <p:spPr/>
        <p:txBody>
          <a:bodyPr/>
          <a:lstStyle/>
          <a:p>
            <a:r>
              <a:rPr lang="en-US" dirty="0"/>
              <a:t>Identifying Memory Bottlenecks</a:t>
            </a:r>
          </a:p>
        </p:txBody>
      </p:sp>
      <p:sp>
        <p:nvSpPr>
          <p:cNvPr id="3" name="Content Placeholder 2">
            <a:extLst>
              <a:ext uri="{FF2B5EF4-FFF2-40B4-BE49-F238E27FC236}">
                <a16:creationId xmlns:a16="http://schemas.microsoft.com/office/drawing/2014/main" id="{A7A011EF-1B60-AD4A-B862-78A89833BA9B}"/>
              </a:ext>
            </a:extLst>
          </p:cNvPr>
          <p:cNvSpPr>
            <a:spLocks noGrp="1"/>
          </p:cNvSpPr>
          <p:nvPr>
            <p:ph idx="1"/>
          </p:nvPr>
        </p:nvSpPr>
        <p:spPr>
          <a:xfrm>
            <a:off x="75991" y="813917"/>
            <a:ext cx="8987622" cy="1348738"/>
          </a:xfrm>
        </p:spPr>
        <p:txBody>
          <a:bodyPr/>
          <a:lstStyle/>
          <a:p>
            <a:r>
              <a:rPr lang="en-US" dirty="0">
                <a:solidFill>
                  <a:schemeClr val="accent2"/>
                </a:solidFill>
              </a:rPr>
              <a:t>Multiple approaches</a:t>
            </a:r>
            <a:r>
              <a:rPr lang="en-US" dirty="0"/>
              <a:t> to </a:t>
            </a:r>
            <a:r>
              <a:rPr lang="en-US" dirty="0">
                <a:solidFill>
                  <a:schemeClr val="accent2"/>
                </a:solidFill>
              </a:rPr>
              <a:t>identify</a:t>
            </a:r>
            <a:r>
              <a:rPr lang="en-US" dirty="0"/>
              <a:t> applications that:</a:t>
            </a:r>
          </a:p>
          <a:p>
            <a:pPr lvl="1"/>
            <a:r>
              <a:rPr lang="en-US" dirty="0"/>
              <a:t>suffer from data movement bottlenecks </a:t>
            </a:r>
          </a:p>
          <a:p>
            <a:pPr lvl="1"/>
            <a:r>
              <a:rPr lang="en-US" dirty="0"/>
              <a:t>take advantage of NDP</a:t>
            </a:r>
            <a:br>
              <a:rPr lang="en-US" dirty="0"/>
            </a:br>
            <a:endParaRPr lang="en-US" sz="1200" dirty="0"/>
          </a:p>
          <a:p>
            <a:r>
              <a:rPr lang="en-US" dirty="0"/>
              <a:t>Existing approaches are </a:t>
            </a:r>
            <a:r>
              <a:rPr lang="en-US" dirty="0">
                <a:solidFill>
                  <a:srgbClr val="C00000"/>
                </a:solidFill>
              </a:rPr>
              <a:t>not comprehensive enough</a:t>
            </a:r>
          </a:p>
        </p:txBody>
      </p:sp>
      <p:sp>
        <p:nvSpPr>
          <p:cNvPr id="4" name="Slide Number Placeholder 5">
            <a:extLst>
              <a:ext uri="{FF2B5EF4-FFF2-40B4-BE49-F238E27FC236}">
                <a16:creationId xmlns:a16="http://schemas.microsoft.com/office/drawing/2014/main" id="{37460E38-D58D-4C46-8CED-DA42BA0933E8}"/>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17</a:t>
            </a:r>
          </a:p>
        </p:txBody>
      </p:sp>
      <p:grpSp>
        <p:nvGrpSpPr>
          <p:cNvPr id="65" name="Group 64">
            <a:extLst>
              <a:ext uri="{FF2B5EF4-FFF2-40B4-BE49-F238E27FC236}">
                <a16:creationId xmlns:a16="http://schemas.microsoft.com/office/drawing/2014/main" id="{9193B8BD-38C2-874F-BC6F-5B2693F49CC4}"/>
              </a:ext>
            </a:extLst>
          </p:cNvPr>
          <p:cNvGrpSpPr/>
          <p:nvPr/>
        </p:nvGrpSpPr>
        <p:grpSpPr>
          <a:xfrm>
            <a:off x="151983" y="2984938"/>
            <a:ext cx="4277437" cy="3236399"/>
            <a:chOff x="110281" y="2409023"/>
            <a:chExt cx="4277437" cy="3236399"/>
          </a:xfrm>
        </p:grpSpPr>
        <p:grpSp>
          <p:nvGrpSpPr>
            <p:cNvPr id="61" name="Group 60">
              <a:extLst>
                <a:ext uri="{FF2B5EF4-FFF2-40B4-BE49-F238E27FC236}">
                  <a16:creationId xmlns:a16="http://schemas.microsoft.com/office/drawing/2014/main" id="{886BB337-B09B-744C-86C2-D6E8C2F7E123}"/>
                </a:ext>
              </a:extLst>
            </p:cNvPr>
            <p:cNvGrpSpPr/>
            <p:nvPr/>
          </p:nvGrpSpPr>
          <p:grpSpPr>
            <a:xfrm>
              <a:off x="110281" y="2409023"/>
              <a:ext cx="4277437" cy="3236399"/>
              <a:chOff x="75991" y="2409023"/>
              <a:chExt cx="4277437" cy="3236399"/>
            </a:xfrm>
          </p:grpSpPr>
          <p:grpSp>
            <p:nvGrpSpPr>
              <p:cNvPr id="37" name="Group 36">
                <a:extLst>
                  <a:ext uri="{FF2B5EF4-FFF2-40B4-BE49-F238E27FC236}">
                    <a16:creationId xmlns:a16="http://schemas.microsoft.com/office/drawing/2014/main" id="{3E91B489-1D23-FE41-9B09-F12E1AB023BD}"/>
                  </a:ext>
                </a:extLst>
              </p:cNvPr>
              <p:cNvGrpSpPr/>
              <p:nvPr/>
            </p:nvGrpSpPr>
            <p:grpSpPr>
              <a:xfrm>
                <a:off x="75991" y="2868660"/>
                <a:ext cx="4277437" cy="2776762"/>
                <a:chOff x="75991" y="2537427"/>
                <a:chExt cx="4277437" cy="2776762"/>
              </a:xfrm>
            </p:grpSpPr>
            <p:sp>
              <p:nvSpPr>
                <p:cNvPr id="26" name="Rounded Rectangle 25">
                  <a:extLst>
                    <a:ext uri="{FF2B5EF4-FFF2-40B4-BE49-F238E27FC236}">
                      <a16:creationId xmlns:a16="http://schemas.microsoft.com/office/drawing/2014/main" id="{0E461D1E-CC23-F241-87C7-C948B747A503}"/>
                    </a:ext>
                  </a:extLst>
                </p:cNvPr>
                <p:cNvSpPr/>
                <p:nvPr/>
              </p:nvSpPr>
              <p:spPr>
                <a:xfrm>
                  <a:off x="75991" y="2537427"/>
                  <a:ext cx="4277437" cy="2776762"/>
                </a:xfrm>
                <a:prstGeom prst="roundRect">
                  <a:avLst>
                    <a:gd name="adj" fmla="val 7574"/>
                  </a:avLst>
                </a:prstGeom>
                <a:solidFill>
                  <a:schemeClr val="accent1">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B0F6811-3EC3-554F-A72B-C132A691F7E9}"/>
                    </a:ext>
                  </a:extLst>
                </p:cNvPr>
                <p:cNvGrpSpPr/>
                <p:nvPr/>
              </p:nvGrpSpPr>
              <p:grpSpPr>
                <a:xfrm>
                  <a:off x="98487" y="2537427"/>
                  <a:ext cx="3992608" cy="2774606"/>
                  <a:chOff x="436120" y="2605941"/>
                  <a:chExt cx="3992608" cy="2774606"/>
                </a:xfrm>
              </p:grpSpPr>
              <p:grpSp>
                <p:nvGrpSpPr>
                  <p:cNvPr id="20" name="Group 19">
                    <a:extLst>
                      <a:ext uri="{FF2B5EF4-FFF2-40B4-BE49-F238E27FC236}">
                        <a16:creationId xmlns:a16="http://schemas.microsoft.com/office/drawing/2014/main" id="{8985E347-4799-4441-BE56-D4C11136A2FA}"/>
                      </a:ext>
                    </a:extLst>
                  </p:cNvPr>
                  <p:cNvGrpSpPr/>
                  <p:nvPr/>
                </p:nvGrpSpPr>
                <p:grpSpPr>
                  <a:xfrm>
                    <a:off x="866534" y="2795582"/>
                    <a:ext cx="3556876" cy="2204204"/>
                    <a:chOff x="685800" y="2628900"/>
                    <a:chExt cx="2446020" cy="1668897"/>
                  </a:xfrm>
                </p:grpSpPr>
                <p:grpSp>
                  <p:nvGrpSpPr>
                    <p:cNvPr id="16" name="Group 15">
                      <a:extLst>
                        <a:ext uri="{FF2B5EF4-FFF2-40B4-BE49-F238E27FC236}">
                          <a16:creationId xmlns:a16="http://schemas.microsoft.com/office/drawing/2014/main" id="{CEE7237F-5475-3341-84F8-58A91066075F}"/>
                        </a:ext>
                      </a:extLst>
                    </p:cNvPr>
                    <p:cNvGrpSpPr/>
                    <p:nvPr/>
                  </p:nvGrpSpPr>
                  <p:grpSpPr>
                    <a:xfrm>
                      <a:off x="685800" y="2628900"/>
                      <a:ext cx="2446020" cy="1668897"/>
                      <a:chOff x="548640" y="2560320"/>
                      <a:chExt cx="2446020" cy="1668897"/>
                    </a:xfrm>
                  </p:grpSpPr>
                  <p:cxnSp>
                    <p:nvCxnSpPr>
                      <p:cNvPr id="6" name="Straight Connector 5">
                        <a:extLst>
                          <a:ext uri="{FF2B5EF4-FFF2-40B4-BE49-F238E27FC236}">
                            <a16:creationId xmlns:a16="http://schemas.microsoft.com/office/drawing/2014/main" id="{FF39406C-FB02-A942-B7B2-19F0EFFA3975}"/>
                          </a:ext>
                        </a:extLst>
                      </p:cNvPr>
                      <p:cNvCxnSpPr>
                        <a:cxnSpLocks/>
                      </p:cNvCxnSpPr>
                      <p:nvPr/>
                    </p:nvCxnSpPr>
                    <p:spPr>
                      <a:xfrm>
                        <a:off x="548640" y="2560320"/>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975C0-068C-E547-9C6C-B333025F651E}"/>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202449-C913-474C-AF59-8B86233AD8B3}"/>
                          </a:ext>
                        </a:extLst>
                      </p:cNvPr>
                      <p:cNvCxnSpPr/>
                      <p:nvPr/>
                    </p:nvCxnSpPr>
                    <p:spPr>
                      <a:xfrm flipV="1">
                        <a:off x="548640" y="2868930"/>
                        <a:ext cx="788670" cy="7886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CA8EDC-90DE-2449-9377-A527793D42B2}"/>
                          </a:ext>
                        </a:extLst>
                      </p:cNvPr>
                      <p:cNvCxnSpPr/>
                      <p:nvPr/>
                    </p:nvCxnSpPr>
                    <p:spPr>
                      <a:xfrm>
                        <a:off x="1337310" y="2868930"/>
                        <a:ext cx="1600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20C72FC8-DDAC-E341-A04D-231C000B3DEC}"/>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19" name="Rectangle 18">
                    <a:extLst>
                      <a:ext uri="{FF2B5EF4-FFF2-40B4-BE49-F238E27FC236}">
                        <a16:creationId xmlns:a16="http://schemas.microsoft.com/office/drawing/2014/main" id="{3E1BA703-9736-D842-9076-C574C75009CE}"/>
                      </a:ext>
                    </a:extLst>
                  </p:cNvPr>
                  <p:cNvSpPr/>
                  <p:nvPr/>
                </p:nvSpPr>
                <p:spPr>
                  <a:xfrm>
                    <a:off x="866534" y="5011215"/>
                    <a:ext cx="35621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Arithmetic Intensity (OPS/byte)</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23" name="Rectangle 22">
                    <a:extLst>
                      <a:ext uri="{FF2B5EF4-FFF2-40B4-BE49-F238E27FC236}">
                        <a16:creationId xmlns:a16="http://schemas.microsoft.com/office/drawing/2014/main" id="{3A185499-488D-A240-A62A-7B91E897DB8E}"/>
                      </a:ext>
                    </a:extLst>
                  </p:cNvPr>
                  <p:cNvSpPr/>
                  <p:nvPr/>
                </p:nvSpPr>
                <p:spPr>
                  <a:xfrm rot="16200000">
                    <a:off x="-674184" y="3716245"/>
                    <a:ext cx="25899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Performance (GOPS/s)</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9" name="Rectangle 58">
                <a:extLst>
                  <a:ext uri="{FF2B5EF4-FFF2-40B4-BE49-F238E27FC236}">
                    <a16:creationId xmlns:a16="http://schemas.microsoft.com/office/drawing/2014/main" id="{1E716B60-AAD1-3B46-B022-AADF7E4B4E78}"/>
                  </a:ext>
                </a:extLst>
              </p:cNvPr>
              <p:cNvSpPr/>
              <p:nvPr/>
            </p:nvSpPr>
            <p:spPr>
              <a:xfrm>
                <a:off x="1107715" y="2409023"/>
                <a:ext cx="23992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Roofline model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57" name="Rectangle 56">
              <a:extLst>
                <a:ext uri="{FF2B5EF4-FFF2-40B4-BE49-F238E27FC236}">
                  <a16:creationId xmlns:a16="http://schemas.microsoft.com/office/drawing/2014/main" id="{4FA6EE98-6616-574C-A615-B1997F17E3AA}"/>
                </a:ext>
              </a:extLst>
            </p:cNvPr>
            <p:cNvSpPr/>
            <p:nvPr/>
          </p:nvSpPr>
          <p:spPr>
            <a:xfrm>
              <a:off x="1778620" y="3524817"/>
              <a:ext cx="2341447" cy="16554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834A6D44-220F-3F40-A3B2-DD1E4153218A}"/>
                </a:ext>
              </a:extLst>
            </p:cNvPr>
            <p:cNvSpPr/>
            <p:nvPr/>
          </p:nvSpPr>
          <p:spPr>
            <a:xfrm>
              <a:off x="604986" y="3619036"/>
              <a:ext cx="1043965" cy="1614632"/>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id="{27FD84B5-49D2-3247-9853-5CD94E68F157}"/>
              </a:ext>
            </a:extLst>
          </p:cNvPr>
          <p:cNvGrpSpPr/>
          <p:nvPr/>
        </p:nvGrpSpPr>
        <p:grpSpPr>
          <a:xfrm>
            <a:off x="4766089" y="2982680"/>
            <a:ext cx="4277437" cy="3236501"/>
            <a:chOff x="4724387" y="2406765"/>
            <a:chExt cx="4277437" cy="3236501"/>
          </a:xfrm>
        </p:grpSpPr>
        <p:grpSp>
          <p:nvGrpSpPr>
            <p:cNvPr id="67" name="Group 66">
              <a:extLst>
                <a:ext uri="{FF2B5EF4-FFF2-40B4-BE49-F238E27FC236}">
                  <a16:creationId xmlns:a16="http://schemas.microsoft.com/office/drawing/2014/main" id="{BE8DF483-B5D8-B047-B6A0-D7D3824F5020}"/>
                </a:ext>
              </a:extLst>
            </p:cNvPr>
            <p:cNvGrpSpPr/>
            <p:nvPr/>
          </p:nvGrpSpPr>
          <p:grpSpPr>
            <a:xfrm>
              <a:off x="4724387" y="2855796"/>
              <a:ext cx="4277437" cy="2787470"/>
              <a:chOff x="4724387" y="2855796"/>
              <a:chExt cx="4277437" cy="2787470"/>
            </a:xfrm>
          </p:grpSpPr>
          <p:grpSp>
            <p:nvGrpSpPr>
              <p:cNvPr id="66" name="Group 65">
                <a:extLst>
                  <a:ext uri="{FF2B5EF4-FFF2-40B4-BE49-F238E27FC236}">
                    <a16:creationId xmlns:a16="http://schemas.microsoft.com/office/drawing/2014/main" id="{0C36DCC9-A26A-D142-9DE0-4153E22605BB}"/>
                  </a:ext>
                </a:extLst>
              </p:cNvPr>
              <p:cNvGrpSpPr/>
              <p:nvPr/>
            </p:nvGrpSpPr>
            <p:grpSpPr>
              <a:xfrm>
                <a:off x="4724387" y="2855796"/>
                <a:ext cx="4277437" cy="2787470"/>
                <a:chOff x="4724387" y="2855796"/>
                <a:chExt cx="4277437" cy="2787470"/>
              </a:xfrm>
            </p:grpSpPr>
            <p:grpSp>
              <p:nvGrpSpPr>
                <p:cNvPr id="38" name="Group 37">
                  <a:extLst>
                    <a:ext uri="{FF2B5EF4-FFF2-40B4-BE49-F238E27FC236}">
                      <a16:creationId xmlns:a16="http://schemas.microsoft.com/office/drawing/2014/main" id="{E0A0D529-7573-1442-9014-1DB568B7B5C2}"/>
                    </a:ext>
                  </a:extLst>
                </p:cNvPr>
                <p:cNvGrpSpPr/>
                <p:nvPr/>
              </p:nvGrpSpPr>
              <p:grpSpPr>
                <a:xfrm>
                  <a:off x="4724387" y="2855796"/>
                  <a:ext cx="4277437" cy="2787470"/>
                  <a:chOff x="75991" y="2526719"/>
                  <a:chExt cx="4277437" cy="2787470"/>
                </a:xfrm>
              </p:grpSpPr>
              <p:sp>
                <p:nvSpPr>
                  <p:cNvPr id="39" name="Rounded Rectangle 38">
                    <a:extLst>
                      <a:ext uri="{FF2B5EF4-FFF2-40B4-BE49-F238E27FC236}">
                        <a16:creationId xmlns:a16="http://schemas.microsoft.com/office/drawing/2014/main" id="{1CAA125E-D0AD-A944-8A34-318ACD78988C}"/>
                      </a:ext>
                    </a:extLst>
                  </p:cNvPr>
                  <p:cNvSpPr/>
                  <p:nvPr/>
                </p:nvSpPr>
                <p:spPr>
                  <a:xfrm>
                    <a:off x="75991" y="2539583"/>
                    <a:ext cx="4277437" cy="2774606"/>
                  </a:xfrm>
                  <a:prstGeom prst="roundRect">
                    <a:avLst>
                      <a:gd name="adj" fmla="val 7574"/>
                    </a:avLst>
                  </a:prstGeom>
                  <a:solidFill>
                    <a:schemeClr val="accent4">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7DCAEA45-21B7-5443-99FB-B421D9CB8F97}"/>
                      </a:ext>
                    </a:extLst>
                  </p:cNvPr>
                  <p:cNvGrpSpPr/>
                  <p:nvPr/>
                </p:nvGrpSpPr>
                <p:grpSpPr>
                  <a:xfrm>
                    <a:off x="98489" y="2526719"/>
                    <a:ext cx="3987288" cy="2765426"/>
                    <a:chOff x="436122" y="2595233"/>
                    <a:chExt cx="3987288" cy="2765426"/>
                  </a:xfrm>
                </p:grpSpPr>
                <p:grpSp>
                  <p:nvGrpSpPr>
                    <p:cNvPr id="41" name="Group 40">
                      <a:extLst>
                        <a:ext uri="{FF2B5EF4-FFF2-40B4-BE49-F238E27FC236}">
                          <a16:creationId xmlns:a16="http://schemas.microsoft.com/office/drawing/2014/main" id="{0183CD24-ADCE-4D4C-9D58-E1EC3B976C38}"/>
                        </a:ext>
                      </a:extLst>
                    </p:cNvPr>
                    <p:cNvGrpSpPr/>
                    <p:nvPr/>
                  </p:nvGrpSpPr>
                  <p:grpSpPr>
                    <a:xfrm>
                      <a:off x="866534" y="2807012"/>
                      <a:ext cx="3556876" cy="2192774"/>
                      <a:chOff x="685800" y="2637554"/>
                      <a:chExt cx="2446020" cy="1660243"/>
                    </a:xfrm>
                  </p:grpSpPr>
                  <p:grpSp>
                    <p:nvGrpSpPr>
                      <p:cNvPr id="44" name="Group 43">
                        <a:extLst>
                          <a:ext uri="{FF2B5EF4-FFF2-40B4-BE49-F238E27FC236}">
                            <a16:creationId xmlns:a16="http://schemas.microsoft.com/office/drawing/2014/main" id="{25196FDB-4738-1D41-8D92-AF26D2473908}"/>
                          </a:ext>
                        </a:extLst>
                      </p:cNvPr>
                      <p:cNvGrpSpPr/>
                      <p:nvPr/>
                    </p:nvGrpSpPr>
                    <p:grpSpPr>
                      <a:xfrm>
                        <a:off x="685800" y="2637554"/>
                        <a:ext cx="2446020" cy="1660243"/>
                        <a:chOff x="548640" y="2568974"/>
                        <a:chExt cx="2446020" cy="1660243"/>
                      </a:xfrm>
                    </p:grpSpPr>
                    <p:cxnSp>
                      <p:nvCxnSpPr>
                        <p:cNvPr id="46" name="Straight Connector 45">
                          <a:extLst>
                            <a:ext uri="{FF2B5EF4-FFF2-40B4-BE49-F238E27FC236}">
                              <a16:creationId xmlns:a16="http://schemas.microsoft.com/office/drawing/2014/main" id="{52A55A10-68A8-844D-AAF1-A070BACC534B}"/>
                            </a:ext>
                          </a:extLst>
                        </p:cNvPr>
                        <p:cNvCxnSpPr>
                          <a:cxnSpLocks/>
                        </p:cNvCxnSpPr>
                        <p:nvPr/>
                      </p:nvCxnSpPr>
                      <p:spPr>
                        <a:xfrm>
                          <a:off x="548640" y="2568974"/>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4EFD23E-B153-6F45-8C15-7ADFE21C2227}"/>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23A799-9EF9-3B4C-B936-B96045FC70C7}"/>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773E3156-E435-6846-93C7-8918EAA63CD2}"/>
                        </a:ext>
                      </a:extLst>
                    </p:cNvPr>
                    <p:cNvSpPr/>
                    <p:nvPr/>
                  </p:nvSpPr>
                  <p:spPr>
                    <a:xfrm>
                      <a:off x="1546821" y="4991327"/>
                      <a:ext cx="25578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Last-Level Cache MPKI</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43" name="Rectangle 42">
                      <a:extLst>
                        <a:ext uri="{FF2B5EF4-FFF2-40B4-BE49-F238E27FC236}">
                          <a16:creationId xmlns:a16="http://schemas.microsoft.com/office/drawing/2014/main" id="{7E088F4E-E74A-6F44-8B6E-010AB83817A2}"/>
                        </a:ext>
                      </a:extLst>
                    </p:cNvPr>
                    <p:cNvSpPr/>
                    <p:nvPr/>
                  </p:nvSpPr>
                  <p:spPr>
                    <a:xfrm rot="16200000">
                      <a:off x="-684890" y="3716245"/>
                      <a:ext cx="26113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NDP Speedup over CPU</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4" name="Rectangle 53">
                  <a:extLst>
                    <a:ext uri="{FF2B5EF4-FFF2-40B4-BE49-F238E27FC236}">
                      <a16:creationId xmlns:a16="http://schemas.microsoft.com/office/drawing/2014/main" id="{329717B0-DC00-354D-AEFA-92744278EA1B}"/>
                    </a:ext>
                  </a:extLst>
                </p:cNvPr>
                <p:cNvSpPr/>
                <p:nvPr/>
              </p:nvSpPr>
              <p:spPr>
                <a:xfrm>
                  <a:off x="6427018" y="3401514"/>
                  <a:ext cx="2341447" cy="18101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F161EE5-84CA-E843-B4CD-EDD925D71464}"/>
                    </a:ext>
                  </a:extLst>
                </p:cNvPr>
                <p:cNvSpPr/>
                <p:nvPr/>
              </p:nvSpPr>
              <p:spPr>
                <a:xfrm>
                  <a:off x="5238379" y="3408306"/>
                  <a:ext cx="1024679" cy="1810110"/>
                </a:xfrm>
                <a:prstGeom prst="rect">
                  <a:avLst/>
                </a:prstGeom>
                <a:solidFill>
                  <a:srgbClr val="F5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50" name="Straight Connector 49">
                <a:extLst>
                  <a:ext uri="{FF2B5EF4-FFF2-40B4-BE49-F238E27FC236}">
                    <a16:creationId xmlns:a16="http://schemas.microsoft.com/office/drawing/2014/main" id="{F34E26F3-5699-8344-B476-96A5FE993BA2}"/>
                  </a:ext>
                </a:extLst>
              </p:cNvPr>
              <p:cNvCxnSpPr>
                <a:cxnSpLocks/>
              </p:cNvCxnSpPr>
              <p:nvPr/>
            </p:nvCxnSpPr>
            <p:spPr>
              <a:xfrm>
                <a:off x="5177297" y="4638354"/>
                <a:ext cx="3556876" cy="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60" name="Rectangle 59">
              <a:extLst>
                <a:ext uri="{FF2B5EF4-FFF2-40B4-BE49-F238E27FC236}">
                  <a16:creationId xmlns:a16="http://schemas.microsoft.com/office/drawing/2014/main" id="{3CE1F58D-1271-5D44-9ACD-D60FAFD61510}"/>
                </a:ext>
              </a:extLst>
            </p:cNvPr>
            <p:cNvSpPr/>
            <p:nvPr/>
          </p:nvSpPr>
          <p:spPr>
            <a:xfrm>
              <a:off x="5792852" y="2406765"/>
              <a:ext cx="2325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High LLC MPKI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cxnSp>
        <p:nvCxnSpPr>
          <p:cNvPr id="64" name="Straight Connector 63">
            <a:extLst>
              <a:ext uri="{FF2B5EF4-FFF2-40B4-BE49-F238E27FC236}">
                <a16:creationId xmlns:a16="http://schemas.microsoft.com/office/drawing/2014/main" id="{779B82FC-36A8-7E4C-A48F-1533BA5C0D88}"/>
              </a:ext>
            </a:extLst>
          </p:cNvPr>
          <p:cNvCxnSpPr>
            <a:cxnSpLocks/>
          </p:cNvCxnSpPr>
          <p:nvPr/>
        </p:nvCxnSpPr>
        <p:spPr>
          <a:xfrm>
            <a:off x="4572000" y="3497108"/>
            <a:ext cx="0" cy="2700029"/>
          </a:xfrm>
          <a:prstGeom prst="line">
            <a:avLst/>
          </a:prstGeom>
          <a:ln w="28575">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983270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58087-A87E-A94D-B8B8-8578B4853ED2}"/>
              </a:ext>
            </a:extLst>
          </p:cNvPr>
          <p:cNvSpPr>
            <a:spLocks noGrp="1"/>
          </p:cNvSpPr>
          <p:nvPr>
            <p:ph type="title"/>
          </p:nvPr>
        </p:nvSpPr>
        <p:spPr/>
        <p:txBody>
          <a:bodyPr/>
          <a:lstStyle/>
          <a:p>
            <a:r>
              <a:rPr lang="en-US" dirty="0"/>
              <a:t>The Problem</a:t>
            </a:r>
          </a:p>
        </p:txBody>
      </p:sp>
      <p:sp>
        <p:nvSpPr>
          <p:cNvPr id="3" name="Content Placeholder 2">
            <a:extLst>
              <a:ext uri="{FF2B5EF4-FFF2-40B4-BE49-F238E27FC236}">
                <a16:creationId xmlns:a16="http://schemas.microsoft.com/office/drawing/2014/main" id="{A7A011EF-1B60-AD4A-B862-78A89833BA9B}"/>
              </a:ext>
            </a:extLst>
          </p:cNvPr>
          <p:cNvSpPr>
            <a:spLocks noGrp="1"/>
          </p:cNvSpPr>
          <p:nvPr>
            <p:ph idx="1"/>
          </p:nvPr>
        </p:nvSpPr>
        <p:spPr>
          <a:xfrm>
            <a:off x="75991" y="813917"/>
            <a:ext cx="8987622" cy="1348738"/>
          </a:xfrm>
        </p:spPr>
        <p:txBody>
          <a:bodyPr/>
          <a:lstStyle/>
          <a:p>
            <a:r>
              <a:rPr lang="en-US" dirty="0">
                <a:solidFill>
                  <a:schemeClr val="accent2"/>
                </a:solidFill>
              </a:rPr>
              <a:t>Multiple approaches</a:t>
            </a:r>
            <a:r>
              <a:rPr lang="en-US" dirty="0"/>
              <a:t> to </a:t>
            </a:r>
            <a:r>
              <a:rPr lang="en-US" dirty="0">
                <a:solidFill>
                  <a:schemeClr val="accent2"/>
                </a:solidFill>
              </a:rPr>
              <a:t>identify</a:t>
            </a:r>
            <a:r>
              <a:rPr lang="en-US" dirty="0"/>
              <a:t> applications that:</a:t>
            </a:r>
          </a:p>
          <a:p>
            <a:pPr lvl="1"/>
            <a:r>
              <a:rPr lang="en-US" dirty="0"/>
              <a:t>suffer from data movement bottlenecks </a:t>
            </a:r>
          </a:p>
          <a:p>
            <a:pPr lvl="1"/>
            <a:r>
              <a:rPr lang="en-US" dirty="0"/>
              <a:t>take advantage of NDP</a:t>
            </a:r>
            <a:br>
              <a:rPr lang="en-US" dirty="0"/>
            </a:br>
            <a:endParaRPr lang="en-US" sz="1200" dirty="0"/>
          </a:p>
          <a:p>
            <a:r>
              <a:rPr lang="en-US" dirty="0"/>
              <a:t>Existing approaches are </a:t>
            </a:r>
            <a:r>
              <a:rPr lang="en-US" dirty="0">
                <a:solidFill>
                  <a:srgbClr val="C00000"/>
                </a:solidFill>
              </a:rPr>
              <a:t>not comprehensive enough</a:t>
            </a:r>
          </a:p>
        </p:txBody>
      </p:sp>
      <p:sp>
        <p:nvSpPr>
          <p:cNvPr id="4" name="Slide Number Placeholder 5">
            <a:extLst>
              <a:ext uri="{FF2B5EF4-FFF2-40B4-BE49-F238E27FC236}">
                <a16:creationId xmlns:a16="http://schemas.microsoft.com/office/drawing/2014/main" id="{37460E38-D58D-4C46-8CED-DA42BA0933E8}"/>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18</a:t>
            </a:r>
          </a:p>
        </p:txBody>
      </p:sp>
      <p:grpSp>
        <p:nvGrpSpPr>
          <p:cNvPr id="65" name="Group 64">
            <a:extLst>
              <a:ext uri="{FF2B5EF4-FFF2-40B4-BE49-F238E27FC236}">
                <a16:creationId xmlns:a16="http://schemas.microsoft.com/office/drawing/2014/main" id="{9193B8BD-38C2-874F-BC6F-5B2693F49CC4}"/>
              </a:ext>
            </a:extLst>
          </p:cNvPr>
          <p:cNvGrpSpPr/>
          <p:nvPr/>
        </p:nvGrpSpPr>
        <p:grpSpPr>
          <a:xfrm>
            <a:off x="151983" y="2984938"/>
            <a:ext cx="4277437" cy="3236399"/>
            <a:chOff x="110281" y="2409023"/>
            <a:chExt cx="4277437" cy="3236399"/>
          </a:xfrm>
        </p:grpSpPr>
        <p:grpSp>
          <p:nvGrpSpPr>
            <p:cNvPr id="61" name="Group 60">
              <a:extLst>
                <a:ext uri="{FF2B5EF4-FFF2-40B4-BE49-F238E27FC236}">
                  <a16:creationId xmlns:a16="http://schemas.microsoft.com/office/drawing/2014/main" id="{886BB337-B09B-744C-86C2-D6E8C2F7E123}"/>
                </a:ext>
              </a:extLst>
            </p:cNvPr>
            <p:cNvGrpSpPr/>
            <p:nvPr/>
          </p:nvGrpSpPr>
          <p:grpSpPr>
            <a:xfrm>
              <a:off x="110281" y="2409023"/>
              <a:ext cx="4277437" cy="3236399"/>
              <a:chOff x="75991" y="2409023"/>
              <a:chExt cx="4277437" cy="3236399"/>
            </a:xfrm>
          </p:grpSpPr>
          <p:grpSp>
            <p:nvGrpSpPr>
              <p:cNvPr id="37" name="Group 36">
                <a:extLst>
                  <a:ext uri="{FF2B5EF4-FFF2-40B4-BE49-F238E27FC236}">
                    <a16:creationId xmlns:a16="http://schemas.microsoft.com/office/drawing/2014/main" id="{3E91B489-1D23-FE41-9B09-F12E1AB023BD}"/>
                  </a:ext>
                </a:extLst>
              </p:cNvPr>
              <p:cNvGrpSpPr/>
              <p:nvPr/>
            </p:nvGrpSpPr>
            <p:grpSpPr>
              <a:xfrm>
                <a:off x="75991" y="2868660"/>
                <a:ext cx="4277437" cy="2776762"/>
                <a:chOff x="75991" y="2537427"/>
                <a:chExt cx="4277437" cy="2776762"/>
              </a:xfrm>
            </p:grpSpPr>
            <p:sp>
              <p:nvSpPr>
                <p:cNvPr id="26" name="Rounded Rectangle 25">
                  <a:extLst>
                    <a:ext uri="{FF2B5EF4-FFF2-40B4-BE49-F238E27FC236}">
                      <a16:creationId xmlns:a16="http://schemas.microsoft.com/office/drawing/2014/main" id="{0E461D1E-CC23-F241-87C7-C948B747A503}"/>
                    </a:ext>
                  </a:extLst>
                </p:cNvPr>
                <p:cNvSpPr/>
                <p:nvPr/>
              </p:nvSpPr>
              <p:spPr>
                <a:xfrm>
                  <a:off x="75991" y="2537427"/>
                  <a:ext cx="4277437" cy="2776762"/>
                </a:xfrm>
                <a:prstGeom prst="roundRect">
                  <a:avLst>
                    <a:gd name="adj" fmla="val 7574"/>
                  </a:avLst>
                </a:prstGeom>
                <a:solidFill>
                  <a:schemeClr val="accent1">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6B0F6811-3EC3-554F-A72B-C132A691F7E9}"/>
                    </a:ext>
                  </a:extLst>
                </p:cNvPr>
                <p:cNvGrpSpPr/>
                <p:nvPr/>
              </p:nvGrpSpPr>
              <p:grpSpPr>
                <a:xfrm>
                  <a:off x="98487" y="2537427"/>
                  <a:ext cx="3992608" cy="2774606"/>
                  <a:chOff x="436120" y="2605941"/>
                  <a:chExt cx="3992608" cy="2774606"/>
                </a:xfrm>
              </p:grpSpPr>
              <p:grpSp>
                <p:nvGrpSpPr>
                  <p:cNvPr id="20" name="Group 19">
                    <a:extLst>
                      <a:ext uri="{FF2B5EF4-FFF2-40B4-BE49-F238E27FC236}">
                        <a16:creationId xmlns:a16="http://schemas.microsoft.com/office/drawing/2014/main" id="{8985E347-4799-4441-BE56-D4C11136A2FA}"/>
                      </a:ext>
                    </a:extLst>
                  </p:cNvPr>
                  <p:cNvGrpSpPr/>
                  <p:nvPr/>
                </p:nvGrpSpPr>
                <p:grpSpPr>
                  <a:xfrm>
                    <a:off x="866534" y="2795582"/>
                    <a:ext cx="3556876" cy="2204204"/>
                    <a:chOff x="685800" y="2628900"/>
                    <a:chExt cx="2446020" cy="1668897"/>
                  </a:xfrm>
                </p:grpSpPr>
                <p:grpSp>
                  <p:nvGrpSpPr>
                    <p:cNvPr id="16" name="Group 15">
                      <a:extLst>
                        <a:ext uri="{FF2B5EF4-FFF2-40B4-BE49-F238E27FC236}">
                          <a16:creationId xmlns:a16="http://schemas.microsoft.com/office/drawing/2014/main" id="{CEE7237F-5475-3341-84F8-58A91066075F}"/>
                        </a:ext>
                      </a:extLst>
                    </p:cNvPr>
                    <p:cNvGrpSpPr/>
                    <p:nvPr/>
                  </p:nvGrpSpPr>
                  <p:grpSpPr>
                    <a:xfrm>
                      <a:off x="685800" y="2628900"/>
                      <a:ext cx="2446020" cy="1668897"/>
                      <a:chOff x="548640" y="2560320"/>
                      <a:chExt cx="2446020" cy="1668897"/>
                    </a:xfrm>
                  </p:grpSpPr>
                  <p:cxnSp>
                    <p:nvCxnSpPr>
                      <p:cNvPr id="6" name="Straight Connector 5">
                        <a:extLst>
                          <a:ext uri="{FF2B5EF4-FFF2-40B4-BE49-F238E27FC236}">
                            <a16:creationId xmlns:a16="http://schemas.microsoft.com/office/drawing/2014/main" id="{FF39406C-FB02-A942-B7B2-19F0EFFA3975}"/>
                          </a:ext>
                        </a:extLst>
                      </p:cNvPr>
                      <p:cNvCxnSpPr>
                        <a:cxnSpLocks/>
                      </p:cNvCxnSpPr>
                      <p:nvPr/>
                    </p:nvCxnSpPr>
                    <p:spPr>
                      <a:xfrm>
                        <a:off x="548640" y="2560320"/>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42D975C0-068C-E547-9C6C-B333025F651E}"/>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B202449-C913-474C-AF59-8B86233AD8B3}"/>
                          </a:ext>
                        </a:extLst>
                      </p:cNvPr>
                      <p:cNvCxnSpPr/>
                      <p:nvPr/>
                    </p:nvCxnSpPr>
                    <p:spPr>
                      <a:xfrm flipV="1">
                        <a:off x="548640" y="2868930"/>
                        <a:ext cx="788670" cy="7886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CA8EDC-90DE-2449-9377-A527793D42B2}"/>
                          </a:ext>
                        </a:extLst>
                      </p:cNvPr>
                      <p:cNvCxnSpPr/>
                      <p:nvPr/>
                    </p:nvCxnSpPr>
                    <p:spPr>
                      <a:xfrm>
                        <a:off x="1337310" y="2868930"/>
                        <a:ext cx="1600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20C72FC8-DDAC-E341-A04D-231C000B3DEC}"/>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19" name="Rectangle 18">
                    <a:extLst>
                      <a:ext uri="{FF2B5EF4-FFF2-40B4-BE49-F238E27FC236}">
                        <a16:creationId xmlns:a16="http://schemas.microsoft.com/office/drawing/2014/main" id="{3E1BA703-9736-D842-9076-C574C75009CE}"/>
                      </a:ext>
                    </a:extLst>
                  </p:cNvPr>
                  <p:cNvSpPr/>
                  <p:nvPr/>
                </p:nvSpPr>
                <p:spPr>
                  <a:xfrm>
                    <a:off x="866534" y="5011215"/>
                    <a:ext cx="356219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Arithmetic Intensity (OPS/byte)</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23" name="Rectangle 22">
                    <a:extLst>
                      <a:ext uri="{FF2B5EF4-FFF2-40B4-BE49-F238E27FC236}">
                        <a16:creationId xmlns:a16="http://schemas.microsoft.com/office/drawing/2014/main" id="{3A185499-488D-A240-A62A-7B91E897DB8E}"/>
                      </a:ext>
                    </a:extLst>
                  </p:cNvPr>
                  <p:cNvSpPr/>
                  <p:nvPr/>
                </p:nvSpPr>
                <p:spPr>
                  <a:xfrm rot="16200000">
                    <a:off x="-674184" y="3716245"/>
                    <a:ext cx="258994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Performance (GOPS/s)</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9" name="Rectangle 58">
                <a:extLst>
                  <a:ext uri="{FF2B5EF4-FFF2-40B4-BE49-F238E27FC236}">
                    <a16:creationId xmlns:a16="http://schemas.microsoft.com/office/drawing/2014/main" id="{1E716B60-AAD1-3B46-B022-AADF7E4B4E78}"/>
                  </a:ext>
                </a:extLst>
              </p:cNvPr>
              <p:cNvSpPr/>
              <p:nvPr/>
            </p:nvSpPr>
            <p:spPr>
              <a:xfrm>
                <a:off x="1107715" y="2409023"/>
                <a:ext cx="2399247"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Roofline model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57" name="Rectangle 56">
              <a:extLst>
                <a:ext uri="{FF2B5EF4-FFF2-40B4-BE49-F238E27FC236}">
                  <a16:creationId xmlns:a16="http://schemas.microsoft.com/office/drawing/2014/main" id="{4FA6EE98-6616-574C-A615-B1997F17E3AA}"/>
                </a:ext>
              </a:extLst>
            </p:cNvPr>
            <p:cNvSpPr/>
            <p:nvPr/>
          </p:nvSpPr>
          <p:spPr>
            <a:xfrm>
              <a:off x="1778620" y="3524817"/>
              <a:ext cx="2341447" cy="16554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834A6D44-220F-3F40-A3B2-DD1E4153218A}"/>
                </a:ext>
              </a:extLst>
            </p:cNvPr>
            <p:cNvSpPr/>
            <p:nvPr/>
          </p:nvSpPr>
          <p:spPr>
            <a:xfrm>
              <a:off x="604986" y="3619036"/>
              <a:ext cx="1043965" cy="1614632"/>
            </a:xfrm>
            <a:custGeom>
              <a:avLst/>
              <a:gdLst>
                <a:gd name="connsiteX0" fmla="*/ 8092 w 1367554"/>
                <a:gd name="connsiteY0" fmla="*/ 1699327 h 3050697"/>
                <a:gd name="connsiteX1" fmla="*/ 1367554 w 1367554"/>
                <a:gd name="connsiteY1" fmla="*/ 0 h 3050697"/>
                <a:gd name="connsiteX2" fmla="*/ 1367554 w 1367554"/>
                <a:gd name="connsiteY2" fmla="*/ 3050697 h 3050697"/>
                <a:gd name="connsiteX3" fmla="*/ 0 w 1367554"/>
                <a:gd name="connsiteY3" fmla="*/ 3050697 h 3050697"/>
                <a:gd name="connsiteX4" fmla="*/ 8092 w 1367554"/>
                <a:gd name="connsiteY4" fmla="*/ 1699327 h 30506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554" h="3050697">
                  <a:moveTo>
                    <a:pt x="8092" y="1699327"/>
                  </a:moveTo>
                  <a:lnTo>
                    <a:pt x="1367554" y="0"/>
                  </a:lnTo>
                  <a:lnTo>
                    <a:pt x="1367554" y="3050697"/>
                  </a:lnTo>
                  <a:lnTo>
                    <a:pt x="0" y="3050697"/>
                  </a:lnTo>
                  <a:cubicBezTo>
                    <a:pt x="2697" y="2600240"/>
                    <a:pt x="5395" y="2149784"/>
                    <a:pt x="8092" y="1699327"/>
                  </a:cubicBezTo>
                  <a:close/>
                </a:path>
              </a:pathLst>
            </a:custGeom>
            <a:solidFill>
              <a:srgbClr val="FF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id="{27FD84B5-49D2-3247-9853-5CD94E68F157}"/>
              </a:ext>
            </a:extLst>
          </p:cNvPr>
          <p:cNvGrpSpPr/>
          <p:nvPr/>
        </p:nvGrpSpPr>
        <p:grpSpPr>
          <a:xfrm>
            <a:off x="4766089" y="2982680"/>
            <a:ext cx="4277437" cy="3236501"/>
            <a:chOff x="4724387" y="2406765"/>
            <a:chExt cx="4277437" cy="3236501"/>
          </a:xfrm>
        </p:grpSpPr>
        <p:grpSp>
          <p:nvGrpSpPr>
            <p:cNvPr id="67" name="Group 66">
              <a:extLst>
                <a:ext uri="{FF2B5EF4-FFF2-40B4-BE49-F238E27FC236}">
                  <a16:creationId xmlns:a16="http://schemas.microsoft.com/office/drawing/2014/main" id="{BE8DF483-B5D8-B047-B6A0-D7D3824F5020}"/>
                </a:ext>
              </a:extLst>
            </p:cNvPr>
            <p:cNvGrpSpPr/>
            <p:nvPr/>
          </p:nvGrpSpPr>
          <p:grpSpPr>
            <a:xfrm>
              <a:off x="4724387" y="2855796"/>
              <a:ext cx="4277437" cy="2787470"/>
              <a:chOff x="4724387" y="2855796"/>
              <a:chExt cx="4277437" cy="2787470"/>
            </a:xfrm>
          </p:grpSpPr>
          <p:grpSp>
            <p:nvGrpSpPr>
              <p:cNvPr id="66" name="Group 65">
                <a:extLst>
                  <a:ext uri="{FF2B5EF4-FFF2-40B4-BE49-F238E27FC236}">
                    <a16:creationId xmlns:a16="http://schemas.microsoft.com/office/drawing/2014/main" id="{0C36DCC9-A26A-D142-9DE0-4153E22605BB}"/>
                  </a:ext>
                </a:extLst>
              </p:cNvPr>
              <p:cNvGrpSpPr/>
              <p:nvPr/>
            </p:nvGrpSpPr>
            <p:grpSpPr>
              <a:xfrm>
                <a:off x="4724387" y="2855796"/>
                <a:ext cx="4277437" cy="2787470"/>
                <a:chOff x="4724387" y="2855796"/>
                <a:chExt cx="4277437" cy="2787470"/>
              </a:xfrm>
            </p:grpSpPr>
            <p:grpSp>
              <p:nvGrpSpPr>
                <p:cNvPr id="38" name="Group 37">
                  <a:extLst>
                    <a:ext uri="{FF2B5EF4-FFF2-40B4-BE49-F238E27FC236}">
                      <a16:creationId xmlns:a16="http://schemas.microsoft.com/office/drawing/2014/main" id="{E0A0D529-7573-1442-9014-1DB568B7B5C2}"/>
                    </a:ext>
                  </a:extLst>
                </p:cNvPr>
                <p:cNvGrpSpPr/>
                <p:nvPr/>
              </p:nvGrpSpPr>
              <p:grpSpPr>
                <a:xfrm>
                  <a:off x="4724387" y="2855796"/>
                  <a:ext cx="4277437" cy="2787470"/>
                  <a:chOff x="75991" y="2526719"/>
                  <a:chExt cx="4277437" cy="2787470"/>
                </a:xfrm>
              </p:grpSpPr>
              <p:sp>
                <p:nvSpPr>
                  <p:cNvPr id="39" name="Rounded Rectangle 38">
                    <a:extLst>
                      <a:ext uri="{FF2B5EF4-FFF2-40B4-BE49-F238E27FC236}">
                        <a16:creationId xmlns:a16="http://schemas.microsoft.com/office/drawing/2014/main" id="{1CAA125E-D0AD-A944-8A34-318ACD78988C}"/>
                      </a:ext>
                    </a:extLst>
                  </p:cNvPr>
                  <p:cNvSpPr/>
                  <p:nvPr/>
                </p:nvSpPr>
                <p:spPr>
                  <a:xfrm>
                    <a:off x="75991" y="2539583"/>
                    <a:ext cx="4277437" cy="2774606"/>
                  </a:xfrm>
                  <a:prstGeom prst="roundRect">
                    <a:avLst>
                      <a:gd name="adj" fmla="val 7574"/>
                    </a:avLst>
                  </a:prstGeom>
                  <a:solidFill>
                    <a:schemeClr val="accent4">
                      <a:lumMod val="20000"/>
                      <a:lumOff val="8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7DCAEA45-21B7-5443-99FB-B421D9CB8F97}"/>
                      </a:ext>
                    </a:extLst>
                  </p:cNvPr>
                  <p:cNvGrpSpPr/>
                  <p:nvPr/>
                </p:nvGrpSpPr>
                <p:grpSpPr>
                  <a:xfrm>
                    <a:off x="98489" y="2526719"/>
                    <a:ext cx="3987288" cy="2765426"/>
                    <a:chOff x="436122" y="2595233"/>
                    <a:chExt cx="3987288" cy="2765426"/>
                  </a:xfrm>
                </p:grpSpPr>
                <p:grpSp>
                  <p:nvGrpSpPr>
                    <p:cNvPr id="41" name="Group 40">
                      <a:extLst>
                        <a:ext uri="{FF2B5EF4-FFF2-40B4-BE49-F238E27FC236}">
                          <a16:creationId xmlns:a16="http://schemas.microsoft.com/office/drawing/2014/main" id="{0183CD24-ADCE-4D4C-9D58-E1EC3B976C38}"/>
                        </a:ext>
                      </a:extLst>
                    </p:cNvPr>
                    <p:cNvGrpSpPr/>
                    <p:nvPr/>
                  </p:nvGrpSpPr>
                  <p:grpSpPr>
                    <a:xfrm>
                      <a:off x="866534" y="2807012"/>
                      <a:ext cx="3556876" cy="2192774"/>
                      <a:chOff x="685800" y="2637554"/>
                      <a:chExt cx="2446020" cy="1660243"/>
                    </a:xfrm>
                  </p:grpSpPr>
                  <p:grpSp>
                    <p:nvGrpSpPr>
                      <p:cNvPr id="44" name="Group 43">
                        <a:extLst>
                          <a:ext uri="{FF2B5EF4-FFF2-40B4-BE49-F238E27FC236}">
                            <a16:creationId xmlns:a16="http://schemas.microsoft.com/office/drawing/2014/main" id="{25196FDB-4738-1D41-8D92-AF26D2473908}"/>
                          </a:ext>
                        </a:extLst>
                      </p:cNvPr>
                      <p:cNvGrpSpPr/>
                      <p:nvPr/>
                    </p:nvGrpSpPr>
                    <p:grpSpPr>
                      <a:xfrm>
                        <a:off x="685800" y="2637554"/>
                        <a:ext cx="2446020" cy="1660243"/>
                        <a:chOff x="548640" y="2568974"/>
                        <a:chExt cx="2446020" cy="1660243"/>
                      </a:xfrm>
                    </p:grpSpPr>
                    <p:cxnSp>
                      <p:nvCxnSpPr>
                        <p:cNvPr id="46" name="Straight Connector 45">
                          <a:extLst>
                            <a:ext uri="{FF2B5EF4-FFF2-40B4-BE49-F238E27FC236}">
                              <a16:creationId xmlns:a16="http://schemas.microsoft.com/office/drawing/2014/main" id="{52A55A10-68A8-844D-AAF1-A070BACC534B}"/>
                            </a:ext>
                          </a:extLst>
                        </p:cNvPr>
                        <p:cNvCxnSpPr>
                          <a:cxnSpLocks/>
                        </p:cNvCxnSpPr>
                        <p:nvPr/>
                      </p:nvCxnSpPr>
                      <p:spPr>
                        <a:xfrm>
                          <a:off x="548640" y="2568974"/>
                          <a:ext cx="0" cy="165735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4EFD23E-B153-6F45-8C15-7ADFE21C2227}"/>
                            </a:ext>
                          </a:extLst>
                        </p:cNvPr>
                        <p:cNvCxnSpPr>
                          <a:cxnSpLocks/>
                        </p:cNvCxnSpPr>
                        <p:nvPr/>
                      </p:nvCxnSpPr>
                      <p:spPr>
                        <a:xfrm flipV="1">
                          <a:off x="548640" y="4209016"/>
                          <a:ext cx="2446020" cy="202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a:extLst>
                          <a:ext uri="{FF2B5EF4-FFF2-40B4-BE49-F238E27FC236}">
                            <a16:creationId xmlns:a16="http://schemas.microsoft.com/office/drawing/2014/main" id="{E623A799-9EF9-3B4C-B936-B96045FC70C7}"/>
                          </a:ext>
                        </a:extLst>
                      </p:cNvPr>
                      <p:cNvCxnSpPr/>
                      <p:nvPr/>
                    </p:nvCxnSpPr>
                    <p:spPr>
                      <a:xfrm>
                        <a:off x="1474470" y="2937510"/>
                        <a:ext cx="0" cy="134874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42" name="Rectangle 41">
                      <a:extLst>
                        <a:ext uri="{FF2B5EF4-FFF2-40B4-BE49-F238E27FC236}">
                          <a16:creationId xmlns:a16="http://schemas.microsoft.com/office/drawing/2014/main" id="{773E3156-E435-6846-93C7-8918EAA63CD2}"/>
                        </a:ext>
                      </a:extLst>
                    </p:cNvPr>
                    <p:cNvSpPr/>
                    <p:nvPr/>
                  </p:nvSpPr>
                  <p:spPr>
                    <a:xfrm>
                      <a:off x="1546821" y="4991327"/>
                      <a:ext cx="255781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Last-Level Cache MPKI</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sp>
                  <p:nvSpPr>
                    <p:cNvPr id="43" name="Rectangle 42">
                      <a:extLst>
                        <a:ext uri="{FF2B5EF4-FFF2-40B4-BE49-F238E27FC236}">
                          <a16:creationId xmlns:a16="http://schemas.microsoft.com/office/drawing/2014/main" id="{7E088F4E-E74A-6F44-8B6E-010AB83817A2}"/>
                        </a:ext>
                      </a:extLst>
                    </p:cNvPr>
                    <p:cNvSpPr/>
                    <p:nvPr/>
                  </p:nvSpPr>
                  <p:spPr>
                    <a:xfrm rot="16200000">
                      <a:off x="-684890" y="3716245"/>
                      <a:ext cx="26113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rPr>
                        <a:t>NDP Speedup over CPU</a:t>
                      </a:r>
                      <a:endParaRPr kumimoji="0" lang="en-US" sz="1800" b="0" i="0" u="none" strike="noStrike" kern="1200" cap="none" spc="0" normalizeH="0" baseline="0" noProof="0" dirty="0">
                        <a:ln>
                          <a:noFill/>
                        </a:ln>
                        <a:solidFill>
                          <a:srgbClr val="E7E6E6">
                            <a:lumMod val="50000"/>
                          </a:srgbClr>
                        </a:solidFill>
                        <a:effectLst/>
                        <a:uLnTx/>
                        <a:uFillTx/>
                        <a:latin typeface="Cambria" panose="02040503050406030204" pitchFamily="18" charset="0"/>
                        <a:ea typeface="+mn-ea"/>
                        <a:cs typeface="+mn-cs"/>
                      </a:endParaRPr>
                    </a:p>
                  </p:txBody>
                </p:sp>
              </p:grpSp>
            </p:grpSp>
            <p:sp>
              <p:nvSpPr>
                <p:cNvPr id="54" name="Rectangle 53">
                  <a:extLst>
                    <a:ext uri="{FF2B5EF4-FFF2-40B4-BE49-F238E27FC236}">
                      <a16:creationId xmlns:a16="http://schemas.microsoft.com/office/drawing/2014/main" id="{329717B0-DC00-354D-AEFA-92744278EA1B}"/>
                    </a:ext>
                  </a:extLst>
                </p:cNvPr>
                <p:cNvSpPr/>
                <p:nvPr/>
              </p:nvSpPr>
              <p:spPr>
                <a:xfrm>
                  <a:off x="6427018" y="3401514"/>
                  <a:ext cx="2341447" cy="181011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F161EE5-84CA-E843-B4CD-EDD925D71464}"/>
                    </a:ext>
                  </a:extLst>
                </p:cNvPr>
                <p:cNvSpPr/>
                <p:nvPr/>
              </p:nvSpPr>
              <p:spPr>
                <a:xfrm>
                  <a:off x="5238379" y="3408306"/>
                  <a:ext cx="1024679" cy="1810110"/>
                </a:xfrm>
                <a:prstGeom prst="rect">
                  <a:avLst/>
                </a:prstGeom>
                <a:solidFill>
                  <a:srgbClr val="F5A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50" name="Straight Connector 49">
                <a:extLst>
                  <a:ext uri="{FF2B5EF4-FFF2-40B4-BE49-F238E27FC236}">
                    <a16:creationId xmlns:a16="http://schemas.microsoft.com/office/drawing/2014/main" id="{F34E26F3-5699-8344-B476-96A5FE993BA2}"/>
                  </a:ext>
                </a:extLst>
              </p:cNvPr>
              <p:cNvCxnSpPr>
                <a:cxnSpLocks/>
              </p:cNvCxnSpPr>
              <p:nvPr/>
            </p:nvCxnSpPr>
            <p:spPr>
              <a:xfrm>
                <a:off x="5177297" y="4638354"/>
                <a:ext cx="3556876" cy="0"/>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sp>
          <p:nvSpPr>
            <p:cNvPr id="60" name="Rectangle 59">
              <a:extLst>
                <a:ext uri="{FF2B5EF4-FFF2-40B4-BE49-F238E27FC236}">
                  <a16:creationId xmlns:a16="http://schemas.microsoft.com/office/drawing/2014/main" id="{3CE1F58D-1271-5D44-9ACD-D60FAFD61510}"/>
                </a:ext>
              </a:extLst>
            </p:cNvPr>
            <p:cNvSpPr/>
            <p:nvPr/>
          </p:nvSpPr>
          <p:spPr>
            <a:xfrm>
              <a:off x="5792852" y="2406765"/>
              <a:ext cx="2325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High LLC MPKI </a:t>
              </a:r>
              <a:endPar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cxnSp>
        <p:nvCxnSpPr>
          <p:cNvPr id="64" name="Straight Connector 63">
            <a:extLst>
              <a:ext uri="{FF2B5EF4-FFF2-40B4-BE49-F238E27FC236}">
                <a16:creationId xmlns:a16="http://schemas.microsoft.com/office/drawing/2014/main" id="{779B82FC-36A8-7E4C-A48F-1533BA5C0D88}"/>
              </a:ext>
            </a:extLst>
          </p:cNvPr>
          <p:cNvCxnSpPr>
            <a:cxnSpLocks/>
          </p:cNvCxnSpPr>
          <p:nvPr/>
        </p:nvCxnSpPr>
        <p:spPr>
          <a:xfrm>
            <a:off x="4572000" y="3497108"/>
            <a:ext cx="0" cy="2700029"/>
          </a:xfrm>
          <a:prstGeom prst="line">
            <a:avLst/>
          </a:prstGeom>
          <a:ln w="28575">
            <a:solidFill>
              <a:schemeClr val="bg2">
                <a:lumMod val="50000"/>
              </a:schemeClr>
            </a:solidFill>
            <a:prstDash val="dash"/>
          </a:ln>
        </p:spPr>
        <p:style>
          <a:lnRef idx="1">
            <a:schemeClr val="dk1"/>
          </a:lnRef>
          <a:fillRef idx="0">
            <a:schemeClr val="dk1"/>
          </a:fillRef>
          <a:effectRef idx="0">
            <a:schemeClr val="dk1"/>
          </a:effectRef>
          <a:fontRef idx="minor">
            <a:schemeClr val="tx1"/>
          </a:fontRef>
        </p:style>
      </p:cxnSp>
      <p:sp>
        <p:nvSpPr>
          <p:cNvPr id="48" name="Rectangle 47">
            <a:extLst>
              <a:ext uri="{FF2B5EF4-FFF2-40B4-BE49-F238E27FC236}">
                <a16:creationId xmlns:a16="http://schemas.microsoft.com/office/drawing/2014/main" id="{70C9183B-6A84-6C4E-B4E6-8F3B35B04014}"/>
              </a:ext>
            </a:extLst>
          </p:cNvPr>
          <p:cNvSpPr/>
          <p:nvPr/>
        </p:nvSpPr>
        <p:spPr>
          <a:xfrm>
            <a:off x="0" y="773219"/>
            <a:ext cx="9144000" cy="554179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38">
            <a:extLst>
              <a:ext uri="{FF2B5EF4-FFF2-40B4-BE49-F238E27FC236}">
                <a16:creationId xmlns:a16="http://schemas.microsoft.com/office/drawing/2014/main" id="{CDD8CDC1-58E7-B949-B9CF-8E6EA1CD7C03}"/>
              </a:ext>
            </a:extLst>
          </p:cNvPr>
          <p:cNvSpPr/>
          <p:nvPr/>
        </p:nvSpPr>
        <p:spPr>
          <a:xfrm>
            <a:off x="-9601" y="2274838"/>
            <a:ext cx="9163202" cy="2308324"/>
          </a:xfrm>
          <a:prstGeom prst="rect">
            <a:avLst/>
          </a:prstGeom>
          <a:solidFill>
            <a:schemeClr val="accent2">
              <a:lumMod val="20000"/>
              <a:lumOff val="80000"/>
            </a:schemeClr>
          </a:solidFill>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No available methodology can comprehensively:</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endParaRPr kumimoji="0" lang="en-US" sz="20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identify</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data movement bottlenecks</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endParaRPr kumimoji="0" lang="en-US" sz="12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correlate </a:t>
            </a: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them with the </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most suitable </a:t>
            </a:r>
            <a:b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br>
            <a:r>
              <a:rPr kumimoji="0" lang="en-US" sz="2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data movement mitigation mechanism</a:t>
            </a:r>
          </a:p>
        </p:txBody>
      </p:sp>
    </p:spTree>
    <p:extLst>
      <p:ext uri="{BB962C8B-B14F-4D97-AF65-F5344CB8AC3E}">
        <p14:creationId xmlns:p14="http://schemas.microsoft.com/office/powerpoint/2010/main" val="371985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xEl>
                                              <p:pRg st="1" end="1"/>
                                            </p:txEl>
                                          </p:spTgt>
                                        </p:tgtEl>
                                        <p:attrNameLst>
                                          <p:attrName>style.visibility</p:attrName>
                                        </p:attrNameLst>
                                      </p:cBhvr>
                                      <p:to>
                                        <p:strVal val="visible"/>
                                      </p:to>
                                    </p:set>
                                    <p:animEffect transition="in" filter="fade">
                                      <p:cBhvr>
                                        <p:cTn id="12" dur="500"/>
                                        <p:tgtEl>
                                          <p:spTgt spid="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
                                            <p:txEl>
                                              <p:pRg st="2" end="2"/>
                                            </p:txEl>
                                          </p:spTgt>
                                        </p:tgtEl>
                                        <p:attrNameLst>
                                          <p:attrName>style.visibility</p:attrName>
                                        </p:attrNameLst>
                                      </p:cBhvr>
                                      <p:to>
                                        <p:strVal val="visible"/>
                                      </p:to>
                                    </p:set>
                                    <p:animEffect transition="in" filter="fade">
                                      <p:cBhvr>
                                        <p:cTn id="17" dur="500"/>
                                        <p:tgtEl>
                                          <p:spTgt spid="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164A4-4FE6-1242-911B-6F16213F8BF2}"/>
              </a:ext>
            </a:extLst>
          </p:cNvPr>
          <p:cNvSpPr>
            <a:spLocks noGrp="1"/>
          </p:cNvSpPr>
          <p:nvPr>
            <p:ph type="title"/>
          </p:nvPr>
        </p:nvSpPr>
        <p:spPr>
          <a:xfrm>
            <a:off x="21560" y="73723"/>
            <a:ext cx="9155095" cy="740193"/>
          </a:xfrm>
        </p:spPr>
        <p:txBody>
          <a:bodyPr/>
          <a:lstStyle/>
          <a:p>
            <a:r>
              <a:rPr lang="en-US" dirty="0"/>
              <a:t>Our Goal</a:t>
            </a:r>
          </a:p>
        </p:txBody>
      </p:sp>
      <p:sp>
        <p:nvSpPr>
          <p:cNvPr id="3" name="Content Placeholder 2">
            <a:extLst>
              <a:ext uri="{FF2B5EF4-FFF2-40B4-BE49-F238E27FC236}">
                <a16:creationId xmlns:a16="http://schemas.microsoft.com/office/drawing/2014/main" id="{6C99A6A8-7087-224D-A762-E494DBE29BC2}"/>
              </a:ext>
            </a:extLst>
          </p:cNvPr>
          <p:cNvSpPr>
            <a:spLocks noGrp="1"/>
          </p:cNvSpPr>
          <p:nvPr>
            <p:ph idx="1"/>
          </p:nvPr>
        </p:nvSpPr>
        <p:spPr/>
        <p:txBody>
          <a:bodyPr/>
          <a:lstStyle/>
          <a:p>
            <a:pPr marL="0" indent="-457200">
              <a:lnSpc>
                <a:spcPct val="100000"/>
              </a:lnSpc>
              <a:spcBef>
                <a:spcPts val="0"/>
              </a:spcBef>
              <a:defRPr/>
            </a:pPr>
            <a:r>
              <a:rPr lang="en-US" sz="3200" b="1" dirty="0">
                <a:solidFill>
                  <a:schemeClr val="accent5"/>
                </a:solidFill>
              </a:rPr>
              <a:t>Our Goal: </a:t>
            </a:r>
            <a:r>
              <a:rPr lang="en-US" sz="3200" dirty="0"/>
              <a:t>develop a methodology to:</a:t>
            </a:r>
          </a:p>
          <a:p>
            <a:pPr marL="0" indent="-457200" algn="ctr">
              <a:lnSpc>
                <a:spcPct val="100000"/>
              </a:lnSpc>
              <a:spcBef>
                <a:spcPts val="0"/>
              </a:spcBef>
              <a:buNone/>
              <a:defRPr/>
            </a:pPr>
            <a:endParaRPr lang="en-US" sz="500" b="1" dirty="0"/>
          </a:p>
          <a:p>
            <a:pPr marL="914400" lvl="2" indent="-457200">
              <a:lnSpc>
                <a:spcPct val="100000"/>
              </a:lnSpc>
              <a:spcBef>
                <a:spcPts val="0"/>
              </a:spcBef>
              <a:buFont typeface="System Font Regular"/>
              <a:buChar char="−"/>
              <a:defRPr/>
            </a:pPr>
            <a:r>
              <a:rPr lang="en-US" sz="2800" dirty="0">
                <a:solidFill>
                  <a:schemeClr val="accent6">
                    <a:lumMod val="75000"/>
                  </a:schemeClr>
                </a:solidFill>
              </a:rPr>
              <a:t>methodically identify </a:t>
            </a:r>
            <a:r>
              <a:rPr lang="en-US" sz="2800" dirty="0"/>
              <a:t>sources of data movement bottlenecks</a:t>
            </a:r>
            <a:br>
              <a:rPr lang="en-US" sz="2400" dirty="0"/>
            </a:br>
            <a:endParaRPr lang="en-US" sz="1200" dirty="0"/>
          </a:p>
          <a:p>
            <a:pPr marL="914400" lvl="2" indent="-457200">
              <a:lnSpc>
                <a:spcPct val="100000"/>
              </a:lnSpc>
              <a:spcBef>
                <a:spcPts val="0"/>
              </a:spcBef>
              <a:buFont typeface="System Font Regular"/>
              <a:buChar char="−"/>
              <a:defRPr/>
            </a:pPr>
            <a:r>
              <a:rPr lang="en-US" sz="2800" dirty="0">
                <a:solidFill>
                  <a:schemeClr val="accent6">
                    <a:lumMod val="75000"/>
                  </a:schemeClr>
                </a:solidFill>
              </a:rPr>
              <a:t>comprehensively compare </a:t>
            </a:r>
            <a:r>
              <a:rPr lang="en-US" sz="2800" dirty="0"/>
              <a:t>compute- and memory-centric data movement mitigation techniques</a:t>
            </a:r>
          </a:p>
          <a:p>
            <a:endParaRPr lang="en-US" dirty="0"/>
          </a:p>
        </p:txBody>
      </p:sp>
      <p:sp>
        <p:nvSpPr>
          <p:cNvPr id="4" name="Slide Number Placeholder 5">
            <a:extLst>
              <a:ext uri="{FF2B5EF4-FFF2-40B4-BE49-F238E27FC236}">
                <a16:creationId xmlns:a16="http://schemas.microsoft.com/office/drawing/2014/main" id="{E516E2E1-6CBC-244A-99BA-FE4C26B0218F}"/>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19</a:t>
            </a:r>
          </a:p>
        </p:txBody>
      </p:sp>
    </p:spTree>
    <p:extLst>
      <p:ext uri="{BB962C8B-B14F-4D97-AF65-F5344CB8AC3E}">
        <p14:creationId xmlns:p14="http://schemas.microsoft.com/office/powerpoint/2010/main" val="1789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Need to Revisit the Entire Stack</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5" name="Text Box 17"/>
          <p:cNvSpPr txBox="1">
            <a:spLocks noChangeArrowheads="1"/>
          </p:cNvSpPr>
          <p:nvPr/>
        </p:nvSpPr>
        <p:spPr bwMode="auto">
          <a:xfrm>
            <a:off x="3501600" y="3906838"/>
            <a:ext cx="2041525" cy="368300"/>
          </a:xfrm>
          <a:prstGeom prst="rect">
            <a:avLst/>
          </a:prstGeom>
          <a:solidFill>
            <a:srgbClr val="00FF00"/>
          </a:solidFill>
          <a:ln w="9525">
            <a:solidFill>
              <a:schemeClr val="tx1"/>
            </a:solid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Micro-architecture</a:t>
            </a:r>
          </a:p>
        </p:txBody>
      </p:sp>
      <p:sp>
        <p:nvSpPr>
          <p:cNvPr id="6" name="Text Box 18"/>
          <p:cNvSpPr txBox="1">
            <a:spLocks noChangeAspect="1" noChangeArrowheads="1"/>
          </p:cNvSpPr>
          <p:nvPr/>
        </p:nvSpPr>
        <p:spPr bwMode="auto">
          <a:xfrm>
            <a:off x="3501600" y="3535363"/>
            <a:ext cx="2041525" cy="366712"/>
          </a:xfrm>
          <a:prstGeom prst="rect">
            <a:avLst/>
          </a:prstGeom>
          <a:solidFill>
            <a:srgbClr val="FF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SW/HW Interface</a:t>
            </a:r>
          </a:p>
        </p:txBody>
      </p:sp>
      <p:sp>
        <p:nvSpPr>
          <p:cNvPr id="7" name="Text Box 19"/>
          <p:cNvSpPr txBox="1">
            <a:spLocks noChangeAspect="1" noChangeArrowheads="1"/>
          </p:cNvSpPr>
          <p:nvPr/>
        </p:nvSpPr>
        <p:spPr bwMode="auto">
          <a:xfrm>
            <a:off x="3498425" y="2871044"/>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Program/Language</a:t>
            </a:r>
          </a:p>
        </p:txBody>
      </p:sp>
      <p:sp>
        <p:nvSpPr>
          <p:cNvPr id="8" name="Text Box 20"/>
          <p:cNvSpPr txBox="1">
            <a:spLocks noChangeAspect="1" noChangeArrowheads="1"/>
          </p:cNvSpPr>
          <p:nvPr/>
        </p:nvSpPr>
        <p:spPr bwMode="auto">
          <a:xfrm>
            <a:off x="3498425" y="2499569"/>
            <a:ext cx="2043113" cy="368300"/>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Algorithm</a:t>
            </a:r>
          </a:p>
        </p:txBody>
      </p:sp>
      <p:sp>
        <p:nvSpPr>
          <p:cNvPr id="9" name="Text Box 21"/>
          <p:cNvSpPr txBox="1">
            <a:spLocks noChangeAspect="1" noChangeArrowheads="1"/>
          </p:cNvSpPr>
          <p:nvPr/>
        </p:nvSpPr>
        <p:spPr bwMode="auto">
          <a:xfrm>
            <a:off x="3498425" y="2132856"/>
            <a:ext cx="2043113" cy="366713"/>
          </a:xfrm>
          <a:prstGeom prst="rect">
            <a:avLst/>
          </a:prstGeom>
          <a:solidFill>
            <a:srgbClr val="00FF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Problem</a:t>
            </a:r>
          </a:p>
        </p:txBody>
      </p:sp>
      <p:sp>
        <p:nvSpPr>
          <p:cNvPr id="10" name="Text Box 22"/>
          <p:cNvSpPr txBox="1">
            <a:spLocks noChangeAspect="1" noChangeArrowheads="1"/>
          </p:cNvSpPr>
          <p:nvPr/>
        </p:nvSpPr>
        <p:spPr bwMode="auto">
          <a:xfrm>
            <a:off x="3501600" y="4279900"/>
            <a:ext cx="2039938" cy="373063"/>
          </a:xfrm>
          <a:prstGeom prst="rect">
            <a:avLst/>
          </a:prstGeom>
          <a:solidFill>
            <a:srgbClr val="00FF00"/>
          </a:solidFill>
          <a:ln w="9525">
            <a:solidFill>
              <a:schemeClr val="tx1"/>
            </a:solidFill>
            <a:miter lim="800000"/>
            <a:headEnd/>
            <a:tailEnd/>
          </a:ln>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rPr>
              <a:t>Logic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srgbClr val="000000"/>
              </a:solidFill>
              <a:effectLst/>
              <a:uLnTx/>
              <a:uFillTx/>
              <a:latin typeface="Tahoma" pitchFamily="34" charset="0"/>
              <a:ea typeface="+mn-ea"/>
              <a:cs typeface="Arial" charset="0"/>
            </a:endParaRPr>
          </a:p>
        </p:txBody>
      </p:sp>
      <p:sp>
        <p:nvSpPr>
          <p:cNvPr id="11" name="Text Box 23"/>
          <p:cNvSpPr txBox="1">
            <a:spLocks noChangeAspect="1" noChangeArrowheads="1"/>
          </p:cNvSpPr>
          <p:nvPr/>
        </p:nvSpPr>
        <p:spPr bwMode="auto">
          <a:xfrm>
            <a:off x="3501600" y="4651375"/>
            <a:ext cx="2041525" cy="368300"/>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Devices</a:t>
            </a:r>
          </a:p>
        </p:txBody>
      </p:sp>
      <p:sp>
        <p:nvSpPr>
          <p:cNvPr id="12" name="Text Box 24"/>
          <p:cNvSpPr txBox="1">
            <a:spLocks noChangeAspect="1" noChangeArrowheads="1"/>
          </p:cNvSpPr>
          <p:nvPr/>
        </p:nvSpPr>
        <p:spPr bwMode="auto">
          <a:xfrm>
            <a:off x="3501600" y="3212976"/>
            <a:ext cx="2041525" cy="327322"/>
          </a:xfrm>
          <a:prstGeom prst="rect">
            <a:avLst/>
          </a:prstGeom>
          <a:solidFill>
            <a:srgbClr val="35F6FF"/>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ahoma" charset="0"/>
                <a:ea typeface="ＭＳ Ｐゴシック" charset="0"/>
              </a:rPr>
              <a:t>System Software</a:t>
            </a:r>
          </a:p>
        </p:txBody>
      </p:sp>
      <p:sp>
        <p:nvSpPr>
          <p:cNvPr id="13" name="Text Box 23"/>
          <p:cNvSpPr txBox="1">
            <a:spLocks noChangeAspect="1" noChangeArrowheads="1"/>
          </p:cNvSpPr>
          <p:nvPr/>
        </p:nvSpPr>
        <p:spPr bwMode="auto">
          <a:xfrm>
            <a:off x="3503188" y="5006975"/>
            <a:ext cx="2043112" cy="366713"/>
          </a:xfrm>
          <a:prstGeom prst="rect">
            <a:avLst/>
          </a:prstGeom>
          <a:solidFill>
            <a:srgbClr val="00FF00"/>
          </a:solidFill>
          <a:ln w="9525">
            <a:solidFill>
              <a:schemeClr val="tx1"/>
            </a:solidFill>
            <a:miter lim="800000"/>
            <a:headEnd/>
            <a:tailEnd/>
          </a:ln>
        </p:spPr>
        <p:txBody>
          <a:bodyPr wrap="none"/>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ahoma" charset="0"/>
                <a:ea typeface="ＭＳ Ｐゴシック" charset="0"/>
              </a:rPr>
              <a:t>Electrons</a:t>
            </a:r>
          </a:p>
        </p:txBody>
      </p:sp>
      <p:sp>
        <p:nvSpPr>
          <p:cNvPr id="14" name="Rounded Rectangle 13"/>
          <p:cNvSpPr>
            <a:spLocks noChangeArrowheads="1"/>
          </p:cNvSpPr>
          <p:nvPr/>
        </p:nvSpPr>
        <p:spPr bwMode="auto">
          <a:xfrm rot="5400000">
            <a:off x="3392996" y="2610036"/>
            <a:ext cx="2232248" cy="2286000"/>
          </a:xfrm>
          <a:prstGeom prst="roundRect">
            <a:avLst>
              <a:gd name="adj" fmla="val 16667"/>
            </a:avLst>
          </a:prstGeom>
          <a:noFill/>
          <a:ln w="44450">
            <a:solidFill>
              <a:srgbClr val="0000FF"/>
            </a:solidFill>
            <a:round/>
            <a:headEnd/>
            <a:tailEnd/>
          </a:ln>
          <a:extLst>
            <a:ext uri="{909E8E84-426E-40dd-AFC4-6F175D3DCCD1}">
              <a14:hiddenFill xmlns=""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FF"/>
              </a:solidFill>
              <a:effectLst/>
              <a:uLnTx/>
              <a:uFillTx/>
              <a:latin typeface="Tahoma"/>
              <a:ea typeface="+mn-ea"/>
              <a:cs typeface="+mn-cs"/>
            </a:endParaRPr>
          </a:p>
        </p:txBody>
      </p:sp>
      <p:sp>
        <p:nvSpPr>
          <p:cNvPr id="15" name="TextBox 14">
            <a:extLst>
              <a:ext uri="{FF2B5EF4-FFF2-40B4-BE49-F238E27FC236}">
                <a16:creationId xmlns:a16="http://schemas.microsoft.com/office/drawing/2014/main" id="{96A6595C-436B-B546-8CE9-DFF850FBB246}"/>
              </a:ext>
            </a:extLst>
          </p:cNvPr>
          <p:cNvSpPr txBox="1"/>
          <p:nvPr/>
        </p:nvSpPr>
        <p:spPr>
          <a:xfrm>
            <a:off x="2195736" y="5805264"/>
            <a:ext cx="4793300" cy="461665"/>
          </a:xfrm>
          <a:prstGeom prst="rect">
            <a:avLst/>
          </a:prstGeom>
          <a:noFill/>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We can get there step by step</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Tree>
    <p:extLst>
      <p:ext uri="{BB962C8B-B14F-4D97-AF65-F5344CB8AC3E}">
        <p14:creationId xmlns:p14="http://schemas.microsoft.com/office/powerpoint/2010/main" val="3717970304"/>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264</a:t>
            </a:r>
          </a:p>
        </p:txBody>
      </p:sp>
    </p:spTree>
    <p:extLst>
      <p:ext uri="{BB962C8B-B14F-4D97-AF65-F5344CB8AC3E}">
        <p14:creationId xmlns:p14="http://schemas.microsoft.com/office/powerpoint/2010/main" val="40245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5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181"/>
                                        </p:tgtEl>
                                        <p:attrNameLst>
                                          <p:attrName>style.visibility</p:attrName>
                                        </p:attrNameLst>
                                      </p:cBhvr>
                                      <p:to>
                                        <p:strVal val="visible"/>
                                      </p:to>
                                    </p:set>
                                    <p:animEffect transition="in" filter="fade">
                                      <p:cBhvr>
                                        <p:cTn id="25" dur="500"/>
                                        <p:tgtEl>
                                          <p:spTgt spid="18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fade">
                                      <p:cBhvr>
                                        <p:cTn id="30" dur="500"/>
                                        <p:tgtEl>
                                          <p:spTgt spid="60"/>
                                        </p:tgtEl>
                                      </p:cBhvr>
                                    </p:animEffect>
                                  </p:childTnLst>
                                </p:cTn>
                              </p:par>
                              <p:par>
                                <p:cTn id="31" presetID="10" presetClass="entr" presetSubtype="0" fill="hold" nodeType="withEffect">
                                  <p:stCondLst>
                                    <p:cond delay="0"/>
                                  </p:stCondLst>
                                  <p:childTnLst>
                                    <p:set>
                                      <p:cBhvr>
                                        <p:cTn id="32" dur="1" fill="hold">
                                          <p:stCondLst>
                                            <p:cond delay="0"/>
                                          </p:stCondLst>
                                        </p:cTn>
                                        <p:tgtEl>
                                          <p:spTgt spid="105"/>
                                        </p:tgtEl>
                                        <p:attrNameLst>
                                          <p:attrName>style.visibility</p:attrName>
                                        </p:attrNameLst>
                                      </p:cBhvr>
                                      <p:to>
                                        <p:strVal val="visible"/>
                                      </p:to>
                                    </p:set>
                                    <p:animEffect transition="in" filter="fade">
                                      <p:cBhvr>
                                        <p:cTn id="33" dur="500"/>
                                        <p:tgtEl>
                                          <p:spTgt spid="10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6"/>
                                        </p:tgtEl>
                                        <p:attrNameLst>
                                          <p:attrName>style.visibility</p:attrName>
                                        </p:attrNameLst>
                                      </p:cBhvr>
                                      <p:to>
                                        <p:strVal val="visible"/>
                                      </p:to>
                                    </p:set>
                                    <p:animEffect transition="in" filter="fade">
                                      <p:cBhvr>
                                        <p:cTn id="38" dur="500"/>
                                        <p:tgtEl>
                                          <p:spTgt spid="106"/>
                                        </p:tgtEl>
                                      </p:cBhvr>
                                    </p:animEffect>
                                  </p:childTnLst>
                                </p:cTn>
                              </p:par>
                              <p:par>
                                <p:cTn id="39" presetID="10" presetClass="entr" presetSubtype="0" fill="hold" nodeType="withEffect">
                                  <p:stCondLst>
                                    <p:cond delay="0"/>
                                  </p:stCondLst>
                                  <p:childTnLst>
                                    <p:set>
                                      <p:cBhvr>
                                        <p:cTn id="40" dur="1" fill="hold">
                                          <p:stCondLst>
                                            <p:cond delay="0"/>
                                          </p:stCondLst>
                                        </p:cTn>
                                        <p:tgtEl>
                                          <p:spTgt spid="180"/>
                                        </p:tgtEl>
                                        <p:attrNameLst>
                                          <p:attrName>style.visibility</p:attrName>
                                        </p:attrNameLst>
                                      </p:cBhvr>
                                      <p:to>
                                        <p:strVal val="visible"/>
                                      </p:to>
                                    </p:set>
                                    <p:animEffect transition="in" filter="fade">
                                      <p:cBhvr>
                                        <p:cTn id="41" dur="5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63" name="Group 162">
            <a:extLst>
              <a:ext uri="{FF2B5EF4-FFF2-40B4-BE49-F238E27FC236}">
                <a16:creationId xmlns:a16="http://schemas.microsoft.com/office/drawing/2014/main" id="{7713FE8C-DF81-C54A-AB72-6E14A130CB73}"/>
              </a:ext>
            </a:extLst>
          </p:cNvPr>
          <p:cNvGrpSpPr/>
          <p:nvPr/>
        </p:nvGrpSpPr>
        <p:grpSpPr>
          <a:xfrm>
            <a:off x="35440" y="684327"/>
            <a:ext cx="9138932" cy="6132873"/>
            <a:chOff x="35440" y="675449"/>
            <a:chExt cx="9138932" cy="6132873"/>
          </a:xfrm>
        </p:grpSpPr>
        <p:sp>
          <p:nvSpPr>
            <p:cNvPr id="165" name="Rectangle 164">
              <a:extLst>
                <a:ext uri="{FF2B5EF4-FFF2-40B4-BE49-F238E27FC236}">
                  <a16:creationId xmlns:a16="http://schemas.microsoft.com/office/drawing/2014/main" id="{FDBBCE1E-1C96-1B42-9717-57112FF86F62}"/>
                </a:ext>
              </a:extLst>
            </p:cNvPr>
            <p:cNvSpPr/>
            <p:nvPr/>
          </p:nvSpPr>
          <p:spPr>
            <a:xfrm>
              <a:off x="4734968" y="675449"/>
              <a:ext cx="4288889" cy="222552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BE9C9A79-340C-454D-8898-6B85C347E0AA}"/>
                </a:ext>
              </a:extLst>
            </p:cNvPr>
            <p:cNvSpPr/>
            <p:nvPr/>
          </p:nvSpPr>
          <p:spPr>
            <a:xfrm>
              <a:off x="35440" y="3131550"/>
              <a:ext cx="9042027" cy="3298489"/>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 name="Rectangle 170">
              <a:extLst>
                <a:ext uri="{FF2B5EF4-FFF2-40B4-BE49-F238E27FC236}">
                  <a16:creationId xmlns:a16="http://schemas.microsoft.com/office/drawing/2014/main" id="{D8FC8774-3F8C-534D-8BB1-35C4CAA84151}"/>
                </a:ext>
              </a:extLst>
            </p:cNvPr>
            <p:cNvSpPr/>
            <p:nvPr/>
          </p:nvSpPr>
          <p:spPr>
            <a:xfrm>
              <a:off x="5066805" y="6389816"/>
              <a:ext cx="4086603" cy="41850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 name="Rectangle 171">
              <a:extLst>
                <a:ext uri="{FF2B5EF4-FFF2-40B4-BE49-F238E27FC236}">
                  <a16:creationId xmlns:a16="http://schemas.microsoft.com/office/drawing/2014/main" id="{3BC59A3F-A5B5-C84C-88DB-42B2DFE3E40D}"/>
                </a:ext>
              </a:extLst>
            </p:cNvPr>
            <p:cNvSpPr/>
            <p:nvPr/>
          </p:nvSpPr>
          <p:spPr>
            <a:xfrm>
              <a:off x="8909414" y="2902843"/>
              <a:ext cx="264958" cy="292808"/>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265</a:t>
            </a:r>
          </a:p>
        </p:txBody>
      </p:sp>
    </p:spTree>
    <p:extLst>
      <p:ext uri="{BB962C8B-B14F-4D97-AF65-F5344CB8AC3E}">
        <p14:creationId xmlns:p14="http://schemas.microsoft.com/office/powerpoint/2010/main" val="80882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CEBC11-E63A-4446-921E-28F4A466B862}"/>
              </a:ext>
            </a:extLst>
          </p:cNvPr>
          <p:cNvSpPr>
            <a:spLocks noGrp="1"/>
          </p:cNvSpPr>
          <p:nvPr>
            <p:ph type="title"/>
          </p:nvPr>
        </p:nvSpPr>
        <p:spPr/>
        <p:txBody>
          <a:bodyPr/>
          <a:lstStyle/>
          <a:p>
            <a:r>
              <a:rPr lang="en-US" dirty="0"/>
              <a:t>Step 1: Application Profiling</a:t>
            </a:r>
          </a:p>
        </p:txBody>
      </p:sp>
      <p:sp>
        <p:nvSpPr>
          <p:cNvPr id="3" name="Espaço Reservado para Conteúdo 2">
            <a:extLst>
              <a:ext uri="{FF2B5EF4-FFF2-40B4-BE49-F238E27FC236}">
                <a16:creationId xmlns:a16="http://schemas.microsoft.com/office/drawing/2014/main" id="{2462783E-F658-4225-AE9A-DEA70F9FEFCF}"/>
              </a:ext>
            </a:extLst>
          </p:cNvPr>
          <p:cNvSpPr>
            <a:spLocks noGrp="1"/>
          </p:cNvSpPr>
          <p:nvPr>
            <p:ph idx="1"/>
          </p:nvPr>
        </p:nvSpPr>
        <p:spPr>
          <a:xfrm>
            <a:off x="75991" y="813917"/>
            <a:ext cx="8987622" cy="985334"/>
          </a:xfrm>
        </p:spPr>
        <p:txBody>
          <a:bodyPr/>
          <a:lstStyle/>
          <a:p>
            <a:pPr marL="0" indent="0">
              <a:buNone/>
            </a:pPr>
            <a:r>
              <a:rPr lang="en-US" dirty="0">
                <a:solidFill>
                  <a:schemeClr val="accent5"/>
                </a:solidFill>
              </a:rPr>
              <a:t>Goal: </a:t>
            </a:r>
            <a:r>
              <a:rPr lang="en-US" dirty="0"/>
              <a:t>Identify </a:t>
            </a:r>
            <a:r>
              <a:rPr lang="en-US" b="1" dirty="0">
                <a:solidFill>
                  <a:schemeClr val="accent5"/>
                </a:solidFill>
              </a:rPr>
              <a:t>application</a:t>
            </a:r>
            <a:r>
              <a:rPr lang="en-US" dirty="0"/>
              <a:t> </a:t>
            </a:r>
            <a:r>
              <a:rPr lang="en-US" b="1" dirty="0">
                <a:solidFill>
                  <a:schemeClr val="accent5"/>
                </a:solidFill>
              </a:rPr>
              <a:t>functions</a:t>
            </a:r>
            <a:r>
              <a:rPr lang="en-US" dirty="0"/>
              <a:t> that suffer from </a:t>
            </a:r>
            <a:r>
              <a:rPr lang="en-US" dirty="0">
                <a:solidFill>
                  <a:srgbClr val="C00000"/>
                </a:solidFill>
              </a:rPr>
              <a:t>data movement bottlenecks</a:t>
            </a:r>
          </a:p>
          <a:p>
            <a:pPr marL="0" indent="0">
              <a:buNone/>
            </a:pPr>
            <a:endParaRPr lang="en-US" dirty="0"/>
          </a:p>
        </p:txBody>
      </p:sp>
      <p:sp>
        <p:nvSpPr>
          <p:cNvPr id="6" name="Slide Number Placeholder 5">
            <a:extLst>
              <a:ext uri="{FF2B5EF4-FFF2-40B4-BE49-F238E27FC236}">
                <a16:creationId xmlns:a16="http://schemas.microsoft.com/office/drawing/2014/main" id="{933B559E-9A0F-2043-B365-0F62482DF8B6}"/>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266</a:t>
            </a:r>
          </a:p>
        </p:txBody>
      </p:sp>
      <p:grpSp>
        <p:nvGrpSpPr>
          <p:cNvPr id="7" name="Group 6">
            <a:extLst>
              <a:ext uri="{FF2B5EF4-FFF2-40B4-BE49-F238E27FC236}">
                <a16:creationId xmlns:a16="http://schemas.microsoft.com/office/drawing/2014/main" id="{0DDC5806-1842-E44F-B9F9-A632C82E7EA2}"/>
              </a:ext>
            </a:extLst>
          </p:cNvPr>
          <p:cNvGrpSpPr/>
          <p:nvPr/>
        </p:nvGrpSpPr>
        <p:grpSpPr>
          <a:xfrm>
            <a:off x="287318" y="2244751"/>
            <a:ext cx="3412488" cy="3665463"/>
            <a:chOff x="287318" y="2244751"/>
            <a:chExt cx="3412488" cy="3665463"/>
          </a:xfrm>
        </p:grpSpPr>
        <p:sp>
          <p:nvSpPr>
            <p:cNvPr id="10" name="Oval 9">
              <a:extLst>
                <a:ext uri="{FF2B5EF4-FFF2-40B4-BE49-F238E27FC236}">
                  <a16:creationId xmlns:a16="http://schemas.microsoft.com/office/drawing/2014/main" id="{C496608B-4837-9D43-94AE-85FBB9F79C15}"/>
                </a:ext>
              </a:extLst>
            </p:cNvPr>
            <p:cNvSpPr/>
            <p:nvPr/>
          </p:nvSpPr>
          <p:spPr>
            <a:xfrm>
              <a:off x="1627961" y="4813397"/>
              <a:ext cx="985872" cy="896895"/>
            </a:xfrm>
            <a:prstGeom prst="ellipse">
              <a:avLst/>
            </a:prstGeom>
            <a:solidFill>
              <a:srgbClr val="8D74A1"/>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Physics</a:t>
              </a:r>
            </a:p>
          </p:txBody>
        </p:sp>
        <p:sp>
          <p:nvSpPr>
            <p:cNvPr id="11" name="Oval 10">
              <a:extLst>
                <a:ext uri="{FF2B5EF4-FFF2-40B4-BE49-F238E27FC236}">
                  <a16:creationId xmlns:a16="http://schemas.microsoft.com/office/drawing/2014/main" id="{C06208B6-8848-C34D-A607-E8EE8446E0A8}"/>
                </a:ext>
              </a:extLst>
            </p:cNvPr>
            <p:cNvSpPr/>
            <p:nvPr/>
          </p:nvSpPr>
          <p:spPr>
            <a:xfrm>
              <a:off x="1333547" y="3488458"/>
              <a:ext cx="1075636" cy="839943"/>
            </a:xfrm>
            <a:prstGeom prst="ellipse">
              <a:avLst/>
            </a:prstGeom>
            <a:solidFill>
              <a:srgbClr val="00B050"/>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Security</a:t>
              </a:r>
            </a:p>
          </p:txBody>
        </p:sp>
        <p:sp>
          <p:nvSpPr>
            <p:cNvPr id="17" name="Oval 16">
              <a:extLst>
                <a:ext uri="{FF2B5EF4-FFF2-40B4-BE49-F238E27FC236}">
                  <a16:creationId xmlns:a16="http://schemas.microsoft.com/office/drawing/2014/main" id="{8104CB52-165A-804A-A5D3-D72CD3F7F0E4}"/>
                </a:ext>
              </a:extLst>
            </p:cNvPr>
            <p:cNvSpPr/>
            <p:nvPr/>
          </p:nvSpPr>
          <p:spPr>
            <a:xfrm>
              <a:off x="287318" y="2441408"/>
              <a:ext cx="1187064" cy="1152189"/>
            </a:xfrm>
            <a:prstGeom prst="ellipse">
              <a:avLst/>
            </a:prstGeom>
            <a:solidFill>
              <a:schemeClr val="accent5"/>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Machine learning</a:t>
              </a:r>
            </a:p>
          </p:txBody>
        </p:sp>
        <p:sp>
          <p:nvSpPr>
            <p:cNvPr id="18" name="Oval 17">
              <a:extLst>
                <a:ext uri="{FF2B5EF4-FFF2-40B4-BE49-F238E27FC236}">
                  <a16:creationId xmlns:a16="http://schemas.microsoft.com/office/drawing/2014/main" id="{05596F73-5690-4E4D-B17D-3722AC076A3F}"/>
                </a:ext>
              </a:extLst>
            </p:cNvPr>
            <p:cNvSpPr/>
            <p:nvPr/>
          </p:nvSpPr>
          <p:spPr>
            <a:xfrm>
              <a:off x="2456967" y="4692047"/>
              <a:ext cx="1178427" cy="971402"/>
            </a:xfrm>
            <a:prstGeom prst="ellipse">
              <a:avLst/>
            </a:prstGeom>
            <a:solidFill>
              <a:schemeClr val="accent6">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Database</a:t>
              </a:r>
            </a:p>
          </p:txBody>
        </p:sp>
        <p:sp>
          <p:nvSpPr>
            <p:cNvPr id="19" name="Oval 18">
              <a:extLst>
                <a:ext uri="{FF2B5EF4-FFF2-40B4-BE49-F238E27FC236}">
                  <a16:creationId xmlns:a16="http://schemas.microsoft.com/office/drawing/2014/main" id="{F3EE88E2-4C02-0845-AF9C-BFD50049AD87}"/>
                </a:ext>
              </a:extLst>
            </p:cNvPr>
            <p:cNvSpPr/>
            <p:nvPr/>
          </p:nvSpPr>
          <p:spPr>
            <a:xfrm>
              <a:off x="365224" y="4775910"/>
              <a:ext cx="1519205" cy="1134304"/>
            </a:xfrm>
            <a:prstGeom prst="ellipse">
              <a:avLst/>
            </a:prstGeom>
            <a:solidFill>
              <a:schemeClr val="accent6"/>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Graph processing</a:t>
              </a:r>
            </a:p>
          </p:txBody>
        </p:sp>
        <p:sp>
          <p:nvSpPr>
            <p:cNvPr id="20" name="Oval 19">
              <a:extLst>
                <a:ext uri="{FF2B5EF4-FFF2-40B4-BE49-F238E27FC236}">
                  <a16:creationId xmlns:a16="http://schemas.microsoft.com/office/drawing/2014/main" id="{925F2DA0-7DF6-1B43-8569-93EBC93386B7}"/>
                </a:ext>
              </a:extLst>
            </p:cNvPr>
            <p:cNvSpPr/>
            <p:nvPr/>
          </p:nvSpPr>
          <p:spPr>
            <a:xfrm>
              <a:off x="1900160" y="2608766"/>
              <a:ext cx="1171584" cy="1352980"/>
            </a:xfrm>
            <a:prstGeom prst="ellipse">
              <a:avLst/>
            </a:prstGeom>
            <a:solidFill>
              <a:srgbClr val="8D74A1"/>
            </a:solid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analytics</a:t>
              </a:r>
            </a:p>
          </p:txBody>
        </p:sp>
        <p:sp>
          <p:nvSpPr>
            <p:cNvPr id="21" name="Oval 20">
              <a:extLst>
                <a:ext uri="{FF2B5EF4-FFF2-40B4-BE49-F238E27FC236}">
                  <a16:creationId xmlns:a16="http://schemas.microsoft.com/office/drawing/2014/main" id="{D3A6FBC5-C984-4B47-ABE2-B0EBFC1B1C47}"/>
                </a:ext>
              </a:extLst>
            </p:cNvPr>
            <p:cNvSpPr/>
            <p:nvPr/>
          </p:nvSpPr>
          <p:spPr>
            <a:xfrm>
              <a:off x="321538" y="4088978"/>
              <a:ext cx="1680173" cy="1060798"/>
            </a:xfrm>
            <a:prstGeom prst="ellipse">
              <a:avLst/>
            </a:prstGeom>
            <a:solidFill>
              <a:schemeClr val="bg2">
                <a:lumMod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reorganization</a:t>
              </a:r>
            </a:p>
          </p:txBody>
        </p:sp>
        <p:sp>
          <p:nvSpPr>
            <p:cNvPr id="22" name="Oval 21">
              <a:extLst>
                <a:ext uri="{FF2B5EF4-FFF2-40B4-BE49-F238E27FC236}">
                  <a16:creationId xmlns:a16="http://schemas.microsoft.com/office/drawing/2014/main" id="{AD32A554-9F41-4446-ACC4-F2C36E4EFB9C}"/>
                </a:ext>
              </a:extLst>
            </p:cNvPr>
            <p:cNvSpPr/>
            <p:nvPr/>
          </p:nvSpPr>
          <p:spPr>
            <a:xfrm>
              <a:off x="913332" y="3020526"/>
              <a:ext cx="1259688" cy="656169"/>
            </a:xfrm>
            <a:prstGeom prst="ellipse">
              <a:avLst/>
            </a:prstGeom>
            <a:solidFill>
              <a:schemeClr val="accent4">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Genomics</a:t>
              </a:r>
            </a:p>
          </p:txBody>
        </p:sp>
        <p:sp>
          <p:nvSpPr>
            <p:cNvPr id="23" name="Oval 22">
              <a:extLst>
                <a:ext uri="{FF2B5EF4-FFF2-40B4-BE49-F238E27FC236}">
                  <a16:creationId xmlns:a16="http://schemas.microsoft.com/office/drawing/2014/main" id="{CE18A455-D9F9-3E44-A3EB-683308697B05}"/>
                </a:ext>
              </a:extLst>
            </p:cNvPr>
            <p:cNvSpPr/>
            <p:nvPr/>
          </p:nvSpPr>
          <p:spPr>
            <a:xfrm>
              <a:off x="342002" y="3376187"/>
              <a:ext cx="1176724" cy="981981"/>
            </a:xfrm>
            <a:prstGeom prst="ellipse">
              <a:avLst/>
            </a:prstGeom>
            <a:solidFill>
              <a:schemeClr val="accent2"/>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Deep Neural Networks</a:t>
              </a:r>
            </a:p>
          </p:txBody>
        </p:sp>
        <p:sp>
          <p:nvSpPr>
            <p:cNvPr id="24" name="Oval 23">
              <a:extLst>
                <a:ext uri="{FF2B5EF4-FFF2-40B4-BE49-F238E27FC236}">
                  <a16:creationId xmlns:a16="http://schemas.microsoft.com/office/drawing/2014/main" id="{6306BC25-7A70-854E-A917-29A7F97591DB}"/>
                </a:ext>
              </a:extLst>
            </p:cNvPr>
            <p:cNvSpPr/>
            <p:nvPr/>
          </p:nvSpPr>
          <p:spPr>
            <a:xfrm>
              <a:off x="1582339" y="3845299"/>
              <a:ext cx="1335156" cy="1149908"/>
            </a:xfrm>
            <a:prstGeom prst="ellipse">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Image processing</a:t>
              </a:r>
            </a:p>
          </p:txBody>
        </p:sp>
        <p:sp>
          <p:nvSpPr>
            <p:cNvPr id="25" name="Oval 24">
              <a:extLst>
                <a:ext uri="{FF2B5EF4-FFF2-40B4-BE49-F238E27FC236}">
                  <a16:creationId xmlns:a16="http://schemas.microsoft.com/office/drawing/2014/main" id="{FE2AC4E1-0981-1848-8BFD-B7B5505D24FF}"/>
                </a:ext>
              </a:extLst>
            </p:cNvPr>
            <p:cNvSpPr/>
            <p:nvPr/>
          </p:nvSpPr>
          <p:spPr>
            <a:xfrm>
              <a:off x="2577018" y="3467859"/>
              <a:ext cx="1122788" cy="1345054"/>
            </a:xfrm>
            <a:prstGeom prst="ellipse">
              <a:avLst/>
            </a:prstGeom>
            <a:solidFill>
              <a:schemeClr val="accent4">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ambria" panose="02040503050406030204" pitchFamily="18" charset="0"/>
                  <a:ea typeface="+mn-ea"/>
                  <a:cs typeface="+mn-cs"/>
                </a:rPr>
                <a:t>Linear algebra</a:t>
              </a:r>
            </a:p>
          </p:txBody>
        </p:sp>
        <p:sp>
          <p:nvSpPr>
            <p:cNvPr id="26" name="Oval 25">
              <a:extLst>
                <a:ext uri="{FF2B5EF4-FFF2-40B4-BE49-F238E27FC236}">
                  <a16:creationId xmlns:a16="http://schemas.microsoft.com/office/drawing/2014/main" id="{B6AD325A-5A2D-0544-9321-6ECD94B32DD8}"/>
                </a:ext>
              </a:extLst>
            </p:cNvPr>
            <p:cNvSpPr/>
            <p:nvPr/>
          </p:nvSpPr>
          <p:spPr>
            <a:xfrm>
              <a:off x="1222538" y="2244751"/>
              <a:ext cx="1354479" cy="1041463"/>
            </a:xfrm>
            <a:prstGeom prst="ellipse">
              <a:avLst/>
            </a:prstGeom>
            <a:solidFill>
              <a:schemeClr val="accent2">
                <a:lumMod val="7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Signal processing</a:t>
              </a:r>
            </a:p>
          </p:txBody>
        </p:sp>
        <p:sp>
          <p:nvSpPr>
            <p:cNvPr id="27" name="Oval 26">
              <a:extLst>
                <a:ext uri="{FF2B5EF4-FFF2-40B4-BE49-F238E27FC236}">
                  <a16:creationId xmlns:a16="http://schemas.microsoft.com/office/drawing/2014/main" id="{F20788F0-5522-E34B-9B91-4E1234C364C7}"/>
                </a:ext>
              </a:extLst>
            </p:cNvPr>
            <p:cNvSpPr/>
            <p:nvPr/>
          </p:nvSpPr>
          <p:spPr>
            <a:xfrm>
              <a:off x="2684917" y="2477665"/>
              <a:ext cx="988009" cy="1079673"/>
            </a:xfrm>
            <a:prstGeom prst="ellipse">
              <a:avLst/>
            </a:prstGeom>
            <a:solidFill>
              <a:srgbClr val="4372C4"/>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Data mining</a:t>
              </a:r>
            </a:p>
          </p:txBody>
        </p:sp>
      </p:grpSp>
      <p:grpSp>
        <p:nvGrpSpPr>
          <p:cNvPr id="8" name="Group 7">
            <a:extLst>
              <a:ext uri="{FF2B5EF4-FFF2-40B4-BE49-F238E27FC236}">
                <a16:creationId xmlns:a16="http://schemas.microsoft.com/office/drawing/2014/main" id="{73BCC471-B72D-A445-AA95-C298290FABC6}"/>
              </a:ext>
            </a:extLst>
          </p:cNvPr>
          <p:cNvGrpSpPr/>
          <p:nvPr/>
        </p:nvGrpSpPr>
        <p:grpSpPr>
          <a:xfrm>
            <a:off x="2527431" y="2441408"/>
            <a:ext cx="6270075" cy="2663402"/>
            <a:chOff x="2527431" y="2441408"/>
            <a:chExt cx="6270075" cy="2663402"/>
          </a:xfrm>
        </p:grpSpPr>
        <p:pic>
          <p:nvPicPr>
            <p:cNvPr id="28" name="Picture 27">
              <a:extLst>
                <a:ext uri="{FF2B5EF4-FFF2-40B4-BE49-F238E27FC236}">
                  <a16:creationId xmlns:a16="http://schemas.microsoft.com/office/drawing/2014/main" id="{49ECB3D1-993D-B74B-8C9F-2D5838C7A60C}"/>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2540729" y="3442581"/>
              <a:ext cx="1648931" cy="1675528"/>
            </a:xfrm>
            <a:prstGeom prst="rect">
              <a:avLst/>
            </a:prstGeom>
          </p:spPr>
        </p:pic>
        <p:sp>
          <p:nvSpPr>
            <p:cNvPr id="5" name="Rounded Rectangle 4">
              <a:extLst>
                <a:ext uri="{FF2B5EF4-FFF2-40B4-BE49-F238E27FC236}">
                  <a16:creationId xmlns:a16="http://schemas.microsoft.com/office/drawing/2014/main" id="{AEEF0EB7-0B31-0144-92A9-FEF113BA452A}"/>
                </a:ext>
              </a:extLst>
            </p:cNvPr>
            <p:cNvSpPr/>
            <p:nvPr/>
          </p:nvSpPr>
          <p:spPr>
            <a:xfrm>
              <a:off x="4503788" y="2441408"/>
              <a:ext cx="4293718" cy="1123712"/>
            </a:xfrm>
            <a:prstGeom prst="roundRect">
              <a:avLst/>
            </a:prstGeom>
            <a:solidFill>
              <a:srgbClr val="65AFE6"/>
            </a:solidFill>
            <a:ln w="19050">
              <a:solidFill>
                <a:schemeClr val="tx1"/>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Hardware </a:t>
              </a:r>
              <a:r>
                <a:rPr kumimoji="0" lang="en-US" sz="32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Profiling</a:t>
              </a:r>
              <a:r>
                <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Tool: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Intel </a:t>
              </a:r>
              <a:r>
                <a:rPr kumimoji="0" lang="en-US" sz="2800" b="1" i="0" u="none" strike="noStrike" kern="1200" cap="none" spc="0" normalizeH="0" baseline="0" noProof="0" dirty="0" err="1">
                  <a:ln>
                    <a:noFill/>
                  </a:ln>
                  <a:solidFill>
                    <a:srgbClr val="FFFFFF"/>
                  </a:solidFill>
                  <a:effectLst/>
                  <a:uLnTx/>
                  <a:uFillTx/>
                  <a:latin typeface="Cambria" panose="02040503050406030204" pitchFamily="18" charset="0"/>
                  <a:ea typeface="+mn-ea"/>
                  <a:cs typeface="+mn-cs"/>
                </a:rPr>
                <a:t>VTune</a:t>
              </a:r>
              <a:endParaRPr kumimoji="0" lang="en-US" sz="2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endParaRPr>
            </a:p>
          </p:txBody>
        </p:sp>
      </p:grpSp>
      <p:grpSp>
        <p:nvGrpSpPr>
          <p:cNvPr id="32" name="Group 31">
            <a:extLst>
              <a:ext uri="{FF2B5EF4-FFF2-40B4-BE49-F238E27FC236}">
                <a16:creationId xmlns:a16="http://schemas.microsoft.com/office/drawing/2014/main" id="{B1AE9B66-D609-1E4A-AFBC-A38D90565790}"/>
              </a:ext>
            </a:extLst>
          </p:cNvPr>
          <p:cNvGrpSpPr/>
          <p:nvPr/>
        </p:nvGrpSpPr>
        <p:grpSpPr>
          <a:xfrm>
            <a:off x="4153851" y="3837169"/>
            <a:ext cx="4990149" cy="1851541"/>
            <a:chOff x="4153849" y="3429000"/>
            <a:chExt cx="4990149" cy="1851541"/>
          </a:xfrm>
        </p:grpSpPr>
        <p:sp>
          <p:nvSpPr>
            <p:cNvPr id="29" name="Down Arrow 28">
              <a:extLst>
                <a:ext uri="{FF2B5EF4-FFF2-40B4-BE49-F238E27FC236}">
                  <a16:creationId xmlns:a16="http://schemas.microsoft.com/office/drawing/2014/main" id="{0972CF5F-19E0-7642-8520-F37978904065}"/>
                </a:ext>
              </a:extLst>
            </p:cNvPr>
            <p:cNvSpPr/>
            <p:nvPr/>
          </p:nvSpPr>
          <p:spPr>
            <a:xfrm>
              <a:off x="6353503" y="3429000"/>
              <a:ext cx="590843" cy="771063"/>
            </a:xfrm>
            <a:prstGeom prst="downArrow">
              <a:avLst/>
            </a:prstGeom>
            <a:solidFill>
              <a:srgbClr val="5F8BC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8056B7B-08EC-C24B-A626-E008FBD547C3}"/>
                </a:ext>
              </a:extLst>
            </p:cNvPr>
            <p:cNvSpPr/>
            <p:nvPr/>
          </p:nvSpPr>
          <p:spPr>
            <a:xfrm>
              <a:off x="4153849" y="4326434"/>
              <a:ext cx="4990149"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Cambria" panose="02040503050406030204" pitchFamily="18" charset="0"/>
                  <a:ea typeface="+mn-ea"/>
                  <a:cs typeface="+mn-cs"/>
                </a:rPr>
                <a:t>MemoryBound</a:t>
              </a:r>
              <a:r>
                <a:rPr kumimoji="0" lang="en-US" sz="28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CPU is stalled due to load/store</a:t>
              </a:r>
            </a:p>
          </p:txBody>
        </p:sp>
      </p:grpSp>
    </p:spTree>
    <p:extLst>
      <p:ext uri="{BB962C8B-B14F-4D97-AF65-F5344CB8AC3E}">
        <p14:creationId xmlns:p14="http://schemas.microsoft.com/office/powerpoint/2010/main" val="735286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20000"/>
                          <a:lumOff val="80000"/>
                        </a:srgbClr>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AF5943AA-AAB6-8F43-8BAF-2F24FB3035C1}"/>
              </a:ext>
            </a:extLst>
          </p:cNvPr>
          <p:cNvGrpSpPr/>
          <p:nvPr/>
        </p:nvGrpSpPr>
        <p:grpSpPr>
          <a:xfrm>
            <a:off x="14076" y="686024"/>
            <a:ext cx="9126379" cy="5730634"/>
            <a:chOff x="14076" y="686024"/>
            <a:chExt cx="9126379" cy="5730634"/>
          </a:xfrm>
        </p:grpSpPr>
        <p:sp>
          <p:nvSpPr>
            <p:cNvPr id="159" name="Rounded Rectangle 158">
              <a:extLst>
                <a:ext uri="{FF2B5EF4-FFF2-40B4-BE49-F238E27FC236}">
                  <a16:creationId xmlns:a16="http://schemas.microsoft.com/office/drawing/2014/main" id="{E2497EF4-F92E-D441-811E-A618F3AEEBD3}"/>
                </a:ext>
              </a:extLst>
            </p:cNvPr>
            <p:cNvSpPr/>
            <p:nvPr/>
          </p:nvSpPr>
          <p:spPr>
            <a:xfrm>
              <a:off x="6943570" y="1093656"/>
              <a:ext cx="1913802" cy="16177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F1572916-28C8-CA40-A398-4FBF00895EFE}"/>
                </a:ext>
              </a:extLst>
            </p:cNvPr>
            <p:cNvSpPr/>
            <p:nvPr/>
          </p:nvSpPr>
          <p:spPr>
            <a:xfrm>
              <a:off x="14076" y="4648573"/>
              <a:ext cx="9042027" cy="176808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 name="Rectangle 162">
              <a:extLst>
                <a:ext uri="{FF2B5EF4-FFF2-40B4-BE49-F238E27FC236}">
                  <a16:creationId xmlns:a16="http://schemas.microsoft.com/office/drawing/2014/main" id="{C577EE6A-8B38-684F-A57B-1D71665784DC}"/>
                </a:ext>
              </a:extLst>
            </p:cNvPr>
            <p:cNvSpPr/>
            <p:nvPr/>
          </p:nvSpPr>
          <p:spPr>
            <a:xfrm>
              <a:off x="42687" y="3142410"/>
              <a:ext cx="5748194" cy="150837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 name="Rectangle 164">
              <a:extLst>
                <a:ext uri="{FF2B5EF4-FFF2-40B4-BE49-F238E27FC236}">
                  <a16:creationId xmlns:a16="http://schemas.microsoft.com/office/drawing/2014/main" id="{21E0DCF5-0F6E-FA4D-AA78-CB489F0FEFBD}"/>
                </a:ext>
              </a:extLst>
            </p:cNvPr>
            <p:cNvSpPr/>
            <p:nvPr/>
          </p:nvSpPr>
          <p:spPr>
            <a:xfrm>
              <a:off x="8859827" y="3978404"/>
              <a:ext cx="280628" cy="682795"/>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8" name="Rectangle 167">
              <a:extLst>
                <a:ext uri="{FF2B5EF4-FFF2-40B4-BE49-F238E27FC236}">
                  <a16:creationId xmlns:a16="http://schemas.microsoft.com/office/drawing/2014/main" id="{084286C4-C556-9546-BF05-71CEAA3D7EC7}"/>
                </a:ext>
              </a:extLst>
            </p:cNvPr>
            <p:cNvSpPr/>
            <p:nvPr/>
          </p:nvSpPr>
          <p:spPr>
            <a:xfrm>
              <a:off x="92924" y="686024"/>
              <a:ext cx="5278691" cy="234555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71" name="Rectangle 170">
            <a:extLst>
              <a:ext uri="{FF2B5EF4-FFF2-40B4-BE49-F238E27FC236}">
                <a16:creationId xmlns:a16="http://schemas.microsoft.com/office/drawing/2014/main" id="{E188E54C-E5E4-1F41-85CD-22566CE3F4AB}"/>
              </a:ext>
            </a:extLst>
          </p:cNvPr>
          <p:cNvSpPr/>
          <p:nvPr/>
        </p:nvSpPr>
        <p:spPr>
          <a:xfrm>
            <a:off x="1336897" y="6381964"/>
            <a:ext cx="7362188" cy="41848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267</a:t>
            </a:r>
          </a:p>
        </p:txBody>
      </p:sp>
    </p:spTree>
    <p:extLst>
      <p:ext uri="{BB962C8B-B14F-4D97-AF65-F5344CB8AC3E}">
        <p14:creationId xmlns:p14="http://schemas.microsoft.com/office/powerpoint/2010/main" val="342335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1"/>
                                        </p:tgtEl>
                                        <p:attrNameLst>
                                          <p:attrName>style.visibility</p:attrName>
                                        </p:attrNameLst>
                                      </p:cBhvr>
                                      <p:to>
                                        <p:strVal val="visible"/>
                                      </p:to>
                                    </p:set>
                                    <p:animEffect transition="in" filter="fade">
                                      <p:cBhvr>
                                        <p:cTn id="10" dur="5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5E4F7894-97C0-414E-9BDC-EFD447F65403}"/>
              </a:ext>
            </a:extLst>
          </p:cNvPr>
          <p:cNvSpPr/>
          <p:nvPr/>
        </p:nvSpPr>
        <p:spPr>
          <a:xfrm>
            <a:off x="3513915" y="3374262"/>
            <a:ext cx="22781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spatial locality </a:t>
            </a:r>
          </a:p>
        </p:txBody>
      </p:sp>
      <p:sp>
        <p:nvSpPr>
          <p:cNvPr id="2" name="Title 1">
            <a:extLst>
              <a:ext uri="{FF2B5EF4-FFF2-40B4-BE49-F238E27FC236}">
                <a16:creationId xmlns:a16="http://schemas.microsoft.com/office/drawing/2014/main" id="{EFED47EA-C3A6-E441-BC30-F24D232A0D73}"/>
              </a:ext>
            </a:extLst>
          </p:cNvPr>
          <p:cNvSpPr>
            <a:spLocks noGrp="1"/>
          </p:cNvSpPr>
          <p:nvPr>
            <p:ph type="title"/>
          </p:nvPr>
        </p:nvSpPr>
        <p:spPr/>
        <p:txBody>
          <a:bodyPr/>
          <a:lstStyle/>
          <a:p>
            <a:r>
              <a:rPr lang="en-US" dirty="0"/>
              <a:t>Step 2: Locality-Based Clustering </a:t>
            </a:r>
          </a:p>
        </p:txBody>
      </p:sp>
      <p:sp>
        <p:nvSpPr>
          <p:cNvPr id="3" name="Content Placeholder 2">
            <a:extLst>
              <a:ext uri="{FF2B5EF4-FFF2-40B4-BE49-F238E27FC236}">
                <a16:creationId xmlns:a16="http://schemas.microsoft.com/office/drawing/2014/main" id="{9C083BAB-272A-3E4B-BB6D-5F796372BB46}"/>
              </a:ext>
            </a:extLst>
          </p:cNvPr>
          <p:cNvSpPr>
            <a:spLocks noGrp="1"/>
          </p:cNvSpPr>
          <p:nvPr>
            <p:ph idx="1"/>
          </p:nvPr>
        </p:nvSpPr>
        <p:spPr>
          <a:xfrm>
            <a:off x="75991" y="654316"/>
            <a:ext cx="8987622" cy="461359"/>
          </a:xfrm>
        </p:spPr>
        <p:txBody>
          <a:bodyPr/>
          <a:lstStyle/>
          <a:p>
            <a:r>
              <a:rPr lang="en-US" b="1" dirty="0">
                <a:solidFill>
                  <a:schemeClr val="accent5"/>
                </a:solidFill>
              </a:rPr>
              <a:t>Goal: </a:t>
            </a:r>
            <a:r>
              <a:rPr lang="en-US" dirty="0"/>
              <a:t>analyze application’s </a:t>
            </a:r>
            <a:r>
              <a:rPr lang="en-US" dirty="0">
                <a:solidFill>
                  <a:schemeClr val="accent5"/>
                </a:solidFill>
              </a:rPr>
              <a:t>memory characteristics</a:t>
            </a:r>
          </a:p>
        </p:txBody>
      </p:sp>
      <p:cxnSp>
        <p:nvCxnSpPr>
          <p:cNvPr id="77" name="Straight Connector 76">
            <a:extLst>
              <a:ext uri="{FF2B5EF4-FFF2-40B4-BE49-F238E27FC236}">
                <a16:creationId xmlns:a16="http://schemas.microsoft.com/office/drawing/2014/main" id="{3171CB52-6DA1-184A-A9AD-E4523830F635}"/>
              </a:ext>
            </a:extLst>
          </p:cNvPr>
          <p:cNvCxnSpPr/>
          <p:nvPr/>
        </p:nvCxnSpPr>
        <p:spPr>
          <a:xfrm>
            <a:off x="437535" y="3780037"/>
            <a:ext cx="82689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84" name="Group 183">
            <a:extLst>
              <a:ext uri="{FF2B5EF4-FFF2-40B4-BE49-F238E27FC236}">
                <a16:creationId xmlns:a16="http://schemas.microsoft.com/office/drawing/2014/main" id="{C890B5AF-127C-9B48-8762-8F9049C597C5}"/>
              </a:ext>
            </a:extLst>
          </p:cNvPr>
          <p:cNvGrpSpPr/>
          <p:nvPr/>
        </p:nvGrpSpPr>
        <p:grpSpPr>
          <a:xfrm>
            <a:off x="3594955" y="1542476"/>
            <a:ext cx="2123530" cy="1404984"/>
            <a:chOff x="3448294" y="1532037"/>
            <a:chExt cx="2123530" cy="1404984"/>
          </a:xfrm>
        </p:grpSpPr>
        <p:sp>
          <p:nvSpPr>
            <p:cNvPr id="73" name="Freeform 72">
              <a:extLst>
                <a:ext uri="{FF2B5EF4-FFF2-40B4-BE49-F238E27FC236}">
                  <a16:creationId xmlns:a16="http://schemas.microsoft.com/office/drawing/2014/main" id="{134F2106-215C-B043-B0AE-6010390B981A}"/>
                </a:ext>
              </a:extLst>
            </p:cNvPr>
            <p:cNvSpPr/>
            <p:nvPr/>
          </p:nvSpPr>
          <p:spPr>
            <a:xfrm>
              <a:off x="3448294" y="1532037"/>
              <a:ext cx="2104572" cy="1404984"/>
            </a:xfrm>
            <a:custGeom>
              <a:avLst/>
              <a:gdLst>
                <a:gd name="connsiteX0" fmla="*/ 0 w 2111829"/>
                <a:gd name="connsiteY0" fmla="*/ 573314 h 1422400"/>
                <a:gd name="connsiteX1" fmla="*/ 0 w 2111829"/>
                <a:gd name="connsiteY1" fmla="*/ 1422400 h 1422400"/>
                <a:gd name="connsiteX2" fmla="*/ 2104571 w 2111829"/>
                <a:gd name="connsiteY2" fmla="*/ 1422400 h 1422400"/>
                <a:gd name="connsiteX3" fmla="*/ 2111829 w 2111829"/>
                <a:gd name="connsiteY3" fmla="*/ 972457 h 1422400"/>
                <a:gd name="connsiteX4" fmla="*/ 1016000 w 2111829"/>
                <a:gd name="connsiteY4" fmla="*/ 21771 h 1422400"/>
                <a:gd name="connsiteX5" fmla="*/ 1016000 w 2111829"/>
                <a:gd name="connsiteY5" fmla="*/ 21771 h 1422400"/>
                <a:gd name="connsiteX6" fmla="*/ 921657 w 2111829"/>
                <a:gd name="connsiteY6" fmla="*/ 0 h 1422400"/>
                <a:gd name="connsiteX7" fmla="*/ 849086 w 2111829"/>
                <a:gd name="connsiteY7" fmla="*/ 14514 h 1422400"/>
                <a:gd name="connsiteX8" fmla="*/ 0 w 2111829"/>
                <a:gd name="connsiteY8" fmla="*/ 573314 h 142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829" h="1422400">
                  <a:moveTo>
                    <a:pt x="0" y="573314"/>
                  </a:moveTo>
                  <a:lnTo>
                    <a:pt x="0" y="1422400"/>
                  </a:lnTo>
                  <a:lnTo>
                    <a:pt x="2104571" y="1422400"/>
                  </a:lnTo>
                  <a:lnTo>
                    <a:pt x="2111829" y="972457"/>
                  </a:lnTo>
                  <a:lnTo>
                    <a:pt x="1016000" y="21771"/>
                  </a:lnTo>
                  <a:lnTo>
                    <a:pt x="1016000" y="21771"/>
                  </a:lnTo>
                  <a:lnTo>
                    <a:pt x="921657" y="0"/>
                  </a:lnTo>
                  <a:lnTo>
                    <a:pt x="849086" y="14514"/>
                  </a:lnTo>
                  <a:lnTo>
                    <a:pt x="0" y="573314"/>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73">
              <a:extLst>
                <a:ext uri="{FF2B5EF4-FFF2-40B4-BE49-F238E27FC236}">
                  <a16:creationId xmlns:a16="http://schemas.microsoft.com/office/drawing/2014/main" id="{F0B59643-FCBA-994F-819E-B61E485BAB3F}"/>
                </a:ext>
              </a:extLst>
            </p:cNvPr>
            <p:cNvSpPr/>
            <p:nvPr/>
          </p:nvSpPr>
          <p:spPr>
            <a:xfrm>
              <a:off x="3467252" y="1545180"/>
              <a:ext cx="2104572" cy="968704"/>
            </a:xfrm>
            <a:custGeom>
              <a:avLst/>
              <a:gdLst>
                <a:gd name="connsiteX0" fmla="*/ 0 w 2104572"/>
                <a:gd name="connsiteY0" fmla="*/ 576818 h 968704"/>
                <a:gd name="connsiteX1" fmla="*/ 747486 w 2104572"/>
                <a:gd name="connsiteY1" fmla="*/ 54304 h 968704"/>
                <a:gd name="connsiteX2" fmla="*/ 1132115 w 2104572"/>
                <a:gd name="connsiteY2" fmla="*/ 119618 h 968704"/>
                <a:gd name="connsiteX3" fmla="*/ 2104572 w 2104572"/>
                <a:gd name="connsiteY3" fmla="*/ 968704 h 968704"/>
              </a:gdLst>
              <a:ahLst/>
              <a:cxnLst>
                <a:cxn ang="0">
                  <a:pos x="connsiteX0" y="connsiteY0"/>
                </a:cxn>
                <a:cxn ang="0">
                  <a:pos x="connsiteX1" y="connsiteY1"/>
                </a:cxn>
                <a:cxn ang="0">
                  <a:pos x="connsiteX2" y="connsiteY2"/>
                </a:cxn>
                <a:cxn ang="0">
                  <a:pos x="connsiteX3" y="connsiteY3"/>
                </a:cxn>
              </a:cxnLst>
              <a:rect l="l" t="t" r="r" b="b"/>
              <a:pathLst>
                <a:path w="2104572" h="968704">
                  <a:moveTo>
                    <a:pt x="0" y="576818"/>
                  </a:moveTo>
                  <a:cubicBezTo>
                    <a:pt x="279400" y="353661"/>
                    <a:pt x="558800" y="130504"/>
                    <a:pt x="747486" y="54304"/>
                  </a:cubicBezTo>
                  <a:cubicBezTo>
                    <a:pt x="936172" y="-21896"/>
                    <a:pt x="905934" y="-32782"/>
                    <a:pt x="1132115" y="119618"/>
                  </a:cubicBezTo>
                  <a:cubicBezTo>
                    <a:pt x="1358296" y="272018"/>
                    <a:pt x="1921934" y="804209"/>
                    <a:pt x="2104572" y="96870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1" name="Group 200">
            <a:extLst>
              <a:ext uri="{FF2B5EF4-FFF2-40B4-BE49-F238E27FC236}">
                <a16:creationId xmlns:a16="http://schemas.microsoft.com/office/drawing/2014/main" id="{0373A7F9-408A-C24A-93B2-88170AB123ED}"/>
              </a:ext>
            </a:extLst>
          </p:cNvPr>
          <p:cNvGrpSpPr/>
          <p:nvPr/>
        </p:nvGrpSpPr>
        <p:grpSpPr>
          <a:xfrm>
            <a:off x="3337836" y="1315375"/>
            <a:ext cx="2422047" cy="2045162"/>
            <a:chOff x="3337836" y="1315375"/>
            <a:chExt cx="2422047" cy="2045162"/>
          </a:xfrm>
        </p:grpSpPr>
        <p:sp>
          <p:nvSpPr>
            <p:cNvPr id="31" name="Rectangle 30">
              <a:extLst>
                <a:ext uri="{FF2B5EF4-FFF2-40B4-BE49-F238E27FC236}">
                  <a16:creationId xmlns:a16="http://schemas.microsoft.com/office/drawing/2014/main" id="{D80CF8DD-ACAF-B44D-81AD-1D3FD8D28DCF}"/>
                </a:ext>
              </a:extLst>
            </p:cNvPr>
            <p:cNvSpPr/>
            <p:nvPr/>
          </p:nvSpPr>
          <p:spPr>
            <a:xfrm>
              <a:off x="3537892" y="3248912"/>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grpSp>
          <p:nvGrpSpPr>
            <p:cNvPr id="200" name="Group 199">
              <a:extLst>
                <a:ext uri="{FF2B5EF4-FFF2-40B4-BE49-F238E27FC236}">
                  <a16:creationId xmlns:a16="http://schemas.microsoft.com/office/drawing/2014/main" id="{6C0B0244-ECF8-F549-8CEC-216117E164D7}"/>
                </a:ext>
              </a:extLst>
            </p:cNvPr>
            <p:cNvGrpSpPr/>
            <p:nvPr/>
          </p:nvGrpSpPr>
          <p:grpSpPr>
            <a:xfrm>
              <a:off x="3337836" y="1315375"/>
              <a:ext cx="2422047" cy="1861009"/>
              <a:chOff x="3337836" y="1315375"/>
              <a:chExt cx="2422047" cy="1861009"/>
            </a:xfrm>
          </p:grpSpPr>
          <p:sp>
            <p:nvSpPr>
              <p:cNvPr id="6" name="Rectangle 5">
                <a:extLst>
                  <a:ext uri="{FF2B5EF4-FFF2-40B4-BE49-F238E27FC236}">
                    <a16:creationId xmlns:a16="http://schemas.microsoft.com/office/drawing/2014/main" id="{6AE50638-FD8F-684B-AA83-C6454DFB8388}"/>
                  </a:ext>
                </a:extLst>
              </p:cNvPr>
              <p:cNvSpPr/>
              <p:nvPr/>
            </p:nvSpPr>
            <p:spPr>
              <a:xfrm>
                <a:off x="3537891" y="1490592"/>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1D4AF8-41C4-B24C-9F59-0ECCBFA23DA3}"/>
                  </a:ext>
                </a:extLst>
              </p:cNvPr>
              <p:cNvSpPr/>
              <p:nvPr/>
            </p:nvSpPr>
            <p:spPr>
              <a:xfrm>
                <a:off x="5218780" y="301219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 name="Rectangle 7">
                <a:extLst>
                  <a:ext uri="{FF2B5EF4-FFF2-40B4-BE49-F238E27FC236}">
                    <a16:creationId xmlns:a16="http://schemas.microsoft.com/office/drawing/2014/main" id="{E3D38535-E8CC-3B48-8E8E-9FF495205D24}"/>
                  </a:ext>
                </a:extLst>
              </p:cNvPr>
              <p:cNvSpPr/>
              <p:nvPr/>
            </p:nvSpPr>
            <p:spPr>
              <a:xfrm>
                <a:off x="3627940" y="2264004"/>
                <a:ext cx="173736" cy="67665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8BAFBC-89E8-E54B-8178-3F40595C0371}"/>
                  </a:ext>
                </a:extLst>
              </p:cNvPr>
              <p:cNvSpPr/>
              <p:nvPr/>
            </p:nvSpPr>
            <p:spPr>
              <a:xfrm>
                <a:off x="3880458" y="2060812"/>
                <a:ext cx="175490"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2A399B-6988-914C-A4E9-6789FB711C8E}"/>
                  </a:ext>
                </a:extLst>
              </p:cNvPr>
              <p:cNvSpPr/>
              <p:nvPr/>
            </p:nvSpPr>
            <p:spPr>
              <a:xfrm>
                <a:off x="4142591" y="1866841"/>
                <a:ext cx="175475" cy="107010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8AB19A6-472B-3B4B-A24E-44A3C39412A6}"/>
                  </a:ext>
                </a:extLst>
              </p:cNvPr>
              <p:cNvSpPr/>
              <p:nvPr/>
            </p:nvSpPr>
            <p:spPr>
              <a:xfrm>
                <a:off x="4404709" y="1625380"/>
                <a:ext cx="175416" cy="131156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94709-1FED-7A49-9D2C-72CB36B41434}"/>
                  </a:ext>
                </a:extLst>
              </p:cNvPr>
              <p:cNvSpPr/>
              <p:nvPr/>
            </p:nvSpPr>
            <p:spPr>
              <a:xfrm>
                <a:off x="4672904" y="1857895"/>
                <a:ext cx="173736" cy="1080655"/>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8AAE3B6-30FF-B94D-9D01-B8304CADD8CE}"/>
                  </a:ext>
                </a:extLst>
              </p:cNvPr>
              <p:cNvSpPr/>
              <p:nvPr/>
            </p:nvSpPr>
            <p:spPr>
              <a:xfrm>
                <a:off x="4942827" y="2060812"/>
                <a:ext cx="173736"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090413-2D01-8544-85E1-8C68B096344A}"/>
                  </a:ext>
                </a:extLst>
              </p:cNvPr>
              <p:cNvSpPr/>
              <p:nvPr/>
            </p:nvSpPr>
            <p:spPr>
              <a:xfrm>
                <a:off x="5219845" y="2253451"/>
                <a:ext cx="173736" cy="68349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AEDED1-7DCC-6B40-A4C3-4965688EE204}"/>
                  </a:ext>
                </a:extLst>
              </p:cNvPr>
              <p:cNvSpPr/>
              <p:nvPr/>
            </p:nvSpPr>
            <p:spPr>
              <a:xfrm>
                <a:off x="5486360" y="2665790"/>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2FCA410E-3B81-4848-B2E1-B5BB393CFFF4}"/>
                  </a:ext>
                </a:extLst>
              </p:cNvPr>
              <p:cNvCxnSpPr>
                <a:cxnSpLocks/>
                <a:stCxn id="8" idx="2"/>
                <a:endCxn id="24" idx="0"/>
              </p:cNvCxnSpPr>
              <p:nvPr/>
            </p:nvCxnSpPr>
            <p:spPr>
              <a:xfrm>
                <a:off x="3714808" y="2940660"/>
                <a:ext cx="686"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B0980-B05E-6844-A0FB-152F715827AE}"/>
                  </a:ext>
                </a:extLst>
              </p:cNvPr>
              <p:cNvCxnSpPr>
                <a:cxnSpLocks/>
                <a:stCxn id="9" idx="2"/>
                <a:endCxn id="25" idx="0"/>
              </p:cNvCxnSpPr>
              <p:nvPr/>
            </p:nvCxnSpPr>
            <p:spPr>
              <a:xfrm flipH="1">
                <a:off x="3967326" y="2936946"/>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B42583-98EF-584E-90B6-BCD30A106798}"/>
                  </a:ext>
                </a:extLst>
              </p:cNvPr>
              <p:cNvCxnSpPr>
                <a:cxnSpLocks/>
                <a:stCxn id="10" idx="2"/>
                <a:endCxn id="26" idx="0"/>
              </p:cNvCxnSpPr>
              <p:nvPr/>
            </p:nvCxnSpPr>
            <p:spPr>
              <a:xfrm flipH="1">
                <a:off x="4229211" y="2936942"/>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1E81C-9830-DE49-B9E6-2E5E6A86F90F}"/>
                  </a:ext>
                </a:extLst>
              </p:cNvPr>
              <p:cNvCxnSpPr>
                <a:cxnSpLocks/>
                <a:stCxn id="11" idx="2"/>
                <a:endCxn id="27" idx="0"/>
              </p:cNvCxnSpPr>
              <p:nvPr/>
            </p:nvCxnSpPr>
            <p:spPr>
              <a:xfrm flipH="1">
                <a:off x="4492375" y="2936942"/>
                <a:ext cx="0"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639D22-61AB-4A4D-AC38-93493F766B50}"/>
                  </a:ext>
                </a:extLst>
              </p:cNvPr>
              <p:cNvCxnSpPr>
                <a:cxnSpLocks/>
                <a:stCxn id="12" idx="2"/>
                <a:endCxn id="28" idx="0"/>
              </p:cNvCxnSpPr>
              <p:nvPr/>
            </p:nvCxnSpPr>
            <p:spPr>
              <a:xfrm flipH="1">
                <a:off x="4758803" y="2938550"/>
                <a:ext cx="96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ABBF8D-D89A-4D4F-B063-05F077132D16}"/>
                  </a:ext>
                </a:extLst>
              </p:cNvPr>
              <p:cNvCxnSpPr>
                <a:cxnSpLocks/>
                <a:stCxn id="14" idx="2"/>
                <a:endCxn id="7" idx="0"/>
              </p:cNvCxnSpPr>
              <p:nvPr/>
            </p:nvCxnSpPr>
            <p:spPr>
              <a:xfrm flipH="1">
                <a:off x="5305648" y="2936942"/>
                <a:ext cx="1065"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71CEB7-C5EC-F544-A7E3-24859B1799DF}"/>
                  </a:ext>
                </a:extLst>
              </p:cNvPr>
              <p:cNvCxnSpPr>
                <a:cxnSpLocks/>
                <a:stCxn id="15" idx="2"/>
                <a:endCxn id="30" idx="0"/>
              </p:cNvCxnSpPr>
              <p:nvPr/>
            </p:nvCxnSpPr>
            <p:spPr>
              <a:xfrm flipH="1">
                <a:off x="5572696" y="2936942"/>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18F012-DE48-A64C-BF49-4AD0AC583DDD}"/>
                  </a:ext>
                </a:extLst>
              </p:cNvPr>
              <p:cNvCxnSpPr>
                <a:cxnSpLocks/>
                <a:stCxn id="13" idx="2"/>
                <a:endCxn id="29" idx="0"/>
              </p:cNvCxnSpPr>
              <p:nvPr/>
            </p:nvCxnSpPr>
            <p:spPr>
              <a:xfrm>
                <a:off x="5029695" y="2936946"/>
                <a:ext cx="0"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0320A9C-41FF-C24C-B6CC-E99C83D41199}"/>
                  </a:ext>
                </a:extLst>
              </p:cNvPr>
              <p:cNvSpPr/>
              <p:nvPr/>
            </p:nvSpPr>
            <p:spPr>
              <a:xfrm>
                <a:off x="3628626" y="300902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8648E2F6-88AC-1046-9671-3336BCA1DBB9}"/>
                  </a:ext>
                </a:extLst>
              </p:cNvPr>
              <p:cNvSpPr/>
              <p:nvPr/>
            </p:nvSpPr>
            <p:spPr>
              <a:xfrm>
                <a:off x="3880458" y="3012194"/>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26" name="Rectangle 25">
                <a:extLst>
                  <a:ext uri="{FF2B5EF4-FFF2-40B4-BE49-F238E27FC236}">
                    <a16:creationId xmlns:a16="http://schemas.microsoft.com/office/drawing/2014/main" id="{345B203D-126C-994A-8268-03C480A2D73C}"/>
                  </a:ext>
                </a:extLst>
              </p:cNvPr>
              <p:cNvSpPr/>
              <p:nvPr/>
            </p:nvSpPr>
            <p:spPr>
              <a:xfrm>
                <a:off x="4142343" y="3013101"/>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27" name="Rectangle 26">
                <a:extLst>
                  <a:ext uri="{FF2B5EF4-FFF2-40B4-BE49-F238E27FC236}">
                    <a16:creationId xmlns:a16="http://schemas.microsoft.com/office/drawing/2014/main" id="{0CDA740E-A544-5B47-950F-169DA4663B88}"/>
                  </a:ext>
                </a:extLst>
              </p:cNvPr>
              <p:cNvSpPr/>
              <p:nvPr/>
            </p:nvSpPr>
            <p:spPr>
              <a:xfrm>
                <a:off x="4405507" y="301536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28" name="Rectangle 27">
                <a:extLst>
                  <a:ext uri="{FF2B5EF4-FFF2-40B4-BE49-F238E27FC236}">
                    <a16:creationId xmlns:a16="http://schemas.microsoft.com/office/drawing/2014/main" id="{B824C66C-C7D6-2740-842F-20F09B974D06}"/>
                  </a:ext>
                </a:extLst>
              </p:cNvPr>
              <p:cNvSpPr/>
              <p:nvPr/>
            </p:nvSpPr>
            <p:spPr>
              <a:xfrm>
                <a:off x="4671935" y="3015367"/>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29" name="Rectangle 28">
                <a:extLst>
                  <a:ext uri="{FF2B5EF4-FFF2-40B4-BE49-F238E27FC236}">
                    <a16:creationId xmlns:a16="http://schemas.microsoft.com/office/drawing/2014/main" id="{4F63FD15-479D-6F46-BF44-9FDB484B8D7F}"/>
                  </a:ext>
                </a:extLst>
              </p:cNvPr>
              <p:cNvSpPr/>
              <p:nvPr/>
            </p:nvSpPr>
            <p:spPr>
              <a:xfrm>
                <a:off x="4942827" y="301219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30" name="Rectangle 29">
                <a:extLst>
                  <a:ext uri="{FF2B5EF4-FFF2-40B4-BE49-F238E27FC236}">
                    <a16:creationId xmlns:a16="http://schemas.microsoft.com/office/drawing/2014/main" id="{A8E71C23-5F30-C645-A1C2-A1EA9A3CF709}"/>
                  </a:ext>
                </a:extLst>
              </p:cNvPr>
              <p:cNvSpPr/>
              <p:nvPr/>
            </p:nvSpPr>
            <p:spPr>
              <a:xfrm>
                <a:off x="5486360" y="3014749"/>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32" name="Rectangle 31">
                <a:extLst>
                  <a:ext uri="{FF2B5EF4-FFF2-40B4-BE49-F238E27FC236}">
                    <a16:creationId xmlns:a16="http://schemas.microsoft.com/office/drawing/2014/main" id="{68316D82-49A3-234A-B5F8-43CF12C1D1B5}"/>
                  </a:ext>
                </a:extLst>
              </p:cNvPr>
              <p:cNvSpPr/>
              <p:nvPr/>
            </p:nvSpPr>
            <p:spPr>
              <a:xfrm rot="16200000">
                <a:off x="2666707" y="2164765"/>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33" name="Rectangle 32">
                <a:extLst>
                  <a:ext uri="{FF2B5EF4-FFF2-40B4-BE49-F238E27FC236}">
                    <a16:creationId xmlns:a16="http://schemas.microsoft.com/office/drawing/2014/main" id="{0E0B7B30-6BB9-9E4F-9591-B29FAC5931B6}"/>
                  </a:ext>
                </a:extLst>
              </p:cNvPr>
              <p:cNvSpPr/>
              <p:nvPr/>
            </p:nvSpPr>
            <p:spPr>
              <a:xfrm>
                <a:off x="3537892" y="1315375"/>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8" name="Group 197">
            <a:extLst>
              <a:ext uri="{FF2B5EF4-FFF2-40B4-BE49-F238E27FC236}">
                <a16:creationId xmlns:a16="http://schemas.microsoft.com/office/drawing/2014/main" id="{2C8210C1-891B-B04D-826D-8266BA58310B}"/>
              </a:ext>
            </a:extLst>
          </p:cNvPr>
          <p:cNvGrpSpPr/>
          <p:nvPr/>
        </p:nvGrpSpPr>
        <p:grpSpPr>
          <a:xfrm>
            <a:off x="6332170" y="1310879"/>
            <a:ext cx="2475145" cy="2438892"/>
            <a:chOff x="6332170" y="1310879"/>
            <a:chExt cx="2475145" cy="2438892"/>
          </a:xfrm>
        </p:grpSpPr>
        <p:grpSp>
          <p:nvGrpSpPr>
            <p:cNvPr id="192" name="Group 191">
              <a:extLst>
                <a:ext uri="{FF2B5EF4-FFF2-40B4-BE49-F238E27FC236}">
                  <a16:creationId xmlns:a16="http://schemas.microsoft.com/office/drawing/2014/main" id="{DC0EE5B7-A19F-0543-9BB2-40D202A61403}"/>
                </a:ext>
              </a:extLst>
            </p:cNvPr>
            <p:cNvGrpSpPr/>
            <p:nvPr/>
          </p:nvGrpSpPr>
          <p:grpSpPr>
            <a:xfrm>
              <a:off x="6471419" y="1534522"/>
              <a:ext cx="2335896" cy="2215249"/>
              <a:chOff x="6471419" y="1534522"/>
              <a:chExt cx="2335896" cy="2215249"/>
            </a:xfrm>
          </p:grpSpPr>
          <p:grpSp>
            <p:nvGrpSpPr>
              <p:cNvPr id="185" name="Group 184">
                <a:extLst>
                  <a:ext uri="{FF2B5EF4-FFF2-40B4-BE49-F238E27FC236}">
                    <a16:creationId xmlns:a16="http://schemas.microsoft.com/office/drawing/2014/main" id="{5F9427DA-16AF-CF49-B612-E5962EF1C7AB}"/>
                  </a:ext>
                </a:extLst>
              </p:cNvPr>
              <p:cNvGrpSpPr/>
              <p:nvPr/>
            </p:nvGrpSpPr>
            <p:grpSpPr>
              <a:xfrm>
                <a:off x="6587115" y="1534522"/>
                <a:ext cx="2082800" cy="1403379"/>
                <a:chOff x="6587115" y="1534522"/>
                <a:chExt cx="2082800" cy="1403379"/>
              </a:xfrm>
            </p:grpSpPr>
            <p:sp>
              <p:nvSpPr>
                <p:cNvPr id="147" name="Freeform 146">
                  <a:extLst>
                    <a:ext uri="{FF2B5EF4-FFF2-40B4-BE49-F238E27FC236}">
                      <a16:creationId xmlns:a16="http://schemas.microsoft.com/office/drawing/2014/main" id="{C1E5935F-CAAE-5B44-978F-F5AA34AF3B7D}"/>
                    </a:ext>
                  </a:extLst>
                </p:cNvPr>
                <p:cNvSpPr/>
                <p:nvPr/>
              </p:nvSpPr>
              <p:spPr>
                <a:xfrm>
                  <a:off x="6587115" y="1544529"/>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Freeform 147">
                  <a:extLst>
                    <a:ext uri="{FF2B5EF4-FFF2-40B4-BE49-F238E27FC236}">
                      <a16:creationId xmlns:a16="http://schemas.microsoft.com/office/drawing/2014/main" id="{110AC882-619F-9A44-ABFC-9E931F716C4E}"/>
                    </a:ext>
                  </a:extLst>
                </p:cNvPr>
                <p:cNvSpPr/>
                <p:nvPr/>
              </p:nvSpPr>
              <p:spPr>
                <a:xfrm>
                  <a:off x="6587115" y="1534522"/>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Rectangle 74">
                <a:extLst>
                  <a:ext uri="{FF2B5EF4-FFF2-40B4-BE49-F238E27FC236}">
                    <a16:creationId xmlns:a16="http://schemas.microsoft.com/office/drawing/2014/main" id="{96F012CD-612A-F24F-AB26-2B8F7BCBB72B}"/>
                  </a:ext>
                </a:extLst>
              </p:cNvPr>
              <p:cNvSpPr/>
              <p:nvPr/>
            </p:nvSpPr>
            <p:spPr>
              <a:xfrm>
                <a:off x="6471419" y="3380439"/>
                <a:ext cx="23358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spatial locality </a:t>
                </a:r>
              </a:p>
            </p:txBody>
          </p:sp>
        </p:grpSp>
        <p:grpSp>
          <p:nvGrpSpPr>
            <p:cNvPr id="34" name="Group 33">
              <a:extLst>
                <a:ext uri="{FF2B5EF4-FFF2-40B4-BE49-F238E27FC236}">
                  <a16:creationId xmlns:a16="http://schemas.microsoft.com/office/drawing/2014/main" id="{96C424CE-6699-0040-A51D-27453FA43D00}"/>
                </a:ext>
              </a:extLst>
            </p:cNvPr>
            <p:cNvGrpSpPr/>
            <p:nvPr/>
          </p:nvGrpSpPr>
          <p:grpSpPr>
            <a:xfrm>
              <a:off x="6332170" y="1310879"/>
              <a:ext cx="2422047" cy="2045162"/>
              <a:chOff x="788815" y="3038014"/>
              <a:chExt cx="2422047" cy="2045162"/>
            </a:xfrm>
          </p:grpSpPr>
          <p:sp>
            <p:nvSpPr>
              <p:cNvPr id="35" name="Rectangle 34">
                <a:extLst>
                  <a:ext uri="{FF2B5EF4-FFF2-40B4-BE49-F238E27FC236}">
                    <a16:creationId xmlns:a16="http://schemas.microsoft.com/office/drawing/2014/main" id="{2FEA453F-352F-AF43-9B2A-402388CAF0DE}"/>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92ABE1-D41E-FD4C-A990-9AE7892EBC0E}"/>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37" name="Rectangle 36">
                <a:extLst>
                  <a:ext uri="{FF2B5EF4-FFF2-40B4-BE49-F238E27FC236}">
                    <a16:creationId xmlns:a16="http://schemas.microsoft.com/office/drawing/2014/main" id="{948C5654-CED7-9243-BA14-0704038454C7}"/>
                  </a:ext>
                </a:extLst>
              </p:cNvPr>
              <p:cNvSpPr/>
              <p:nvPr/>
            </p:nvSpPr>
            <p:spPr>
              <a:xfrm>
                <a:off x="1083495" y="3355707"/>
                <a:ext cx="169160" cy="130759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E1787F99-01A1-E848-A01D-E0DDCDAC2D9F}"/>
                  </a:ext>
                </a:extLst>
              </p:cNvPr>
              <p:cNvSpPr/>
              <p:nvPr/>
            </p:nvSpPr>
            <p:spPr>
              <a:xfrm>
                <a:off x="1331437" y="3580534"/>
                <a:ext cx="175490" cy="107905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7C427AB-FB27-6A4D-AC72-8BEAB64ACA60}"/>
                  </a:ext>
                </a:extLst>
              </p:cNvPr>
              <p:cNvSpPr/>
              <p:nvPr/>
            </p:nvSpPr>
            <p:spPr>
              <a:xfrm>
                <a:off x="1593570" y="3783451"/>
                <a:ext cx="175475" cy="876130"/>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09CBAC-F78D-2240-A831-2D6F217FE1AC}"/>
                  </a:ext>
                </a:extLst>
              </p:cNvPr>
              <p:cNvSpPr/>
              <p:nvPr/>
            </p:nvSpPr>
            <p:spPr>
              <a:xfrm>
                <a:off x="1855688" y="4388429"/>
                <a:ext cx="175416"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1454BFB3-A62D-4E42-9477-B9E00D046928}"/>
                  </a:ext>
                </a:extLst>
              </p:cNvPr>
              <p:cNvSpPr/>
              <p:nvPr/>
            </p:nvSpPr>
            <p:spPr>
              <a:xfrm>
                <a:off x="2123883" y="4394007"/>
                <a:ext cx="173015"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8B91D06-7CBF-5B4C-9605-EDDC6F5023FF}"/>
                  </a:ext>
                </a:extLst>
              </p:cNvPr>
              <p:cNvSpPr/>
              <p:nvPr/>
            </p:nvSpPr>
            <p:spPr>
              <a:xfrm>
                <a:off x="2393806" y="4388429"/>
                <a:ext cx="173736"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DD42E6EE-97A2-BF47-B320-DEB427E86EF6}"/>
                  </a:ext>
                </a:extLst>
              </p:cNvPr>
              <p:cNvSpPr/>
              <p:nvPr/>
            </p:nvSpPr>
            <p:spPr>
              <a:xfrm>
                <a:off x="2670823" y="4386735"/>
                <a:ext cx="172671"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968465B-CE2D-8D40-A8A8-0BFB026D8B35}"/>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27FDFFB1-64A7-2E4E-A297-1E06465A19D1}"/>
                  </a:ext>
                </a:extLst>
              </p:cNvPr>
              <p:cNvCxnSpPr>
                <a:cxnSpLocks/>
                <a:stCxn id="37" idx="2"/>
                <a:endCxn id="53" idx="0"/>
              </p:cNvCxnSpPr>
              <p:nvPr/>
            </p:nvCxnSpPr>
            <p:spPr>
              <a:xfrm flipH="1">
                <a:off x="1166473" y="4663299"/>
                <a:ext cx="1602"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65567D-0FEA-0B42-8803-67CBC9AFE683}"/>
                  </a:ext>
                </a:extLst>
              </p:cNvPr>
              <p:cNvCxnSpPr>
                <a:cxnSpLocks/>
                <a:stCxn id="38" idx="2"/>
                <a:endCxn id="54"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E04B513-16DD-9342-829E-733FB4B70B2C}"/>
                  </a:ext>
                </a:extLst>
              </p:cNvPr>
              <p:cNvCxnSpPr>
                <a:cxnSpLocks/>
                <a:stCxn id="39" idx="2"/>
                <a:endCxn id="55"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3DDDF5-299D-B249-8494-6F8D9B74B90F}"/>
                  </a:ext>
                </a:extLst>
              </p:cNvPr>
              <p:cNvCxnSpPr>
                <a:cxnSpLocks/>
                <a:stCxn id="40" idx="2"/>
                <a:endCxn id="56"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B7F84A4-5D87-6448-9184-3F234A924CE4}"/>
                  </a:ext>
                </a:extLst>
              </p:cNvPr>
              <p:cNvCxnSpPr>
                <a:cxnSpLocks/>
                <a:stCxn id="41" idx="2"/>
                <a:endCxn id="57"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997389-851E-DE47-A360-5590156580C2}"/>
                  </a:ext>
                </a:extLst>
              </p:cNvPr>
              <p:cNvCxnSpPr>
                <a:cxnSpLocks/>
                <a:stCxn id="43" idx="2"/>
                <a:endCxn id="36" idx="0"/>
              </p:cNvCxnSpPr>
              <p:nvPr/>
            </p:nvCxnSpPr>
            <p:spPr>
              <a:xfrm flipH="1">
                <a:off x="2756627" y="4659581"/>
                <a:ext cx="532"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D66897B-7246-9A4E-8FE1-7C048C061C1D}"/>
                  </a:ext>
                </a:extLst>
              </p:cNvPr>
              <p:cNvCxnSpPr>
                <a:cxnSpLocks/>
                <a:stCxn id="44" idx="2"/>
                <a:endCxn id="59"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4C5BC1-45D0-E34D-AC53-94028BB4960C}"/>
                  </a:ext>
                </a:extLst>
              </p:cNvPr>
              <p:cNvCxnSpPr>
                <a:cxnSpLocks/>
                <a:stCxn id="42" idx="2"/>
                <a:endCxn id="58" idx="0"/>
              </p:cNvCxnSpPr>
              <p:nvPr/>
            </p:nvCxnSpPr>
            <p:spPr>
              <a:xfrm>
                <a:off x="2480674" y="4661275"/>
                <a:ext cx="0"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139F9447-25D3-E149-B2D6-4FA7618D15F5}"/>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703319AD-BA3D-7445-B0CF-D7CED350B9D3}"/>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55" name="Rectangle 54">
                <a:extLst>
                  <a:ext uri="{FF2B5EF4-FFF2-40B4-BE49-F238E27FC236}">
                    <a16:creationId xmlns:a16="http://schemas.microsoft.com/office/drawing/2014/main" id="{3BB025A1-A2AE-6844-8DE2-4C6D0D66B491}"/>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56" name="Rectangle 55">
                <a:extLst>
                  <a:ext uri="{FF2B5EF4-FFF2-40B4-BE49-F238E27FC236}">
                    <a16:creationId xmlns:a16="http://schemas.microsoft.com/office/drawing/2014/main" id="{CD693980-2281-8C46-9387-0C485FB72584}"/>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57" name="Rectangle 56">
                <a:extLst>
                  <a:ext uri="{FF2B5EF4-FFF2-40B4-BE49-F238E27FC236}">
                    <a16:creationId xmlns:a16="http://schemas.microsoft.com/office/drawing/2014/main" id="{F61F2C8E-497F-7048-B7CD-02C8FFC432A3}"/>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58" name="Rectangle 57">
                <a:extLst>
                  <a:ext uri="{FF2B5EF4-FFF2-40B4-BE49-F238E27FC236}">
                    <a16:creationId xmlns:a16="http://schemas.microsoft.com/office/drawing/2014/main" id="{8CD3DE2A-877E-6D42-83E7-568A78481953}"/>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59" name="Rectangle 58">
                <a:extLst>
                  <a:ext uri="{FF2B5EF4-FFF2-40B4-BE49-F238E27FC236}">
                    <a16:creationId xmlns:a16="http://schemas.microsoft.com/office/drawing/2014/main" id="{161952EB-693F-3A48-9171-52BCAB8593C0}"/>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60" name="Rectangle 59">
                <a:extLst>
                  <a:ext uri="{FF2B5EF4-FFF2-40B4-BE49-F238E27FC236}">
                    <a16:creationId xmlns:a16="http://schemas.microsoft.com/office/drawing/2014/main" id="{D3218B2F-80BC-8E4A-8704-C847AE759CDA}"/>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61" name="Rectangle 60">
                <a:extLst>
                  <a:ext uri="{FF2B5EF4-FFF2-40B4-BE49-F238E27FC236}">
                    <a16:creationId xmlns:a16="http://schemas.microsoft.com/office/drawing/2014/main" id="{5A81A1D0-B13B-9F48-BC03-FE6D96A5A176}"/>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62" name="Rectangle 61">
                <a:extLst>
                  <a:ext uri="{FF2B5EF4-FFF2-40B4-BE49-F238E27FC236}">
                    <a16:creationId xmlns:a16="http://schemas.microsoft.com/office/drawing/2014/main" id="{BC95055B-3BA1-BA40-A0AE-2F792F38288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0" name="Group 189">
            <a:extLst>
              <a:ext uri="{FF2B5EF4-FFF2-40B4-BE49-F238E27FC236}">
                <a16:creationId xmlns:a16="http://schemas.microsoft.com/office/drawing/2014/main" id="{F84855BB-5702-4E46-9AFD-2EF48EC79D30}"/>
              </a:ext>
            </a:extLst>
          </p:cNvPr>
          <p:cNvGrpSpPr/>
          <p:nvPr/>
        </p:nvGrpSpPr>
        <p:grpSpPr>
          <a:xfrm>
            <a:off x="656478" y="2166419"/>
            <a:ext cx="3144962" cy="1044820"/>
            <a:chOff x="656478" y="2166419"/>
            <a:chExt cx="3144962" cy="1044820"/>
          </a:xfrm>
        </p:grpSpPr>
        <p:sp>
          <p:nvSpPr>
            <p:cNvPr id="72" name="Rectangle 71">
              <a:extLst>
                <a:ext uri="{FF2B5EF4-FFF2-40B4-BE49-F238E27FC236}">
                  <a16:creationId xmlns:a16="http://schemas.microsoft.com/office/drawing/2014/main" id="{932AA66C-AD8A-6C4D-9DB1-752D6A8C5B13}"/>
                </a:ext>
              </a:extLst>
            </p:cNvPr>
            <p:cNvSpPr/>
            <p:nvPr/>
          </p:nvSpPr>
          <p:spPr>
            <a:xfrm>
              <a:off x="3627704" y="2166419"/>
              <a:ext cx="173736" cy="101014"/>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0" name="Curved Connector 69">
              <a:extLst>
                <a:ext uri="{FF2B5EF4-FFF2-40B4-BE49-F238E27FC236}">
                  <a16:creationId xmlns:a16="http://schemas.microsoft.com/office/drawing/2014/main" id="{59060C2A-944B-3E40-8ED2-57A48F22EE71}"/>
                </a:ext>
              </a:extLst>
            </p:cNvPr>
            <p:cNvCxnSpPr>
              <a:cxnSpLocks/>
              <a:stCxn id="64" idx="0"/>
              <a:endCxn id="65" idx="0"/>
            </p:cNvCxnSpPr>
            <p:nvPr/>
          </p:nvCxnSpPr>
          <p:spPr>
            <a:xfrm rot="5400000" flipH="1" flipV="1">
              <a:off x="945029" y="2307249"/>
              <a:ext cx="1" cy="403940"/>
            </a:xfrm>
            <a:prstGeom prst="curvedConnector3">
              <a:avLst>
                <a:gd name="adj1" fmla="val 228601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AA508A5-4921-7947-B461-83288D9EE12A}"/>
                </a:ext>
              </a:extLst>
            </p:cNvPr>
            <p:cNvSpPr/>
            <p:nvPr/>
          </p:nvSpPr>
          <p:spPr>
            <a:xfrm>
              <a:off x="656478" y="2841907"/>
              <a:ext cx="220746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profile(1)+= 1</a:t>
              </a:r>
            </a:p>
          </p:txBody>
        </p:sp>
      </p:grpSp>
      <p:grpSp>
        <p:nvGrpSpPr>
          <p:cNvPr id="197" name="Group 196">
            <a:extLst>
              <a:ext uri="{FF2B5EF4-FFF2-40B4-BE49-F238E27FC236}">
                <a16:creationId xmlns:a16="http://schemas.microsoft.com/office/drawing/2014/main" id="{E5A8CFB3-9653-9446-A223-D6A0E070D1DB}"/>
              </a:ext>
            </a:extLst>
          </p:cNvPr>
          <p:cNvGrpSpPr/>
          <p:nvPr/>
        </p:nvGrpSpPr>
        <p:grpSpPr>
          <a:xfrm>
            <a:off x="541089" y="1978242"/>
            <a:ext cx="2423640" cy="858928"/>
            <a:chOff x="541089" y="1978242"/>
            <a:chExt cx="2423640" cy="858928"/>
          </a:xfrm>
        </p:grpSpPr>
        <p:grpSp>
          <p:nvGrpSpPr>
            <p:cNvPr id="63" name="Group 62">
              <a:extLst>
                <a:ext uri="{FF2B5EF4-FFF2-40B4-BE49-F238E27FC236}">
                  <a16:creationId xmlns:a16="http://schemas.microsoft.com/office/drawing/2014/main" id="{3B801BCF-2E72-5240-898F-B04E8AFFE4C0}"/>
                </a:ext>
              </a:extLst>
            </p:cNvPr>
            <p:cNvGrpSpPr/>
            <p:nvPr/>
          </p:nvGrpSpPr>
          <p:grpSpPr>
            <a:xfrm>
              <a:off x="541089" y="2509196"/>
              <a:ext cx="2423640" cy="327974"/>
              <a:chOff x="592482" y="1798205"/>
              <a:chExt cx="2423640" cy="327974"/>
            </a:xfrm>
          </p:grpSpPr>
          <p:sp>
            <p:nvSpPr>
              <p:cNvPr id="64" name="Rectangle 63">
                <a:extLst>
                  <a:ext uri="{FF2B5EF4-FFF2-40B4-BE49-F238E27FC236}">
                    <a16:creationId xmlns:a16="http://schemas.microsoft.com/office/drawing/2014/main" id="{D58B1781-986D-854A-AE2A-22C23B586C25}"/>
                  </a:ext>
                </a:extLst>
              </p:cNvPr>
              <p:cNvSpPr/>
              <p:nvPr/>
            </p:nvSpPr>
            <p:spPr>
              <a:xfrm>
                <a:off x="592482" y="1798228"/>
                <a:ext cx="403940" cy="327951"/>
              </a:xfrm>
              <a:prstGeom prst="rect">
                <a:avLst/>
              </a:prstGeom>
              <a:solidFill>
                <a:schemeClr val="accent4"/>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0</a:t>
                </a:r>
              </a:p>
            </p:txBody>
          </p:sp>
          <p:sp>
            <p:nvSpPr>
              <p:cNvPr id="65" name="Rectangle 64">
                <a:extLst>
                  <a:ext uri="{FF2B5EF4-FFF2-40B4-BE49-F238E27FC236}">
                    <a16:creationId xmlns:a16="http://schemas.microsoft.com/office/drawing/2014/main" id="{C26EE8C9-C879-E34B-8D3E-0282C2A385A3}"/>
                  </a:ext>
                </a:extLst>
              </p:cNvPr>
              <p:cNvSpPr/>
              <p:nvPr/>
            </p:nvSpPr>
            <p:spPr>
              <a:xfrm>
                <a:off x="996422" y="1798227"/>
                <a:ext cx="403940" cy="327951"/>
              </a:xfrm>
              <a:prstGeom prst="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a:t>
                </a:r>
              </a:p>
            </p:txBody>
          </p:sp>
          <p:sp>
            <p:nvSpPr>
              <p:cNvPr id="66" name="Rectangle 65">
                <a:extLst>
                  <a:ext uri="{FF2B5EF4-FFF2-40B4-BE49-F238E27FC236}">
                    <a16:creationId xmlns:a16="http://schemas.microsoft.com/office/drawing/2014/main" id="{87F5640C-6DAE-2645-A015-76C04FF46674}"/>
                  </a:ext>
                </a:extLst>
              </p:cNvPr>
              <p:cNvSpPr/>
              <p:nvPr/>
            </p:nvSpPr>
            <p:spPr>
              <a:xfrm>
                <a:off x="1400362" y="1798226"/>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67" name="Rectangle 66">
                <a:extLst>
                  <a:ext uri="{FF2B5EF4-FFF2-40B4-BE49-F238E27FC236}">
                    <a16:creationId xmlns:a16="http://schemas.microsoft.com/office/drawing/2014/main" id="{3D7392CC-A53E-364A-BE9A-BA5A5F622173}"/>
                  </a:ext>
                </a:extLst>
              </p:cNvPr>
              <p:cNvSpPr/>
              <p:nvPr/>
            </p:nvSpPr>
            <p:spPr>
              <a:xfrm>
                <a:off x="1804302" y="1798223"/>
                <a:ext cx="403940" cy="3279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sp>
            <p:nvSpPr>
              <p:cNvPr id="68" name="Rectangle 67">
                <a:extLst>
                  <a:ext uri="{FF2B5EF4-FFF2-40B4-BE49-F238E27FC236}">
                    <a16:creationId xmlns:a16="http://schemas.microsoft.com/office/drawing/2014/main" id="{9A3465DC-F60A-C14B-A261-8773DD983641}"/>
                  </a:ext>
                </a:extLst>
              </p:cNvPr>
              <p:cNvSpPr/>
              <p:nvPr/>
            </p:nvSpPr>
            <p:spPr>
              <a:xfrm>
                <a:off x="2208242" y="1798217"/>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69" name="Rectangle 68">
                <a:extLst>
                  <a:ext uri="{FF2B5EF4-FFF2-40B4-BE49-F238E27FC236}">
                    <a16:creationId xmlns:a16="http://schemas.microsoft.com/office/drawing/2014/main" id="{53B1BE0E-988B-0E4C-B788-B3853488465F}"/>
                  </a:ext>
                </a:extLst>
              </p:cNvPr>
              <p:cNvSpPr/>
              <p:nvPr/>
            </p:nvSpPr>
            <p:spPr>
              <a:xfrm>
                <a:off x="2612182" y="1798205"/>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5</a:t>
                </a:r>
              </a:p>
            </p:txBody>
          </p:sp>
        </p:grpSp>
        <p:sp>
          <p:nvSpPr>
            <p:cNvPr id="150" name="Rectangle 149">
              <a:extLst>
                <a:ext uri="{FF2B5EF4-FFF2-40B4-BE49-F238E27FC236}">
                  <a16:creationId xmlns:a16="http://schemas.microsoft.com/office/drawing/2014/main" id="{4708AE89-7AA1-E548-BCAF-5C8EA85809B2}"/>
                </a:ext>
              </a:extLst>
            </p:cNvPr>
            <p:cNvSpPr/>
            <p:nvPr/>
          </p:nvSpPr>
          <p:spPr>
            <a:xfrm>
              <a:off x="958782" y="1978242"/>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2" name="Rectangle 151">
            <a:extLst>
              <a:ext uri="{FF2B5EF4-FFF2-40B4-BE49-F238E27FC236}">
                <a16:creationId xmlns:a16="http://schemas.microsoft.com/office/drawing/2014/main" id="{F18FFC49-9A32-CD47-88B8-F3A55C3FB7B5}"/>
              </a:ext>
            </a:extLst>
          </p:cNvPr>
          <p:cNvSpPr/>
          <p:nvPr/>
        </p:nvSpPr>
        <p:spPr>
          <a:xfrm>
            <a:off x="293115" y="1134159"/>
            <a:ext cx="29225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Spatial Locality</a:t>
            </a:r>
            <a:r>
              <a:rPr kumimoji="0" lang="en-US" sz="2800" b="1" i="0" u="none" strike="noStrike" kern="1200" cap="none" spc="0" normalizeH="0" baseline="30000" noProof="0" dirty="0">
                <a:ln>
                  <a:noFill/>
                </a:ln>
                <a:solidFill>
                  <a:srgbClr val="FFC000"/>
                </a:solidFill>
                <a:effectLst/>
                <a:uLnTx/>
                <a:uFillTx/>
                <a:latin typeface="Cambria" panose="02040503050406030204" pitchFamily="18" charset="0"/>
                <a:ea typeface="+mn-ea"/>
                <a:cs typeface="+mn-cs"/>
              </a:rPr>
              <a:t>7</a:t>
            </a:r>
          </a:p>
        </p:txBody>
      </p:sp>
      <p:sp>
        <p:nvSpPr>
          <p:cNvPr id="179" name="Rectangle 178">
            <a:extLst>
              <a:ext uri="{FF2B5EF4-FFF2-40B4-BE49-F238E27FC236}">
                <a16:creationId xmlns:a16="http://schemas.microsoft.com/office/drawing/2014/main" id="{DE803F5C-B14C-4841-A974-1BE012423917}"/>
              </a:ext>
            </a:extLst>
          </p:cNvPr>
          <p:cNvSpPr/>
          <p:nvPr/>
        </p:nvSpPr>
        <p:spPr>
          <a:xfrm>
            <a:off x="1662593" y="6445557"/>
            <a:ext cx="5814418" cy="253916"/>
          </a:xfrm>
          <a:prstGeom prst="rect">
            <a:avLst/>
          </a:prstGeom>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0"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[7] Weinberg+, “Quantifying Locality in the Memory Access Patterns of HPC Applications,” SC, 2005</a:t>
            </a:r>
          </a:p>
        </p:txBody>
      </p:sp>
      <p:sp>
        <p:nvSpPr>
          <p:cNvPr id="180" name="Slide Number Placeholder 5">
            <a:extLst>
              <a:ext uri="{FF2B5EF4-FFF2-40B4-BE49-F238E27FC236}">
                <a16:creationId xmlns:a16="http://schemas.microsoft.com/office/drawing/2014/main" id="{0F92EC31-E89F-CB4B-84EE-EF219F80F05F}"/>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268</a:t>
            </a:r>
          </a:p>
        </p:txBody>
      </p:sp>
    </p:spTree>
    <p:extLst>
      <p:ext uri="{BB962C8B-B14F-4D97-AF65-F5344CB8AC3E}">
        <p14:creationId xmlns:p14="http://schemas.microsoft.com/office/powerpoint/2010/main" val="6026915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0" name="Group 169">
            <a:extLst>
              <a:ext uri="{FF2B5EF4-FFF2-40B4-BE49-F238E27FC236}">
                <a16:creationId xmlns:a16="http://schemas.microsoft.com/office/drawing/2014/main" id="{262C657A-FB1D-A24C-81B5-44428BD81B79}"/>
              </a:ext>
            </a:extLst>
          </p:cNvPr>
          <p:cNvGrpSpPr/>
          <p:nvPr/>
        </p:nvGrpSpPr>
        <p:grpSpPr>
          <a:xfrm>
            <a:off x="3599401" y="4223364"/>
            <a:ext cx="2082800" cy="1393372"/>
            <a:chOff x="6620681" y="4245345"/>
            <a:chExt cx="2082800" cy="1393372"/>
          </a:xfrm>
        </p:grpSpPr>
        <p:sp>
          <p:nvSpPr>
            <p:cNvPr id="149" name="Freeform 148">
              <a:extLst>
                <a:ext uri="{FF2B5EF4-FFF2-40B4-BE49-F238E27FC236}">
                  <a16:creationId xmlns:a16="http://schemas.microsoft.com/office/drawing/2014/main" id="{4EF812C2-108B-CA4F-B1BC-6E7B303D31C0}"/>
                </a:ext>
              </a:extLst>
            </p:cNvPr>
            <p:cNvSpPr/>
            <p:nvPr/>
          </p:nvSpPr>
          <p:spPr>
            <a:xfrm>
              <a:off x="6620681" y="4245345"/>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Freeform 144">
              <a:extLst>
                <a:ext uri="{FF2B5EF4-FFF2-40B4-BE49-F238E27FC236}">
                  <a16:creationId xmlns:a16="http://schemas.microsoft.com/office/drawing/2014/main" id="{404D9876-A2B3-E147-9FCB-3F1E535DD8C9}"/>
                </a:ext>
              </a:extLst>
            </p:cNvPr>
            <p:cNvSpPr/>
            <p:nvPr/>
          </p:nvSpPr>
          <p:spPr>
            <a:xfrm>
              <a:off x="6632771" y="4245479"/>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 name="Group 190">
            <a:extLst>
              <a:ext uri="{FF2B5EF4-FFF2-40B4-BE49-F238E27FC236}">
                <a16:creationId xmlns:a16="http://schemas.microsoft.com/office/drawing/2014/main" id="{8A53F08B-5EA8-4340-9810-5379CC836EC4}"/>
              </a:ext>
            </a:extLst>
          </p:cNvPr>
          <p:cNvGrpSpPr/>
          <p:nvPr/>
        </p:nvGrpSpPr>
        <p:grpSpPr>
          <a:xfrm>
            <a:off x="3513915" y="1532037"/>
            <a:ext cx="2278124" cy="2211557"/>
            <a:chOff x="3513915" y="1532037"/>
            <a:chExt cx="2278124" cy="2211557"/>
          </a:xfrm>
        </p:grpSpPr>
        <p:grpSp>
          <p:nvGrpSpPr>
            <p:cNvPr id="184" name="Group 183">
              <a:extLst>
                <a:ext uri="{FF2B5EF4-FFF2-40B4-BE49-F238E27FC236}">
                  <a16:creationId xmlns:a16="http://schemas.microsoft.com/office/drawing/2014/main" id="{C890B5AF-127C-9B48-8762-8F9049C597C5}"/>
                </a:ext>
              </a:extLst>
            </p:cNvPr>
            <p:cNvGrpSpPr/>
            <p:nvPr/>
          </p:nvGrpSpPr>
          <p:grpSpPr>
            <a:xfrm>
              <a:off x="3600691" y="1532037"/>
              <a:ext cx="2123530" cy="1404984"/>
              <a:chOff x="3448294" y="1532037"/>
              <a:chExt cx="2123530" cy="1404984"/>
            </a:xfrm>
          </p:grpSpPr>
          <p:sp>
            <p:nvSpPr>
              <p:cNvPr id="73" name="Freeform 72">
                <a:extLst>
                  <a:ext uri="{FF2B5EF4-FFF2-40B4-BE49-F238E27FC236}">
                    <a16:creationId xmlns:a16="http://schemas.microsoft.com/office/drawing/2014/main" id="{134F2106-215C-B043-B0AE-6010390B981A}"/>
                  </a:ext>
                </a:extLst>
              </p:cNvPr>
              <p:cNvSpPr/>
              <p:nvPr/>
            </p:nvSpPr>
            <p:spPr>
              <a:xfrm>
                <a:off x="3448294" y="1532037"/>
                <a:ext cx="2104572" cy="1404984"/>
              </a:xfrm>
              <a:custGeom>
                <a:avLst/>
                <a:gdLst>
                  <a:gd name="connsiteX0" fmla="*/ 0 w 2111829"/>
                  <a:gd name="connsiteY0" fmla="*/ 573314 h 1422400"/>
                  <a:gd name="connsiteX1" fmla="*/ 0 w 2111829"/>
                  <a:gd name="connsiteY1" fmla="*/ 1422400 h 1422400"/>
                  <a:gd name="connsiteX2" fmla="*/ 2104571 w 2111829"/>
                  <a:gd name="connsiteY2" fmla="*/ 1422400 h 1422400"/>
                  <a:gd name="connsiteX3" fmla="*/ 2111829 w 2111829"/>
                  <a:gd name="connsiteY3" fmla="*/ 972457 h 1422400"/>
                  <a:gd name="connsiteX4" fmla="*/ 1016000 w 2111829"/>
                  <a:gd name="connsiteY4" fmla="*/ 21771 h 1422400"/>
                  <a:gd name="connsiteX5" fmla="*/ 1016000 w 2111829"/>
                  <a:gd name="connsiteY5" fmla="*/ 21771 h 1422400"/>
                  <a:gd name="connsiteX6" fmla="*/ 921657 w 2111829"/>
                  <a:gd name="connsiteY6" fmla="*/ 0 h 1422400"/>
                  <a:gd name="connsiteX7" fmla="*/ 849086 w 2111829"/>
                  <a:gd name="connsiteY7" fmla="*/ 14514 h 1422400"/>
                  <a:gd name="connsiteX8" fmla="*/ 0 w 2111829"/>
                  <a:gd name="connsiteY8" fmla="*/ 573314 h 142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1829" h="1422400">
                    <a:moveTo>
                      <a:pt x="0" y="573314"/>
                    </a:moveTo>
                    <a:lnTo>
                      <a:pt x="0" y="1422400"/>
                    </a:lnTo>
                    <a:lnTo>
                      <a:pt x="2104571" y="1422400"/>
                    </a:lnTo>
                    <a:lnTo>
                      <a:pt x="2111829" y="972457"/>
                    </a:lnTo>
                    <a:lnTo>
                      <a:pt x="1016000" y="21771"/>
                    </a:lnTo>
                    <a:lnTo>
                      <a:pt x="1016000" y="21771"/>
                    </a:lnTo>
                    <a:lnTo>
                      <a:pt x="921657" y="0"/>
                    </a:lnTo>
                    <a:lnTo>
                      <a:pt x="849086" y="14514"/>
                    </a:lnTo>
                    <a:lnTo>
                      <a:pt x="0" y="573314"/>
                    </a:lnTo>
                    <a:close/>
                  </a:path>
                </a:pathLst>
              </a:custGeom>
              <a:solidFill>
                <a:srgbClr val="FBE5D6">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73">
                <a:extLst>
                  <a:ext uri="{FF2B5EF4-FFF2-40B4-BE49-F238E27FC236}">
                    <a16:creationId xmlns:a16="http://schemas.microsoft.com/office/drawing/2014/main" id="{F0B59643-FCBA-994F-819E-B61E485BAB3F}"/>
                  </a:ext>
                </a:extLst>
              </p:cNvPr>
              <p:cNvSpPr/>
              <p:nvPr/>
            </p:nvSpPr>
            <p:spPr>
              <a:xfrm>
                <a:off x="3467252" y="1545180"/>
                <a:ext cx="2104572" cy="968704"/>
              </a:xfrm>
              <a:custGeom>
                <a:avLst/>
                <a:gdLst>
                  <a:gd name="connsiteX0" fmla="*/ 0 w 2104572"/>
                  <a:gd name="connsiteY0" fmla="*/ 576818 h 968704"/>
                  <a:gd name="connsiteX1" fmla="*/ 747486 w 2104572"/>
                  <a:gd name="connsiteY1" fmla="*/ 54304 h 968704"/>
                  <a:gd name="connsiteX2" fmla="*/ 1132115 w 2104572"/>
                  <a:gd name="connsiteY2" fmla="*/ 119618 h 968704"/>
                  <a:gd name="connsiteX3" fmla="*/ 2104572 w 2104572"/>
                  <a:gd name="connsiteY3" fmla="*/ 968704 h 968704"/>
                </a:gdLst>
                <a:ahLst/>
                <a:cxnLst>
                  <a:cxn ang="0">
                    <a:pos x="connsiteX0" y="connsiteY0"/>
                  </a:cxn>
                  <a:cxn ang="0">
                    <a:pos x="connsiteX1" y="connsiteY1"/>
                  </a:cxn>
                  <a:cxn ang="0">
                    <a:pos x="connsiteX2" y="connsiteY2"/>
                  </a:cxn>
                  <a:cxn ang="0">
                    <a:pos x="connsiteX3" y="connsiteY3"/>
                  </a:cxn>
                </a:cxnLst>
                <a:rect l="l" t="t" r="r" b="b"/>
                <a:pathLst>
                  <a:path w="2104572" h="968704">
                    <a:moveTo>
                      <a:pt x="0" y="576818"/>
                    </a:moveTo>
                    <a:cubicBezTo>
                      <a:pt x="279400" y="353661"/>
                      <a:pt x="558800" y="130504"/>
                      <a:pt x="747486" y="54304"/>
                    </a:cubicBezTo>
                    <a:cubicBezTo>
                      <a:pt x="936172" y="-21896"/>
                      <a:pt x="905934" y="-32782"/>
                      <a:pt x="1132115" y="119618"/>
                    </a:cubicBezTo>
                    <a:cubicBezTo>
                      <a:pt x="1358296" y="272018"/>
                      <a:pt x="1921934" y="804209"/>
                      <a:pt x="2104572" y="968704"/>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6" name="Rectangle 75">
              <a:extLst>
                <a:ext uri="{FF2B5EF4-FFF2-40B4-BE49-F238E27FC236}">
                  <a16:creationId xmlns:a16="http://schemas.microsoft.com/office/drawing/2014/main" id="{5E4F7894-97C0-414E-9BDC-EFD447F65403}"/>
                </a:ext>
              </a:extLst>
            </p:cNvPr>
            <p:cNvSpPr/>
            <p:nvPr/>
          </p:nvSpPr>
          <p:spPr>
            <a:xfrm>
              <a:off x="3513915" y="3374262"/>
              <a:ext cx="227812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spatial locality </a:t>
              </a:r>
            </a:p>
          </p:txBody>
        </p:sp>
      </p:grpSp>
      <p:sp>
        <p:nvSpPr>
          <p:cNvPr id="2" name="Title 1">
            <a:extLst>
              <a:ext uri="{FF2B5EF4-FFF2-40B4-BE49-F238E27FC236}">
                <a16:creationId xmlns:a16="http://schemas.microsoft.com/office/drawing/2014/main" id="{EFED47EA-C3A6-E441-BC30-F24D232A0D73}"/>
              </a:ext>
            </a:extLst>
          </p:cNvPr>
          <p:cNvSpPr>
            <a:spLocks noGrp="1"/>
          </p:cNvSpPr>
          <p:nvPr>
            <p:ph type="title"/>
          </p:nvPr>
        </p:nvSpPr>
        <p:spPr/>
        <p:txBody>
          <a:bodyPr/>
          <a:lstStyle/>
          <a:p>
            <a:r>
              <a:rPr lang="en-US" dirty="0"/>
              <a:t>Step 2: Locality-Based Clustering </a:t>
            </a:r>
          </a:p>
        </p:txBody>
      </p:sp>
      <p:sp>
        <p:nvSpPr>
          <p:cNvPr id="3" name="Content Placeholder 2">
            <a:extLst>
              <a:ext uri="{FF2B5EF4-FFF2-40B4-BE49-F238E27FC236}">
                <a16:creationId xmlns:a16="http://schemas.microsoft.com/office/drawing/2014/main" id="{9C083BAB-272A-3E4B-BB6D-5F796372BB46}"/>
              </a:ext>
            </a:extLst>
          </p:cNvPr>
          <p:cNvSpPr>
            <a:spLocks noGrp="1"/>
          </p:cNvSpPr>
          <p:nvPr>
            <p:ph idx="1"/>
          </p:nvPr>
        </p:nvSpPr>
        <p:spPr>
          <a:xfrm>
            <a:off x="75991" y="654316"/>
            <a:ext cx="8987622" cy="461359"/>
          </a:xfrm>
        </p:spPr>
        <p:txBody>
          <a:bodyPr/>
          <a:lstStyle/>
          <a:p>
            <a:r>
              <a:rPr lang="en-US" b="1" dirty="0">
                <a:solidFill>
                  <a:schemeClr val="accent5"/>
                </a:solidFill>
              </a:rPr>
              <a:t>Goal: </a:t>
            </a:r>
            <a:r>
              <a:rPr lang="en-US" dirty="0"/>
              <a:t>analyze application’s </a:t>
            </a:r>
            <a:r>
              <a:rPr lang="en-US" dirty="0">
                <a:solidFill>
                  <a:schemeClr val="accent5"/>
                </a:solidFill>
              </a:rPr>
              <a:t>memory characteristics</a:t>
            </a:r>
          </a:p>
        </p:txBody>
      </p:sp>
      <p:grpSp>
        <p:nvGrpSpPr>
          <p:cNvPr id="78" name="Group 77">
            <a:extLst>
              <a:ext uri="{FF2B5EF4-FFF2-40B4-BE49-F238E27FC236}">
                <a16:creationId xmlns:a16="http://schemas.microsoft.com/office/drawing/2014/main" id="{61B9A1F1-A385-3042-BC34-E142EAC4EDD5}"/>
              </a:ext>
            </a:extLst>
          </p:cNvPr>
          <p:cNvGrpSpPr/>
          <p:nvPr/>
        </p:nvGrpSpPr>
        <p:grpSpPr>
          <a:xfrm>
            <a:off x="3335053" y="3993414"/>
            <a:ext cx="2423160" cy="2048256"/>
            <a:chOff x="788815" y="3038014"/>
            <a:chExt cx="2422047" cy="2045162"/>
          </a:xfrm>
        </p:grpSpPr>
        <p:sp>
          <p:nvSpPr>
            <p:cNvPr id="79" name="Rectangle 78">
              <a:extLst>
                <a:ext uri="{FF2B5EF4-FFF2-40B4-BE49-F238E27FC236}">
                  <a16:creationId xmlns:a16="http://schemas.microsoft.com/office/drawing/2014/main" id="{47DD77BE-0201-F445-96A7-730B2770A863}"/>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25098519-6E04-CC46-B342-D4FC8662B809}"/>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1" name="Rectangle 80">
              <a:extLst>
                <a:ext uri="{FF2B5EF4-FFF2-40B4-BE49-F238E27FC236}">
                  <a16:creationId xmlns:a16="http://schemas.microsoft.com/office/drawing/2014/main" id="{07B442A4-3AB2-5D4A-BA04-CCDD1F5900F2}"/>
                </a:ext>
              </a:extLst>
            </p:cNvPr>
            <p:cNvSpPr>
              <a:spLocks/>
            </p:cNvSpPr>
            <p:nvPr/>
          </p:nvSpPr>
          <p:spPr>
            <a:xfrm>
              <a:off x="1078919" y="3362436"/>
              <a:ext cx="171680" cy="130086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Rectangle 81">
              <a:extLst>
                <a:ext uri="{FF2B5EF4-FFF2-40B4-BE49-F238E27FC236}">
                  <a16:creationId xmlns:a16="http://schemas.microsoft.com/office/drawing/2014/main" id="{620B9EFA-F304-934D-850C-C060128DDAF1}"/>
                </a:ext>
              </a:extLst>
            </p:cNvPr>
            <p:cNvSpPr/>
            <p:nvPr/>
          </p:nvSpPr>
          <p:spPr>
            <a:xfrm>
              <a:off x="1331437" y="3589481"/>
              <a:ext cx="178008" cy="1070105"/>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958C68B2-432E-C445-ABDD-D5E519331493}"/>
                </a:ext>
              </a:extLst>
            </p:cNvPr>
            <p:cNvSpPr/>
            <p:nvPr/>
          </p:nvSpPr>
          <p:spPr>
            <a:xfrm>
              <a:off x="1593570" y="3782324"/>
              <a:ext cx="173113" cy="87725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6B33CC26-6757-1248-88E9-E675AF8B3F60}"/>
                </a:ext>
              </a:extLst>
            </p:cNvPr>
            <p:cNvSpPr/>
            <p:nvPr/>
          </p:nvSpPr>
          <p:spPr>
            <a:xfrm>
              <a:off x="1855688" y="4384697"/>
              <a:ext cx="173997" cy="27488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F6022B08-D881-6544-8694-FE3FDA1D4E92}"/>
                </a:ext>
              </a:extLst>
            </p:cNvPr>
            <p:cNvSpPr/>
            <p:nvPr/>
          </p:nvSpPr>
          <p:spPr>
            <a:xfrm>
              <a:off x="2123883" y="4384696"/>
              <a:ext cx="172767" cy="27649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id="{819729DE-A3D9-2245-B297-717D025DBEBF}"/>
                </a:ext>
              </a:extLst>
            </p:cNvPr>
            <p:cNvSpPr/>
            <p:nvPr/>
          </p:nvSpPr>
          <p:spPr>
            <a:xfrm>
              <a:off x="2393806" y="4391959"/>
              <a:ext cx="172760" cy="26762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B1B5D6B6-577B-0E44-86B2-60326546CA9E}"/>
                </a:ext>
              </a:extLst>
            </p:cNvPr>
            <p:cNvSpPr/>
            <p:nvPr/>
          </p:nvSpPr>
          <p:spPr>
            <a:xfrm>
              <a:off x="2670824" y="4391955"/>
              <a:ext cx="169651" cy="26762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Rectangle 87">
              <a:extLst>
                <a:ext uri="{FF2B5EF4-FFF2-40B4-BE49-F238E27FC236}">
                  <a16:creationId xmlns:a16="http://schemas.microsoft.com/office/drawing/2014/main" id="{52E4E856-1A36-1B4D-A511-73925E4BF7A3}"/>
                </a:ext>
              </a:extLst>
            </p:cNvPr>
            <p:cNvSpPr/>
            <p:nvPr/>
          </p:nvSpPr>
          <p:spPr>
            <a:xfrm>
              <a:off x="2937339" y="4388429"/>
              <a:ext cx="173736" cy="27115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89" name="Straight Connector 88">
              <a:extLst>
                <a:ext uri="{FF2B5EF4-FFF2-40B4-BE49-F238E27FC236}">
                  <a16:creationId xmlns:a16="http://schemas.microsoft.com/office/drawing/2014/main" id="{8FE9D712-F844-9142-9065-24258EEFFC28}"/>
                </a:ext>
              </a:extLst>
            </p:cNvPr>
            <p:cNvCxnSpPr>
              <a:cxnSpLocks/>
              <a:stCxn id="81" idx="2"/>
              <a:endCxn id="97" idx="0"/>
            </p:cNvCxnSpPr>
            <p:nvPr/>
          </p:nvCxnSpPr>
          <p:spPr>
            <a:xfrm>
              <a:off x="1164759" y="4663299"/>
              <a:ext cx="1714"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C28E47A-6976-9744-A7AF-4B29A46F84CF}"/>
                </a:ext>
              </a:extLst>
            </p:cNvPr>
            <p:cNvCxnSpPr>
              <a:cxnSpLocks/>
              <a:stCxn id="82" idx="2"/>
              <a:endCxn id="98" idx="0"/>
            </p:cNvCxnSpPr>
            <p:nvPr/>
          </p:nvCxnSpPr>
          <p:spPr>
            <a:xfrm flipH="1">
              <a:off x="1418305" y="4659586"/>
              <a:ext cx="2136"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9CB0173-8F61-764A-A323-8F4A80D55761}"/>
                </a:ext>
              </a:extLst>
            </p:cNvPr>
            <p:cNvCxnSpPr>
              <a:cxnSpLocks/>
              <a:stCxn id="83" idx="2"/>
              <a:endCxn id="99" idx="0"/>
            </p:cNvCxnSpPr>
            <p:nvPr/>
          </p:nvCxnSpPr>
          <p:spPr>
            <a:xfrm>
              <a:off x="1680127" y="4659580"/>
              <a:ext cx="63" cy="761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5083279-B42F-AF47-B0E2-1829070DB3DB}"/>
                </a:ext>
              </a:extLst>
            </p:cNvPr>
            <p:cNvCxnSpPr>
              <a:cxnSpLocks/>
              <a:stCxn id="84" idx="2"/>
              <a:endCxn id="100" idx="0"/>
            </p:cNvCxnSpPr>
            <p:nvPr/>
          </p:nvCxnSpPr>
          <p:spPr>
            <a:xfrm>
              <a:off x="1942687" y="4659580"/>
              <a:ext cx="668" cy="784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7ABFBCF5-F586-264F-8526-D171A846BD60}"/>
                </a:ext>
              </a:extLst>
            </p:cNvPr>
            <p:cNvCxnSpPr>
              <a:cxnSpLocks/>
              <a:stCxn id="85" idx="2"/>
              <a:endCxn id="101" idx="0"/>
            </p:cNvCxnSpPr>
            <p:nvPr/>
          </p:nvCxnSpPr>
          <p:spPr>
            <a:xfrm flipH="1">
              <a:off x="2209782" y="4661188"/>
              <a:ext cx="485" cy="76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E69F42E-51D3-0A48-9DDD-07410C2B43FF}"/>
                </a:ext>
              </a:extLst>
            </p:cNvPr>
            <p:cNvCxnSpPr>
              <a:cxnSpLocks/>
              <a:stCxn id="87" idx="2"/>
              <a:endCxn id="80" idx="0"/>
            </p:cNvCxnSpPr>
            <p:nvPr/>
          </p:nvCxnSpPr>
          <p:spPr>
            <a:xfrm>
              <a:off x="2755650" y="4659581"/>
              <a:ext cx="977"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BBA4A3B-751D-5643-A456-2E57B08F665F}"/>
                </a:ext>
              </a:extLst>
            </p:cNvPr>
            <p:cNvCxnSpPr>
              <a:cxnSpLocks/>
              <a:stCxn id="88" idx="2"/>
              <a:endCxn id="103"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11C5DEC-18E0-C243-85E2-943AD98D6B98}"/>
                </a:ext>
              </a:extLst>
            </p:cNvPr>
            <p:cNvCxnSpPr>
              <a:cxnSpLocks/>
              <a:stCxn id="86" idx="2"/>
              <a:endCxn id="102" idx="0"/>
            </p:cNvCxnSpPr>
            <p:nvPr/>
          </p:nvCxnSpPr>
          <p:spPr>
            <a:xfrm>
              <a:off x="2480187" y="4659585"/>
              <a:ext cx="488"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233B9420-87F0-C94E-A7C5-17922FB77919}"/>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98" name="Rectangle 97">
              <a:extLst>
                <a:ext uri="{FF2B5EF4-FFF2-40B4-BE49-F238E27FC236}">
                  <a16:creationId xmlns:a16="http://schemas.microsoft.com/office/drawing/2014/main" id="{0DD6E581-B1D7-D24A-A986-CB9234B47637}"/>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99" name="Rectangle 98">
              <a:extLst>
                <a:ext uri="{FF2B5EF4-FFF2-40B4-BE49-F238E27FC236}">
                  <a16:creationId xmlns:a16="http://schemas.microsoft.com/office/drawing/2014/main" id="{B01AAA1C-C98E-8A41-9035-1333973272A9}"/>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100" name="Rectangle 99">
              <a:extLst>
                <a:ext uri="{FF2B5EF4-FFF2-40B4-BE49-F238E27FC236}">
                  <a16:creationId xmlns:a16="http://schemas.microsoft.com/office/drawing/2014/main" id="{7B373BDB-268E-E045-AB2D-F9BB33AE7338}"/>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101" name="Rectangle 100">
              <a:extLst>
                <a:ext uri="{FF2B5EF4-FFF2-40B4-BE49-F238E27FC236}">
                  <a16:creationId xmlns:a16="http://schemas.microsoft.com/office/drawing/2014/main" id="{6A908E18-A663-B24E-9C15-AF4B365A9CCF}"/>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102" name="Rectangle 101">
              <a:extLst>
                <a:ext uri="{FF2B5EF4-FFF2-40B4-BE49-F238E27FC236}">
                  <a16:creationId xmlns:a16="http://schemas.microsoft.com/office/drawing/2014/main" id="{D6ADD539-2F40-3645-9C19-19E717B48C0F}"/>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103" name="Rectangle 102">
              <a:extLst>
                <a:ext uri="{FF2B5EF4-FFF2-40B4-BE49-F238E27FC236}">
                  <a16:creationId xmlns:a16="http://schemas.microsoft.com/office/drawing/2014/main" id="{70A58056-C4AA-3D4C-BB37-EB3C71F361A5}"/>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104" name="Rectangle 103">
              <a:extLst>
                <a:ext uri="{FF2B5EF4-FFF2-40B4-BE49-F238E27FC236}">
                  <a16:creationId xmlns:a16="http://schemas.microsoft.com/office/drawing/2014/main" id="{9CFA3989-0490-D840-B274-800B7DF4C567}"/>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(bin)</a:t>
              </a:r>
            </a:p>
          </p:txBody>
        </p:sp>
        <p:sp>
          <p:nvSpPr>
            <p:cNvPr id="105" name="Rectangle 104">
              <a:extLst>
                <a:ext uri="{FF2B5EF4-FFF2-40B4-BE49-F238E27FC236}">
                  <a16:creationId xmlns:a16="http://schemas.microsoft.com/office/drawing/2014/main" id="{32406E9F-3174-E84C-AA18-8E89277F67A5}"/>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106" name="Rectangle 105">
              <a:extLst>
                <a:ext uri="{FF2B5EF4-FFF2-40B4-BE49-F238E27FC236}">
                  <a16:creationId xmlns:a16="http://schemas.microsoft.com/office/drawing/2014/main" id="{D6866A0F-70D6-2241-BB0D-6259363D09B1}"/>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Histogram</a:t>
              </a:r>
            </a:p>
          </p:txBody>
        </p:sp>
      </p:grpSp>
      <p:grpSp>
        <p:nvGrpSpPr>
          <p:cNvPr id="189" name="Group 188">
            <a:extLst>
              <a:ext uri="{FF2B5EF4-FFF2-40B4-BE49-F238E27FC236}">
                <a16:creationId xmlns:a16="http://schemas.microsoft.com/office/drawing/2014/main" id="{66156681-0810-954D-9001-A4D4E1F38412}"/>
              </a:ext>
            </a:extLst>
          </p:cNvPr>
          <p:cNvGrpSpPr/>
          <p:nvPr/>
        </p:nvGrpSpPr>
        <p:grpSpPr>
          <a:xfrm>
            <a:off x="6331514" y="3993414"/>
            <a:ext cx="2612683" cy="2417981"/>
            <a:chOff x="6331514" y="3993414"/>
            <a:chExt cx="2612683" cy="2417981"/>
          </a:xfrm>
        </p:grpSpPr>
        <p:grpSp>
          <p:nvGrpSpPr>
            <p:cNvPr id="187" name="Group 186">
              <a:extLst>
                <a:ext uri="{FF2B5EF4-FFF2-40B4-BE49-F238E27FC236}">
                  <a16:creationId xmlns:a16="http://schemas.microsoft.com/office/drawing/2014/main" id="{6ADC4CBD-9E8C-494D-8334-A4A059A8A8AB}"/>
                </a:ext>
              </a:extLst>
            </p:cNvPr>
            <p:cNvGrpSpPr/>
            <p:nvPr/>
          </p:nvGrpSpPr>
          <p:grpSpPr>
            <a:xfrm>
              <a:off x="6625771" y="4256277"/>
              <a:ext cx="2057047" cy="1368009"/>
              <a:chOff x="6625771" y="4256277"/>
              <a:chExt cx="2057047" cy="1368009"/>
            </a:xfrm>
          </p:grpSpPr>
          <p:sp>
            <p:nvSpPr>
              <p:cNvPr id="186" name="Freeform 185">
                <a:extLst>
                  <a:ext uri="{FF2B5EF4-FFF2-40B4-BE49-F238E27FC236}">
                    <a16:creationId xmlns:a16="http://schemas.microsoft.com/office/drawing/2014/main" id="{819B6C30-6E7E-564B-99D3-4DDF45D0FAC0}"/>
                  </a:ext>
                </a:extLst>
              </p:cNvPr>
              <p:cNvSpPr/>
              <p:nvPr/>
            </p:nvSpPr>
            <p:spPr>
              <a:xfrm>
                <a:off x="6625771" y="4259943"/>
                <a:ext cx="2039258" cy="1364343"/>
              </a:xfrm>
              <a:custGeom>
                <a:avLst/>
                <a:gdLst>
                  <a:gd name="connsiteX0" fmla="*/ 0 w 2039258"/>
                  <a:gd name="connsiteY0" fmla="*/ 1008743 h 1364343"/>
                  <a:gd name="connsiteX1" fmla="*/ 0 w 2039258"/>
                  <a:gd name="connsiteY1" fmla="*/ 1364343 h 1364343"/>
                  <a:gd name="connsiteX2" fmla="*/ 2039258 w 2039258"/>
                  <a:gd name="connsiteY2" fmla="*/ 1364343 h 1364343"/>
                  <a:gd name="connsiteX3" fmla="*/ 2039258 w 2039258"/>
                  <a:gd name="connsiteY3" fmla="*/ 0 h 1364343"/>
                  <a:gd name="connsiteX4" fmla="*/ 1944915 w 2039258"/>
                  <a:gd name="connsiteY4" fmla="*/ 7257 h 1364343"/>
                  <a:gd name="connsiteX5" fmla="*/ 1872343 w 2039258"/>
                  <a:gd name="connsiteY5" fmla="*/ 14514 h 1364343"/>
                  <a:gd name="connsiteX6" fmla="*/ 1719943 w 2039258"/>
                  <a:gd name="connsiteY6" fmla="*/ 50800 h 1364343"/>
                  <a:gd name="connsiteX7" fmla="*/ 1632858 w 2039258"/>
                  <a:gd name="connsiteY7" fmla="*/ 65314 h 1364343"/>
                  <a:gd name="connsiteX8" fmla="*/ 1524000 w 2039258"/>
                  <a:gd name="connsiteY8" fmla="*/ 116114 h 1364343"/>
                  <a:gd name="connsiteX9" fmla="*/ 1386115 w 2039258"/>
                  <a:gd name="connsiteY9" fmla="*/ 152400 h 1364343"/>
                  <a:gd name="connsiteX10" fmla="*/ 1291772 w 2039258"/>
                  <a:gd name="connsiteY10" fmla="*/ 224971 h 1364343"/>
                  <a:gd name="connsiteX11" fmla="*/ 1240972 w 2039258"/>
                  <a:gd name="connsiteY11" fmla="*/ 268514 h 1364343"/>
                  <a:gd name="connsiteX12" fmla="*/ 1153886 w 2039258"/>
                  <a:gd name="connsiteY12" fmla="*/ 312057 h 1364343"/>
                  <a:gd name="connsiteX13" fmla="*/ 1088572 w 2039258"/>
                  <a:gd name="connsiteY13" fmla="*/ 355600 h 1364343"/>
                  <a:gd name="connsiteX14" fmla="*/ 986972 w 2039258"/>
                  <a:gd name="connsiteY14" fmla="*/ 406400 h 1364343"/>
                  <a:gd name="connsiteX15" fmla="*/ 928915 w 2039258"/>
                  <a:gd name="connsiteY15" fmla="*/ 449943 h 1364343"/>
                  <a:gd name="connsiteX16" fmla="*/ 878115 w 2039258"/>
                  <a:gd name="connsiteY16" fmla="*/ 486228 h 1364343"/>
                  <a:gd name="connsiteX17" fmla="*/ 791029 w 2039258"/>
                  <a:gd name="connsiteY17" fmla="*/ 544286 h 1364343"/>
                  <a:gd name="connsiteX18" fmla="*/ 732972 w 2039258"/>
                  <a:gd name="connsiteY18" fmla="*/ 609600 h 1364343"/>
                  <a:gd name="connsiteX19" fmla="*/ 696686 w 2039258"/>
                  <a:gd name="connsiteY19" fmla="*/ 660400 h 1364343"/>
                  <a:gd name="connsiteX20" fmla="*/ 653143 w 2039258"/>
                  <a:gd name="connsiteY20" fmla="*/ 711200 h 1364343"/>
                  <a:gd name="connsiteX21" fmla="*/ 631372 w 2039258"/>
                  <a:gd name="connsiteY21" fmla="*/ 798286 h 1364343"/>
                  <a:gd name="connsiteX22" fmla="*/ 573315 w 2039258"/>
                  <a:gd name="connsiteY22" fmla="*/ 849086 h 1364343"/>
                  <a:gd name="connsiteX23" fmla="*/ 493486 w 2039258"/>
                  <a:gd name="connsiteY23" fmla="*/ 899886 h 1364343"/>
                  <a:gd name="connsiteX24" fmla="*/ 449943 w 2039258"/>
                  <a:gd name="connsiteY24" fmla="*/ 943428 h 1364343"/>
                  <a:gd name="connsiteX25" fmla="*/ 449943 w 2039258"/>
                  <a:gd name="connsiteY25" fmla="*/ 943428 h 1364343"/>
                  <a:gd name="connsiteX26" fmla="*/ 370115 w 2039258"/>
                  <a:gd name="connsiteY26" fmla="*/ 1016000 h 1364343"/>
                  <a:gd name="connsiteX27" fmla="*/ 275772 w 2039258"/>
                  <a:gd name="connsiteY27" fmla="*/ 1037771 h 1364343"/>
                  <a:gd name="connsiteX28" fmla="*/ 181429 w 2039258"/>
                  <a:gd name="connsiteY28" fmla="*/ 1045028 h 1364343"/>
                  <a:gd name="connsiteX29" fmla="*/ 108858 w 2039258"/>
                  <a:gd name="connsiteY29" fmla="*/ 1045028 h 1364343"/>
                  <a:gd name="connsiteX30" fmla="*/ 0 w 2039258"/>
                  <a:gd name="connsiteY30" fmla="*/ 1008743 h 136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39258" h="1364343">
                    <a:moveTo>
                      <a:pt x="0" y="1008743"/>
                    </a:moveTo>
                    <a:lnTo>
                      <a:pt x="0" y="1364343"/>
                    </a:lnTo>
                    <a:lnTo>
                      <a:pt x="2039258" y="1364343"/>
                    </a:lnTo>
                    <a:lnTo>
                      <a:pt x="2039258" y="0"/>
                    </a:lnTo>
                    <a:lnTo>
                      <a:pt x="1944915" y="7257"/>
                    </a:lnTo>
                    <a:lnTo>
                      <a:pt x="1872343" y="14514"/>
                    </a:lnTo>
                    <a:lnTo>
                      <a:pt x="1719943" y="50800"/>
                    </a:lnTo>
                    <a:lnTo>
                      <a:pt x="1632858" y="65314"/>
                    </a:lnTo>
                    <a:lnTo>
                      <a:pt x="1524000" y="116114"/>
                    </a:lnTo>
                    <a:lnTo>
                      <a:pt x="1386115" y="152400"/>
                    </a:lnTo>
                    <a:lnTo>
                      <a:pt x="1291772" y="224971"/>
                    </a:lnTo>
                    <a:lnTo>
                      <a:pt x="1240972" y="268514"/>
                    </a:lnTo>
                    <a:lnTo>
                      <a:pt x="1153886" y="312057"/>
                    </a:lnTo>
                    <a:lnTo>
                      <a:pt x="1088572" y="355600"/>
                    </a:lnTo>
                    <a:lnTo>
                      <a:pt x="986972" y="406400"/>
                    </a:lnTo>
                    <a:lnTo>
                      <a:pt x="928915" y="449943"/>
                    </a:lnTo>
                    <a:lnTo>
                      <a:pt x="878115" y="486228"/>
                    </a:lnTo>
                    <a:lnTo>
                      <a:pt x="791029" y="544286"/>
                    </a:lnTo>
                    <a:lnTo>
                      <a:pt x="732972" y="609600"/>
                    </a:lnTo>
                    <a:lnTo>
                      <a:pt x="696686" y="660400"/>
                    </a:lnTo>
                    <a:lnTo>
                      <a:pt x="653143" y="711200"/>
                    </a:lnTo>
                    <a:lnTo>
                      <a:pt x="631372" y="798286"/>
                    </a:lnTo>
                    <a:lnTo>
                      <a:pt x="573315" y="849086"/>
                    </a:lnTo>
                    <a:lnTo>
                      <a:pt x="493486" y="899886"/>
                    </a:lnTo>
                    <a:lnTo>
                      <a:pt x="449943" y="943428"/>
                    </a:lnTo>
                    <a:lnTo>
                      <a:pt x="449943" y="943428"/>
                    </a:lnTo>
                    <a:lnTo>
                      <a:pt x="370115" y="1016000"/>
                    </a:lnTo>
                    <a:lnTo>
                      <a:pt x="275772" y="1037771"/>
                    </a:lnTo>
                    <a:lnTo>
                      <a:pt x="181429" y="1045028"/>
                    </a:lnTo>
                    <a:lnTo>
                      <a:pt x="108858" y="1045028"/>
                    </a:lnTo>
                    <a:lnTo>
                      <a:pt x="0" y="1008743"/>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1" name="Freeform 200">
                <a:extLst>
                  <a:ext uri="{FF2B5EF4-FFF2-40B4-BE49-F238E27FC236}">
                    <a16:creationId xmlns:a16="http://schemas.microsoft.com/office/drawing/2014/main" id="{18A75164-DF3A-8A4D-AB8F-C95B2A0D7617}"/>
                  </a:ext>
                </a:extLst>
              </p:cNvPr>
              <p:cNvSpPr/>
              <p:nvPr/>
            </p:nvSpPr>
            <p:spPr>
              <a:xfrm flipV="1">
                <a:off x="6636303" y="4256277"/>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4" name="Rectangle 143">
              <a:extLst>
                <a:ext uri="{FF2B5EF4-FFF2-40B4-BE49-F238E27FC236}">
                  <a16:creationId xmlns:a16="http://schemas.microsoft.com/office/drawing/2014/main" id="{7ED0E1FD-3A87-9644-A456-7A4388F1575C}"/>
                </a:ext>
              </a:extLst>
            </p:cNvPr>
            <p:cNvSpPr/>
            <p:nvPr/>
          </p:nvSpPr>
          <p:spPr>
            <a:xfrm>
              <a:off x="6352525" y="6042063"/>
              <a:ext cx="259167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temporal locality </a:t>
              </a:r>
            </a:p>
          </p:txBody>
        </p:sp>
        <p:grpSp>
          <p:nvGrpSpPr>
            <p:cNvPr id="107" name="Group 106">
              <a:extLst>
                <a:ext uri="{FF2B5EF4-FFF2-40B4-BE49-F238E27FC236}">
                  <a16:creationId xmlns:a16="http://schemas.microsoft.com/office/drawing/2014/main" id="{BBF3BFAA-9E0E-BD4D-ACDB-6F05BC7B8A14}"/>
                </a:ext>
              </a:extLst>
            </p:cNvPr>
            <p:cNvGrpSpPr/>
            <p:nvPr/>
          </p:nvGrpSpPr>
          <p:grpSpPr>
            <a:xfrm>
              <a:off x="6331514" y="3993414"/>
              <a:ext cx="2422047" cy="2045162"/>
              <a:chOff x="788815" y="3038014"/>
              <a:chExt cx="2422047" cy="2045162"/>
            </a:xfrm>
          </p:grpSpPr>
          <p:sp>
            <p:nvSpPr>
              <p:cNvPr id="108" name="Rectangle 107">
                <a:extLst>
                  <a:ext uri="{FF2B5EF4-FFF2-40B4-BE49-F238E27FC236}">
                    <a16:creationId xmlns:a16="http://schemas.microsoft.com/office/drawing/2014/main" id="{EF6BD22F-73B4-0E4D-B134-7B2B8812113A}"/>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9" name="Rectangle 108">
                <a:extLst>
                  <a:ext uri="{FF2B5EF4-FFF2-40B4-BE49-F238E27FC236}">
                    <a16:creationId xmlns:a16="http://schemas.microsoft.com/office/drawing/2014/main" id="{0B8CF64A-A7C7-544E-8D2B-9B1F82F5858A}"/>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110" name="Rectangle 109">
                <a:extLst>
                  <a:ext uri="{FF2B5EF4-FFF2-40B4-BE49-F238E27FC236}">
                    <a16:creationId xmlns:a16="http://schemas.microsoft.com/office/drawing/2014/main" id="{345A3645-CC13-9346-8D99-85C374A9780C}"/>
                  </a:ext>
                </a:extLst>
              </p:cNvPr>
              <p:cNvSpPr/>
              <p:nvPr/>
            </p:nvSpPr>
            <p:spPr>
              <a:xfrm>
                <a:off x="1083495" y="4394003"/>
                <a:ext cx="167626" cy="26929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E8036C1B-0B7E-1E48-A6E1-8AB7302A812E}"/>
                  </a:ext>
                </a:extLst>
              </p:cNvPr>
              <p:cNvSpPr/>
              <p:nvPr/>
            </p:nvSpPr>
            <p:spPr>
              <a:xfrm>
                <a:off x="1331437" y="4394003"/>
                <a:ext cx="175490" cy="2655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30340EBE-BDF4-1946-A800-950B0ABA7968}"/>
                  </a:ext>
                </a:extLst>
              </p:cNvPr>
              <p:cNvSpPr/>
              <p:nvPr/>
            </p:nvSpPr>
            <p:spPr>
              <a:xfrm>
                <a:off x="1593571" y="4394003"/>
                <a:ext cx="173488" cy="265578"/>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FC97ADE9-7E8A-274B-9056-C82EC210317D}"/>
                  </a:ext>
                </a:extLst>
              </p:cNvPr>
              <p:cNvSpPr/>
              <p:nvPr/>
            </p:nvSpPr>
            <p:spPr>
              <a:xfrm>
                <a:off x="1855688" y="4388429"/>
                <a:ext cx="175416" cy="2671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E96468CE-D63B-F843-9C49-AB30BCE4E43F}"/>
                  </a:ext>
                </a:extLst>
              </p:cNvPr>
              <p:cNvSpPr/>
              <p:nvPr/>
            </p:nvSpPr>
            <p:spPr>
              <a:xfrm>
                <a:off x="2123883" y="4394007"/>
                <a:ext cx="173015" cy="267182"/>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a:extLst>
                  <a:ext uri="{FF2B5EF4-FFF2-40B4-BE49-F238E27FC236}">
                    <a16:creationId xmlns:a16="http://schemas.microsoft.com/office/drawing/2014/main" id="{02DF29C0-A79A-9D4E-B2DC-F2910F35C6EE}"/>
                  </a:ext>
                </a:extLst>
              </p:cNvPr>
              <p:cNvSpPr/>
              <p:nvPr/>
            </p:nvSpPr>
            <p:spPr>
              <a:xfrm>
                <a:off x="2393805" y="3665572"/>
                <a:ext cx="175415" cy="995703"/>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C34A3892-5E11-F240-A5F7-01BB73B311CE}"/>
                  </a:ext>
                </a:extLst>
              </p:cNvPr>
              <p:cNvSpPr/>
              <p:nvPr/>
            </p:nvSpPr>
            <p:spPr>
              <a:xfrm>
                <a:off x="2670823" y="3509310"/>
                <a:ext cx="169161" cy="1150271"/>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390C7A1F-5896-524B-AAAA-011DA82C1E2D}"/>
                  </a:ext>
                </a:extLst>
              </p:cNvPr>
              <p:cNvSpPr/>
              <p:nvPr/>
            </p:nvSpPr>
            <p:spPr>
              <a:xfrm>
                <a:off x="2937338" y="3366415"/>
                <a:ext cx="169161" cy="1293166"/>
              </a:xfrm>
              <a:prstGeom prst="rect">
                <a:avLst/>
              </a:prstGeom>
              <a:solidFill>
                <a:schemeClr val="accent5">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18" name="Straight Connector 117">
                <a:extLst>
                  <a:ext uri="{FF2B5EF4-FFF2-40B4-BE49-F238E27FC236}">
                    <a16:creationId xmlns:a16="http://schemas.microsoft.com/office/drawing/2014/main" id="{7500A4FC-6CD7-3048-917B-739F3920E621}"/>
                  </a:ext>
                </a:extLst>
              </p:cNvPr>
              <p:cNvCxnSpPr>
                <a:cxnSpLocks/>
                <a:stCxn id="110" idx="2"/>
                <a:endCxn id="126" idx="0"/>
              </p:cNvCxnSpPr>
              <p:nvPr/>
            </p:nvCxnSpPr>
            <p:spPr>
              <a:xfrm flipH="1">
                <a:off x="1166473" y="4663299"/>
                <a:ext cx="835"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C4FC8614-17AF-CB40-8D1C-308AD9615033}"/>
                  </a:ext>
                </a:extLst>
              </p:cNvPr>
              <p:cNvCxnSpPr>
                <a:cxnSpLocks/>
                <a:stCxn id="111" idx="2"/>
                <a:endCxn id="127"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70B1EFD1-CD93-8D43-96FF-5E9D859DF1B4}"/>
                  </a:ext>
                </a:extLst>
              </p:cNvPr>
              <p:cNvCxnSpPr>
                <a:cxnSpLocks/>
                <a:stCxn id="112" idx="2"/>
                <a:endCxn id="128" idx="0"/>
              </p:cNvCxnSpPr>
              <p:nvPr/>
            </p:nvCxnSpPr>
            <p:spPr>
              <a:xfrm flipH="1">
                <a:off x="1680190" y="4659581"/>
                <a:ext cx="125"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9102464-0C6B-5B4F-9C4B-EBE1526A3B9A}"/>
                  </a:ext>
                </a:extLst>
              </p:cNvPr>
              <p:cNvCxnSpPr>
                <a:cxnSpLocks/>
                <a:stCxn id="113" idx="2"/>
                <a:endCxn id="129"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059834D1-80AA-604D-82E3-EF7173C38969}"/>
                  </a:ext>
                </a:extLst>
              </p:cNvPr>
              <p:cNvCxnSpPr>
                <a:cxnSpLocks/>
                <a:stCxn id="114" idx="2"/>
                <a:endCxn id="130"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6712467B-EC8C-4345-B27C-F3E2E9F5D366}"/>
                  </a:ext>
                </a:extLst>
              </p:cNvPr>
              <p:cNvCxnSpPr>
                <a:cxnSpLocks/>
                <a:stCxn id="116" idx="2"/>
                <a:endCxn id="109" idx="0"/>
              </p:cNvCxnSpPr>
              <p:nvPr/>
            </p:nvCxnSpPr>
            <p:spPr>
              <a:xfrm>
                <a:off x="2755404" y="4659581"/>
                <a:ext cx="1223"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8776E9E5-504F-8447-8113-D7AA1AA8C13F}"/>
                  </a:ext>
                </a:extLst>
              </p:cNvPr>
              <p:cNvCxnSpPr>
                <a:cxnSpLocks/>
                <a:stCxn id="117" idx="2"/>
                <a:endCxn id="132" idx="0"/>
              </p:cNvCxnSpPr>
              <p:nvPr/>
            </p:nvCxnSpPr>
            <p:spPr>
              <a:xfrm>
                <a:off x="3021919" y="4659581"/>
                <a:ext cx="1756" cy="778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37A890EC-D307-C74E-86E2-8A2D3B25414F}"/>
                  </a:ext>
                </a:extLst>
              </p:cNvPr>
              <p:cNvCxnSpPr>
                <a:cxnSpLocks/>
                <a:stCxn id="115" idx="2"/>
                <a:endCxn id="131" idx="0"/>
              </p:cNvCxnSpPr>
              <p:nvPr/>
            </p:nvCxnSpPr>
            <p:spPr>
              <a:xfrm flipH="1">
                <a:off x="2480674" y="4661275"/>
                <a:ext cx="839"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76DDD1F1-66B5-E345-AB43-9855D84F5CCB}"/>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127" name="Rectangle 126">
                <a:extLst>
                  <a:ext uri="{FF2B5EF4-FFF2-40B4-BE49-F238E27FC236}">
                    <a16:creationId xmlns:a16="http://schemas.microsoft.com/office/drawing/2014/main" id="{5BA02FBC-8583-304D-ACD4-B8D171296B59}"/>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128" name="Rectangle 127">
                <a:extLst>
                  <a:ext uri="{FF2B5EF4-FFF2-40B4-BE49-F238E27FC236}">
                    <a16:creationId xmlns:a16="http://schemas.microsoft.com/office/drawing/2014/main" id="{ECFFE00C-EAF1-3E4C-9AD5-EAAEE7EB80B5}"/>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129" name="Rectangle 128">
                <a:extLst>
                  <a:ext uri="{FF2B5EF4-FFF2-40B4-BE49-F238E27FC236}">
                    <a16:creationId xmlns:a16="http://schemas.microsoft.com/office/drawing/2014/main" id="{444F899A-F55D-6D48-ABF6-F770CAC2B113}"/>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130" name="Rectangle 129">
                <a:extLst>
                  <a:ext uri="{FF2B5EF4-FFF2-40B4-BE49-F238E27FC236}">
                    <a16:creationId xmlns:a16="http://schemas.microsoft.com/office/drawing/2014/main" id="{DA070DB5-E33D-3944-A609-90793CA3D2F8}"/>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131" name="Rectangle 130">
                <a:extLst>
                  <a:ext uri="{FF2B5EF4-FFF2-40B4-BE49-F238E27FC236}">
                    <a16:creationId xmlns:a16="http://schemas.microsoft.com/office/drawing/2014/main" id="{B5765415-A5C7-FB40-923A-A41944807275}"/>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132" name="Rectangle 131">
                <a:extLst>
                  <a:ext uri="{FF2B5EF4-FFF2-40B4-BE49-F238E27FC236}">
                    <a16:creationId xmlns:a16="http://schemas.microsoft.com/office/drawing/2014/main" id="{934473CF-5DDD-3744-B2FF-2E11C5111B38}"/>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133" name="Rectangle 132">
                <a:extLst>
                  <a:ext uri="{FF2B5EF4-FFF2-40B4-BE49-F238E27FC236}">
                    <a16:creationId xmlns:a16="http://schemas.microsoft.com/office/drawing/2014/main" id="{9E82F757-3E5F-194D-BBBE-4A6614FA4DCF}"/>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(bin)</a:t>
                </a:r>
              </a:p>
            </p:txBody>
          </p:sp>
          <p:sp>
            <p:nvSpPr>
              <p:cNvPr id="134" name="Rectangle 133">
                <a:extLst>
                  <a:ext uri="{FF2B5EF4-FFF2-40B4-BE49-F238E27FC236}">
                    <a16:creationId xmlns:a16="http://schemas.microsoft.com/office/drawing/2014/main" id="{72992CF4-C541-B94E-A4F2-67030C1EA380}"/>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135" name="Rectangle 134">
                <a:extLst>
                  <a:ext uri="{FF2B5EF4-FFF2-40B4-BE49-F238E27FC236}">
                    <a16:creationId xmlns:a16="http://schemas.microsoft.com/office/drawing/2014/main" id="{847334AA-BDFE-EF45-9C2A-A95A661EC7A8}"/>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 Histogram</a:t>
                </a:r>
              </a:p>
            </p:txBody>
          </p:sp>
        </p:grpSp>
      </p:grpSp>
      <p:cxnSp>
        <p:nvCxnSpPr>
          <p:cNvPr id="77" name="Straight Connector 76">
            <a:extLst>
              <a:ext uri="{FF2B5EF4-FFF2-40B4-BE49-F238E27FC236}">
                <a16:creationId xmlns:a16="http://schemas.microsoft.com/office/drawing/2014/main" id="{3171CB52-6DA1-184A-A9AD-E4523830F635}"/>
              </a:ext>
            </a:extLst>
          </p:cNvPr>
          <p:cNvCxnSpPr/>
          <p:nvPr/>
        </p:nvCxnSpPr>
        <p:spPr>
          <a:xfrm>
            <a:off x="437535" y="3780037"/>
            <a:ext cx="82689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C6511C9-8C1B-464F-AABB-62E4B412F618}"/>
              </a:ext>
            </a:extLst>
          </p:cNvPr>
          <p:cNvGrpSpPr/>
          <p:nvPr/>
        </p:nvGrpSpPr>
        <p:grpSpPr>
          <a:xfrm>
            <a:off x="3337836" y="1315375"/>
            <a:ext cx="2422047" cy="2045162"/>
            <a:chOff x="788815" y="3038014"/>
            <a:chExt cx="2422047" cy="2045162"/>
          </a:xfrm>
        </p:grpSpPr>
        <p:sp>
          <p:nvSpPr>
            <p:cNvPr id="6" name="Rectangle 5">
              <a:extLst>
                <a:ext uri="{FF2B5EF4-FFF2-40B4-BE49-F238E27FC236}">
                  <a16:creationId xmlns:a16="http://schemas.microsoft.com/office/drawing/2014/main" id="{6AE50638-FD8F-684B-AA83-C6454DFB8388}"/>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51D4AF8-41C4-B24C-9F59-0ECCBFA23DA3}"/>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8" name="Rectangle 7">
              <a:extLst>
                <a:ext uri="{FF2B5EF4-FFF2-40B4-BE49-F238E27FC236}">
                  <a16:creationId xmlns:a16="http://schemas.microsoft.com/office/drawing/2014/main" id="{E3D38535-E8CC-3B48-8E8E-9FF495205D24}"/>
                </a:ext>
              </a:extLst>
            </p:cNvPr>
            <p:cNvSpPr/>
            <p:nvPr/>
          </p:nvSpPr>
          <p:spPr>
            <a:xfrm>
              <a:off x="1078919" y="3986643"/>
              <a:ext cx="173736" cy="67665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8BAFBC-89E8-E54B-8178-3F40595C0371}"/>
                </a:ext>
              </a:extLst>
            </p:cNvPr>
            <p:cNvSpPr/>
            <p:nvPr/>
          </p:nvSpPr>
          <p:spPr>
            <a:xfrm>
              <a:off x="1331437" y="3783451"/>
              <a:ext cx="175490"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D2A399B-6988-914C-A4E9-6789FB711C8E}"/>
                </a:ext>
              </a:extLst>
            </p:cNvPr>
            <p:cNvSpPr/>
            <p:nvPr/>
          </p:nvSpPr>
          <p:spPr>
            <a:xfrm>
              <a:off x="1593570" y="3589480"/>
              <a:ext cx="175475" cy="107010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48AB19A6-472B-3B4B-A24E-44A3C39412A6}"/>
                </a:ext>
              </a:extLst>
            </p:cNvPr>
            <p:cNvSpPr/>
            <p:nvPr/>
          </p:nvSpPr>
          <p:spPr>
            <a:xfrm>
              <a:off x="1855688" y="3348019"/>
              <a:ext cx="175416" cy="131156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7E94709-1FED-7A49-9D2C-72CB36B41434}"/>
                </a:ext>
              </a:extLst>
            </p:cNvPr>
            <p:cNvSpPr/>
            <p:nvPr/>
          </p:nvSpPr>
          <p:spPr>
            <a:xfrm>
              <a:off x="2123883" y="3580534"/>
              <a:ext cx="173736" cy="1080655"/>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8AAE3B6-30FF-B94D-9D01-B8304CADD8CE}"/>
                </a:ext>
              </a:extLst>
            </p:cNvPr>
            <p:cNvSpPr/>
            <p:nvPr/>
          </p:nvSpPr>
          <p:spPr>
            <a:xfrm>
              <a:off x="2393806" y="3783451"/>
              <a:ext cx="173736" cy="876134"/>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60090413-2D01-8544-85E1-8C68B096344A}"/>
                </a:ext>
              </a:extLst>
            </p:cNvPr>
            <p:cNvSpPr/>
            <p:nvPr/>
          </p:nvSpPr>
          <p:spPr>
            <a:xfrm>
              <a:off x="2670824" y="3976090"/>
              <a:ext cx="173736" cy="68349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AEDED1-7DCC-6B40-A4C3-4965688EE204}"/>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2FCA410E-3B81-4848-B2E1-B5BB393CFFF4}"/>
                </a:ext>
              </a:extLst>
            </p:cNvPr>
            <p:cNvCxnSpPr>
              <a:cxnSpLocks/>
              <a:stCxn id="8" idx="2"/>
              <a:endCxn id="24" idx="0"/>
            </p:cNvCxnSpPr>
            <p:nvPr/>
          </p:nvCxnSpPr>
          <p:spPr>
            <a:xfrm>
              <a:off x="1165787" y="4663299"/>
              <a:ext cx="686"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EB0980-B05E-6844-A0FB-152F715827AE}"/>
                </a:ext>
              </a:extLst>
            </p:cNvPr>
            <p:cNvCxnSpPr>
              <a:cxnSpLocks/>
              <a:stCxn id="9" idx="2"/>
              <a:endCxn id="25"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B42583-98EF-584E-90B6-BCD30A106798}"/>
                </a:ext>
              </a:extLst>
            </p:cNvPr>
            <p:cNvCxnSpPr>
              <a:cxnSpLocks/>
              <a:stCxn id="10" idx="2"/>
              <a:endCxn id="26"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1E81C-9830-DE49-B9E6-2E5E6A86F90F}"/>
                </a:ext>
              </a:extLst>
            </p:cNvPr>
            <p:cNvCxnSpPr>
              <a:cxnSpLocks/>
              <a:stCxn id="11" idx="2"/>
              <a:endCxn id="27" idx="0"/>
            </p:cNvCxnSpPr>
            <p:nvPr/>
          </p:nvCxnSpPr>
          <p:spPr>
            <a:xfrm flipH="1">
              <a:off x="1943354" y="4659581"/>
              <a:ext cx="0"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639D22-61AB-4A4D-AC38-93493F766B50}"/>
                </a:ext>
              </a:extLst>
            </p:cNvPr>
            <p:cNvCxnSpPr>
              <a:cxnSpLocks/>
              <a:stCxn id="12" idx="2"/>
              <a:endCxn id="28" idx="0"/>
            </p:cNvCxnSpPr>
            <p:nvPr/>
          </p:nvCxnSpPr>
          <p:spPr>
            <a:xfrm flipH="1">
              <a:off x="2209782" y="4661189"/>
              <a:ext cx="96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ABBF8D-D89A-4D4F-B063-05F077132D16}"/>
                </a:ext>
              </a:extLst>
            </p:cNvPr>
            <p:cNvCxnSpPr>
              <a:cxnSpLocks/>
              <a:stCxn id="14" idx="2"/>
              <a:endCxn id="7" idx="0"/>
            </p:cNvCxnSpPr>
            <p:nvPr/>
          </p:nvCxnSpPr>
          <p:spPr>
            <a:xfrm flipH="1">
              <a:off x="2756627" y="4659581"/>
              <a:ext cx="1065"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71CEB7-C5EC-F544-A7E3-24859B1799DF}"/>
                </a:ext>
              </a:extLst>
            </p:cNvPr>
            <p:cNvCxnSpPr>
              <a:cxnSpLocks/>
              <a:stCxn id="15" idx="2"/>
              <a:endCxn id="30"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18F012-DE48-A64C-BF49-4AD0AC583DDD}"/>
                </a:ext>
              </a:extLst>
            </p:cNvPr>
            <p:cNvCxnSpPr>
              <a:cxnSpLocks/>
              <a:stCxn id="13" idx="2"/>
              <a:endCxn id="29" idx="0"/>
            </p:cNvCxnSpPr>
            <p:nvPr/>
          </p:nvCxnSpPr>
          <p:spPr>
            <a:xfrm>
              <a:off x="2480674" y="4659585"/>
              <a:ext cx="0" cy="752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0320A9C-41FF-C24C-B6CC-E99C83D41199}"/>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25" name="Rectangle 24">
              <a:extLst>
                <a:ext uri="{FF2B5EF4-FFF2-40B4-BE49-F238E27FC236}">
                  <a16:creationId xmlns:a16="http://schemas.microsoft.com/office/drawing/2014/main" id="{8648E2F6-88AC-1046-9671-3336BCA1DBB9}"/>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26" name="Rectangle 25">
              <a:extLst>
                <a:ext uri="{FF2B5EF4-FFF2-40B4-BE49-F238E27FC236}">
                  <a16:creationId xmlns:a16="http://schemas.microsoft.com/office/drawing/2014/main" id="{345B203D-126C-994A-8268-03C480A2D73C}"/>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27" name="Rectangle 26">
              <a:extLst>
                <a:ext uri="{FF2B5EF4-FFF2-40B4-BE49-F238E27FC236}">
                  <a16:creationId xmlns:a16="http://schemas.microsoft.com/office/drawing/2014/main" id="{0CDA740E-A544-5B47-950F-169DA4663B88}"/>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28" name="Rectangle 27">
              <a:extLst>
                <a:ext uri="{FF2B5EF4-FFF2-40B4-BE49-F238E27FC236}">
                  <a16:creationId xmlns:a16="http://schemas.microsoft.com/office/drawing/2014/main" id="{B824C66C-C7D6-2740-842F-20F09B974D06}"/>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29" name="Rectangle 28">
              <a:extLst>
                <a:ext uri="{FF2B5EF4-FFF2-40B4-BE49-F238E27FC236}">
                  <a16:creationId xmlns:a16="http://schemas.microsoft.com/office/drawing/2014/main" id="{4F63FD15-479D-6F46-BF44-9FDB484B8D7F}"/>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30" name="Rectangle 29">
              <a:extLst>
                <a:ext uri="{FF2B5EF4-FFF2-40B4-BE49-F238E27FC236}">
                  <a16:creationId xmlns:a16="http://schemas.microsoft.com/office/drawing/2014/main" id="{A8E71C23-5F30-C645-A1C2-A1EA9A3CF709}"/>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31" name="Rectangle 30">
              <a:extLst>
                <a:ext uri="{FF2B5EF4-FFF2-40B4-BE49-F238E27FC236}">
                  <a16:creationId xmlns:a16="http://schemas.microsoft.com/office/drawing/2014/main" id="{D80CF8DD-ACAF-B44D-81AD-1D3FD8D28DCF}"/>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32" name="Rectangle 31">
              <a:extLst>
                <a:ext uri="{FF2B5EF4-FFF2-40B4-BE49-F238E27FC236}">
                  <a16:creationId xmlns:a16="http://schemas.microsoft.com/office/drawing/2014/main" id="{68316D82-49A3-234A-B5F8-43CF12C1D1B5}"/>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33" name="Rectangle 32">
              <a:extLst>
                <a:ext uri="{FF2B5EF4-FFF2-40B4-BE49-F238E27FC236}">
                  <a16:creationId xmlns:a16="http://schemas.microsoft.com/office/drawing/2014/main" id="{0E0B7B30-6BB9-9E4F-9591-B29FAC5931B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nvGrpSpPr>
          <p:cNvPr id="198" name="Group 197">
            <a:extLst>
              <a:ext uri="{FF2B5EF4-FFF2-40B4-BE49-F238E27FC236}">
                <a16:creationId xmlns:a16="http://schemas.microsoft.com/office/drawing/2014/main" id="{2C8210C1-891B-B04D-826D-8266BA58310B}"/>
              </a:ext>
            </a:extLst>
          </p:cNvPr>
          <p:cNvGrpSpPr/>
          <p:nvPr/>
        </p:nvGrpSpPr>
        <p:grpSpPr>
          <a:xfrm>
            <a:off x="6332170" y="1310879"/>
            <a:ext cx="2475145" cy="2438892"/>
            <a:chOff x="6332170" y="1310879"/>
            <a:chExt cx="2475145" cy="2438892"/>
          </a:xfrm>
        </p:grpSpPr>
        <p:grpSp>
          <p:nvGrpSpPr>
            <p:cNvPr id="192" name="Group 191">
              <a:extLst>
                <a:ext uri="{FF2B5EF4-FFF2-40B4-BE49-F238E27FC236}">
                  <a16:creationId xmlns:a16="http://schemas.microsoft.com/office/drawing/2014/main" id="{DC0EE5B7-A19F-0543-9BB2-40D202A61403}"/>
                </a:ext>
              </a:extLst>
            </p:cNvPr>
            <p:cNvGrpSpPr/>
            <p:nvPr/>
          </p:nvGrpSpPr>
          <p:grpSpPr>
            <a:xfrm>
              <a:off x="6471419" y="1534522"/>
              <a:ext cx="2335896" cy="2215249"/>
              <a:chOff x="6471419" y="1534522"/>
              <a:chExt cx="2335896" cy="2215249"/>
            </a:xfrm>
          </p:grpSpPr>
          <p:grpSp>
            <p:nvGrpSpPr>
              <p:cNvPr id="185" name="Group 184">
                <a:extLst>
                  <a:ext uri="{FF2B5EF4-FFF2-40B4-BE49-F238E27FC236}">
                    <a16:creationId xmlns:a16="http://schemas.microsoft.com/office/drawing/2014/main" id="{5F9427DA-16AF-CF49-B612-E5962EF1C7AB}"/>
                  </a:ext>
                </a:extLst>
              </p:cNvPr>
              <p:cNvGrpSpPr/>
              <p:nvPr/>
            </p:nvGrpSpPr>
            <p:grpSpPr>
              <a:xfrm>
                <a:off x="6587115" y="1534522"/>
                <a:ext cx="2082800" cy="1403379"/>
                <a:chOff x="6587115" y="1534522"/>
                <a:chExt cx="2082800" cy="1403379"/>
              </a:xfrm>
            </p:grpSpPr>
            <p:sp>
              <p:nvSpPr>
                <p:cNvPr id="147" name="Freeform 146">
                  <a:extLst>
                    <a:ext uri="{FF2B5EF4-FFF2-40B4-BE49-F238E27FC236}">
                      <a16:creationId xmlns:a16="http://schemas.microsoft.com/office/drawing/2014/main" id="{C1E5935F-CAAE-5B44-978F-F5AA34AF3B7D}"/>
                    </a:ext>
                  </a:extLst>
                </p:cNvPr>
                <p:cNvSpPr/>
                <p:nvPr/>
              </p:nvSpPr>
              <p:spPr>
                <a:xfrm>
                  <a:off x="6587115" y="1544529"/>
                  <a:ext cx="2082800" cy="1393372"/>
                </a:xfrm>
                <a:custGeom>
                  <a:avLst/>
                  <a:gdLst>
                    <a:gd name="connsiteX0" fmla="*/ 0 w 2082800"/>
                    <a:gd name="connsiteY0" fmla="*/ 0 h 1393372"/>
                    <a:gd name="connsiteX1" fmla="*/ 0 w 2082800"/>
                    <a:gd name="connsiteY1" fmla="*/ 1393372 h 1393372"/>
                    <a:gd name="connsiteX2" fmla="*/ 79828 w 2082800"/>
                    <a:gd name="connsiteY2" fmla="*/ 1393372 h 1393372"/>
                    <a:gd name="connsiteX3" fmla="*/ 2082800 w 2082800"/>
                    <a:gd name="connsiteY3" fmla="*/ 1393372 h 1393372"/>
                    <a:gd name="connsiteX4" fmla="*/ 2061028 w 2082800"/>
                    <a:gd name="connsiteY4" fmla="*/ 1023257 h 1393372"/>
                    <a:gd name="connsiteX5" fmla="*/ 1959428 w 2082800"/>
                    <a:gd name="connsiteY5" fmla="*/ 1037772 h 1393372"/>
                    <a:gd name="connsiteX6" fmla="*/ 1531257 w 2082800"/>
                    <a:gd name="connsiteY6" fmla="*/ 972457 h 1393372"/>
                    <a:gd name="connsiteX7" fmla="*/ 1378857 w 2082800"/>
                    <a:gd name="connsiteY7" fmla="*/ 878114 h 1393372"/>
                    <a:gd name="connsiteX8" fmla="*/ 1153885 w 2082800"/>
                    <a:gd name="connsiteY8" fmla="*/ 747486 h 1393372"/>
                    <a:gd name="connsiteX9" fmla="*/ 986971 w 2082800"/>
                    <a:gd name="connsiteY9" fmla="*/ 616857 h 1393372"/>
                    <a:gd name="connsiteX10" fmla="*/ 805543 w 2082800"/>
                    <a:gd name="connsiteY10" fmla="*/ 493486 h 1393372"/>
                    <a:gd name="connsiteX11" fmla="*/ 740228 w 2082800"/>
                    <a:gd name="connsiteY11" fmla="*/ 428172 h 1393372"/>
                    <a:gd name="connsiteX12" fmla="*/ 696685 w 2082800"/>
                    <a:gd name="connsiteY12" fmla="*/ 348343 h 1393372"/>
                    <a:gd name="connsiteX13" fmla="*/ 573314 w 2082800"/>
                    <a:gd name="connsiteY13" fmla="*/ 203200 h 1393372"/>
                    <a:gd name="connsiteX14" fmla="*/ 529771 w 2082800"/>
                    <a:gd name="connsiteY14" fmla="*/ 123372 h 1393372"/>
                    <a:gd name="connsiteX15" fmla="*/ 464457 w 2082800"/>
                    <a:gd name="connsiteY15" fmla="*/ 72572 h 1393372"/>
                    <a:gd name="connsiteX16" fmla="*/ 370114 w 2082800"/>
                    <a:gd name="connsiteY16" fmla="*/ 21772 h 1393372"/>
                    <a:gd name="connsiteX17" fmla="*/ 181428 w 2082800"/>
                    <a:gd name="connsiteY17" fmla="*/ 14514 h 1393372"/>
                    <a:gd name="connsiteX18" fmla="*/ 0 w 2082800"/>
                    <a:gd name="connsiteY18" fmla="*/ 0 h 139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82800" h="1393372">
                      <a:moveTo>
                        <a:pt x="0" y="0"/>
                      </a:moveTo>
                      <a:lnTo>
                        <a:pt x="0" y="1393372"/>
                      </a:lnTo>
                      <a:lnTo>
                        <a:pt x="79828" y="1393372"/>
                      </a:lnTo>
                      <a:lnTo>
                        <a:pt x="2082800" y="1393372"/>
                      </a:lnTo>
                      <a:lnTo>
                        <a:pt x="2061028" y="1023257"/>
                      </a:lnTo>
                      <a:lnTo>
                        <a:pt x="1959428" y="1037772"/>
                      </a:lnTo>
                      <a:lnTo>
                        <a:pt x="1531257" y="972457"/>
                      </a:lnTo>
                      <a:lnTo>
                        <a:pt x="1378857" y="878114"/>
                      </a:lnTo>
                      <a:lnTo>
                        <a:pt x="1153885" y="747486"/>
                      </a:lnTo>
                      <a:lnTo>
                        <a:pt x="986971" y="616857"/>
                      </a:lnTo>
                      <a:lnTo>
                        <a:pt x="805543" y="493486"/>
                      </a:lnTo>
                      <a:lnTo>
                        <a:pt x="740228" y="428172"/>
                      </a:lnTo>
                      <a:lnTo>
                        <a:pt x="696685" y="348343"/>
                      </a:lnTo>
                      <a:lnTo>
                        <a:pt x="573314" y="203200"/>
                      </a:lnTo>
                      <a:lnTo>
                        <a:pt x="529771" y="123372"/>
                      </a:lnTo>
                      <a:lnTo>
                        <a:pt x="464457" y="72572"/>
                      </a:lnTo>
                      <a:lnTo>
                        <a:pt x="370114" y="21772"/>
                      </a:lnTo>
                      <a:lnTo>
                        <a:pt x="181428" y="14514"/>
                      </a:lnTo>
                      <a:lnTo>
                        <a:pt x="0" y="0"/>
                      </a:lnTo>
                      <a:close/>
                    </a:path>
                  </a:pathLst>
                </a:custGeom>
                <a:solidFill>
                  <a:srgbClr val="E2F0D9">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Freeform 147">
                  <a:extLst>
                    <a:ext uri="{FF2B5EF4-FFF2-40B4-BE49-F238E27FC236}">
                      <a16:creationId xmlns:a16="http://schemas.microsoft.com/office/drawing/2014/main" id="{110AC882-619F-9A44-ABFC-9E931F716C4E}"/>
                    </a:ext>
                  </a:extLst>
                </p:cNvPr>
                <p:cNvSpPr/>
                <p:nvPr/>
              </p:nvSpPr>
              <p:spPr>
                <a:xfrm>
                  <a:off x="6587115" y="1534522"/>
                  <a:ext cx="2046515" cy="1024952"/>
                </a:xfrm>
                <a:custGeom>
                  <a:avLst/>
                  <a:gdLst>
                    <a:gd name="connsiteX0" fmla="*/ 0 w 2046515"/>
                    <a:gd name="connsiteY0" fmla="*/ 3899 h 1077956"/>
                    <a:gd name="connsiteX1" fmla="*/ 319315 w 2046515"/>
                    <a:gd name="connsiteY1" fmla="*/ 11156 h 1077956"/>
                    <a:gd name="connsiteX2" fmla="*/ 486229 w 2046515"/>
                    <a:gd name="connsiteY2" fmla="*/ 98242 h 1077956"/>
                    <a:gd name="connsiteX3" fmla="*/ 580572 w 2046515"/>
                    <a:gd name="connsiteY3" fmla="*/ 221613 h 1077956"/>
                    <a:gd name="connsiteX4" fmla="*/ 682172 w 2046515"/>
                    <a:gd name="connsiteY4" fmla="*/ 366756 h 1077956"/>
                    <a:gd name="connsiteX5" fmla="*/ 863600 w 2046515"/>
                    <a:gd name="connsiteY5" fmla="*/ 555442 h 1077956"/>
                    <a:gd name="connsiteX6" fmla="*/ 1516743 w 2046515"/>
                    <a:gd name="connsiteY6" fmla="*/ 983613 h 1077956"/>
                    <a:gd name="connsiteX7" fmla="*/ 2046515 w 2046515"/>
                    <a:gd name="connsiteY7" fmla="*/ 1077956 h 107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6515" h="1077956">
                      <a:moveTo>
                        <a:pt x="0" y="3899"/>
                      </a:moveTo>
                      <a:cubicBezTo>
                        <a:pt x="119138" y="-335"/>
                        <a:pt x="238277" y="-4568"/>
                        <a:pt x="319315" y="11156"/>
                      </a:cubicBezTo>
                      <a:cubicBezTo>
                        <a:pt x="400353" y="26880"/>
                        <a:pt x="442686" y="63166"/>
                        <a:pt x="486229" y="98242"/>
                      </a:cubicBezTo>
                      <a:cubicBezTo>
                        <a:pt x="529772" y="133318"/>
                        <a:pt x="547915" y="176861"/>
                        <a:pt x="580572" y="221613"/>
                      </a:cubicBezTo>
                      <a:cubicBezTo>
                        <a:pt x="613229" y="266365"/>
                        <a:pt x="635001" y="311118"/>
                        <a:pt x="682172" y="366756"/>
                      </a:cubicBezTo>
                      <a:cubicBezTo>
                        <a:pt x="729343" y="422394"/>
                        <a:pt x="724505" y="452633"/>
                        <a:pt x="863600" y="555442"/>
                      </a:cubicBezTo>
                      <a:cubicBezTo>
                        <a:pt x="1002695" y="658251"/>
                        <a:pt x="1319591" y="896527"/>
                        <a:pt x="1516743" y="983613"/>
                      </a:cubicBezTo>
                      <a:cubicBezTo>
                        <a:pt x="1713895" y="1070699"/>
                        <a:pt x="1880205" y="1074327"/>
                        <a:pt x="2046515" y="1077956"/>
                      </a:cubicBezTo>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5" name="Rectangle 74">
                <a:extLst>
                  <a:ext uri="{FF2B5EF4-FFF2-40B4-BE49-F238E27FC236}">
                    <a16:creationId xmlns:a16="http://schemas.microsoft.com/office/drawing/2014/main" id="{96F012CD-612A-F24F-AB26-2B8F7BCBB72B}"/>
                  </a:ext>
                </a:extLst>
              </p:cNvPr>
              <p:cNvSpPr/>
              <p:nvPr/>
            </p:nvSpPr>
            <p:spPr>
              <a:xfrm>
                <a:off x="6471419" y="3380439"/>
                <a:ext cx="233589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High spatial locality </a:t>
                </a:r>
              </a:p>
            </p:txBody>
          </p:sp>
        </p:grpSp>
        <p:grpSp>
          <p:nvGrpSpPr>
            <p:cNvPr id="34" name="Group 33">
              <a:extLst>
                <a:ext uri="{FF2B5EF4-FFF2-40B4-BE49-F238E27FC236}">
                  <a16:creationId xmlns:a16="http://schemas.microsoft.com/office/drawing/2014/main" id="{96C424CE-6699-0040-A51D-27453FA43D00}"/>
                </a:ext>
              </a:extLst>
            </p:cNvPr>
            <p:cNvGrpSpPr/>
            <p:nvPr/>
          </p:nvGrpSpPr>
          <p:grpSpPr>
            <a:xfrm>
              <a:off x="6332170" y="1310879"/>
              <a:ext cx="2422047" cy="2045162"/>
              <a:chOff x="788815" y="3038014"/>
              <a:chExt cx="2422047" cy="2045162"/>
            </a:xfrm>
          </p:grpSpPr>
          <p:sp>
            <p:nvSpPr>
              <p:cNvPr id="35" name="Rectangle 34">
                <a:extLst>
                  <a:ext uri="{FF2B5EF4-FFF2-40B4-BE49-F238E27FC236}">
                    <a16:creationId xmlns:a16="http://schemas.microsoft.com/office/drawing/2014/main" id="{2FEA453F-352F-AF43-9B2A-402388CAF0DE}"/>
                  </a:ext>
                </a:extLst>
              </p:cNvPr>
              <p:cNvSpPr/>
              <p:nvPr/>
            </p:nvSpPr>
            <p:spPr>
              <a:xfrm>
                <a:off x="988870" y="3213231"/>
                <a:ext cx="2221992" cy="145389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92ABE1-D41E-FD4C-A990-9AE7892EBC0E}"/>
                  </a:ext>
                </a:extLst>
              </p:cNvPr>
              <p:cNvSpPr/>
              <p:nvPr/>
            </p:nvSpPr>
            <p:spPr>
              <a:xfrm>
                <a:off x="2669759"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9144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sp>
            <p:nvSpPr>
              <p:cNvPr id="37" name="Rectangle 36">
                <a:extLst>
                  <a:ext uri="{FF2B5EF4-FFF2-40B4-BE49-F238E27FC236}">
                    <a16:creationId xmlns:a16="http://schemas.microsoft.com/office/drawing/2014/main" id="{948C5654-CED7-9243-BA14-0704038454C7}"/>
                  </a:ext>
                </a:extLst>
              </p:cNvPr>
              <p:cNvSpPr/>
              <p:nvPr/>
            </p:nvSpPr>
            <p:spPr>
              <a:xfrm>
                <a:off x="1083495" y="3355707"/>
                <a:ext cx="169160" cy="130759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E1787F99-01A1-E848-A01D-E0DDCDAC2D9F}"/>
                  </a:ext>
                </a:extLst>
              </p:cNvPr>
              <p:cNvSpPr/>
              <p:nvPr/>
            </p:nvSpPr>
            <p:spPr>
              <a:xfrm>
                <a:off x="1331437" y="3580534"/>
                <a:ext cx="175490" cy="1079051"/>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F7C427AB-FB27-6A4D-AC72-8BEAB64ACA60}"/>
                  </a:ext>
                </a:extLst>
              </p:cNvPr>
              <p:cNvSpPr/>
              <p:nvPr/>
            </p:nvSpPr>
            <p:spPr>
              <a:xfrm>
                <a:off x="1593570" y="3783451"/>
                <a:ext cx="175475" cy="876130"/>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09CBAC-F78D-2240-A831-2D6F217FE1AC}"/>
                  </a:ext>
                </a:extLst>
              </p:cNvPr>
              <p:cNvSpPr/>
              <p:nvPr/>
            </p:nvSpPr>
            <p:spPr>
              <a:xfrm>
                <a:off x="1855688" y="4388429"/>
                <a:ext cx="175416"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1454BFB3-A62D-4E42-9477-B9E00D046928}"/>
                  </a:ext>
                </a:extLst>
              </p:cNvPr>
              <p:cNvSpPr/>
              <p:nvPr/>
            </p:nvSpPr>
            <p:spPr>
              <a:xfrm>
                <a:off x="2123883" y="4394007"/>
                <a:ext cx="173015" cy="26718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8B91D06-7CBF-5B4C-9605-EDDC6F5023FF}"/>
                  </a:ext>
                </a:extLst>
              </p:cNvPr>
              <p:cNvSpPr/>
              <p:nvPr/>
            </p:nvSpPr>
            <p:spPr>
              <a:xfrm>
                <a:off x="2393806" y="4388429"/>
                <a:ext cx="173736"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DD42E6EE-97A2-BF47-B320-DEB427E86EF6}"/>
                  </a:ext>
                </a:extLst>
              </p:cNvPr>
              <p:cNvSpPr/>
              <p:nvPr/>
            </p:nvSpPr>
            <p:spPr>
              <a:xfrm>
                <a:off x="2670823" y="4386735"/>
                <a:ext cx="172671" cy="272846"/>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6968465B-CE2D-8D40-A8A8-0BFB026D8B35}"/>
                  </a:ext>
                </a:extLst>
              </p:cNvPr>
              <p:cNvSpPr/>
              <p:nvPr/>
            </p:nvSpPr>
            <p:spPr>
              <a:xfrm>
                <a:off x="2937339" y="4388429"/>
                <a:ext cx="173736" cy="271152"/>
              </a:xfrm>
              <a:prstGeom prst="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5" name="Straight Connector 44">
                <a:extLst>
                  <a:ext uri="{FF2B5EF4-FFF2-40B4-BE49-F238E27FC236}">
                    <a16:creationId xmlns:a16="http://schemas.microsoft.com/office/drawing/2014/main" id="{27FDFFB1-64A7-2E4E-A297-1E06465A19D1}"/>
                  </a:ext>
                </a:extLst>
              </p:cNvPr>
              <p:cNvCxnSpPr>
                <a:cxnSpLocks/>
                <a:stCxn id="37" idx="2"/>
                <a:endCxn id="53" idx="0"/>
              </p:cNvCxnSpPr>
              <p:nvPr/>
            </p:nvCxnSpPr>
            <p:spPr>
              <a:xfrm flipH="1">
                <a:off x="1166473" y="4663299"/>
                <a:ext cx="1602" cy="683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065567D-0FEA-0B42-8803-67CBC9AFE683}"/>
                  </a:ext>
                </a:extLst>
              </p:cNvPr>
              <p:cNvCxnSpPr>
                <a:cxnSpLocks/>
                <a:stCxn id="38" idx="2"/>
                <a:endCxn id="54" idx="0"/>
              </p:cNvCxnSpPr>
              <p:nvPr/>
            </p:nvCxnSpPr>
            <p:spPr>
              <a:xfrm flipH="1">
                <a:off x="1418305" y="4659585"/>
                <a:ext cx="877" cy="752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E04B513-16DD-9342-829E-733FB4B70B2C}"/>
                  </a:ext>
                </a:extLst>
              </p:cNvPr>
              <p:cNvCxnSpPr>
                <a:cxnSpLocks/>
                <a:stCxn id="39" idx="2"/>
                <a:endCxn id="55" idx="0"/>
              </p:cNvCxnSpPr>
              <p:nvPr/>
            </p:nvCxnSpPr>
            <p:spPr>
              <a:xfrm flipH="1">
                <a:off x="1680190" y="4659581"/>
                <a:ext cx="1118" cy="76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33DDDF5-299D-B249-8494-6F8D9B74B90F}"/>
                  </a:ext>
                </a:extLst>
              </p:cNvPr>
              <p:cNvCxnSpPr>
                <a:cxnSpLocks/>
                <a:stCxn id="40" idx="2"/>
                <a:endCxn id="56" idx="0"/>
              </p:cNvCxnSpPr>
              <p:nvPr/>
            </p:nvCxnSpPr>
            <p:spPr>
              <a:xfrm flipH="1">
                <a:off x="1943354" y="4655611"/>
                <a:ext cx="42" cy="8239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B7F84A4-5D87-6448-9184-3F234A924CE4}"/>
                  </a:ext>
                </a:extLst>
              </p:cNvPr>
              <p:cNvCxnSpPr>
                <a:cxnSpLocks/>
                <a:stCxn id="41" idx="2"/>
                <a:endCxn id="57" idx="0"/>
              </p:cNvCxnSpPr>
              <p:nvPr/>
            </p:nvCxnSpPr>
            <p:spPr>
              <a:xfrm flipH="1">
                <a:off x="2209782" y="4661189"/>
                <a:ext cx="609" cy="768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3997389-851E-DE47-A360-5590156580C2}"/>
                  </a:ext>
                </a:extLst>
              </p:cNvPr>
              <p:cNvCxnSpPr>
                <a:cxnSpLocks/>
                <a:stCxn id="43" idx="2"/>
                <a:endCxn id="36" idx="0"/>
              </p:cNvCxnSpPr>
              <p:nvPr/>
            </p:nvCxnSpPr>
            <p:spPr>
              <a:xfrm flipH="1">
                <a:off x="2756627" y="4659581"/>
                <a:ext cx="532" cy="75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D66897B-7246-9A4E-8FE1-7C048C061C1D}"/>
                  </a:ext>
                </a:extLst>
              </p:cNvPr>
              <p:cNvCxnSpPr>
                <a:cxnSpLocks/>
                <a:stCxn id="44" idx="2"/>
                <a:endCxn id="59" idx="0"/>
              </p:cNvCxnSpPr>
              <p:nvPr/>
            </p:nvCxnSpPr>
            <p:spPr>
              <a:xfrm flipH="1">
                <a:off x="3023675" y="4659581"/>
                <a:ext cx="532" cy="731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4C5BC1-45D0-E34D-AC53-94028BB4960C}"/>
                  </a:ext>
                </a:extLst>
              </p:cNvPr>
              <p:cNvCxnSpPr>
                <a:cxnSpLocks/>
                <a:stCxn id="42" idx="2"/>
                <a:endCxn id="58" idx="0"/>
              </p:cNvCxnSpPr>
              <p:nvPr/>
            </p:nvCxnSpPr>
            <p:spPr>
              <a:xfrm>
                <a:off x="2480674" y="4661275"/>
                <a:ext cx="0" cy="7355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139F9447-25D3-E149-B2D6-4FA7618D15F5}"/>
                  </a:ext>
                </a:extLst>
              </p:cNvPr>
              <p:cNvSpPr/>
              <p:nvPr/>
            </p:nvSpPr>
            <p:spPr>
              <a:xfrm>
                <a:off x="1079605" y="4731659"/>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a:t>
                </a:r>
                <a:endParaRPr kumimoji="0" lang="en-US" sz="1050" b="0" i="0" u="none" strike="noStrike" kern="1200" cap="none" spc="0" normalizeH="0" baseline="-25000" noProof="0" dirty="0">
                  <a:ln>
                    <a:noFill/>
                  </a:ln>
                  <a:solidFill>
                    <a:prstClr val="black"/>
                  </a:solidFill>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703319AD-BA3D-7445-B0CF-D7CED350B9D3}"/>
                  </a:ext>
                </a:extLst>
              </p:cNvPr>
              <p:cNvSpPr/>
              <p:nvPr/>
            </p:nvSpPr>
            <p:spPr>
              <a:xfrm>
                <a:off x="1331437" y="4734833"/>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55" name="Rectangle 54">
                <a:extLst>
                  <a:ext uri="{FF2B5EF4-FFF2-40B4-BE49-F238E27FC236}">
                    <a16:creationId xmlns:a16="http://schemas.microsoft.com/office/drawing/2014/main" id="{3BB025A1-A2AE-6844-8DE2-4C6D0D66B491}"/>
                  </a:ext>
                </a:extLst>
              </p:cNvPr>
              <p:cNvSpPr/>
              <p:nvPr/>
            </p:nvSpPr>
            <p:spPr>
              <a:xfrm>
                <a:off x="1593322" y="4735740"/>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56" name="Rectangle 55">
                <a:extLst>
                  <a:ext uri="{FF2B5EF4-FFF2-40B4-BE49-F238E27FC236}">
                    <a16:creationId xmlns:a16="http://schemas.microsoft.com/office/drawing/2014/main" id="{CD693980-2281-8C46-9387-0C485FB72584}"/>
                  </a:ext>
                </a:extLst>
              </p:cNvPr>
              <p:cNvSpPr/>
              <p:nvPr/>
            </p:nvSpPr>
            <p:spPr>
              <a:xfrm>
                <a:off x="1856486" y="4738008"/>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8</a:t>
                </a:r>
              </a:p>
            </p:txBody>
          </p:sp>
          <p:sp>
            <p:nvSpPr>
              <p:cNvPr id="57" name="Rectangle 56">
                <a:extLst>
                  <a:ext uri="{FF2B5EF4-FFF2-40B4-BE49-F238E27FC236}">
                    <a16:creationId xmlns:a16="http://schemas.microsoft.com/office/drawing/2014/main" id="{F61F2C8E-497F-7048-B7CD-02C8FFC432A3}"/>
                  </a:ext>
                </a:extLst>
              </p:cNvPr>
              <p:cNvSpPr/>
              <p:nvPr/>
            </p:nvSpPr>
            <p:spPr>
              <a:xfrm>
                <a:off x="2122914" y="4738006"/>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16</a:t>
                </a:r>
              </a:p>
            </p:txBody>
          </p:sp>
          <p:sp>
            <p:nvSpPr>
              <p:cNvPr id="58" name="Rectangle 57">
                <a:extLst>
                  <a:ext uri="{FF2B5EF4-FFF2-40B4-BE49-F238E27FC236}">
                    <a16:creationId xmlns:a16="http://schemas.microsoft.com/office/drawing/2014/main" id="{8CD3DE2A-877E-6D42-83E7-568A78481953}"/>
                  </a:ext>
                </a:extLst>
              </p:cNvPr>
              <p:cNvSpPr/>
              <p:nvPr/>
            </p:nvSpPr>
            <p:spPr>
              <a:xfrm>
                <a:off x="2393806" y="4734832"/>
                <a:ext cx="173736"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32</a:t>
                </a:r>
              </a:p>
            </p:txBody>
          </p:sp>
          <p:sp>
            <p:nvSpPr>
              <p:cNvPr id="59" name="Rectangle 58">
                <a:extLst>
                  <a:ext uri="{FF2B5EF4-FFF2-40B4-BE49-F238E27FC236}">
                    <a16:creationId xmlns:a16="http://schemas.microsoft.com/office/drawing/2014/main" id="{161952EB-693F-3A48-9171-52BCAB8593C0}"/>
                  </a:ext>
                </a:extLst>
              </p:cNvPr>
              <p:cNvSpPr/>
              <p:nvPr/>
            </p:nvSpPr>
            <p:spPr>
              <a:xfrm>
                <a:off x="2937339" y="4737388"/>
                <a:ext cx="172672" cy="16101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r>
                  <a:rPr kumimoji="0" lang="en-US" sz="1200" b="0" i="0" u="none" strike="noStrike" kern="1200" cap="none" spc="0" normalizeH="0" baseline="30000" noProof="0" dirty="0">
                    <a:ln>
                      <a:noFill/>
                    </a:ln>
                    <a:solidFill>
                      <a:prstClr val="black"/>
                    </a:solidFill>
                    <a:effectLst/>
                    <a:uLnTx/>
                    <a:uFillTx/>
                    <a:latin typeface="Cambria" panose="02040503050406030204" pitchFamily="18" charset="0"/>
                    <a:ea typeface="+mn-ea"/>
                    <a:cs typeface="+mn-cs"/>
                  </a:rPr>
                  <a:t>N</a:t>
                </a:r>
              </a:p>
            </p:txBody>
          </p:sp>
          <p:sp>
            <p:nvSpPr>
              <p:cNvPr id="60" name="Rectangle 59">
                <a:extLst>
                  <a:ext uri="{FF2B5EF4-FFF2-40B4-BE49-F238E27FC236}">
                    <a16:creationId xmlns:a16="http://schemas.microsoft.com/office/drawing/2014/main" id="{D3218B2F-80BC-8E4A-8704-C847AE759CDA}"/>
                  </a:ext>
                </a:extLst>
              </p:cNvPr>
              <p:cNvSpPr/>
              <p:nvPr/>
            </p:nvSpPr>
            <p:spPr>
              <a:xfrm>
                <a:off x="988871" y="4971551"/>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(bin)</a:t>
                </a:r>
              </a:p>
            </p:txBody>
          </p:sp>
          <p:sp>
            <p:nvSpPr>
              <p:cNvPr id="61" name="Rectangle 60">
                <a:extLst>
                  <a:ext uri="{FF2B5EF4-FFF2-40B4-BE49-F238E27FC236}">
                    <a16:creationId xmlns:a16="http://schemas.microsoft.com/office/drawing/2014/main" id="{5A81A1D0-B13B-9F48-BC03-FE6D96A5A176}"/>
                  </a:ext>
                </a:extLst>
              </p:cNvPr>
              <p:cNvSpPr/>
              <p:nvPr/>
            </p:nvSpPr>
            <p:spPr>
              <a:xfrm rot="16200000">
                <a:off x="117686" y="3887404"/>
                <a:ext cx="1453883"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Frequency (count)</a:t>
                </a:r>
              </a:p>
            </p:txBody>
          </p:sp>
          <p:sp>
            <p:nvSpPr>
              <p:cNvPr id="62" name="Rectangle 61">
                <a:extLst>
                  <a:ext uri="{FF2B5EF4-FFF2-40B4-BE49-F238E27FC236}">
                    <a16:creationId xmlns:a16="http://schemas.microsoft.com/office/drawing/2014/main" id="{BC95055B-3BA1-BA40-A0AE-2F792F382886}"/>
                  </a:ext>
                </a:extLst>
              </p:cNvPr>
              <p:cNvSpPr/>
              <p:nvPr/>
            </p:nvSpPr>
            <p:spPr>
              <a:xfrm>
                <a:off x="988871" y="3038014"/>
                <a:ext cx="2212685" cy="111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 Histogram</a:t>
                </a:r>
              </a:p>
            </p:txBody>
          </p:sp>
        </p:grpSp>
      </p:grpSp>
      <p:grpSp>
        <p:nvGrpSpPr>
          <p:cNvPr id="190" name="Group 189">
            <a:extLst>
              <a:ext uri="{FF2B5EF4-FFF2-40B4-BE49-F238E27FC236}">
                <a16:creationId xmlns:a16="http://schemas.microsoft.com/office/drawing/2014/main" id="{F84855BB-5702-4E46-9AFD-2EF48EC79D30}"/>
              </a:ext>
            </a:extLst>
          </p:cNvPr>
          <p:cNvGrpSpPr/>
          <p:nvPr/>
        </p:nvGrpSpPr>
        <p:grpSpPr>
          <a:xfrm>
            <a:off x="656478" y="2166419"/>
            <a:ext cx="3144962" cy="1044820"/>
            <a:chOff x="656478" y="2166419"/>
            <a:chExt cx="3144962" cy="1044820"/>
          </a:xfrm>
        </p:grpSpPr>
        <p:sp>
          <p:nvSpPr>
            <p:cNvPr id="72" name="Rectangle 71">
              <a:extLst>
                <a:ext uri="{FF2B5EF4-FFF2-40B4-BE49-F238E27FC236}">
                  <a16:creationId xmlns:a16="http://schemas.microsoft.com/office/drawing/2014/main" id="{932AA66C-AD8A-6C4D-9DB1-752D6A8C5B13}"/>
                </a:ext>
              </a:extLst>
            </p:cNvPr>
            <p:cNvSpPr/>
            <p:nvPr/>
          </p:nvSpPr>
          <p:spPr>
            <a:xfrm>
              <a:off x="3627704" y="2166419"/>
              <a:ext cx="173736" cy="101014"/>
            </a:xfrm>
            <a:prstGeom prst="rect">
              <a:avLst/>
            </a:prstGeom>
            <a:solidFill>
              <a:schemeClr val="accent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0" name="Curved Connector 69">
              <a:extLst>
                <a:ext uri="{FF2B5EF4-FFF2-40B4-BE49-F238E27FC236}">
                  <a16:creationId xmlns:a16="http://schemas.microsoft.com/office/drawing/2014/main" id="{59060C2A-944B-3E40-8ED2-57A48F22EE71}"/>
                </a:ext>
              </a:extLst>
            </p:cNvPr>
            <p:cNvCxnSpPr>
              <a:cxnSpLocks/>
              <a:stCxn id="64" idx="0"/>
              <a:endCxn id="65" idx="0"/>
            </p:cNvCxnSpPr>
            <p:nvPr/>
          </p:nvCxnSpPr>
          <p:spPr>
            <a:xfrm rot="5400000" flipH="1" flipV="1">
              <a:off x="945029" y="2307249"/>
              <a:ext cx="1" cy="403940"/>
            </a:xfrm>
            <a:prstGeom prst="curvedConnector3">
              <a:avLst>
                <a:gd name="adj1" fmla="val 228601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AA508A5-4921-7947-B461-83288D9EE12A}"/>
                </a:ext>
              </a:extLst>
            </p:cNvPr>
            <p:cNvSpPr/>
            <p:nvPr/>
          </p:nvSpPr>
          <p:spPr>
            <a:xfrm>
              <a:off x="656478" y="2841907"/>
              <a:ext cx="220746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stride profile(1)+= 1</a:t>
              </a:r>
            </a:p>
          </p:txBody>
        </p:sp>
      </p:grpSp>
      <p:grpSp>
        <p:nvGrpSpPr>
          <p:cNvPr id="197" name="Group 196">
            <a:extLst>
              <a:ext uri="{FF2B5EF4-FFF2-40B4-BE49-F238E27FC236}">
                <a16:creationId xmlns:a16="http://schemas.microsoft.com/office/drawing/2014/main" id="{E5A8CFB3-9653-9446-A223-D6A0E070D1DB}"/>
              </a:ext>
            </a:extLst>
          </p:cNvPr>
          <p:cNvGrpSpPr/>
          <p:nvPr/>
        </p:nvGrpSpPr>
        <p:grpSpPr>
          <a:xfrm>
            <a:off x="541089" y="1978242"/>
            <a:ext cx="2423640" cy="858928"/>
            <a:chOff x="541089" y="1978242"/>
            <a:chExt cx="2423640" cy="858928"/>
          </a:xfrm>
        </p:grpSpPr>
        <p:grpSp>
          <p:nvGrpSpPr>
            <p:cNvPr id="63" name="Group 62">
              <a:extLst>
                <a:ext uri="{FF2B5EF4-FFF2-40B4-BE49-F238E27FC236}">
                  <a16:creationId xmlns:a16="http://schemas.microsoft.com/office/drawing/2014/main" id="{3B801BCF-2E72-5240-898F-B04E8AFFE4C0}"/>
                </a:ext>
              </a:extLst>
            </p:cNvPr>
            <p:cNvGrpSpPr/>
            <p:nvPr/>
          </p:nvGrpSpPr>
          <p:grpSpPr>
            <a:xfrm>
              <a:off x="541089" y="2509196"/>
              <a:ext cx="2423640" cy="327974"/>
              <a:chOff x="592482" y="1798205"/>
              <a:chExt cx="2423640" cy="327974"/>
            </a:xfrm>
          </p:grpSpPr>
          <p:sp>
            <p:nvSpPr>
              <p:cNvPr id="64" name="Rectangle 63">
                <a:extLst>
                  <a:ext uri="{FF2B5EF4-FFF2-40B4-BE49-F238E27FC236}">
                    <a16:creationId xmlns:a16="http://schemas.microsoft.com/office/drawing/2014/main" id="{D58B1781-986D-854A-AE2A-22C23B586C25}"/>
                  </a:ext>
                </a:extLst>
              </p:cNvPr>
              <p:cNvSpPr/>
              <p:nvPr/>
            </p:nvSpPr>
            <p:spPr>
              <a:xfrm>
                <a:off x="592482" y="1798228"/>
                <a:ext cx="403940" cy="327951"/>
              </a:xfrm>
              <a:prstGeom prst="rect">
                <a:avLst/>
              </a:prstGeom>
              <a:solidFill>
                <a:schemeClr val="accent4"/>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0</a:t>
                </a:r>
              </a:p>
            </p:txBody>
          </p:sp>
          <p:sp>
            <p:nvSpPr>
              <p:cNvPr id="65" name="Rectangle 64">
                <a:extLst>
                  <a:ext uri="{FF2B5EF4-FFF2-40B4-BE49-F238E27FC236}">
                    <a16:creationId xmlns:a16="http://schemas.microsoft.com/office/drawing/2014/main" id="{C26EE8C9-C879-E34B-8D3E-0282C2A385A3}"/>
                  </a:ext>
                </a:extLst>
              </p:cNvPr>
              <p:cNvSpPr/>
              <p:nvPr/>
            </p:nvSpPr>
            <p:spPr>
              <a:xfrm>
                <a:off x="996422" y="1798227"/>
                <a:ext cx="403940" cy="327951"/>
              </a:xfrm>
              <a:prstGeom prst="rect">
                <a:avLst/>
              </a:prstGeom>
              <a:solidFill>
                <a:schemeClr val="accent4"/>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a:t>
                </a:r>
              </a:p>
            </p:txBody>
          </p:sp>
          <p:sp>
            <p:nvSpPr>
              <p:cNvPr id="66" name="Rectangle 65">
                <a:extLst>
                  <a:ext uri="{FF2B5EF4-FFF2-40B4-BE49-F238E27FC236}">
                    <a16:creationId xmlns:a16="http://schemas.microsoft.com/office/drawing/2014/main" id="{87F5640C-6DAE-2645-A015-76C04FF46674}"/>
                  </a:ext>
                </a:extLst>
              </p:cNvPr>
              <p:cNvSpPr/>
              <p:nvPr/>
            </p:nvSpPr>
            <p:spPr>
              <a:xfrm>
                <a:off x="1400362" y="1798226"/>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2</a:t>
                </a:r>
              </a:p>
            </p:txBody>
          </p:sp>
          <p:sp>
            <p:nvSpPr>
              <p:cNvPr id="67" name="Rectangle 66">
                <a:extLst>
                  <a:ext uri="{FF2B5EF4-FFF2-40B4-BE49-F238E27FC236}">
                    <a16:creationId xmlns:a16="http://schemas.microsoft.com/office/drawing/2014/main" id="{3D7392CC-A53E-364A-BE9A-BA5A5F622173}"/>
                  </a:ext>
                </a:extLst>
              </p:cNvPr>
              <p:cNvSpPr/>
              <p:nvPr/>
            </p:nvSpPr>
            <p:spPr>
              <a:xfrm>
                <a:off x="1804302" y="1798223"/>
                <a:ext cx="403940" cy="32795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a:t>
                </a:r>
              </a:p>
            </p:txBody>
          </p:sp>
          <p:sp>
            <p:nvSpPr>
              <p:cNvPr id="68" name="Rectangle 67">
                <a:extLst>
                  <a:ext uri="{FF2B5EF4-FFF2-40B4-BE49-F238E27FC236}">
                    <a16:creationId xmlns:a16="http://schemas.microsoft.com/office/drawing/2014/main" id="{9A3465DC-F60A-C14B-A261-8773DD983641}"/>
                  </a:ext>
                </a:extLst>
              </p:cNvPr>
              <p:cNvSpPr/>
              <p:nvPr/>
            </p:nvSpPr>
            <p:spPr>
              <a:xfrm>
                <a:off x="2208242" y="1798217"/>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4</a:t>
                </a:r>
              </a:p>
            </p:txBody>
          </p:sp>
          <p:sp>
            <p:nvSpPr>
              <p:cNvPr id="69" name="Rectangle 68">
                <a:extLst>
                  <a:ext uri="{FF2B5EF4-FFF2-40B4-BE49-F238E27FC236}">
                    <a16:creationId xmlns:a16="http://schemas.microsoft.com/office/drawing/2014/main" id="{53B1BE0E-988B-0E4C-B788-B3853488465F}"/>
                  </a:ext>
                </a:extLst>
              </p:cNvPr>
              <p:cNvSpPr/>
              <p:nvPr/>
            </p:nvSpPr>
            <p:spPr>
              <a:xfrm>
                <a:off x="2612182" y="1798205"/>
                <a:ext cx="403940" cy="32795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5</a:t>
                </a:r>
              </a:p>
            </p:txBody>
          </p:sp>
        </p:grpSp>
        <p:sp>
          <p:nvSpPr>
            <p:cNvPr id="150" name="Rectangle 149">
              <a:extLst>
                <a:ext uri="{FF2B5EF4-FFF2-40B4-BE49-F238E27FC236}">
                  <a16:creationId xmlns:a16="http://schemas.microsoft.com/office/drawing/2014/main" id="{4708AE89-7AA1-E548-BCAF-5C8EA85809B2}"/>
                </a:ext>
              </a:extLst>
            </p:cNvPr>
            <p:cNvSpPr/>
            <p:nvPr/>
          </p:nvSpPr>
          <p:spPr>
            <a:xfrm>
              <a:off x="958782" y="1978242"/>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94" name="Group 193">
            <a:extLst>
              <a:ext uri="{FF2B5EF4-FFF2-40B4-BE49-F238E27FC236}">
                <a16:creationId xmlns:a16="http://schemas.microsoft.com/office/drawing/2014/main" id="{42B21FF5-9F24-8742-8541-50E8462A376E}"/>
              </a:ext>
            </a:extLst>
          </p:cNvPr>
          <p:cNvGrpSpPr/>
          <p:nvPr/>
        </p:nvGrpSpPr>
        <p:grpSpPr>
          <a:xfrm>
            <a:off x="671726" y="4633383"/>
            <a:ext cx="3641980" cy="1473411"/>
            <a:chOff x="671726" y="4633383"/>
            <a:chExt cx="3641980" cy="1473411"/>
          </a:xfrm>
        </p:grpSpPr>
        <p:sp>
          <p:nvSpPr>
            <p:cNvPr id="141" name="Rectangle 140">
              <a:extLst>
                <a:ext uri="{FF2B5EF4-FFF2-40B4-BE49-F238E27FC236}">
                  <a16:creationId xmlns:a16="http://schemas.microsoft.com/office/drawing/2014/main" id="{AB99411A-45E2-CE41-8023-DE958B7B9247}"/>
                </a:ext>
              </a:extLst>
            </p:cNvPr>
            <p:cNvSpPr/>
            <p:nvPr/>
          </p:nvSpPr>
          <p:spPr>
            <a:xfrm>
              <a:off x="4139970" y="4633383"/>
              <a:ext cx="173736" cy="101014"/>
            </a:xfrm>
            <a:prstGeom prst="rect">
              <a:avLst/>
            </a:prstGeom>
            <a:solidFill>
              <a:schemeClr val="accent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Rectangle 139">
              <a:extLst>
                <a:ext uri="{FF2B5EF4-FFF2-40B4-BE49-F238E27FC236}">
                  <a16:creationId xmlns:a16="http://schemas.microsoft.com/office/drawing/2014/main" id="{2767453E-3267-3F49-B7F5-23F6DE3DBF06}"/>
                </a:ext>
              </a:extLst>
            </p:cNvPr>
            <p:cNvSpPr/>
            <p:nvPr/>
          </p:nvSpPr>
          <p:spPr>
            <a:xfrm>
              <a:off x="671726" y="5737462"/>
              <a:ext cx="21736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reuse profile(4)+= 1</a:t>
              </a:r>
            </a:p>
          </p:txBody>
        </p:sp>
      </p:grpSp>
      <p:grpSp>
        <p:nvGrpSpPr>
          <p:cNvPr id="4" name="Group 3">
            <a:extLst>
              <a:ext uri="{FF2B5EF4-FFF2-40B4-BE49-F238E27FC236}">
                <a16:creationId xmlns:a16="http://schemas.microsoft.com/office/drawing/2014/main" id="{D733A4E1-EC39-0249-98BA-1E5619136D9E}"/>
              </a:ext>
            </a:extLst>
          </p:cNvPr>
          <p:cNvGrpSpPr/>
          <p:nvPr/>
        </p:nvGrpSpPr>
        <p:grpSpPr>
          <a:xfrm>
            <a:off x="542959" y="4874348"/>
            <a:ext cx="2416383" cy="855880"/>
            <a:chOff x="542959" y="4874348"/>
            <a:chExt cx="2416383" cy="855880"/>
          </a:xfrm>
        </p:grpSpPr>
        <p:sp>
          <p:nvSpPr>
            <p:cNvPr id="136" name="Rectangle 135">
              <a:extLst>
                <a:ext uri="{FF2B5EF4-FFF2-40B4-BE49-F238E27FC236}">
                  <a16:creationId xmlns:a16="http://schemas.microsoft.com/office/drawing/2014/main" id="{450BF305-DF0E-624F-A6CE-A373F70D3DE5}"/>
                </a:ext>
              </a:extLst>
            </p:cNvPr>
            <p:cNvSpPr/>
            <p:nvPr/>
          </p:nvSpPr>
          <p:spPr>
            <a:xfrm>
              <a:off x="542959" y="5402277"/>
              <a:ext cx="403940" cy="327951"/>
            </a:xfrm>
            <a:prstGeom prst="rect">
              <a:avLst/>
            </a:prstGeom>
            <a:solidFill>
              <a:schemeClr val="accent5"/>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7" name="Rectangle 136">
              <a:extLst>
                <a:ext uri="{FF2B5EF4-FFF2-40B4-BE49-F238E27FC236}">
                  <a16:creationId xmlns:a16="http://schemas.microsoft.com/office/drawing/2014/main" id="{DD0152B1-7F8A-974E-A716-27E2F95A122A}"/>
                </a:ext>
              </a:extLst>
            </p:cNvPr>
            <p:cNvSpPr/>
            <p:nvPr/>
          </p:nvSpPr>
          <p:spPr>
            <a:xfrm>
              <a:off x="1314554" y="5402275"/>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8" name="Rectangle 137">
              <a:extLst>
                <a:ext uri="{FF2B5EF4-FFF2-40B4-BE49-F238E27FC236}">
                  <a16:creationId xmlns:a16="http://schemas.microsoft.com/office/drawing/2014/main" id="{F81D73D9-F4BA-3A49-B8B1-D95BFA0C51AE}"/>
                </a:ext>
              </a:extLst>
            </p:cNvPr>
            <p:cNvSpPr/>
            <p:nvPr/>
          </p:nvSpPr>
          <p:spPr>
            <a:xfrm>
              <a:off x="2093406" y="5402266"/>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39" name="Rectangle 138">
              <a:extLst>
                <a:ext uri="{FF2B5EF4-FFF2-40B4-BE49-F238E27FC236}">
                  <a16:creationId xmlns:a16="http://schemas.microsoft.com/office/drawing/2014/main" id="{9598C031-710A-6A44-AADB-6131D15C36A7}"/>
                </a:ext>
              </a:extLst>
            </p:cNvPr>
            <p:cNvSpPr/>
            <p:nvPr/>
          </p:nvSpPr>
          <p:spPr>
            <a:xfrm>
              <a:off x="2555402" y="5402254"/>
              <a:ext cx="403940" cy="327951"/>
            </a:xfrm>
            <a:prstGeom prst="rect">
              <a:avLst/>
            </a:prstGeom>
            <a:solidFill>
              <a:schemeClr val="accent5"/>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a:t>
              </a:r>
            </a:p>
          </p:txBody>
        </p:sp>
        <p:sp>
          <p:nvSpPr>
            <p:cNvPr id="151" name="Rectangle 150">
              <a:extLst>
                <a:ext uri="{FF2B5EF4-FFF2-40B4-BE49-F238E27FC236}">
                  <a16:creationId xmlns:a16="http://schemas.microsoft.com/office/drawing/2014/main" id="{A8700D72-F4E1-CD42-86A9-C79B4F168A2A}"/>
                </a:ext>
              </a:extLst>
            </p:cNvPr>
            <p:cNvSpPr/>
            <p:nvPr/>
          </p:nvSpPr>
          <p:spPr>
            <a:xfrm>
              <a:off x="951714" y="4874348"/>
              <a:ext cx="1609095"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Memory Trace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52" name="Rectangle 151">
            <a:extLst>
              <a:ext uri="{FF2B5EF4-FFF2-40B4-BE49-F238E27FC236}">
                <a16:creationId xmlns:a16="http://schemas.microsoft.com/office/drawing/2014/main" id="{F18FFC49-9A32-CD47-88B8-F3A55C3FB7B5}"/>
              </a:ext>
            </a:extLst>
          </p:cNvPr>
          <p:cNvSpPr/>
          <p:nvPr/>
        </p:nvSpPr>
        <p:spPr>
          <a:xfrm>
            <a:off x="293115" y="1134159"/>
            <a:ext cx="29225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ambria" panose="02040503050406030204" pitchFamily="18" charset="0"/>
                <a:ea typeface="+mn-ea"/>
                <a:cs typeface="+mn-cs"/>
              </a:rPr>
              <a:t>Spatial Locality</a:t>
            </a:r>
            <a:r>
              <a:rPr kumimoji="0" lang="en-US" sz="2800" b="1" i="0" u="none" strike="noStrike" kern="1200" cap="none" spc="0" normalizeH="0" baseline="30000" noProof="0" dirty="0">
                <a:ln>
                  <a:noFill/>
                </a:ln>
                <a:solidFill>
                  <a:srgbClr val="FFC000"/>
                </a:solidFill>
                <a:effectLst/>
                <a:uLnTx/>
                <a:uFillTx/>
                <a:latin typeface="Cambria" panose="02040503050406030204" pitchFamily="18" charset="0"/>
                <a:ea typeface="+mn-ea"/>
                <a:cs typeface="+mn-cs"/>
              </a:rPr>
              <a:t>7</a:t>
            </a:r>
          </a:p>
        </p:txBody>
      </p:sp>
      <p:sp>
        <p:nvSpPr>
          <p:cNvPr id="153" name="Rectangle 152">
            <a:extLst>
              <a:ext uri="{FF2B5EF4-FFF2-40B4-BE49-F238E27FC236}">
                <a16:creationId xmlns:a16="http://schemas.microsoft.com/office/drawing/2014/main" id="{72AF58E8-FF8A-F449-8AE2-690C11F52F9C}"/>
              </a:ext>
            </a:extLst>
          </p:cNvPr>
          <p:cNvSpPr/>
          <p:nvPr/>
        </p:nvSpPr>
        <p:spPr>
          <a:xfrm>
            <a:off x="27828" y="3880288"/>
            <a:ext cx="345235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Temporal Locality</a:t>
            </a:r>
            <a:r>
              <a:rPr kumimoji="0" lang="en-US" sz="2800" b="1" i="0" u="none" strike="noStrike" kern="1200" cap="none" spc="0" normalizeH="0" baseline="30000" noProof="0" dirty="0">
                <a:ln>
                  <a:noFill/>
                </a:ln>
                <a:solidFill>
                  <a:srgbClr val="4472C4"/>
                </a:solidFill>
                <a:effectLst/>
                <a:uLnTx/>
                <a:uFillTx/>
                <a:latin typeface="Cambria" panose="02040503050406030204" pitchFamily="18" charset="0"/>
                <a:ea typeface="+mn-ea"/>
                <a:cs typeface="+mn-cs"/>
              </a:rPr>
              <a:t>7</a:t>
            </a: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 </a:t>
            </a:r>
          </a:p>
        </p:txBody>
      </p:sp>
      <p:sp>
        <p:nvSpPr>
          <p:cNvPr id="179" name="Rectangle 178">
            <a:extLst>
              <a:ext uri="{FF2B5EF4-FFF2-40B4-BE49-F238E27FC236}">
                <a16:creationId xmlns:a16="http://schemas.microsoft.com/office/drawing/2014/main" id="{DE803F5C-B14C-4841-A974-1BE012423917}"/>
              </a:ext>
            </a:extLst>
          </p:cNvPr>
          <p:cNvSpPr/>
          <p:nvPr/>
        </p:nvSpPr>
        <p:spPr>
          <a:xfrm>
            <a:off x="1662593" y="6445557"/>
            <a:ext cx="5814418" cy="253916"/>
          </a:xfrm>
          <a:prstGeom prst="rect">
            <a:avLst/>
          </a:prstGeom>
        </p:spPr>
        <p:txBody>
          <a:bodyPr wrap="square">
            <a:spAutoFit/>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kumimoji="0" lang="en-US" sz="1050" b="0" i="0" u="none" strike="noStrike" kern="1200" cap="none" spc="0" normalizeH="0" baseline="0" noProof="0" dirty="0">
                <a:ln>
                  <a:noFill/>
                </a:ln>
                <a:solidFill>
                  <a:prstClr val="white">
                    <a:lumMod val="75000"/>
                  </a:prstClr>
                </a:solidFill>
                <a:effectLst/>
                <a:uLnTx/>
                <a:uFillTx/>
                <a:latin typeface="Cambria" panose="02040503050406030204" pitchFamily="18" charset="0"/>
                <a:ea typeface="+mn-ea"/>
                <a:cs typeface="+mn-cs"/>
              </a:rPr>
              <a:t>[7] Weinberg+, “Quantifying Locality in the Memory Access Patterns of HPC Applications,” SC, 2005</a:t>
            </a:r>
          </a:p>
        </p:txBody>
      </p:sp>
      <p:sp>
        <p:nvSpPr>
          <p:cNvPr id="180" name="Slide Number Placeholder 5">
            <a:extLst>
              <a:ext uri="{FF2B5EF4-FFF2-40B4-BE49-F238E27FC236}">
                <a16:creationId xmlns:a16="http://schemas.microsoft.com/office/drawing/2014/main" id="{0F92EC31-E89F-CB4B-84EE-EF219F80F05F}"/>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Math" panose="02040503050406030204" pitchFamily="18" charset="0"/>
                <a:ea typeface="Cambria Math" panose="02040503050406030204" pitchFamily="18" charset="0"/>
                <a:cs typeface="+mn-cs"/>
              </a:rPr>
              <a:t>269</a:t>
            </a:r>
          </a:p>
        </p:txBody>
      </p:sp>
      <p:sp>
        <p:nvSpPr>
          <p:cNvPr id="169" name="Rectangle 168">
            <a:extLst>
              <a:ext uri="{FF2B5EF4-FFF2-40B4-BE49-F238E27FC236}">
                <a16:creationId xmlns:a16="http://schemas.microsoft.com/office/drawing/2014/main" id="{BC1B7BB1-AF7F-E24B-A039-1EE6702D1422}"/>
              </a:ext>
            </a:extLst>
          </p:cNvPr>
          <p:cNvSpPr/>
          <p:nvPr/>
        </p:nvSpPr>
        <p:spPr>
          <a:xfrm>
            <a:off x="0" y="1120337"/>
            <a:ext cx="9144000" cy="2623257"/>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 name="Rectangle 205">
            <a:extLst>
              <a:ext uri="{FF2B5EF4-FFF2-40B4-BE49-F238E27FC236}">
                <a16:creationId xmlns:a16="http://schemas.microsoft.com/office/drawing/2014/main" id="{75A2E716-188E-8A4D-9481-663EF6706BF1}"/>
              </a:ext>
            </a:extLst>
          </p:cNvPr>
          <p:cNvSpPr/>
          <p:nvPr/>
        </p:nvSpPr>
        <p:spPr>
          <a:xfrm>
            <a:off x="3372587" y="6045398"/>
            <a:ext cx="25338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Low temporal locality </a:t>
            </a:r>
          </a:p>
        </p:txBody>
      </p:sp>
    </p:spTree>
    <p:extLst>
      <p:ext uri="{BB962C8B-B14F-4D97-AF65-F5344CB8AC3E}">
        <p14:creationId xmlns:p14="http://schemas.microsoft.com/office/powerpoint/2010/main" val="26319569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0128B3D-06F1-A742-9EFC-3057B2F894DC}"/>
              </a:ext>
            </a:extLst>
          </p:cNvPr>
          <p:cNvGrpSpPr/>
          <p:nvPr/>
        </p:nvGrpSpPr>
        <p:grpSpPr>
          <a:xfrm>
            <a:off x="4724304" y="713530"/>
            <a:ext cx="4141533" cy="2030902"/>
            <a:chOff x="4724304" y="713530"/>
            <a:chExt cx="4141533" cy="2030902"/>
          </a:xfrm>
        </p:grpSpPr>
        <p:cxnSp>
          <p:nvCxnSpPr>
            <p:cNvPr id="137" name="Straight Arrow Connector 136">
              <a:extLst>
                <a:ext uri="{FF2B5EF4-FFF2-40B4-BE49-F238E27FC236}">
                  <a16:creationId xmlns:a16="http://schemas.microsoft.com/office/drawing/2014/main" id="{4903B581-16B6-0B4D-A946-6E72B6FBB0AC}"/>
                </a:ext>
              </a:extLst>
            </p:cNvPr>
            <p:cNvCxnSpPr>
              <a:cxnSpLocks/>
              <a:endCxn id="139" idx="2"/>
            </p:cNvCxnSpPr>
            <p:nvPr/>
          </p:nvCxnSpPr>
          <p:spPr>
            <a:xfrm>
              <a:off x="4724304" y="1855585"/>
              <a:ext cx="652861" cy="20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9" name="Rounded Rectangle 138">
              <a:extLst>
                <a:ext uri="{FF2B5EF4-FFF2-40B4-BE49-F238E27FC236}">
                  <a16:creationId xmlns:a16="http://schemas.microsoft.com/office/drawing/2014/main" id="{EFE3BEFE-96D6-C14D-AA82-13C30AFCDCD0}"/>
                </a:ext>
              </a:extLst>
            </p:cNvPr>
            <p:cNvSpPr/>
            <p:nvPr/>
          </p:nvSpPr>
          <p:spPr>
            <a:xfrm rot="5400000">
              <a:off x="6234732" y="113326"/>
              <a:ext cx="1773538" cy="3488673"/>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nvGrpSpPr>
            <p:cNvPr id="93" name="Group 92">
              <a:extLst>
                <a:ext uri="{FF2B5EF4-FFF2-40B4-BE49-F238E27FC236}">
                  <a16:creationId xmlns:a16="http://schemas.microsoft.com/office/drawing/2014/main" id="{86EE8E19-8D71-6B47-BD7B-884D9CB5B35A}"/>
                </a:ext>
              </a:extLst>
            </p:cNvPr>
            <p:cNvGrpSpPr/>
            <p:nvPr/>
          </p:nvGrpSpPr>
          <p:grpSpPr>
            <a:xfrm>
              <a:off x="5812044" y="713530"/>
              <a:ext cx="2646942" cy="385689"/>
              <a:chOff x="5882737" y="736482"/>
              <a:chExt cx="2646942" cy="385689"/>
            </a:xfrm>
          </p:grpSpPr>
          <p:sp>
            <p:nvSpPr>
              <p:cNvPr id="92" name="Rectangle 91">
                <a:extLst>
                  <a:ext uri="{FF2B5EF4-FFF2-40B4-BE49-F238E27FC236}">
                    <a16:creationId xmlns:a16="http://schemas.microsoft.com/office/drawing/2014/main" id="{7E831CC8-3F85-C94A-A4AF-E27F0E91C85E}"/>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59" name="Rectangle 58">
                <a:extLst>
                  <a:ext uri="{FF2B5EF4-FFF2-40B4-BE49-F238E27FC236}">
                    <a16:creationId xmlns:a16="http://schemas.microsoft.com/office/drawing/2014/main" id="{1CE861CA-9EAB-1C41-8482-FD1A334726E8}"/>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DAMOV-SIM Simulator</a:t>
                </a:r>
              </a:p>
            </p:txBody>
          </p:sp>
        </p:grpSp>
      </p:grpSp>
      <p:sp>
        <p:nvSpPr>
          <p:cNvPr id="2" name="Title 1">
            <a:extLst>
              <a:ext uri="{FF2B5EF4-FFF2-40B4-BE49-F238E27FC236}">
                <a16:creationId xmlns:a16="http://schemas.microsoft.com/office/drawing/2014/main" id="{CAD8854D-8663-1F44-8304-A9A8ADA5F497}"/>
              </a:ext>
            </a:extLst>
          </p:cNvPr>
          <p:cNvSpPr>
            <a:spLocks noGrp="1"/>
          </p:cNvSpPr>
          <p:nvPr>
            <p:ph type="title"/>
          </p:nvPr>
        </p:nvSpPr>
        <p:spPr/>
        <p:txBody>
          <a:bodyPr/>
          <a:lstStyle/>
          <a:p>
            <a:r>
              <a:rPr lang="en-US" dirty="0"/>
              <a:t>Methodology Overview</a:t>
            </a:r>
          </a:p>
        </p:txBody>
      </p:sp>
      <p:grpSp>
        <p:nvGrpSpPr>
          <p:cNvPr id="60" name="Group 59">
            <a:extLst>
              <a:ext uri="{FF2B5EF4-FFF2-40B4-BE49-F238E27FC236}">
                <a16:creationId xmlns:a16="http://schemas.microsoft.com/office/drawing/2014/main" id="{59E67D19-0D1D-734B-8BCE-80743330CA30}"/>
              </a:ext>
            </a:extLst>
          </p:cNvPr>
          <p:cNvGrpSpPr/>
          <p:nvPr/>
        </p:nvGrpSpPr>
        <p:grpSpPr>
          <a:xfrm>
            <a:off x="6785733" y="1218477"/>
            <a:ext cx="2210591" cy="1542941"/>
            <a:chOff x="5278720" y="1343992"/>
            <a:chExt cx="2210591" cy="1542941"/>
          </a:xfrm>
        </p:grpSpPr>
        <p:grpSp>
          <p:nvGrpSpPr>
            <p:cNvPr id="140" name="Group 139">
              <a:extLst>
                <a:ext uri="{FF2B5EF4-FFF2-40B4-BE49-F238E27FC236}">
                  <a16:creationId xmlns:a16="http://schemas.microsoft.com/office/drawing/2014/main" id="{BAC5EEB1-2EB4-FD4C-9E79-9E081BAE1FA9}"/>
                </a:ext>
              </a:extLst>
            </p:cNvPr>
            <p:cNvGrpSpPr/>
            <p:nvPr/>
          </p:nvGrpSpPr>
          <p:grpSpPr>
            <a:xfrm>
              <a:off x="5575960" y="1343992"/>
              <a:ext cx="1616112" cy="1147904"/>
              <a:chOff x="4488719" y="4513526"/>
              <a:chExt cx="1141898" cy="834926"/>
            </a:xfrm>
          </p:grpSpPr>
          <p:sp>
            <p:nvSpPr>
              <p:cNvPr id="142" name="Rounded Rectangle 141">
                <a:extLst>
                  <a:ext uri="{FF2B5EF4-FFF2-40B4-BE49-F238E27FC236}">
                    <a16:creationId xmlns:a16="http://schemas.microsoft.com/office/drawing/2014/main" id="{AEFC4FB3-8FDC-974E-B63A-118BB63FB7F6}"/>
                  </a:ext>
                </a:extLst>
              </p:cNvPr>
              <p:cNvSpPr/>
              <p:nvPr/>
            </p:nvSpPr>
            <p:spPr>
              <a:xfrm>
                <a:off x="4488719" y="4513526"/>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143" name="Group 142">
                <a:extLst>
                  <a:ext uri="{FF2B5EF4-FFF2-40B4-BE49-F238E27FC236}">
                    <a16:creationId xmlns:a16="http://schemas.microsoft.com/office/drawing/2014/main" id="{B7B7D6DF-87F6-734C-8FCB-EFECD068A804}"/>
                  </a:ext>
                </a:extLst>
              </p:cNvPr>
              <p:cNvGrpSpPr/>
              <p:nvPr/>
            </p:nvGrpSpPr>
            <p:grpSpPr>
              <a:xfrm>
                <a:off x="4612752" y="4562853"/>
                <a:ext cx="950503" cy="785599"/>
                <a:chOff x="5407524" y="3939604"/>
                <a:chExt cx="1291345" cy="1067309"/>
              </a:xfrm>
            </p:grpSpPr>
            <p:grpSp>
              <p:nvGrpSpPr>
                <p:cNvPr id="144" name="Group 143">
                  <a:extLst>
                    <a:ext uri="{FF2B5EF4-FFF2-40B4-BE49-F238E27FC236}">
                      <a16:creationId xmlns:a16="http://schemas.microsoft.com/office/drawing/2014/main" id="{80364CE7-912F-8544-8BA5-042D507BC3DB}"/>
                    </a:ext>
                  </a:extLst>
                </p:cNvPr>
                <p:cNvGrpSpPr/>
                <p:nvPr/>
              </p:nvGrpSpPr>
              <p:grpSpPr>
                <a:xfrm>
                  <a:off x="5407524" y="3939604"/>
                  <a:ext cx="1291345" cy="820577"/>
                  <a:chOff x="5850860" y="2018859"/>
                  <a:chExt cx="953311" cy="622201"/>
                </a:xfrm>
              </p:grpSpPr>
              <p:cxnSp>
                <p:nvCxnSpPr>
                  <p:cNvPr id="146" name="Straight Connector 145">
                    <a:extLst>
                      <a:ext uri="{FF2B5EF4-FFF2-40B4-BE49-F238E27FC236}">
                        <a16:creationId xmlns:a16="http://schemas.microsoft.com/office/drawing/2014/main" id="{2ACC59DF-75D5-D54D-B5C2-B62E52908442}"/>
                      </a:ext>
                    </a:extLst>
                  </p:cNvPr>
                  <p:cNvCxnSpPr>
                    <a:cxnSpLocks/>
                  </p:cNvCxnSpPr>
                  <p:nvPr/>
                </p:nvCxnSpPr>
                <p:spPr>
                  <a:xfrm>
                    <a:off x="5857604"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9F72A853-F47E-1847-9016-CDCBF1DF681B}"/>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148" name="Freeform 147">
                    <a:extLst>
                      <a:ext uri="{FF2B5EF4-FFF2-40B4-BE49-F238E27FC236}">
                        <a16:creationId xmlns:a16="http://schemas.microsoft.com/office/drawing/2014/main" id="{5852C268-227A-7842-885B-8C3B3184386B}"/>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45" name="Rectangle 144">
                  <a:extLst>
                    <a:ext uri="{FF2B5EF4-FFF2-40B4-BE49-F238E27FC236}">
                      <a16:creationId xmlns:a16="http://schemas.microsoft.com/office/drawing/2014/main" id="{49DB8BFA-8F33-3F4D-BC2A-4EE42529E116}"/>
                    </a:ext>
                  </a:extLst>
                </p:cNvPr>
                <p:cNvSpPr/>
                <p:nvPr/>
              </p:nvSpPr>
              <p:spPr>
                <a:xfrm>
                  <a:off x="5655576" y="4733191"/>
                  <a:ext cx="680391" cy="2737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141" name="Rectangle 140">
              <a:extLst>
                <a:ext uri="{FF2B5EF4-FFF2-40B4-BE49-F238E27FC236}">
                  <a16:creationId xmlns:a16="http://schemas.microsoft.com/office/drawing/2014/main" id="{1487CEED-2F02-BC43-9AED-813047BDC611}"/>
                </a:ext>
              </a:extLst>
            </p:cNvPr>
            <p:cNvSpPr/>
            <p:nvPr/>
          </p:nvSpPr>
          <p:spPr>
            <a:xfrm>
              <a:off x="5278720" y="2548379"/>
              <a:ext cx="221059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grpSp>
        <p:nvGrpSpPr>
          <p:cNvPr id="7" name="Group 6">
            <a:extLst>
              <a:ext uri="{FF2B5EF4-FFF2-40B4-BE49-F238E27FC236}">
                <a16:creationId xmlns:a16="http://schemas.microsoft.com/office/drawing/2014/main" id="{72517510-9925-8B41-B0FA-C5F09ABC0D10}"/>
              </a:ext>
            </a:extLst>
          </p:cNvPr>
          <p:cNvGrpSpPr/>
          <p:nvPr/>
        </p:nvGrpSpPr>
        <p:grpSpPr>
          <a:xfrm rot="16200000">
            <a:off x="5453686" y="677030"/>
            <a:ext cx="1530486" cy="2640128"/>
            <a:chOff x="7112697" y="787969"/>
            <a:chExt cx="1062812" cy="2210591"/>
          </a:xfrm>
        </p:grpSpPr>
        <p:sp>
          <p:nvSpPr>
            <p:cNvPr id="149" name="Rounded Rectangle 148">
              <a:extLst>
                <a:ext uri="{FF2B5EF4-FFF2-40B4-BE49-F238E27FC236}">
                  <a16:creationId xmlns:a16="http://schemas.microsoft.com/office/drawing/2014/main" id="{9FBAF9CD-8058-224F-8AB5-AF398CCFB2DD}"/>
                </a:ext>
              </a:extLst>
            </p:cNvPr>
            <p:cNvSpPr/>
            <p:nvPr/>
          </p:nvSpPr>
          <p:spPr>
            <a:xfrm rot="5400000">
              <a:off x="7211727" y="1477264"/>
              <a:ext cx="1141898" cy="785666"/>
            </a:xfrm>
            <a:prstGeom prst="roundRect">
              <a:avLst/>
            </a:prstGeom>
            <a:solidFill>
              <a:schemeClr val="accent4">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st</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0xAF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ld</a:t>
              </a:r>
              <a:r>
                <a:rPr kumimoji="0" lang="en-US" sz="1200" b="1" i="0" u="none" strike="noStrike" kern="1200" cap="none" spc="0" normalizeH="0" baseline="0" noProof="0" dirty="0">
                  <a:ln>
                    <a:noFill/>
                  </a:ln>
                  <a:solidFill>
                    <a:srgbClr val="FFC000">
                      <a:lumMod val="75000"/>
                    </a:srgbClr>
                  </a:solidFill>
                  <a:effectLst/>
                  <a:uLnTx/>
                  <a:uFillTx/>
                  <a:latin typeface="Courier New" panose="02070309020205020404" pitchFamily="49" charset="0"/>
                  <a:ea typeface="+mn-ea"/>
                  <a:cs typeface="Courier New" panose="02070309020205020404" pitchFamily="49" charset="0"/>
                </a:rPr>
                <a:t> 0xFF</a:t>
              </a:r>
            </a:p>
          </p:txBody>
        </p:sp>
        <p:sp>
          <p:nvSpPr>
            <p:cNvPr id="150" name="Rectangle 149">
              <a:extLst>
                <a:ext uri="{FF2B5EF4-FFF2-40B4-BE49-F238E27FC236}">
                  <a16:creationId xmlns:a16="http://schemas.microsoft.com/office/drawing/2014/main" id="{C1855432-2E64-9C42-9271-0FC4CCBD7782}"/>
                </a:ext>
              </a:extLst>
            </p:cNvPr>
            <p:cNvSpPr/>
            <p:nvPr/>
          </p:nvSpPr>
          <p:spPr>
            <a:xfrm rot="5400000">
              <a:off x="6124952" y="1775714"/>
              <a:ext cx="2210591" cy="23510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t>Memory Traces</a:t>
              </a:r>
            </a:p>
          </p:txBody>
        </p:sp>
      </p:grpSp>
      <p:grpSp>
        <p:nvGrpSpPr>
          <p:cNvPr id="106" name="Group 105">
            <a:extLst>
              <a:ext uri="{FF2B5EF4-FFF2-40B4-BE49-F238E27FC236}">
                <a16:creationId xmlns:a16="http://schemas.microsoft.com/office/drawing/2014/main" id="{823D9014-BE5E-8E4E-A303-D535A2F18003}"/>
              </a:ext>
            </a:extLst>
          </p:cNvPr>
          <p:cNvGrpSpPr/>
          <p:nvPr/>
        </p:nvGrpSpPr>
        <p:grpSpPr>
          <a:xfrm>
            <a:off x="2467989" y="3303722"/>
            <a:ext cx="3314426" cy="3480557"/>
            <a:chOff x="2467989" y="3303722"/>
            <a:chExt cx="3314426" cy="3480557"/>
          </a:xfrm>
        </p:grpSpPr>
        <p:grpSp>
          <p:nvGrpSpPr>
            <p:cNvPr id="71" name="Group 70">
              <a:extLst>
                <a:ext uri="{FF2B5EF4-FFF2-40B4-BE49-F238E27FC236}">
                  <a16:creationId xmlns:a16="http://schemas.microsoft.com/office/drawing/2014/main" id="{24623BCE-2854-2C46-B128-C8E281464909}"/>
                </a:ext>
              </a:extLst>
            </p:cNvPr>
            <p:cNvGrpSpPr/>
            <p:nvPr/>
          </p:nvGrpSpPr>
          <p:grpSpPr>
            <a:xfrm>
              <a:off x="2467989" y="3801760"/>
              <a:ext cx="2827135" cy="2353616"/>
              <a:chOff x="2485184" y="3820139"/>
              <a:chExt cx="2827135" cy="2353616"/>
            </a:xfrm>
          </p:grpSpPr>
          <p:sp>
            <p:nvSpPr>
              <p:cNvPr id="271" name="Rounded Rectangle 270">
                <a:extLst>
                  <a:ext uri="{FF2B5EF4-FFF2-40B4-BE49-F238E27FC236}">
                    <a16:creationId xmlns:a16="http://schemas.microsoft.com/office/drawing/2014/main" id="{F4B7EBF3-5B7F-984A-87B0-15625C5A71F6}"/>
                  </a:ext>
                </a:extLst>
              </p:cNvPr>
              <p:cNvSpPr/>
              <p:nvPr/>
            </p:nvSpPr>
            <p:spPr>
              <a:xfrm rot="5400000">
                <a:off x="4588192" y="4505406"/>
                <a:ext cx="524709" cy="923544"/>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 Locality</a:t>
                </a:r>
              </a:p>
            </p:txBody>
          </p:sp>
          <p:sp>
            <p:nvSpPr>
              <p:cNvPr id="272" name="Rounded Rectangle 271">
                <a:extLst>
                  <a:ext uri="{FF2B5EF4-FFF2-40B4-BE49-F238E27FC236}">
                    <a16:creationId xmlns:a16="http://schemas.microsoft.com/office/drawing/2014/main" id="{F4448581-A2FB-DE42-8FE6-AF92F52D8CFC}"/>
                  </a:ext>
                </a:extLst>
              </p:cNvPr>
              <p:cNvSpPr/>
              <p:nvPr/>
            </p:nvSpPr>
            <p:spPr>
              <a:xfrm rot="5400000">
                <a:off x="3384521" y="4024726"/>
                <a:ext cx="411480" cy="926575"/>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LFMR</a:t>
                </a:r>
              </a:p>
            </p:txBody>
          </p:sp>
          <p:cxnSp>
            <p:nvCxnSpPr>
              <p:cNvPr id="273" name="Elbow Connector 272">
                <a:extLst>
                  <a:ext uri="{FF2B5EF4-FFF2-40B4-BE49-F238E27FC236}">
                    <a16:creationId xmlns:a16="http://schemas.microsoft.com/office/drawing/2014/main" id="{82C13051-583E-924F-89E6-8DC3E55B7A6F}"/>
                  </a:ext>
                </a:extLst>
              </p:cNvPr>
              <p:cNvCxnSpPr>
                <a:cxnSpLocks/>
                <a:stCxn id="271" idx="2"/>
                <a:endCxn id="270" idx="0"/>
              </p:cNvCxnSpPr>
              <p:nvPr/>
            </p:nvCxnSpPr>
            <p:spPr>
              <a:xfrm rot="10800000" flipV="1">
                <a:off x="4050775" y="4967179"/>
                <a:ext cx="338000" cy="463094"/>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4" name="Elbow Connector 273">
                <a:extLst>
                  <a:ext uri="{FF2B5EF4-FFF2-40B4-BE49-F238E27FC236}">
                    <a16:creationId xmlns:a16="http://schemas.microsoft.com/office/drawing/2014/main" id="{A7D3C12C-2FA5-6348-AB00-9F9708A613AB}"/>
                  </a:ext>
                </a:extLst>
              </p:cNvPr>
              <p:cNvCxnSpPr>
                <a:cxnSpLocks/>
              </p:cNvCxnSpPr>
              <p:nvPr/>
            </p:nvCxnSpPr>
            <p:spPr>
              <a:xfrm rot="10800000">
                <a:off x="4043821" y="4488015"/>
                <a:ext cx="335226" cy="479165"/>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0" name="Rounded Rectangle 269">
                <a:extLst>
                  <a:ext uri="{FF2B5EF4-FFF2-40B4-BE49-F238E27FC236}">
                    <a16:creationId xmlns:a16="http://schemas.microsoft.com/office/drawing/2014/main" id="{675BB5C0-C382-8045-BE41-7D12917FBE0B}"/>
                  </a:ext>
                </a:extLst>
              </p:cNvPr>
              <p:cNvSpPr/>
              <p:nvPr/>
            </p:nvSpPr>
            <p:spPr>
              <a:xfrm rot="5400000">
                <a:off x="3383263" y="4968501"/>
                <a:ext cx="411480" cy="923544"/>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LFMR</a:t>
                </a:r>
              </a:p>
            </p:txBody>
          </p:sp>
          <p:sp>
            <p:nvSpPr>
              <p:cNvPr id="247" name="Rectangle 246">
                <a:extLst>
                  <a:ext uri="{FF2B5EF4-FFF2-40B4-BE49-F238E27FC236}">
                    <a16:creationId xmlns:a16="http://schemas.microsoft.com/office/drawing/2014/main" id="{F4503AC4-80B6-8E43-8876-7E8519C3D7D8}"/>
                  </a:ext>
                </a:extLst>
              </p:cNvPr>
              <p:cNvSpPr/>
              <p:nvPr/>
            </p:nvSpPr>
            <p:spPr>
              <a:xfrm>
                <a:off x="4252976" y="5394644"/>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48" name="Rectangle 247">
                <a:extLst>
                  <a:ext uri="{FF2B5EF4-FFF2-40B4-BE49-F238E27FC236}">
                    <a16:creationId xmlns:a16="http://schemas.microsoft.com/office/drawing/2014/main" id="{F034F961-FD4A-824B-B66F-2B67DA01EF28}"/>
                  </a:ext>
                </a:extLst>
              </p:cNvPr>
              <p:cNvSpPr/>
              <p:nvPr/>
            </p:nvSpPr>
            <p:spPr>
              <a:xfrm>
                <a:off x="4254505" y="4276945"/>
                <a:ext cx="58221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cxnSp>
            <p:nvCxnSpPr>
              <p:cNvPr id="249" name="Elbow Connector 248">
                <a:extLst>
                  <a:ext uri="{FF2B5EF4-FFF2-40B4-BE49-F238E27FC236}">
                    <a16:creationId xmlns:a16="http://schemas.microsoft.com/office/drawing/2014/main" id="{A3A215D8-9A3D-C144-8370-BCE59BC20CD0}"/>
                  </a:ext>
                </a:extLst>
              </p:cNvPr>
              <p:cNvCxnSpPr>
                <a:cxnSpLocks/>
              </p:cNvCxnSpPr>
              <p:nvPr/>
            </p:nvCxnSpPr>
            <p:spPr>
              <a:xfrm flipH="1">
                <a:off x="2783835" y="44301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0" name="Elbow Connector 249">
                <a:extLst>
                  <a:ext uri="{FF2B5EF4-FFF2-40B4-BE49-F238E27FC236}">
                    <a16:creationId xmlns:a16="http://schemas.microsoft.com/office/drawing/2014/main" id="{DEF25A4C-F396-2B4F-9AA2-44F6958C153C}"/>
                  </a:ext>
                </a:extLst>
              </p:cNvPr>
              <p:cNvCxnSpPr>
                <a:cxnSpLocks/>
              </p:cNvCxnSpPr>
              <p:nvPr/>
            </p:nvCxnSpPr>
            <p:spPr>
              <a:xfrm rot="10800000">
                <a:off x="2786611" y="39054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1" name="Elbow Connector 250">
                <a:extLst>
                  <a:ext uri="{FF2B5EF4-FFF2-40B4-BE49-F238E27FC236}">
                    <a16:creationId xmlns:a16="http://schemas.microsoft.com/office/drawing/2014/main" id="{771E5C1B-F2C5-4545-8D77-C9DF5F89D29D}"/>
                  </a:ext>
                </a:extLst>
              </p:cNvPr>
              <p:cNvCxnSpPr>
                <a:cxnSpLocks/>
              </p:cNvCxnSpPr>
              <p:nvPr/>
            </p:nvCxnSpPr>
            <p:spPr>
              <a:xfrm flipH="1">
                <a:off x="2783835" y="5503384"/>
                <a:ext cx="334967"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2" name="Elbow Connector 251">
                <a:extLst>
                  <a:ext uri="{FF2B5EF4-FFF2-40B4-BE49-F238E27FC236}">
                    <a16:creationId xmlns:a16="http://schemas.microsoft.com/office/drawing/2014/main" id="{DE342E5D-2C05-024D-9B23-9FA85D8B8BB0}"/>
                  </a:ext>
                </a:extLst>
              </p:cNvPr>
              <p:cNvCxnSpPr>
                <a:cxnSpLocks/>
              </p:cNvCxnSpPr>
              <p:nvPr/>
            </p:nvCxnSpPr>
            <p:spPr>
              <a:xfrm rot="10800000">
                <a:off x="2786611" y="4978673"/>
                <a:ext cx="332191" cy="524709"/>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3" name="Rectangle 252">
                <a:extLst>
                  <a:ext uri="{FF2B5EF4-FFF2-40B4-BE49-F238E27FC236}">
                    <a16:creationId xmlns:a16="http://schemas.microsoft.com/office/drawing/2014/main" id="{79DB50EF-7C2F-2446-920E-11AFFB7F5BED}"/>
                  </a:ext>
                </a:extLst>
              </p:cNvPr>
              <p:cNvSpPr/>
              <p:nvPr/>
            </p:nvSpPr>
            <p:spPr>
              <a:xfrm>
                <a:off x="2960725" y="3820139"/>
                <a:ext cx="56977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High</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54" name="Rectangle 253">
                <a:extLst>
                  <a:ext uri="{FF2B5EF4-FFF2-40B4-BE49-F238E27FC236}">
                    <a16:creationId xmlns:a16="http://schemas.microsoft.com/office/drawing/2014/main" id="{9BAE29C0-D51E-AE45-85BF-D49E901350C2}"/>
                  </a:ext>
                </a:extLst>
              </p:cNvPr>
              <p:cNvSpPr/>
              <p:nvPr/>
            </p:nvSpPr>
            <p:spPr>
              <a:xfrm>
                <a:off x="2975840" y="5865978"/>
                <a:ext cx="54213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Low</a:t>
                </a:r>
                <a:endParaRPr kumimoji="0" lang="en-US" sz="14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60" name="Rectangle 259">
                <a:extLst>
                  <a:ext uri="{FF2B5EF4-FFF2-40B4-BE49-F238E27FC236}">
                    <a16:creationId xmlns:a16="http://schemas.microsoft.com/office/drawing/2014/main" id="{5BD04208-6D2D-5B49-9F2D-B7543F1BF695}"/>
                  </a:ext>
                </a:extLst>
              </p:cNvPr>
              <p:cNvSpPr/>
              <p:nvPr/>
            </p:nvSpPr>
            <p:spPr>
              <a:xfrm>
                <a:off x="2485184" y="4726091"/>
                <a:ext cx="343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grpSp>
        <p:grpSp>
          <p:nvGrpSpPr>
            <p:cNvPr id="173" name="Group 172">
              <a:extLst>
                <a:ext uri="{FF2B5EF4-FFF2-40B4-BE49-F238E27FC236}">
                  <a16:creationId xmlns:a16="http://schemas.microsoft.com/office/drawing/2014/main" id="{19030FB5-8968-B74A-976B-EFEAD50506F0}"/>
                </a:ext>
              </a:extLst>
            </p:cNvPr>
            <p:cNvGrpSpPr/>
            <p:nvPr/>
          </p:nvGrpSpPr>
          <p:grpSpPr>
            <a:xfrm rot="10800000">
              <a:off x="5231505" y="3303722"/>
              <a:ext cx="550910" cy="3480557"/>
              <a:chOff x="8565895" y="1384438"/>
              <a:chExt cx="1138776" cy="1819527"/>
            </a:xfrm>
          </p:grpSpPr>
          <p:cxnSp>
            <p:nvCxnSpPr>
              <p:cNvPr id="174" name="Straight Connector 173">
                <a:extLst>
                  <a:ext uri="{FF2B5EF4-FFF2-40B4-BE49-F238E27FC236}">
                    <a16:creationId xmlns:a16="http://schemas.microsoft.com/office/drawing/2014/main" id="{EC3FBC3C-82F0-AE40-9D3E-B74067B69DF2}"/>
                  </a:ext>
                </a:extLst>
              </p:cNvPr>
              <p:cNvCxnSpPr>
                <a:cxnSpLocks/>
              </p:cNvCxnSpPr>
              <p:nvPr/>
            </p:nvCxnSpPr>
            <p:spPr>
              <a:xfrm rot="10800000" flipH="1" flipV="1">
                <a:off x="8714828" y="1384438"/>
                <a:ext cx="840907" cy="787559"/>
              </a:xfrm>
              <a:prstGeom prst="line">
                <a:avLst/>
              </a:prstGeom>
              <a:ln w="19050"/>
            </p:spPr>
            <p:style>
              <a:lnRef idx="1">
                <a:schemeClr val="dk1"/>
              </a:lnRef>
              <a:fillRef idx="0">
                <a:schemeClr val="dk1"/>
              </a:fillRef>
              <a:effectRef idx="0">
                <a:schemeClr val="dk1"/>
              </a:effectRef>
              <a:fontRef idx="minor">
                <a:schemeClr val="tx1"/>
              </a:fontRef>
            </p:style>
          </p:cxnSp>
          <p:cxnSp>
            <p:nvCxnSpPr>
              <p:cNvPr id="175" name="Straight Connector 174">
                <a:extLst>
                  <a:ext uri="{FF2B5EF4-FFF2-40B4-BE49-F238E27FC236}">
                    <a16:creationId xmlns:a16="http://schemas.microsoft.com/office/drawing/2014/main" id="{20F26345-A536-084E-B74A-4E3D62B57CAB}"/>
                  </a:ext>
                </a:extLst>
              </p:cNvPr>
              <p:cNvCxnSpPr>
                <a:cxnSpLocks/>
              </p:cNvCxnSpPr>
              <p:nvPr/>
            </p:nvCxnSpPr>
            <p:spPr>
              <a:xfrm rot="10800000" flipH="1">
                <a:off x="8565895" y="2519526"/>
                <a:ext cx="1138776" cy="684439"/>
              </a:xfrm>
              <a:prstGeom prst="line">
                <a:avLst/>
              </a:prstGeom>
              <a:ln w="19050"/>
            </p:spPr>
            <p:style>
              <a:lnRef idx="1">
                <a:schemeClr val="dk1"/>
              </a:lnRef>
              <a:fillRef idx="0">
                <a:schemeClr val="dk1"/>
              </a:fillRef>
              <a:effectRef idx="0">
                <a:schemeClr val="dk1"/>
              </a:effectRef>
              <a:fontRef idx="minor">
                <a:schemeClr val="tx1"/>
              </a:fontRef>
            </p:style>
          </p:cxnSp>
        </p:grpSp>
      </p:grpSp>
      <p:grpSp>
        <p:nvGrpSpPr>
          <p:cNvPr id="97" name="Group 96">
            <a:extLst>
              <a:ext uri="{FF2B5EF4-FFF2-40B4-BE49-F238E27FC236}">
                <a16:creationId xmlns:a16="http://schemas.microsoft.com/office/drawing/2014/main" id="{2CA935D6-493F-FC42-AA51-7C8AE9F62A72}"/>
              </a:ext>
            </a:extLst>
          </p:cNvPr>
          <p:cNvGrpSpPr/>
          <p:nvPr/>
        </p:nvGrpSpPr>
        <p:grpSpPr>
          <a:xfrm>
            <a:off x="1884871" y="736482"/>
            <a:ext cx="2839433" cy="2268045"/>
            <a:chOff x="1884871" y="736482"/>
            <a:chExt cx="2839433" cy="2268045"/>
          </a:xfrm>
        </p:grpSpPr>
        <p:sp>
          <p:nvSpPr>
            <p:cNvPr id="110" name="Rectangle 109">
              <a:extLst>
                <a:ext uri="{FF2B5EF4-FFF2-40B4-BE49-F238E27FC236}">
                  <a16:creationId xmlns:a16="http://schemas.microsoft.com/office/drawing/2014/main" id="{552D9466-1009-2841-83C6-299787C48245}"/>
                </a:ext>
              </a:extLst>
            </p:cNvPr>
            <p:cNvSpPr/>
            <p:nvPr/>
          </p:nvSpPr>
          <p:spPr>
            <a:xfrm>
              <a:off x="2302219" y="1158829"/>
              <a:ext cx="2422085" cy="184569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11" name="Group 110">
              <a:extLst>
                <a:ext uri="{FF2B5EF4-FFF2-40B4-BE49-F238E27FC236}">
                  <a16:creationId xmlns:a16="http://schemas.microsoft.com/office/drawing/2014/main" id="{5EEA9854-1096-154D-B64C-2C426A8C38BA}"/>
                </a:ext>
              </a:extLst>
            </p:cNvPr>
            <p:cNvGrpSpPr/>
            <p:nvPr/>
          </p:nvGrpSpPr>
          <p:grpSpPr>
            <a:xfrm>
              <a:off x="2428971" y="1680938"/>
              <a:ext cx="1083631" cy="731005"/>
              <a:chOff x="1223341" y="1265937"/>
              <a:chExt cx="1083631" cy="731005"/>
            </a:xfrm>
          </p:grpSpPr>
          <p:pic>
            <p:nvPicPr>
              <p:cNvPr id="112" name="Picture 111">
                <a:extLst>
                  <a:ext uri="{FF2B5EF4-FFF2-40B4-BE49-F238E27FC236}">
                    <a16:creationId xmlns:a16="http://schemas.microsoft.com/office/drawing/2014/main" id="{47DFACDD-18DB-774E-B641-26E654A7D9A8}"/>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5886174">
                <a:off x="1254005" y="1235273"/>
                <a:ext cx="731005" cy="792333"/>
              </a:xfrm>
              <a:prstGeom prst="rect">
                <a:avLst/>
              </a:prstGeom>
            </p:spPr>
          </p:pic>
          <p:cxnSp>
            <p:nvCxnSpPr>
              <p:cNvPr id="113" name="Straight Connector 112">
                <a:extLst>
                  <a:ext uri="{FF2B5EF4-FFF2-40B4-BE49-F238E27FC236}">
                    <a16:creationId xmlns:a16="http://schemas.microsoft.com/office/drawing/2014/main" id="{21C492B5-B4BE-B843-9BB5-E1EE418D5964}"/>
                  </a:ext>
                </a:extLst>
              </p:cNvPr>
              <p:cNvCxnSpPr>
                <a:cxnSpLocks/>
              </p:cNvCxnSpPr>
              <p:nvPr/>
            </p:nvCxnSpPr>
            <p:spPr>
              <a:xfrm flipV="1">
                <a:off x="1509187" y="1310000"/>
                <a:ext cx="797785" cy="83724"/>
              </a:xfrm>
              <a:prstGeom prst="line">
                <a:avLst/>
              </a:prstGeom>
              <a:ln w="19050">
                <a:prstDash val="sysDot"/>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119612AD-77FA-604B-A1C8-9DFAC3B0DA36}"/>
                  </a:ext>
                </a:extLst>
              </p:cNvPr>
              <p:cNvCxnSpPr>
                <a:cxnSpLocks/>
              </p:cNvCxnSpPr>
              <p:nvPr/>
            </p:nvCxnSpPr>
            <p:spPr>
              <a:xfrm>
                <a:off x="1479367" y="1704111"/>
                <a:ext cx="812012" cy="196821"/>
              </a:xfrm>
              <a:prstGeom prst="line">
                <a:avLst/>
              </a:prstGeom>
              <a:ln w="19050">
                <a:prstDash val="sysDot"/>
              </a:ln>
            </p:spPr>
            <p:style>
              <a:lnRef idx="1">
                <a:schemeClr val="dk1"/>
              </a:lnRef>
              <a:fillRef idx="0">
                <a:schemeClr val="dk1"/>
              </a:fillRef>
              <a:effectRef idx="0">
                <a:schemeClr val="dk1"/>
              </a:effectRef>
              <a:fontRef idx="minor">
                <a:schemeClr val="tx1"/>
              </a:fontRef>
            </p:style>
          </p:cxnSp>
        </p:grpSp>
        <p:grpSp>
          <p:nvGrpSpPr>
            <p:cNvPr id="115" name="Group 114">
              <a:extLst>
                <a:ext uri="{FF2B5EF4-FFF2-40B4-BE49-F238E27FC236}">
                  <a16:creationId xmlns:a16="http://schemas.microsoft.com/office/drawing/2014/main" id="{6DFE94AB-4A69-E046-BE6A-A3D42A1066FC}"/>
                </a:ext>
              </a:extLst>
            </p:cNvPr>
            <p:cNvGrpSpPr/>
            <p:nvPr/>
          </p:nvGrpSpPr>
          <p:grpSpPr>
            <a:xfrm>
              <a:off x="3484207" y="1373468"/>
              <a:ext cx="1150668" cy="1506436"/>
              <a:chOff x="2372838" y="1450082"/>
              <a:chExt cx="1150668" cy="1630903"/>
            </a:xfrm>
          </p:grpSpPr>
          <p:grpSp>
            <p:nvGrpSpPr>
              <p:cNvPr id="116" name="Group 115">
                <a:extLst>
                  <a:ext uri="{FF2B5EF4-FFF2-40B4-BE49-F238E27FC236}">
                    <a16:creationId xmlns:a16="http://schemas.microsoft.com/office/drawing/2014/main" id="{E741F835-2386-9044-BB82-98209F29FC95}"/>
                  </a:ext>
                </a:extLst>
              </p:cNvPr>
              <p:cNvGrpSpPr/>
              <p:nvPr/>
            </p:nvGrpSpPr>
            <p:grpSpPr>
              <a:xfrm>
                <a:off x="2372839" y="1450082"/>
                <a:ext cx="1150667" cy="1630903"/>
                <a:chOff x="384443" y="1798097"/>
                <a:chExt cx="1150667" cy="1630903"/>
              </a:xfrm>
            </p:grpSpPr>
            <p:sp>
              <p:nvSpPr>
                <p:cNvPr id="120" name="Rectangle 119">
                  <a:extLst>
                    <a:ext uri="{FF2B5EF4-FFF2-40B4-BE49-F238E27FC236}">
                      <a16:creationId xmlns:a16="http://schemas.microsoft.com/office/drawing/2014/main" id="{76168B57-E29E-2045-9CA4-117F654A6B63}"/>
                    </a:ext>
                  </a:extLst>
                </p:cNvPr>
                <p:cNvSpPr/>
                <p:nvPr/>
              </p:nvSpPr>
              <p:spPr>
                <a:xfrm>
                  <a:off x="384443" y="1798097"/>
                  <a:ext cx="1150667" cy="16309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1" name="Freeform 120">
                  <a:extLst>
                    <a:ext uri="{FF2B5EF4-FFF2-40B4-BE49-F238E27FC236}">
                      <a16:creationId xmlns:a16="http://schemas.microsoft.com/office/drawing/2014/main" id="{D5CF91B9-543D-E94E-B059-C0CBC8B314FE}"/>
                    </a:ext>
                  </a:extLst>
                </p:cNvPr>
                <p:cNvSpPr/>
                <p:nvPr/>
              </p:nvSpPr>
              <p:spPr>
                <a:xfrm>
                  <a:off x="610872" y="2314417"/>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22" name="Freeform 121">
                  <a:extLst>
                    <a:ext uri="{FF2B5EF4-FFF2-40B4-BE49-F238E27FC236}">
                      <a16:creationId xmlns:a16="http://schemas.microsoft.com/office/drawing/2014/main" id="{E946E497-9AE1-1E44-84B6-3AD7CA3C6285}"/>
                    </a:ext>
                  </a:extLst>
                </p:cNvPr>
                <p:cNvSpPr/>
                <p:nvPr/>
              </p:nvSpPr>
              <p:spPr>
                <a:xfrm>
                  <a:off x="615844" y="2585184"/>
                  <a:ext cx="690880" cy="99550"/>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rgbClr val="F22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17" name="Rectangle 116">
                <a:extLst>
                  <a:ext uri="{FF2B5EF4-FFF2-40B4-BE49-F238E27FC236}">
                    <a16:creationId xmlns:a16="http://schemas.microsoft.com/office/drawing/2014/main" id="{C43DEDFA-9611-494A-9222-A5F73DC15CC1}"/>
                  </a:ext>
                </a:extLst>
              </p:cNvPr>
              <p:cNvSpPr/>
              <p:nvPr/>
            </p:nvSpPr>
            <p:spPr>
              <a:xfrm>
                <a:off x="2372838" y="1848744"/>
                <a:ext cx="1150667" cy="586103"/>
              </a:xfrm>
              <a:prstGeom prst="rect">
                <a:avLst/>
              </a:prstGeom>
              <a:solidFill>
                <a:srgbClr val="F22200">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18" name="Rectangle 117">
                <a:extLst>
                  <a:ext uri="{FF2B5EF4-FFF2-40B4-BE49-F238E27FC236}">
                    <a16:creationId xmlns:a16="http://schemas.microsoft.com/office/drawing/2014/main" id="{3C2FFFA4-176C-F242-BBBA-7B521BD13F09}"/>
                  </a:ext>
                </a:extLst>
              </p:cNvPr>
              <p:cNvSpPr/>
              <p:nvPr/>
            </p:nvSpPr>
            <p:spPr>
              <a:xfrm>
                <a:off x="2451653" y="1577642"/>
                <a:ext cx="1021433"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roi_begin</a:t>
                </a:r>
              </a:p>
            </p:txBody>
          </p:sp>
          <p:sp>
            <p:nvSpPr>
              <p:cNvPr id="119" name="Rectangle 118">
                <a:extLst>
                  <a:ext uri="{FF2B5EF4-FFF2-40B4-BE49-F238E27FC236}">
                    <a16:creationId xmlns:a16="http://schemas.microsoft.com/office/drawing/2014/main" id="{A18BA5B8-20CD-8D46-B8E0-0C58ADCBB220}"/>
                  </a:ext>
                </a:extLst>
              </p:cNvPr>
              <p:cNvSpPr/>
              <p:nvPr/>
            </p:nvSpPr>
            <p:spPr>
              <a:xfrm>
                <a:off x="2547920" y="2377110"/>
                <a:ext cx="835485" cy="299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ourier New" panose="02070309020205020404" pitchFamily="49" charset="0"/>
                    <a:ea typeface="+mn-ea"/>
                    <a:cs typeface="Courier New" panose="02070309020205020404" pitchFamily="49" charset="0"/>
                  </a:rPr>
                  <a:t>roi_end</a:t>
                </a:r>
                <a:endParaRPr kumimoji="0" lang="en-US" sz="1200" b="1"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endParaRPr>
              </a:p>
            </p:txBody>
          </p:sp>
        </p:grpSp>
        <p:sp>
          <p:nvSpPr>
            <p:cNvPr id="124" name="Rectangle 123">
              <a:extLst>
                <a:ext uri="{FF2B5EF4-FFF2-40B4-BE49-F238E27FC236}">
                  <a16:creationId xmlns:a16="http://schemas.microsoft.com/office/drawing/2014/main" id="{D7D8FFA7-89ED-424A-87D1-F1EE8759A63B}"/>
                </a:ext>
              </a:extLst>
            </p:cNvPr>
            <p:cNvSpPr/>
            <p:nvPr/>
          </p:nvSpPr>
          <p:spPr>
            <a:xfrm>
              <a:off x="2404952" y="2404426"/>
              <a:ext cx="104387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Profiler</a:t>
              </a:r>
            </a:p>
          </p:txBody>
        </p:sp>
        <p:grpSp>
          <p:nvGrpSpPr>
            <p:cNvPr id="153" name="Group 152">
              <a:extLst>
                <a:ext uri="{FF2B5EF4-FFF2-40B4-BE49-F238E27FC236}">
                  <a16:creationId xmlns:a16="http://schemas.microsoft.com/office/drawing/2014/main" id="{F954D159-745E-AE42-84CF-77C789CBFBBC}"/>
                </a:ext>
              </a:extLst>
            </p:cNvPr>
            <p:cNvGrpSpPr/>
            <p:nvPr/>
          </p:nvGrpSpPr>
          <p:grpSpPr>
            <a:xfrm>
              <a:off x="1884871" y="1125488"/>
              <a:ext cx="534754" cy="1801990"/>
              <a:chOff x="8556981" y="1480516"/>
              <a:chExt cx="639488" cy="1801990"/>
            </a:xfrm>
          </p:grpSpPr>
          <p:cxnSp>
            <p:nvCxnSpPr>
              <p:cNvPr id="154" name="Straight Connector 153">
                <a:extLst>
                  <a:ext uri="{FF2B5EF4-FFF2-40B4-BE49-F238E27FC236}">
                    <a16:creationId xmlns:a16="http://schemas.microsoft.com/office/drawing/2014/main" id="{997DE847-D98D-514A-894F-E8DC4E8CCF16}"/>
                  </a:ext>
                </a:extLst>
              </p:cNvPr>
              <p:cNvCxnSpPr>
                <a:cxnSpLocks/>
              </p:cNvCxnSpPr>
              <p:nvPr/>
            </p:nvCxnSpPr>
            <p:spPr>
              <a:xfrm>
                <a:off x="8556981" y="1480516"/>
                <a:ext cx="624180" cy="621757"/>
              </a:xfrm>
              <a:prstGeom prst="line">
                <a:avLst/>
              </a:prstGeom>
              <a:ln w="1905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F84EBE10-4F34-A64B-BFBA-0E1240FC0986}"/>
                  </a:ext>
                </a:extLst>
              </p:cNvPr>
              <p:cNvCxnSpPr>
                <a:cxnSpLocks/>
              </p:cNvCxnSpPr>
              <p:nvPr/>
            </p:nvCxnSpPr>
            <p:spPr>
              <a:xfrm flipV="1">
                <a:off x="8556981" y="2534349"/>
                <a:ext cx="639488" cy="748157"/>
              </a:xfrm>
              <a:prstGeom prst="line">
                <a:avLst/>
              </a:prstGeom>
              <a:ln w="19050"/>
            </p:spPr>
            <p:style>
              <a:lnRef idx="1">
                <a:schemeClr val="dk1"/>
              </a:lnRef>
              <a:fillRef idx="0">
                <a:schemeClr val="dk1"/>
              </a:fillRef>
              <a:effectRef idx="0">
                <a:schemeClr val="dk1"/>
              </a:effectRef>
              <a:fontRef idx="minor">
                <a:schemeClr val="tx1"/>
              </a:fontRef>
            </p:style>
          </p:cxnSp>
        </p:grpSp>
        <p:sp>
          <p:nvSpPr>
            <p:cNvPr id="6" name="Rectangle 5">
              <a:extLst>
                <a:ext uri="{FF2B5EF4-FFF2-40B4-BE49-F238E27FC236}">
                  <a16:creationId xmlns:a16="http://schemas.microsoft.com/office/drawing/2014/main" id="{B2354BE9-0D6A-254D-B5C1-2096414C69DD}"/>
                </a:ext>
              </a:extLst>
            </p:cNvPr>
            <p:cNvSpPr/>
            <p:nvPr/>
          </p:nvSpPr>
          <p:spPr>
            <a:xfrm>
              <a:off x="2302219" y="736482"/>
              <a:ext cx="2422085"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Application Profiling</a:t>
              </a:r>
            </a:p>
          </p:txBody>
        </p:sp>
      </p:grpSp>
      <p:grpSp>
        <p:nvGrpSpPr>
          <p:cNvPr id="182" name="Group 181">
            <a:extLst>
              <a:ext uri="{FF2B5EF4-FFF2-40B4-BE49-F238E27FC236}">
                <a16:creationId xmlns:a16="http://schemas.microsoft.com/office/drawing/2014/main" id="{55067FD7-77FA-044F-93C2-734C41DD09EA}"/>
              </a:ext>
            </a:extLst>
          </p:cNvPr>
          <p:cNvGrpSpPr/>
          <p:nvPr/>
        </p:nvGrpSpPr>
        <p:grpSpPr>
          <a:xfrm>
            <a:off x="34219" y="618869"/>
            <a:ext cx="1970246" cy="2370428"/>
            <a:chOff x="34219" y="618869"/>
            <a:chExt cx="1970246" cy="2370428"/>
          </a:xfrm>
        </p:grpSpPr>
        <p:sp>
          <p:nvSpPr>
            <p:cNvPr id="126" name="Rectangle 125">
              <a:extLst>
                <a:ext uri="{FF2B5EF4-FFF2-40B4-BE49-F238E27FC236}">
                  <a16:creationId xmlns:a16="http://schemas.microsoft.com/office/drawing/2014/main" id="{D2AA2CEE-B166-D74D-B04E-1942696CF979}"/>
                </a:ext>
              </a:extLst>
            </p:cNvPr>
            <p:cNvSpPr/>
            <p:nvPr/>
          </p:nvSpPr>
          <p:spPr>
            <a:xfrm>
              <a:off x="34219" y="1008115"/>
              <a:ext cx="197024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Target Application</a:t>
              </a:r>
            </a:p>
          </p:txBody>
        </p:sp>
        <p:grpSp>
          <p:nvGrpSpPr>
            <p:cNvPr id="96" name="Group 95">
              <a:extLst>
                <a:ext uri="{FF2B5EF4-FFF2-40B4-BE49-F238E27FC236}">
                  <a16:creationId xmlns:a16="http://schemas.microsoft.com/office/drawing/2014/main" id="{42CB0CEF-C999-9C43-A230-0F857D001E90}"/>
                </a:ext>
              </a:extLst>
            </p:cNvPr>
            <p:cNvGrpSpPr/>
            <p:nvPr/>
          </p:nvGrpSpPr>
          <p:grpSpPr>
            <a:xfrm>
              <a:off x="219760" y="618869"/>
              <a:ext cx="1568207" cy="2370428"/>
              <a:chOff x="219760" y="618869"/>
              <a:chExt cx="1568207" cy="2370428"/>
            </a:xfrm>
          </p:grpSpPr>
          <p:sp>
            <p:nvSpPr>
              <p:cNvPr id="125" name="Rectangle 124">
                <a:extLst>
                  <a:ext uri="{FF2B5EF4-FFF2-40B4-BE49-F238E27FC236}">
                    <a16:creationId xmlns:a16="http://schemas.microsoft.com/office/drawing/2014/main" id="{DE179687-1111-3D40-9DBC-D6F753B7D399}"/>
                  </a:ext>
                </a:extLst>
              </p:cNvPr>
              <p:cNvSpPr/>
              <p:nvPr/>
            </p:nvSpPr>
            <p:spPr>
              <a:xfrm>
                <a:off x="245270" y="979903"/>
                <a:ext cx="1542697" cy="2009394"/>
              </a:xfrm>
              <a:prstGeom prst="rect">
                <a:avLst/>
              </a:prstGeom>
              <a:solidFill>
                <a:schemeClr val="accent6">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27" name="Group 126">
                <a:extLst>
                  <a:ext uri="{FF2B5EF4-FFF2-40B4-BE49-F238E27FC236}">
                    <a16:creationId xmlns:a16="http://schemas.microsoft.com/office/drawing/2014/main" id="{0CAC0D48-CABA-B04C-B9F6-C11ED3B1A67C}"/>
                  </a:ext>
                </a:extLst>
              </p:cNvPr>
              <p:cNvGrpSpPr/>
              <p:nvPr/>
            </p:nvGrpSpPr>
            <p:grpSpPr>
              <a:xfrm>
                <a:off x="502434" y="1345308"/>
                <a:ext cx="1161012" cy="1542683"/>
                <a:chOff x="192558" y="815374"/>
                <a:chExt cx="1161012" cy="1542683"/>
              </a:xfrm>
            </p:grpSpPr>
            <p:sp>
              <p:nvSpPr>
                <p:cNvPr id="128" name="Rectangle 127">
                  <a:extLst>
                    <a:ext uri="{FF2B5EF4-FFF2-40B4-BE49-F238E27FC236}">
                      <a16:creationId xmlns:a16="http://schemas.microsoft.com/office/drawing/2014/main" id="{80E00CFA-F899-0143-9343-FFB229492A8B}"/>
                    </a:ext>
                  </a:extLst>
                </p:cNvPr>
                <p:cNvSpPr/>
                <p:nvPr/>
              </p:nvSpPr>
              <p:spPr>
                <a:xfrm>
                  <a:off x="192558" y="815374"/>
                  <a:ext cx="1161012" cy="15426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129" name="Freeform 128">
                  <a:extLst>
                    <a:ext uri="{FF2B5EF4-FFF2-40B4-BE49-F238E27FC236}">
                      <a16:creationId xmlns:a16="http://schemas.microsoft.com/office/drawing/2014/main" id="{CE23A6B4-93C3-A948-BA91-EAAE76BFD94F}"/>
                    </a:ext>
                  </a:extLst>
                </p:cNvPr>
                <p:cNvSpPr/>
                <p:nvPr/>
              </p:nvSpPr>
              <p:spPr>
                <a:xfrm>
                  <a:off x="447346" y="1008621"/>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0" name="Freeform 129">
                  <a:extLst>
                    <a:ext uri="{FF2B5EF4-FFF2-40B4-BE49-F238E27FC236}">
                      <a16:creationId xmlns:a16="http://schemas.microsoft.com/office/drawing/2014/main" id="{E8618E44-97A3-144A-92F6-35AB0200FA97}"/>
                    </a:ext>
                  </a:extLst>
                </p:cNvPr>
                <p:cNvSpPr/>
                <p:nvPr/>
              </p:nvSpPr>
              <p:spPr>
                <a:xfrm>
                  <a:off x="474576" y="1340336"/>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1" name="Freeform 130">
                  <a:extLst>
                    <a:ext uri="{FF2B5EF4-FFF2-40B4-BE49-F238E27FC236}">
                      <a16:creationId xmlns:a16="http://schemas.microsoft.com/office/drawing/2014/main" id="{433D34DB-2DAC-5049-A0DB-695CF0613FA6}"/>
                    </a:ext>
                  </a:extLst>
                </p:cNvPr>
                <p:cNvSpPr/>
                <p:nvPr/>
              </p:nvSpPr>
              <p:spPr>
                <a:xfrm>
                  <a:off x="460805" y="1668670"/>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sp>
              <p:nvSpPr>
                <p:cNvPr id="132" name="Freeform 131">
                  <a:extLst>
                    <a:ext uri="{FF2B5EF4-FFF2-40B4-BE49-F238E27FC236}">
                      <a16:creationId xmlns:a16="http://schemas.microsoft.com/office/drawing/2014/main" id="{CF0E0D82-95BB-E543-8547-B99A9DCA7232}"/>
                    </a:ext>
                  </a:extLst>
                </p:cNvPr>
                <p:cNvSpPr/>
                <p:nvPr/>
              </p:nvSpPr>
              <p:spPr>
                <a:xfrm>
                  <a:off x="474576" y="2001282"/>
                  <a:ext cx="697091" cy="94165"/>
                </a:xfrm>
                <a:custGeom>
                  <a:avLst/>
                  <a:gdLst>
                    <a:gd name="connsiteX0" fmla="*/ 0 w 690880"/>
                    <a:gd name="connsiteY0" fmla="*/ 182902 h 193206"/>
                    <a:gd name="connsiteX1" fmla="*/ 294640 w 690880"/>
                    <a:gd name="connsiteY1" fmla="*/ 22 h 193206"/>
                    <a:gd name="connsiteX2" fmla="*/ 508000 w 690880"/>
                    <a:gd name="connsiteY2" fmla="*/ 193062 h 193206"/>
                    <a:gd name="connsiteX3" fmla="*/ 690880 w 690880"/>
                    <a:gd name="connsiteY3" fmla="*/ 30502 h 193206"/>
                  </a:gdLst>
                  <a:ahLst/>
                  <a:cxnLst>
                    <a:cxn ang="0">
                      <a:pos x="connsiteX0" y="connsiteY0"/>
                    </a:cxn>
                    <a:cxn ang="0">
                      <a:pos x="connsiteX1" y="connsiteY1"/>
                    </a:cxn>
                    <a:cxn ang="0">
                      <a:pos x="connsiteX2" y="connsiteY2"/>
                    </a:cxn>
                    <a:cxn ang="0">
                      <a:pos x="connsiteX3" y="connsiteY3"/>
                    </a:cxn>
                  </a:cxnLst>
                  <a:rect l="l" t="t" r="r" b="b"/>
                  <a:pathLst>
                    <a:path w="690880" h="193206">
                      <a:moveTo>
                        <a:pt x="0" y="182902"/>
                      </a:moveTo>
                      <a:cubicBezTo>
                        <a:pt x="104986" y="90615"/>
                        <a:pt x="209973" y="-1671"/>
                        <a:pt x="294640" y="22"/>
                      </a:cubicBezTo>
                      <a:cubicBezTo>
                        <a:pt x="379307" y="1715"/>
                        <a:pt x="441960" y="187982"/>
                        <a:pt x="508000" y="193062"/>
                      </a:cubicBezTo>
                      <a:cubicBezTo>
                        <a:pt x="574040" y="198142"/>
                        <a:pt x="658707" y="67755"/>
                        <a:pt x="690880" y="3050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mn-ea"/>
                    <a:cs typeface="Arial" panose="020B0604020202020204" pitchFamily="34" charset="0"/>
                  </a:endParaRPr>
                </a:p>
              </p:txBody>
            </p:sp>
          </p:grpSp>
          <p:sp>
            <p:nvSpPr>
              <p:cNvPr id="133" name="Rectangle 132">
                <a:extLst>
                  <a:ext uri="{FF2B5EF4-FFF2-40B4-BE49-F238E27FC236}">
                    <a16:creationId xmlns:a16="http://schemas.microsoft.com/office/drawing/2014/main" id="{01ADA81E-9F22-2E49-823A-EAFE228161ED}"/>
                  </a:ext>
                </a:extLst>
              </p:cNvPr>
              <p:cNvSpPr/>
              <p:nvPr/>
            </p:nvSpPr>
            <p:spPr>
              <a:xfrm rot="16200000">
                <a:off x="-399340" y="1924514"/>
                <a:ext cx="1545978" cy="307777"/>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Source Code</a:t>
                </a:r>
              </a:p>
            </p:txBody>
          </p:sp>
          <p:sp>
            <p:nvSpPr>
              <p:cNvPr id="38" name="Rectangle 37">
                <a:extLst>
                  <a:ext uri="{FF2B5EF4-FFF2-40B4-BE49-F238E27FC236}">
                    <a16:creationId xmlns:a16="http://schemas.microsoft.com/office/drawing/2014/main" id="{9A1734DD-09B8-1841-9E15-E9630DC408F1}"/>
                  </a:ext>
                </a:extLst>
              </p:cNvPr>
              <p:cNvSpPr/>
              <p:nvPr/>
            </p:nvSpPr>
            <p:spPr>
              <a:xfrm>
                <a:off x="309531" y="618869"/>
                <a:ext cx="141417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Arial" panose="020B0604020202020204" pitchFamily="34" charset="0"/>
                  </a:rPr>
                  <a:t>User Input</a:t>
                </a:r>
              </a:p>
            </p:txBody>
          </p:sp>
        </p:grpSp>
      </p:grpSp>
      <p:grpSp>
        <p:nvGrpSpPr>
          <p:cNvPr id="181" name="Group 180">
            <a:extLst>
              <a:ext uri="{FF2B5EF4-FFF2-40B4-BE49-F238E27FC236}">
                <a16:creationId xmlns:a16="http://schemas.microsoft.com/office/drawing/2014/main" id="{5BD3EBE0-D55D-7447-8AC7-BDF8C4055E14}"/>
              </a:ext>
            </a:extLst>
          </p:cNvPr>
          <p:cNvGrpSpPr/>
          <p:nvPr/>
        </p:nvGrpSpPr>
        <p:grpSpPr>
          <a:xfrm>
            <a:off x="5846808" y="1853559"/>
            <a:ext cx="3155090" cy="2745983"/>
            <a:chOff x="5846808" y="1853559"/>
            <a:chExt cx="3155090" cy="2745983"/>
          </a:xfrm>
        </p:grpSpPr>
        <p:sp>
          <p:nvSpPr>
            <p:cNvPr id="176" name="Rectangle 175">
              <a:extLst>
                <a:ext uri="{FF2B5EF4-FFF2-40B4-BE49-F238E27FC236}">
                  <a16:creationId xmlns:a16="http://schemas.microsoft.com/office/drawing/2014/main" id="{E153CD6E-2330-764F-861D-132A1A97E7B4}"/>
                </a:ext>
              </a:extLst>
            </p:cNvPr>
            <p:cNvSpPr/>
            <p:nvPr/>
          </p:nvSpPr>
          <p:spPr>
            <a:xfrm>
              <a:off x="5846809" y="3317160"/>
              <a:ext cx="2726377" cy="1282382"/>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04" name="Group 103">
              <a:extLst>
                <a:ext uri="{FF2B5EF4-FFF2-40B4-BE49-F238E27FC236}">
                  <a16:creationId xmlns:a16="http://schemas.microsoft.com/office/drawing/2014/main" id="{67AD5102-16EE-7E4D-972A-B8A99542D2EC}"/>
                </a:ext>
              </a:extLst>
            </p:cNvPr>
            <p:cNvGrpSpPr/>
            <p:nvPr/>
          </p:nvGrpSpPr>
          <p:grpSpPr>
            <a:xfrm>
              <a:off x="5846808" y="1853559"/>
              <a:ext cx="3155090" cy="2664079"/>
              <a:chOff x="5846808" y="1853559"/>
              <a:chExt cx="3155090" cy="2664079"/>
            </a:xfrm>
          </p:grpSpPr>
          <p:grpSp>
            <p:nvGrpSpPr>
              <p:cNvPr id="109" name="Group 108">
                <a:extLst>
                  <a:ext uri="{FF2B5EF4-FFF2-40B4-BE49-F238E27FC236}">
                    <a16:creationId xmlns:a16="http://schemas.microsoft.com/office/drawing/2014/main" id="{F53F1044-246E-FA45-9464-8B0EDCE08219}"/>
                  </a:ext>
                </a:extLst>
              </p:cNvPr>
              <p:cNvGrpSpPr/>
              <p:nvPr/>
            </p:nvGrpSpPr>
            <p:grpSpPr>
              <a:xfrm>
                <a:off x="6040999" y="3877225"/>
                <a:ext cx="2290141" cy="640413"/>
                <a:chOff x="4488784" y="987542"/>
                <a:chExt cx="1498728" cy="640413"/>
              </a:xfrm>
            </p:grpSpPr>
            <p:sp>
              <p:nvSpPr>
                <p:cNvPr id="136" name="Rounded Rectangle 135">
                  <a:extLst>
                    <a:ext uri="{FF2B5EF4-FFF2-40B4-BE49-F238E27FC236}">
                      <a16:creationId xmlns:a16="http://schemas.microsoft.com/office/drawing/2014/main" id="{29EE075D-A1FF-AE42-AA04-06F10B5B4FDE}"/>
                    </a:ext>
                  </a:extLst>
                </p:cNvPr>
                <p:cNvSpPr/>
                <p:nvPr/>
              </p:nvSpPr>
              <p:spPr>
                <a:xfrm>
                  <a:off x="4489453" y="987542"/>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Temporal Locality</a:t>
                  </a:r>
                </a:p>
              </p:txBody>
            </p:sp>
            <p:sp>
              <p:nvSpPr>
                <p:cNvPr id="135" name="Rounded Rectangle 134">
                  <a:extLst>
                    <a:ext uri="{FF2B5EF4-FFF2-40B4-BE49-F238E27FC236}">
                      <a16:creationId xmlns:a16="http://schemas.microsoft.com/office/drawing/2014/main" id="{42D6631A-2C26-5D4E-9358-2B5A0E2F0C36}"/>
                    </a:ext>
                  </a:extLst>
                </p:cNvPr>
                <p:cNvSpPr/>
                <p:nvPr/>
              </p:nvSpPr>
              <p:spPr>
                <a:xfrm>
                  <a:off x="4488784" y="1362779"/>
                  <a:ext cx="1498059" cy="265176"/>
                </a:xfrm>
                <a:prstGeom prst="roundRect">
                  <a:avLst/>
                </a:prstGeom>
                <a:solidFill>
                  <a:schemeClr val="accent4">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C000">
                          <a:lumMod val="20000"/>
                          <a:lumOff val="80000"/>
                        </a:srgbClr>
                      </a:solidFill>
                      <a:effectLst/>
                      <a:uLnTx/>
                      <a:uFillTx/>
                      <a:latin typeface="Cambria" panose="02040503050406030204" pitchFamily="18" charset="0"/>
                      <a:ea typeface="+mn-ea"/>
                      <a:cs typeface="Arial" panose="020B0604020202020204" pitchFamily="34" charset="0"/>
                    </a:rPr>
                    <a:t>Spatial Locality</a:t>
                  </a:r>
                </a:p>
              </p:txBody>
            </p:sp>
          </p:grpSp>
          <p:grpSp>
            <p:nvGrpSpPr>
              <p:cNvPr id="100" name="Group 99">
                <a:extLst>
                  <a:ext uri="{FF2B5EF4-FFF2-40B4-BE49-F238E27FC236}">
                    <a16:creationId xmlns:a16="http://schemas.microsoft.com/office/drawing/2014/main" id="{430DDD9A-9449-5049-B09B-EECEECBCF1A8}"/>
                  </a:ext>
                </a:extLst>
              </p:cNvPr>
              <p:cNvGrpSpPr/>
              <p:nvPr/>
            </p:nvGrpSpPr>
            <p:grpSpPr>
              <a:xfrm>
                <a:off x="8573186" y="1853559"/>
                <a:ext cx="428712" cy="2107967"/>
                <a:chOff x="8573186" y="1853559"/>
                <a:chExt cx="428712" cy="2107967"/>
              </a:xfrm>
            </p:grpSpPr>
            <p:cxnSp>
              <p:nvCxnSpPr>
                <p:cNvPr id="30" name="Straight Connector 29">
                  <a:extLst>
                    <a:ext uri="{FF2B5EF4-FFF2-40B4-BE49-F238E27FC236}">
                      <a16:creationId xmlns:a16="http://schemas.microsoft.com/office/drawing/2014/main" id="{9E84DC83-5B2A-D54F-AB18-AC9064914AF8}"/>
                    </a:ext>
                  </a:extLst>
                </p:cNvPr>
                <p:cNvCxnSpPr>
                  <a:cxnSpLocks/>
                  <a:stCxn id="139" idx="0"/>
                </p:cNvCxnSpPr>
                <p:nvPr/>
              </p:nvCxnSpPr>
              <p:spPr>
                <a:xfrm flipV="1">
                  <a:off x="8865838" y="1855380"/>
                  <a:ext cx="136058" cy="228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195A58-2D91-054E-B8AB-48789FC34419}"/>
                    </a:ext>
                  </a:extLst>
                </p:cNvPr>
                <p:cNvCxnSpPr>
                  <a:cxnSpLocks/>
                </p:cNvCxnSpPr>
                <p:nvPr/>
              </p:nvCxnSpPr>
              <p:spPr>
                <a:xfrm>
                  <a:off x="9001896" y="1853559"/>
                  <a:ext cx="0" cy="2107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6CD66EA-53C8-7244-94B6-615DE3E753F8}"/>
                    </a:ext>
                  </a:extLst>
                </p:cNvPr>
                <p:cNvCxnSpPr>
                  <a:cxnSpLocks/>
                  <a:endCxn id="176" idx="3"/>
                </p:cNvCxnSpPr>
                <p:nvPr/>
              </p:nvCxnSpPr>
              <p:spPr>
                <a:xfrm flipH="1" flipV="1">
                  <a:off x="8573186" y="3958351"/>
                  <a:ext cx="428712" cy="0"/>
                </a:xfrm>
                <a:prstGeom prst="straightConnector1">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194" name="Rectangle 193">
                <a:extLst>
                  <a:ext uri="{FF2B5EF4-FFF2-40B4-BE49-F238E27FC236}">
                    <a16:creationId xmlns:a16="http://schemas.microsoft.com/office/drawing/2014/main" id="{E29F4AB6-70A6-434D-9153-52FFF003F570}"/>
                  </a:ext>
                </a:extLst>
              </p:cNvPr>
              <p:cNvSpPr/>
              <p:nvPr/>
            </p:nvSpPr>
            <p:spPr>
              <a:xfrm>
                <a:off x="5846808" y="3201169"/>
                <a:ext cx="2726379" cy="557784"/>
              </a:xfrm>
              <a:prstGeom prst="rect">
                <a:avLst/>
              </a:prstGeom>
              <a:solidFill>
                <a:schemeClr val="tx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Locality-based Clustering</a:t>
                </a:r>
              </a:p>
            </p:txBody>
          </p:sp>
        </p:grpSp>
      </p:grpSp>
      <p:grpSp>
        <p:nvGrpSpPr>
          <p:cNvPr id="180" name="Group 179">
            <a:extLst>
              <a:ext uri="{FF2B5EF4-FFF2-40B4-BE49-F238E27FC236}">
                <a16:creationId xmlns:a16="http://schemas.microsoft.com/office/drawing/2014/main" id="{5A69F14A-5249-5844-A11D-44A658F0C3B5}"/>
              </a:ext>
            </a:extLst>
          </p:cNvPr>
          <p:cNvGrpSpPr/>
          <p:nvPr/>
        </p:nvGrpSpPr>
        <p:grpSpPr>
          <a:xfrm>
            <a:off x="-183966" y="2730453"/>
            <a:ext cx="2930889" cy="4572000"/>
            <a:chOff x="-183966" y="2730453"/>
            <a:chExt cx="2930889" cy="4572000"/>
          </a:xfrm>
        </p:grpSpPr>
        <p:sp>
          <p:nvSpPr>
            <p:cNvPr id="243" name="Rectangle 242">
              <a:extLst>
                <a:ext uri="{FF2B5EF4-FFF2-40B4-BE49-F238E27FC236}">
                  <a16:creationId xmlns:a16="http://schemas.microsoft.com/office/drawing/2014/main" id="{5110AF91-9BFD-BF44-8777-B9D6729B6640}"/>
                </a:ext>
              </a:extLst>
            </p:cNvPr>
            <p:cNvSpPr/>
            <p:nvPr/>
          </p:nvSpPr>
          <p:spPr>
            <a:xfrm rot="5400000">
              <a:off x="-122633" y="3778992"/>
              <a:ext cx="2820431" cy="2423184"/>
            </a:xfrm>
            <a:prstGeom prst="rect">
              <a:avLst/>
            </a:prstGeom>
            <a:solidFill>
              <a:schemeClr val="accent2">
                <a:lumMod val="40000"/>
                <a:lumOff val="60000"/>
                <a:alpha val="20000"/>
              </a:schemeClr>
            </a:solid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lumMod val="20000"/>
                    <a:lumOff val="80000"/>
                  </a:srgbClr>
                </a:solidFill>
                <a:effectLst/>
                <a:uLnTx/>
                <a:uFillTx/>
                <a:latin typeface="Cambria" panose="02040503050406030204" pitchFamily="18" charset="0"/>
                <a:ea typeface="+mn-ea"/>
                <a:cs typeface="Arial" panose="020B0604020202020204" pitchFamily="34" charset="0"/>
              </a:endParaRPr>
            </a:p>
          </p:txBody>
        </p:sp>
        <p:grpSp>
          <p:nvGrpSpPr>
            <p:cNvPr id="79" name="Group 78">
              <a:extLst>
                <a:ext uri="{FF2B5EF4-FFF2-40B4-BE49-F238E27FC236}">
                  <a16:creationId xmlns:a16="http://schemas.microsoft.com/office/drawing/2014/main" id="{B8177D05-EC2A-8043-904F-E5DD0E5C5930}"/>
                </a:ext>
              </a:extLst>
            </p:cNvPr>
            <p:cNvGrpSpPr/>
            <p:nvPr/>
          </p:nvGrpSpPr>
          <p:grpSpPr>
            <a:xfrm>
              <a:off x="537511" y="3721170"/>
              <a:ext cx="1857490" cy="288229"/>
              <a:chOff x="576273" y="3731512"/>
              <a:chExt cx="1857490" cy="288229"/>
            </a:xfrm>
          </p:grpSpPr>
          <p:sp>
            <p:nvSpPr>
              <p:cNvPr id="245" name="Rectangle 244">
                <a:extLst>
                  <a:ext uri="{FF2B5EF4-FFF2-40B4-BE49-F238E27FC236}">
                    <a16:creationId xmlns:a16="http://schemas.microsoft.com/office/drawing/2014/main" id="{ACB84EEB-EC73-2841-B1E5-A92005F0ED1D}"/>
                  </a:ext>
                </a:extLst>
              </p:cNvPr>
              <p:cNvSpPr/>
              <p:nvPr/>
            </p:nvSpPr>
            <p:spPr>
              <a:xfrm rot="5400000">
                <a:off x="1314554" y="2993231"/>
                <a:ext cx="288229" cy="1764792"/>
              </a:xfrm>
              <a:prstGeom prst="rect">
                <a:avLst/>
              </a:prstGeom>
              <a:solidFill>
                <a:schemeClr val="accent2">
                  <a:lumMod val="60000"/>
                  <a:lumOff val="40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Bandwidth</a:t>
                </a:r>
              </a:p>
            </p:txBody>
          </p:sp>
          <p:cxnSp>
            <p:nvCxnSpPr>
              <p:cNvPr id="261" name="Straight Connector 260">
                <a:extLst>
                  <a:ext uri="{FF2B5EF4-FFF2-40B4-BE49-F238E27FC236}">
                    <a16:creationId xmlns:a16="http://schemas.microsoft.com/office/drawing/2014/main" id="{DBDF9D33-3D1A-6E48-9277-3B7CA035F23E}"/>
                  </a:ext>
                </a:extLst>
              </p:cNvPr>
              <p:cNvCxnSpPr>
                <a:cxnSpLocks/>
                <a:endCxn id="245" idx="0"/>
              </p:cNvCxnSpPr>
              <p:nvPr/>
            </p:nvCxnSpPr>
            <p:spPr>
              <a:xfrm flipH="1" flipV="1">
                <a:off x="2341065" y="3875628"/>
                <a:ext cx="92698"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8381FF2A-3F17-AC4A-8677-E2107E14D795}"/>
                </a:ext>
              </a:extLst>
            </p:cNvPr>
            <p:cNvGrpSpPr/>
            <p:nvPr/>
          </p:nvGrpSpPr>
          <p:grpSpPr>
            <a:xfrm>
              <a:off x="537240" y="4143333"/>
              <a:ext cx="1856232" cy="288230"/>
              <a:chOff x="576272" y="4143333"/>
              <a:chExt cx="1856232" cy="288230"/>
            </a:xfrm>
            <a:solidFill>
              <a:schemeClr val="accent2">
                <a:lumMod val="40000"/>
                <a:lumOff val="60000"/>
              </a:schemeClr>
            </a:solidFill>
          </p:grpSpPr>
          <p:sp>
            <p:nvSpPr>
              <p:cNvPr id="255" name="Rectangle 254">
                <a:extLst>
                  <a:ext uri="{FF2B5EF4-FFF2-40B4-BE49-F238E27FC236}">
                    <a16:creationId xmlns:a16="http://schemas.microsoft.com/office/drawing/2014/main" id="{8DF493D5-66AC-684E-9433-AB8474F65F37}"/>
                  </a:ext>
                </a:extLst>
              </p:cNvPr>
              <p:cNvSpPr/>
              <p:nvPr/>
            </p:nvSpPr>
            <p:spPr>
              <a:xfrm rot="5400000">
                <a:off x="1314553" y="3405052"/>
                <a:ext cx="288230" cy="176479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DRAM Latency</a:t>
                </a:r>
              </a:p>
            </p:txBody>
          </p:sp>
          <p:cxnSp>
            <p:nvCxnSpPr>
              <p:cNvPr id="262" name="Straight Connector 261">
                <a:extLst>
                  <a:ext uri="{FF2B5EF4-FFF2-40B4-BE49-F238E27FC236}">
                    <a16:creationId xmlns:a16="http://schemas.microsoft.com/office/drawing/2014/main" id="{7F9EF865-00ED-2240-B1DB-10225B23141B}"/>
                  </a:ext>
                </a:extLst>
              </p:cNvPr>
              <p:cNvCxnSpPr>
                <a:cxnSpLocks/>
                <a:endCxn id="255" idx="0"/>
              </p:cNvCxnSpPr>
              <p:nvPr/>
            </p:nvCxnSpPr>
            <p:spPr>
              <a:xfrm flipH="1">
                <a:off x="2341064" y="4285703"/>
                <a:ext cx="91440" cy="1745"/>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AFC33E29-F3B7-DD43-BECE-190EB0D1A404}"/>
                </a:ext>
              </a:extLst>
            </p:cNvPr>
            <p:cNvGrpSpPr/>
            <p:nvPr/>
          </p:nvGrpSpPr>
          <p:grpSpPr>
            <a:xfrm>
              <a:off x="534289" y="4563596"/>
              <a:ext cx="1854318" cy="288231"/>
              <a:chOff x="578390" y="4555153"/>
              <a:chExt cx="1854318" cy="288231"/>
            </a:xfrm>
          </p:grpSpPr>
          <p:sp>
            <p:nvSpPr>
              <p:cNvPr id="256" name="Rectangle 255">
                <a:extLst>
                  <a:ext uri="{FF2B5EF4-FFF2-40B4-BE49-F238E27FC236}">
                    <a16:creationId xmlns:a16="http://schemas.microsoft.com/office/drawing/2014/main" id="{9C8FBBB3-355B-D546-B52D-4DE5262ED37C}"/>
                  </a:ext>
                </a:extLst>
              </p:cNvPr>
              <p:cNvSpPr/>
              <p:nvPr/>
            </p:nvSpPr>
            <p:spPr>
              <a:xfrm rot="5400000">
                <a:off x="1315992" y="3817551"/>
                <a:ext cx="288231" cy="1763436"/>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L1/L2 Cache Capacity</a:t>
                </a:r>
              </a:p>
            </p:txBody>
          </p:sp>
          <p:cxnSp>
            <p:nvCxnSpPr>
              <p:cNvPr id="263" name="Straight Connector 262">
                <a:extLst>
                  <a:ext uri="{FF2B5EF4-FFF2-40B4-BE49-F238E27FC236}">
                    <a16:creationId xmlns:a16="http://schemas.microsoft.com/office/drawing/2014/main" id="{4091E32D-BE45-4E46-9423-0A5A22AFF43B}"/>
                  </a:ext>
                </a:extLst>
              </p:cNvPr>
              <p:cNvCxnSpPr>
                <a:cxnSpLocks/>
                <a:endCxn id="256" idx="0"/>
              </p:cNvCxnSpPr>
              <p:nvPr/>
            </p:nvCxnSpPr>
            <p:spPr>
              <a:xfrm flipH="1" flipV="1">
                <a:off x="2341826" y="4699270"/>
                <a:ext cx="90882"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43D8023-BF1C-884C-9AA7-78A7368A784D}"/>
                </a:ext>
              </a:extLst>
            </p:cNvPr>
            <p:cNvGrpSpPr/>
            <p:nvPr/>
          </p:nvGrpSpPr>
          <p:grpSpPr>
            <a:xfrm>
              <a:off x="534274" y="4986563"/>
              <a:ext cx="1854876" cy="292608"/>
              <a:chOff x="578389" y="4966974"/>
              <a:chExt cx="1854876" cy="292608"/>
            </a:xfrm>
            <a:solidFill>
              <a:srgbClr val="F7CCAD"/>
            </a:solidFill>
          </p:grpSpPr>
          <p:sp>
            <p:nvSpPr>
              <p:cNvPr id="257" name="Rectangle 256">
                <a:extLst>
                  <a:ext uri="{FF2B5EF4-FFF2-40B4-BE49-F238E27FC236}">
                    <a16:creationId xmlns:a16="http://schemas.microsoft.com/office/drawing/2014/main" id="{47B93715-DF46-DF4A-89C9-1D9271404F65}"/>
                  </a:ext>
                </a:extLst>
              </p:cNvPr>
              <p:cNvSpPr/>
              <p:nvPr/>
            </p:nvSpPr>
            <p:spPr>
              <a:xfrm rot="5400000">
                <a:off x="1313803" y="4231560"/>
                <a:ext cx="292608" cy="1763435"/>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L3 Cache Contention</a:t>
                </a:r>
              </a:p>
            </p:txBody>
          </p:sp>
          <p:cxnSp>
            <p:nvCxnSpPr>
              <p:cNvPr id="264" name="Straight Connector 263">
                <a:extLst>
                  <a:ext uri="{FF2B5EF4-FFF2-40B4-BE49-F238E27FC236}">
                    <a16:creationId xmlns:a16="http://schemas.microsoft.com/office/drawing/2014/main" id="{E4CAE7BE-3FC3-BD4D-9D73-2137D190BB26}"/>
                  </a:ext>
                </a:extLst>
              </p:cNvPr>
              <p:cNvCxnSpPr>
                <a:cxnSpLocks/>
                <a:endCxn id="257" idx="0"/>
              </p:cNvCxnSpPr>
              <p:nvPr/>
            </p:nvCxnSpPr>
            <p:spPr>
              <a:xfrm flipH="1" flipV="1">
                <a:off x="2341825" y="5113278"/>
                <a:ext cx="91440"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E64C76E6-8EA4-6543-B24D-A034083EA913}"/>
                </a:ext>
              </a:extLst>
            </p:cNvPr>
            <p:cNvGrpSpPr/>
            <p:nvPr/>
          </p:nvGrpSpPr>
          <p:grpSpPr>
            <a:xfrm>
              <a:off x="530314" y="5428381"/>
              <a:ext cx="1855866" cy="292608"/>
              <a:chOff x="578390" y="5377499"/>
              <a:chExt cx="1855866" cy="292805"/>
            </a:xfrm>
          </p:grpSpPr>
          <p:sp>
            <p:nvSpPr>
              <p:cNvPr id="258" name="Rectangle 257">
                <a:extLst>
                  <a:ext uri="{FF2B5EF4-FFF2-40B4-BE49-F238E27FC236}">
                    <a16:creationId xmlns:a16="http://schemas.microsoft.com/office/drawing/2014/main" id="{A0D24CE7-D35A-C843-871B-8ABD67784FAB}"/>
                  </a:ext>
                </a:extLst>
              </p:cNvPr>
              <p:cNvSpPr/>
              <p:nvPr/>
            </p:nvSpPr>
            <p:spPr>
              <a:xfrm rot="5400000">
                <a:off x="1314008" y="4641881"/>
                <a:ext cx="292805" cy="1764041"/>
              </a:xfrm>
              <a:prstGeom prst="rect">
                <a:avLst/>
              </a:prstGeom>
              <a:solidFill>
                <a:srgbClr val="F7CCAD"/>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L1 Cache Capacity</a:t>
                </a:r>
              </a:p>
            </p:txBody>
          </p:sp>
          <p:cxnSp>
            <p:nvCxnSpPr>
              <p:cNvPr id="265" name="Straight Connector 264">
                <a:extLst>
                  <a:ext uri="{FF2B5EF4-FFF2-40B4-BE49-F238E27FC236}">
                    <a16:creationId xmlns:a16="http://schemas.microsoft.com/office/drawing/2014/main" id="{A00127A9-DE25-974F-BB19-3BFCBE74F2E8}"/>
                  </a:ext>
                </a:extLst>
              </p:cNvPr>
              <p:cNvCxnSpPr>
                <a:cxnSpLocks/>
                <a:endCxn id="258" idx="0"/>
              </p:cNvCxnSpPr>
              <p:nvPr/>
            </p:nvCxnSpPr>
            <p:spPr>
              <a:xfrm flipH="1" flipV="1">
                <a:off x="2342432" y="5523903"/>
                <a:ext cx="91824"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2FF01A75-0F98-F642-822C-21CB13110432}"/>
                </a:ext>
              </a:extLst>
            </p:cNvPr>
            <p:cNvGrpSpPr/>
            <p:nvPr/>
          </p:nvGrpSpPr>
          <p:grpSpPr>
            <a:xfrm>
              <a:off x="530973" y="5870200"/>
              <a:ext cx="1858714" cy="292608"/>
              <a:chOff x="578389" y="5789319"/>
              <a:chExt cx="1858714" cy="292608"/>
            </a:xfrm>
            <a:solidFill>
              <a:srgbClr val="F7CCAD"/>
            </a:solidFill>
          </p:grpSpPr>
          <p:sp>
            <p:nvSpPr>
              <p:cNvPr id="259" name="Rectangle 258">
                <a:extLst>
                  <a:ext uri="{FF2B5EF4-FFF2-40B4-BE49-F238E27FC236}">
                    <a16:creationId xmlns:a16="http://schemas.microsoft.com/office/drawing/2014/main" id="{8A56611B-D5C3-9B48-B68B-267D7CEC58F6}"/>
                  </a:ext>
                </a:extLst>
              </p:cNvPr>
              <p:cNvSpPr/>
              <p:nvPr/>
            </p:nvSpPr>
            <p:spPr>
              <a:xfrm rot="5400000">
                <a:off x="1314106" y="5053602"/>
                <a:ext cx="292608" cy="1764042"/>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D7D31">
                        <a:lumMod val="40000"/>
                        <a:lumOff val="60000"/>
                      </a:srgbClr>
                    </a:solidFill>
                    <a:effectLst/>
                    <a:uLnTx/>
                    <a:uFillTx/>
                    <a:latin typeface="Cambria" panose="02040503050406030204" pitchFamily="18" charset="0"/>
                    <a:ea typeface="+mn-ea"/>
                    <a:cs typeface="Arial" panose="020B0604020202020204" pitchFamily="34" charset="0"/>
                  </a:rPr>
                  <a:t>Compute-Bound</a:t>
                </a:r>
              </a:p>
            </p:txBody>
          </p:sp>
          <p:cxnSp>
            <p:nvCxnSpPr>
              <p:cNvPr id="266" name="Straight Connector 265">
                <a:extLst>
                  <a:ext uri="{FF2B5EF4-FFF2-40B4-BE49-F238E27FC236}">
                    <a16:creationId xmlns:a16="http://schemas.microsoft.com/office/drawing/2014/main" id="{C2B32F69-526B-2041-8DFD-F26911037B49}"/>
                  </a:ext>
                </a:extLst>
              </p:cNvPr>
              <p:cNvCxnSpPr>
                <a:cxnSpLocks/>
                <a:endCxn id="259" idx="0"/>
              </p:cNvCxnSpPr>
              <p:nvPr/>
            </p:nvCxnSpPr>
            <p:spPr>
              <a:xfrm flipH="1" flipV="1">
                <a:off x="2342431" y="5935623"/>
                <a:ext cx="94672" cy="0"/>
              </a:xfrm>
              <a:prstGeom prst="line">
                <a:avLst/>
              </a:prstGeom>
              <a:grpFill/>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AED7BDFC-6819-A546-B750-007439F4C1E6}"/>
                </a:ext>
              </a:extLst>
            </p:cNvPr>
            <p:cNvSpPr/>
            <p:nvPr/>
          </p:nvSpPr>
          <p:spPr>
            <a:xfrm rot="16200000">
              <a:off x="-2005341" y="4847176"/>
              <a:ext cx="4572000" cy="338554"/>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Memory Bottleneck Classes</a:t>
              </a:r>
            </a:p>
          </p:txBody>
        </p:sp>
        <p:sp>
          <p:nvSpPr>
            <p:cNvPr id="220" name="Rectangle 219">
              <a:extLst>
                <a:ext uri="{FF2B5EF4-FFF2-40B4-BE49-F238E27FC236}">
                  <a16:creationId xmlns:a16="http://schemas.microsoft.com/office/drawing/2014/main" id="{09C1FB5C-1A31-494E-9FF6-6AD0C88F744A}"/>
                </a:ext>
              </a:extLst>
            </p:cNvPr>
            <p:cNvSpPr/>
            <p:nvPr/>
          </p:nvSpPr>
          <p:spPr>
            <a:xfrm>
              <a:off x="-183966" y="3224820"/>
              <a:ext cx="2930889"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mn-ea"/>
                  <a:cs typeface="Arial" panose="020B0604020202020204" pitchFamily="34" charset="0"/>
                </a:rPr>
                <a:t>Methodology Output</a:t>
              </a:r>
            </a:p>
          </p:txBody>
        </p:sp>
      </p:grpSp>
      <p:grpSp>
        <p:nvGrpSpPr>
          <p:cNvPr id="105" name="Group 104">
            <a:extLst>
              <a:ext uri="{FF2B5EF4-FFF2-40B4-BE49-F238E27FC236}">
                <a16:creationId xmlns:a16="http://schemas.microsoft.com/office/drawing/2014/main" id="{7BD2A736-93A3-1348-BB50-5C925BE3867E}"/>
              </a:ext>
            </a:extLst>
          </p:cNvPr>
          <p:cNvGrpSpPr/>
          <p:nvPr/>
        </p:nvGrpSpPr>
        <p:grpSpPr>
          <a:xfrm>
            <a:off x="5839230" y="3958351"/>
            <a:ext cx="3162666" cy="2825927"/>
            <a:chOff x="5839230" y="3958351"/>
            <a:chExt cx="3162666" cy="2825927"/>
          </a:xfrm>
        </p:grpSpPr>
        <p:grpSp>
          <p:nvGrpSpPr>
            <p:cNvPr id="161" name="Group 160">
              <a:extLst>
                <a:ext uri="{FF2B5EF4-FFF2-40B4-BE49-F238E27FC236}">
                  <a16:creationId xmlns:a16="http://schemas.microsoft.com/office/drawing/2014/main" id="{0220B01A-B958-CD45-864B-20A0AEE3B640}"/>
                </a:ext>
              </a:extLst>
            </p:cNvPr>
            <p:cNvGrpSpPr/>
            <p:nvPr/>
          </p:nvGrpSpPr>
          <p:grpSpPr>
            <a:xfrm>
              <a:off x="5839232" y="4712174"/>
              <a:ext cx="2733954" cy="2072104"/>
              <a:chOff x="6709876" y="2394997"/>
              <a:chExt cx="2733954" cy="2072104"/>
            </a:xfrm>
          </p:grpSpPr>
          <p:sp>
            <p:nvSpPr>
              <p:cNvPr id="162" name="Rectangle 161">
                <a:extLst>
                  <a:ext uri="{FF2B5EF4-FFF2-40B4-BE49-F238E27FC236}">
                    <a16:creationId xmlns:a16="http://schemas.microsoft.com/office/drawing/2014/main" id="{FBD98893-3B55-1540-B6DC-C5EA9FC39F24}"/>
                  </a:ext>
                </a:extLst>
              </p:cNvPr>
              <p:cNvSpPr/>
              <p:nvPr/>
            </p:nvSpPr>
            <p:spPr>
              <a:xfrm>
                <a:off x="6709876" y="2394997"/>
                <a:ext cx="2733954" cy="2072104"/>
              </a:xfrm>
              <a:prstGeom prst="rect">
                <a:avLst/>
              </a:prstGeom>
              <a:solidFill>
                <a:srgbClr val="FFFFFF"/>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Arial" panose="020B0604020202020204" pitchFamily="34" charset="0"/>
                </a:endParaRPr>
              </a:p>
            </p:txBody>
          </p:sp>
          <p:grpSp>
            <p:nvGrpSpPr>
              <p:cNvPr id="164" name="Group 163">
                <a:extLst>
                  <a:ext uri="{FF2B5EF4-FFF2-40B4-BE49-F238E27FC236}">
                    <a16:creationId xmlns:a16="http://schemas.microsoft.com/office/drawing/2014/main" id="{26A3FA54-59C6-6A41-8243-D059022367D3}"/>
                  </a:ext>
                </a:extLst>
              </p:cNvPr>
              <p:cNvGrpSpPr/>
              <p:nvPr/>
            </p:nvGrpSpPr>
            <p:grpSpPr>
              <a:xfrm>
                <a:off x="6911643" y="3037437"/>
                <a:ext cx="2287368" cy="1336136"/>
                <a:chOff x="7342803" y="785533"/>
                <a:chExt cx="2287368" cy="1336136"/>
              </a:xfrm>
            </p:grpSpPr>
            <p:grpSp>
              <p:nvGrpSpPr>
                <p:cNvPr id="167" name="Group 166">
                  <a:extLst>
                    <a:ext uri="{FF2B5EF4-FFF2-40B4-BE49-F238E27FC236}">
                      <a16:creationId xmlns:a16="http://schemas.microsoft.com/office/drawing/2014/main" id="{2BD570D6-697F-C940-9CF1-F18F374158E6}"/>
                    </a:ext>
                  </a:extLst>
                </p:cNvPr>
                <p:cNvGrpSpPr/>
                <p:nvPr/>
              </p:nvGrpSpPr>
              <p:grpSpPr>
                <a:xfrm>
                  <a:off x="7342803" y="1190909"/>
                  <a:ext cx="2268820" cy="930760"/>
                  <a:chOff x="4856024" y="2742516"/>
                  <a:chExt cx="2268820" cy="930760"/>
                </a:xfrm>
              </p:grpSpPr>
              <p:sp>
                <p:nvSpPr>
                  <p:cNvPr id="169" name="Rounded Rectangle 168">
                    <a:extLst>
                      <a:ext uri="{FF2B5EF4-FFF2-40B4-BE49-F238E27FC236}">
                        <a16:creationId xmlns:a16="http://schemas.microsoft.com/office/drawing/2014/main" id="{9E8C29A8-F117-2445-BCAE-D643E82DE6E0}"/>
                      </a:ext>
                    </a:extLst>
                  </p:cNvPr>
                  <p:cNvSpPr/>
                  <p:nvPr/>
                </p:nvSpPr>
                <p:spPr>
                  <a:xfrm>
                    <a:off x="4856024" y="2742516"/>
                    <a:ext cx="2268820" cy="323519"/>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LLC MPKI</a:t>
                    </a:r>
                  </a:p>
                </p:txBody>
              </p:sp>
              <p:sp>
                <p:nvSpPr>
                  <p:cNvPr id="170" name="Rounded Rectangle 169">
                    <a:extLst>
                      <a:ext uri="{FF2B5EF4-FFF2-40B4-BE49-F238E27FC236}">
                        <a16:creationId xmlns:a16="http://schemas.microsoft.com/office/drawing/2014/main" id="{A91CF9B5-CB62-2347-86B3-10DBCF38E5AB}"/>
                      </a:ext>
                    </a:extLst>
                  </p:cNvPr>
                  <p:cNvSpPr/>
                  <p:nvPr/>
                </p:nvSpPr>
                <p:spPr>
                  <a:xfrm>
                    <a:off x="4856024" y="3160205"/>
                    <a:ext cx="2268819" cy="513071"/>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Last-to-First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Miss Ratio (LFMR)</a:t>
                    </a:r>
                  </a:p>
                </p:txBody>
              </p:sp>
            </p:grpSp>
            <p:sp>
              <p:nvSpPr>
                <p:cNvPr id="166" name="Rounded Rectangle 165">
                  <a:extLst>
                    <a:ext uri="{FF2B5EF4-FFF2-40B4-BE49-F238E27FC236}">
                      <a16:creationId xmlns:a16="http://schemas.microsoft.com/office/drawing/2014/main" id="{03EDAE7C-784D-2A4E-8C34-AAC75FE6602D}"/>
                    </a:ext>
                  </a:extLst>
                </p:cNvPr>
                <p:cNvSpPr/>
                <p:nvPr/>
              </p:nvSpPr>
              <p:spPr>
                <a:xfrm>
                  <a:off x="7342803" y="785533"/>
                  <a:ext cx="2287368" cy="314220"/>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Arithmetic Intensity</a:t>
                  </a:r>
                </a:p>
              </p:txBody>
            </p:sp>
          </p:grpSp>
        </p:grpSp>
        <p:sp>
          <p:nvSpPr>
            <p:cNvPr id="198" name="Rectangle 197">
              <a:extLst>
                <a:ext uri="{FF2B5EF4-FFF2-40B4-BE49-F238E27FC236}">
                  <a16:creationId xmlns:a16="http://schemas.microsoft.com/office/drawing/2014/main" id="{A16657A7-B43E-744C-9D7C-AA01AD285B96}"/>
                </a:ext>
              </a:extLst>
            </p:cNvPr>
            <p:cNvSpPr/>
            <p:nvPr/>
          </p:nvSpPr>
          <p:spPr>
            <a:xfrm>
              <a:off x="5839230" y="4719979"/>
              <a:ext cx="2733956" cy="557784"/>
            </a:xfrm>
            <a:prstGeom prst="rect">
              <a:avLst/>
            </a:prstGeom>
            <a:solidFill>
              <a:srgbClr val="333F5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mbria" panose="02040503050406030204" pitchFamily="18" charset="0"/>
                  <a:ea typeface="+mn-ea"/>
                  <a:cs typeface="+mn-cs"/>
                </a:rPr>
                <a:t>Step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Memory Bottleneck Class.</a:t>
              </a:r>
            </a:p>
          </p:txBody>
        </p:sp>
        <p:grpSp>
          <p:nvGrpSpPr>
            <p:cNvPr id="102" name="Group 101">
              <a:extLst>
                <a:ext uri="{FF2B5EF4-FFF2-40B4-BE49-F238E27FC236}">
                  <a16:creationId xmlns:a16="http://schemas.microsoft.com/office/drawing/2014/main" id="{C077B7A4-27FC-2D45-88F0-FA4DE83CBDB3}"/>
                </a:ext>
              </a:extLst>
            </p:cNvPr>
            <p:cNvGrpSpPr/>
            <p:nvPr/>
          </p:nvGrpSpPr>
          <p:grpSpPr>
            <a:xfrm>
              <a:off x="8565610" y="3958351"/>
              <a:ext cx="436286" cy="1817116"/>
              <a:chOff x="8565610" y="3958351"/>
              <a:chExt cx="436286" cy="1817116"/>
            </a:xfrm>
          </p:grpSpPr>
          <p:cxnSp>
            <p:nvCxnSpPr>
              <p:cNvPr id="179" name="Straight Arrow Connector 178">
                <a:extLst>
                  <a:ext uri="{FF2B5EF4-FFF2-40B4-BE49-F238E27FC236}">
                    <a16:creationId xmlns:a16="http://schemas.microsoft.com/office/drawing/2014/main" id="{EF1A96B5-9A92-EC4B-8A85-EAE616D9A494}"/>
                  </a:ext>
                </a:extLst>
              </p:cNvPr>
              <p:cNvCxnSpPr>
                <a:cxnSpLocks/>
              </p:cNvCxnSpPr>
              <p:nvPr/>
            </p:nvCxnSpPr>
            <p:spPr>
              <a:xfrm flipH="1">
                <a:off x="8565610" y="5775467"/>
                <a:ext cx="43628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34009172-7064-4346-9621-ABE20B301D86}"/>
                  </a:ext>
                </a:extLst>
              </p:cNvPr>
              <p:cNvCxnSpPr>
                <a:cxnSpLocks/>
              </p:cNvCxnSpPr>
              <p:nvPr/>
            </p:nvCxnSpPr>
            <p:spPr>
              <a:xfrm>
                <a:off x="9001125" y="3958351"/>
                <a:ext cx="0" cy="18171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184" name="Straight Connector 183">
            <a:extLst>
              <a:ext uri="{FF2B5EF4-FFF2-40B4-BE49-F238E27FC236}">
                <a16:creationId xmlns:a16="http://schemas.microsoft.com/office/drawing/2014/main" id="{5605DF4A-F3F2-CC4D-9023-CFBE3E0AB169}"/>
              </a:ext>
            </a:extLst>
          </p:cNvPr>
          <p:cNvCxnSpPr>
            <a:cxnSpLocks/>
          </p:cNvCxnSpPr>
          <p:nvPr/>
        </p:nvCxnSpPr>
        <p:spPr>
          <a:xfrm>
            <a:off x="309531" y="3108880"/>
            <a:ext cx="838955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3" name="Slide Number Placeholder 5">
            <a:extLst>
              <a:ext uri="{FF2B5EF4-FFF2-40B4-BE49-F238E27FC236}">
                <a16:creationId xmlns:a16="http://schemas.microsoft.com/office/drawing/2014/main" id="{DBCE0256-B1BC-9D4B-9F7B-572FD2EB8930}"/>
              </a:ext>
            </a:extLst>
          </p:cNvPr>
          <p:cNvSpPr txBox="1">
            <a:spLocks/>
          </p:cNvSpPr>
          <p:nvPr/>
        </p:nvSpPr>
        <p:spPr>
          <a:xfrm>
            <a:off x="8016285" y="6363563"/>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270</a:t>
            </a:r>
          </a:p>
        </p:txBody>
      </p:sp>
      <p:grpSp>
        <p:nvGrpSpPr>
          <p:cNvPr id="134" name="Group 133">
            <a:extLst>
              <a:ext uri="{FF2B5EF4-FFF2-40B4-BE49-F238E27FC236}">
                <a16:creationId xmlns:a16="http://schemas.microsoft.com/office/drawing/2014/main" id="{871793EA-946C-D245-9D0F-6EA93A29D1D5}"/>
              </a:ext>
            </a:extLst>
          </p:cNvPr>
          <p:cNvGrpSpPr/>
          <p:nvPr/>
        </p:nvGrpSpPr>
        <p:grpSpPr>
          <a:xfrm>
            <a:off x="33822" y="686024"/>
            <a:ext cx="8962501" cy="5760017"/>
            <a:chOff x="33822" y="686024"/>
            <a:chExt cx="8962501" cy="5760017"/>
          </a:xfrm>
        </p:grpSpPr>
        <p:sp>
          <p:nvSpPr>
            <p:cNvPr id="138" name="Rectangle 137">
              <a:extLst>
                <a:ext uri="{FF2B5EF4-FFF2-40B4-BE49-F238E27FC236}">
                  <a16:creationId xmlns:a16="http://schemas.microsoft.com/office/drawing/2014/main" id="{D5562ACF-C6DB-1A46-B272-F5357ED42020}"/>
                </a:ext>
              </a:extLst>
            </p:cNvPr>
            <p:cNvSpPr/>
            <p:nvPr/>
          </p:nvSpPr>
          <p:spPr>
            <a:xfrm>
              <a:off x="33822" y="4635910"/>
              <a:ext cx="5743809" cy="181013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1" name="Rectangle 150">
              <a:extLst>
                <a:ext uri="{FF2B5EF4-FFF2-40B4-BE49-F238E27FC236}">
                  <a16:creationId xmlns:a16="http://schemas.microsoft.com/office/drawing/2014/main" id="{9B398435-B761-C045-8E60-F79024C3C2CE}"/>
                </a:ext>
              </a:extLst>
            </p:cNvPr>
            <p:cNvSpPr/>
            <p:nvPr/>
          </p:nvSpPr>
          <p:spPr>
            <a:xfrm>
              <a:off x="42687" y="3142410"/>
              <a:ext cx="8953636" cy="150837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id="{49D826FC-7E49-0640-99E2-623234613C47}"/>
                </a:ext>
              </a:extLst>
            </p:cNvPr>
            <p:cNvSpPr/>
            <p:nvPr/>
          </p:nvSpPr>
          <p:spPr>
            <a:xfrm>
              <a:off x="92924" y="686024"/>
              <a:ext cx="5278691" cy="234555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6" name="Rounded Rectangle 155">
              <a:extLst>
                <a:ext uri="{FF2B5EF4-FFF2-40B4-BE49-F238E27FC236}">
                  <a16:creationId xmlns:a16="http://schemas.microsoft.com/office/drawing/2014/main" id="{4AD0DCEF-0174-E54A-B1DC-128ABE5B826A}"/>
                </a:ext>
              </a:extLst>
            </p:cNvPr>
            <p:cNvSpPr/>
            <p:nvPr/>
          </p:nvSpPr>
          <p:spPr>
            <a:xfrm>
              <a:off x="5468456" y="1108404"/>
              <a:ext cx="1487695" cy="161774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7" name="Rectangle 156">
            <a:extLst>
              <a:ext uri="{FF2B5EF4-FFF2-40B4-BE49-F238E27FC236}">
                <a16:creationId xmlns:a16="http://schemas.microsoft.com/office/drawing/2014/main" id="{27300F7A-9EAC-6546-A643-33005BCCBA16}"/>
              </a:ext>
            </a:extLst>
          </p:cNvPr>
          <p:cNvSpPr/>
          <p:nvPr/>
        </p:nvSpPr>
        <p:spPr>
          <a:xfrm>
            <a:off x="5076893" y="6446041"/>
            <a:ext cx="661453" cy="42459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09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9B8D7-9C14-C143-B781-628DC7A2D1FF}"/>
              </a:ext>
            </a:extLst>
          </p:cNvPr>
          <p:cNvSpPr>
            <a:spLocks noGrp="1"/>
          </p:cNvSpPr>
          <p:nvPr>
            <p:ph type="title"/>
          </p:nvPr>
        </p:nvSpPr>
        <p:spPr/>
        <p:txBody>
          <a:bodyPr/>
          <a:lstStyle/>
          <a:p>
            <a:r>
              <a:rPr lang="en-US" sz="3200" dirty="0"/>
              <a:t>Step 3: Memory Bottleneck Classification (1/2)</a:t>
            </a:r>
          </a:p>
        </p:txBody>
      </p:sp>
      <p:sp>
        <p:nvSpPr>
          <p:cNvPr id="4" name="Rounded Rectangle 3">
            <a:extLst>
              <a:ext uri="{FF2B5EF4-FFF2-40B4-BE49-F238E27FC236}">
                <a16:creationId xmlns:a16="http://schemas.microsoft.com/office/drawing/2014/main" id="{A93E776C-E039-A64B-B0F2-869F21028337}"/>
              </a:ext>
            </a:extLst>
          </p:cNvPr>
          <p:cNvSpPr/>
          <p:nvPr/>
        </p:nvSpPr>
        <p:spPr>
          <a:xfrm>
            <a:off x="75991" y="813916"/>
            <a:ext cx="8987622" cy="1727403"/>
          </a:xfrm>
          <a:prstGeom prst="roundRect">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Arithmetic Intensity (AI)</a:t>
            </a:r>
            <a:br>
              <a:rPr kumimoji="0" lang="en-US" sz="2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br>
            <a:endParaRPr kumimoji="0" lang="en-US" sz="5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floating-point/arithmetic operations per L1 cache lines accessed</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shows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rPr>
              <a:t>computational intensity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per memory request</a:t>
            </a:r>
            <a:b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7" name="Rounded Rectangle 6">
            <a:extLst>
              <a:ext uri="{FF2B5EF4-FFF2-40B4-BE49-F238E27FC236}">
                <a16:creationId xmlns:a16="http://schemas.microsoft.com/office/drawing/2014/main" id="{507883F3-CB48-FC4F-A9BA-9E572046607D}"/>
              </a:ext>
            </a:extLst>
          </p:cNvPr>
          <p:cNvSpPr/>
          <p:nvPr/>
        </p:nvSpPr>
        <p:spPr>
          <a:xfrm>
            <a:off x="75991" y="2711989"/>
            <a:ext cx="8987622" cy="1727403"/>
          </a:xfrm>
          <a:prstGeom prst="roundRect">
            <a:avLst/>
          </a:prstGeom>
          <a:solidFill>
            <a:schemeClr val="accent6">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t>LLC Misses-per-Kilo-Instructions (MPKI)</a:t>
            </a:r>
            <a:br>
              <a:rPr kumimoji="0" lang="en-US" sz="2800" b="1" i="0" u="none" strike="noStrike" kern="1200" cap="none" spc="0" normalizeH="0" baseline="0" noProof="0" dirty="0">
                <a:ln>
                  <a:noFill/>
                </a:ln>
                <a:solidFill>
                  <a:srgbClr val="70AD47"/>
                </a:solidFill>
                <a:effectLst/>
                <a:uLnTx/>
                <a:uFillTx/>
                <a:latin typeface="Cambria" panose="02040503050406030204" pitchFamily="18" charset="0"/>
                <a:ea typeface="+mn-ea"/>
                <a:cs typeface="+mn-cs"/>
              </a:rPr>
            </a:br>
            <a:endParaRPr kumimoji="0" lang="en-US" sz="500" b="1" i="0" u="none" strike="noStrike" kern="1200" cap="none" spc="0" normalizeH="0" baseline="0" noProof="0" dirty="0">
              <a:ln>
                <a:noFill/>
              </a:ln>
              <a:solidFill>
                <a:srgbClr val="70AD47"/>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LLC misses per one thousand instructions</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shows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memory intensity</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8" name="Rounded Rectangle 7">
            <a:extLst>
              <a:ext uri="{FF2B5EF4-FFF2-40B4-BE49-F238E27FC236}">
                <a16:creationId xmlns:a16="http://schemas.microsoft.com/office/drawing/2014/main" id="{F3A33352-8D02-E04F-93A8-36FB658B5D3A}"/>
              </a:ext>
            </a:extLst>
          </p:cNvPr>
          <p:cNvSpPr/>
          <p:nvPr/>
        </p:nvSpPr>
        <p:spPr>
          <a:xfrm>
            <a:off x="75991" y="4610062"/>
            <a:ext cx="8987622" cy="1727403"/>
          </a:xfrm>
          <a:prstGeom prst="roundRect">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br>
            <a:r>
              <a:rPr kumimoji="0" lang="en-US" sz="2800" b="1" i="0" u="none" strike="noStrike" kern="1200" cap="none" spc="0" normalizeH="0" baseline="0" noProof="0" dirty="0">
                <a:ln>
                  <a:noFill/>
                </a:ln>
                <a:solidFill>
                  <a:srgbClr val="ED7D31"/>
                </a:solidFill>
                <a:effectLst/>
                <a:uLnTx/>
                <a:uFillTx/>
                <a:latin typeface="Cambria" panose="02040503050406030204" pitchFamily="18" charset="0"/>
                <a:ea typeface="+mn-ea"/>
                <a:cs typeface="+mn-cs"/>
              </a:rPr>
              <a:t>Last-to-First Miss Ratio (LFMR)</a:t>
            </a:r>
            <a:br>
              <a:rPr kumimoji="0" lang="en-US" sz="500" b="1"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rPr>
            </a:br>
            <a:endParaRPr kumimoji="0" lang="en-US" sz="500" b="1"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LLC misses per L1 misses</a:t>
            </a:r>
            <a:b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br>
            <a:endParaRPr kumimoji="0" lang="en-US" sz="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shows if an application </a:t>
            </a:r>
            <a:r>
              <a:rPr kumimoji="0" lang="en-US" sz="2400" b="1" i="0" u="none" strike="noStrike" kern="1200" cap="none" spc="0" normalizeH="0" baseline="0" noProof="0" dirty="0">
                <a:ln>
                  <a:noFill/>
                </a:ln>
                <a:solidFill>
                  <a:srgbClr val="7030A0"/>
                </a:solidFill>
                <a:effectLst/>
                <a:uLnTx/>
                <a:uFillTx/>
                <a:latin typeface="Cambria" panose="02040503050406030204" pitchFamily="18" charset="0"/>
                <a:ea typeface="+mn-ea"/>
                <a:cs typeface="+mn-cs"/>
              </a:rPr>
              <a:t>benefits from L2/L3 caches</a:t>
            </a:r>
            <a:endParaRPr kumimoji="0" lang="en-US" sz="2000" b="1" i="0" u="none" strike="noStrike" kern="1200" cap="none" spc="0" normalizeH="0" baseline="0" noProof="0" dirty="0">
              <a:ln>
                <a:noFill/>
              </a:ln>
              <a:solidFill>
                <a:srgbClr val="7030A0"/>
              </a:solidFill>
              <a:effectLst/>
              <a:uLnTx/>
              <a:uFillTx/>
              <a:latin typeface="Cambria" panose="02040503050406030204" pitchFamily="18"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6" name="Slide Number Placeholder 5">
            <a:extLst>
              <a:ext uri="{FF2B5EF4-FFF2-40B4-BE49-F238E27FC236}">
                <a16:creationId xmlns:a16="http://schemas.microsoft.com/office/drawing/2014/main" id="{4FEFDBF3-4F44-4543-B4A7-6FFF612F1A7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271</a:t>
            </a:r>
          </a:p>
        </p:txBody>
      </p:sp>
    </p:spTree>
    <p:extLst>
      <p:ext uri="{BB962C8B-B14F-4D97-AF65-F5344CB8AC3E}">
        <p14:creationId xmlns:p14="http://schemas.microsoft.com/office/powerpoint/2010/main" val="18959933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652E-FCDE-894E-960B-093E3B733EF3}"/>
              </a:ext>
            </a:extLst>
          </p:cNvPr>
          <p:cNvSpPr>
            <a:spLocks noGrp="1"/>
          </p:cNvSpPr>
          <p:nvPr>
            <p:ph type="title"/>
          </p:nvPr>
        </p:nvSpPr>
        <p:spPr/>
        <p:txBody>
          <a:bodyPr/>
          <a:lstStyle/>
          <a:p>
            <a:r>
              <a:rPr lang="en-US" sz="3200" dirty="0"/>
              <a:t>Step 3: Memory Bottleneck Classification (2/2)</a:t>
            </a:r>
          </a:p>
        </p:txBody>
      </p:sp>
      <p:sp>
        <p:nvSpPr>
          <p:cNvPr id="3" name="Content Placeholder 2">
            <a:extLst>
              <a:ext uri="{FF2B5EF4-FFF2-40B4-BE49-F238E27FC236}">
                <a16:creationId xmlns:a16="http://schemas.microsoft.com/office/drawing/2014/main" id="{AC46BFED-3922-D843-8C58-2A4F2B896BA6}"/>
              </a:ext>
            </a:extLst>
          </p:cNvPr>
          <p:cNvSpPr>
            <a:spLocks noGrp="1"/>
          </p:cNvSpPr>
          <p:nvPr>
            <p:ph idx="1"/>
          </p:nvPr>
        </p:nvSpPr>
        <p:spPr>
          <a:xfrm>
            <a:off x="-5827" y="792756"/>
            <a:ext cx="8987622" cy="1323642"/>
          </a:xfrm>
        </p:spPr>
        <p:txBody>
          <a:bodyPr/>
          <a:lstStyle/>
          <a:p>
            <a:r>
              <a:rPr lang="en-US" b="1" dirty="0">
                <a:solidFill>
                  <a:schemeClr val="accent1">
                    <a:lumMod val="75000"/>
                  </a:schemeClr>
                </a:solidFill>
              </a:rPr>
              <a:t>Goal: </a:t>
            </a:r>
            <a:r>
              <a:rPr lang="en-US" dirty="0"/>
              <a:t>identify</a:t>
            </a:r>
            <a:r>
              <a:rPr lang="en-US" dirty="0">
                <a:solidFill>
                  <a:schemeClr val="accent1">
                    <a:lumMod val="75000"/>
                  </a:schemeClr>
                </a:solidFill>
              </a:rPr>
              <a:t> </a:t>
            </a:r>
            <a:r>
              <a:rPr lang="en-US" dirty="0"/>
              <a:t>the specific </a:t>
            </a:r>
            <a:r>
              <a:rPr lang="en-US" dirty="0">
                <a:solidFill>
                  <a:schemeClr val="accent5"/>
                </a:solidFill>
              </a:rPr>
              <a:t>sources of data movement </a:t>
            </a:r>
            <a:r>
              <a:rPr lang="en-US" dirty="0"/>
              <a:t>bottlenecks</a:t>
            </a:r>
          </a:p>
        </p:txBody>
      </p:sp>
      <p:grpSp>
        <p:nvGrpSpPr>
          <p:cNvPr id="14" name="Group 13">
            <a:extLst>
              <a:ext uri="{FF2B5EF4-FFF2-40B4-BE49-F238E27FC236}">
                <a16:creationId xmlns:a16="http://schemas.microsoft.com/office/drawing/2014/main" id="{86FA803D-9239-2A48-B5DB-BE2A11B964E9}"/>
              </a:ext>
            </a:extLst>
          </p:cNvPr>
          <p:cNvGrpSpPr/>
          <p:nvPr/>
        </p:nvGrpSpPr>
        <p:grpSpPr>
          <a:xfrm>
            <a:off x="248685" y="2077363"/>
            <a:ext cx="3241964" cy="2309975"/>
            <a:chOff x="5493571" y="713530"/>
            <a:chExt cx="3241964" cy="2309975"/>
          </a:xfrm>
        </p:grpSpPr>
        <p:sp>
          <p:nvSpPr>
            <p:cNvPr id="16" name="Rounded Rectangle 15">
              <a:extLst>
                <a:ext uri="{FF2B5EF4-FFF2-40B4-BE49-F238E27FC236}">
                  <a16:creationId xmlns:a16="http://schemas.microsoft.com/office/drawing/2014/main" id="{48A74E2D-B346-4343-B28C-46F5486C450D}"/>
                </a:ext>
              </a:extLst>
            </p:cNvPr>
            <p:cNvSpPr/>
            <p:nvPr/>
          </p:nvSpPr>
          <p:spPr>
            <a:xfrm rot="5400000">
              <a:off x="6088247" y="376218"/>
              <a:ext cx="2052611" cy="3241964"/>
            </a:xfrm>
            <a:prstGeom prst="roundRect">
              <a:avLst/>
            </a:prstGeom>
            <a:solidFill>
              <a:schemeClr val="bg1">
                <a:lumMod val="95000"/>
                <a:alpha val="61961"/>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7" name="Group 16">
              <a:extLst>
                <a:ext uri="{FF2B5EF4-FFF2-40B4-BE49-F238E27FC236}">
                  <a16:creationId xmlns:a16="http://schemas.microsoft.com/office/drawing/2014/main" id="{27D506A2-2D83-1740-8EE3-DDDE4677DB27}"/>
                </a:ext>
              </a:extLst>
            </p:cNvPr>
            <p:cNvGrpSpPr/>
            <p:nvPr/>
          </p:nvGrpSpPr>
          <p:grpSpPr>
            <a:xfrm>
              <a:off x="5812044" y="713530"/>
              <a:ext cx="2646942" cy="385689"/>
              <a:chOff x="5882737" y="736482"/>
              <a:chExt cx="2646942" cy="385689"/>
            </a:xfrm>
          </p:grpSpPr>
          <p:sp>
            <p:nvSpPr>
              <p:cNvPr id="18" name="Rectangle 17">
                <a:extLst>
                  <a:ext uri="{FF2B5EF4-FFF2-40B4-BE49-F238E27FC236}">
                    <a16:creationId xmlns:a16="http://schemas.microsoft.com/office/drawing/2014/main" id="{272F69AF-AAF8-B84B-9712-546F64E76BC7}"/>
                  </a:ext>
                </a:extLst>
              </p:cNvPr>
              <p:cNvSpPr/>
              <p:nvPr/>
            </p:nvSpPr>
            <p:spPr>
              <a:xfrm>
                <a:off x="5911178" y="736482"/>
                <a:ext cx="2574994" cy="374112"/>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B8DCBE5-9997-7A45-969E-E6BAFCC2B72C}"/>
                  </a:ext>
                </a:extLst>
              </p:cNvPr>
              <p:cNvSpPr/>
              <p:nvPr/>
            </p:nvSpPr>
            <p:spPr>
              <a:xfrm>
                <a:off x="5882737" y="752839"/>
                <a:ext cx="26469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DAMOV-SIM Simulator</a:t>
                </a:r>
              </a:p>
            </p:txBody>
          </p:sp>
        </p:grpSp>
      </p:grpSp>
      <p:grpSp>
        <p:nvGrpSpPr>
          <p:cNvPr id="20" name="Group 19">
            <a:extLst>
              <a:ext uri="{FF2B5EF4-FFF2-40B4-BE49-F238E27FC236}">
                <a16:creationId xmlns:a16="http://schemas.microsoft.com/office/drawing/2014/main" id="{9AD8E6E5-350F-9E41-810F-C543D5490CE2}"/>
              </a:ext>
            </a:extLst>
          </p:cNvPr>
          <p:cNvGrpSpPr/>
          <p:nvPr/>
        </p:nvGrpSpPr>
        <p:grpSpPr>
          <a:xfrm>
            <a:off x="75991" y="2563381"/>
            <a:ext cx="3588707" cy="1805663"/>
            <a:chOff x="5278720" y="1343991"/>
            <a:chExt cx="2210591" cy="1423850"/>
          </a:xfrm>
        </p:grpSpPr>
        <p:grpSp>
          <p:nvGrpSpPr>
            <p:cNvPr id="21" name="Group 20">
              <a:extLst>
                <a:ext uri="{FF2B5EF4-FFF2-40B4-BE49-F238E27FC236}">
                  <a16:creationId xmlns:a16="http://schemas.microsoft.com/office/drawing/2014/main" id="{6DEA2C40-C291-2549-86FC-552ECDD01061}"/>
                </a:ext>
              </a:extLst>
            </p:cNvPr>
            <p:cNvGrpSpPr/>
            <p:nvPr/>
          </p:nvGrpSpPr>
          <p:grpSpPr>
            <a:xfrm>
              <a:off x="5575959" y="1343991"/>
              <a:ext cx="1616112" cy="1154394"/>
              <a:chOff x="4488718" y="4513524"/>
              <a:chExt cx="1141898" cy="839646"/>
            </a:xfrm>
          </p:grpSpPr>
          <p:sp>
            <p:nvSpPr>
              <p:cNvPr id="23" name="Rounded Rectangle 22">
                <a:extLst>
                  <a:ext uri="{FF2B5EF4-FFF2-40B4-BE49-F238E27FC236}">
                    <a16:creationId xmlns:a16="http://schemas.microsoft.com/office/drawing/2014/main" id="{C519CAA4-D568-C542-AB78-AE8498B4E202}"/>
                  </a:ext>
                </a:extLst>
              </p:cNvPr>
              <p:cNvSpPr/>
              <p:nvPr/>
            </p:nvSpPr>
            <p:spPr>
              <a:xfrm>
                <a:off x="4488718" y="4513524"/>
                <a:ext cx="1141898" cy="824697"/>
              </a:xfrm>
              <a:prstGeom prst="roundRect">
                <a:avLst/>
              </a:prstGeom>
              <a:solidFill>
                <a:schemeClr val="accent5">
                  <a:lumMod val="20000"/>
                  <a:lumOff val="80000"/>
                  <a:alpha val="61961"/>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70AD47">
                      <a:lumMod val="20000"/>
                      <a:lumOff val="80000"/>
                    </a:srgbClr>
                  </a:solidFill>
                  <a:effectLst/>
                  <a:uLnTx/>
                  <a:uFillTx/>
                  <a:latin typeface="Arial" panose="020B0604020202020204" pitchFamily="34" charset="0"/>
                  <a:ea typeface="+mn-ea"/>
                  <a:cs typeface="Arial" panose="020B0604020202020204" pitchFamily="34" charset="0"/>
                </a:endParaRPr>
              </a:p>
            </p:txBody>
          </p:sp>
          <p:grpSp>
            <p:nvGrpSpPr>
              <p:cNvPr id="24" name="Group 23">
                <a:extLst>
                  <a:ext uri="{FF2B5EF4-FFF2-40B4-BE49-F238E27FC236}">
                    <a16:creationId xmlns:a16="http://schemas.microsoft.com/office/drawing/2014/main" id="{E56A4055-2BE5-7446-ABD1-8498242F23D5}"/>
                  </a:ext>
                </a:extLst>
              </p:cNvPr>
              <p:cNvGrpSpPr/>
              <p:nvPr/>
            </p:nvGrpSpPr>
            <p:grpSpPr>
              <a:xfrm>
                <a:off x="4612752" y="4562853"/>
                <a:ext cx="950503" cy="790315"/>
                <a:chOff x="5407524" y="3939604"/>
                <a:chExt cx="1291345" cy="1073716"/>
              </a:xfrm>
            </p:grpSpPr>
            <p:grpSp>
              <p:nvGrpSpPr>
                <p:cNvPr id="25" name="Group 24">
                  <a:extLst>
                    <a:ext uri="{FF2B5EF4-FFF2-40B4-BE49-F238E27FC236}">
                      <a16:creationId xmlns:a16="http://schemas.microsoft.com/office/drawing/2014/main" id="{56D9CCC4-FAFE-8A41-8B3E-8EE370DE1B96}"/>
                    </a:ext>
                  </a:extLst>
                </p:cNvPr>
                <p:cNvGrpSpPr/>
                <p:nvPr/>
              </p:nvGrpSpPr>
              <p:grpSpPr>
                <a:xfrm>
                  <a:off x="5407524" y="3939604"/>
                  <a:ext cx="1291345" cy="820577"/>
                  <a:chOff x="5850860" y="2018859"/>
                  <a:chExt cx="953311" cy="622201"/>
                </a:xfrm>
              </p:grpSpPr>
              <p:cxnSp>
                <p:nvCxnSpPr>
                  <p:cNvPr id="27" name="Straight Connector 26">
                    <a:extLst>
                      <a:ext uri="{FF2B5EF4-FFF2-40B4-BE49-F238E27FC236}">
                        <a16:creationId xmlns:a16="http://schemas.microsoft.com/office/drawing/2014/main" id="{BF0C06DB-32C0-0340-A770-FAE1DECAC762}"/>
                      </a:ext>
                    </a:extLst>
                  </p:cNvPr>
                  <p:cNvCxnSpPr>
                    <a:cxnSpLocks/>
                  </p:cNvCxnSpPr>
                  <p:nvPr/>
                </p:nvCxnSpPr>
                <p:spPr>
                  <a:xfrm>
                    <a:off x="5852420" y="2072110"/>
                    <a:ext cx="0" cy="56895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895AE25-69AB-BB4E-8FF9-B82FF5B561A4}"/>
                      </a:ext>
                    </a:extLst>
                  </p:cNvPr>
                  <p:cNvCxnSpPr>
                    <a:cxnSpLocks/>
                  </p:cNvCxnSpPr>
                  <p:nvPr/>
                </p:nvCxnSpPr>
                <p:spPr>
                  <a:xfrm flipH="1">
                    <a:off x="5850860" y="2632970"/>
                    <a:ext cx="953311"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29" name="Freeform 28">
                    <a:extLst>
                      <a:ext uri="{FF2B5EF4-FFF2-40B4-BE49-F238E27FC236}">
                        <a16:creationId xmlns:a16="http://schemas.microsoft.com/office/drawing/2014/main" id="{B9906C46-1692-D647-9BB9-6D87DD31BFAA}"/>
                      </a:ext>
                    </a:extLst>
                  </p:cNvPr>
                  <p:cNvSpPr/>
                  <p:nvPr/>
                </p:nvSpPr>
                <p:spPr>
                  <a:xfrm>
                    <a:off x="5984064" y="2018859"/>
                    <a:ext cx="583660" cy="510331"/>
                  </a:xfrm>
                  <a:custGeom>
                    <a:avLst/>
                    <a:gdLst>
                      <a:gd name="connsiteX0" fmla="*/ 0 w 583660"/>
                      <a:gd name="connsiteY0" fmla="*/ 719847 h 719847"/>
                      <a:gd name="connsiteX1" fmla="*/ 428017 w 583660"/>
                      <a:gd name="connsiteY1" fmla="*/ 496111 h 719847"/>
                      <a:gd name="connsiteX2" fmla="*/ 583660 w 583660"/>
                      <a:gd name="connsiteY2" fmla="*/ 0 h 719847"/>
                    </a:gdLst>
                    <a:ahLst/>
                    <a:cxnLst>
                      <a:cxn ang="0">
                        <a:pos x="connsiteX0" y="connsiteY0"/>
                      </a:cxn>
                      <a:cxn ang="0">
                        <a:pos x="connsiteX1" y="connsiteY1"/>
                      </a:cxn>
                      <a:cxn ang="0">
                        <a:pos x="connsiteX2" y="connsiteY2"/>
                      </a:cxn>
                    </a:cxnLst>
                    <a:rect l="l" t="t" r="r" b="b"/>
                    <a:pathLst>
                      <a:path w="583660" h="719847">
                        <a:moveTo>
                          <a:pt x="0" y="719847"/>
                        </a:moveTo>
                        <a:cubicBezTo>
                          <a:pt x="165370" y="667966"/>
                          <a:pt x="330740" y="616085"/>
                          <a:pt x="428017" y="496111"/>
                        </a:cubicBezTo>
                        <a:cubicBezTo>
                          <a:pt x="525294" y="376137"/>
                          <a:pt x="554477" y="188068"/>
                          <a:pt x="583660" y="0"/>
                        </a:cubicBezTo>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6" name="Rectangle 25">
                  <a:extLst>
                    <a:ext uri="{FF2B5EF4-FFF2-40B4-BE49-F238E27FC236}">
                      <a16:creationId xmlns:a16="http://schemas.microsoft.com/office/drawing/2014/main" id="{87C42433-AC6C-FB43-A2E4-23DED5E56A9F}"/>
                    </a:ext>
                  </a:extLst>
                </p:cNvPr>
                <p:cNvSpPr/>
                <p:nvPr/>
              </p:nvSpPr>
              <p:spPr>
                <a:xfrm>
                  <a:off x="5791849" y="4749512"/>
                  <a:ext cx="522694" cy="2638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Cores</a:t>
                  </a:r>
                </a:p>
              </p:txBody>
            </p:sp>
          </p:grpSp>
        </p:grpSp>
        <p:sp>
          <p:nvSpPr>
            <p:cNvPr id="22" name="Rectangle 21">
              <a:extLst>
                <a:ext uri="{FF2B5EF4-FFF2-40B4-BE49-F238E27FC236}">
                  <a16:creationId xmlns:a16="http://schemas.microsoft.com/office/drawing/2014/main" id="{59B812DF-7235-D545-8232-A671235F96E4}"/>
                </a:ext>
              </a:extLst>
            </p:cNvPr>
            <p:cNvSpPr/>
            <p:nvPr/>
          </p:nvSpPr>
          <p:spPr>
            <a:xfrm>
              <a:off x="5278720" y="2476605"/>
              <a:ext cx="2210591" cy="29123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Scalability Analysis</a:t>
              </a:r>
            </a:p>
          </p:txBody>
        </p:sp>
      </p:grpSp>
      <p:sp>
        <p:nvSpPr>
          <p:cNvPr id="36" name="TextBox 21">
            <a:extLst>
              <a:ext uri="{FF2B5EF4-FFF2-40B4-BE49-F238E27FC236}">
                <a16:creationId xmlns:a16="http://schemas.microsoft.com/office/drawing/2014/main" id="{3C39DEBB-3C7B-0647-8D98-C0399FACBADC}"/>
              </a:ext>
            </a:extLst>
          </p:cNvPr>
          <p:cNvSpPr txBox="1"/>
          <p:nvPr/>
        </p:nvSpPr>
        <p:spPr>
          <a:xfrm>
            <a:off x="3915478" y="1629554"/>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52" name="Rectangle 151">
            <a:extLst>
              <a:ext uri="{FF2B5EF4-FFF2-40B4-BE49-F238E27FC236}">
                <a16:creationId xmlns:a16="http://schemas.microsoft.com/office/drawing/2014/main" id="{3EC4A947-DA4E-594E-BE2C-2F6350A19AE6}"/>
              </a:ext>
            </a:extLst>
          </p:cNvPr>
          <p:cNvSpPr/>
          <p:nvPr/>
        </p:nvSpPr>
        <p:spPr>
          <a:xfrm>
            <a:off x="279738" y="4452594"/>
            <a:ext cx="331141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Integrated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ZSim</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and </a:t>
            </a:r>
            <a:r>
              <a:rPr kumimoji="0" lang="en-US" sz="1800" b="0"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mn-ea"/>
                <a:cs typeface="+mn-cs"/>
              </a:rPr>
              <a:t>Ramulator</a:t>
            </a:r>
            <a:r>
              <a:rPr kumimoji="0" lang="en-US" sz="1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 </a:t>
            </a:r>
          </a:p>
        </p:txBody>
      </p:sp>
      <p:sp>
        <p:nvSpPr>
          <p:cNvPr id="4" name="Rectangle 3">
            <a:extLst>
              <a:ext uri="{FF2B5EF4-FFF2-40B4-BE49-F238E27FC236}">
                <a16:creationId xmlns:a16="http://schemas.microsoft.com/office/drawing/2014/main" id="{9459DF8D-D6A8-3E4E-BABA-62CFC5CF5D09}"/>
              </a:ext>
            </a:extLst>
          </p:cNvPr>
          <p:cNvSpPr/>
          <p:nvPr/>
        </p:nvSpPr>
        <p:spPr>
          <a:xfrm>
            <a:off x="0" y="5086590"/>
            <a:ext cx="9144000" cy="11387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Scalability Analysis: </a:t>
            </a: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1, 4, 16, 64, and 256 out-of-order/in-order host and NDP CPU cores</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3D-stacked memory as main memory</a:t>
            </a:r>
          </a:p>
        </p:txBody>
      </p:sp>
      <p:cxnSp>
        <p:nvCxnSpPr>
          <p:cNvPr id="146" name="Elbow Connector 145">
            <a:extLst>
              <a:ext uri="{FF2B5EF4-FFF2-40B4-BE49-F238E27FC236}">
                <a16:creationId xmlns:a16="http://schemas.microsoft.com/office/drawing/2014/main" id="{85AF62A0-8B3D-4E4F-867E-4B979129DDE6}"/>
              </a:ext>
            </a:extLst>
          </p:cNvPr>
          <p:cNvCxnSpPr>
            <a:cxnSpLocks/>
            <a:stCxn id="16" idx="0"/>
          </p:cNvCxnSpPr>
          <p:nvPr/>
        </p:nvCxnSpPr>
        <p:spPr>
          <a:xfrm>
            <a:off x="3490649" y="3361034"/>
            <a:ext cx="338802" cy="771977"/>
          </a:xfrm>
          <a:prstGeom prst="bentConnector3">
            <a:avLst>
              <a:gd name="adj1" fmla="val 5224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21">
            <a:extLst>
              <a:ext uri="{FF2B5EF4-FFF2-40B4-BE49-F238E27FC236}">
                <a16:creationId xmlns:a16="http://schemas.microsoft.com/office/drawing/2014/main" id="{3F198B7F-3A05-3146-A44A-6C5D3F4A95E0}"/>
              </a:ext>
            </a:extLst>
          </p:cNvPr>
          <p:cNvSpPr txBox="1"/>
          <p:nvPr/>
        </p:nvSpPr>
        <p:spPr>
          <a:xfrm>
            <a:off x="5421396" y="3236002"/>
            <a:ext cx="606552" cy="307777"/>
          </a:xfrm>
          <a:prstGeom prst="rect">
            <a:avLst/>
          </a:prstGeom>
          <a:noFill/>
          <a:ln w="1905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black"/>
              </a:solidFill>
              <a:effectLst/>
              <a:uLnTx/>
              <a:uFillTx/>
              <a:latin typeface="Cambria" panose="02040503050406030204" pitchFamily="18" charset="0"/>
              <a:ea typeface="+mn-ea"/>
              <a:cs typeface="+mn-cs"/>
            </a:endParaRPr>
          </a:p>
        </p:txBody>
      </p:sp>
      <p:sp>
        <p:nvSpPr>
          <p:cNvPr id="107" name="Rounded Rectangle 16">
            <a:extLst>
              <a:ext uri="{FF2B5EF4-FFF2-40B4-BE49-F238E27FC236}">
                <a16:creationId xmlns:a16="http://schemas.microsoft.com/office/drawing/2014/main" id="{261DE15B-7581-524D-8107-5CAA78794812}"/>
              </a:ext>
            </a:extLst>
          </p:cNvPr>
          <p:cNvSpPr/>
          <p:nvPr/>
        </p:nvSpPr>
        <p:spPr>
          <a:xfrm>
            <a:off x="3809123" y="3513922"/>
            <a:ext cx="5196072" cy="1206520"/>
          </a:xfrm>
          <a:prstGeom prst="roundRect">
            <a:avLst/>
          </a:prstGeom>
          <a:solidFill>
            <a:schemeClr val="accent2">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33" name="Rectangle 132">
            <a:extLst>
              <a:ext uri="{FF2B5EF4-FFF2-40B4-BE49-F238E27FC236}">
                <a16:creationId xmlns:a16="http://schemas.microsoft.com/office/drawing/2014/main" id="{58A08E2F-78B5-DF42-9776-E09E0C5128B0}"/>
              </a:ext>
            </a:extLst>
          </p:cNvPr>
          <p:cNvSpPr/>
          <p:nvPr/>
        </p:nvSpPr>
        <p:spPr>
          <a:xfrm>
            <a:off x="4817121" y="3161107"/>
            <a:ext cx="3026598"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2: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NDP System</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cxnSp>
        <p:nvCxnSpPr>
          <p:cNvPr id="139" name="Straight Arrow Connector 39">
            <a:extLst>
              <a:ext uri="{FF2B5EF4-FFF2-40B4-BE49-F238E27FC236}">
                <a16:creationId xmlns:a16="http://schemas.microsoft.com/office/drawing/2014/main" id="{42AA12C0-F8B8-424A-92D8-B7445A3C99D7}"/>
              </a:ext>
            </a:extLst>
          </p:cNvPr>
          <p:cNvCxnSpPr>
            <a:cxnSpLocks/>
          </p:cNvCxnSpPr>
          <p:nvPr/>
        </p:nvCxnSpPr>
        <p:spPr>
          <a:xfrm flipH="1" flipV="1">
            <a:off x="5031556" y="4147023"/>
            <a:ext cx="698254" cy="1"/>
          </a:xfrm>
          <a:prstGeom prst="straightConnector1">
            <a:avLst/>
          </a:prstGeom>
          <a:noFill/>
          <a:ln w="19050" cap="flat" cmpd="sng" algn="ctr">
            <a:solidFill>
              <a:schemeClr val="tx1"/>
            </a:solidFill>
            <a:prstDash val="solid"/>
            <a:miter lim="800000"/>
            <a:headEnd type="triangle"/>
            <a:tailEnd type="triangle"/>
          </a:ln>
          <a:effectLst/>
        </p:spPr>
      </p:cxnSp>
      <p:sp>
        <p:nvSpPr>
          <p:cNvPr id="12" name="Rectangle 11">
            <a:extLst>
              <a:ext uri="{FF2B5EF4-FFF2-40B4-BE49-F238E27FC236}">
                <a16:creationId xmlns:a16="http://schemas.microsoft.com/office/drawing/2014/main" id="{CDE7DA31-0358-2C4E-8A45-11597B3ED3C1}"/>
              </a:ext>
            </a:extLst>
          </p:cNvPr>
          <p:cNvSpPr/>
          <p:nvPr/>
        </p:nvSpPr>
        <p:spPr>
          <a:xfrm>
            <a:off x="4853520" y="388325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70731D16-64B1-A64F-AF76-8DC2672A8886}"/>
              </a:ext>
            </a:extLst>
          </p:cNvPr>
          <p:cNvGrpSpPr/>
          <p:nvPr/>
        </p:nvGrpSpPr>
        <p:grpSpPr>
          <a:xfrm>
            <a:off x="3490649" y="1543719"/>
            <a:ext cx="5514546" cy="1817315"/>
            <a:chOff x="3490649" y="1543719"/>
            <a:chExt cx="5514546" cy="1817315"/>
          </a:xfrm>
        </p:grpSpPr>
        <p:cxnSp>
          <p:nvCxnSpPr>
            <p:cNvPr id="143" name="Elbow Connector 142">
              <a:extLst>
                <a:ext uri="{FF2B5EF4-FFF2-40B4-BE49-F238E27FC236}">
                  <a16:creationId xmlns:a16="http://schemas.microsoft.com/office/drawing/2014/main" id="{523BB6F5-9DAA-D14C-8E55-A741BD01FA69}"/>
                </a:ext>
              </a:extLst>
            </p:cNvPr>
            <p:cNvCxnSpPr>
              <a:cxnSpLocks/>
              <a:stCxn id="16" idx="0"/>
              <a:endCxn id="38" idx="1"/>
            </p:cNvCxnSpPr>
            <p:nvPr/>
          </p:nvCxnSpPr>
          <p:spPr>
            <a:xfrm flipV="1">
              <a:off x="3490649" y="2510734"/>
              <a:ext cx="318474" cy="850300"/>
            </a:xfrm>
            <a:prstGeom prst="bentConnector3">
              <a:avLst>
                <a:gd name="adj1" fmla="val 5631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C49B1B4-58EF-6D4C-B3CA-71B6C470A04B}"/>
                </a:ext>
              </a:extLst>
            </p:cNvPr>
            <p:cNvGrpSpPr/>
            <p:nvPr/>
          </p:nvGrpSpPr>
          <p:grpSpPr>
            <a:xfrm>
              <a:off x="3809123" y="1543719"/>
              <a:ext cx="5196072" cy="1570275"/>
              <a:chOff x="3809123" y="1543719"/>
              <a:chExt cx="5196072" cy="1570275"/>
            </a:xfrm>
          </p:grpSpPr>
          <p:grpSp>
            <p:nvGrpSpPr>
              <p:cNvPr id="11" name="Group 10">
                <a:extLst>
                  <a:ext uri="{FF2B5EF4-FFF2-40B4-BE49-F238E27FC236}">
                    <a16:creationId xmlns:a16="http://schemas.microsoft.com/office/drawing/2014/main" id="{6D7BA481-A516-3246-82E7-B609D7F37EFE}"/>
                  </a:ext>
                </a:extLst>
              </p:cNvPr>
              <p:cNvGrpSpPr/>
              <p:nvPr/>
            </p:nvGrpSpPr>
            <p:grpSpPr>
              <a:xfrm>
                <a:off x="3809123" y="1543719"/>
                <a:ext cx="5196072" cy="1570275"/>
                <a:chOff x="3809123" y="1543719"/>
                <a:chExt cx="5196072" cy="1570275"/>
              </a:xfrm>
            </p:grpSpPr>
            <p:grpSp>
              <p:nvGrpSpPr>
                <p:cNvPr id="10" name="Group 9">
                  <a:extLst>
                    <a:ext uri="{FF2B5EF4-FFF2-40B4-BE49-F238E27FC236}">
                      <a16:creationId xmlns:a16="http://schemas.microsoft.com/office/drawing/2014/main" id="{B7D561C6-E8E9-024E-AFEA-2174644D685A}"/>
                    </a:ext>
                  </a:extLst>
                </p:cNvPr>
                <p:cNvGrpSpPr/>
                <p:nvPr/>
              </p:nvGrpSpPr>
              <p:grpSpPr>
                <a:xfrm>
                  <a:off x="3809123" y="1907474"/>
                  <a:ext cx="5196072" cy="1206520"/>
                  <a:chOff x="3809123" y="1907474"/>
                  <a:chExt cx="5196072" cy="1206520"/>
                </a:xfrm>
              </p:grpSpPr>
              <p:sp>
                <p:nvSpPr>
                  <p:cNvPr id="38" name="Rounded Rectangle 16">
                    <a:extLst>
                      <a:ext uri="{FF2B5EF4-FFF2-40B4-BE49-F238E27FC236}">
                        <a16:creationId xmlns:a16="http://schemas.microsoft.com/office/drawing/2014/main" id="{0A0105EE-0F73-754B-89DE-34D4D31DEC19}"/>
                      </a:ext>
                    </a:extLst>
                  </p:cNvPr>
                  <p:cNvSpPr/>
                  <p:nvPr/>
                </p:nvSpPr>
                <p:spPr>
                  <a:xfrm>
                    <a:off x="3809123" y="1907474"/>
                    <a:ext cx="5196072" cy="1206520"/>
                  </a:xfrm>
                  <a:prstGeom prst="roundRect">
                    <a:avLst/>
                  </a:prstGeom>
                  <a:solidFill>
                    <a:schemeClr val="accent4">
                      <a:lumMod val="20000"/>
                      <a:lumOff val="80000"/>
                    </a:schemeClr>
                  </a:solidFill>
                  <a:ln w="19050"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grpSp>
                <p:nvGrpSpPr>
                  <p:cNvPr id="9" name="Group 8">
                    <a:extLst>
                      <a:ext uri="{FF2B5EF4-FFF2-40B4-BE49-F238E27FC236}">
                        <a16:creationId xmlns:a16="http://schemas.microsoft.com/office/drawing/2014/main" id="{84917BEB-C0DB-D44A-B4B9-EFE87250FB0A}"/>
                      </a:ext>
                    </a:extLst>
                  </p:cNvPr>
                  <p:cNvGrpSpPr/>
                  <p:nvPr/>
                </p:nvGrpSpPr>
                <p:grpSpPr>
                  <a:xfrm>
                    <a:off x="3883765" y="1951496"/>
                    <a:ext cx="5046461" cy="1064564"/>
                    <a:chOff x="3883765" y="1951496"/>
                    <a:chExt cx="5046461" cy="1064564"/>
                  </a:xfrm>
                </p:grpSpPr>
                <p:sp>
                  <p:nvSpPr>
                    <p:cNvPr id="37" name="Rounded Rectangle 36">
                      <a:extLst>
                        <a:ext uri="{FF2B5EF4-FFF2-40B4-BE49-F238E27FC236}">
                          <a16:creationId xmlns:a16="http://schemas.microsoft.com/office/drawing/2014/main" id="{D698562E-6979-AB46-9ECB-135C68A85774}"/>
                        </a:ext>
                      </a:extLst>
                    </p:cNvPr>
                    <p:cNvSpPr/>
                    <p:nvPr/>
                  </p:nvSpPr>
                  <p:spPr>
                    <a:xfrm>
                      <a:off x="8068457" y="1951496"/>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39" name="Rounded Rectangle 45">
                      <a:extLst>
                        <a:ext uri="{FF2B5EF4-FFF2-40B4-BE49-F238E27FC236}">
                          <a16:creationId xmlns:a16="http://schemas.microsoft.com/office/drawing/2014/main" id="{4CD66A41-5F50-9548-A444-1871A9C857FA}"/>
                        </a:ext>
                      </a:extLst>
                    </p:cNvPr>
                    <p:cNvSpPr/>
                    <p:nvPr/>
                  </p:nvSpPr>
                  <p:spPr>
                    <a:xfrm>
                      <a:off x="3883765" y="2238596"/>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0" name="Rounded Rectangle 45">
                      <a:extLst>
                        <a:ext uri="{FF2B5EF4-FFF2-40B4-BE49-F238E27FC236}">
                          <a16:creationId xmlns:a16="http://schemas.microsoft.com/office/drawing/2014/main" id="{CDCB153F-B0E9-C143-8764-2B7AE25FB33C}"/>
                        </a:ext>
                      </a:extLst>
                    </p:cNvPr>
                    <p:cNvSpPr/>
                    <p:nvPr/>
                  </p:nvSpPr>
                  <p:spPr>
                    <a:xfrm>
                      <a:off x="3962326" y="232408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41" name="Rounded Rectangle 45">
                      <a:extLst>
                        <a:ext uri="{FF2B5EF4-FFF2-40B4-BE49-F238E27FC236}">
                          <a16:creationId xmlns:a16="http://schemas.microsoft.com/office/drawing/2014/main" id="{901C1550-E145-A447-9586-F5BAD7CC48C6}"/>
                        </a:ext>
                      </a:extLst>
                    </p:cNvPr>
                    <p:cNvSpPr/>
                    <p:nvPr/>
                  </p:nvSpPr>
                  <p:spPr>
                    <a:xfrm>
                      <a:off x="4040886" y="240957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grpSp>
                  <p:nvGrpSpPr>
                    <p:cNvPr id="42" name="Agrupar 91">
                      <a:extLst>
                        <a:ext uri="{FF2B5EF4-FFF2-40B4-BE49-F238E27FC236}">
                          <a16:creationId xmlns:a16="http://schemas.microsoft.com/office/drawing/2014/main" id="{323F78D9-D150-AB48-A27E-03424ED53E1C}"/>
                        </a:ext>
                      </a:extLst>
                    </p:cNvPr>
                    <p:cNvGrpSpPr/>
                    <p:nvPr/>
                  </p:nvGrpSpPr>
                  <p:grpSpPr>
                    <a:xfrm>
                      <a:off x="4929088" y="2042796"/>
                      <a:ext cx="2271551" cy="973264"/>
                      <a:chOff x="2073801" y="2468870"/>
                      <a:chExt cx="3935753" cy="1735047"/>
                    </a:xfrm>
                  </p:grpSpPr>
                  <p:sp>
                    <p:nvSpPr>
                      <p:cNvPr id="55" name="Rounded Rectangle 22">
                        <a:extLst>
                          <a:ext uri="{FF2B5EF4-FFF2-40B4-BE49-F238E27FC236}">
                            <a16:creationId xmlns:a16="http://schemas.microsoft.com/office/drawing/2014/main" id="{2D1C0868-7048-3E4D-9AD9-35746BB601D2}"/>
                          </a:ext>
                        </a:extLst>
                      </p:cNvPr>
                      <p:cNvSpPr/>
                      <p:nvPr/>
                    </p:nvSpPr>
                    <p:spPr>
                      <a:xfrm>
                        <a:off x="3476428" y="25606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6" name="Rounded Rectangle 27">
                        <a:extLst>
                          <a:ext uri="{FF2B5EF4-FFF2-40B4-BE49-F238E27FC236}">
                            <a16:creationId xmlns:a16="http://schemas.microsoft.com/office/drawing/2014/main" id="{8E3E1B47-735A-7049-A592-618D872AB90D}"/>
                          </a:ext>
                        </a:extLst>
                      </p:cNvPr>
                      <p:cNvSpPr/>
                      <p:nvPr/>
                    </p:nvSpPr>
                    <p:spPr>
                      <a:xfrm>
                        <a:off x="2073801" y="26811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7" name="Rounded Rectangle 22">
                        <a:extLst>
                          <a:ext uri="{FF2B5EF4-FFF2-40B4-BE49-F238E27FC236}">
                            <a16:creationId xmlns:a16="http://schemas.microsoft.com/office/drawing/2014/main" id="{5BCE22E1-DACE-0346-970A-5F1E18B78D5A}"/>
                          </a:ext>
                        </a:extLst>
                      </p:cNvPr>
                      <p:cNvSpPr/>
                      <p:nvPr/>
                    </p:nvSpPr>
                    <p:spPr>
                      <a:xfrm>
                        <a:off x="5405663" y="2468870"/>
                        <a:ext cx="603891" cy="1735047"/>
                      </a:xfrm>
                      <a:prstGeom prst="roundRect">
                        <a:avLst/>
                      </a:prstGeom>
                      <a:solidFill>
                        <a:schemeClr val="accent4">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L3</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8" name="Rounded Rectangle 22">
                        <a:extLst>
                          <a:ext uri="{FF2B5EF4-FFF2-40B4-BE49-F238E27FC236}">
                            <a16:creationId xmlns:a16="http://schemas.microsoft.com/office/drawing/2014/main" id="{C44C4762-C93B-2949-BF0B-D375B93FBD3E}"/>
                          </a:ext>
                        </a:extLst>
                      </p:cNvPr>
                      <p:cNvSpPr/>
                      <p:nvPr/>
                    </p:nvSpPr>
                    <p:spPr>
                      <a:xfrm>
                        <a:off x="3612545" y="27130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59" name="Rounded Rectangle 27">
                        <a:extLst>
                          <a:ext uri="{FF2B5EF4-FFF2-40B4-BE49-F238E27FC236}">
                            <a16:creationId xmlns:a16="http://schemas.microsoft.com/office/drawing/2014/main" id="{F925A389-DFA5-F146-A364-C4B24AFDC14D}"/>
                          </a:ext>
                        </a:extLst>
                      </p:cNvPr>
                      <p:cNvSpPr/>
                      <p:nvPr/>
                    </p:nvSpPr>
                    <p:spPr>
                      <a:xfrm>
                        <a:off x="2209917" y="28335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0" name="Rounded Rectangle 22">
                        <a:extLst>
                          <a:ext uri="{FF2B5EF4-FFF2-40B4-BE49-F238E27FC236}">
                            <a16:creationId xmlns:a16="http://schemas.microsoft.com/office/drawing/2014/main" id="{409D18D7-76FF-5249-93D4-CA6B6FAE8FDE}"/>
                          </a:ext>
                        </a:extLst>
                      </p:cNvPr>
                      <p:cNvSpPr/>
                      <p:nvPr/>
                    </p:nvSpPr>
                    <p:spPr>
                      <a:xfrm>
                        <a:off x="3748661" y="28654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1" name="Rounded Rectangle 27">
                        <a:extLst>
                          <a:ext uri="{FF2B5EF4-FFF2-40B4-BE49-F238E27FC236}">
                            <a16:creationId xmlns:a16="http://schemas.microsoft.com/office/drawing/2014/main" id="{89E884BF-A706-8B45-85CF-147E3242FAB8}"/>
                          </a:ext>
                        </a:extLst>
                      </p:cNvPr>
                      <p:cNvSpPr/>
                      <p:nvPr/>
                    </p:nvSpPr>
                    <p:spPr>
                      <a:xfrm>
                        <a:off x="2346034" y="29859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62" name="Rounded Rectangle 22">
                        <a:extLst>
                          <a:ext uri="{FF2B5EF4-FFF2-40B4-BE49-F238E27FC236}">
                            <a16:creationId xmlns:a16="http://schemas.microsoft.com/office/drawing/2014/main" id="{5233E1F0-7B4B-BD41-995D-1E0628A685D2}"/>
                          </a:ext>
                        </a:extLst>
                      </p:cNvPr>
                      <p:cNvSpPr/>
                      <p:nvPr/>
                    </p:nvSpPr>
                    <p:spPr>
                      <a:xfrm>
                        <a:off x="3884778" y="3017834"/>
                        <a:ext cx="603891" cy="1028009"/>
                      </a:xfrm>
                      <a:prstGeom prst="roundRect">
                        <a:avLst/>
                      </a:prstGeom>
                      <a:solidFill>
                        <a:srgbClr val="4A8861"/>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L2</a:t>
                        </a:r>
                        <a:endParaRPr kumimoji="0" lang="en-US" sz="105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63" name="Rounded Rectangle 27">
                        <a:extLst>
                          <a:ext uri="{FF2B5EF4-FFF2-40B4-BE49-F238E27FC236}">
                            <a16:creationId xmlns:a16="http://schemas.microsoft.com/office/drawing/2014/main" id="{7048C7FA-2B20-5647-A986-05B001E32585}"/>
                          </a:ext>
                        </a:extLst>
                      </p:cNvPr>
                      <p:cNvSpPr/>
                      <p:nvPr/>
                    </p:nvSpPr>
                    <p:spPr>
                      <a:xfrm>
                        <a:off x="2482151" y="3138347"/>
                        <a:ext cx="532598" cy="766619"/>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sp>
                  <p:nvSpPr>
                    <p:cNvPr id="43" name="Rounded Rectangle 45">
                      <a:extLst>
                        <a:ext uri="{FF2B5EF4-FFF2-40B4-BE49-F238E27FC236}">
                          <a16:creationId xmlns:a16="http://schemas.microsoft.com/office/drawing/2014/main" id="{84811E8A-F40C-4F45-A79F-8822D5A88FB6}"/>
                        </a:ext>
                      </a:extLst>
                    </p:cNvPr>
                    <p:cNvSpPr/>
                    <p:nvPr/>
                  </p:nvSpPr>
                  <p:spPr>
                    <a:xfrm>
                      <a:off x="4119447" y="249506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44" name="Agrupar 92">
                      <a:extLst>
                        <a:ext uri="{FF2B5EF4-FFF2-40B4-BE49-F238E27FC236}">
                          <a16:creationId xmlns:a16="http://schemas.microsoft.com/office/drawing/2014/main" id="{80B45F00-1A4E-E143-A235-D499A0FD773B}"/>
                        </a:ext>
                      </a:extLst>
                    </p:cNvPr>
                    <p:cNvGrpSpPr/>
                    <p:nvPr/>
                  </p:nvGrpSpPr>
                  <p:grpSpPr>
                    <a:xfrm>
                      <a:off x="4566243" y="2376887"/>
                      <a:ext cx="3458338" cy="256464"/>
                      <a:chOff x="1445126" y="3064456"/>
                      <a:chExt cx="5992012" cy="457201"/>
                    </a:xfrm>
                  </p:grpSpPr>
                  <p:cxnSp>
                    <p:nvCxnSpPr>
                      <p:cNvPr id="45" name="Straight Arrow Connector 39">
                        <a:extLst>
                          <a:ext uri="{FF2B5EF4-FFF2-40B4-BE49-F238E27FC236}">
                            <a16:creationId xmlns:a16="http://schemas.microsoft.com/office/drawing/2014/main" id="{9E59EBA4-6937-FB41-979A-7F4A61E56AB8}"/>
                          </a:ext>
                        </a:extLst>
                      </p:cNvPr>
                      <p:cNvCxnSpPr>
                        <a:cxnSpLocks/>
                      </p:cNvCxnSpPr>
                      <p:nvPr/>
                    </p:nvCxnSpPr>
                    <p:spPr>
                      <a:xfrm flipH="1" flipV="1">
                        <a:off x="6227323" y="3369255"/>
                        <a:ext cx="1209815" cy="1"/>
                      </a:xfrm>
                      <a:prstGeom prst="straightConnector1">
                        <a:avLst/>
                      </a:prstGeom>
                      <a:noFill/>
                      <a:ln w="19050" cap="flat" cmpd="sng" algn="ctr">
                        <a:solidFill>
                          <a:schemeClr val="tx1"/>
                        </a:solidFill>
                        <a:prstDash val="solid"/>
                        <a:miter lim="800000"/>
                        <a:headEnd type="triangle"/>
                        <a:tailEnd type="triangle"/>
                      </a:ln>
                      <a:effectLst/>
                    </p:spPr>
                  </p:cxnSp>
                  <p:cxnSp>
                    <p:nvCxnSpPr>
                      <p:cNvPr id="46" name="Straight Arrow Connector 24">
                        <a:extLst>
                          <a:ext uri="{FF2B5EF4-FFF2-40B4-BE49-F238E27FC236}">
                            <a16:creationId xmlns:a16="http://schemas.microsoft.com/office/drawing/2014/main" id="{14EA3689-AC2B-4242-A528-648475906A2E}"/>
                          </a:ext>
                        </a:extLst>
                      </p:cNvPr>
                      <p:cNvCxnSpPr/>
                      <p:nvPr/>
                    </p:nvCxnSpPr>
                    <p:spPr>
                      <a:xfrm flipH="1">
                        <a:off x="1445126" y="30644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7" name="Straight Arrow Connector 43">
                        <a:extLst>
                          <a:ext uri="{FF2B5EF4-FFF2-40B4-BE49-F238E27FC236}">
                            <a16:creationId xmlns:a16="http://schemas.microsoft.com/office/drawing/2014/main" id="{99D760B4-2AA4-5244-A730-D6235BB354CA}"/>
                          </a:ext>
                        </a:extLst>
                      </p:cNvPr>
                      <p:cNvCxnSpPr>
                        <a:cxnSpLocks/>
                      </p:cNvCxnSpPr>
                      <p:nvPr/>
                    </p:nvCxnSpPr>
                    <p:spPr>
                      <a:xfrm flipH="1">
                        <a:off x="2683501" y="30644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48" name="Straight Arrow Connector 24">
                        <a:extLst>
                          <a:ext uri="{FF2B5EF4-FFF2-40B4-BE49-F238E27FC236}">
                            <a16:creationId xmlns:a16="http://schemas.microsoft.com/office/drawing/2014/main" id="{D9E861A2-1BCA-1C4B-8571-3E822506567A}"/>
                          </a:ext>
                        </a:extLst>
                      </p:cNvPr>
                      <p:cNvCxnSpPr/>
                      <p:nvPr/>
                    </p:nvCxnSpPr>
                    <p:spPr>
                      <a:xfrm flipH="1">
                        <a:off x="1581242" y="32168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49" name="Straight Arrow Connector 43">
                        <a:extLst>
                          <a:ext uri="{FF2B5EF4-FFF2-40B4-BE49-F238E27FC236}">
                            <a16:creationId xmlns:a16="http://schemas.microsoft.com/office/drawing/2014/main" id="{66F760B8-4308-1542-A140-F94E5A35A7DE}"/>
                          </a:ext>
                        </a:extLst>
                      </p:cNvPr>
                      <p:cNvCxnSpPr>
                        <a:cxnSpLocks/>
                      </p:cNvCxnSpPr>
                      <p:nvPr/>
                    </p:nvCxnSpPr>
                    <p:spPr>
                      <a:xfrm flipH="1">
                        <a:off x="2819617" y="32168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0" name="Straight Arrow Connector 24">
                        <a:extLst>
                          <a:ext uri="{FF2B5EF4-FFF2-40B4-BE49-F238E27FC236}">
                            <a16:creationId xmlns:a16="http://schemas.microsoft.com/office/drawing/2014/main" id="{D27F1EE7-42F1-6E4E-8E1C-53A26AE63096}"/>
                          </a:ext>
                        </a:extLst>
                      </p:cNvPr>
                      <p:cNvCxnSpPr/>
                      <p:nvPr/>
                    </p:nvCxnSpPr>
                    <p:spPr>
                      <a:xfrm flipH="1">
                        <a:off x="1717359" y="3369257"/>
                        <a:ext cx="557760"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1" name="Straight Arrow Connector 43">
                        <a:extLst>
                          <a:ext uri="{FF2B5EF4-FFF2-40B4-BE49-F238E27FC236}">
                            <a16:creationId xmlns:a16="http://schemas.microsoft.com/office/drawing/2014/main" id="{1D09D92B-CD7F-B44D-95AB-67433BC3DEF7}"/>
                          </a:ext>
                        </a:extLst>
                      </p:cNvPr>
                      <p:cNvCxnSpPr>
                        <a:cxnSpLocks/>
                      </p:cNvCxnSpPr>
                      <p:nvPr/>
                    </p:nvCxnSpPr>
                    <p:spPr>
                      <a:xfrm flipH="1">
                        <a:off x="2955734" y="3369256"/>
                        <a:ext cx="713726"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2" name="Straight Arrow Connector 24">
                        <a:extLst>
                          <a:ext uri="{FF2B5EF4-FFF2-40B4-BE49-F238E27FC236}">
                            <a16:creationId xmlns:a16="http://schemas.microsoft.com/office/drawing/2014/main" id="{6260EEB6-3839-DC42-AF12-8C22F79313FE}"/>
                          </a:ext>
                        </a:extLst>
                      </p:cNvPr>
                      <p:cNvCxnSpPr>
                        <a:cxnSpLocks/>
                      </p:cNvCxnSpPr>
                      <p:nvPr/>
                    </p:nvCxnSpPr>
                    <p:spPr>
                      <a:xfrm flipH="1">
                        <a:off x="1853477" y="3521657"/>
                        <a:ext cx="557759"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53" name="Straight Arrow Connector 43">
                        <a:extLst>
                          <a:ext uri="{FF2B5EF4-FFF2-40B4-BE49-F238E27FC236}">
                            <a16:creationId xmlns:a16="http://schemas.microsoft.com/office/drawing/2014/main" id="{FBA6C22C-9816-2E4D-ABFF-262A386C7A55}"/>
                          </a:ext>
                        </a:extLst>
                      </p:cNvPr>
                      <p:cNvCxnSpPr>
                        <a:cxnSpLocks/>
                      </p:cNvCxnSpPr>
                      <p:nvPr/>
                    </p:nvCxnSpPr>
                    <p:spPr>
                      <a:xfrm flipH="1">
                        <a:off x="3091852" y="3521656"/>
                        <a:ext cx="713725" cy="0"/>
                      </a:xfrm>
                      <a:prstGeom prst="straightConnector1">
                        <a:avLst/>
                      </a:prstGeom>
                      <a:noFill/>
                      <a:ln w="19050" cap="flat" cmpd="sng" algn="ctr">
                        <a:solidFill>
                          <a:schemeClr val="tx1"/>
                        </a:solidFill>
                        <a:prstDash val="solid"/>
                        <a:miter lim="800000"/>
                        <a:headEnd type="triangle"/>
                        <a:tailEnd type="triangle"/>
                      </a:ln>
                      <a:effectLst/>
                    </p:spPr>
                  </p:cxnSp>
                  <p:cxnSp>
                    <p:nvCxnSpPr>
                      <p:cNvPr id="54" name="Straight Arrow Connector 43">
                        <a:extLst>
                          <a:ext uri="{FF2B5EF4-FFF2-40B4-BE49-F238E27FC236}">
                            <a16:creationId xmlns:a16="http://schemas.microsoft.com/office/drawing/2014/main" id="{348536D6-D00D-9448-A86D-37849225A4CA}"/>
                          </a:ext>
                        </a:extLst>
                      </p:cNvPr>
                      <p:cNvCxnSpPr>
                        <a:cxnSpLocks/>
                      </p:cNvCxnSpPr>
                      <p:nvPr/>
                    </p:nvCxnSpPr>
                    <p:spPr>
                      <a:xfrm flipH="1">
                        <a:off x="4501787" y="3369256"/>
                        <a:ext cx="907123" cy="10182"/>
                      </a:xfrm>
                      <a:prstGeom prst="straightConnector1">
                        <a:avLst/>
                      </a:prstGeom>
                      <a:noFill/>
                      <a:ln w="19050" cap="flat" cmpd="sng" algn="ctr">
                        <a:solidFill>
                          <a:schemeClr val="tx1"/>
                        </a:solidFill>
                        <a:prstDash val="solid"/>
                        <a:miter lim="800000"/>
                        <a:headEnd type="triangle"/>
                        <a:tailEnd type="triangle"/>
                      </a:ln>
                      <a:effectLst/>
                    </p:spPr>
                  </p:cxnSp>
                </p:grpSp>
              </p:grpSp>
            </p:grpSp>
            <p:sp>
              <p:nvSpPr>
                <p:cNvPr id="34" name="Rectangle 33">
                  <a:extLst>
                    <a:ext uri="{FF2B5EF4-FFF2-40B4-BE49-F238E27FC236}">
                      <a16:creationId xmlns:a16="http://schemas.microsoft.com/office/drawing/2014/main" id="{10210A44-7E0C-0C4C-B21F-08271DD87903}"/>
                    </a:ext>
                  </a:extLst>
                </p:cNvPr>
                <p:cNvSpPr/>
                <p:nvPr/>
              </p:nvSpPr>
              <p:spPr>
                <a:xfrm>
                  <a:off x="4697970" y="1543719"/>
                  <a:ext cx="3557192" cy="369332"/>
                </a:xfrm>
                <a:prstGeom prst="rect">
                  <a:avLst/>
                </a:prstGeom>
                <a:ln w="19050">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Configuration 1: </a:t>
                  </a: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Host CPU System </a:t>
                  </a: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sp>
            <p:nvSpPr>
              <p:cNvPr id="79" name="Rectangle 78">
                <a:extLst>
                  <a:ext uri="{FF2B5EF4-FFF2-40B4-BE49-F238E27FC236}">
                    <a16:creationId xmlns:a16="http://schemas.microsoft.com/office/drawing/2014/main" id="{DB1AA1F8-7B7E-F243-9548-3D63DDA76A26}"/>
                  </a:ext>
                </a:extLst>
              </p:cNvPr>
              <p:cNvSpPr/>
              <p:nvPr/>
            </p:nvSpPr>
            <p:spPr>
              <a:xfrm>
                <a:off x="7138841" y="2298514"/>
                <a:ext cx="99578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Off-chip link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80" name="Slide Number Placeholder 5">
            <a:extLst>
              <a:ext uri="{FF2B5EF4-FFF2-40B4-BE49-F238E27FC236}">
                <a16:creationId xmlns:a16="http://schemas.microsoft.com/office/drawing/2014/main" id="{55A48367-5820-7046-A02D-E740C1BA8C29}"/>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tint val="75000"/>
                  </a:prstClr>
                </a:solidFill>
                <a:effectLst/>
                <a:uLnTx/>
                <a:uFillTx/>
                <a:latin typeface="Cambria" panose="02040503050406030204" pitchFamily="18" charset="0"/>
                <a:ea typeface="Cambria Math" panose="02040503050406030204" pitchFamily="18" charset="0"/>
                <a:cs typeface="+mn-cs"/>
              </a:rPr>
              <a:t>272</a:t>
            </a:r>
          </a:p>
        </p:txBody>
      </p:sp>
      <p:sp>
        <p:nvSpPr>
          <p:cNvPr id="5" name="Rectangle 4">
            <a:extLst>
              <a:ext uri="{FF2B5EF4-FFF2-40B4-BE49-F238E27FC236}">
                <a16:creationId xmlns:a16="http://schemas.microsoft.com/office/drawing/2014/main" id="{BF19DB97-42C0-384C-AAAD-BE870D8106A7}"/>
              </a:ext>
            </a:extLst>
          </p:cNvPr>
          <p:cNvSpPr/>
          <p:nvPr/>
        </p:nvSpPr>
        <p:spPr>
          <a:xfrm>
            <a:off x="2024764" y="6388377"/>
            <a:ext cx="5094472" cy="3385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DAMOV-SIM: </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hlinkClick r:id="rId3"/>
              </a:rPr>
              <a:t>https://github.com/CMU-SAFARI/DAMOV</a:t>
            </a: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sp>
        <p:nvSpPr>
          <p:cNvPr id="6" name="Rectangle 5">
            <a:extLst>
              <a:ext uri="{FF2B5EF4-FFF2-40B4-BE49-F238E27FC236}">
                <a16:creationId xmlns:a16="http://schemas.microsoft.com/office/drawing/2014/main" id="{D0114F4D-14A2-CC43-9821-792CC9DC5985}"/>
              </a:ext>
            </a:extLst>
          </p:cNvPr>
          <p:cNvSpPr/>
          <p:nvPr/>
        </p:nvSpPr>
        <p:spPr>
          <a:xfrm>
            <a:off x="4639643" y="3904306"/>
            <a:ext cx="35779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4EA0ADE6-3A60-9945-B057-30DBB3B7469D}"/>
              </a:ext>
            </a:extLst>
          </p:cNvPr>
          <p:cNvGrpSpPr/>
          <p:nvPr/>
        </p:nvGrpSpPr>
        <p:grpSpPr>
          <a:xfrm>
            <a:off x="5797801" y="3561529"/>
            <a:ext cx="3132425" cy="1144660"/>
            <a:chOff x="5797801" y="3561529"/>
            <a:chExt cx="3132425" cy="1144660"/>
          </a:xfrm>
        </p:grpSpPr>
        <p:sp>
          <p:nvSpPr>
            <p:cNvPr id="93" name="Rounded Rectangle 16">
              <a:extLst>
                <a:ext uri="{FF2B5EF4-FFF2-40B4-BE49-F238E27FC236}">
                  <a16:creationId xmlns:a16="http://schemas.microsoft.com/office/drawing/2014/main" id="{DC72DC51-6209-154B-A698-DB4DED34FA40}"/>
                </a:ext>
              </a:extLst>
            </p:cNvPr>
            <p:cNvSpPr/>
            <p:nvPr/>
          </p:nvSpPr>
          <p:spPr>
            <a:xfrm>
              <a:off x="5797801" y="3561529"/>
              <a:ext cx="3132425" cy="1120727"/>
            </a:xfrm>
            <a:prstGeom prst="roundRect">
              <a:avLst/>
            </a:prstGeom>
            <a:solidFill>
              <a:schemeClr val="tx2">
                <a:lumMod val="20000"/>
                <a:lumOff val="80000"/>
              </a:schemeClr>
            </a:solidFill>
            <a:ln w="9525" cmpd="sng">
              <a:solidFill>
                <a:srgbClr val="00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8" name="Rectangle 7">
              <a:extLst>
                <a:ext uri="{FF2B5EF4-FFF2-40B4-BE49-F238E27FC236}">
                  <a16:creationId xmlns:a16="http://schemas.microsoft.com/office/drawing/2014/main" id="{556B529A-3AA5-DD46-B40B-CD1CA29033CC}"/>
                </a:ext>
              </a:extLst>
            </p:cNvPr>
            <p:cNvSpPr/>
            <p:nvPr/>
          </p:nvSpPr>
          <p:spPr>
            <a:xfrm>
              <a:off x="6679903" y="4429190"/>
              <a:ext cx="983346" cy="27699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4546A"/>
                  </a:solidFill>
                  <a:effectLst/>
                  <a:uLnTx/>
                  <a:uFillTx/>
                  <a:latin typeface="Cambria" panose="02040503050406030204" pitchFamily="18" charset="0"/>
                  <a:ea typeface="+mn-ea"/>
                  <a:cs typeface="+mn-cs"/>
                </a:rPr>
                <a:t>Logic Layer</a:t>
              </a:r>
              <a:endParaRPr kumimoji="0" lang="en-US" sz="1200" b="1" i="0" u="none" strike="noStrike" kern="1200" cap="none" spc="0" normalizeH="0" baseline="0" noProof="0" dirty="0">
                <a:ln>
                  <a:noFill/>
                </a:ln>
                <a:solidFill>
                  <a:srgbClr val="44546A"/>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8320FD2E-E135-9147-BCC6-9B1891732915}"/>
              </a:ext>
            </a:extLst>
          </p:cNvPr>
          <p:cNvGrpSpPr/>
          <p:nvPr/>
        </p:nvGrpSpPr>
        <p:grpSpPr>
          <a:xfrm>
            <a:off x="5868097" y="3768320"/>
            <a:ext cx="2133645" cy="686494"/>
            <a:chOff x="5868097" y="3768320"/>
            <a:chExt cx="2133645" cy="686494"/>
          </a:xfrm>
        </p:grpSpPr>
        <p:sp>
          <p:nvSpPr>
            <p:cNvPr id="108" name="Rounded Rectangle 45">
              <a:extLst>
                <a:ext uri="{FF2B5EF4-FFF2-40B4-BE49-F238E27FC236}">
                  <a16:creationId xmlns:a16="http://schemas.microsoft.com/office/drawing/2014/main" id="{F5EFDAE0-BAFF-604A-B5C8-339ACE6AED0A}"/>
                </a:ext>
              </a:extLst>
            </p:cNvPr>
            <p:cNvSpPr/>
            <p:nvPr/>
          </p:nvSpPr>
          <p:spPr>
            <a:xfrm>
              <a:off x="5868097" y="3845044"/>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09" name="Rounded Rectangle 45">
              <a:extLst>
                <a:ext uri="{FF2B5EF4-FFF2-40B4-BE49-F238E27FC236}">
                  <a16:creationId xmlns:a16="http://schemas.microsoft.com/office/drawing/2014/main" id="{21A327D4-4C19-5849-84E0-3C2B378B9ECE}"/>
                </a:ext>
              </a:extLst>
            </p:cNvPr>
            <p:cNvSpPr/>
            <p:nvPr/>
          </p:nvSpPr>
          <p:spPr>
            <a:xfrm>
              <a:off x="5946658" y="3930532"/>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0" name="Rounded Rectangle 45">
              <a:extLst>
                <a:ext uri="{FF2B5EF4-FFF2-40B4-BE49-F238E27FC236}">
                  <a16:creationId xmlns:a16="http://schemas.microsoft.com/office/drawing/2014/main" id="{871652C8-8E6F-814E-8C8D-CA4F6F7D1448}"/>
                </a:ext>
              </a:extLst>
            </p:cNvPr>
            <p:cNvSpPr/>
            <p:nvPr/>
          </p:nvSpPr>
          <p:spPr>
            <a:xfrm>
              <a:off x="6025218" y="4016020"/>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3" name="Rounded Rectangle 27">
              <a:extLst>
                <a:ext uri="{FF2B5EF4-FFF2-40B4-BE49-F238E27FC236}">
                  <a16:creationId xmlns:a16="http://schemas.microsoft.com/office/drawing/2014/main" id="{05065851-4D16-5F4A-9181-BA1537C144B0}"/>
                </a:ext>
              </a:extLst>
            </p:cNvPr>
            <p:cNvSpPr/>
            <p:nvPr/>
          </p:nvSpPr>
          <p:spPr>
            <a:xfrm>
              <a:off x="6913420" y="3768320"/>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6" name="Rounded Rectangle 27">
              <a:extLst>
                <a:ext uri="{FF2B5EF4-FFF2-40B4-BE49-F238E27FC236}">
                  <a16:creationId xmlns:a16="http://schemas.microsoft.com/office/drawing/2014/main" id="{C3EC9544-8DC4-D844-94BF-1D7AC50E48D4}"/>
                </a:ext>
              </a:extLst>
            </p:cNvPr>
            <p:cNvSpPr/>
            <p:nvPr/>
          </p:nvSpPr>
          <p:spPr>
            <a:xfrm>
              <a:off x="6991980" y="3853808"/>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18" name="Rounded Rectangle 27">
              <a:extLst>
                <a:ext uri="{FF2B5EF4-FFF2-40B4-BE49-F238E27FC236}">
                  <a16:creationId xmlns:a16="http://schemas.microsoft.com/office/drawing/2014/main" id="{640D2F2A-E82E-AB4D-A4FC-685AD5398955}"/>
                </a:ext>
              </a:extLst>
            </p:cNvPr>
            <p:cNvSpPr/>
            <p:nvPr/>
          </p:nvSpPr>
          <p:spPr>
            <a:xfrm>
              <a:off x="7070541" y="3939296"/>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rPr>
                <a:t>L1</a:t>
              </a:r>
              <a:endParaRPr kumimoji="0" lang="en-US" sz="700" b="1" i="0" u="none" strike="noStrike" kern="1200" cap="none" spc="0" normalizeH="0" baseline="0" noProof="0">
                <a:ln>
                  <a:noFill/>
                </a:ln>
                <a:solidFill>
                  <a:prstClr val="white">
                    <a:lumMod val="95000"/>
                  </a:prstClr>
                </a:solidFill>
                <a:effectLst/>
                <a:uLnTx/>
                <a:uFillTx/>
                <a:latin typeface="Cambria" panose="02040503050406030204" pitchFamily="18" charset="0"/>
                <a:ea typeface="+mn-ea"/>
                <a:cs typeface="+mn-cs"/>
              </a:endParaRPr>
            </a:p>
          </p:txBody>
        </p:sp>
        <p:sp>
          <p:nvSpPr>
            <p:cNvPr id="120" name="Rounded Rectangle 27">
              <a:extLst>
                <a:ext uri="{FF2B5EF4-FFF2-40B4-BE49-F238E27FC236}">
                  <a16:creationId xmlns:a16="http://schemas.microsoft.com/office/drawing/2014/main" id="{6F81F97E-E7B3-E342-AFB9-A6E3AA1BB672}"/>
                </a:ext>
              </a:extLst>
            </p:cNvPr>
            <p:cNvSpPr/>
            <p:nvPr/>
          </p:nvSpPr>
          <p:spPr>
            <a:xfrm>
              <a:off x="7149102" y="4024784"/>
              <a:ext cx="307393" cy="430030"/>
            </a:xfrm>
            <a:prstGeom prst="roundRect">
              <a:avLst/>
            </a:prstGeom>
            <a:solidFill>
              <a:schemeClr val="accent2">
                <a:lumMod val="75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L1</a:t>
              </a:r>
              <a:endParaRPr kumimoji="0" lang="en-US" sz="3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121" name="Rounded Rectangle 45">
              <a:extLst>
                <a:ext uri="{FF2B5EF4-FFF2-40B4-BE49-F238E27FC236}">
                  <a16:creationId xmlns:a16="http://schemas.microsoft.com/office/drawing/2014/main" id="{D2688CCB-287F-F54D-9829-63A6F5578818}"/>
                </a:ext>
              </a:extLst>
            </p:cNvPr>
            <p:cNvSpPr/>
            <p:nvPr/>
          </p:nvSpPr>
          <p:spPr>
            <a:xfrm>
              <a:off x="6103779" y="4101508"/>
              <a:ext cx="631432" cy="290833"/>
            </a:xfrm>
            <a:prstGeom prst="roundRect">
              <a:avLst/>
            </a:prstGeom>
            <a:solidFill>
              <a:schemeClr val="bg2">
                <a:lumMod val="50000"/>
              </a:schemeClr>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CPU</a:t>
              </a:r>
              <a:endParaRPr kumimoji="0" lang="en-US" sz="9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cxnSp>
          <p:nvCxnSpPr>
            <p:cNvPr id="124" name="Straight Arrow Connector 24">
              <a:extLst>
                <a:ext uri="{FF2B5EF4-FFF2-40B4-BE49-F238E27FC236}">
                  <a16:creationId xmlns:a16="http://schemas.microsoft.com/office/drawing/2014/main" id="{C7EBAC94-4EFB-3043-85AC-D4BD86AD8194}"/>
                </a:ext>
              </a:extLst>
            </p:cNvPr>
            <p:cNvCxnSpPr>
              <a:cxnSpLocks/>
            </p:cNvCxnSpPr>
            <p:nvPr/>
          </p:nvCxnSpPr>
          <p:spPr>
            <a:xfrm flipH="1">
              <a:off x="6550575" y="3983336"/>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6" name="Straight Arrow Connector 24">
              <a:extLst>
                <a:ext uri="{FF2B5EF4-FFF2-40B4-BE49-F238E27FC236}">
                  <a16:creationId xmlns:a16="http://schemas.microsoft.com/office/drawing/2014/main" id="{4519255E-746C-6D49-A776-8606C93584C8}"/>
                </a:ext>
              </a:extLst>
            </p:cNvPr>
            <p:cNvCxnSpPr>
              <a:cxnSpLocks/>
            </p:cNvCxnSpPr>
            <p:nvPr/>
          </p:nvCxnSpPr>
          <p:spPr>
            <a:xfrm flipH="1">
              <a:off x="6629135" y="4068823"/>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28" name="Straight Arrow Connector 24">
              <a:extLst>
                <a:ext uri="{FF2B5EF4-FFF2-40B4-BE49-F238E27FC236}">
                  <a16:creationId xmlns:a16="http://schemas.microsoft.com/office/drawing/2014/main" id="{DD38613C-203A-2843-B67D-258E4E549846}"/>
                </a:ext>
              </a:extLst>
            </p:cNvPr>
            <p:cNvCxnSpPr>
              <a:cxnSpLocks/>
            </p:cNvCxnSpPr>
            <p:nvPr/>
          </p:nvCxnSpPr>
          <p:spPr>
            <a:xfrm flipH="1">
              <a:off x="6707696" y="4154311"/>
              <a:ext cx="321916" cy="0"/>
            </a:xfrm>
            <a:prstGeom prst="straightConnector1">
              <a:avLst/>
            </a:prstGeom>
            <a:noFill/>
            <a:ln w="19050" cap="flat" cmpd="sng" algn="ctr">
              <a:solidFill>
                <a:srgbClr val="000000"/>
              </a:solidFill>
              <a:prstDash val="solid"/>
              <a:miter lim="800000"/>
              <a:headEnd type="triangle"/>
              <a:tailEnd type="triangle"/>
            </a:ln>
            <a:effectLst/>
          </p:spPr>
        </p:cxnSp>
        <p:cxnSp>
          <p:nvCxnSpPr>
            <p:cNvPr id="130" name="Straight Arrow Connector 24">
              <a:extLst>
                <a:ext uri="{FF2B5EF4-FFF2-40B4-BE49-F238E27FC236}">
                  <a16:creationId xmlns:a16="http://schemas.microsoft.com/office/drawing/2014/main" id="{B9A4E873-F2CD-7B4E-87DA-65A864EB7E5D}"/>
                </a:ext>
              </a:extLst>
            </p:cNvPr>
            <p:cNvCxnSpPr>
              <a:cxnSpLocks/>
            </p:cNvCxnSpPr>
            <p:nvPr/>
          </p:nvCxnSpPr>
          <p:spPr>
            <a:xfrm flipH="1">
              <a:off x="6786258" y="4239799"/>
              <a:ext cx="321915" cy="0"/>
            </a:xfrm>
            <a:prstGeom prst="straightConnector1">
              <a:avLst/>
            </a:prstGeom>
            <a:noFill/>
            <a:ln w="19050" cap="flat" cmpd="sng" algn="ctr">
              <a:solidFill>
                <a:srgbClr val="000000"/>
              </a:solidFill>
              <a:prstDash val="solid"/>
              <a:miter lim="800000"/>
              <a:headEnd type="triangle"/>
              <a:tailEnd type="triangle"/>
            </a:ln>
            <a:effectLst/>
          </p:spPr>
        </p:cxnSp>
        <p:sp>
          <p:nvSpPr>
            <p:cNvPr id="134" name="Left-Right Arrow 133">
              <a:extLst>
                <a:ext uri="{FF2B5EF4-FFF2-40B4-BE49-F238E27FC236}">
                  <a16:creationId xmlns:a16="http://schemas.microsoft.com/office/drawing/2014/main" id="{312ADADD-7334-7646-A635-0A2FDB127DED}"/>
                </a:ext>
              </a:extLst>
            </p:cNvPr>
            <p:cNvSpPr/>
            <p:nvPr/>
          </p:nvSpPr>
          <p:spPr>
            <a:xfrm>
              <a:off x="7456421" y="4026419"/>
              <a:ext cx="545321" cy="284237"/>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6" name="Rounded Rectangle 105">
            <a:extLst>
              <a:ext uri="{FF2B5EF4-FFF2-40B4-BE49-F238E27FC236}">
                <a16:creationId xmlns:a16="http://schemas.microsoft.com/office/drawing/2014/main" id="{FB640FC7-18F9-4B49-805B-525AF8ED8715}"/>
              </a:ext>
            </a:extLst>
          </p:cNvPr>
          <p:cNvSpPr/>
          <p:nvPr/>
        </p:nvSpPr>
        <p:spPr>
          <a:xfrm>
            <a:off x="8020585" y="360713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nvGrpSpPr>
          <p:cNvPr id="33" name="Group 32">
            <a:extLst>
              <a:ext uri="{FF2B5EF4-FFF2-40B4-BE49-F238E27FC236}">
                <a16:creationId xmlns:a16="http://schemas.microsoft.com/office/drawing/2014/main" id="{1ACEDCAD-DAEE-244E-AB40-F4DDDC87362E}"/>
              </a:ext>
            </a:extLst>
          </p:cNvPr>
          <p:cNvGrpSpPr/>
          <p:nvPr/>
        </p:nvGrpSpPr>
        <p:grpSpPr>
          <a:xfrm>
            <a:off x="8074810" y="1792716"/>
            <a:ext cx="1039800" cy="2817085"/>
            <a:chOff x="8057877" y="1792716"/>
            <a:chExt cx="1039800" cy="2817085"/>
          </a:xfrm>
        </p:grpSpPr>
        <p:grpSp>
          <p:nvGrpSpPr>
            <p:cNvPr id="32" name="Group 31">
              <a:extLst>
                <a:ext uri="{FF2B5EF4-FFF2-40B4-BE49-F238E27FC236}">
                  <a16:creationId xmlns:a16="http://schemas.microsoft.com/office/drawing/2014/main" id="{D8DC8B95-7830-6048-B19A-11DDFD2B31F9}"/>
                </a:ext>
              </a:extLst>
            </p:cNvPr>
            <p:cNvGrpSpPr/>
            <p:nvPr/>
          </p:nvGrpSpPr>
          <p:grpSpPr>
            <a:xfrm>
              <a:off x="8057877" y="3441462"/>
              <a:ext cx="981598" cy="1168339"/>
              <a:chOff x="8057877" y="3441462"/>
              <a:chExt cx="981598" cy="1168339"/>
            </a:xfrm>
          </p:grpSpPr>
          <p:sp>
            <p:nvSpPr>
              <p:cNvPr id="86" name="Rounded Rectangle 85">
                <a:extLst>
                  <a:ext uri="{FF2B5EF4-FFF2-40B4-BE49-F238E27FC236}">
                    <a16:creationId xmlns:a16="http://schemas.microsoft.com/office/drawing/2014/main" id="{C6F8A328-0561-624E-9B98-7730FF13AC98}"/>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89" name="Rounded Rectangle 88">
                <a:extLst>
                  <a:ext uri="{FF2B5EF4-FFF2-40B4-BE49-F238E27FC236}">
                    <a16:creationId xmlns:a16="http://schemas.microsoft.com/office/drawing/2014/main" id="{7CE3A32A-F9CA-5243-9E72-6F079A6D74E7}"/>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1" name="Rounded Rectangle 90">
                <a:extLst>
                  <a:ext uri="{FF2B5EF4-FFF2-40B4-BE49-F238E27FC236}">
                    <a16:creationId xmlns:a16="http://schemas.microsoft.com/office/drawing/2014/main" id="{05F1F48C-1BA0-A545-B7AC-2EBAE7EFD9F5}"/>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nvGrpSpPr>
            <p:cNvPr id="95" name="Group 94">
              <a:extLst>
                <a:ext uri="{FF2B5EF4-FFF2-40B4-BE49-F238E27FC236}">
                  <a16:creationId xmlns:a16="http://schemas.microsoft.com/office/drawing/2014/main" id="{2B0C0116-3EFF-FD43-8DEB-F38DDB0B1E8F}"/>
                </a:ext>
              </a:extLst>
            </p:cNvPr>
            <p:cNvGrpSpPr/>
            <p:nvPr/>
          </p:nvGrpSpPr>
          <p:grpSpPr>
            <a:xfrm>
              <a:off x="8116079" y="1792716"/>
              <a:ext cx="981598" cy="1168339"/>
              <a:chOff x="8057877" y="3441462"/>
              <a:chExt cx="981598" cy="1168339"/>
            </a:xfrm>
          </p:grpSpPr>
          <p:sp>
            <p:nvSpPr>
              <p:cNvPr id="96" name="Rounded Rectangle 95">
                <a:extLst>
                  <a:ext uri="{FF2B5EF4-FFF2-40B4-BE49-F238E27FC236}">
                    <a16:creationId xmlns:a16="http://schemas.microsoft.com/office/drawing/2014/main" id="{BC2DFCFD-B560-7A49-87E8-BDC3724417AD}"/>
                  </a:ext>
                </a:extLst>
              </p:cNvPr>
              <p:cNvSpPr/>
              <p:nvPr/>
            </p:nvSpPr>
            <p:spPr>
              <a:xfrm>
                <a:off x="8057877" y="3558043"/>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7" name="Rounded Rectangle 96">
                <a:extLst>
                  <a:ext uri="{FF2B5EF4-FFF2-40B4-BE49-F238E27FC236}">
                    <a16:creationId xmlns:a16="http://schemas.microsoft.com/office/drawing/2014/main" id="{7101A4CF-42EC-6F4A-8B8E-C3BA608E61EB}"/>
                  </a:ext>
                </a:extLst>
              </p:cNvPr>
              <p:cNvSpPr/>
              <p:nvPr/>
            </p:nvSpPr>
            <p:spPr>
              <a:xfrm>
                <a:off x="8118091" y="3502280"/>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sp>
            <p:nvSpPr>
              <p:cNvPr id="98" name="Rounded Rectangle 97">
                <a:extLst>
                  <a:ext uri="{FF2B5EF4-FFF2-40B4-BE49-F238E27FC236}">
                    <a16:creationId xmlns:a16="http://schemas.microsoft.com/office/drawing/2014/main" id="{85DAF0CE-6416-E840-BB3E-F14102633101}"/>
                  </a:ext>
                </a:extLst>
              </p:cNvPr>
              <p:cNvSpPr/>
              <p:nvPr/>
            </p:nvSpPr>
            <p:spPr>
              <a:xfrm>
                <a:off x="8177706" y="3441462"/>
                <a:ext cx="861769" cy="1051758"/>
              </a:xfrm>
              <a:prstGeom prst="roundRect">
                <a:avLst/>
              </a:prstGeom>
              <a:solidFill>
                <a:schemeClr val="tx2"/>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rPr>
                  <a:t>DRAM</a:t>
                </a:r>
                <a:endParaRPr kumimoji="0" lang="en-US" sz="1100" b="1" i="0" u="none" strike="noStrike" kern="1200" cap="none" spc="0" normalizeH="0" baseline="0" noProof="0" dirty="0">
                  <a:ln>
                    <a:noFill/>
                  </a:ln>
                  <a:solidFill>
                    <a:prstClr val="white">
                      <a:lumMod val="95000"/>
                    </a:prstClr>
                  </a:solidFill>
                  <a:effectLst/>
                  <a:uLnTx/>
                  <a:uFillTx/>
                  <a:latin typeface="Cambria" panose="02040503050406030204" pitchFamily="18" charset="0"/>
                  <a:ea typeface="+mn-ea"/>
                  <a:cs typeface="+mn-cs"/>
                </a:endParaRPr>
              </a:p>
            </p:txBody>
          </p:sp>
        </p:grpSp>
      </p:grpSp>
    </p:spTree>
    <p:extLst>
      <p:ext uri="{BB962C8B-B14F-4D97-AF65-F5344CB8AC3E}">
        <p14:creationId xmlns:p14="http://schemas.microsoft.com/office/powerpoint/2010/main" val="38739609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F0144-A6C5-4349-8B72-1B493B479330}"/>
              </a:ext>
            </a:extLst>
          </p:cNvPr>
          <p:cNvSpPr>
            <a:spLocks noGrp="1"/>
          </p:cNvSpPr>
          <p:nvPr>
            <p:ph type="title"/>
          </p:nvPr>
        </p:nvSpPr>
        <p:spPr/>
        <p:txBody>
          <a:bodyPr/>
          <a:lstStyle/>
          <a:p>
            <a:r>
              <a:rPr lang="en-US" dirty="0"/>
              <a:t>Step 3: Memory Bottleneck Analysis</a:t>
            </a:r>
          </a:p>
        </p:txBody>
      </p:sp>
      <p:sp>
        <p:nvSpPr>
          <p:cNvPr id="45" name="Rounded Rectangle 44">
            <a:extLst>
              <a:ext uri="{FF2B5EF4-FFF2-40B4-BE49-F238E27FC236}">
                <a16:creationId xmlns:a16="http://schemas.microsoft.com/office/drawing/2014/main" id="{643BDBE9-E2FB-7F40-AC99-750DC2EFE20A}"/>
              </a:ext>
            </a:extLst>
          </p:cNvPr>
          <p:cNvSpPr/>
          <p:nvPr/>
        </p:nvSpPr>
        <p:spPr>
          <a:xfrm>
            <a:off x="75991" y="3443391"/>
            <a:ext cx="1278479" cy="579911"/>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Temporal Locality</a:t>
            </a:r>
          </a:p>
        </p:txBody>
      </p:sp>
      <p:cxnSp>
        <p:nvCxnSpPr>
          <p:cNvPr id="46" name="Elbow Connector 45">
            <a:extLst>
              <a:ext uri="{FF2B5EF4-FFF2-40B4-BE49-F238E27FC236}">
                <a16:creationId xmlns:a16="http://schemas.microsoft.com/office/drawing/2014/main" id="{40705735-90E3-254A-AF5A-AB9D58B8FAAC}"/>
              </a:ext>
            </a:extLst>
          </p:cNvPr>
          <p:cNvCxnSpPr>
            <a:cxnSpLocks/>
          </p:cNvCxnSpPr>
          <p:nvPr/>
        </p:nvCxnSpPr>
        <p:spPr>
          <a:xfrm rot="10800000" flipH="1">
            <a:off x="1354473" y="2368004"/>
            <a:ext cx="330071" cy="1365346"/>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A43D521C-197C-7247-8312-22DD5CAE5CC2}"/>
              </a:ext>
            </a:extLst>
          </p:cNvPr>
          <p:cNvCxnSpPr>
            <a:cxnSpLocks/>
          </p:cNvCxnSpPr>
          <p:nvPr/>
        </p:nvCxnSpPr>
        <p:spPr>
          <a:xfrm>
            <a:off x="1354476" y="3733347"/>
            <a:ext cx="327335" cy="1365346"/>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CD614B-37F2-B244-B610-D217F9E5BBA6}"/>
              </a:ext>
            </a:extLst>
          </p:cNvPr>
          <p:cNvSpPr/>
          <p:nvPr/>
        </p:nvSpPr>
        <p:spPr>
          <a:xfrm>
            <a:off x="1071271" y="201616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77" name="Rectangle 176">
            <a:extLst>
              <a:ext uri="{FF2B5EF4-FFF2-40B4-BE49-F238E27FC236}">
                <a16:creationId xmlns:a16="http://schemas.microsoft.com/office/drawing/2014/main" id="{CCEDE15C-84AB-6C45-A922-AFBF41D8B9CA}"/>
              </a:ext>
            </a:extLst>
          </p:cNvPr>
          <p:cNvSpPr/>
          <p:nvPr/>
        </p:nvSpPr>
        <p:spPr>
          <a:xfrm>
            <a:off x="1048539" y="5076745"/>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05" name="Rounded Rectangle 104">
            <a:extLst>
              <a:ext uri="{FF2B5EF4-FFF2-40B4-BE49-F238E27FC236}">
                <a16:creationId xmlns:a16="http://schemas.microsoft.com/office/drawing/2014/main" id="{A831447C-BD49-E14D-BC10-FF8AF2158F79}"/>
              </a:ext>
            </a:extLst>
          </p:cNvPr>
          <p:cNvSpPr/>
          <p:nvPr/>
        </p:nvSpPr>
        <p:spPr>
          <a:xfrm>
            <a:off x="1676779" y="2188696"/>
            <a:ext cx="834418" cy="377263"/>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LFMR</a:t>
            </a:r>
          </a:p>
        </p:txBody>
      </p:sp>
      <p:grpSp>
        <p:nvGrpSpPr>
          <p:cNvPr id="167" name="Group 166">
            <a:extLst>
              <a:ext uri="{FF2B5EF4-FFF2-40B4-BE49-F238E27FC236}">
                <a16:creationId xmlns:a16="http://schemas.microsoft.com/office/drawing/2014/main" id="{011FD250-1D0F-D04C-A2D2-FCD40DDEB358}"/>
              </a:ext>
            </a:extLst>
          </p:cNvPr>
          <p:cNvGrpSpPr/>
          <p:nvPr/>
        </p:nvGrpSpPr>
        <p:grpSpPr>
          <a:xfrm rot="16200000">
            <a:off x="2285562" y="1957389"/>
            <a:ext cx="1296903" cy="820764"/>
            <a:chOff x="3270773" y="4911119"/>
            <a:chExt cx="981344" cy="613301"/>
          </a:xfrm>
        </p:grpSpPr>
        <p:cxnSp>
          <p:nvCxnSpPr>
            <p:cNvPr id="169" name="Elbow Connector 168">
              <a:extLst>
                <a:ext uri="{FF2B5EF4-FFF2-40B4-BE49-F238E27FC236}">
                  <a16:creationId xmlns:a16="http://schemas.microsoft.com/office/drawing/2014/main" id="{19C7B5D6-CCBC-6441-9918-C6942BCAB94C}"/>
                </a:ext>
              </a:extLst>
            </p:cNvPr>
            <p:cNvCxnSpPr>
              <a:cxnSpLocks/>
            </p:cNvCxnSpPr>
            <p:nvPr/>
          </p:nvCxnSpPr>
          <p:spPr>
            <a:xfrm rot="16200000" flipH="1">
              <a:off x="3830751" y="4819824"/>
              <a:ext cx="330071" cy="512661"/>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70" name="Elbow Connector 169">
              <a:extLst>
                <a:ext uri="{FF2B5EF4-FFF2-40B4-BE49-F238E27FC236}">
                  <a16:creationId xmlns:a16="http://schemas.microsoft.com/office/drawing/2014/main" id="{DB376B02-5260-A948-8A29-6992AE74F7B9}"/>
                </a:ext>
              </a:extLst>
            </p:cNvPr>
            <p:cNvCxnSpPr>
              <a:cxnSpLocks/>
              <a:endCxn id="259" idx="1"/>
            </p:cNvCxnSpPr>
            <p:nvPr/>
          </p:nvCxnSpPr>
          <p:spPr>
            <a:xfrm rot="5400000">
              <a:off x="3198464" y="4983429"/>
              <a:ext cx="613300" cy="468682"/>
            </a:xfrm>
            <a:prstGeom prst="bentConnector3">
              <a:avLst>
                <a:gd name="adj1" fmla="val 2737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71" name="Rectangle 170">
            <a:extLst>
              <a:ext uri="{FF2B5EF4-FFF2-40B4-BE49-F238E27FC236}">
                <a16:creationId xmlns:a16="http://schemas.microsoft.com/office/drawing/2014/main" id="{8E25B451-5E0F-F94E-8C79-7B44F5EA6A77}"/>
              </a:ext>
            </a:extLst>
          </p:cNvPr>
          <p:cNvSpPr/>
          <p:nvPr/>
        </p:nvSpPr>
        <p:spPr>
          <a:xfrm>
            <a:off x="2146226" y="2955747"/>
            <a:ext cx="132420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Decreasing</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p>
        </p:txBody>
      </p:sp>
      <p:cxnSp>
        <p:nvCxnSpPr>
          <p:cNvPr id="175" name="Straight Connector 174">
            <a:extLst>
              <a:ext uri="{FF2B5EF4-FFF2-40B4-BE49-F238E27FC236}">
                <a16:creationId xmlns:a16="http://schemas.microsoft.com/office/drawing/2014/main" id="{F4A9FF02-084E-444C-95C7-63969E4D9CA8}"/>
              </a:ext>
            </a:extLst>
          </p:cNvPr>
          <p:cNvCxnSpPr>
            <a:cxnSpLocks/>
          </p:cNvCxnSpPr>
          <p:nvPr/>
        </p:nvCxnSpPr>
        <p:spPr>
          <a:xfrm>
            <a:off x="2736705" y="1714961"/>
            <a:ext cx="621537"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6" name="Rectangle 175">
            <a:extLst>
              <a:ext uri="{FF2B5EF4-FFF2-40B4-BE49-F238E27FC236}">
                <a16:creationId xmlns:a16="http://schemas.microsoft.com/office/drawing/2014/main" id="{C11D3D82-B5DA-6842-BD5D-4C3BCBAFB6B8}"/>
              </a:ext>
            </a:extLst>
          </p:cNvPr>
          <p:cNvSpPr/>
          <p:nvPr/>
        </p:nvSpPr>
        <p:spPr>
          <a:xfrm>
            <a:off x="2452481" y="1357883"/>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78" name="Rounded Rectangle 177">
            <a:extLst>
              <a:ext uri="{FF2B5EF4-FFF2-40B4-BE49-F238E27FC236}">
                <a16:creationId xmlns:a16="http://schemas.microsoft.com/office/drawing/2014/main" id="{23831667-E180-E34C-B21C-B0FFD3AB7C18}"/>
              </a:ext>
            </a:extLst>
          </p:cNvPr>
          <p:cNvSpPr/>
          <p:nvPr/>
        </p:nvSpPr>
        <p:spPr>
          <a:xfrm>
            <a:off x="3358242" y="1530930"/>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grpSp>
        <p:nvGrpSpPr>
          <p:cNvPr id="208" name="Group 207">
            <a:extLst>
              <a:ext uri="{FF2B5EF4-FFF2-40B4-BE49-F238E27FC236}">
                <a16:creationId xmlns:a16="http://schemas.microsoft.com/office/drawing/2014/main" id="{B7A1EC7A-2269-3E42-9E81-B5C7A7526BC4}"/>
              </a:ext>
            </a:extLst>
          </p:cNvPr>
          <p:cNvGrpSpPr/>
          <p:nvPr/>
        </p:nvGrpSpPr>
        <p:grpSpPr>
          <a:xfrm rot="16200000">
            <a:off x="4254205" y="1353923"/>
            <a:ext cx="654625" cy="753677"/>
            <a:chOff x="3195934" y="4911119"/>
            <a:chExt cx="1056183" cy="753677"/>
          </a:xfrm>
        </p:grpSpPr>
        <p:cxnSp>
          <p:nvCxnSpPr>
            <p:cNvPr id="213" name="Elbow Connector 212">
              <a:extLst>
                <a:ext uri="{FF2B5EF4-FFF2-40B4-BE49-F238E27FC236}">
                  <a16:creationId xmlns:a16="http://schemas.microsoft.com/office/drawing/2014/main" id="{26ADE1EF-0AEC-874D-9F67-2416336BBE8C}"/>
                </a:ext>
              </a:extLst>
            </p:cNvPr>
            <p:cNvCxnSpPr>
              <a:cxnSpLocks/>
            </p:cNvCxnSpPr>
            <p:nvPr/>
          </p:nvCxnSpPr>
          <p:spPr>
            <a:xfrm rot="16200000" flipH="1">
              <a:off x="3830751" y="4819824"/>
              <a:ext cx="330071" cy="512661"/>
            </a:xfrm>
            <a:prstGeom prst="bentConnector3">
              <a:avLst>
                <a:gd name="adj1" fmla="val 50000"/>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14" name="Elbow Connector 213">
              <a:extLst>
                <a:ext uri="{FF2B5EF4-FFF2-40B4-BE49-F238E27FC236}">
                  <a16:creationId xmlns:a16="http://schemas.microsoft.com/office/drawing/2014/main" id="{3EFB2FB2-40B5-F94B-8442-34B571167C1B}"/>
                </a:ext>
              </a:extLst>
            </p:cNvPr>
            <p:cNvCxnSpPr>
              <a:cxnSpLocks/>
              <a:endCxn id="217" idx="1"/>
            </p:cNvCxnSpPr>
            <p:nvPr/>
          </p:nvCxnSpPr>
          <p:spPr>
            <a:xfrm rot="5400000">
              <a:off x="3090856" y="5016197"/>
              <a:ext cx="753677" cy="543521"/>
            </a:xfrm>
            <a:prstGeom prst="bentConnector3">
              <a:avLst>
                <a:gd name="adj1" fmla="val 21565"/>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209" name="Straight Connector 208">
            <a:extLst>
              <a:ext uri="{FF2B5EF4-FFF2-40B4-BE49-F238E27FC236}">
                <a16:creationId xmlns:a16="http://schemas.microsoft.com/office/drawing/2014/main" id="{F796F1BF-99FA-3A44-910B-45B1595E2A86}"/>
              </a:ext>
            </a:extLst>
          </p:cNvPr>
          <p:cNvCxnSpPr>
            <a:cxnSpLocks/>
          </p:cNvCxnSpPr>
          <p:nvPr/>
        </p:nvCxnSpPr>
        <p:spPr>
          <a:xfrm>
            <a:off x="4347236" y="1401708"/>
            <a:ext cx="621537" cy="0"/>
          </a:xfrm>
          <a:prstGeom prst="line">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1" name="Rectangle 210">
            <a:extLst>
              <a:ext uri="{FF2B5EF4-FFF2-40B4-BE49-F238E27FC236}">
                <a16:creationId xmlns:a16="http://schemas.microsoft.com/office/drawing/2014/main" id="{F7576F9E-4DD1-064F-87B4-9321E6D7E90A}"/>
              </a:ext>
            </a:extLst>
          </p:cNvPr>
          <p:cNvSpPr/>
          <p:nvPr/>
        </p:nvSpPr>
        <p:spPr>
          <a:xfrm>
            <a:off x="4142293" y="1037325"/>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216" name="Rounded Rectangle 215">
            <a:extLst>
              <a:ext uri="{FF2B5EF4-FFF2-40B4-BE49-F238E27FC236}">
                <a16:creationId xmlns:a16="http://schemas.microsoft.com/office/drawing/2014/main" id="{CF43DACB-9410-7940-AC53-C170D22E9888}"/>
              </a:ext>
            </a:extLst>
          </p:cNvPr>
          <p:cNvSpPr/>
          <p:nvPr/>
        </p:nvSpPr>
        <p:spPr>
          <a:xfrm>
            <a:off x="4950162" y="1223649"/>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217" name="Rounded Rectangle 216">
            <a:extLst>
              <a:ext uri="{FF2B5EF4-FFF2-40B4-BE49-F238E27FC236}">
                <a16:creationId xmlns:a16="http://schemas.microsoft.com/office/drawing/2014/main" id="{5E2C267E-6F2E-2D4C-9030-2C0709320ED8}"/>
              </a:ext>
            </a:extLst>
          </p:cNvPr>
          <p:cNvSpPr/>
          <p:nvPr/>
        </p:nvSpPr>
        <p:spPr>
          <a:xfrm>
            <a:off x="4958356" y="1869442"/>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259" name="Rounded Rectangle 258">
            <a:extLst>
              <a:ext uri="{FF2B5EF4-FFF2-40B4-BE49-F238E27FC236}">
                <a16:creationId xmlns:a16="http://schemas.microsoft.com/office/drawing/2014/main" id="{3CBB8A5A-A289-3541-818C-126F17163587}"/>
              </a:ext>
            </a:extLst>
          </p:cNvPr>
          <p:cNvSpPr/>
          <p:nvPr/>
        </p:nvSpPr>
        <p:spPr>
          <a:xfrm>
            <a:off x="3344398" y="2827589"/>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268" name="Rounded Rectangle 267">
            <a:extLst>
              <a:ext uri="{FF2B5EF4-FFF2-40B4-BE49-F238E27FC236}">
                <a16:creationId xmlns:a16="http://schemas.microsoft.com/office/drawing/2014/main" id="{879424EC-FC35-624F-A770-79EF5BD6E4DD}"/>
              </a:ext>
            </a:extLst>
          </p:cNvPr>
          <p:cNvSpPr/>
          <p:nvPr/>
        </p:nvSpPr>
        <p:spPr>
          <a:xfrm>
            <a:off x="4969867" y="2824696"/>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52" name="Rounded Rectangle 51">
            <a:extLst>
              <a:ext uri="{FF2B5EF4-FFF2-40B4-BE49-F238E27FC236}">
                <a16:creationId xmlns:a16="http://schemas.microsoft.com/office/drawing/2014/main" id="{6B2737C7-2FB7-1243-BE8B-8949F1F1A368}"/>
              </a:ext>
            </a:extLst>
          </p:cNvPr>
          <p:cNvSpPr/>
          <p:nvPr/>
        </p:nvSpPr>
        <p:spPr>
          <a:xfrm>
            <a:off x="1684544" y="4922943"/>
            <a:ext cx="834418" cy="377263"/>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LFMR</a:t>
            </a:r>
          </a:p>
        </p:txBody>
      </p:sp>
      <p:grpSp>
        <p:nvGrpSpPr>
          <p:cNvPr id="53" name="Group 52">
            <a:extLst>
              <a:ext uri="{FF2B5EF4-FFF2-40B4-BE49-F238E27FC236}">
                <a16:creationId xmlns:a16="http://schemas.microsoft.com/office/drawing/2014/main" id="{7EA8A33A-6F4C-784D-8920-97F8E0CC26AB}"/>
              </a:ext>
            </a:extLst>
          </p:cNvPr>
          <p:cNvGrpSpPr/>
          <p:nvPr/>
        </p:nvGrpSpPr>
        <p:grpSpPr>
          <a:xfrm rot="16200000">
            <a:off x="2269482" y="4690182"/>
            <a:ext cx="1353074" cy="856055"/>
            <a:chOff x="3228482" y="4911118"/>
            <a:chExt cx="1023847" cy="639671"/>
          </a:xfrm>
        </p:grpSpPr>
        <p:cxnSp>
          <p:nvCxnSpPr>
            <p:cNvPr id="54" name="Elbow Connector 53">
              <a:extLst>
                <a:ext uri="{FF2B5EF4-FFF2-40B4-BE49-F238E27FC236}">
                  <a16:creationId xmlns:a16="http://schemas.microsoft.com/office/drawing/2014/main" id="{52C7FB9D-E730-8042-811F-C0D5EA260200}"/>
                </a:ext>
              </a:extLst>
            </p:cNvPr>
            <p:cNvCxnSpPr>
              <a:cxnSpLocks/>
              <a:endCxn id="113" idx="1"/>
            </p:cNvCxnSpPr>
            <p:nvPr/>
          </p:nvCxnSpPr>
          <p:spPr>
            <a:xfrm rot="5400000" flipV="1">
              <a:off x="3700780" y="4949796"/>
              <a:ext cx="590225" cy="512873"/>
            </a:xfrm>
            <a:prstGeom prst="bentConnector3">
              <a:avLst>
                <a:gd name="adj1" fmla="val 28294"/>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3B345F68-CC7E-5846-B7F5-DB02FC0B60DC}"/>
                </a:ext>
              </a:extLst>
            </p:cNvPr>
            <p:cNvCxnSpPr>
              <a:cxnSpLocks/>
              <a:endCxn id="114" idx="1"/>
            </p:cNvCxnSpPr>
            <p:nvPr/>
          </p:nvCxnSpPr>
          <p:spPr>
            <a:xfrm rot="5400000">
              <a:off x="3164133" y="4975467"/>
              <a:ext cx="639671" cy="510973"/>
            </a:xfrm>
            <a:prstGeom prst="bentConnector3">
              <a:avLst>
                <a:gd name="adj1" fmla="val 26634"/>
              </a:avLst>
            </a:prstGeom>
            <a:ln w="571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113" name="Rounded Rectangle 112">
            <a:extLst>
              <a:ext uri="{FF2B5EF4-FFF2-40B4-BE49-F238E27FC236}">
                <a16:creationId xmlns:a16="http://schemas.microsoft.com/office/drawing/2014/main" id="{4001AD76-8A66-9D4A-8C40-BF4927FE8B79}"/>
              </a:ext>
            </a:extLst>
          </p:cNvPr>
          <p:cNvSpPr/>
          <p:nvPr/>
        </p:nvSpPr>
        <p:spPr>
          <a:xfrm>
            <a:off x="3307875" y="4253043"/>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114" name="Rounded Rectangle 113">
            <a:extLst>
              <a:ext uri="{FF2B5EF4-FFF2-40B4-BE49-F238E27FC236}">
                <a16:creationId xmlns:a16="http://schemas.microsoft.com/office/drawing/2014/main" id="{5CA36008-AA34-A440-96CA-03BBD5B82D69}"/>
              </a:ext>
            </a:extLst>
          </p:cNvPr>
          <p:cNvSpPr/>
          <p:nvPr/>
        </p:nvSpPr>
        <p:spPr>
          <a:xfrm>
            <a:off x="3374049" y="5606115"/>
            <a:ext cx="834418" cy="377263"/>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MPKI</a:t>
            </a:r>
          </a:p>
        </p:txBody>
      </p:sp>
      <p:sp>
        <p:nvSpPr>
          <p:cNvPr id="117" name="Rectangle 116">
            <a:extLst>
              <a:ext uri="{FF2B5EF4-FFF2-40B4-BE49-F238E27FC236}">
                <a16:creationId xmlns:a16="http://schemas.microsoft.com/office/drawing/2014/main" id="{7437E05F-CA10-6B47-B091-5E5E3FEFA89B}"/>
              </a:ext>
            </a:extLst>
          </p:cNvPr>
          <p:cNvSpPr/>
          <p:nvPr/>
        </p:nvSpPr>
        <p:spPr>
          <a:xfrm>
            <a:off x="2488786" y="580424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18" name="Rectangle 117">
            <a:extLst>
              <a:ext uri="{FF2B5EF4-FFF2-40B4-BE49-F238E27FC236}">
                <a16:creationId xmlns:a16="http://schemas.microsoft.com/office/drawing/2014/main" id="{8B8C6938-8194-7540-9900-7C9B71D111B7}"/>
              </a:ext>
            </a:extLst>
          </p:cNvPr>
          <p:cNvSpPr/>
          <p:nvPr/>
        </p:nvSpPr>
        <p:spPr>
          <a:xfrm>
            <a:off x="2146244" y="4064413"/>
            <a:ext cx="121199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Increasing</a:t>
            </a:r>
          </a:p>
        </p:txBody>
      </p:sp>
      <p:sp>
        <p:nvSpPr>
          <p:cNvPr id="133" name="Rounded Rectangle 132">
            <a:extLst>
              <a:ext uri="{FF2B5EF4-FFF2-40B4-BE49-F238E27FC236}">
                <a16:creationId xmlns:a16="http://schemas.microsoft.com/office/drawing/2014/main" id="{4F10B253-58BC-4A4B-83AF-F2BD6DBBF2C4}"/>
              </a:ext>
            </a:extLst>
          </p:cNvPr>
          <p:cNvSpPr/>
          <p:nvPr/>
        </p:nvSpPr>
        <p:spPr>
          <a:xfrm>
            <a:off x="4955043" y="4253043"/>
            <a:ext cx="834418"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sp>
        <p:nvSpPr>
          <p:cNvPr id="147" name="Rounded Rectangle 146">
            <a:extLst>
              <a:ext uri="{FF2B5EF4-FFF2-40B4-BE49-F238E27FC236}">
                <a16:creationId xmlns:a16="http://schemas.microsoft.com/office/drawing/2014/main" id="{C241EEFB-8720-6C46-9804-F0D5BBA5213A}"/>
              </a:ext>
            </a:extLst>
          </p:cNvPr>
          <p:cNvSpPr/>
          <p:nvPr/>
        </p:nvSpPr>
        <p:spPr>
          <a:xfrm>
            <a:off x="4959879" y="5606115"/>
            <a:ext cx="854393" cy="377263"/>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mbria" panose="02040503050406030204" pitchFamily="18" charset="0"/>
                <a:ea typeface="+mn-ea"/>
                <a:cs typeface="+mn-cs"/>
              </a:rPr>
              <a:t>AI</a:t>
            </a:r>
          </a:p>
        </p:txBody>
      </p:sp>
      <p:cxnSp>
        <p:nvCxnSpPr>
          <p:cNvPr id="248" name="Elbow Connector 247">
            <a:extLst>
              <a:ext uri="{FF2B5EF4-FFF2-40B4-BE49-F238E27FC236}">
                <a16:creationId xmlns:a16="http://schemas.microsoft.com/office/drawing/2014/main" id="{16BA4EFE-5EAE-D84E-A89F-0B9EC4F2202A}"/>
              </a:ext>
            </a:extLst>
          </p:cNvPr>
          <p:cNvCxnSpPr>
            <a:cxnSpLocks/>
            <a:stCxn id="147" idx="3"/>
            <a:endCxn id="295" idx="1"/>
          </p:cNvCxnSpPr>
          <p:nvPr/>
        </p:nvCxnSpPr>
        <p:spPr>
          <a:xfrm flipV="1">
            <a:off x="5814272" y="5317424"/>
            <a:ext cx="755302" cy="477323"/>
          </a:xfrm>
          <a:prstGeom prst="bentConnector3">
            <a:avLst>
              <a:gd name="adj1" fmla="val 50000"/>
            </a:avLst>
          </a:prstGeom>
          <a:ln w="5715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9" name="Elbow Connector 248">
            <a:extLst>
              <a:ext uri="{FF2B5EF4-FFF2-40B4-BE49-F238E27FC236}">
                <a16:creationId xmlns:a16="http://schemas.microsoft.com/office/drawing/2014/main" id="{C1758A04-E348-F240-B67E-AE7482A808F4}"/>
              </a:ext>
            </a:extLst>
          </p:cNvPr>
          <p:cNvCxnSpPr>
            <a:cxnSpLocks/>
            <a:stCxn id="147" idx="3"/>
            <a:endCxn id="291" idx="1"/>
          </p:cNvCxnSpPr>
          <p:nvPr/>
        </p:nvCxnSpPr>
        <p:spPr>
          <a:xfrm>
            <a:off x="5814272" y="5794747"/>
            <a:ext cx="765722" cy="482677"/>
          </a:xfrm>
          <a:prstGeom prst="bentConnector3">
            <a:avLst>
              <a:gd name="adj1" fmla="val 50000"/>
            </a:avLst>
          </a:prstGeom>
          <a:ln w="57150">
            <a:solidFill>
              <a:schemeClr val="tx1">
                <a:lumMod val="85000"/>
                <a:lumOff val="1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E89221D-47B2-0A41-BE80-DF926D4C98C6}"/>
              </a:ext>
            </a:extLst>
          </p:cNvPr>
          <p:cNvCxnSpPr>
            <a:stCxn id="259" idx="3"/>
            <a:endCxn id="268" idx="1"/>
          </p:cNvCxnSpPr>
          <p:nvPr/>
        </p:nvCxnSpPr>
        <p:spPr>
          <a:xfrm flipV="1">
            <a:off x="4178816" y="3013328"/>
            <a:ext cx="791051" cy="2893"/>
          </a:xfrm>
          <a:prstGeom prst="line">
            <a:avLst/>
          </a:prstGeom>
          <a:ln w="57150"/>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A2422C35-A2F5-5740-B50E-84460D1B8F6F}"/>
              </a:ext>
            </a:extLst>
          </p:cNvPr>
          <p:cNvCxnSpPr>
            <a:cxnSpLocks/>
            <a:stCxn id="216" idx="3"/>
            <a:endCxn id="292" idx="1"/>
          </p:cNvCxnSpPr>
          <p:nvPr/>
        </p:nvCxnSpPr>
        <p:spPr>
          <a:xfrm flipV="1">
            <a:off x="5784580" y="1412254"/>
            <a:ext cx="806779" cy="2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407D979A-087F-C341-832C-D77F4A3511A7}"/>
              </a:ext>
            </a:extLst>
          </p:cNvPr>
          <p:cNvCxnSpPr>
            <a:cxnSpLocks/>
            <a:stCxn id="217" idx="3"/>
            <a:endCxn id="293" idx="1"/>
          </p:cNvCxnSpPr>
          <p:nvPr/>
        </p:nvCxnSpPr>
        <p:spPr>
          <a:xfrm>
            <a:off x="5792774" y="2058074"/>
            <a:ext cx="798584" cy="219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013821E4-B9A9-1E47-917C-255E2A1FD9E9}"/>
              </a:ext>
            </a:extLst>
          </p:cNvPr>
          <p:cNvCxnSpPr>
            <a:cxnSpLocks/>
            <a:stCxn id="268" idx="3"/>
            <a:endCxn id="294" idx="1"/>
          </p:cNvCxnSpPr>
          <p:nvPr/>
        </p:nvCxnSpPr>
        <p:spPr>
          <a:xfrm>
            <a:off x="5804285" y="3013328"/>
            <a:ext cx="787073" cy="303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D8E378C-FCB0-244B-9AEA-8D4A1B1B5FFF}"/>
              </a:ext>
            </a:extLst>
          </p:cNvPr>
          <p:cNvCxnSpPr>
            <a:stCxn id="113" idx="3"/>
            <a:endCxn id="133" idx="1"/>
          </p:cNvCxnSpPr>
          <p:nvPr/>
        </p:nvCxnSpPr>
        <p:spPr>
          <a:xfrm>
            <a:off x="4142293" y="4441675"/>
            <a:ext cx="81275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4C701D3-6D34-964F-9119-04854084FF9F}"/>
              </a:ext>
            </a:extLst>
          </p:cNvPr>
          <p:cNvCxnSpPr>
            <a:stCxn id="114" idx="3"/>
            <a:endCxn id="147" idx="1"/>
          </p:cNvCxnSpPr>
          <p:nvPr/>
        </p:nvCxnSpPr>
        <p:spPr>
          <a:xfrm>
            <a:off x="4208467" y="5794747"/>
            <a:ext cx="751412"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156" name="Straight Arrow Connector 155">
            <a:extLst>
              <a:ext uri="{FF2B5EF4-FFF2-40B4-BE49-F238E27FC236}">
                <a16:creationId xmlns:a16="http://schemas.microsoft.com/office/drawing/2014/main" id="{03D1A70E-27D2-1040-97E1-917318921929}"/>
              </a:ext>
            </a:extLst>
          </p:cNvPr>
          <p:cNvCxnSpPr>
            <a:cxnSpLocks/>
            <a:stCxn id="133" idx="3"/>
            <a:endCxn id="27" idx="1"/>
          </p:cNvCxnSpPr>
          <p:nvPr/>
        </p:nvCxnSpPr>
        <p:spPr>
          <a:xfrm flipV="1">
            <a:off x="5789461" y="4441674"/>
            <a:ext cx="806921" cy="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BF8756E2-3028-9B44-A547-3A08D98693B1}"/>
              </a:ext>
            </a:extLst>
          </p:cNvPr>
          <p:cNvSpPr/>
          <p:nvPr/>
        </p:nvSpPr>
        <p:spPr>
          <a:xfrm>
            <a:off x="4170049" y="2021250"/>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79" name="Rectangle 178">
            <a:extLst>
              <a:ext uri="{FF2B5EF4-FFF2-40B4-BE49-F238E27FC236}">
                <a16:creationId xmlns:a16="http://schemas.microsoft.com/office/drawing/2014/main" id="{49D8A377-DA90-BC43-BF8A-CC8C4E61B4FA}"/>
              </a:ext>
            </a:extLst>
          </p:cNvPr>
          <p:cNvSpPr/>
          <p:nvPr/>
        </p:nvSpPr>
        <p:spPr>
          <a:xfrm>
            <a:off x="4265193" y="2687104"/>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0" name="Rectangle 179">
            <a:extLst>
              <a:ext uri="{FF2B5EF4-FFF2-40B4-BE49-F238E27FC236}">
                <a16:creationId xmlns:a16="http://schemas.microsoft.com/office/drawing/2014/main" id="{06E82DB8-AAF0-1044-83E2-449E804B9963}"/>
              </a:ext>
            </a:extLst>
          </p:cNvPr>
          <p:cNvSpPr/>
          <p:nvPr/>
        </p:nvSpPr>
        <p:spPr>
          <a:xfrm>
            <a:off x="4203821" y="406771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1" name="Rectangle 180">
            <a:extLst>
              <a:ext uri="{FF2B5EF4-FFF2-40B4-BE49-F238E27FC236}">
                <a16:creationId xmlns:a16="http://schemas.microsoft.com/office/drawing/2014/main" id="{A01EC710-2621-0540-B4DE-69958AE75A8E}"/>
              </a:ext>
            </a:extLst>
          </p:cNvPr>
          <p:cNvSpPr/>
          <p:nvPr/>
        </p:nvSpPr>
        <p:spPr>
          <a:xfrm>
            <a:off x="4273142" y="5790118"/>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2" name="Rectangle 181">
            <a:extLst>
              <a:ext uri="{FF2B5EF4-FFF2-40B4-BE49-F238E27FC236}">
                <a16:creationId xmlns:a16="http://schemas.microsoft.com/office/drawing/2014/main" id="{5C9AA83E-6A52-534A-9E67-38E370A5EB6C}"/>
              </a:ext>
            </a:extLst>
          </p:cNvPr>
          <p:cNvSpPr/>
          <p:nvPr/>
        </p:nvSpPr>
        <p:spPr>
          <a:xfrm>
            <a:off x="5913987" y="6272070"/>
            <a:ext cx="6463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High</a:t>
            </a:r>
          </a:p>
        </p:txBody>
      </p:sp>
      <p:sp>
        <p:nvSpPr>
          <p:cNvPr id="184" name="Rectangle 183">
            <a:extLst>
              <a:ext uri="{FF2B5EF4-FFF2-40B4-BE49-F238E27FC236}">
                <a16:creationId xmlns:a16="http://schemas.microsoft.com/office/drawing/2014/main" id="{E257CBB5-FD31-3D43-AB14-3ED9548F07DF}"/>
              </a:ext>
            </a:extLst>
          </p:cNvPr>
          <p:cNvSpPr/>
          <p:nvPr/>
        </p:nvSpPr>
        <p:spPr>
          <a:xfrm>
            <a:off x="5765314" y="1057850"/>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5" name="Rectangle 184">
            <a:extLst>
              <a:ext uri="{FF2B5EF4-FFF2-40B4-BE49-F238E27FC236}">
                <a16:creationId xmlns:a16="http://schemas.microsoft.com/office/drawing/2014/main" id="{6B9BFE6A-A959-9549-A635-20339A9B9A74}"/>
              </a:ext>
            </a:extLst>
          </p:cNvPr>
          <p:cNvSpPr/>
          <p:nvPr/>
        </p:nvSpPr>
        <p:spPr>
          <a:xfrm>
            <a:off x="5785639" y="172436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6" name="Rectangle 185">
            <a:extLst>
              <a:ext uri="{FF2B5EF4-FFF2-40B4-BE49-F238E27FC236}">
                <a16:creationId xmlns:a16="http://schemas.microsoft.com/office/drawing/2014/main" id="{E976140D-CF12-7D4B-8FB7-BAF3288B431B}"/>
              </a:ext>
            </a:extLst>
          </p:cNvPr>
          <p:cNvSpPr/>
          <p:nvPr/>
        </p:nvSpPr>
        <p:spPr>
          <a:xfrm>
            <a:off x="5814272" y="2681345"/>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7" name="Rectangle 186">
            <a:extLst>
              <a:ext uri="{FF2B5EF4-FFF2-40B4-BE49-F238E27FC236}">
                <a16:creationId xmlns:a16="http://schemas.microsoft.com/office/drawing/2014/main" id="{31CEE361-002E-D243-8A3D-38B9125601E5}"/>
              </a:ext>
            </a:extLst>
          </p:cNvPr>
          <p:cNvSpPr/>
          <p:nvPr/>
        </p:nvSpPr>
        <p:spPr>
          <a:xfrm>
            <a:off x="5814272" y="4050026"/>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188" name="Rectangle 187">
            <a:extLst>
              <a:ext uri="{FF2B5EF4-FFF2-40B4-BE49-F238E27FC236}">
                <a16:creationId xmlns:a16="http://schemas.microsoft.com/office/drawing/2014/main" id="{7E5A93BB-DE85-AA45-9BDB-57CDD69863B4}"/>
              </a:ext>
            </a:extLst>
          </p:cNvPr>
          <p:cNvSpPr/>
          <p:nvPr/>
        </p:nvSpPr>
        <p:spPr>
          <a:xfrm>
            <a:off x="5817590" y="4946382"/>
            <a:ext cx="6083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Low</a:t>
            </a:r>
          </a:p>
        </p:txBody>
      </p:sp>
      <p:sp>
        <p:nvSpPr>
          <p:cNvPr id="72" name="Rectangle 71">
            <a:extLst>
              <a:ext uri="{FF2B5EF4-FFF2-40B4-BE49-F238E27FC236}">
                <a16:creationId xmlns:a16="http://schemas.microsoft.com/office/drawing/2014/main" id="{BBF1E46F-55BD-6644-AA4D-3A4E8BDFA619}"/>
              </a:ext>
            </a:extLst>
          </p:cNvPr>
          <p:cNvSpPr/>
          <p:nvPr/>
        </p:nvSpPr>
        <p:spPr>
          <a:xfrm>
            <a:off x="5016058" y="6383671"/>
            <a:ext cx="3899341" cy="443692"/>
          </a:xfrm>
          <a:prstGeom prst="rect">
            <a:avLst/>
          </a:prstGeom>
          <a:solidFill>
            <a:srgbClr val="FFFFFF">
              <a:alpha val="8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E29CB9BB-E451-D940-BD9C-E7A53900C843}"/>
              </a:ext>
            </a:extLst>
          </p:cNvPr>
          <p:cNvSpPr/>
          <p:nvPr/>
        </p:nvSpPr>
        <p:spPr>
          <a:xfrm>
            <a:off x="75990" y="695617"/>
            <a:ext cx="9068009" cy="5676608"/>
          </a:xfrm>
          <a:prstGeom prst="rect">
            <a:avLst/>
          </a:prstGeom>
          <a:solidFill>
            <a:srgbClr val="FFFFFF">
              <a:alpha val="89804"/>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ounded Rectangle 2">
            <a:extLst>
              <a:ext uri="{FF2B5EF4-FFF2-40B4-BE49-F238E27FC236}">
                <a16:creationId xmlns:a16="http://schemas.microsoft.com/office/drawing/2014/main" id="{54A1377A-2721-FA4D-B83D-AEABA5CBB04E}"/>
              </a:ext>
            </a:extLst>
          </p:cNvPr>
          <p:cNvSpPr/>
          <p:nvPr/>
        </p:nvSpPr>
        <p:spPr>
          <a:xfrm>
            <a:off x="6353247" y="695618"/>
            <a:ext cx="2759653" cy="5943600"/>
          </a:xfrm>
          <a:prstGeom prst="roundRect">
            <a:avLst>
              <a:gd name="adj" fmla="val 3593"/>
            </a:avLst>
          </a:prstGeom>
          <a:solidFill>
            <a:schemeClr val="accent6">
              <a:lumMod val="20000"/>
              <a:lumOff val="80000"/>
            </a:schemeClr>
          </a:solid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2" name="Rectangle 291">
            <a:extLst>
              <a:ext uri="{FF2B5EF4-FFF2-40B4-BE49-F238E27FC236}">
                <a16:creationId xmlns:a16="http://schemas.microsoft.com/office/drawing/2014/main" id="{579BF855-92CB-9546-87E6-31F231AF73A2}"/>
              </a:ext>
            </a:extLst>
          </p:cNvPr>
          <p:cNvSpPr/>
          <p:nvPr/>
        </p:nvSpPr>
        <p:spPr>
          <a:xfrm>
            <a:off x="6591359" y="1115074"/>
            <a:ext cx="2324041"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1a: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DRAM Bandwidth</a:t>
            </a:r>
          </a:p>
        </p:txBody>
      </p:sp>
      <p:sp>
        <p:nvSpPr>
          <p:cNvPr id="293" name="Rectangle 292">
            <a:extLst>
              <a:ext uri="{FF2B5EF4-FFF2-40B4-BE49-F238E27FC236}">
                <a16:creationId xmlns:a16="http://schemas.microsoft.com/office/drawing/2014/main" id="{EE807EDB-1517-CC4E-BFE3-D57C54419B5C}"/>
              </a:ext>
            </a:extLst>
          </p:cNvPr>
          <p:cNvSpPr/>
          <p:nvPr/>
        </p:nvSpPr>
        <p:spPr>
          <a:xfrm>
            <a:off x="6591358" y="1763093"/>
            <a:ext cx="2324041"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1b: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DRAM Latency</a:t>
            </a:r>
          </a:p>
        </p:txBody>
      </p:sp>
      <p:sp>
        <p:nvSpPr>
          <p:cNvPr id="294" name="Rectangle 293">
            <a:extLst>
              <a:ext uri="{FF2B5EF4-FFF2-40B4-BE49-F238E27FC236}">
                <a16:creationId xmlns:a16="http://schemas.microsoft.com/office/drawing/2014/main" id="{F0B7A44E-A476-AF42-906A-F3CEAB99A9A0}"/>
              </a:ext>
            </a:extLst>
          </p:cNvPr>
          <p:cNvSpPr/>
          <p:nvPr/>
        </p:nvSpPr>
        <p:spPr>
          <a:xfrm>
            <a:off x="6591358" y="2720354"/>
            <a:ext cx="2324041" cy="59200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1c: L1/L2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Cache Capacity</a:t>
            </a:r>
          </a:p>
        </p:txBody>
      </p:sp>
      <p:sp>
        <p:nvSpPr>
          <p:cNvPr id="27" name="Rectangle 26">
            <a:extLst>
              <a:ext uri="{FF2B5EF4-FFF2-40B4-BE49-F238E27FC236}">
                <a16:creationId xmlns:a16="http://schemas.microsoft.com/office/drawing/2014/main" id="{430B3994-32AE-1444-B1F7-B0BCCA531C01}"/>
              </a:ext>
            </a:extLst>
          </p:cNvPr>
          <p:cNvSpPr/>
          <p:nvPr/>
        </p:nvSpPr>
        <p:spPr>
          <a:xfrm>
            <a:off x="6596382" y="4144494"/>
            <a:ext cx="2319017"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2a: L3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Cache Contention</a:t>
            </a:r>
          </a:p>
        </p:txBody>
      </p:sp>
      <p:sp>
        <p:nvSpPr>
          <p:cNvPr id="291" name="Rectangle 290">
            <a:extLst>
              <a:ext uri="{FF2B5EF4-FFF2-40B4-BE49-F238E27FC236}">
                <a16:creationId xmlns:a16="http://schemas.microsoft.com/office/drawing/2014/main" id="{C1E1CE50-4A35-5045-88B1-E3861B82A761}"/>
              </a:ext>
            </a:extLst>
          </p:cNvPr>
          <p:cNvSpPr/>
          <p:nvPr/>
        </p:nvSpPr>
        <p:spPr>
          <a:xfrm>
            <a:off x="6579994" y="5980244"/>
            <a:ext cx="2335405"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2c: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Compute-Bound</a:t>
            </a:r>
          </a:p>
        </p:txBody>
      </p:sp>
      <p:sp>
        <p:nvSpPr>
          <p:cNvPr id="295" name="Rectangle 294">
            <a:extLst>
              <a:ext uri="{FF2B5EF4-FFF2-40B4-BE49-F238E27FC236}">
                <a16:creationId xmlns:a16="http://schemas.microsoft.com/office/drawing/2014/main" id="{529C6FE1-A040-534C-869A-B42C9A528B71}"/>
              </a:ext>
            </a:extLst>
          </p:cNvPr>
          <p:cNvSpPr/>
          <p:nvPr/>
        </p:nvSpPr>
        <p:spPr>
          <a:xfrm>
            <a:off x="6569574" y="5020244"/>
            <a:ext cx="2345826" cy="594360"/>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2b: </a:t>
            </a:r>
            <a:r>
              <a:rPr kumimoji="0" lang="en-US" sz="1800" b="1" i="1"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L1 Cache Capacity</a:t>
            </a:r>
          </a:p>
        </p:txBody>
      </p:sp>
      <p:sp>
        <p:nvSpPr>
          <p:cNvPr id="65" name="Rectangle 64">
            <a:extLst>
              <a:ext uri="{FF2B5EF4-FFF2-40B4-BE49-F238E27FC236}">
                <a16:creationId xmlns:a16="http://schemas.microsoft.com/office/drawing/2014/main" id="{CD337A0F-219D-9045-9726-E2147F7B4783}"/>
              </a:ext>
            </a:extLst>
          </p:cNvPr>
          <p:cNvSpPr/>
          <p:nvPr/>
        </p:nvSpPr>
        <p:spPr>
          <a:xfrm>
            <a:off x="6057157" y="695617"/>
            <a:ext cx="337066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mn-ea"/>
                <a:cs typeface="+mn-cs"/>
              </a:rPr>
              <a:t>Memory Bottleneck Class</a:t>
            </a:r>
          </a:p>
        </p:txBody>
      </p:sp>
      <p:sp>
        <p:nvSpPr>
          <p:cNvPr id="76" name="Rounded Rectangle 75">
            <a:extLst>
              <a:ext uri="{FF2B5EF4-FFF2-40B4-BE49-F238E27FC236}">
                <a16:creationId xmlns:a16="http://schemas.microsoft.com/office/drawing/2014/main" id="{27063B40-663B-6947-A34B-31F097D89AD9}"/>
              </a:ext>
            </a:extLst>
          </p:cNvPr>
          <p:cNvSpPr/>
          <p:nvPr/>
        </p:nvSpPr>
        <p:spPr>
          <a:xfrm>
            <a:off x="145310" y="2186107"/>
            <a:ext cx="5903567" cy="2485787"/>
          </a:xfrm>
          <a:prstGeom prst="roundRect">
            <a:avLst/>
          </a:prstGeom>
          <a:solidFill>
            <a:schemeClr val="accent1">
              <a:lumMod val="20000"/>
              <a:lumOff val="80000"/>
            </a:schemeClr>
          </a:solidFill>
          <a:ln w="19050">
            <a:solidFill>
              <a:schemeClr val="tx1"/>
            </a:solidFill>
          </a:ln>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Six classes of </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solidFill>
                <a:effectLst/>
                <a:uLnTx/>
                <a:uFillTx/>
                <a:latin typeface="Cambria" panose="02040503050406030204" pitchFamily="18" charset="0"/>
                <a:ea typeface="+mn-ea"/>
                <a:cs typeface="+mn-cs"/>
              </a:rPr>
              <a:t>data movement bottlenecks:</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E700"/>
              </a:solidFill>
              <a:effectLst/>
              <a:uLnTx/>
              <a:uFillTx/>
              <a:latin typeface="Cambria" panose="02040503050406030204" pitchFamily="18" charset="0"/>
              <a:ea typeface="+mn-ea"/>
              <a:cs typeface="+mn-cs"/>
            </a:endParaRP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each class ↔ data movement</a:t>
            </a:r>
          </a:p>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mitigation mechanism </a:t>
            </a:r>
          </a:p>
        </p:txBody>
      </p:sp>
    </p:spTree>
    <p:extLst>
      <p:ext uri="{BB962C8B-B14F-4D97-AF65-F5344CB8AC3E}">
        <p14:creationId xmlns:p14="http://schemas.microsoft.com/office/powerpoint/2010/main" val="13615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Adoption: How to Keep It </a:t>
            </a:r>
            <a:r>
              <a:rPr lang="en-US" b="1" dirty="0"/>
              <a:t>Simple</a:t>
            </a:r>
            <a:r>
              <a:rPr lang="en-US" dirty="0"/>
              <a:t>?</a:t>
            </a:r>
          </a:p>
        </p:txBody>
      </p:sp>
      <p:sp>
        <p:nvSpPr>
          <p:cNvPr id="3" name="Content Placeholder 2"/>
          <p:cNvSpPr>
            <a:spLocks noGrp="1"/>
          </p:cNvSpPr>
          <p:nvPr>
            <p:ph idx="1"/>
          </p:nvPr>
        </p:nvSpPr>
        <p:spPr>
          <a:xfrm>
            <a:off x="228600" y="1052736"/>
            <a:ext cx="8610600" cy="5195664"/>
          </a:xfrm>
        </p:spPr>
        <p:txBody>
          <a:bodyPr/>
          <a:lstStyle/>
          <a:p>
            <a:r>
              <a:rPr lang="en-US" dirty="0" err="1"/>
              <a:t>Junwhan</a:t>
            </a:r>
            <a:r>
              <a:rPr lang="en-US" dirty="0"/>
              <a:t> </a:t>
            </a:r>
            <a:r>
              <a:rPr lang="en-US" dirty="0" err="1"/>
              <a:t>Ahn</a:t>
            </a:r>
            <a:r>
              <a:rPr lang="en-US" dirty="0"/>
              <a:t>, </a:t>
            </a:r>
            <a:r>
              <a:rPr lang="en-US" dirty="0" err="1"/>
              <a:t>Sungjoo</a:t>
            </a:r>
            <a:r>
              <a:rPr lang="en-US" dirty="0"/>
              <a:t> </a:t>
            </a:r>
            <a:r>
              <a:rPr lang="en-US" dirty="0" err="1"/>
              <a:t>Yoo</a:t>
            </a:r>
            <a:r>
              <a:rPr lang="en-US" dirty="0"/>
              <a:t>, Onur Mutlu, and </a:t>
            </a:r>
            <a:r>
              <a:rPr lang="en-US" dirty="0" err="1"/>
              <a:t>Kiyoung</a:t>
            </a:r>
            <a:r>
              <a:rPr lang="en-US" dirty="0"/>
              <a:t> Choi,</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"PIM-Enabled Instructions: A Low-Overhead, Locality-Aware Processing-in-Memory Architecture"</a:t>
            </a:r>
            <a:br>
              <a:rPr lang="en-US" dirty="0">
                <a:solidFill>
                  <a:srgbClr val="0432FF"/>
                </a:solidFill>
              </a:rPr>
            </a:br>
            <a:r>
              <a:rPr lang="en-US" i="1" dirty="0"/>
              <a:t>Proceedings of the </a:t>
            </a:r>
            <a:r>
              <a:rPr lang="en-US" i="1" dirty="0">
                <a:hlinkClick r:id="rId3"/>
              </a:rPr>
              <a:t>42nd International Symposium on Computer Architecture</a:t>
            </a:r>
            <a:r>
              <a:rPr lang="en-US" i="1" dirty="0"/>
              <a:t> (</a:t>
            </a:r>
            <a:r>
              <a:rPr lang="en-US" b="1" i="1" dirty="0"/>
              <a:t>ISCA</a:t>
            </a:r>
            <a:r>
              <a:rPr lang="en-US" i="1" dirty="0"/>
              <a:t>)</a:t>
            </a:r>
            <a:r>
              <a:rPr lang="en-US" dirty="0"/>
              <a:t>, Portland, OR, June 2015. </a:t>
            </a:r>
            <a:br>
              <a:rPr lang="en-US" dirty="0"/>
            </a:br>
            <a:r>
              <a:rPr lang="en-US" dirty="0"/>
              <a:t>[</a:t>
            </a:r>
            <a:r>
              <a:rPr lang="en-US" dirty="0">
                <a:hlinkClick r:id="rId4"/>
              </a:rPr>
              <a:t>Slides (pdf)</a:t>
            </a:r>
            <a:r>
              <a:rPr lang="en-US" dirty="0"/>
              <a:t>] [</a:t>
            </a:r>
            <a:r>
              <a:rPr lang="en-US" dirty="0">
                <a:hlinkClick r:id="rId5"/>
              </a:rPr>
              <a:t>Lightning Session Slides (pdf)</a:t>
            </a:r>
            <a:r>
              <a:rPr lang="en-US" dirty="0"/>
              <a:t>]  </a:t>
            </a:r>
          </a:p>
          <a:p>
            <a:endParaRPr lang="en-US" dirty="0"/>
          </a:p>
          <a:p>
            <a:endParaRPr lang="en-US" dirty="0"/>
          </a:p>
        </p:txBody>
      </p:sp>
      <p:pic>
        <p:nvPicPr>
          <p:cNvPr id="5" name="Picture 4"/>
          <p:cNvPicPr>
            <a:picLocks noChangeAspect="1"/>
          </p:cNvPicPr>
          <p:nvPr/>
        </p:nvPicPr>
        <p:blipFill>
          <a:blip r:embed="rId6"/>
          <a:stretch>
            <a:fillRect/>
          </a:stretch>
        </p:blipFill>
        <p:spPr>
          <a:xfrm>
            <a:off x="0" y="4177496"/>
            <a:ext cx="9144000" cy="2275840"/>
          </a:xfrm>
          <a:prstGeom prst="rect">
            <a:avLst/>
          </a:prstGeom>
        </p:spPr>
      </p:pic>
    </p:spTree>
    <p:extLst>
      <p:ext uri="{BB962C8B-B14F-4D97-AF65-F5344CB8AC3E}">
        <p14:creationId xmlns:p14="http://schemas.microsoft.com/office/powerpoint/2010/main" val="7584631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234372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AF52-21F7-AF46-B0F3-D19534050154}"/>
              </a:ext>
            </a:extLst>
          </p:cNvPr>
          <p:cNvSpPr>
            <a:spLocks noGrp="1"/>
          </p:cNvSpPr>
          <p:nvPr>
            <p:ph type="title"/>
          </p:nvPr>
        </p:nvSpPr>
        <p:spPr/>
        <p:txBody>
          <a:bodyPr/>
          <a:lstStyle/>
          <a:p>
            <a:r>
              <a:rPr lang="en-US" dirty="0"/>
              <a:t>DAMOV is Open Source</a:t>
            </a:r>
          </a:p>
        </p:txBody>
      </p:sp>
      <p:sp>
        <p:nvSpPr>
          <p:cNvPr id="3" name="Content Placeholder 2">
            <a:extLst>
              <a:ext uri="{FF2B5EF4-FFF2-40B4-BE49-F238E27FC236}">
                <a16:creationId xmlns:a16="http://schemas.microsoft.com/office/drawing/2014/main" id="{A25CD795-C093-2B41-9221-BD1BC99E4EED}"/>
              </a:ext>
            </a:extLst>
          </p:cNvPr>
          <p:cNvSpPr>
            <a:spLocks noGrp="1"/>
          </p:cNvSpPr>
          <p:nvPr>
            <p:ph idx="1"/>
          </p:nvPr>
        </p:nvSpPr>
        <p:spPr/>
        <p:txBody>
          <a:bodyPr/>
          <a:lstStyle/>
          <a:p>
            <a:r>
              <a:rPr lang="en-US" dirty="0"/>
              <a:t>We open-source our </a:t>
            </a:r>
            <a:r>
              <a:rPr lang="en-US" dirty="0">
                <a:solidFill>
                  <a:srgbClr val="0000FF"/>
                </a:solidFill>
              </a:rPr>
              <a:t>benchmark suite </a:t>
            </a:r>
            <a:r>
              <a:rPr lang="en-US" dirty="0"/>
              <a:t>and our </a:t>
            </a:r>
            <a:r>
              <a:rPr lang="en-US" dirty="0">
                <a:solidFill>
                  <a:srgbClr val="0000FF"/>
                </a:solidFill>
              </a:rPr>
              <a:t>toolchain</a:t>
            </a:r>
          </a:p>
        </p:txBody>
      </p:sp>
      <p:grpSp>
        <p:nvGrpSpPr>
          <p:cNvPr id="4" name="Group 3">
            <a:extLst>
              <a:ext uri="{FF2B5EF4-FFF2-40B4-BE49-F238E27FC236}">
                <a16:creationId xmlns:a16="http://schemas.microsoft.com/office/drawing/2014/main" id="{9620267C-CBDE-EF46-B778-E8AC9B64AF61}"/>
              </a:ext>
            </a:extLst>
          </p:cNvPr>
          <p:cNvGrpSpPr/>
          <p:nvPr/>
        </p:nvGrpSpPr>
        <p:grpSpPr>
          <a:xfrm>
            <a:off x="145521" y="1554109"/>
            <a:ext cx="8852958" cy="4666132"/>
            <a:chOff x="252268" y="1152197"/>
            <a:chExt cx="8639464" cy="4553606"/>
          </a:xfrm>
        </p:grpSpPr>
        <p:pic>
          <p:nvPicPr>
            <p:cNvPr id="5" name="Picture 4">
              <a:extLst>
                <a:ext uri="{FF2B5EF4-FFF2-40B4-BE49-F238E27FC236}">
                  <a16:creationId xmlns:a16="http://schemas.microsoft.com/office/drawing/2014/main" id="{56E7B138-5B93-B148-9B77-BC0666989B57}"/>
                </a:ext>
              </a:extLst>
            </p:cNvPr>
            <p:cNvPicPr>
              <a:picLocks noChangeAspect="1"/>
            </p:cNvPicPr>
            <p:nvPr/>
          </p:nvPicPr>
          <p:blipFill rotWithShape="1">
            <a:blip r:embed="rId3"/>
            <a:srcRect t="1861" r="11807"/>
            <a:stretch/>
          </p:blipFill>
          <p:spPr>
            <a:xfrm>
              <a:off x="252268" y="1152197"/>
              <a:ext cx="8639464" cy="4553606"/>
            </a:xfrm>
            <a:prstGeom prst="rect">
              <a:avLst/>
            </a:prstGeom>
          </p:spPr>
        </p:pic>
        <p:sp>
          <p:nvSpPr>
            <p:cNvPr id="6" name="Rectangle 5">
              <a:extLst>
                <a:ext uri="{FF2B5EF4-FFF2-40B4-BE49-F238E27FC236}">
                  <a16:creationId xmlns:a16="http://schemas.microsoft.com/office/drawing/2014/main" id="{D16E0130-D316-5B42-B8E7-FBA54702DFD5}"/>
                </a:ext>
              </a:extLst>
            </p:cNvPr>
            <p:cNvSpPr/>
            <p:nvPr/>
          </p:nvSpPr>
          <p:spPr>
            <a:xfrm>
              <a:off x="1730215" y="1178805"/>
              <a:ext cx="35254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56B469FF-DDCA-1A40-9C48-E36AB90D6932}"/>
                </a:ext>
              </a:extLst>
            </p:cNvPr>
            <p:cNvSpPr/>
            <p:nvPr/>
          </p:nvSpPr>
          <p:spPr>
            <a:xfrm>
              <a:off x="309847" y="1152197"/>
              <a:ext cx="113390"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026486B-DB2C-074C-A15F-0B6A8A0EC5B6}"/>
                </a:ext>
              </a:extLst>
            </p:cNvPr>
            <p:cNvSpPr/>
            <p:nvPr/>
          </p:nvSpPr>
          <p:spPr>
            <a:xfrm>
              <a:off x="7756546" y="1178805"/>
              <a:ext cx="1135186" cy="176270"/>
            </a:xfrm>
            <a:prstGeom prst="rect">
              <a:avLst/>
            </a:prstGeom>
            <a:solidFill>
              <a:srgbClr val="FA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EFBBB3A6-560E-D24A-910C-DA01186D7D6A}"/>
              </a:ext>
            </a:extLst>
          </p:cNvPr>
          <p:cNvGrpSpPr/>
          <p:nvPr/>
        </p:nvGrpSpPr>
        <p:grpSpPr>
          <a:xfrm>
            <a:off x="-15699" y="2918762"/>
            <a:ext cx="2663466" cy="369332"/>
            <a:chOff x="-15699" y="2562311"/>
            <a:chExt cx="2663466" cy="369332"/>
          </a:xfrm>
        </p:grpSpPr>
        <p:sp>
          <p:nvSpPr>
            <p:cNvPr id="11" name="Rectangle 10">
              <a:extLst>
                <a:ext uri="{FF2B5EF4-FFF2-40B4-BE49-F238E27FC236}">
                  <a16:creationId xmlns:a16="http://schemas.microsoft.com/office/drawing/2014/main" id="{138CE2FB-8BEB-7A40-AEF9-7D16CD2E67B4}"/>
                </a:ext>
              </a:extLst>
            </p:cNvPr>
            <p:cNvSpPr/>
            <p:nvPr/>
          </p:nvSpPr>
          <p:spPr>
            <a:xfrm>
              <a:off x="-15699" y="2562311"/>
              <a:ext cx="140115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DAMOV-SIM</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2" name="Rounded Rectangle 11">
              <a:extLst>
                <a:ext uri="{FF2B5EF4-FFF2-40B4-BE49-F238E27FC236}">
                  <a16:creationId xmlns:a16="http://schemas.microsoft.com/office/drawing/2014/main" id="{43909CEA-9B18-FF48-85B4-2E540D3C24FA}"/>
                </a:ext>
              </a:extLst>
            </p:cNvPr>
            <p:cNvSpPr/>
            <p:nvPr/>
          </p:nvSpPr>
          <p:spPr>
            <a:xfrm>
              <a:off x="1385455" y="2615869"/>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11751DE1-1E78-D040-9898-61E9F03B7ADA}"/>
              </a:ext>
            </a:extLst>
          </p:cNvPr>
          <p:cNvGrpSpPr/>
          <p:nvPr/>
        </p:nvGrpSpPr>
        <p:grpSpPr>
          <a:xfrm>
            <a:off x="60292" y="3341652"/>
            <a:ext cx="2587475" cy="646331"/>
            <a:chOff x="60292" y="2985201"/>
            <a:chExt cx="2587475" cy="646331"/>
          </a:xfrm>
        </p:grpSpPr>
        <p:sp>
          <p:nvSpPr>
            <p:cNvPr id="14" name="Rectangle 13">
              <a:extLst>
                <a:ext uri="{FF2B5EF4-FFF2-40B4-BE49-F238E27FC236}">
                  <a16:creationId xmlns:a16="http://schemas.microsoft.com/office/drawing/2014/main" id="{E46B9D0C-08EC-E745-91A5-6CB7531E913F}"/>
                </a:ext>
              </a:extLst>
            </p:cNvPr>
            <p:cNvSpPr/>
            <p:nvPr/>
          </p:nvSpPr>
          <p:spPr>
            <a:xfrm>
              <a:off x="60292" y="2985201"/>
              <a:ext cx="140115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DAMOV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mbria" panose="02040503050406030204" pitchFamily="18" charset="0"/>
                  <a:ea typeface="ＭＳ Ｐゴシック" panose="020B0600070205080204" pitchFamily="34" charset="-128"/>
                  <a:cs typeface="+mn-cs"/>
                </a:rPr>
                <a:t>Benchmarks</a:t>
              </a:r>
              <a:endParaRPr kumimoji="0" lang="en-US" sz="1800" b="0" i="0" u="none" strike="noStrike" kern="1200" cap="none" spc="0" normalizeH="0" baseline="0" noProof="0" dirty="0">
                <a:ln>
                  <a:noFill/>
                </a:ln>
                <a:solidFill>
                  <a:srgbClr val="FF0000"/>
                </a:solidFill>
                <a:effectLst/>
                <a:uLnTx/>
                <a:uFillTx/>
                <a:latin typeface="Calibri" panose="020F0502020204030204"/>
                <a:ea typeface="ＭＳ Ｐゴシック" panose="020B0600070205080204" pitchFamily="34" charset="-128"/>
                <a:cs typeface="+mn-cs"/>
              </a:endParaRPr>
            </a:p>
          </p:txBody>
        </p:sp>
        <p:sp>
          <p:nvSpPr>
            <p:cNvPr id="15" name="Rounded Rectangle 14">
              <a:extLst>
                <a:ext uri="{FF2B5EF4-FFF2-40B4-BE49-F238E27FC236}">
                  <a16:creationId xmlns:a16="http://schemas.microsoft.com/office/drawing/2014/main" id="{FACB314E-C336-3340-9731-B5B0B822CE99}"/>
                </a:ext>
              </a:extLst>
            </p:cNvPr>
            <p:cNvSpPr/>
            <p:nvPr/>
          </p:nvSpPr>
          <p:spPr>
            <a:xfrm>
              <a:off x="1385455" y="3070052"/>
              <a:ext cx="1262312" cy="262217"/>
            </a:xfrm>
            <a:prstGeom prst="roundRect">
              <a:avLst/>
            </a:prstGeom>
            <a:solidFill>
              <a:srgbClr val="FF0000">
                <a:alpha val="9804"/>
              </a:srgbClr>
            </a:solidFill>
            <a:ln w="381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F4B9F11-828E-3D4A-A8C5-18AF04EEB038}"/>
              </a:ext>
            </a:extLst>
          </p:cNvPr>
          <p:cNvSpPr/>
          <p:nvPr/>
        </p:nvSpPr>
        <p:spPr>
          <a:xfrm>
            <a:off x="-15699" y="2780928"/>
            <a:ext cx="9167549" cy="1082348"/>
          </a:xfrm>
          <a:prstGeom prst="rect">
            <a:avLst/>
          </a:prstGeom>
          <a:solidFill>
            <a:srgbClr val="77BF6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8E702"/>
                </a:solidFill>
                <a:effectLst/>
                <a:uLnTx/>
                <a:uFillTx/>
                <a:latin typeface="Cambria" panose="02040503050406030204" pitchFamily="18" charset="0"/>
                <a:ea typeface="+mn-ea"/>
                <a:cs typeface="+mn-cs"/>
              </a:rPr>
              <a:t>Get DAMOV at:</a:t>
            </a:r>
            <a:r>
              <a:rPr kumimoji="0" lang="en-US" sz="2800" b="1" i="0" u="none" strike="noStrike" kern="1200" cap="none" spc="0" normalizeH="0" baseline="0" noProof="0" dirty="0">
                <a:ln>
                  <a:noFill/>
                </a:ln>
                <a:solidFill>
                  <a:srgbClr val="FFFF00"/>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500"/>
              </a:spcBef>
              <a:spcAft>
                <a:spcPts val="5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hlinkClick r:id="rId4"/>
              </a:rPr>
              <a:t>https://github.com/CMU-SAFARI/DAMOV</a:t>
            </a:r>
            <a:r>
              <a:rPr kumimoji="0" lang="en-US" sz="2800" b="1"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a:t>
            </a:r>
          </a:p>
        </p:txBody>
      </p:sp>
    </p:spTree>
    <p:extLst>
      <p:ext uri="{BB962C8B-B14F-4D97-AF65-F5344CB8AC3E}">
        <p14:creationId xmlns:p14="http://schemas.microsoft.com/office/powerpoint/2010/main" val="2724336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C24F-E3C0-6340-9A7F-5212D7E1F8CD}"/>
              </a:ext>
            </a:extLst>
          </p:cNvPr>
          <p:cNvSpPr>
            <a:spLocks noGrp="1"/>
          </p:cNvSpPr>
          <p:nvPr>
            <p:ph type="title"/>
          </p:nvPr>
        </p:nvSpPr>
        <p:spPr>
          <a:xfrm>
            <a:off x="228600" y="152400"/>
            <a:ext cx="8915400" cy="1066800"/>
          </a:xfrm>
        </p:spPr>
        <p:txBody>
          <a:bodyPr/>
          <a:lstStyle/>
          <a:p>
            <a:r>
              <a:rPr lang="en-US" sz="3100" dirty="0"/>
              <a:t>More on DAMOV Analysis Methodology &amp; Workloads</a:t>
            </a:r>
          </a:p>
        </p:txBody>
      </p:sp>
      <p:sp>
        <p:nvSpPr>
          <p:cNvPr id="3" name="Content Placeholder 2">
            <a:extLst>
              <a:ext uri="{FF2B5EF4-FFF2-40B4-BE49-F238E27FC236}">
                <a16:creationId xmlns:a16="http://schemas.microsoft.com/office/drawing/2014/main" id="{5965F6AA-00E8-884F-968B-BE2AE34B0B3F}"/>
              </a:ext>
            </a:extLst>
          </p:cNvPr>
          <p:cNvSpPr>
            <a:spLocks noGrp="1"/>
          </p:cNvSpPr>
          <p:nvPr>
            <p:ph idx="1"/>
          </p:nvPr>
        </p:nvSpPr>
        <p:spPr/>
        <p:txBody>
          <a:bodyPr/>
          <a:lstStyle/>
          <a:p>
            <a:endParaRPr lang="en-US" dirty="0">
              <a:solidFill>
                <a:srgbClr val="0000FF"/>
              </a:solidFill>
            </a:endParaRPr>
          </a:p>
        </p:txBody>
      </p:sp>
      <p:sp>
        <p:nvSpPr>
          <p:cNvPr id="5" name="Rectangle 4">
            <a:extLst>
              <a:ext uri="{FF2B5EF4-FFF2-40B4-BE49-F238E27FC236}">
                <a16:creationId xmlns:a16="http://schemas.microsoft.com/office/drawing/2014/main" id="{5DFA3366-29E6-914D-98EA-E6458972951E}"/>
              </a:ext>
            </a:extLst>
          </p:cNvPr>
          <p:cNvSpPr/>
          <p:nvPr/>
        </p:nvSpPr>
        <p:spPr>
          <a:xfrm>
            <a:off x="-76200" y="6535579"/>
            <a:ext cx="9153500" cy="24622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hlinkClick r:id="rId2">
                  <a:extLst>
                    <a:ext uri="{A12FA001-AC4F-418D-AE19-62706E023703}">
                      <ahyp:hlinkClr xmlns:ahyp="http://schemas.microsoft.com/office/drawing/2018/hyperlinkcolor" val="tx"/>
                    </a:ext>
                  </a:extLst>
                </a:hlinkClick>
              </a:rPr>
              <a:t>https://www.youtube.com/watch?v=GWideVyo0nM&amp;list=PL5Q2soXY2Zi_tOTAYm--dYByNPL7JhwR9&amp;index=3</a:t>
            </a:r>
            <a:r>
              <a:rPr kumimoji="0" lang="en-US" sz="1000" b="0" i="0" u="none" strike="noStrike" kern="1200" cap="none" spc="0" normalizeH="0" baseline="0" noProof="0" dirty="0">
                <a:ln>
                  <a:noFill/>
                </a:ln>
                <a:solidFill>
                  <a:srgbClr val="0432FF"/>
                </a:solidFill>
                <a:effectLst/>
                <a:uLnTx/>
                <a:uFillTx/>
                <a:latin typeface="Tahoma"/>
                <a:ea typeface="ＭＳ Ｐゴシック" panose="020B0600070205080204" pitchFamily="34" charset="-128"/>
                <a:cs typeface="+mn-cs"/>
              </a:rPr>
              <a:t> </a:t>
            </a:r>
          </a:p>
        </p:txBody>
      </p:sp>
      <p:pic>
        <p:nvPicPr>
          <p:cNvPr id="4" name="Picture 3">
            <a:extLst>
              <a:ext uri="{FF2B5EF4-FFF2-40B4-BE49-F238E27FC236}">
                <a16:creationId xmlns:a16="http://schemas.microsoft.com/office/drawing/2014/main" id="{1522E1A7-90CA-BD4A-96D7-2BBC406FEC9F}"/>
              </a:ext>
            </a:extLst>
          </p:cNvPr>
          <p:cNvPicPr>
            <a:picLocks noChangeAspect="1"/>
          </p:cNvPicPr>
          <p:nvPr/>
        </p:nvPicPr>
        <p:blipFill>
          <a:blip r:embed="rId3"/>
          <a:stretch>
            <a:fillRect/>
          </a:stretch>
        </p:blipFill>
        <p:spPr>
          <a:xfrm>
            <a:off x="395536" y="924198"/>
            <a:ext cx="8065702" cy="5529138"/>
          </a:xfrm>
          <a:prstGeom prst="rect">
            <a:avLst/>
          </a:prstGeom>
        </p:spPr>
      </p:pic>
    </p:spTree>
    <p:extLst>
      <p:ext uri="{BB962C8B-B14F-4D97-AF65-F5344CB8AC3E}">
        <p14:creationId xmlns:p14="http://schemas.microsoft.com/office/powerpoint/2010/main" val="2729616113"/>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B247-8B3E-024A-9717-C4ABA7B35A1E}"/>
              </a:ext>
            </a:extLst>
          </p:cNvPr>
          <p:cNvSpPr>
            <a:spLocks noGrp="1"/>
          </p:cNvSpPr>
          <p:nvPr>
            <p:ph type="title"/>
          </p:nvPr>
        </p:nvSpPr>
        <p:spPr>
          <a:xfrm>
            <a:off x="228600" y="152400"/>
            <a:ext cx="8915400" cy="1066800"/>
          </a:xfrm>
        </p:spPr>
        <p:txBody>
          <a:bodyPr/>
          <a:lstStyle/>
          <a:p>
            <a:r>
              <a:rPr lang="en-US" dirty="0"/>
              <a:t>More on DAMOV Methods &amp; Benchmarks</a:t>
            </a:r>
          </a:p>
        </p:txBody>
      </p:sp>
      <p:sp>
        <p:nvSpPr>
          <p:cNvPr id="3" name="Content Placeholder 2">
            <a:extLst>
              <a:ext uri="{FF2B5EF4-FFF2-40B4-BE49-F238E27FC236}">
                <a16:creationId xmlns:a16="http://schemas.microsoft.com/office/drawing/2014/main" id="{14C9A10E-D91C-A242-904A-DBA5990779A0}"/>
              </a:ext>
            </a:extLst>
          </p:cNvPr>
          <p:cNvSpPr>
            <a:spLocks noGrp="1"/>
          </p:cNvSpPr>
          <p:nvPr>
            <p:ph idx="1"/>
          </p:nvPr>
        </p:nvSpPr>
        <p:spPr>
          <a:xfrm>
            <a:off x="228600" y="980728"/>
            <a:ext cx="8610600" cy="5195664"/>
          </a:xfrm>
        </p:spPr>
        <p:txBody>
          <a:bodyPr/>
          <a:lstStyle/>
          <a:p>
            <a:r>
              <a:rPr lang="en-US" sz="1650" dirty="0"/>
              <a:t>Geraldo F. Oliveira, Juan Gomez-Luna, Lois </a:t>
            </a:r>
            <a:r>
              <a:rPr lang="en-US" sz="1650" dirty="0" err="1"/>
              <a:t>Orosa</a:t>
            </a:r>
            <a:r>
              <a:rPr lang="en-US" sz="1650" dirty="0"/>
              <a:t>, </a:t>
            </a:r>
            <a:r>
              <a:rPr lang="en-US" sz="1650" dirty="0" err="1"/>
              <a:t>Saugata</a:t>
            </a:r>
            <a:r>
              <a:rPr lang="en-US" sz="1650" dirty="0"/>
              <a:t> Ghose, Nandita Vijaykumar, Ivan </a:t>
            </a:r>
            <a:r>
              <a:rPr lang="en-US" sz="1650" dirty="0" err="1"/>
              <a:t>fernandez</a:t>
            </a:r>
            <a:r>
              <a:rPr lang="en-US" sz="1650" dirty="0"/>
              <a:t>, Mohammad </a:t>
            </a:r>
            <a:r>
              <a:rPr lang="en-US" sz="1650" dirty="0" err="1"/>
              <a:t>Sadrosadati</a:t>
            </a:r>
            <a:r>
              <a:rPr lang="en-US" sz="1650" dirty="0"/>
              <a:t>, and Onur Mutlu,</a:t>
            </a:r>
            <a:br>
              <a:rPr lang="en-US" sz="1650" dirty="0"/>
            </a:br>
            <a:r>
              <a:rPr lang="en-US" sz="1650" b="1" dirty="0">
                <a:solidFill>
                  <a:srgbClr val="0000FF"/>
                </a:solidFill>
                <a:hlinkClick r:id="rId2">
                  <a:extLst>
                    <a:ext uri="{A12FA001-AC4F-418D-AE19-62706E023703}">
                      <ahyp:hlinkClr xmlns:ahyp="http://schemas.microsoft.com/office/drawing/2018/hyperlinkcolor" val="tx"/>
                    </a:ext>
                  </a:extLst>
                </a:hlinkClick>
              </a:rPr>
              <a:t>"DAMOV: A New Methodology and Benchmark Suite for Evaluating Data Movement Bottlenecks"</a:t>
            </a:r>
            <a:br>
              <a:rPr lang="en-US" sz="1650" dirty="0">
                <a:solidFill>
                  <a:srgbClr val="0000FF"/>
                </a:solidFill>
              </a:rPr>
            </a:br>
            <a:r>
              <a:rPr lang="en-US" sz="1650" b="1" i="1" dirty="0">
                <a:hlinkClick r:id="rId3"/>
              </a:rPr>
              <a:t>IEEE Access</a:t>
            </a:r>
            <a:r>
              <a:rPr lang="en-US" sz="1650" dirty="0"/>
              <a:t>, 8 September 2021.</a:t>
            </a:r>
            <a:br>
              <a:rPr lang="en-US" sz="1650" dirty="0"/>
            </a:br>
            <a:r>
              <a:rPr lang="en-US" sz="1650" i="1" dirty="0"/>
              <a:t>Preprint in </a:t>
            </a:r>
            <a:r>
              <a:rPr lang="en-US" sz="1650" b="1" i="1" dirty="0">
                <a:hlinkClick r:id="rId4"/>
              </a:rPr>
              <a:t>arXiv</a:t>
            </a:r>
            <a:r>
              <a:rPr lang="en-US" sz="1650" dirty="0"/>
              <a:t>, 8 May 2021.</a:t>
            </a:r>
            <a:br>
              <a:rPr lang="en-US" sz="1650" dirty="0"/>
            </a:br>
            <a:r>
              <a:rPr lang="en-US" sz="1650" dirty="0"/>
              <a:t>[</a:t>
            </a:r>
            <a:r>
              <a:rPr lang="en-US" sz="1650" dirty="0">
                <a:hlinkClick r:id="rId5"/>
              </a:rPr>
              <a:t>arXiv preprint</a:t>
            </a:r>
            <a:r>
              <a:rPr lang="en-US" sz="1650" dirty="0"/>
              <a:t>]</a:t>
            </a:r>
            <a:br>
              <a:rPr lang="en-US" sz="1650" dirty="0"/>
            </a:br>
            <a:r>
              <a:rPr lang="en-US" sz="1650" dirty="0"/>
              <a:t>[</a:t>
            </a:r>
            <a:r>
              <a:rPr lang="en-US" sz="1650" dirty="0">
                <a:hlinkClick r:id="rId3"/>
              </a:rPr>
              <a:t>IEEE Access version</a:t>
            </a:r>
            <a:r>
              <a:rPr lang="en-US" sz="1650" dirty="0"/>
              <a:t>]</a:t>
            </a:r>
            <a:br>
              <a:rPr lang="en-US" sz="1650" dirty="0"/>
            </a:br>
            <a:r>
              <a:rPr lang="en-US" sz="1650" dirty="0"/>
              <a:t>[</a:t>
            </a:r>
            <a:r>
              <a:rPr lang="en-US" sz="1650" dirty="0">
                <a:hlinkClick r:id="rId6"/>
              </a:rPr>
              <a:t>DAMOV Suite and Simulator Source Code</a:t>
            </a:r>
            <a:r>
              <a:rPr lang="en-US" sz="1650" dirty="0"/>
              <a:t>]</a:t>
            </a:r>
            <a:br>
              <a:rPr lang="en-US" sz="1650" dirty="0"/>
            </a:br>
            <a:r>
              <a:rPr lang="en-US" sz="1650" dirty="0"/>
              <a:t>[</a:t>
            </a:r>
            <a:r>
              <a:rPr lang="en-US" sz="1650" dirty="0">
                <a:hlinkClick r:id="rId7"/>
              </a:rPr>
              <a:t>SAFARI Live Seminar Video</a:t>
            </a:r>
            <a:r>
              <a:rPr lang="en-US" sz="1650" dirty="0"/>
              <a:t> (2 </a:t>
            </a:r>
            <a:r>
              <a:rPr lang="en-US" sz="1650" dirty="0" err="1"/>
              <a:t>hrs</a:t>
            </a:r>
            <a:r>
              <a:rPr lang="en-US" sz="1650" dirty="0"/>
              <a:t> 40 mins)]</a:t>
            </a:r>
            <a:br>
              <a:rPr lang="en-US" sz="1650" dirty="0"/>
            </a:br>
            <a:r>
              <a:rPr lang="en-US" sz="1650" dirty="0"/>
              <a:t>[</a:t>
            </a:r>
            <a:r>
              <a:rPr lang="en-US" sz="1650" dirty="0">
                <a:hlinkClick r:id="rId8"/>
              </a:rPr>
              <a:t>Short Talk Video</a:t>
            </a:r>
            <a:r>
              <a:rPr lang="en-US" sz="1650" dirty="0"/>
              <a:t> (21 minutes)]</a:t>
            </a:r>
          </a:p>
          <a:p>
            <a:pPr marL="0" indent="0">
              <a:buNone/>
            </a:pPr>
            <a:br>
              <a:rPr lang="en-US" sz="1650" dirty="0"/>
            </a:br>
            <a:br>
              <a:rPr lang="en-US" sz="1650" dirty="0"/>
            </a:br>
            <a:endParaRPr lang="en-US" sz="1650" dirty="0"/>
          </a:p>
        </p:txBody>
      </p:sp>
      <p:sp>
        <p:nvSpPr>
          <p:cNvPr id="4" name="Slide Number Placeholder 3">
            <a:extLst>
              <a:ext uri="{FF2B5EF4-FFF2-40B4-BE49-F238E27FC236}">
                <a16:creationId xmlns:a16="http://schemas.microsoft.com/office/drawing/2014/main" id="{52DD8C28-F3C5-4847-B73F-7269464021F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pic>
        <p:nvPicPr>
          <p:cNvPr id="5" name="Picture 4">
            <a:extLst>
              <a:ext uri="{FF2B5EF4-FFF2-40B4-BE49-F238E27FC236}">
                <a16:creationId xmlns:a16="http://schemas.microsoft.com/office/drawing/2014/main" id="{60798F91-C924-1941-860B-F0C51011C7CB}"/>
              </a:ext>
            </a:extLst>
          </p:cNvPr>
          <p:cNvPicPr>
            <a:picLocks noChangeAspect="1"/>
          </p:cNvPicPr>
          <p:nvPr/>
        </p:nvPicPr>
        <p:blipFill>
          <a:blip r:embed="rId9"/>
          <a:stretch>
            <a:fillRect/>
          </a:stretch>
        </p:blipFill>
        <p:spPr>
          <a:xfrm>
            <a:off x="1631950" y="4135438"/>
            <a:ext cx="5803900" cy="2565400"/>
          </a:xfrm>
          <a:prstGeom prst="rect">
            <a:avLst/>
          </a:prstGeom>
        </p:spPr>
      </p:pic>
    </p:spTree>
    <p:extLst>
      <p:ext uri="{BB962C8B-B14F-4D97-AF65-F5344CB8AC3E}">
        <p14:creationId xmlns:p14="http://schemas.microsoft.com/office/powerpoint/2010/main" val="2805238901"/>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45B1E4-4A3E-4B44-B90F-77CA8B5BE6E4}"/>
              </a:ext>
            </a:extLst>
          </p:cNvPr>
          <p:cNvSpPr>
            <a:spLocks noGrp="1"/>
          </p:cNvSpPr>
          <p:nvPr>
            <p:ph type="ctrTitle"/>
          </p:nvPr>
        </p:nvSpPr>
        <p:spPr>
          <a:xfrm>
            <a:off x="381000" y="1143000"/>
            <a:ext cx="8382000" cy="2209800"/>
          </a:xfrm>
        </p:spPr>
        <p:txBody>
          <a:bodyPr anchor="ctr"/>
          <a:lstStyle/>
          <a:p>
            <a:pPr algn="ctr"/>
            <a:r>
              <a:rPr lang="en-US" altLang="en-US" b="1" dirty="0">
                <a:solidFill>
                  <a:srgbClr val="C00000"/>
                </a:solidFill>
                <a:ea typeface="ＭＳ Ｐゴシック" charset="-128"/>
              </a:rPr>
              <a:t>Tutorial on </a:t>
            </a:r>
            <a:br>
              <a:rPr lang="en-US" altLang="en-US" b="1" dirty="0">
                <a:solidFill>
                  <a:srgbClr val="C00000"/>
                </a:solidFill>
                <a:ea typeface="ＭＳ Ｐゴシック" charset="-128"/>
              </a:rPr>
            </a:br>
            <a:r>
              <a:rPr lang="en-US" altLang="en-US" b="1" dirty="0">
                <a:solidFill>
                  <a:srgbClr val="C00000"/>
                </a:solidFill>
                <a:ea typeface="ＭＳ Ｐゴシック" panose="020B0600070205080204" pitchFamily="34" charset="-128"/>
              </a:rPr>
              <a:t>Memory-Centric Computing:</a:t>
            </a:r>
            <a:br>
              <a:rPr lang="en-US" altLang="en-US" b="1" dirty="0">
                <a:solidFill>
                  <a:srgbClr val="C00000"/>
                </a:solidFill>
                <a:ea typeface="ＭＳ Ｐゴシック" panose="020B0600070205080204" pitchFamily="34" charset="-128"/>
              </a:rPr>
            </a:br>
            <a:r>
              <a:rPr lang="en-US" altLang="en-US" dirty="0">
                <a:solidFill>
                  <a:srgbClr val="006633"/>
                </a:solidFill>
                <a:ea typeface="ＭＳ Ｐゴシック" panose="020B0600070205080204" pitchFamily="34" charset="-128"/>
              </a:rPr>
              <a:t>PIM Adoption &amp; Programmability</a:t>
            </a:r>
            <a:endParaRPr lang="en-US" b="1" dirty="0">
              <a:solidFill>
                <a:srgbClr val="C00000"/>
              </a:solidFill>
            </a:endParaRPr>
          </a:p>
        </p:txBody>
      </p:sp>
      <p:pic>
        <p:nvPicPr>
          <p:cNvPr id="4" name="Picture 3" descr="safari.png">
            <a:extLst>
              <a:ext uri="{FF2B5EF4-FFF2-40B4-BE49-F238E27FC236}">
                <a16:creationId xmlns:a16="http://schemas.microsoft.com/office/drawing/2014/main" id="{6F338064-9249-C04B-BB1E-830D09E56900}"/>
              </a:ext>
            </a:extLst>
          </p:cNvPr>
          <p:cNvPicPr>
            <a:picLocks noChangeAspect="1"/>
          </p:cNvPicPr>
          <p:nvPr/>
        </p:nvPicPr>
        <p:blipFill>
          <a:blip r:embed="rId3" cstate="print"/>
          <a:stretch>
            <a:fillRect/>
          </a:stretch>
        </p:blipFill>
        <p:spPr>
          <a:xfrm>
            <a:off x="107023" y="6133800"/>
            <a:ext cx="2239579" cy="648000"/>
          </a:xfrm>
          <a:prstGeom prst="rect">
            <a:avLst/>
          </a:prstGeom>
        </p:spPr>
      </p:pic>
      <p:pic>
        <p:nvPicPr>
          <p:cNvPr id="5" name="Picture 2" descr="ETH Zurich short logo, black">
            <a:extLst>
              <a:ext uri="{FF2B5EF4-FFF2-40B4-BE49-F238E27FC236}">
                <a16:creationId xmlns:a16="http://schemas.microsoft.com/office/drawing/2014/main" id="{6BB9B15D-F9ED-6140-BDA2-30DF4E4A36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82" t="19970" r="7940" b="18111"/>
          <a:stretch/>
        </p:blipFill>
        <p:spPr bwMode="auto">
          <a:xfrm>
            <a:off x="6357969" y="6074246"/>
            <a:ext cx="2750535" cy="78375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5">
            <a:extLst>
              <a:ext uri="{FF2B5EF4-FFF2-40B4-BE49-F238E27FC236}">
                <a16:creationId xmlns:a16="http://schemas.microsoft.com/office/drawing/2014/main" id="{86957E2F-C1A4-A3BE-483B-9F1225948C0D}"/>
              </a:ext>
            </a:extLst>
          </p:cNvPr>
          <p:cNvSpPr txBox="1">
            <a:spLocks noChangeArrowheads="1"/>
          </p:cNvSpPr>
          <p:nvPr/>
        </p:nvSpPr>
        <p:spPr bwMode="auto">
          <a:xfrm>
            <a:off x="647700" y="3573017"/>
            <a:ext cx="7848600" cy="336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accent1"/>
              </a:buClr>
              <a:buSzPct val="65000"/>
              <a:buFont typeface="Wingdings" pitchFamily="2" charset="2"/>
              <a:buNone/>
              <a:defRPr sz="24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3399"/>
                </a:solidFill>
                <a:effectLst/>
                <a:uLnTx/>
                <a:uFillTx/>
                <a:latin typeface="Tahoma"/>
                <a:ea typeface="ＭＳ Ｐゴシック" panose="020B0600070205080204" pitchFamily="34" charset="-128"/>
              </a:rPr>
              <a:t>Geraldo F. Oliveira</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Prof. Onur Mutlu </a:t>
            </a:r>
            <a:br>
              <a:rPr kumimoji="0" lang="en-US" altLang="en-US" sz="32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br>
            <a:endPar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ISCA 2024</a:t>
            </a: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r>
              <a:rPr kumimoji="0" lang="en-US" altLang="en-US" sz="28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rPr>
              <a:t>29 June 2024</a:t>
            </a: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a:p>
            <a:pPr marL="0" marR="0" lvl="0" indent="0" algn="ctr" defTabSz="914400" rtl="0" eaLnBrk="1" fontAlgn="base" latinLnBrk="0" hangingPunct="1">
              <a:lnSpc>
                <a:spcPct val="100000"/>
              </a:lnSpc>
              <a:spcBef>
                <a:spcPct val="20000"/>
              </a:spcBef>
              <a:spcAft>
                <a:spcPct val="0"/>
              </a:spcAft>
              <a:buClr>
                <a:srgbClr val="CC9900"/>
              </a:buClr>
              <a:buSzPct val="65000"/>
              <a:buFont typeface="Wingdings" pitchFamily="2" charset="2"/>
              <a:buNone/>
              <a:tabLst/>
              <a:defRPr/>
            </a:pPr>
            <a:endParaRPr kumimoji="0" lang="en-US" altLang="en-US" sz="2400" b="0" i="0" u="none" strike="noStrike" kern="0" cap="none" spc="0" normalizeH="0" baseline="0" noProof="0" dirty="0">
              <a:ln>
                <a:noFill/>
              </a:ln>
              <a:solidFill>
                <a:srgbClr val="000000"/>
              </a:solidFill>
              <a:effectLst/>
              <a:uLnTx/>
              <a:uFillTx/>
              <a:latin typeface="Tahoma"/>
              <a:ea typeface="ＭＳ Ｐゴシック" panose="020B0600070205080204" pitchFamily="34" charset="-128"/>
            </a:endParaRPr>
          </a:p>
        </p:txBody>
      </p:sp>
    </p:spTree>
    <p:extLst>
      <p:ext uri="{BB962C8B-B14F-4D97-AF65-F5344CB8AC3E}">
        <p14:creationId xmlns:p14="http://schemas.microsoft.com/office/powerpoint/2010/main" val="303300770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Adoption: How to Ease </a:t>
            </a:r>
            <a:r>
              <a:rPr lang="en-US" sz="3600" b="1" dirty="0"/>
              <a:t>Programmability</a:t>
            </a:r>
            <a:r>
              <a:rPr lang="en-US" sz="3600" dirty="0"/>
              <a:t>? (I)</a:t>
            </a:r>
          </a:p>
        </p:txBody>
      </p:sp>
      <p:sp>
        <p:nvSpPr>
          <p:cNvPr id="3" name="Content Placeholder 2"/>
          <p:cNvSpPr>
            <a:spLocks noGrp="1"/>
          </p:cNvSpPr>
          <p:nvPr>
            <p:ph idx="1"/>
          </p:nvPr>
        </p:nvSpPr>
        <p:spPr>
          <a:xfrm>
            <a:off x="228600" y="1052736"/>
            <a:ext cx="8610600" cy="5195664"/>
          </a:xfrm>
        </p:spPr>
        <p:txBody>
          <a:bodyPr/>
          <a:lstStyle/>
          <a:p>
            <a:pPr algn="l"/>
            <a:r>
              <a:rPr lang="en-US" dirty="0"/>
              <a:t>Geraldo F. Oliveira, Alain Kohli, David Novo, </a:t>
            </a:r>
            <a:br>
              <a:rPr lang="en-US" dirty="0"/>
            </a:br>
            <a:r>
              <a:rPr lang="en-US" dirty="0"/>
              <a:t>Juan Gómez-Luna, Onur Mutlu,</a:t>
            </a:r>
            <a:br>
              <a:rPr lang="en-US" dirty="0"/>
            </a:br>
            <a:r>
              <a:rPr lang="en-US" b="1" dirty="0">
                <a:solidFill>
                  <a:srgbClr val="0432FF"/>
                </a:solidFill>
              </a:rPr>
              <a:t>“</a:t>
            </a:r>
            <a:r>
              <a:rPr lang="en-US" b="1" i="0" dirty="0">
                <a:solidFill>
                  <a:srgbClr val="0000FF"/>
                </a:solidFill>
                <a:effectLst/>
                <a:hlinkClick r:id="rId2">
                  <a:extLst>
                    <a:ext uri="{A12FA001-AC4F-418D-AE19-62706E023703}">
                      <ahyp:hlinkClr xmlns:ahyp="http://schemas.microsoft.com/office/drawing/2018/hyperlinkcolor" val="tx"/>
                    </a:ext>
                  </a:extLst>
                </a:hlinkClick>
              </a:rPr>
              <a:t>DaPPA: A Data-Parallel Framework for Processing-in-Memory Architectures</a:t>
            </a:r>
            <a:r>
              <a:rPr lang="en-US" b="1" dirty="0">
                <a:solidFill>
                  <a:srgbClr val="0000FF"/>
                </a:solidFill>
              </a:rPr>
              <a:t>,</a:t>
            </a:r>
            <a:r>
              <a:rPr lang="en-US" b="1" i="0" dirty="0">
                <a:solidFill>
                  <a:srgbClr val="0432FF"/>
                </a:solidFill>
                <a:effectLst/>
              </a:rPr>
              <a:t>”</a:t>
            </a:r>
            <a:br>
              <a:rPr lang="en-US" dirty="0">
                <a:solidFill>
                  <a:srgbClr val="0432FF"/>
                </a:solidFill>
              </a:rPr>
            </a:br>
            <a:r>
              <a:rPr lang="en-US" dirty="0"/>
              <a:t>in</a:t>
            </a:r>
            <a:r>
              <a:rPr lang="en-US" i="1" dirty="0">
                <a:solidFill>
                  <a:srgbClr val="0432FF"/>
                </a:solidFill>
              </a:rPr>
              <a:t> </a:t>
            </a:r>
            <a:r>
              <a:rPr lang="en-US" i="1" dirty="0"/>
              <a:t>PACT SRC Student Competition,</a:t>
            </a:r>
            <a:r>
              <a:rPr lang="en-US" dirty="0"/>
              <a:t> Vienna, Austria, October 2023. </a:t>
            </a:r>
          </a:p>
        </p:txBody>
      </p:sp>
      <p:pic>
        <p:nvPicPr>
          <p:cNvPr id="6" name="Picture 5">
            <a:extLst>
              <a:ext uri="{FF2B5EF4-FFF2-40B4-BE49-F238E27FC236}">
                <a16:creationId xmlns:a16="http://schemas.microsoft.com/office/drawing/2014/main" id="{6868EA55-2B8A-A9F7-A0A1-192101D87475}"/>
              </a:ext>
            </a:extLst>
          </p:cNvPr>
          <p:cNvPicPr>
            <a:picLocks noChangeAspect="1"/>
          </p:cNvPicPr>
          <p:nvPr/>
        </p:nvPicPr>
        <p:blipFill rotWithShape="1">
          <a:blip r:embed="rId3">
            <a:extLst>
              <a:ext uri="{28A0092B-C50C-407E-A947-70E740481C1C}">
                <a14:useLocalDpi xmlns:a14="http://schemas.microsoft.com/office/drawing/2010/main" val="0"/>
              </a:ext>
            </a:extLst>
          </a:blip>
          <a:srcRect l="2342" t="25000" r="3187"/>
          <a:stretch/>
        </p:blipFill>
        <p:spPr>
          <a:xfrm>
            <a:off x="304800" y="3650568"/>
            <a:ext cx="8610600" cy="1280916"/>
          </a:xfrm>
          <a:prstGeom prst="rect">
            <a:avLst/>
          </a:prstGeom>
        </p:spPr>
      </p:pic>
    </p:spTree>
    <p:extLst>
      <p:ext uri="{BB962C8B-B14F-4D97-AF65-F5344CB8AC3E}">
        <p14:creationId xmlns:p14="http://schemas.microsoft.com/office/powerpoint/2010/main" val="1871160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066800"/>
          </a:xfrm>
        </p:spPr>
        <p:txBody>
          <a:bodyPr/>
          <a:lstStyle/>
          <a:p>
            <a:r>
              <a:rPr lang="en-US" sz="3600" dirty="0"/>
              <a:t>Adoption: How to Ease </a:t>
            </a:r>
            <a:r>
              <a:rPr lang="en-US" sz="3600" b="1" dirty="0"/>
              <a:t>Programmability</a:t>
            </a:r>
            <a:r>
              <a:rPr lang="en-US" sz="3600" dirty="0"/>
              <a:t>? (II)</a:t>
            </a:r>
          </a:p>
        </p:txBody>
      </p:sp>
      <p:sp>
        <p:nvSpPr>
          <p:cNvPr id="3" name="Content Placeholder 2"/>
          <p:cNvSpPr>
            <a:spLocks noGrp="1"/>
          </p:cNvSpPr>
          <p:nvPr>
            <p:ph idx="1"/>
          </p:nvPr>
        </p:nvSpPr>
        <p:spPr>
          <a:xfrm>
            <a:off x="228600" y="1052736"/>
            <a:ext cx="8610600" cy="5195664"/>
          </a:xfrm>
        </p:spPr>
        <p:txBody>
          <a:bodyPr/>
          <a:lstStyle/>
          <a:p>
            <a:r>
              <a:rPr lang="en-US" b="0" i="0" dirty="0" err="1">
                <a:solidFill>
                  <a:srgbClr val="000000"/>
                </a:solidFill>
                <a:effectLst/>
              </a:rPr>
              <a:t>Jinfan</a:t>
            </a:r>
            <a:r>
              <a:rPr lang="en-US" b="0" i="0" dirty="0">
                <a:solidFill>
                  <a:srgbClr val="000000"/>
                </a:solidFill>
                <a:effectLst/>
              </a:rPr>
              <a:t> Chen, Juan Gómez-Luna, Izzat El Hajj, </a:t>
            </a:r>
            <a:r>
              <a:rPr lang="en-US" b="0" i="0" dirty="0" err="1">
                <a:solidFill>
                  <a:srgbClr val="000000"/>
                </a:solidFill>
                <a:effectLst/>
              </a:rPr>
              <a:t>YuXin</a:t>
            </a:r>
            <a:r>
              <a:rPr lang="en-US" b="0" i="0" dirty="0">
                <a:solidFill>
                  <a:srgbClr val="000000"/>
                </a:solidFill>
                <a:effectLst/>
              </a:rPr>
              <a:t> Guo, and Onur Mutlu,</a:t>
            </a:r>
            <a:br>
              <a:rPr lang="en-US" b="0" i="0" dirty="0">
                <a:solidFill>
                  <a:srgbClr val="000000"/>
                </a:solidFill>
                <a:effectLst/>
              </a:rPr>
            </a:br>
            <a:r>
              <a:rPr lang="en-US" b="1" i="0" dirty="0">
                <a:solidFill>
                  <a:srgbClr val="0000FF"/>
                </a:solidFill>
                <a:effectLst/>
                <a:hlinkClick r:id="rId2">
                  <a:extLst>
                    <a:ext uri="{A12FA001-AC4F-418D-AE19-62706E023703}">
                      <ahyp:hlinkClr xmlns:ahyp="http://schemas.microsoft.com/office/drawing/2018/hyperlinkcolor" val="tx"/>
                    </a:ext>
                  </a:extLst>
                </a:hlinkClick>
              </a:rPr>
              <a:t>"SimplePIM: A Software Framework for Productive and Efficient Processing in Memory"</a:t>
            </a:r>
            <a:br>
              <a:rPr lang="en-US" b="0" i="0" dirty="0">
                <a:solidFill>
                  <a:srgbClr val="000000"/>
                </a:solidFill>
                <a:effectLst/>
              </a:rPr>
            </a:br>
            <a:r>
              <a:rPr lang="en-US" b="0" i="1" dirty="0">
                <a:solidFill>
                  <a:srgbClr val="000000"/>
                </a:solidFill>
                <a:effectLst/>
              </a:rPr>
              <a:t>Proceedings of the </a:t>
            </a:r>
            <a:r>
              <a:rPr lang="en-US" b="0" i="1" dirty="0">
                <a:solidFill>
                  <a:srgbClr val="000000"/>
                </a:solidFill>
                <a:effectLst/>
                <a:hlinkClick r:id="rId3"/>
              </a:rPr>
              <a:t>32nd International Conference on Parallel Architectures and Compilation Techniques</a:t>
            </a:r>
            <a:r>
              <a:rPr lang="en-US" b="0" i="1" dirty="0">
                <a:solidFill>
                  <a:srgbClr val="000000"/>
                </a:solidFill>
                <a:effectLst/>
              </a:rPr>
              <a:t> (</a:t>
            </a:r>
            <a:r>
              <a:rPr lang="en-US" b="1" i="1" dirty="0">
                <a:solidFill>
                  <a:srgbClr val="000000"/>
                </a:solidFill>
                <a:effectLst/>
              </a:rPr>
              <a:t>PACT</a:t>
            </a:r>
            <a:r>
              <a:rPr lang="en-US" b="0" i="1" dirty="0">
                <a:solidFill>
                  <a:srgbClr val="000000"/>
                </a:solidFill>
                <a:effectLst/>
              </a:rPr>
              <a:t>)</a:t>
            </a:r>
            <a:r>
              <a:rPr lang="en-US" b="0" i="0" dirty="0">
                <a:solidFill>
                  <a:srgbClr val="000000"/>
                </a:solidFill>
                <a:effectLst/>
              </a:rPr>
              <a:t>, Vienna, Austria, October 2023.</a:t>
            </a:r>
          </a:p>
          <a:p>
            <a:pPr algn="l"/>
            <a:endParaRPr lang="en-US" dirty="0"/>
          </a:p>
        </p:txBody>
      </p:sp>
      <p:pic>
        <p:nvPicPr>
          <p:cNvPr id="8" name="Picture 7">
            <a:extLst>
              <a:ext uri="{FF2B5EF4-FFF2-40B4-BE49-F238E27FC236}">
                <a16:creationId xmlns:a16="http://schemas.microsoft.com/office/drawing/2014/main" id="{1A329194-07DC-81E6-E817-34E625D975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789040"/>
            <a:ext cx="7772400" cy="2183887"/>
          </a:xfrm>
          <a:prstGeom prst="rect">
            <a:avLst/>
          </a:prstGeom>
        </p:spPr>
      </p:pic>
    </p:spTree>
    <p:extLst>
      <p:ext uri="{BB962C8B-B14F-4D97-AF65-F5344CB8AC3E}">
        <p14:creationId xmlns:p14="http://schemas.microsoft.com/office/powerpoint/2010/main" val="2803521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4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9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9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9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rgbClr val="C0C0C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25.xml><?xml version="1.0" encoding="utf-8"?>
<a:theme xmlns:a="http://schemas.openxmlformats.org/drawingml/2006/main" name="98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1_Office 테마">
  <a:themeElements>
    <a:clrScheme name="기본">
      <a:dk1>
        <a:sysClr val="windowText" lastClr="000000"/>
      </a:dk1>
      <a:lt1>
        <a:sysClr val="window" lastClr="FFFFFF"/>
      </a:lt1>
      <a:dk2>
        <a:srgbClr val="1B6AA3"/>
      </a:dk2>
      <a:lt2>
        <a:srgbClr val="FFFFFF"/>
      </a:lt2>
      <a:accent1>
        <a:srgbClr val="5DA5DA"/>
      </a:accent1>
      <a:accent2>
        <a:srgbClr val="FAA43A"/>
      </a:accent2>
      <a:accent3>
        <a:srgbClr val="60BD68"/>
      </a:accent3>
      <a:accent4>
        <a:srgbClr val="F17CB0"/>
      </a:accent4>
      <a:accent5>
        <a:srgbClr val="B2912F"/>
      </a:accent5>
      <a:accent6>
        <a:srgbClr val="307D99"/>
      </a:accent6>
      <a:hlink>
        <a:srgbClr val="0563C1"/>
      </a:hlink>
      <a:folHlink>
        <a:srgbClr val="954F72"/>
      </a:folHlink>
    </a:clrScheme>
    <a:fontScheme name="Calibri - 나눔고딕">
      <a:majorFont>
        <a:latin typeface="Calibri"/>
        <a:ea typeface="나눔고딕"/>
        <a:cs typeface=""/>
      </a:majorFont>
      <a:minorFont>
        <a:latin typeface="Calibri"/>
        <a:ea typeface="나눔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13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4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3_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31.xml><?xml version="1.0" encoding="utf-8"?>
<a:theme xmlns:a="http://schemas.openxmlformats.org/drawingml/2006/main" name="15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15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5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15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5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safari">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afari" id="{1E4A3212-A6D8-EB49-8049-412E3186FEB9}" vid="{93387931-C767-9D4F-BD0F-4952975219FD}"/>
    </a:ext>
  </a:extLst>
</a:theme>
</file>

<file path=ppt/theme/theme37.xml><?xml version="1.0" encoding="utf-8"?>
<a:theme xmlns:a="http://schemas.openxmlformats.org/drawingml/2006/main" name="5_Edg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just">
          <a:defRPr sz="400" b="1" dirty="0">
            <a:solidFill>
              <a:schemeClr val="bg2"/>
            </a:solidFill>
            <a:latin typeface="europa"/>
          </a:defRPr>
        </a:defPPr>
      </a:lstStyle>
    </a:sp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1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1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1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1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40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1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99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3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2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55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2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8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2.xml><?xml version="1.0" encoding="utf-8"?>
<a:theme xmlns:a="http://schemas.openxmlformats.org/drawingml/2006/main" name="2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4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4.xml><?xml version="1.0" encoding="utf-8"?>
<a:theme xmlns:a="http://schemas.openxmlformats.org/drawingml/2006/main" name="101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6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1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Metropolitan_bull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Presentation1" id="{A8ACA0D9-A384-4858-9FCC-2505F264A948}" vid="{6AE8C0EA-499D-4586-A497-DF22E9D58294}"/>
    </a:ext>
  </a:extLst>
</a:theme>
</file>

<file path=ppt/theme/theme58.xml><?xml version="1.0" encoding="utf-8"?>
<a:theme xmlns:a="http://schemas.openxmlformats.org/drawingml/2006/main" name="15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31_Edge">
  <a:themeElements>
    <a:clrScheme name="Custom 4">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0432FF"/>
      </a:hlink>
      <a:folHlink>
        <a:srgbClr val="0432FF"/>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Ed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34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2.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4.xml><?xml version="1.0" encoding="utf-8"?>
<a:theme xmlns:a="http://schemas.openxmlformats.org/drawingml/2006/main" name="BE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r" id="{8BF39661-A2EB-4A57-959D-1412D4B6AA4D}" vid="{29ACB7AB-B96D-4826-A0CC-9CFCC9A4501F}"/>
    </a:ext>
  </a:extLst>
</a:theme>
</file>

<file path=ppt/theme/theme65.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6.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Custom 7">
      <a:dk1>
        <a:srgbClr val="990000"/>
      </a:dk1>
      <a:lt1>
        <a:srgbClr val="FFFFFF"/>
      </a:lt1>
      <a:dk2>
        <a:srgbClr val="FFFFFF"/>
      </a:dk2>
      <a:lt2>
        <a:srgbClr val="FFFFFF"/>
      </a:lt2>
      <a:accent1>
        <a:srgbClr val="606060"/>
      </a:accent1>
      <a:accent2>
        <a:srgbClr val="A9A9A9"/>
      </a:accent2>
      <a:accent3>
        <a:srgbClr val="CCCCCC"/>
      </a:accent3>
      <a:accent4>
        <a:srgbClr val="990000"/>
      </a:accent4>
      <a:accent5>
        <a:srgbClr val="000000"/>
      </a:accent5>
      <a:accent6>
        <a:srgbClr val="969696"/>
      </a:accent6>
      <a:hlink>
        <a:srgbClr val="990000"/>
      </a:hlink>
      <a:folHlink>
        <a:srgbClr val="AEAE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9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336335</TotalTime>
  <Words>8101</Words>
  <Application>Microsoft Macintosh PowerPoint</Application>
  <PresentationFormat>On-screen Show (4:3)</PresentationFormat>
  <Paragraphs>1245</Paragraphs>
  <Slides>74</Slides>
  <Notes>37</Notes>
  <HiddenSlides>0</HiddenSlides>
  <MMClips>0</MMClips>
  <ScaleCrop>false</ScaleCrop>
  <HeadingPairs>
    <vt:vector size="6" baseType="variant">
      <vt:variant>
        <vt:lpstr>Fonts Used</vt:lpstr>
      </vt:variant>
      <vt:variant>
        <vt:i4>16</vt:i4>
      </vt:variant>
      <vt:variant>
        <vt:lpstr>Theme</vt:lpstr>
      </vt:variant>
      <vt:variant>
        <vt:i4>66</vt:i4>
      </vt:variant>
      <vt:variant>
        <vt:lpstr>Slide Titles</vt:lpstr>
      </vt:variant>
      <vt:variant>
        <vt:i4>74</vt:i4>
      </vt:variant>
    </vt:vector>
  </HeadingPairs>
  <TitlesOfParts>
    <vt:vector size="156" baseType="lpstr">
      <vt:lpstr>System Font Regular</vt:lpstr>
      <vt:lpstr>Arial</vt:lpstr>
      <vt:lpstr>Calibri</vt:lpstr>
      <vt:lpstr>Calibri Light</vt:lpstr>
      <vt:lpstr>Cambria</vt:lpstr>
      <vt:lpstr>Cambria Math</vt:lpstr>
      <vt:lpstr>Candara</vt:lpstr>
      <vt:lpstr>Corbel</vt:lpstr>
      <vt:lpstr>Courier</vt:lpstr>
      <vt:lpstr>Courier New</vt:lpstr>
      <vt:lpstr>Garamond</vt:lpstr>
      <vt:lpstr>Segoe UI Symbol</vt:lpstr>
      <vt:lpstr>Tahoma</vt:lpstr>
      <vt:lpstr>Times New Roman</vt:lpstr>
      <vt:lpstr>Trebuchet MS</vt:lpstr>
      <vt:lpstr>Wingdings</vt:lpstr>
      <vt:lpstr>Edge</vt:lpstr>
      <vt:lpstr>1_Edge</vt:lpstr>
      <vt:lpstr>3_Edge</vt:lpstr>
      <vt:lpstr>4_Edge</vt:lpstr>
      <vt:lpstr>6_Edge</vt:lpstr>
      <vt:lpstr>8_Edge</vt:lpstr>
      <vt:lpstr>2_Office Theme</vt:lpstr>
      <vt:lpstr>9_Edge</vt:lpstr>
      <vt:lpstr>17_Edge</vt:lpstr>
      <vt:lpstr>13_Edge</vt:lpstr>
      <vt:lpstr>23_Edge</vt:lpstr>
      <vt:lpstr>35_Edge</vt:lpstr>
      <vt:lpstr>39_Edge</vt:lpstr>
      <vt:lpstr>49_Edge</vt:lpstr>
      <vt:lpstr>56_Edge</vt:lpstr>
      <vt:lpstr>57_Edge</vt:lpstr>
      <vt:lpstr>58_Edge</vt:lpstr>
      <vt:lpstr>59_Edge</vt:lpstr>
      <vt:lpstr>64_Edge</vt:lpstr>
      <vt:lpstr>85_Edge</vt:lpstr>
      <vt:lpstr>90_Edge</vt:lpstr>
      <vt:lpstr>91_Edge</vt:lpstr>
      <vt:lpstr>95_Edge</vt:lpstr>
      <vt:lpstr>1_Metropolitan_bullet</vt:lpstr>
      <vt:lpstr>98_Edge</vt:lpstr>
      <vt:lpstr>1_Office 테마</vt:lpstr>
      <vt:lpstr>136_Edge</vt:lpstr>
      <vt:lpstr>144_Edge</vt:lpstr>
      <vt:lpstr>148_Edge</vt:lpstr>
      <vt:lpstr>3_Metropolitan_bullet</vt:lpstr>
      <vt:lpstr>151_Edge</vt:lpstr>
      <vt:lpstr>152_Edge</vt:lpstr>
      <vt:lpstr>154_Edge</vt:lpstr>
      <vt:lpstr>156_Edge</vt:lpstr>
      <vt:lpstr>159_Edge</vt:lpstr>
      <vt:lpstr>safari</vt:lpstr>
      <vt:lpstr>5_Edge</vt:lpstr>
      <vt:lpstr>7_Edge</vt:lpstr>
      <vt:lpstr>18_Edge</vt:lpstr>
      <vt:lpstr>19_Edge</vt:lpstr>
      <vt:lpstr>11_Edge</vt:lpstr>
      <vt:lpstr>14_Edge</vt:lpstr>
      <vt:lpstr>40_Edge</vt:lpstr>
      <vt:lpstr>15_Edge</vt:lpstr>
      <vt:lpstr>99_Edge</vt:lpstr>
      <vt:lpstr>137_Edge</vt:lpstr>
      <vt:lpstr>24_Edge</vt:lpstr>
      <vt:lpstr>155_Edge</vt:lpstr>
      <vt:lpstr>27_Edge</vt:lpstr>
      <vt:lpstr>28_Edge</vt:lpstr>
      <vt:lpstr>100_Edge</vt:lpstr>
      <vt:lpstr>29_Edge</vt:lpstr>
      <vt:lpstr>41_Edge</vt:lpstr>
      <vt:lpstr>101_Edge</vt:lpstr>
      <vt:lpstr>16_Edge</vt:lpstr>
      <vt:lpstr>12_Edge</vt:lpstr>
      <vt:lpstr>Metropolitan_bullet</vt:lpstr>
      <vt:lpstr>157_Edge</vt:lpstr>
      <vt:lpstr>31_Edge</vt:lpstr>
      <vt:lpstr>34_Edge</vt:lpstr>
      <vt:lpstr>Office Theme</vt:lpstr>
      <vt:lpstr>5_Office Theme</vt:lpstr>
      <vt:lpstr>Custom Design</vt:lpstr>
      <vt:lpstr>BEER</vt:lpstr>
      <vt:lpstr>1_Office Theme</vt:lpstr>
      <vt:lpstr>3_Office Theme</vt:lpstr>
      <vt:lpstr>Tutorial on  Memory-Centric Computing: PIM Adoption &amp; Programmability</vt:lpstr>
      <vt:lpstr>Agenda </vt:lpstr>
      <vt:lpstr>Processing in Memory:  Adoption Challenges</vt:lpstr>
      <vt:lpstr>Eliminating the Adoption Barriers</vt:lpstr>
      <vt:lpstr>Potential Barriers to Adoption of PIM</vt:lpstr>
      <vt:lpstr>We Need to Revisit the Entire Stack</vt:lpstr>
      <vt:lpstr>Adoption: How to Keep It Simple?</vt:lpstr>
      <vt:lpstr>Adoption: How to Ease Programmability? (I)</vt:lpstr>
      <vt:lpstr>Adoption: How to Ease Programmability? (II)</vt:lpstr>
      <vt:lpstr>PowerPoint Presentation</vt:lpstr>
      <vt:lpstr>Executive Summary</vt:lpstr>
      <vt:lpstr>Outline</vt:lpstr>
      <vt:lpstr>Processing-in-Memory (PIM)</vt:lpstr>
      <vt:lpstr>A State-of-the-Art PIM System</vt:lpstr>
      <vt:lpstr>Programming a PIM System (I)</vt:lpstr>
      <vt:lpstr>Programming a PIM System (II)</vt:lpstr>
      <vt:lpstr>Outline</vt:lpstr>
      <vt:lpstr>The SimplePIM Programming Framework</vt:lpstr>
      <vt:lpstr>Management Interface</vt:lpstr>
      <vt:lpstr>The SimplePIM Programming Framework</vt:lpstr>
      <vt:lpstr>Host-to-PIM Communication: Broadcast</vt:lpstr>
      <vt:lpstr>Host-to-PIM Communication: Scatter/Gather</vt:lpstr>
      <vt:lpstr>PIM-PIM Communication: AllReduce</vt:lpstr>
      <vt:lpstr>PIM-PIM Communication: AllGather</vt:lpstr>
      <vt:lpstr>The SimplePIM Programming Framework</vt:lpstr>
      <vt:lpstr>Processing Interface: Map</vt:lpstr>
      <vt:lpstr>Processing Interface: Reduction</vt:lpstr>
      <vt:lpstr>Processing Interface: Zip</vt:lpstr>
      <vt:lpstr>General Code Optimizations</vt:lpstr>
      <vt:lpstr>More in the Paper</vt:lpstr>
      <vt:lpstr>Outline</vt:lpstr>
      <vt:lpstr>Evaluation Methodology</vt:lpstr>
      <vt:lpstr>Productivity Improvement (I)</vt:lpstr>
      <vt:lpstr>Productivity Improvement (II)</vt:lpstr>
      <vt:lpstr>Productivity Improvement (III)</vt:lpstr>
      <vt:lpstr>Performance Evaluation (I)</vt:lpstr>
      <vt:lpstr>Performance Evaluation (II)</vt:lpstr>
      <vt:lpstr>Discussion</vt:lpstr>
      <vt:lpstr>SimplePIM: arXiv Version</vt:lpstr>
      <vt:lpstr>Source Code</vt:lpstr>
      <vt:lpstr>Conclusion</vt:lpstr>
      <vt:lpstr>Adoption: How to Maintain Coherence? (I)</vt:lpstr>
      <vt:lpstr>Challenge: Coherence for Hybrid CPU-PIM Apps</vt:lpstr>
      <vt:lpstr>Adoption: How to Maintain Coherence? (II)</vt:lpstr>
      <vt:lpstr>Adoption: How to Support Synchronization?</vt:lpstr>
      <vt:lpstr>Adoption: How to Support Virtual Memory?</vt:lpstr>
      <vt:lpstr>Adoption: Code and Data Mapping</vt:lpstr>
      <vt:lpstr>DAMOV Analysis Methodology &amp; Workloads</vt:lpstr>
      <vt:lpstr>Identifying Memory Bottlenecks</vt:lpstr>
      <vt:lpstr>Limitations of Prior Approaches (1/2) </vt:lpstr>
      <vt:lpstr>Limitations of Prior Approaches (1/2) </vt:lpstr>
      <vt:lpstr>Limitations of Prior Approaches (1/2) </vt:lpstr>
      <vt:lpstr>Limitations of Prior Approaches (1/2) </vt:lpstr>
      <vt:lpstr>Limitations of Prior Approaches (2/2) </vt:lpstr>
      <vt:lpstr>Limitations of Prior Approaches (2/2) </vt:lpstr>
      <vt:lpstr>Limitations of Prior Approaches (2/2) </vt:lpstr>
      <vt:lpstr>Identifying Memory Bottlenecks</vt:lpstr>
      <vt:lpstr>The Problem</vt:lpstr>
      <vt:lpstr>Our Goal</vt:lpstr>
      <vt:lpstr>Methodology Overview</vt:lpstr>
      <vt:lpstr>Methodology Overview</vt:lpstr>
      <vt:lpstr>Step 1: Application Profiling</vt:lpstr>
      <vt:lpstr>Methodology Overview</vt:lpstr>
      <vt:lpstr>Step 2: Locality-Based Clustering </vt:lpstr>
      <vt:lpstr>Step 2: Locality-Based Clustering </vt:lpstr>
      <vt:lpstr>Methodology Overview</vt:lpstr>
      <vt:lpstr>Step 3: Memory Bottleneck Classification (1/2)</vt:lpstr>
      <vt:lpstr>Step 3: Memory Bottleneck Classification (2/2)</vt:lpstr>
      <vt:lpstr>Step 3: Memory Bottleneck Analysis</vt:lpstr>
      <vt:lpstr>DAMOV is Open Source</vt:lpstr>
      <vt:lpstr>DAMOV is Open Source</vt:lpstr>
      <vt:lpstr>More on DAMOV Analysis Methodology &amp; Workloads</vt:lpstr>
      <vt:lpstr>More on DAMOV Methods &amp; Benchmarks</vt:lpstr>
      <vt:lpstr>Tutorial on  Memory-Centric Computing: PIM Adoption &amp; Programmability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ATLAS: A Scalable and High-Performance Scheduling Algorithm for Multiple Memory Controllers</dc:title>
  <dc:creator>yoongu</dc:creator>
  <cp:lastModifiedBy>De Oliveira Junior  Geraldo Francisco</cp:lastModifiedBy>
  <cp:revision>3244</cp:revision>
  <cp:lastPrinted>2017-12-05T03:30:35Z</cp:lastPrinted>
  <dcterms:created xsi:type="dcterms:W3CDTF">2010-10-08T20:41:54Z</dcterms:created>
  <dcterms:modified xsi:type="dcterms:W3CDTF">2024-06-28T18:53:57Z</dcterms:modified>
</cp:coreProperties>
</file>