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4.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9.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0.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1.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52.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3.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57.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58.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59.xml" ContentType="application/vnd.openxmlformats-officedocument.theme+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theme/theme60.xml" ContentType="application/vnd.openxmlformats-officedocument.theme+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1.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2.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3.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4.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65.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theme/theme66.xml" ContentType="application/vnd.openxmlformats-officedocument.theme+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67.xml" ContentType="application/vnd.openxmlformats-officedocument.theme+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68.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theme/theme69.xml" ContentType="application/vnd.openxmlformats-officedocument.theme+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70.xml" ContentType="application/vnd.openxmlformats-officedocument.theme+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theme/theme71.xml" ContentType="application/vnd.openxmlformats-officedocument.theme+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72.xml" ContentType="application/vnd.openxmlformats-officedocument.theme+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theme/theme73.xml" ContentType="application/vnd.openxmlformats-officedocument.theme+xml"/>
  <Override PartName="/ppt/theme/theme74.xml" ContentType="application/vnd.openxmlformats-officedocument.theme+xml"/>
  <Override PartName="/ppt/theme/theme7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34.xml" ContentType="application/vnd.openxmlformats-officedocument.presentationml.notesSlide+xml"/>
  <Override PartName="/ppt/tags/tag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4.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574" r:id="rId36"/>
    <p:sldMasterId id="2147487623" r:id="rId37"/>
    <p:sldMasterId id="2147487743" r:id="rId38"/>
    <p:sldMasterId id="2147488085" r:id="rId39"/>
    <p:sldMasterId id="2147488097" r:id="rId40"/>
    <p:sldMasterId id="2147488265" r:id="rId41"/>
    <p:sldMasterId id="2147488340" r:id="rId42"/>
    <p:sldMasterId id="2147488378" r:id="rId43"/>
    <p:sldMasterId id="2147488559" r:id="rId44"/>
    <p:sldMasterId id="2147488624" r:id="rId45"/>
    <p:sldMasterId id="2147488637" r:id="rId46"/>
    <p:sldMasterId id="2147488747" r:id="rId47"/>
    <p:sldMasterId id="2147488978" r:id="rId48"/>
    <p:sldMasterId id="2147488991" r:id="rId49"/>
    <p:sldMasterId id="2147489016" r:id="rId50"/>
    <p:sldMasterId id="2147489028" r:id="rId51"/>
    <p:sldMasterId id="2147489216" r:id="rId52"/>
    <p:sldMasterId id="2147489228" r:id="rId53"/>
    <p:sldMasterId id="2147489252" r:id="rId54"/>
    <p:sldMasterId id="2147489265" r:id="rId55"/>
    <p:sldMasterId id="2147489277" r:id="rId56"/>
    <p:sldMasterId id="2147489289" r:id="rId57"/>
    <p:sldMasterId id="2147489550" r:id="rId58"/>
    <p:sldMasterId id="2147489562" r:id="rId59"/>
    <p:sldMasterId id="2147489587" r:id="rId60"/>
    <p:sldMasterId id="2147489637" r:id="rId61"/>
    <p:sldMasterId id="2147489643" r:id="rId62"/>
    <p:sldMasterId id="2147489805" r:id="rId63"/>
    <p:sldMasterId id="2147489925" r:id="rId64"/>
    <p:sldMasterId id="2147489950" r:id="rId65"/>
    <p:sldMasterId id="2147489999" r:id="rId66"/>
    <p:sldMasterId id="2147490012" r:id="rId67"/>
    <p:sldMasterId id="2147490025" r:id="rId68"/>
    <p:sldMasterId id="2147490037" r:id="rId69"/>
    <p:sldMasterId id="2147490040" r:id="rId70"/>
    <p:sldMasterId id="2147490083" r:id="rId71"/>
    <p:sldMasterId id="2147490111" r:id="rId72"/>
    <p:sldMasterId id="2147490114" r:id="rId73"/>
  </p:sldMasterIdLst>
  <p:notesMasterIdLst>
    <p:notesMasterId r:id="rId187"/>
  </p:notesMasterIdLst>
  <p:handoutMasterIdLst>
    <p:handoutMasterId r:id="rId188"/>
  </p:handoutMasterIdLst>
  <p:sldIdLst>
    <p:sldId id="7689" r:id="rId74"/>
    <p:sldId id="7682" r:id="rId75"/>
    <p:sldId id="7183" r:id="rId76"/>
    <p:sldId id="7186" r:id="rId77"/>
    <p:sldId id="5601" r:id="rId78"/>
    <p:sldId id="7187" r:id="rId79"/>
    <p:sldId id="4884" r:id="rId80"/>
    <p:sldId id="661" r:id="rId81"/>
    <p:sldId id="264" r:id="rId82"/>
    <p:sldId id="662" r:id="rId83"/>
    <p:sldId id="663" r:id="rId84"/>
    <p:sldId id="666" r:id="rId85"/>
    <p:sldId id="667" r:id="rId86"/>
    <p:sldId id="5263" r:id="rId87"/>
    <p:sldId id="7188" r:id="rId88"/>
    <p:sldId id="7278" r:id="rId89"/>
    <p:sldId id="7189" r:id="rId90"/>
    <p:sldId id="7190" r:id="rId91"/>
    <p:sldId id="6578" r:id="rId92"/>
    <p:sldId id="6579" r:id="rId93"/>
    <p:sldId id="5003" r:id="rId94"/>
    <p:sldId id="5004" r:id="rId95"/>
    <p:sldId id="6580" r:id="rId96"/>
    <p:sldId id="5594" r:id="rId97"/>
    <p:sldId id="5595" r:id="rId98"/>
    <p:sldId id="7194" r:id="rId99"/>
    <p:sldId id="7195" r:id="rId100"/>
    <p:sldId id="3634" r:id="rId101"/>
    <p:sldId id="3636" r:id="rId102"/>
    <p:sldId id="3637" r:id="rId103"/>
    <p:sldId id="3638" r:id="rId104"/>
    <p:sldId id="3639" r:id="rId105"/>
    <p:sldId id="3640" r:id="rId106"/>
    <p:sldId id="7196" r:id="rId107"/>
    <p:sldId id="7197" r:id="rId108"/>
    <p:sldId id="7198" r:id="rId109"/>
    <p:sldId id="7199" r:id="rId110"/>
    <p:sldId id="7200" r:id="rId111"/>
    <p:sldId id="7201" r:id="rId112"/>
    <p:sldId id="761" r:id="rId113"/>
    <p:sldId id="705" r:id="rId114"/>
    <p:sldId id="706" r:id="rId115"/>
    <p:sldId id="762" r:id="rId116"/>
    <p:sldId id="589" r:id="rId117"/>
    <p:sldId id="763" r:id="rId118"/>
    <p:sldId id="777" r:id="rId119"/>
    <p:sldId id="735" r:id="rId120"/>
    <p:sldId id="7202" r:id="rId121"/>
    <p:sldId id="7203" r:id="rId122"/>
    <p:sldId id="7478" r:id="rId123"/>
    <p:sldId id="7670" r:id="rId124"/>
    <p:sldId id="7671" r:id="rId125"/>
    <p:sldId id="7672" r:id="rId126"/>
    <p:sldId id="1138" r:id="rId127"/>
    <p:sldId id="7673" r:id="rId128"/>
    <p:sldId id="7674" r:id="rId129"/>
    <p:sldId id="7675" r:id="rId130"/>
    <p:sldId id="7676" r:id="rId131"/>
    <p:sldId id="7677" r:id="rId132"/>
    <p:sldId id="7678" r:id="rId133"/>
    <p:sldId id="7679" r:id="rId134"/>
    <p:sldId id="7680" r:id="rId135"/>
    <p:sldId id="1109" r:id="rId136"/>
    <p:sldId id="7667" r:id="rId137"/>
    <p:sldId id="7204" r:id="rId138"/>
    <p:sldId id="7205" r:id="rId139"/>
    <p:sldId id="7206" r:id="rId140"/>
    <p:sldId id="7207" r:id="rId141"/>
    <p:sldId id="7481" r:id="rId142"/>
    <p:sldId id="901" r:id="rId143"/>
    <p:sldId id="954" r:id="rId144"/>
    <p:sldId id="1060" r:id="rId145"/>
    <p:sldId id="1065" r:id="rId146"/>
    <p:sldId id="1006" r:id="rId147"/>
    <p:sldId id="945" r:id="rId148"/>
    <p:sldId id="849" r:id="rId149"/>
    <p:sldId id="857" r:id="rId150"/>
    <p:sldId id="810" r:id="rId151"/>
    <p:sldId id="7464" r:id="rId152"/>
    <p:sldId id="7692" r:id="rId153"/>
    <p:sldId id="1184" r:id="rId154"/>
    <p:sldId id="263" r:id="rId155"/>
    <p:sldId id="281" r:id="rId156"/>
    <p:sldId id="1187" r:id="rId157"/>
    <p:sldId id="878" r:id="rId158"/>
    <p:sldId id="1182" r:id="rId159"/>
    <p:sldId id="1185" r:id="rId160"/>
    <p:sldId id="889" r:id="rId161"/>
    <p:sldId id="843" r:id="rId162"/>
    <p:sldId id="1186" r:id="rId163"/>
    <p:sldId id="892" r:id="rId164"/>
    <p:sldId id="1199" r:id="rId165"/>
    <p:sldId id="1200" r:id="rId166"/>
    <p:sldId id="7693" r:id="rId167"/>
    <p:sldId id="6680" r:id="rId168"/>
    <p:sldId id="7694" r:id="rId169"/>
    <p:sldId id="6681" r:id="rId170"/>
    <p:sldId id="7695" r:id="rId171"/>
    <p:sldId id="7696" r:id="rId172"/>
    <p:sldId id="7697" r:id="rId173"/>
    <p:sldId id="7698" r:id="rId174"/>
    <p:sldId id="7699" r:id="rId175"/>
    <p:sldId id="6056" r:id="rId176"/>
    <p:sldId id="6592" r:id="rId177"/>
    <p:sldId id="6491" r:id="rId178"/>
    <p:sldId id="7700" r:id="rId179"/>
    <p:sldId id="6632" r:id="rId180"/>
    <p:sldId id="6633" r:id="rId181"/>
    <p:sldId id="7465" r:id="rId182"/>
    <p:sldId id="7701" r:id="rId183"/>
    <p:sldId id="922" r:id="rId184"/>
    <p:sldId id="7702" r:id="rId185"/>
    <p:sldId id="7703" r:id="rId18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1A5712"/>
    <a:srgbClr val="8C0000"/>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30" autoAdjust="0"/>
    <p:restoredTop sz="95473" autoAdjust="0"/>
  </p:normalViewPr>
  <p:slideViewPr>
    <p:cSldViewPr>
      <p:cViewPr varScale="1">
        <p:scale>
          <a:sx n="120" d="100"/>
          <a:sy n="120" d="100"/>
        </p:scale>
        <p:origin x="1992" y="192"/>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1.xml"/><Relationship Id="rId138" Type="http://schemas.openxmlformats.org/officeDocument/2006/relationships/slide" Target="slides/slide65.xml"/><Relationship Id="rId159" Type="http://schemas.openxmlformats.org/officeDocument/2006/relationships/slide" Target="slides/slide86.xml"/><Relationship Id="rId170" Type="http://schemas.openxmlformats.org/officeDocument/2006/relationships/slide" Target="slides/slide97.xml"/><Relationship Id="rId191" Type="http://schemas.openxmlformats.org/officeDocument/2006/relationships/theme" Target="theme/theme1.xml"/><Relationship Id="rId107" Type="http://schemas.openxmlformats.org/officeDocument/2006/relationships/slide" Target="slides/slide3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xml"/><Relationship Id="rId128" Type="http://schemas.openxmlformats.org/officeDocument/2006/relationships/slide" Target="slides/slide55.xml"/><Relationship Id="rId149" Type="http://schemas.openxmlformats.org/officeDocument/2006/relationships/slide" Target="slides/slide76.xml"/><Relationship Id="rId5" Type="http://schemas.openxmlformats.org/officeDocument/2006/relationships/slideMaster" Target="slideMasters/slideMaster5.xml"/><Relationship Id="rId95" Type="http://schemas.openxmlformats.org/officeDocument/2006/relationships/slide" Target="slides/slide22.xml"/><Relationship Id="rId160" Type="http://schemas.openxmlformats.org/officeDocument/2006/relationships/slide" Target="slides/slide87.xml"/><Relationship Id="rId181" Type="http://schemas.openxmlformats.org/officeDocument/2006/relationships/slide" Target="slides/slide108.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5.xml"/><Relationship Id="rId139" Type="http://schemas.openxmlformats.org/officeDocument/2006/relationships/slide" Target="slides/slide66.xml"/><Relationship Id="rId85" Type="http://schemas.openxmlformats.org/officeDocument/2006/relationships/slide" Target="slides/slide12.xml"/><Relationship Id="rId150" Type="http://schemas.openxmlformats.org/officeDocument/2006/relationships/slide" Target="slides/slide77.xml"/><Relationship Id="rId171" Type="http://schemas.openxmlformats.org/officeDocument/2006/relationships/slide" Target="slides/slide98.xml"/><Relationship Id="rId192"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5.xml"/><Relationship Id="rId129" Type="http://schemas.openxmlformats.org/officeDocument/2006/relationships/slide" Target="slides/slide56.xml"/><Relationship Id="rId54" Type="http://schemas.openxmlformats.org/officeDocument/2006/relationships/slideMaster" Target="slideMasters/slideMaster54.xml"/><Relationship Id="rId75" Type="http://schemas.openxmlformats.org/officeDocument/2006/relationships/slide" Target="slides/slide2.xml"/><Relationship Id="rId96" Type="http://schemas.openxmlformats.org/officeDocument/2006/relationships/slide" Target="slides/slide23.xml"/><Relationship Id="rId140" Type="http://schemas.openxmlformats.org/officeDocument/2006/relationships/slide" Target="slides/slide67.xml"/><Relationship Id="rId161" Type="http://schemas.openxmlformats.org/officeDocument/2006/relationships/slide" Target="slides/slide88.xml"/><Relationship Id="rId182" Type="http://schemas.openxmlformats.org/officeDocument/2006/relationships/slide" Target="slides/slide10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46.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3.xml"/><Relationship Id="rId130" Type="http://schemas.openxmlformats.org/officeDocument/2006/relationships/slide" Target="slides/slide57.xml"/><Relationship Id="rId151" Type="http://schemas.openxmlformats.org/officeDocument/2006/relationships/slide" Target="slides/slide78.xml"/><Relationship Id="rId172" Type="http://schemas.openxmlformats.org/officeDocument/2006/relationships/slide" Target="slides/slide9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36.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3.xml"/><Relationship Id="rId97" Type="http://schemas.openxmlformats.org/officeDocument/2006/relationships/slide" Target="slides/slide24.xml"/><Relationship Id="rId104" Type="http://schemas.openxmlformats.org/officeDocument/2006/relationships/slide" Target="slides/slide31.xml"/><Relationship Id="rId120" Type="http://schemas.openxmlformats.org/officeDocument/2006/relationships/slide" Target="slides/slide47.xml"/><Relationship Id="rId125" Type="http://schemas.openxmlformats.org/officeDocument/2006/relationships/slide" Target="slides/slide52.xml"/><Relationship Id="rId141" Type="http://schemas.openxmlformats.org/officeDocument/2006/relationships/slide" Target="slides/slide68.xml"/><Relationship Id="rId146" Type="http://schemas.openxmlformats.org/officeDocument/2006/relationships/slide" Target="slides/slide73.xml"/><Relationship Id="rId167" Type="http://schemas.openxmlformats.org/officeDocument/2006/relationships/slide" Target="slides/slide94.xml"/><Relationship Id="rId18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 Target="slides/slide19.xml"/><Relationship Id="rId162" Type="http://schemas.openxmlformats.org/officeDocument/2006/relationships/slide" Target="slides/slide89.xml"/><Relationship Id="rId183" Type="http://schemas.openxmlformats.org/officeDocument/2006/relationships/slide" Target="slides/slide11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4.xml"/><Relationship Id="rId110" Type="http://schemas.openxmlformats.org/officeDocument/2006/relationships/slide" Target="slides/slide37.xml"/><Relationship Id="rId115" Type="http://schemas.openxmlformats.org/officeDocument/2006/relationships/slide" Target="slides/slide42.xml"/><Relationship Id="rId131" Type="http://schemas.openxmlformats.org/officeDocument/2006/relationships/slide" Target="slides/slide58.xml"/><Relationship Id="rId136" Type="http://schemas.openxmlformats.org/officeDocument/2006/relationships/slide" Target="slides/slide63.xml"/><Relationship Id="rId157" Type="http://schemas.openxmlformats.org/officeDocument/2006/relationships/slide" Target="slides/slide84.xml"/><Relationship Id="rId178" Type="http://schemas.openxmlformats.org/officeDocument/2006/relationships/slide" Target="slides/slide105.xml"/><Relationship Id="rId61" Type="http://schemas.openxmlformats.org/officeDocument/2006/relationships/slideMaster" Target="slideMasters/slideMaster61.xml"/><Relationship Id="rId82" Type="http://schemas.openxmlformats.org/officeDocument/2006/relationships/slide" Target="slides/slide9.xml"/><Relationship Id="rId152" Type="http://schemas.openxmlformats.org/officeDocument/2006/relationships/slide" Target="slides/slide79.xml"/><Relationship Id="rId173" Type="http://schemas.openxmlformats.org/officeDocument/2006/relationships/slide" Target="slides/slide10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4.xml"/><Relationship Id="rId100" Type="http://schemas.openxmlformats.org/officeDocument/2006/relationships/slide" Target="slides/slide27.xml"/><Relationship Id="rId105" Type="http://schemas.openxmlformats.org/officeDocument/2006/relationships/slide" Target="slides/slide32.xml"/><Relationship Id="rId126" Type="http://schemas.openxmlformats.org/officeDocument/2006/relationships/slide" Target="slides/slide53.xml"/><Relationship Id="rId147" Type="http://schemas.openxmlformats.org/officeDocument/2006/relationships/slide" Target="slides/slide74.xml"/><Relationship Id="rId168"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20.xml"/><Relationship Id="rId98" Type="http://schemas.openxmlformats.org/officeDocument/2006/relationships/slide" Target="slides/slide25.xml"/><Relationship Id="rId121" Type="http://schemas.openxmlformats.org/officeDocument/2006/relationships/slide" Target="slides/slide48.xml"/><Relationship Id="rId142" Type="http://schemas.openxmlformats.org/officeDocument/2006/relationships/slide" Target="slides/slide69.xml"/><Relationship Id="rId163" Type="http://schemas.openxmlformats.org/officeDocument/2006/relationships/slide" Target="slides/slide90.xml"/><Relationship Id="rId184" Type="http://schemas.openxmlformats.org/officeDocument/2006/relationships/slide" Target="slides/slide111.xml"/><Relationship Id="rId189"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3.xml"/><Relationship Id="rId137" Type="http://schemas.openxmlformats.org/officeDocument/2006/relationships/slide" Target="slides/slide64.xml"/><Relationship Id="rId158" Type="http://schemas.openxmlformats.org/officeDocument/2006/relationships/slide" Target="slides/slide8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0.xml"/><Relationship Id="rId88" Type="http://schemas.openxmlformats.org/officeDocument/2006/relationships/slide" Target="slides/slide15.xml"/><Relationship Id="rId111" Type="http://schemas.openxmlformats.org/officeDocument/2006/relationships/slide" Target="slides/slide38.xml"/><Relationship Id="rId132" Type="http://schemas.openxmlformats.org/officeDocument/2006/relationships/slide" Target="slides/slide59.xml"/><Relationship Id="rId153" Type="http://schemas.openxmlformats.org/officeDocument/2006/relationships/slide" Target="slides/slide80.xml"/><Relationship Id="rId174" Type="http://schemas.openxmlformats.org/officeDocument/2006/relationships/slide" Target="slides/slide101.xml"/><Relationship Id="rId179" Type="http://schemas.openxmlformats.org/officeDocument/2006/relationships/slide" Target="slides/slide106.xml"/><Relationship Id="rId190"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3.xml"/><Relationship Id="rId127" Type="http://schemas.openxmlformats.org/officeDocument/2006/relationships/slide" Target="slides/slide5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 Target="slides/slide5.xml"/><Relationship Id="rId94" Type="http://schemas.openxmlformats.org/officeDocument/2006/relationships/slide" Target="slides/slide21.xml"/><Relationship Id="rId99" Type="http://schemas.openxmlformats.org/officeDocument/2006/relationships/slide" Target="slides/slide26.xml"/><Relationship Id="rId101" Type="http://schemas.openxmlformats.org/officeDocument/2006/relationships/slide" Target="slides/slide28.xml"/><Relationship Id="rId122" Type="http://schemas.openxmlformats.org/officeDocument/2006/relationships/slide" Target="slides/slide49.xml"/><Relationship Id="rId143" Type="http://schemas.openxmlformats.org/officeDocument/2006/relationships/slide" Target="slides/slide70.xml"/><Relationship Id="rId148" Type="http://schemas.openxmlformats.org/officeDocument/2006/relationships/slide" Target="slides/slide75.xml"/><Relationship Id="rId164" Type="http://schemas.openxmlformats.org/officeDocument/2006/relationships/slide" Target="slides/slide91.xml"/><Relationship Id="rId169" Type="http://schemas.openxmlformats.org/officeDocument/2006/relationships/slide" Target="slides/slide96.xml"/><Relationship Id="rId185" Type="http://schemas.openxmlformats.org/officeDocument/2006/relationships/slide" Target="slides/slide11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07.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6.xml"/><Relationship Id="rId112" Type="http://schemas.openxmlformats.org/officeDocument/2006/relationships/slide" Target="slides/slide39.xml"/><Relationship Id="rId133" Type="http://schemas.openxmlformats.org/officeDocument/2006/relationships/slide" Target="slides/slide60.xml"/><Relationship Id="rId154" Type="http://schemas.openxmlformats.org/officeDocument/2006/relationships/slide" Target="slides/slide81.xml"/><Relationship Id="rId175" Type="http://schemas.openxmlformats.org/officeDocument/2006/relationships/slide" Target="slides/slide102.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6.xml"/><Relationship Id="rId102" Type="http://schemas.openxmlformats.org/officeDocument/2006/relationships/slide" Target="slides/slide29.xml"/><Relationship Id="rId123" Type="http://schemas.openxmlformats.org/officeDocument/2006/relationships/slide" Target="slides/slide50.xml"/><Relationship Id="rId144" Type="http://schemas.openxmlformats.org/officeDocument/2006/relationships/slide" Target="slides/slide71.xml"/><Relationship Id="rId90" Type="http://schemas.openxmlformats.org/officeDocument/2006/relationships/slide" Target="slides/slide17.xml"/><Relationship Id="rId165" Type="http://schemas.openxmlformats.org/officeDocument/2006/relationships/slide" Target="slides/slide92.xml"/><Relationship Id="rId186" Type="http://schemas.openxmlformats.org/officeDocument/2006/relationships/slide" Target="slides/slide11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0.xml"/><Relationship Id="rId134" Type="http://schemas.openxmlformats.org/officeDocument/2006/relationships/slide" Target="slides/slide61.xml"/><Relationship Id="rId80" Type="http://schemas.openxmlformats.org/officeDocument/2006/relationships/slide" Target="slides/slide7.xml"/><Relationship Id="rId155" Type="http://schemas.openxmlformats.org/officeDocument/2006/relationships/slide" Target="slides/slide82.xml"/><Relationship Id="rId176" Type="http://schemas.openxmlformats.org/officeDocument/2006/relationships/slide" Target="slides/slide10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0.xml"/><Relationship Id="rId124" Type="http://schemas.openxmlformats.org/officeDocument/2006/relationships/slide" Target="slides/slide51.xml"/><Relationship Id="rId70" Type="http://schemas.openxmlformats.org/officeDocument/2006/relationships/slideMaster" Target="slideMasters/slideMaster70.xml"/><Relationship Id="rId91" Type="http://schemas.openxmlformats.org/officeDocument/2006/relationships/slide" Target="slides/slide18.xml"/><Relationship Id="rId145" Type="http://schemas.openxmlformats.org/officeDocument/2006/relationships/slide" Target="slides/slide72.xml"/><Relationship Id="rId166" Type="http://schemas.openxmlformats.org/officeDocument/2006/relationships/slide" Target="slides/slide93.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1.xml"/><Relationship Id="rId60" Type="http://schemas.openxmlformats.org/officeDocument/2006/relationships/slideMaster" Target="slideMasters/slideMaster60.xml"/><Relationship Id="rId81" Type="http://schemas.openxmlformats.org/officeDocument/2006/relationships/slide" Target="slides/slide8.xml"/><Relationship Id="rId135" Type="http://schemas.openxmlformats.org/officeDocument/2006/relationships/slide" Target="slides/slide62.xml"/><Relationship Id="rId156" Type="http://schemas.openxmlformats.org/officeDocument/2006/relationships/slide" Target="slides/slide83.xml"/><Relationship Id="rId177" Type="http://schemas.openxmlformats.org/officeDocument/2006/relationships/slide" Target="slides/slide104.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geraldo/Dropbox/Projects/matdram/Presentations/replots.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Users\joaodinis\Dropbox\1-Projects\202210_pLUTo\MICRO%202022%20Presentation\OneDrive%20Backup\pLUTo%20-%20MICRO%202022%20Presentation\Resources\plots_presentation.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Users\joaodinis\Dropbox\1-Projects\202210_pLUTo\MICRO%202022%20Presentation\OneDrive%20Backup\pLUTo%20-%20MICRO%202022%20Presentation\Resources\plots_presentation.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24155554744007"/>
          <c:y val="0.15488141393076674"/>
          <c:w val="0.76634516500208028"/>
          <c:h val="0.59511340134917934"/>
        </c:manualLayout>
      </c:layout>
      <c:barChart>
        <c:barDir val="col"/>
        <c:grouping val="clustered"/>
        <c:varyColors val="0"/>
        <c:ser>
          <c:idx val="0"/>
          <c:order val="0"/>
          <c:tx>
            <c:strRef>
              <c:f>Sheet1!$F$2</c:f>
              <c:strCache>
                <c:ptCount val="1"/>
                <c:pt idx="0">
                  <c:v>CPU</c:v>
                </c:pt>
              </c:strCache>
            </c:strRef>
          </c:tx>
          <c:spPr>
            <a:solidFill>
              <a:schemeClr val="accent1"/>
            </a:solidFill>
            <a:ln>
              <a:solidFill>
                <a:schemeClr val="tx1"/>
              </a:solidFill>
            </a:ln>
            <a:effectLst/>
          </c:spPr>
          <c:invertIfNegative val="0"/>
          <c:cat>
            <c:strRef>
              <c:f>Sheet1!$E$3:$E$15</c:f>
              <c:strCache>
                <c:ptCount val="13"/>
                <c:pt idx="0">
                  <c:v>2mm</c:v>
                </c:pt>
                <c:pt idx="1">
                  <c:v>3mm</c:v>
                </c:pt>
                <c:pt idx="2">
                  <c:v>cov</c:v>
                </c:pt>
                <c:pt idx="3">
                  <c:v>doitgen</c:v>
                </c:pt>
                <c:pt idx="4">
                  <c:v>fdtd</c:v>
                </c:pt>
                <c:pt idx="5">
                  <c:v>gemm</c:v>
                </c:pt>
                <c:pt idx="6">
                  <c:v>gs</c:v>
                </c:pt>
                <c:pt idx="7">
                  <c:v>hw</c:v>
                </c:pt>
                <c:pt idx="8">
                  <c:v>kmeans</c:v>
                </c:pt>
                <c:pt idx="9">
                  <c:v>bp</c:v>
                </c:pt>
                <c:pt idx="10">
                  <c:v>pca</c:v>
                </c:pt>
                <c:pt idx="11">
                  <c:v>x264</c:v>
                </c:pt>
                <c:pt idx="12">
                  <c:v>GMean</c:v>
                </c:pt>
              </c:strCache>
            </c:strRef>
          </c:cat>
          <c:val>
            <c:numRef>
              <c:f>Sheet1!$F$3:$F$15</c:f>
              <c:numCache>
                <c:formatCode>General</c:formatCode>
                <c:ptCount val="13"/>
                <c:pt idx="0">
                  <c:v>1</c:v>
                </c:pt>
                <c:pt idx="1">
                  <c:v>1</c:v>
                </c:pt>
                <c:pt idx="2">
                  <c:v>1</c:v>
                </c:pt>
                <c:pt idx="3">
                  <c:v>1</c:v>
                </c:pt>
                <c:pt idx="4">
                  <c:v>1</c:v>
                </c:pt>
                <c:pt idx="5">
                  <c:v>1</c:v>
                </c:pt>
                <c:pt idx="6">
                  <c:v>1</c:v>
                </c:pt>
                <c:pt idx="7">
                  <c:v>1</c:v>
                </c:pt>
                <c:pt idx="8">
                  <c:v>1</c:v>
                </c:pt>
                <c:pt idx="9">
                  <c:v>1</c:v>
                </c:pt>
                <c:pt idx="10">
                  <c:v>1</c:v>
                </c:pt>
                <c:pt idx="11">
                  <c:v>1</c:v>
                </c:pt>
                <c:pt idx="12">
                  <c:v>1</c:v>
                </c:pt>
              </c:numCache>
            </c:numRef>
          </c:val>
          <c:extLst>
            <c:ext xmlns:c16="http://schemas.microsoft.com/office/drawing/2014/chart" uri="{C3380CC4-5D6E-409C-BE32-E72D297353CC}">
              <c16:uniqueId val="{00000000-7FA0-1B4A-A3CA-0ACE60322FD7}"/>
            </c:ext>
          </c:extLst>
        </c:ser>
        <c:ser>
          <c:idx val="1"/>
          <c:order val="1"/>
          <c:tx>
            <c:strRef>
              <c:f>Sheet1!$G$2</c:f>
              <c:strCache>
                <c:ptCount val="1"/>
                <c:pt idx="0">
                  <c:v>GPU</c:v>
                </c:pt>
              </c:strCache>
            </c:strRef>
          </c:tx>
          <c:spPr>
            <a:solidFill>
              <a:srgbClr val="F3BC61"/>
            </a:solidFill>
            <a:ln>
              <a:solidFill>
                <a:schemeClr val="tx1"/>
              </a:solidFill>
            </a:ln>
            <a:effectLst/>
          </c:spPr>
          <c:invertIfNegative val="0"/>
          <c:cat>
            <c:strRef>
              <c:f>Sheet1!$E$3:$E$15</c:f>
              <c:strCache>
                <c:ptCount val="13"/>
                <c:pt idx="0">
                  <c:v>2mm</c:v>
                </c:pt>
                <c:pt idx="1">
                  <c:v>3mm</c:v>
                </c:pt>
                <c:pt idx="2">
                  <c:v>cov</c:v>
                </c:pt>
                <c:pt idx="3">
                  <c:v>doitgen</c:v>
                </c:pt>
                <c:pt idx="4">
                  <c:v>fdtd</c:v>
                </c:pt>
                <c:pt idx="5">
                  <c:v>gemm</c:v>
                </c:pt>
                <c:pt idx="6">
                  <c:v>gs</c:v>
                </c:pt>
                <c:pt idx="7">
                  <c:v>hw</c:v>
                </c:pt>
                <c:pt idx="8">
                  <c:v>kmeans</c:v>
                </c:pt>
                <c:pt idx="9">
                  <c:v>bp</c:v>
                </c:pt>
                <c:pt idx="10">
                  <c:v>pca</c:v>
                </c:pt>
                <c:pt idx="11">
                  <c:v>x264</c:v>
                </c:pt>
                <c:pt idx="12">
                  <c:v>GMean</c:v>
                </c:pt>
              </c:strCache>
            </c:strRef>
          </c:cat>
          <c:val>
            <c:numRef>
              <c:f>Sheet1!$G$3:$G$15</c:f>
              <c:numCache>
                <c:formatCode>General</c:formatCode>
                <c:ptCount val="13"/>
                <c:pt idx="0">
                  <c:v>0.13400000000000001</c:v>
                </c:pt>
                <c:pt idx="1">
                  <c:v>0.13800000000000001</c:v>
                </c:pt>
                <c:pt idx="2">
                  <c:v>3.5999999999999997E-2</c:v>
                </c:pt>
                <c:pt idx="3">
                  <c:v>6.3E-2</c:v>
                </c:pt>
                <c:pt idx="5">
                  <c:v>0.16300000000000001</c:v>
                </c:pt>
                <c:pt idx="6">
                  <c:v>1.2E-2</c:v>
                </c:pt>
                <c:pt idx="7">
                  <c:v>8.9999999999999993E-3</c:v>
                </c:pt>
                <c:pt idx="8">
                  <c:v>1.4999999999999999E-2</c:v>
                </c:pt>
                <c:pt idx="12">
                  <c:v>4.2709999999999998E-2</c:v>
                </c:pt>
              </c:numCache>
            </c:numRef>
          </c:val>
          <c:extLst>
            <c:ext xmlns:c16="http://schemas.microsoft.com/office/drawing/2014/chart" uri="{C3380CC4-5D6E-409C-BE32-E72D297353CC}">
              <c16:uniqueId val="{00000001-7FA0-1B4A-A3CA-0ACE60322FD7}"/>
            </c:ext>
          </c:extLst>
        </c:ser>
        <c:ser>
          <c:idx val="2"/>
          <c:order val="2"/>
          <c:tx>
            <c:strRef>
              <c:f>Sheet1!$H$2</c:f>
              <c:strCache>
                <c:ptCount val="1"/>
                <c:pt idx="0">
                  <c:v>SIMDRAM</c:v>
                </c:pt>
              </c:strCache>
            </c:strRef>
          </c:tx>
          <c:spPr>
            <a:solidFill>
              <a:srgbClr val="38A87F"/>
            </a:solidFill>
            <a:ln>
              <a:solidFill>
                <a:schemeClr val="tx1"/>
              </a:solidFill>
            </a:ln>
            <a:effectLst/>
          </c:spPr>
          <c:invertIfNegative val="0"/>
          <c:cat>
            <c:strRef>
              <c:f>Sheet1!$E$3:$E$15</c:f>
              <c:strCache>
                <c:ptCount val="13"/>
                <c:pt idx="0">
                  <c:v>2mm</c:v>
                </c:pt>
                <c:pt idx="1">
                  <c:v>3mm</c:v>
                </c:pt>
                <c:pt idx="2">
                  <c:v>cov</c:v>
                </c:pt>
                <c:pt idx="3">
                  <c:v>doitgen</c:v>
                </c:pt>
                <c:pt idx="4">
                  <c:v>fdtd</c:v>
                </c:pt>
                <c:pt idx="5">
                  <c:v>gemm</c:v>
                </c:pt>
                <c:pt idx="6">
                  <c:v>gs</c:v>
                </c:pt>
                <c:pt idx="7">
                  <c:v>hw</c:v>
                </c:pt>
                <c:pt idx="8">
                  <c:v>kmeans</c:v>
                </c:pt>
                <c:pt idx="9">
                  <c:v>bp</c:v>
                </c:pt>
                <c:pt idx="10">
                  <c:v>pca</c:v>
                </c:pt>
                <c:pt idx="11">
                  <c:v>x264</c:v>
                </c:pt>
                <c:pt idx="12">
                  <c:v>GMean</c:v>
                </c:pt>
              </c:strCache>
            </c:strRef>
          </c:cat>
          <c:val>
            <c:numRef>
              <c:f>Sheet1!$H$3:$H$15</c:f>
              <c:numCache>
                <c:formatCode>General</c:formatCode>
                <c:ptCount val="13"/>
                <c:pt idx="0">
                  <c:v>2.3460000000000001</c:v>
                </c:pt>
                <c:pt idx="1">
                  <c:v>2.3279999999999998</c:v>
                </c:pt>
                <c:pt idx="2">
                  <c:v>8.1950000000000003</c:v>
                </c:pt>
                <c:pt idx="3">
                  <c:v>0.34300000000000003</c:v>
                </c:pt>
                <c:pt idx="4">
                  <c:v>2.6259999999999999</c:v>
                </c:pt>
                <c:pt idx="5">
                  <c:v>2.35</c:v>
                </c:pt>
                <c:pt idx="6">
                  <c:v>2.9940000000000002</c:v>
                </c:pt>
                <c:pt idx="7">
                  <c:v>4.1000000000000002E-2</c:v>
                </c:pt>
                <c:pt idx="8">
                  <c:v>5.1890000000000001</c:v>
                </c:pt>
                <c:pt idx="9">
                  <c:v>62.814</c:v>
                </c:pt>
                <c:pt idx="10">
                  <c:v>0.153</c:v>
                </c:pt>
                <c:pt idx="11">
                  <c:v>15.696</c:v>
                </c:pt>
                <c:pt idx="12">
                  <c:v>2.1378599999999999</c:v>
                </c:pt>
              </c:numCache>
            </c:numRef>
          </c:val>
          <c:extLst>
            <c:ext xmlns:c16="http://schemas.microsoft.com/office/drawing/2014/chart" uri="{C3380CC4-5D6E-409C-BE32-E72D297353CC}">
              <c16:uniqueId val="{00000002-7FA0-1B4A-A3CA-0ACE60322FD7}"/>
            </c:ext>
          </c:extLst>
        </c:ser>
        <c:ser>
          <c:idx val="3"/>
          <c:order val="3"/>
          <c:tx>
            <c:strRef>
              <c:f>Sheet1!$I$2</c:f>
              <c:strCache>
                <c:ptCount val="1"/>
                <c:pt idx="0">
                  <c:v>MIMDRAM</c:v>
                </c:pt>
              </c:strCache>
            </c:strRef>
          </c:tx>
          <c:spPr>
            <a:solidFill>
              <a:srgbClr val="5CA2DB"/>
            </a:solidFill>
            <a:ln>
              <a:solidFill>
                <a:schemeClr val="tx1"/>
              </a:solidFill>
            </a:ln>
            <a:effectLst/>
          </c:spPr>
          <c:invertIfNegative val="0"/>
          <c:cat>
            <c:strRef>
              <c:f>Sheet1!$E$3:$E$15</c:f>
              <c:strCache>
                <c:ptCount val="13"/>
                <c:pt idx="0">
                  <c:v>2mm</c:v>
                </c:pt>
                <c:pt idx="1">
                  <c:v>3mm</c:v>
                </c:pt>
                <c:pt idx="2">
                  <c:v>cov</c:v>
                </c:pt>
                <c:pt idx="3">
                  <c:v>doitgen</c:v>
                </c:pt>
                <c:pt idx="4">
                  <c:v>fdtd</c:v>
                </c:pt>
                <c:pt idx="5">
                  <c:v>gemm</c:v>
                </c:pt>
                <c:pt idx="6">
                  <c:v>gs</c:v>
                </c:pt>
                <c:pt idx="7">
                  <c:v>hw</c:v>
                </c:pt>
                <c:pt idx="8">
                  <c:v>kmeans</c:v>
                </c:pt>
                <c:pt idx="9">
                  <c:v>bp</c:v>
                </c:pt>
                <c:pt idx="10">
                  <c:v>pca</c:v>
                </c:pt>
                <c:pt idx="11">
                  <c:v>x264</c:v>
                </c:pt>
                <c:pt idx="12">
                  <c:v>GMean</c:v>
                </c:pt>
              </c:strCache>
            </c:strRef>
          </c:cat>
          <c:val>
            <c:numRef>
              <c:f>Sheet1!$I$3:$I$15</c:f>
              <c:numCache>
                <c:formatCode>General</c:formatCode>
                <c:ptCount val="13"/>
                <c:pt idx="0">
                  <c:v>30.754000000000001</c:v>
                </c:pt>
                <c:pt idx="1">
                  <c:v>36.107999999999997</c:v>
                </c:pt>
                <c:pt idx="2">
                  <c:v>199.08099999999999</c:v>
                </c:pt>
                <c:pt idx="3">
                  <c:v>13.407999999999999</c:v>
                </c:pt>
                <c:pt idx="4">
                  <c:v>2.6890000000000001</c:v>
                </c:pt>
                <c:pt idx="5">
                  <c:v>26.765000000000001</c:v>
                </c:pt>
                <c:pt idx="6">
                  <c:v>35.271999999999998</c:v>
                </c:pt>
                <c:pt idx="7">
                  <c:v>1.429</c:v>
                </c:pt>
                <c:pt idx="8">
                  <c:v>123.361</c:v>
                </c:pt>
                <c:pt idx="9">
                  <c:v>2397.384</c:v>
                </c:pt>
                <c:pt idx="10">
                  <c:v>2.294</c:v>
                </c:pt>
                <c:pt idx="11">
                  <c:v>92.781999999999996</c:v>
                </c:pt>
                <c:pt idx="12">
                  <c:v>30.610330000000001</c:v>
                </c:pt>
              </c:numCache>
            </c:numRef>
          </c:val>
          <c:extLst>
            <c:ext xmlns:c16="http://schemas.microsoft.com/office/drawing/2014/chart" uri="{C3380CC4-5D6E-409C-BE32-E72D297353CC}">
              <c16:uniqueId val="{00000003-7FA0-1B4A-A3CA-0ACE60322FD7}"/>
            </c:ext>
          </c:extLst>
        </c:ser>
        <c:dLbls>
          <c:showLegendKey val="0"/>
          <c:showVal val="0"/>
          <c:showCatName val="0"/>
          <c:showSerName val="0"/>
          <c:showPercent val="0"/>
          <c:showBubbleSize val="0"/>
        </c:dLbls>
        <c:gapWidth val="0"/>
        <c:overlap val="-38"/>
        <c:axId val="100144992"/>
        <c:axId val="100196544"/>
      </c:barChart>
      <c:catAx>
        <c:axId val="100144992"/>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venir Next" panose="020B0503020202020204" pitchFamily="34" charset="0"/>
                <a:ea typeface="+mn-ea"/>
                <a:cs typeface="+mn-cs"/>
              </a:defRPr>
            </a:pPr>
            <a:endParaRPr lang="en-US"/>
          </a:p>
        </c:txPr>
        <c:crossAx val="100196544"/>
        <c:crosses val="autoZero"/>
        <c:auto val="1"/>
        <c:lblAlgn val="ctr"/>
        <c:lblOffset val="100"/>
        <c:noMultiLvlLbl val="0"/>
      </c:catAx>
      <c:valAx>
        <c:axId val="100196544"/>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Avenir Next" panose="020B0503020202020204" pitchFamily="34" charset="0"/>
                    <a:ea typeface="+mn-ea"/>
                    <a:cs typeface="+mn-cs"/>
                  </a:defRPr>
                </a:pPr>
                <a:r>
                  <a:rPr lang="en-US" sz="2000" b="1"/>
                  <a:t>CPU-Normalized</a:t>
                </a:r>
                <a:br>
                  <a:rPr lang="en-US" sz="2000" b="1"/>
                </a:br>
                <a:r>
                  <a:rPr lang="en-US" sz="2000" b="1"/>
                  <a:t>Performance/Watt</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Avenir Next" panose="020B0503020202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venir Next" panose="020B0503020202020204" pitchFamily="34" charset="0"/>
                <a:ea typeface="+mn-ea"/>
                <a:cs typeface="+mn-cs"/>
              </a:defRPr>
            </a:pPr>
            <a:endParaRPr lang="en-US"/>
          </a:p>
        </c:txPr>
        <c:crossAx val="100144992"/>
        <c:crosses val="autoZero"/>
        <c:crossBetween val="between"/>
      </c:valAx>
      <c:spPr>
        <a:noFill/>
        <a:ln>
          <a:solidFill>
            <a:schemeClr val="tx1"/>
          </a:solidFill>
        </a:ln>
        <a:effectLst/>
      </c:spPr>
    </c:plotArea>
    <c:legend>
      <c:legendPos val="t"/>
      <c:legendEntry>
        <c:idx val="0"/>
        <c:delete val="1"/>
      </c:legendEntry>
      <c:layout>
        <c:manualLayout>
          <c:xMode val="edge"/>
          <c:yMode val="edge"/>
          <c:x val="0.15515423391829503"/>
          <c:y val="2.7777777777777776E-2"/>
          <c:w val="0.81593274630715329"/>
          <c:h val="8.4106517935258099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venir Next" panose="020B05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venir Next" panose="020B0503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35381084610801"/>
          <c:y val="0.16350283110678582"/>
          <c:w val="0.78966361088921855"/>
          <c:h val="0.69315933822878883"/>
        </c:manualLayout>
      </c:layout>
      <c:barChart>
        <c:barDir val="col"/>
        <c:grouping val="clustered"/>
        <c:varyColors val="0"/>
        <c:ser>
          <c:idx val="0"/>
          <c:order val="0"/>
          <c:tx>
            <c:strRef>
              <c:f>Speedups!$B$1</c:f>
              <c:strCache>
                <c:ptCount val="1"/>
                <c:pt idx="0">
                  <c:v>pLUTo-GSA</c:v>
                </c:pt>
              </c:strCache>
            </c:strRef>
          </c:tx>
          <c:spPr>
            <a:solidFill>
              <a:srgbClr val="F9DB6F"/>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'Speedups Area'!$B$2:$B$3</c:f>
              <c:numCache>
                <c:formatCode>General</c:formatCode>
                <c:ptCount val="2"/>
                <c:pt idx="0">
                  <c:v>426</c:v>
                </c:pt>
                <c:pt idx="1">
                  <c:v>441</c:v>
                </c:pt>
              </c:numCache>
            </c:numRef>
          </c:val>
          <c:extLst>
            <c:ext xmlns:c16="http://schemas.microsoft.com/office/drawing/2014/chart" uri="{C3380CC4-5D6E-409C-BE32-E72D297353CC}">
              <c16:uniqueId val="{00000000-75D3-B144-B837-789803961459}"/>
            </c:ext>
          </c:extLst>
        </c:ser>
        <c:ser>
          <c:idx val="1"/>
          <c:order val="1"/>
          <c:tx>
            <c:strRef>
              <c:f>Speedups!$C$1</c:f>
              <c:strCache>
                <c:ptCount val="1"/>
                <c:pt idx="0">
                  <c:v>pLUTo-BSA</c:v>
                </c:pt>
              </c:strCache>
            </c:strRef>
          </c:tx>
          <c:spPr>
            <a:solidFill>
              <a:srgbClr val="A6C68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'Speedups Area'!$C$2:$C$3</c:f>
              <c:numCache>
                <c:formatCode>General</c:formatCode>
                <c:ptCount val="2"/>
                <c:pt idx="0">
                  <c:v>801</c:v>
                </c:pt>
                <c:pt idx="1">
                  <c:v>830</c:v>
                </c:pt>
              </c:numCache>
            </c:numRef>
          </c:val>
          <c:extLst>
            <c:ext xmlns:c16="http://schemas.microsoft.com/office/drawing/2014/chart" uri="{C3380CC4-5D6E-409C-BE32-E72D297353CC}">
              <c16:uniqueId val="{00000001-75D3-B144-B837-789803961459}"/>
            </c:ext>
          </c:extLst>
        </c:ser>
        <c:ser>
          <c:idx val="2"/>
          <c:order val="2"/>
          <c:tx>
            <c:strRef>
              <c:f>Speedups!$D$1</c:f>
              <c:strCache>
                <c:ptCount val="1"/>
                <c:pt idx="0">
                  <c:v>pLUTo-GMC</c:v>
                </c:pt>
              </c:strCache>
            </c:strRef>
          </c:tx>
          <c:spPr>
            <a:solidFill>
              <a:srgbClr val="72A1D6"/>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'Speedups Area'!$D$2:$D$3</c:f>
              <c:numCache>
                <c:formatCode>General</c:formatCode>
                <c:ptCount val="2"/>
                <c:pt idx="0">
                  <c:v>1504</c:v>
                </c:pt>
                <c:pt idx="1">
                  <c:v>1558</c:v>
                </c:pt>
              </c:numCache>
            </c:numRef>
          </c:val>
          <c:extLst>
            <c:ext xmlns:c16="http://schemas.microsoft.com/office/drawing/2014/chart" uri="{C3380CC4-5D6E-409C-BE32-E72D297353CC}">
              <c16:uniqueId val="{00000002-75D3-B144-B837-789803961459}"/>
            </c:ext>
          </c:extLst>
        </c:ser>
        <c:dLbls>
          <c:dLblPos val="outEnd"/>
          <c:showLegendKey val="0"/>
          <c:showVal val="1"/>
          <c:showCatName val="0"/>
          <c:showSerName val="0"/>
          <c:showPercent val="0"/>
          <c:showBubbleSize val="0"/>
        </c:dLbls>
        <c:gapWidth val="219"/>
        <c:overlap val="-27"/>
        <c:axId val="1452202063"/>
        <c:axId val="1452198287"/>
      </c:barChart>
      <c:catAx>
        <c:axId val="1452202063"/>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Corbel" panose="020B0503020204020204" pitchFamily="34" charset="0"/>
                <a:ea typeface="+mn-ea"/>
                <a:cs typeface="+mn-cs"/>
              </a:defRPr>
            </a:pPr>
            <a:endParaRPr lang="en-US"/>
          </a:p>
        </c:txPr>
        <c:crossAx val="1452198287"/>
        <c:crosses val="autoZero"/>
        <c:auto val="1"/>
        <c:lblAlgn val="ctr"/>
        <c:lblOffset val="100"/>
        <c:noMultiLvlLbl val="0"/>
      </c:catAx>
      <c:valAx>
        <c:axId val="1452198287"/>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r>
                  <a:rPr lang="en-US" sz="2000"/>
                  <a:t>Average </a:t>
                </a:r>
                <a:r>
                  <a:rPr lang="en-US" sz="2000" b="0" i="0" u="none" strike="noStrike" baseline="0"/>
                  <a:t>Speedup </a:t>
                </a:r>
                <a:br>
                  <a:rPr lang="en-US" sz="2000" b="0" i="0" u="none" strike="noStrike" baseline="0"/>
                </a:br>
                <a:r>
                  <a:rPr lang="en-US" sz="2000" b="0" i="0" u="none" strike="noStrike" baseline="0"/>
                  <a:t>per Unit Area</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crossAx val="1452202063"/>
        <c:crosses val="autoZero"/>
        <c:crossBetween val="between"/>
      </c:valAx>
      <c:spPr>
        <a:noFill/>
        <a:ln>
          <a:solidFill>
            <a:schemeClr val="tx1"/>
          </a:solidFill>
        </a:ln>
        <a:effectLst/>
      </c:spPr>
    </c:plotArea>
    <c:legend>
      <c:legendPos val="t"/>
      <c:layout>
        <c:manualLayout>
          <c:xMode val="edge"/>
          <c:yMode val="edge"/>
          <c:x val="0.12061817027773489"/>
          <c:y val="4.49438202247191E-2"/>
          <c:w val="0.86333882284322305"/>
          <c:h val="8.4735468459700966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000">
          <a:solidFill>
            <a:schemeClr val="tx1"/>
          </a:solidFill>
          <a:latin typeface="Corbel" panose="020B0503020204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1476916834671"/>
          <c:y val="0.16507367735357717"/>
          <c:w val="0.82741108448400469"/>
          <c:h val="0.685480609298599"/>
        </c:manualLayout>
      </c:layout>
      <c:barChart>
        <c:barDir val="col"/>
        <c:grouping val="clustered"/>
        <c:varyColors val="0"/>
        <c:ser>
          <c:idx val="0"/>
          <c:order val="0"/>
          <c:tx>
            <c:strRef>
              <c:f>Speedups!$B$1</c:f>
              <c:strCache>
                <c:ptCount val="1"/>
                <c:pt idx="0">
                  <c:v>pLUTo-GSA</c:v>
                </c:pt>
              </c:strCache>
            </c:strRef>
          </c:tx>
          <c:spPr>
            <a:solidFill>
              <a:srgbClr val="F9DB6F"/>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Energy!$B$2:$B$3</c:f>
              <c:numCache>
                <c:formatCode>0</c:formatCode>
                <c:ptCount val="2"/>
                <c:pt idx="0">
                  <c:v>1361.7034722414755</c:v>
                </c:pt>
                <c:pt idx="1">
                  <c:v>28.966392217439974</c:v>
                </c:pt>
              </c:numCache>
            </c:numRef>
          </c:val>
          <c:extLst>
            <c:ext xmlns:c16="http://schemas.microsoft.com/office/drawing/2014/chart" uri="{C3380CC4-5D6E-409C-BE32-E72D297353CC}">
              <c16:uniqueId val="{00000000-EFD8-8B41-BFC5-9F8237B773BB}"/>
            </c:ext>
          </c:extLst>
        </c:ser>
        <c:ser>
          <c:idx val="1"/>
          <c:order val="1"/>
          <c:tx>
            <c:strRef>
              <c:f>Speedups!$C$1</c:f>
              <c:strCache>
                <c:ptCount val="1"/>
                <c:pt idx="0">
                  <c:v>pLUTo-BSA</c:v>
                </c:pt>
              </c:strCache>
            </c:strRef>
          </c:tx>
          <c:spPr>
            <a:solidFill>
              <a:srgbClr val="A6C68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Energy!$C$2:$C$3</c:f>
              <c:numCache>
                <c:formatCode>0</c:formatCode>
                <c:ptCount val="2"/>
                <c:pt idx="0">
                  <c:v>1854.9694897579293</c:v>
                </c:pt>
                <c:pt idx="1">
                  <c:v>39.459232415164351</c:v>
                </c:pt>
              </c:numCache>
            </c:numRef>
          </c:val>
          <c:extLst>
            <c:ext xmlns:c16="http://schemas.microsoft.com/office/drawing/2014/chart" uri="{C3380CC4-5D6E-409C-BE32-E72D297353CC}">
              <c16:uniqueId val="{00000001-EFD8-8B41-BFC5-9F8237B773BB}"/>
            </c:ext>
          </c:extLst>
        </c:ser>
        <c:ser>
          <c:idx val="2"/>
          <c:order val="2"/>
          <c:tx>
            <c:strRef>
              <c:f>Speedups!$D$1</c:f>
              <c:strCache>
                <c:ptCount val="1"/>
                <c:pt idx="0">
                  <c:v>pLUTo-GMC</c:v>
                </c:pt>
              </c:strCache>
            </c:strRef>
          </c:tx>
          <c:spPr>
            <a:solidFill>
              <a:srgbClr val="72A1D6"/>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C00000"/>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Speedups!$A$2:$A$4</c:f>
              <c:strCache>
                <c:ptCount val="3"/>
                <c:pt idx="0">
                  <c:v>CPU</c:v>
                </c:pt>
                <c:pt idx="1">
                  <c:v>GPU</c:v>
                </c:pt>
                <c:pt idx="2">
                  <c:v>PnM</c:v>
                </c:pt>
              </c:strCache>
            </c:strRef>
          </c:cat>
          <c:val>
            <c:numRef>
              <c:f>Energy!$D$2:$D$3</c:f>
              <c:numCache>
                <c:formatCode>0</c:formatCode>
                <c:ptCount val="2"/>
                <c:pt idx="0">
                  <c:v>3071.3750713054669</c:v>
                </c:pt>
                <c:pt idx="1">
                  <c:v>65.334822724550605</c:v>
                </c:pt>
              </c:numCache>
            </c:numRef>
          </c:val>
          <c:extLst>
            <c:ext xmlns:c16="http://schemas.microsoft.com/office/drawing/2014/chart" uri="{C3380CC4-5D6E-409C-BE32-E72D297353CC}">
              <c16:uniqueId val="{00000002-EFD8-8B41-BFC5-9F8237B773BB}"/>
            </c:ext>
          </c:extLst>
        </c:ser>
        <c:dLbls>
          <c:dLblPos val="outEnd"/>
          <c:showLegendKey val="0"/>
          <c:showVal val="1"/>
          <c:showCatName val="0"/>
          <c:showSerName val="0"/>
          <c:showPercent val="0"/>
          <c:showBubbleSize val="0"/>
        </c:dLbls>
        <c:gapWidth val="219"/>
        <c:overlap val="-27"/>
        <c:axId val="1452202063"/>
        <c:axId val="1452198287"/>
      </c:barChart>
      <c:catAx>
        <c:axId val="1452202063"/>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Corbel" panose="020B0503020204020204" pitchFamily="34" charset="0"/>
                <a:ea typeface="+mn-ea"/>
                <a:cs typeface="+mn-cs"/>
              </a:defRPr>
            </a:pPr>
            <a:endParaRPr lang="en-US"/>
          </a:p>
        </c:txPr>
        <c:crossAx val="1452198287"/>
        <c:crosses val="autoZero"/>
        <c:auto val="1"/>
        <c:lblAlgn val="ctr"/>
        <c:lblOffset val="100"/>
        <c:noMultiLvlLbl val="0"/>
      </c:catAx>
      <c:valAx>
        <c:axId val="1452198287"/>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r>
                  <a:rPr lang="en-US" sz="2000"/>
                  <a:t>Average </a:t>
                </a:r>
                <a:r>
                  <a:rPr lang="en-US" sz="2000" b="0" i="0" u="none" strike="noStrike" baseline="0"/>
                  <a:t>Energy Salving</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title>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crossAx val="1452202063"/>
        <c:crosses val="autoZero"/>
        <c:crossBetween val="between"/>
      </c:valAx>
      <c:spPr>
        <a:noFill/>
        <a:ln>
          <a:solidFill>
            <a:schemeClr val="tx1"/>
          </a:solidFill>
        </a:ln>
        <a:effectLst/>
      </c:spPr>
    </c:plotArea>
    <c:legend>
      <c:legendPos val="t"/>
      <c:layout>
        <c:manualLayout>
          <c:xMode val="edge"/>
          <c:yMode val="edge"/>
          <c:x val="9.8073845841733551E-2"/>
          <c:y val="4.4943877032765554E-2"/>
          <c:w val="0.86333882284322305"/>
          <c:h val="8.4735468459700966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000">
          <a:solidFill>
            <a:schemeClr val="tx1"/>
          </a:solidFill>
          <a:latin typeface="Corbel" panose="020B05030202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C8B5CA-6F68-5440-B315-4045CCAE1F32}" type="doc">
      <dgm:prSet loTypeId="urn:microsoft.com/office/officeart/2005/8/layout/hChevron3" loCatId="" qsTypeId="urn:microsoft.com/office/officeart/2005/8/quickstyle/simple1" qsCatId="simple" csTypeId="urn:microsoft.com/office/officeart/2005/8/colors/accent1_5" csCatId="accent1" phldr="1"/>
      <dgm:spPr/>
    </dgm:pt>
    <dgm:pt modelId="{979D5D5F-CFFB-4A44-A203-7EF76F995E83}">
      <dgm:prSet phldrT="[Text]"/>
      <dgm:spPr/>
      <dgm:t>
        <a:bodyPr/>
        <a:lstStyle/>
        <a:p>
          <a:pPr>
            <a:lnSpc>
              <a:spcPct val="100000"/>
            </a:lnSpc>
          </a:pPr>
          <a:r>
            <a:rPr lang="en-GB">
              <a:latin typeface="Corbel" panose="020B0503020204020204" pitchFamily="34" charset="0"/>
            </a:rPr>
            <a:t>C-Like Code with</a:t>
          </a:r>
        </a:p>
        <a:p>
          <a:pPr>
            <a:lnSpc>
              <a:spcPct val="100000"/>
            </a:lnSpc>
          </a:pPr>
          <a:r>
            <a:rPr lang="en-GB" b="1" i="1">
              <a:latin typeface="Corbel" panose="020B0503020204020204" pitchFamily="34" charset="0"/>
            </a:rPr>
            <a:t>pLUTo API</a:t>
          </a:r>
          <a:r>
            <a:rPr lang="en-GB" i="1">
              <a:latin typeface="Corbel" panose="020B0503020204020204" pitchFamily="34" charset="0"/>
            </a:rPr>
            <a:t> </a:t>
          </a:r>
          <a:r>
            <a:rPr lang="en-GB" i="0">
              <a:latin typeface="Corbel" panose="020B0503020204020204" pitchFamily="34" charset="0"/>
            </a:rPr>
            <a:t>calls</a:t>
          </a:r>
        </a:p>
      </dgm:t>
    </dgm:pt>
    <dgm:pt modelId="{32686CC3-8238-7440-94D6-633B0B26FC8D}" type="parTrans" cxnId="{7D4564E3-4FE3-E54B-B968-42850ACFFB82}">
      <dgm:prSet/>
      <dgm:spPr/>
      <dgm:t>
        <a:bodyPr/>
        <a:lstStyle/>
        <a:p>
          <a:endParaRPr lang="en-GB"/>
        </a:p>
      </dgm:t>
    </dgm:pt>
    <dgm:pt modelId="{A1C29126-D530-7D45-B89D-705A5B629287}" type="sibTrans" cxnId="{7D4564E3-4FE3-E54B-B968-42850ACFFB82}">
      <dgm:prSet/>
      <dgm:spPr/>
      <dgm:t>
        <a:bodyPr/>
        <a:lstStyle/>
        <a:p>
          <a:endParaRPr lang="en-GB"/>
        </a:p>
      </dgm:t>
    </dgm:pt>
    <dgm:pt modelId="{B840A59D-D7B8-5A4C-8DCE-5739D93AB8AA}">
      <dgm:prSet phldrT="[Text]"/>
      <dgm:spPr/>
      <dgm:t>
        <a:bodyPr/>
        <a:lstStyle/>
        <a:p>
          <a:r>
            <a:rPr lang="en-GB">
              <a:latin typeface="Corbel" panose="020B0503020204020204" pitchFamily="34" charset="0"/>
            </a:rPr>
            <a:t>Assembly Code with</a:t>
          </a:r>
          <a:br>
            <a:rPr lang="en-GB">
              <a:latin typeface="Corbel" panose="020B0503020204020204" pitchFamily="34" charset="0"/>
            </a:rPr>
          </a:br>
          <a:r>
            <a:rPr lang="en-GB" b="1" i="1">
              <a:latin typeface="Corbel" panose="020B0503020204020204" pitchFamily="34" charset="0"/>
            </a:rPr>
            <a:t>pLUTo ISA Extensions</a:t>
          </a:r>
        </a:p>
      </dgm:t>
    </dgm:pt>
    <dgm:pt modelId="{F754ECCA-CE37-FB48-9CE7-8F4EE8B81D75}" type="parTrans" cxnId="{271B2C67-E0F1-494F-BD2D-2856A0454E88}">
      <dgm:prSet/>
      <dgm:spPr/>
      <dgm:t>
        <a:bodyPr/>
        <a:lstStyle/>
        <a:p>
          <a:endParaRPr lang="en-GB"/>
        </a:p>
      </dgm:t>
    </dgm:pt>
    <dgm:pt modelId="{323A83F7-C32C-4C41-A113-9601D21F47F6}" type="sibTrans" cxnId="{271B2C67-E0F1-494F-BD2D-2856A0454E88}">
      <dgm:prSet/>
      <dgm:spPr/>
      <dgm:t>
        <a:bodyPr/>
        <a:lstStyle/>
        <a:p>
          <a:endParaRPr lang="en-GB"/>
        </a:p>
      </dgm:t>
    </dgm:pt>
    <dgm:pt modelId="{095FDF67-55EF-2344-BA25-9E176563F5D3}">
      <dgm:prSet phldrT="[Text]"/>
      <dgm:spPr/>
      <dgm:t>
        <a:bodyPr/>
        <a:lstStyle/>
        <a:p>
          <a:r>
            <a:rPr lang="en-GB">
              <a:latin typeface="Corbel" panose="020B0503020204020204" pitchFamily="34" charset="0"/>
            </a:rPr>
            <a:t>Execution in the </a:t>
          </a:r>
          <a:r>
            <a:rPr lang="en-GB" b="1" i="1">
              <a:latin typeface="Corbel" panose="020B0503020204020204" pitchFamily="34" charset="0"/>
            </a:rPr>
            <a:t>DRAM Substrate</a:t>
          </a:r>
        </a:p>
      </dgm:t>
    </dgm:pt>
    <dgm:pt modelId="{8817C059-F270-8C44-86D0-5C1F3FBB1A25}" type="parTrans" cxnId="{A5C0E43B-CDDB-D74E-B79D-0E910BEF3BF5}">
      <dgm:prSet/>
      <dgm:spPr/>
      <dgm:t>
        <a:bodyPr/>
        <a:lstStyle/>
        <a:p>
          <a:endParaRPr lang="en-GB"/>
        </a:p>
      </dgm:t>
    </dgm:pt>
    <dgm:pt modelId="{FC849C6E-BBC3-ED42-A33D-2443FF1DE192}" type="sibTrans" cxnId="{A5C0E43B-CDDB-D74E-B79D-0E910BEF3BF5}">
      <dgm:prSet/>
      <dgm:spPr/>
      <dgm:t>
        <a:bodyPr/>
        <a:lstStyle/>
        <a:p>
          <a:endParaRPr lang="en-GB"/>
        </a:p>
      </dgm:t>
    </dgm:pt>
    <dgm:pt modelId="{387E678E-7998-9445-86AA-44E1B0F59D32}" type="pres">
      <dgm:prSet presAssocID="{5EC8B5CA-6F68-5440-B315-4045CCAE1F32}" presName="Name0" presStyleCnt="0">
        <dgm:presLayoutVars>
          <dgm:dir/>
          <dgm:resizeHandles val="exact"/>
        </dgm:presLayoutVars>
      </dgm:prSet>
      <dgm:spPr/>
    </dgm:pt>
    <dgm:pt modelId="{8036C18A-E609-294B-A760-0CDDCB69D669}" type="pres">
      <dgm:prSet presAssocID="{979D5D5F-CFFB-4A44-A203-7EF76F995E83}" presName="parTxOnly" presStyleLbl="node1" presStyleIdx="0" presStyleCnt="3">
        <dgm:presLayoutVars>
          <dgm:bulletEnabled val="1"/>
        </dgm:presLayoutVars>
      </dgm:prSet>
      <dgm:spPr/>
    </dgm:pt>
    <dgm:pt modelId="{FFAA2D6D-BEB5-7A41-AE50-5354DB51BA92}" type="pres">
      <dgm:prSet presAssocID="{A1C29126-D530-7D45-B89D-705A5B629287}" presName="parSpace" presStyleCnt="0"/>
      <dgm:spPr/>
    </dgm:pt>
    <dgm:pt modelId="{4CCAA316-0589-354B-B544-CEEC099CFB9C}" type="pres">
      <dgm:prSet presAssocID="{B840A59D-D7B8-5A4C-8DCE-5739D93AB8AA}" presName="parTxOnly" presStyleLbl="node1" presStyleIdx="1" presStyleCnt="3" custScaleX="151056">
        <dgm:presLayoutVars>
          <dgm:bulletEnabled val="1"/>
        </dgm:presLayoutVars>
      </dgm:prSet>
      <dgm:spPr/>
    </dgm:pt>
    <dgm:pt modelId="{0AE8C921-57CF-9D46-91AC-176637223D8F}" type="pres">
      <dgm:prSet presAssocID="{323A83F7-C32C-4C41-A113-9601D21F47F6}" presName="parSpace" presStyleCnt="0"/>
      <dgm:spPr/>
    </dgm:pt>
    <dgm:pt modelId="{A911AD35-6562-C044-BB98-10C7C2E27183}" type="pres">
      <dgm:prSet presAssocID="{095FDF67-55EF-2344-BA25-9E176563F5D3}" presName="parTxOnly" presStyleLbl="node1" presStyleIdx="2" presStyleCnt="3">
        <dgm:presLayoutVars>
          <dgm:bulletEnabled val="1"/>
        </dgm:presLayoutVars>
      </dgm:prSet>
      <dgm:spPr/>
    </dgm:pt>
  </dgm:ptLst>
  <dgm:cxnLst>
    <dgm:cxn modelId="{BF029613-9ABB-524A-9723-5FB14600A469}" type="presOf" srcId="{979D5D5F-CFFB-4A44-A203-7EF76F995E83}" destId="{8036C18A-E609-294B-A760-0CDDCB69D669}" srcOrd="0" destOrd="0" presId="urn:microsoft.com/office/officeart/2005/8/layout/hChevron3"/>
    <dgm:cxn modelId="{A5C0E43B-CDDB-D74E-B79D-0E910BEF3BF5}" srcId="{5EC8B5CA-6F68-5440-B315-4045CCAE1F32}" destId="{095FDF67-55EF-2344-BA25-9E176563F5D3}" srcOrd="2" destOrd="0" parTransId="{8817C059-F270-8C44-86D0-5C1F3FBB1A25}" sibTransId="{FC849C6E-BBC3-ED42-A33D-2443FF1DE192}"/>
    <dgm:cxn modelId="{1AEA5744-8BD1-EE47-8AFB-FD4A3B9FB72D}" type="presOf" srcId="{095FDF67-55EF-2344-BA25-9E176563F5D3}" destId="{A911AD35-6562-C044-BB98-10C7C2E27183}" srcOrd="0" destOrd="0" presId="urn:microsoft.com/office/officeart/2005/8/layout/hChevron3"/>
    <dgm:cxn modelId="{9C642065-9AC7-6B41-A322-DAD8B3381C90}" type="presOf" srcId="{5EC8B5CA-6F68-5440-B315-4045CCAE1F32}" destId="{387E678E-7998-9445-86AA-44E1B0F59D32}" srcOrd="0" destOrd="0" presId="urn:microsoft.com/office/officeart/2005/8/layout/hChevron3"/>
    <dgm:cxn modelId="{271B2C67-E0F1-494F-BD2D-2856A0454E88}" srcId="{5EC8B5CA-6F68-5440-B315-4045CCAE1F32}" destId="{B840A59D-D7B8-5A4C-8DCE-5739D93AB8AA}" srcOrd="1" destOrd="0" parTransId="{F754ECCA-CE37-FB48-9CE7-8F4EE8B81D75}" sibTransId="{323A83F7-C32C-4C41-A113-9601D21F47F6}"/>
    <dgm:cxn modelId="{CB62206B-B1C4-A247-9C65-A9BDDC946A84}" type="presOf" srcId="{B840A59D-D7B8-5A4C-8DCE-5739D93AB8AA}" destId="{4CCAA316-0589-354B-B544-CEEC099CFB9C}" srcOrd="0" destOrd="0" presId="urn:microsoft.com/office/officeart/2005/8/layout/hChevron3"/>
    <dgm:cxn modelId="{7D4564E3-4FE3-E54B-B968-42850ACFFB82}" srcId="{5EC8B5CA-6F68-5440-B315-4045CCAE1F32}" destId="{979D5D5F-CFFB-4A44-A203-7EF76F995E83}" srcOrd="0" destOrd="0" parTransId="{32686CC3-8238-7440-94D6-633B0B26FC8D}" sibTransId="{A1C29126-D530-7D45-B89D-705A5B629287}"/>
    <dgm:cxn modelId="{5996FF87-67DD-B847-86C9-64E04D7E704A}" type="presParOf" srcId="{387E678E-7998-9445-86AA-44E1B0F59D32}" destId="{8036C18A-E609-294B-A760-0CDDCB69D669}" srcOrd="0" destOrd="0" presId="urn:microsoft.com/office/officeart/2005/8/layout/hChevron3"/>
    <dgm:cxn modelId="{C6F20EAF-7FCD-CD41-AD36-B09689B34E58}" type="presParOf" srcId="{387E678E-7998-9445-86AA-44E1B0F59D32}" destId="{FFAA2D6D-BEB5-7A41-AE50-5354DB51BA92}" srcOrd="1" destOrd="0" presId="urn:microsoft.com/office/officeart/2005/8/layout/hChevron3"/>
    <dgm:cxn modelId="{1D9FC780-AE78-914A-983A-674F766E1D31}" type="presParOf" srcId="{387E678E-7998-9445-86AA-44E1B0F59D32}" destId="{4CCAA316-0589-354B-B544-CEEC099CFB9C}" srcOrd="2" destOrd="0" presId="urn:microsoft.com/office/officeart/2005/8/layout/hChevron3"/>
    <dgm:cxn modelId="{259E74E7-DC2A-5542-BB2D-08BE120C4C53}" type="presParOf" srcId="{387E678E-7998-9445-86AA-44E1B0F59D32}" destId="{0AE8C921-57CF-9D46-91AC-176637223D8F}" srcOrd="3" destOrd="0" presId="urn:microsoft.com/office/officeart/2005/8/layout/hChevron3"/>
    <dgm:cxn modelId="{877310AF-08A3-5240-ABCD-F8C4BB112227}" type="presParOf" srcId="{387E678E-7998-9445-86AA-44E1B0F59D32}" destId="{A911AD35-6562-C044-BB98-10C7C2E27183}"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6C18A-E609-294B-A760-0CDDCB69D669}">
      <dsp:nvSpPr>
        <dsp:cNvPr id="0" name=""/>
        <dsp:cNvSpPr/>
      </dsp:nvSpPr>
      <dsp:spPr>
        <a:xfrm>
          <a:off x="2690" y="484928"/>
          <a:ext cx="2829293" cy="1131717"/>
        </a:xfrm>
        <a:prstGeom prst="homePlate">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100000"/>
            </a:lnSpc>
            <a:spcBef>
              <a:spcPct val="0"/>
            </a:spcBef>
            <a:spcAft>
              <a:spcPct val="35000"/>
            </a:spcAft>
            <a:buNone/>
          </a:pPr>
          <a:r>
            <a:rPr lang="en-GB" sz="2300" kern="1200">
              <a:latin typeface="Corbel" panose="020B0503020204020204" pitchFamily="34" charset="0"/>
            </a:rPr>
            <a:t>C-Like Code with</a:t>
          </a:r>
        </a:p>
        <a:p>
          <a:pPr marL="0" lvl="0" indent="0" algn="ctr" defTabSz="1022350">
            <a:lnSpc>
              <a:spcPct val="100000"/>
            </a:lnSpc>
            <a:spcBef>
              <a:spcPct val="0"/>
            </a:spcBef>
            <a:spcAft>
              <a:spcPct val="35000"/>
            </a:spcAft>
            <a:buNone/>
          </a:pPr>
          <a:r>
            <a:rPr lang="en-GB" sz="2300" b="1" i="1" kern="1200">
              <a:latin typeface="Corbel" panose="020B0503020204020204" pitchFamily="34" charset="0"/>
            </a:rPr>
            <a:t>pLUTo API</a:t>
          </a:r>
          <a:r>
            <a:rPr lang="en-GB" sz="2300" i="1" kern="1200">
              <a:latin typeface="Corbel" panose="020B0503020204020204" pitchFamily="34" charset="0"/>
            </a:rPr>
            <a:t> </a:t>
          </a:r>
          <a:r>
            <a:rPr lang="en-GB" sz="2300" i="0" kern="1200">
              <a:latin typeface="Corbel" panose="020B0503020204020204" pitchFamily="34" charset="0"/>
            </a:rPr>
            <a:t>calls</a:t>
          </a:r>
        </a:p>
      </dsp:txBody>
      <dsp:txXfrm>
        <a:off x="2690" y="484928"/>
        <a:ext cx="2546364" cy="1131717"/>
      </dsp:txXfrm>
    </dsp:sp>
    <dsp:sp modelId="{4CCAA316-0589-354B-B544-CEEC099CFB9C}">
      <dsp:nvSpPr>
        <dsp:cNvPr id="0" name=""/>
        <dsp:cNvSpPr/>
      </dsp:nvSpPr>
      <dsp:spPr>
        <a:xfrm>
          <a:off x="2266125" y="484928"/>
          <a:ext cx="4273818" cy="1131717"/>
        </a:xfrm>
        <a:prstGeom prst="chevron">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GB" sz="2300" kern="1200">
              <a:latin typeface="Corbel" panose="020B0503020204020204" pitchFamily="34" charset="0"/>
            </a:rPr>
            <a:t>Assembly Code with</a:t>
          </a:r>
          <a:br>
            <a:rPr lang="en-GB" sz="2300" kern="1200">
              <a:latin typeface="Corbel" panose="020B0503020204020204" pitchFamily="34" charset="0"/>
            </a:rPr>
          </a:br>
          <a:r>
            <a:rPr lang="en-GB" sz="2300" b="1" i="1" kern="1200">
              <a:latin typeface="Corbel" panose="020B0503020204020204" pitchFamily="34" charset="0"/>
            </a:rPr>
            <a:t>pLUTo ISA Extensions</a:t>
          </a:r>
        </a:p>
      </dsp:txBody>
      <dsp:txXfrm>
        <a:off x="2831984" y="484928"/>
        <a:ext cx="3142101" cy="1131717"/>
      </dsp:txXfrm>
    </dsp:sp>
    <dsp:sp modelId="{A911AD35-6562-C044-BB98-10C7C2E27183}">
      <dsp:nvSpPr>
        <dsp:cNvPr id="0" name=""/>
        <dsp:cNvSpPr/>
      </dsp:nvSpPr>
      <dsp:spPr>
        <a:xfrm>
          <a:off x="5974085" y="484928"/>
          <a:ext cx="2829293" cy="1131717"/>
        </a:xfrm>
        <a:prstGeom prst="chevron">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GB" sz="2300" kern="1200">
              <a:latin typeface="Corbel" panose="020B0503020204020204" pitchFamily="34" charset="0"/>
            </a:rPr>
            <a:t>Execution in the </a:t>
          </a:r>
          <a:r>
            <a:rPr lang="en-GB" sz="2300" b="1" i="1" kern="1200">
              <a:latin typeface="Corbel" panose="020B0503020204020204" pitchFamily="34" charset="0"/>
            </a:rPr>
            <a:t>DRAM Substrate</a:t>
          </a:r>
        </a:p>
      </dsp:txBody>
      <dsp:txXfrm>
        <a:off x="6539944" y="484928"/>
        <a:ext cx="1697576" cy="113171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6/28/24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6/28/24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60427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319145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299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892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402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503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465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503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567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latin typeface="Cambria" panose="020405030504060302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024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589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705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Processing-using-DRAM architectures suffers from three main limitations due to the rigid and large DRAM access granularity </a:t>
            </a:r>
          </a:p>
          <a:p>
            <a:endParaRPr lang="en-US" dirty="0"/>
          </a:p>
          <a:p>
            <a:r>
              <a:rPr lang="en-US" dirty="0"/>
              <a:t>[CLICK] First, they suffer from SIMD underutilization</a:t>
            </a:r>
          </a:p>
          <a:p>
            <a:endParaRPr lang="en-US" dirty="0"/>
          </a:p>
          <a:p>
            <a:r>
              <a:rPr lang="en-US" dirty="0"/>
              <a:t>[CLICK] Second, they suffer from a limited computation support </a:t>
            </a:r>
          </a:p>
          <a:p>
            <a:endParaRPr lang="en-US" dirty="0"/>
          </a:p>
          <a:p>
            <a:r>
              <a:rPr lang="en-US" dirty="0"/>
              <a:t>[CLICK] Third, they have a challenging programming model </a:t>
            </a:r>
          </a:p>
          <a:p>
            <a:endParaRPr lang="en-US" dirty="0"/>
          </a:p>
          <a:p>
            <a:r>
              <a:rPr lang="en-US" dirty="0"/>
              <a:t>Let me elaborate on each limitation next</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289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b="0" dirty="0"/>
              <a:t>To summarize, </a:t>
            </a:r>
            <a:r>
              <a:rPr kumimoji="0" lang="en-US" sz="1200" b="0" i="0" u="none" strike="noStrike" kern="0" cap="none" spc="0" normalizeH="0" baseline="0" noProof="0" dirty="0">
                <a:ln>
                  <a:noFill/>
                </a:ln>
                <a:solidFill>
                  <a:srgbClr val="E16161"/>
                </a:solidFill>
                <a:effectLst/>
                <a:uLnTx/>
                <a:uFillTx/>
                <a:latin typeface="Avenir Next" panose="020B0503020202020204" pitchFamily="34" charset="0"/>
              </a:rPr>
              <a:t>PUD’s </a:t>
            </a:r>
            <a:r>
              <a:rPr kumimoji="0" lang="en-US" sz="1200" b="0" i="0" u="sng" strike="noStrike" kern="0" cap="none" spc="0" normalizeH="0" baseline="0" noProof="0" dirty="0">
                <a:ln>
                  <a:noFill/>
                </a:ln>
                <a:solidFill>
                  <a:srgbClr val="E16161"/>
                </a:solidFill>
                <a:effectLst/>
                <a:uLnTx/>
                <a:uFillTx/>
                <a:latin typeface="Avenir Next" panose="020B0503020202020204" pitchFamily="34" charset="0"/>
              </a:rPr>
              <a:t>rigid granularity</a:t>
            </a:r>
            <a:r>
              <a:rPr kumimoji="0" lang="en-US" sz="1200" b="0" i="0" u="none" strike="noStrike" kern="0" cap="none" spc="0" normalizeH="0" baseline="0" noProof="0" dirty="0">
                <a:ln>
                  <a:noFill/>
                </a:ln>
                <a:solidFill>
                  <a:srgbClr val="E16161"/>
                </a:solidFill>
                <a:effectLst/>
                <a:uLnTx/>
                <a:uFillTx/>
                <a:latin typeface="Avenir Next" panose="020B0503020202020204" pitchFamily="34" charset="0"/>
              </a:rPr>
              <a:t> limits their applicability and  efficiency for different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16161"/>
              </a:solidFill>
              <a:effectLst/>
              <a:uLnTx/>
              <a:uFillTx/>
              <a:latin typeface="Avenir Next"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E16161"/>
                </a:solidFill>
                <a:effectLst/>
                <a:uLnTx/>
                <a:uFillTx/>
                <a:latin typeface="Avenir Next" panose="020B0503020202020204" pitchFamily="34" charset="0"/>
              </a:rPr>
              <a:t>[CLICK] Thus, our goal in this work is to </a:t>
            </a:r>
            <a:r>
              <a:rPr kumimoji="0" lang="en-US" sz="1200" b="0" i="0" u="none" strike="noStrike" kern="0" cap="none" spc="0" normalizeH="0" baseline="0" noProof="0" dirty="0">
                <a:ln>
                  <a:noFill/>
                </a:ln>
                <a:solidFill>
                  <a:schemeClr val="accent3"/>
                </a:solidFill>
                <a:effectLst/>
                <a:uLnTx/>
                <a:uFillTx/>
                <a:latin typeface="Avenir Next" panose="020B0503020202020204" pitchFamily="34" charset="0"/>
              </a:rPr>
              <a:t>d</a:t>
            </a:r>
            <a:r>
              <a:rPr lang="en-US" sz="1200" dirty="0" err="1">
                <a:solidFill>
                  <a:schemeClr val="accent3"/>
                </a:solidFill>
                <a:latin typeface="Avenir Next" panose="020B0503020202020204" pitchFamily="34" charset="0"/>
              </a:rPr>
              <a:t>esign</a:t>
            </a:r>
            <a:r>
              <a:rPr lang="en-US" sz="1200" dirty="0">
                <a:solidFill>
                  <a:schemeClr val="accent3"/>
                </a:solidFill>
                <a:latin typeface="Avenir Next" panose="020B0503020202020204" pitchFamily="34" charset="0"/>
              </a:rPr>
              <a:t> a flexible PUD system that overcomes the three limitations caused by DRAM’s large and rigid access granularity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3"/>
              </a:solidFill>
              <a:latin typeface="Avenir Next"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solidFill>
                <a:latin typeface="Avenir Next" panose="020B0503020202020204" pitchFamily="34" charset="0"/>
              </a:rPr>
              <a:t>[NEXT]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523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MIMDRAM’s key idea is to leverage fine-grained DRAM access for processing-using-DRAM operation</a:t>
            </a:r>
          </a:p>
          <a:p>
            <a:endParaRPr lang="en-US" dirty="0"/>
          </a:p>
          <a:p>
            <a:r>
              <a:rPr lang="en-US" dirty="0"/>
              <a:t>[CLICK] In traditional architectures, on every DRAM access, all rows in a DRAM mat are asserted even if only portion of that row will be accessed, since the global wordline propagates across all DRAM MATS. </a:t>
            </a:r>
          </a:p>
          <a:p>
            <a:endParaRPr lang="en-US" dirty="0"/>
          </a:p>
          <a:p>
            <a:r>
              <a:rPr lang="en-US" dirty="0"/>
              <a:t>[CLICK] Fine-Grained DRAM architectures segments the global wordline to access individual DRAM mats on an DRAM access.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640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Fine-grained DRAM has been previously proposed for energy-efficient DRAM access</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039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context of processing-using-DRAM, fine-grained DRAM provides three benefits</a:t>
            </a:r>
          </a:p>
          <a:p>
            <a:endParaRPr lang="en-US" dirty="0"/>
          </a:p>
          <a:p>
            <a:r>
              <a:rPr lang="en-US" dirty="0"/>
              <a:t>[CLICK] First, it improves SIMD utilization for a single PUD operations, by accessing only the DRAM mats with the target input operands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847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we can leverage the unused DRAM mats to concurrently execute independent PUD operations, in a multiple instruction, multiple data execution model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678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we can leverage the global and local data buses that connect DRAM mats to move data within a DRAM subarray, allowing for the implementation of vector reduction operations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344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since the number of DRAM rows in a single DRAM mat are on par with the number of SIMD lanes in vector ISAs, we can ease PUD’s programmability by leveraging current compiler infrastructure for such ISAs</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277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that, we proposed MIMDRAM, a hardware/software co-designed PUD system that enables fine-grained PUD computation at low cost and low programming effort</a:t>
            </a:r>
          </a:p>
          <a:p>
            <a:endParaRPr lang="en-US" dirty="0"/>
          </a:p>
          <a:p>
            <a:r>
              <a:rPr lang="en-US" dirty="0"/>
              <a:t>[CLICK] MIMDRAM constitutes of hardware and</a:t>
            </a:r>
          </a:p>
          <a:p>
            <a:endParaRPr lang="en-US" dirty="0"/>
          </a:p>
          <a:p>
            <a:r>
              <a:rPr lang="en-US" dirty="0"/>
              <a:t>[CLICK] software components, which I will elaborate on next.</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823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DRAM module </a:t>
            </a:r>
          </a:p>
          <a:p>
            <a:r>
              <a:rPr lang="en-US" dirty="0"/>
              <a:t>[CLICK] is composed of many DRAM chips</a:t>
            </a:r>
          </a:p>
          <a:p>
            <a:r>
              <a:rPr lang="en-US" dirty="0"/>
              <a:t>[CLICK] Each DRAM chip is composed of several banks.</a:t>
            </a:r>
          </a:p>
          <a:p>
            <a:r>
              <a:rPr lang="en-US" dirty="0"/>
              <a:t>[CLICK] Each bank has many subarrays, which are a 2D array of DRAM cells</a:t>
            </a:r>
          </a:p>
          <a:p>
            <a:endParaRPr lang="en-US" dirty="0"/>
          </a:p>
          <a:p>
            <a:r>
              <a:rPr lang="en-US" dirty="0"/>
              <a:t>[CLICK] The 2D array of DRAM cells are horizontally connected via a </a:t>
            </a:r>
            <a:r>
              <a:rPr lang="en-US" dirty="0" err="1"/>
              <a:t>wordline</a:t>
            </a:r>
            <a:r>
              <a:rPr lang="en-US" dirty="0"/>
              <a:t> </a:t>
            </a:r>
          </a:p>
          <a:p>
            <a:r>
              <a:rPr lang="en-US" dirty="0"/>
              <a:t>[CLICK] And vertically connected via a bitline</a:t>
            </a:r>
          </a:p>
          <a:p>
            <a:endParaRPr lang="en-US" dirty="0"/>
          </a:p>
          <a:p>
            <a:r>
              <a:rPr lang="en-US" dirty="0"/>
              <a:t>[CLICK] The </a:t>
            </a:r>
            <a:r>
              <a:rPr lang="en-US" dirty="0" err="1"/>
              <a:t>bitlines</a:t>
            </a:r>
            <a:r>
              <a:rPr lang="en-US" dirty="0"/>
              <a:t> are connected to an array of sense amplifiers </a:t>
            </a:r>
          </a:p>
          <a:p>
            <a:r>
              <a:rPr lang="en-US" dirty="0"/>
              <a:t>[CLICK] called row buffer .</a:t>
            </a:r>
          </a:p>
          <a:p>
            <a:r>
              <a:rPr lang="en-US" dirty="0"/>
              <a:t>[CLICK] A DRAM cell is composed of </a:t>
            </a:r>
          </a:p>
          <a:p>
            <a:r>
              <a:rPr lang="en-US" dirty="0"/>
              <a:t>[CLICK] A storage capacitor, which holds the data stored in DRAM as charge and</a:t>
            </a:r>
          </a:p>
          <a:p>
            <a:r>
              <a:rPr lang="en-US" dirty="0"/>
              <a:t>[CLICK] An access transistor, which enables and disables the charge flow from the storage capacitor to the bitline</a:t>
            </a:r>
          </a:p>
          <a:p>
            <a:endParaRPr lang="en-US" dirty="0"/>
          </a:p>
          <a:p>
            <a:r>
              <a:rPr lang="en-US" dirty="0"/>
              <a:t>[NEXT]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30068E84-B061-9446-9096-3BC730E6E604}"/>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890652-24CD-8049-8C2D-E31C691FC4F4}"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6/28/24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6B175C1-48FE-B943-8084-D38C72B2F104}"/>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BCED357B-4BE7-6449-9ECA-63DA660FD0DD}"/>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381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data path allows us to move data across adjacent DRAM mats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15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MIMDRAM’s control unit, implemented at the memory controller, is to schedule and orchestrate the execution of multiple PUD operations transparently from the user. I highlight three main components of our control unit.</a:t>
            </a:r>
          </a:p>
          <a:p>
            <a:endParaRPr lang="en-US" dirty="0"/>
          </a:p>
          <a:p>
            <a:r>
              <a:rPr lang="en-US" dirty="0"/>
              <a:t>[CLICK] First, the mat scheduler is responsible for identifying which PUD operations can be dispatched based on the current mat utilization </a:t>
            </a:r>
          </a:p>
          <a:p>
            <a:endParaRPr lang="en-US" dirty="0"/>
          </a:p>
          <a:p>
            <a:r>
              <a:rPr lang="en-US" dirty="0"/>
              <a:t>[CLICK] Second, the mat scoreboard keeps track of the current utilized mats </a:t>
            </a:r>
          </a:p>
          <a:p>
            <a:endParaRPr lang="en-US" dirty="0"/>
          </a:p>
          <a:p>
            <a:r>
              <a:rPr lang="en-US" dirty="0"/>
              <a:t>[CLICK] and the </a:t>
            </a:r>
            <a:r>
              <a:rPr lang="en-US" dirty="0" err="1"/>
              <a:t>uProgram</a:t>
            </a:r>
            <a:r>
              <a:rPr lang="en-US" dirty="0"/>
              <a:t> processing engines dispatch DRAM access for a given running PUD operation</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196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to transparently from the user, extract SIMD parallelism from an application and schedule PUD instructions while maximizing SIMD utilization</a:t>
            </a:r>
          </a:p>
          <a:p>
            <a:endParaRPr lang="en-US" dirty="0"/>
          </a:p>
          <a:p>
            <a:r>
              <a:rPr lang="en-US" dirty="0"/>
              <a:t>[CLICK] To this end, we implemented three LLVM passed targeting PUD execution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005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First, we evaluate the energy efficiency of the CPU </a:t>
            </a:r>
          </a:p>
          <a:p>
            <a:endParaRPr lang="en-US" dirty="0"/>
          </a:p>
          <a:p>
            <a:r>
              <a:rPr lang="en-US" dirty="0"/>
              <a:t>[CLICK] GPU</a:t>
            </a:r>
          </a:p>
          <a:p>
            <a:endParaRPr lang="en-US" dirty="0"/>
          </a:p>
          <a:p>
            <a:r>
              <a:rPr lang="en-US" dirty="0"/>
              <a:t>[CLICK] SIMDRAM and </a:t>
            </a:r>
          </a:p>
          <a:p>
            <a:endParaRPr lang="en-US" dirty="0"/>
          </a:p>
          <a:p>
            <a:r>
              <a:rPr lang="en-US" dirty="0"/>
              <a:t>[CLICK] MIMDRAM for the twelve applications using a single DRAM subarray, which is conservative for PUD systems.</a:t>
            </a:r>
          </a:p>
          <a:p>
            <a:endParaRPr lang="en-US" dirty="0"/>
          </a:p>
          <a:p>
            <a:r>
              <a:rPr lang="en-US" dirty="0"/>
              <a:t>Values are normalized to the baseline CPU</a:t>
            </a:r>
          </a:p>
          <a:p>
            <a:endParaRPr lang="en-US" dirty="0"/>
          </a:p>
          <a:p>
            <a:r>
              <a:rPr lang="en-US" dirty="0"/>
              <a:t> [CLICK] We observe that MIMDRAM significantly improves energy efficiency compared to the CPU, GPU and SIMDRAM</a:t>
            </a:r>
          </a:p>
          <a:p>
            <a:endParaRPr lang="en-US" dirty="0"/>
          </a:p>
          <a:p>
            <a:r>
              <a:rPr lang="en-US" dirty="0"/>
              <a:t>[NEXT] </a:t>
            </a:r>
          </a:p>
        </p:txBody>
      </p:sp>
      <p:sp>
        <p:nvSpPr>
          <p:cNvPr id="4" name="Slide Number Placeholder 3"/>
          <p:cNvSpPr>
            <a:spLocks noGrp="1"/>
          </p:cNvSpPr>
          <p:nvPr>
            <p:ph type="sldNum" sz="quarter" idx="5"/>
          </p:nvPr>
        </p:nvSpPr>
        <p:spPr/>
        <p:txBody>
          <a:bodyPr/>
          <a:lstStyle/>
          <a:p>
            <a:fld id="{DAF323FB-BF2C-9B4E-83B8-1F1A8785A570}" type="slidenum">
              <a:rPr lang="en-US" smtClean="0"/>
              <a:t>63</a:t>
            </a:fld>
            <a:endParaRPr lang="en-US"/>
          </a:p>
        </p:txBody>
      </p:sp>
    </p:spTree>
    <p:extLst>
      <p:ext uri="{BB962C8B-B14F-4D97-AF65-F5344CB8AC3E}">
        <p14:creationId xmlns:p14="http://schemas.microsoft.com/office/powerpoint/2010/main" val="890051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RANGE OF OPERATIONS SUPPORTED BY PRIOR PROCESSING-USING-MEMORY PROPOSALS IS LIMITED TO DATA MOVEMENT, BITWISE OPERATIONS, BUT SHIFTING, AND ARITHMETIC OPERATIONS.</a:t>
            </a:r>
          </a:p>
          <a:p>
            <a:endParaRPr lang="en-US"/>
          </a:p>
          <a:p>
            <a:r>
              <a:rPr lang="en-US"/>
              <a:t>THIS LIMITS THE POTENTIAL OF PROCESSING-USING-MEMORY TO TARGET MANY REAL-WORLD APPLICATIONS THAT REQUIRE MORE COMPLEX OPERATIONS.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790304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STATED PLAINLY, THE GOAL OF PLUTO IS THUS, PRECISELY, TO **EXTEND**…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608373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DO SO, LET’S BEGIN BY CONSIDERING THE KEY IDEA BEHIND PLUTO’S OPERATION.</a:t>
            </a:r>
          </a:p>
          <a:p>
            <a:endParaRPr lang="en-US"/>
          </a:p>
          <a:p>
            <a:r>
              <a:rPr lang="en-US"/>
              <a:t>CONVENTIONAL ARCHITECTURES EMPLOY DEDICATED ARITHMETIC LOGIC UNITS, ALUS &lt;POINT&gt;, TO</a:t>
            </a:r>
          </a:p>
          <a:p>
            <a:endParaRPr lang="en-US"/>
          </a:p>
          <a:p>
            <a:r>
              <a:rPr lang="en-US"/>
              <a:t>HIGH-LEVEL KEY IDEA: INTRODUCE THE CONCEPT OF LUT QUERY</a:t>
            </a:r>
          </a:p>
          <a:p>
            <a:pPr lvl="1"/>
            <a:r>
              <a:rPr lang="en-US"/>
              <a:t>WHAT DOES IT PROVIDE AND HOW IT FIXES THE PROBLEM WE STATED BEFORE?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4284021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DO SO, LET’S BEGIN BY CONSIDERING THE KEY IDEA BEHIND PLUTO’S OPERATION.</a:t>
            </a:r>
          </a:p>
          <a:p>
            <a:endParaRPr lang="en-US"/>
          </a:p>
          <a:p>
            <a:r>
              <a:rPr lang="en-US"/>
              <a:t>CONVENTIONAL ARCHITECTURES EMPLOY DEDICATED ARITHMETIC LOGIC UNITS, ALUS &lt;POINT&gt;, TO</a:t>
            </a:r>
          </a:p>
          <a:p>
            <a:endParaRPr lang="en-US"/>
          </a:p>
          <a:p>
            <a:r>
              <a:rPr lang="en-US"/>
              <a:t>HIGH-LEVEL KEY IDEA: INTRODUCE THE CONCEPT OF LUT QUERY</a:t>
            </a:r>
          </a:p>
          <a:p>
            <a:pPr lvl="1"/>
            <a:r>
              <a:rPr lang="en-US"/>
              <a:t>WHAT DOES IT PROVIDE AND HOW IT FIXES THE PROBLEM WE STATED BEFORE?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7398280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DO SO, LET’S BEGIN BY CONSIDERING THE KEY IDEA BEHIND PLUTO’S OPERATION.</a:t>
            </a:r>
          </a:p>
          <a:p>
            <a:endParaRPr lang="en-US"/>
          </a:p>
          <a:p>
            <a:r>
              <a:rPr lang="en-US"/>
              <a:t>CONVENTIONAL ARCHITECTURES EMPLOY DEDICATED ARITHMETIC LOGIC UNITS, ALUS &lt;POINT&gt;, TO</a:t>
            </a:r>
          </a:p>
          <a:p>
            <a:endParaRPr lang="en-US"/>
          </a:p>
          <a:p>
            <a:r>
              <a:rPr lang="en-US"/>
              <a:t>HIGH-LEVEL KEY IDEA: INTRODUCE THE CONCEPT OF LUT QUERY</a:t>
            </a:r>
          </a:p>
          <a:p>
            <a:pPr lvl="1"/>
            <a:r>
              <a:rPr lang="en-US"/>
              <a:t>WHAT DOES IT PROVIDE AND HOW IT FIXES THE PROBLEM WE STATED BEFORE?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4506390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95916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DRAM cells operates using three main commands: ACTIVATE, READ/WRITE, and PRECHARGE. </a:t>
            </a:r>
          </a:p>
          <a:p>
            <a:endParaRPr lang="en-US" dirty="0"/>
          </a:p>
          <a:p>
            <a:r>
              <a:rPr lang="en-US" dirty="0"/>
              <a:t>[NEXT]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331DF277-76A8-9649-A69B-9534F8D1DB9A}"/>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C0277E-13AE-DB4A-BDCD-9F032ADFB81B}"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6/28/24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4784474-899F-FA43-9EA2-73602A2C8799}"/>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96FB6AC4-985F-C249-9DE4-E22FAF787E1A}"/>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383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895963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872014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latin typeface="Corbel" panose="020B05030202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5260517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C435B-A0CD-F0F5-5A13-18B4626D3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0B405-281C-4778-6947-8EDBD9324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E943A-4584-2D2E-AAAE-8E79624040A7}"/>
              </a:ext>
            </a:extLst>
          </p:cNvPr>
          <p:cNvSpPr>
            <a:spLocks noGrp="1"/>
          </p:cNvSpPr>
          <p:nvPr>
            <p:ph type="body" idx="1"/>
          </p:nvPr>
        </p:nvSpPr>
        <p:spPr/>
        <p:txBody>
          <a:bodyPr/>
          <a:lstStyle/>
          <a:p>
            <a:r>
              <a:rPr lang="en-US" dirty="0"/>
              <a:t>[CLICK]In this study, we experimentally demonstrate that off-the-shelf DRAM chips </a:t>
            </a:r>
          </a:p>
          <a:p>
            <a:r>
              <a:rPr lang="en-US" dirty="0"/>
              <a:t>[CLICK] Can simultaneously activating up to 48 DRAM rows in two neighboring subarrays</a:t>
            </a:r>
          </a:p>
          <a:p>
            <a:r>
              <a:rPr lang="en-US" dirty="0"/>
              <a:t>[CLICK] Can performing NOT operation with up to 32 output operands</a:t>
            </a:r>
          </a:p>
          <a:p>
            <a:r>
              <a:rPr lang="en-US" dirty="0"/>
              <a:t>[CLICK] Can performing up to 16-input AND, NAND, OR, and NOR operations</a:t>
            </a:r>
          </a:p>
        </p:txBody>
      </p:sp>
      <p:sp>
        <p:nvSpPr>
          <p:cNvPr id="4" name="Slide Number Placeholder 3">
            <a:extLst>
              <a:ext uri="{FF2B5EF4-FFF2-40B4-BE49-F238E27FC236}">
                <a16:creationId xmlns:a16="http://schemas.microsoft.com/office/drawing/2014/main" id="{897087A8-9148-E124-5FF5-6AF013C4F08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8007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use a FPGA based DDR4 testing infrastructure developed from DRAM bender that </a:t>
            </a:r>
          </a:p>
          <a:p>
            <a:r>
              <a:rPr lang="en-US" dirty="0"/>
              <a:t>[CLICK] enables fine-grained control over DRAM commands, timings, and temperature</a:t>
            </a:r>
            <a:endParaRPr lang="en-CH" dirty="0"/>
          </a:p>
        </p:txBody>
      </p:sp>
      <p:sp>
        <p:nvSpPr>
          <p:cNvPr id="5" name="Slayt Numarası Yer Tutucusu 4">
            <a:extLst>
              <a:ext uri="{FF2B5EF4-FFF2-40B4-BE49-F238E27FC236}">
                <a16:creationId xmlns:a16="http://schemas.microsoft.com/office/drawing/2014/main" id="{5EAC5C3B-DDAB-D5BE-600D-C959378DEA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300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[CLICK]We test 256 DDR4 chips from two major DRAM manufacturers, </a:t>
            </a:r>
          </a:p>
          <a:p>
            <a:r>
              <a:rPr lang="en-US" dirty="0"/>
              <a:t>[CLICK] covering different die densities and revisions</a:t>
            </a:r>
            <a:endParaRPr lang="en-CH" dirty="0"/>
          </a:p>
        </p:txBody>
      </p:sp>
      <p:sp>
        <p:nvSpPr>
          <p:cNvPr id="5" name="Slayt Numarası Yer Tutucusu 4">
            <a:extLst>
              <a:ext uri="{FF2B5EF4-FFF2-40B4-BE49-F238E27FC236}">
                <a16:creationId xmlns:a16="http://schemas.microsoft.com/office/drawing/2014/main" id="{356D7060-3310-7338-E057-EF71108F03E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8054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3F0F9-3A9B-2988-A95B-F612D95FA2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AFDE7-3C2A-991D-1AF9-5BA3E6B704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E5E585-C15F-88DA-B624-13110667ACBA}"/>
              </a:ext>
            </a:extLst>
          </p:cNvPr>
          <p:cNvSpPr>
            <a:spLocks noGrp="1"/>
          </p:cNvSpPr>
          <p:nvPr>
            <p:ph type="body" idx="1"/>
          </p:nvPr>
        </p:nvSpPr>
        <p:spPr/>
        <p:txBody>
          <a:bodyPr/>
          <a:lstStyle/>
          <a:p>
            <a:r>
              <a:rPr lang="en-US" dirty="0"/>
              <a:t>In this analysis, </a:t>
            </a:r>
          </a:p>
          <a:p>
            <a:r>
              <a:rPr lang="en-US" dirty="0"/>
              <a:t>[CLICK] we will demonstrate that how off-the-shelf DRAM chips are capable of simultaneously activating up to 48 rows in two neighboring subarrays</a:t>
            </a:r>
          </a:p>
        </p:txBody>
      </p:sp>
      <p:sp>
        <p:nvSpPr>
          <p:cNvPr id="4" name="Slide Number Placeholder 3">
            <a:extLst>
              <a:ext uri="{FF2B5EF4-FFF2-40B4-BE49-F238E27FC236}">
                <a16:creationId xmlns:a16="http://schemas.microsoft.com/office/drawing/2014/main" id="{01114D72-E637-52CD-CB41-E2DCB27F0C5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8914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250CD-4FCF-641B-A75A-425CE984B72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917F3086-1E58-00D7-2D09-186B281DA06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A969536-8302-82EB-644D-64F7C8F9252E}"/>
              </a:ext>
            </a:extLst>
          </p:cNvPr>
          <p:cNvSpPr>
            <a:spLocks noGrp="1"/>
          </p:cNvSpPr>
          <p:nvPr>
            <p:ph type="body" idx="1"/>
          </p:nvPr>
        </p:nvSpPr>
        <p:spPr/>
        <p:txBody>
          <a:bodyPr/>
          <a:lstStyle/>
          <a:p>
            <a:r>
              <a:rPr lang="en-US" dirty="0"/>
              <a:t>[CLICK] To rigorously characterize and to understand which and how many rows are activated</a:t>
            </a:r>
          </a:p>
          <a:p>
            <a:endParaRPr lang="en-US" dirty="0"/>
          </a:p>
          <a:p>
            <a:r>
              <a:rPr lang="en-US" dirty="0"/>
              <a:t>[CLICK] We sweep two key parameters: Row A address: we sweep it to test all rows in Subarray X and Row B address: we test all rows in Subarray Y, again to remind you Subarray X and Subarray Y are neighbors</a:t>
            </a:r>
          </a:p>
        </p:txBody>
      </p:sp>
      <p:sp>
        <p:nvSpPr>
          <p:cNvPr id="4" name="Slayt Numarası Yer Tutucusu 3">
            <a:extLst>
              <a:ext uri="{FF2B5EF4-FFF2-40B4-BE49-F238E27FC236}">
                <a16:creationId xmlns:a16="http://schemas.microsoft.com/office/drawing/2014/main" id="{93029CAF-44BC-579C-C4E8-CACDDA944EA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5868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7ABCC-5C63-615A-BEB9-0D36A5FC55C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7C80589-5940-0B47-3183-E9DE657EAB0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5E762A3-7B65-F634-0AC8-D5F74B7E5077}"/>
              </a:ext>
            </a:extLst>
          </p:cNvPr>
          <p:cNvSpPr>
            <a:spLocks noGrp="1"/>
          </p:cNvSpPr>
          <p:nvPr>
            <p:ph type="body" idx="1"/>
          </p:nvPr>
        </p:nvSpPr>
        <p:spPr/>
        <p:txBody>
          <a:bodyPr/>
          <a:lstStyle/>
          <a:p>
            <a:r>
              <a:rPr lang="en-US" b="0" i="0" dirty="0">
                <a:solidFill>
                  <a:srgbClr val="222222"/>
                </a:solidFill>
                <a:effectLst/>
                <a:latin typeface="Arial" panose="020B0604020202020204" pitchFamily="34" charset="0"/>
              </a:rPr>
              <a:t>We observe when Row A and B in neighboring subarrays are activated with violated timing parameters</a:t>
            </a:r>
          </a:p>
          <a:p>
            <a:r>
              <a:rPr lang="en-US" b="0" i="0" dirty="0">
                <a:solidFill>
                  <a:srgbClr val="222222"/>
                </a:solidFill>
                <a:effectLst/>
                <a:latin typeface="Arial" panose="020B0604020202020204" pitchFamily="34" charset="0"/>
              </a:rPr>
              <a:t>[CLICK] Off-the-shelf DRAM chips have two distinct sets of simultaneous activation patterns in two neighboring subarrays</a:t>
            </a:r>
          </a:p>
          <a:p>
            <a:r>
              <a:rPr lang="en-US" b="0" i="0" dirty="0">
                <a:solidFill>
                  <a:srgbClr val="222222"/>
                </a:solidFill>
                <a:effectLst/>
                <a:latin typeface="Arial" panose="020B0604020202020204" pitchFamily="34" charset="0"/>
              </a:rPr>
              <a:t>[CLICK] First pattern is exactly the same number rows in each subarray are activated. </a:t>
            </a:r>
          </a:p>
          <a:p>
            <a:r>
              <a:rPr lang="en-US" b="0" i="0" dirty="0">
                <a:solidFill>
                  <a:srgbClr val="222222"/>
                </a:solidFill>
                <a:effectLst/>
                <a:latin typeface="Arial" panose="020B0604020202020204" pitchFamily="34" charset="0"/>
              </a:rPr>
              <a:t>[CLICK] We observe that we can activate up to 16 rows in neighboring subarrays, in other words a total of 32 rows</a:t>
            </a:r>
          </a:p>
          <a:p>
            <a:r>
              <a:rPr lang="en-US" b="0" i="0" dirty="0">
                <a:solidFill>
                  <a:srgbClr val="222222"/>
                </a:solidFill>
                <a:effectLst/>
                <a:latin typeface="Arial" panose="020B0604020202020204" pitchFamily="34" charset="0"/>
              </a:rPr>
              <a:t>[CLICK] Second pattern is twice as many rows in one subarray compared to its neighbor subarray are activated</a:t>
            </a:r>
          </a:p>
          <a:p>
            <a:r>
              <a:rPr lang="en-US" b="0" i="0" dirty="0">
                <a:solidFill>
                  <a:srgbClr val="222222"/>
                </a:solidFill>
                <a:effectLst/>
                <a:latin typeface="Arial" panose="020B0604020202020204" pitchFamily="34" charset="0"/>
              </a:rPr>
              <a:t>[CLICK] We observe that we can activate up to 16 rows in one subarray while activating up to 32 rows in its neighbor subarray, a total of 48 rows</a:t>
            </a:r>
            <a:endParaRPr lang="en-US" dirty="0"/>
          </a:p>
        </p:txBody>
      </p:sp>
      <p:sp>
        <p:nvSpPr>
          <p:cNvPr id="4" name="Slayt Numarası Yer Tutucusu 3">
            <a:extLst>
              <a:ext uri="{FF2B5EF4-FFF2-40B4-BE49-F238E27FC236}">
                <a16:creationId xmlns:a16="http://schemas.microsoft.com/office/drawing/2014/main" id="{0FC2F664-7898-865C-9204-AFF7F1D8E63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0661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C6CD0-1AB9-9DDB-D97F-03B315D67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BD5926-3715-73C5-7198-ACB9F27E0D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2CE834-48B6-88AD-9E23-6CEC652AD142}"/>
              </a:ext>
            </a:extLst>
          </p:cNvPr>
          <p:cNvSpPr>
            <a:spLocks noGrp="1"/>
          </p:cNvSpPr>
          <p:nvPr>
            <p:ph type="body" idx="1"/>
          </p:nvPr>
        </p:nvSpPr>
        <p:spPr/>
        <p:txBody>
          <a:bodyPr/>
          <a:lstStyle/>
          <a:p>
            <a:r>
              <a:rPr lang="en-US" dirty="0"/>
              <a:t>[CLICK] We demonstrated that off-the-shelf DRAM chips are capable of activating multiple rows in neighboring subarrays</a:t>
            </a:r>
          </a:p>
          <a:p>
            <a:r>
              <a:rPr lang="en-US" dirty="0"/>
              <a:t>[CLICK] By leveraging our first observation, now let’s see how we can perform NOT operation in off-the-shelf DRAM chips</a:t>
            </a:r>
          </a:p>
        </p:txBody>
      </p:sp>
      <p:sp>
        <p:nvSpPr>
          <p:cNvPr id="4" name="Slide Number Placeholder 3">
            <a:extLst>
              <a:ext uri="{FF2B5EF4-FFF2-40B4-BE49-F238E27FC236}">
                <a16:creationId xmlns:a16="http://schemas.microsoft.com/office/drawing/2014/main" id="{E086F218-924B-CC56-F5D1-1CE67FECF45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498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read the charge level stored in the storage capacitor, the memory controller issues an ACTIVATE command. Prior to receiving the ACTIVATE command, the bitline is held under a reference voltage, usually 1/2 VDD.  </a:t>
            </a:r>
          </a:p>
          <a:p>
            <a:endParaRPr lang="en-US" dirty="0"/>
          </a:p>
          <a:p>
            <a:r>
              <a:rPr lang="en-US" dirty="0"/>
              <a:t>[CLICK] First, once the DRAM array receives the ACTIVE command, the </a:t>
            </a:r>
            <a:r>
              <a:rPr lang="en-US" dirty="0" err="1"/>
              <a:t>wordline</a:t>
            </a:r>
            <a:r>
              <a:rPr lang="en-US" dirty="0"/>
              <a:t> of the target row is asserted, which connects all cells along the row to their respective </a:t>
            </a:r>
            <a:r>
              <a:rPr lang="en-US" dirty="0" err="1"/>
              <a:t>bitlines</a:t>
            </a:r>
            <a:r>
              <a:rPr lang="en-US" dirty="0"/>
              <a:t>. </a:t>
            </a:r>
            <a:br>
              <a:rPr lang="en-US" dirty="0"/>
            </a:br>
            <a:endParaRPr lang="en-US" dirty="0"/>
          </a:p>
          <a:p>
            <a:r>
              <a:rPr lang="en-US" dirty="0"/>
              <a:t>[CLICK] Second, the storage capacitor shares charge with its corresponding bitline</a:t>
            </a:r>
          </a:p>
          <a:p>
            <a:endParaRPr lang="en-US" dirty="0"/>
          </a:p>
          <a:p>
            <a:r>
              <a:rPr lang="en-US" dirty="0"/>
              <a:t>[CLICK] Third, the sense amplifier is enabled and </a:t>
            </a:r>
          </a:p>
          <a:p>
            <a:endParaRPr lang="en-US" dirty="0"/>
          </a:p>
          <a:p>
            <a:r>
              <a:rPr lang="en-US" dirty="0"/>
              <a:t>[CLICK] Fourth, the resulting bitline voltage shift is sensed and amplified by the </a:t>
            </a:r>
            <a:r>
              <a:rPr lang="en-US" dirty="0" err="1"/>
              <a:t>bitline’s</a:t>
            </a:r>
            <a:r>
              <a:rPr lang="en-US" dirty="0"/>
              <a:t> sense amplifier. Once the sense amplifiers finish amplification</a:t>
            </a:r>
          </a:p>
          <a:p>
            <a:endParaRPr lang="en-US" dirty="0"/>
          </a:p>
          <a:p>
            <a:r>
              <a:rPr lang="en-US" dirty="0"/>
              <a:t>[CLICK] the row buffer will contain the values originally stored within the cells along the asserted </a:t>
            </a:r>
            <a:r>
              <a:rPr lang="en-US" dirty="0" err="1"/>
              <a:t>wordline</a:t>
            </a:r>
            <a:r>
              <a:rPr lang="en-US" dirty="0"/>
              <a:t>. Also, the charge in the storage capacitor is fully restored. At the end of the ACTIVATE operation, the DRAM array is ready to receive read and write requests from the memory controller. </a:t>
            </a:r>
          </a:p>
          <a:p>
            <a:r>
              <a:rPr lang="en-US" dirty="0"/>
              <a:t>  </a:t>
            </a:r>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BF5882C2-75EA-824C-BE85-620ED6BF661B}"/>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913858-2A1B-B147-8F2E-11416B85575F}"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6/28/24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5A44CFD-5905-1849-9B1D-50EBD0CAC65B}"/>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E736CF36-E613-904B-9B2F-26AC020C7DD8}"/>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3999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F2A7F-56BF-84FC-D896-777912F86E7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1500313-36B4-EB40-AF25-4A94108467E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15C90B0-DAA5-8645-506C-BF3FD351BE09}"/>
              </a:ext>
            </a:extLst>
          </p:cNvPr>
          <p:cNvSpPr>
            <a:spLocks noGrp="1"/>
          </p:cNvSpPr>
          <p:nvPr>
            <p:ph type="body" idx="1"/>
          </p:nvPr>
        </p:nvSpPr>
        <p:spPr/>
        <p:txBody>
          <a:bodyPr/>
          <a:lstStyle/>
          <a:p>
            <a:r>
              <a:rPr lang="en-US" dirty="0"/>
              <a:t>To answer these questions, </a:t>
            </a:r>
          </a:p>
          <a:p>
            <a:r>
              <a:rPr lang="en-US" dirty="0"/>
              <a:t>[CLICK] similar to our previous analysis, we sweep Row addresses where Row A and Row B in neighboring subarrays</a:t>
            </a:r>
          </a:p>
          <a:p>
            <a:r>
              <a:rPr lang="en-US" dirty="0"/>
              <a:t>[CLICK] We sweep DRAM chip temperature from 50 degree Celsius to 95 degree </a:t>
            </a:r>
            <a:r>
              <a:rPr lang="en-US" dirty="0" err="1"/>
              <a:t>celcius</a:t>
            </a:r>
            <a:endParaRPr lang="en-US" dirty="0"/>
          </a:p>
          <a:p>
            <a:endParaRPr lang="en-US" dirty="0"/>
          </a:p>
        </p:txBody>
      </p:sp>
      <p:sp>
        <p:nvSpPr>
          <p:cNvPr id="4" name="Slayt Numarası Yer Tutucusu 3">
            <a:extLst>
              <a:ext uri="{FF2B5EF4-FFF2-40B4-BE49-F238E27FC236}">
                <a16:creationId xmlns:a16="http://schemas.microsoft.com/office/drawing/2014/main" id="{1BC32330-A5A5-9F4F-5F2B-06C5DF4DEC5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93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0719E-AE3A-4226-E59B-76FAF6585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09D1E-3256-B864-51AC-AB0BA2595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E80F0C-2C2E-4AD9-D1DF-9893302C84FB}"/>
              </a:ext>
            </a:extLst>
          </p:cNvPr>
          <p:cNvSpPr>
            <a:spLocks noGrp="1"/>
          </p:cNvSpPr>
          <p:nvPr>
            <p:ph type="body" idx="1"/>
          </p:nvPr>
        </p:nvSpPr>
        <p:spPr/>
        <p:txBody>
          <a:bodyPr/>
          <a:lstStyle/>
          <a:p>
            <a:r>
              <a:rPr lang="en-US" dirty="0"/>
              <a:t>This analysis provides two key takeaway lessons: [CLICK]</a:t>
            </a:r>
          </a:p>
          <a:p>
            <a:r>
              <a:rPr lang="en-US" dirty="0"/>
              <a:t>[CLICK] First, off-the-shelf DRAM chips can perform NOT operations with up to 32 destination rows</a:t>
            </a:r>
          </a:p>
          <a:p>
            <a:r>
              <a:rPr lang="en-US" dirty="0"/>
              <a:t>[CLICK] Second, temperature has a small effect on the reliability of NOT operations</a:t>
            </a:r>
            <a:endParaRPr lang="en-CH" dirty="0"/>
          </a:p>
        </p:txBody>
      </p:sp>
      <p:sp>
        <p:nvSpPr>
          <p:cNvPr id="5" name="Slayt Numarası Yer Tutucusu 4">
            <a:extLst>
              <a:ext uri="{FF2B5EF4-FFF2-40B4-BE49-F238E27FC236}">
                <a16:creationId xmlns:a16="http://schemas.microsoft.com/office/drawing/2014/main" id="{B5DF4F3D-0212-3063-3E05-00AED5B1BFC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2510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73C3F-CE3C-9E74-0372-431B4A2EE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658CF1-7622-9F66-6799-98676A6CB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D50835-574A-BA17-E044-17AE6FFBA5E9}"/>
              </a:ext>
            </a:extLst>
          </p:cNvPr>
          <p:cNvSpPr>
            <a:spLocks noGrp="1"/>
          </p:cNvSpPr>
          <p:nvPr>
            <p:ph type="body" idx="1"/>
          </p:nvPr>
        </p:nvSpPr>
        <p:spPr/>
        <p:txBody>
          <a:bodyPr/>
          <a:lstStyle/>
          <a:p>
            <a:r>
              <a:rPr lang="en-US" dirty="0"/>
              <a:t>[CLICK] Until now, We demonstrated that off-the-shelf DRAM chips are capable of activating multiple rows in neighboring subarrays and performing NOT operation</a:t>
            </a:r>
          </a:p>
          <a:p>
            <a:r>
              <a:rPr lang="en-US" dirty="0"/>
              <a:t>[CLICK] Now we will see how these two demonstrations enables us to perform up to 16-input AND, NAND, OR, and NOR operations</a:t>
            </a:r>
          </a:p>
          <a:p>
            <a:endParaRPr lang="en-US" dirty="0"/>
          </a:p>
        </p:txBody>
      </p:sp>
      <p:sp>
        <p:nvSpPr>
          <p:cNvPr id="4" name="Slide Number Placeholder 3">
            <a:extLst>
              <a:ext uri="{FF2B5EF4-FFF2-40B4-BE49-F238E27FC236}">
                <a16:creationId xmlns:a16="http://schemas.microsoft.com/office/drawing/2014/main" id="{8564CB23-7495-6DF1-309C-4AEF758C70C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586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3DB2C-B4AC-BBDE-302C-E28E1ADD452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FBAFE11-6CC3-EE26-6BD4-8F1F76EF78C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1A917EE-C874-54A3-F071-14A06ED3EC60}"/>
              </a:ext>
            </a:extLst>
          </p:cNvPr>
          <p:cNvSpPr>
            <a:spLocks noGrp="1"/>
          </p:cNvSpPr>
          <p:nvPr>
            <p:ph type="body" idx="1"/>
          </p:nvPr>
        </p:nvSpPr>
        <p:spPr/>
        <p:txBody>
          <a:bodyPr/>
          <a:lstStyle/>
          <a:p>
            <a:r>
              <a:rPr lang="en-US" dirty="0"/>
              <a:t>[CLICK] Let me give the key idea by showing four cells: X,Y,A, and B, two from each neighboring subarrays.</a:t>
            </a:r>
          </a:p>
          <a:p>
            <a:r>
              <a:rPr lang="en-US" dirty="0"/>
              <a:t>[CLICK] Now if we activate these four cells simultaneously, </a:t>
            </a:r>
          </a:p>
          <a:p>
            <a:r>
              <a:rPr lang="en-US" dirty="0"/>
              <a:t>[CLICK] the </a:t>
            </a:r>
            <a:r>
              <a:rPr lang="en-US" dirty="0" err="1"/>
              <a:t>bitline</a:t>
            </a:r>
            <a:r>
              <a:rPr lang="en-US" dirty="0"/>
              <a:t> at the bottom subarray becomes the function of voltages in A and B and the </a:t>
            </a:r>
            <a:r>
              <a:rPr lang="en-US" dirty="0" err="1"/>
              <a:t>bitline</a:t>
            </a:r>
            <a:r>
              <a:rPr lang="en-US" dirty="0"/>
              <a:t> at the top subarray becomes the function of voltages in X and Y</a:t>
            </a:r>
          </a:p>
          <a:p>
            <a:r>
              <a:rPr lang="en-US" dirty="0"/>
              <a:t>[CLICK] Sense amplifier will compare voltage at the bottom </a:t>
            </a:r>
            <a:r>
              <a:rPr lang="en-US" dirty="0" err="1"/>
              <a:t>bitline</a:t>
            </a:r>
            <a:r>
              <a:rPr lang="en-US" dirty="0"/>
              <a:t> to the voltage at the top </a:t>
            </a:r>
            <a:r>
              <a:rPr lang="en-US" dirty="0" err="1"/>
              <a:t>bitline</a:t>
            </a:r>
            <a:r>
              <a:rPr lang="en-US" dirty="0"/>
              <a:t> and figure out which one is higher</a:t>
            </a:r>
          </a:p>
        </p:txBody>
      </p:sp>
      <p:sp>
        <p:nvSpPr>
          <p:cNvPr id="4" name="Slayt Numarası Yer Tutucusu 3">
            <a:extLst>
              <a:ext uri="{FF2B5EF4-FFF2-40B4-BE49-F238E27FC236}">
                <a16:creationId xmlns:a16="http://schemas.microsoft.com/office/drawing/2014/main" id="{2005252E-A5A8-1828-7EFC-C6729B7E26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81715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5BE0A-81D6-F772-5431-269979CAA71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8B699F5-E12C-931B-CF02-5460DFFAC35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BC3695A-9263-A226-276E-428FB6615A46}"/>
              </a:ext>
            </a:extLst>
          </p:cNvPr>
          <p:cNvSpPr>
            <a:spLocks noGrp="1"/>
          </p:cNvSpPr>
          <p:nvPr>
            <p:ph type="body" idx="1"/>
          </p:nvPr>
        </p:nvSpPr>
        <p:spPr/>
        <p:txBody>
          <a:bodyPr/>
          <a:lstStyle/>
          <a:p>
            <a:r>
              <a:rPr lang="en-US" dirty="0"/>
              <a:t>Now let’s see an example of how we can perform two-input AND </a:t>
            </a:r>
            <a:r>
              <a:rPr lang="en-US" dirty="0" err="1"/>
              <a:t>and</a:t>
            </a:r>
            <a:r>
              <a:rPr lang="en-US" dirty="0"/>
              <a:t> NAND operations in off-the-shelf DRAM chips.</a:t>
            </a:r>
          </a:p>
          <a:p>
            <a:r>
              <a:rPr lang="en-US" dirty="0"/>
              <a:t>[CLICK] For this example, we have two subarrays: reference and compute subarrays, each of which consists of two cells. </a:t>
            </a:r>
          </a:p>
          <a:p>
            <a:r>
              <a:rPr lang="en-US" dirty="0"/>
              <a:t>[CLICK] Reference subarray’s cells store VDD and VDD/2 as a side note we store VDD/2,using </a:t>
            </a:r>
            <a:r>
              <a:rPr lang="en-US" dirty="0" err="1"/>
              <a:t>FracDRAM’s</a:t>
            </a:r>
            <a:r>
              <a:rPr lang="en-US" dirty="0"/>
              <a:t> technique. </a:t>
            </a:r>
          </a:p>
          <a:p>
            <a:r>
              <a:rPr lang="en-US" dirty="0"/>
              <a:t>[CLICK] and in the compute subarray we have X and Y. </a:t>
            </a:r>
          </a:p>
          <a:p>
            <a:r>
              <a:rPr lang="en-US" dirty="0"/>
              <a:t>[CLICK] Again we use our key command sequence ACT-PRE-ACT which simultaneously activates all four cells in our example</a:t>
            </a:r>
          </a:p>
          <a:p>
            <a:r>
              <a:rPr lang="en-US" dirty="0"/>
              <a:t>[CLICK]  We will see how this operation enables us to store the result AND operation of X and Y in Compute cells</a:t>
            </a:r>
          </a:p>
          <a:p>
            <a:r>
              <a:rPr lang="en-US" dirty="0"/>
              <a:t>[CLICK] And the result of NAND of X and Y in Reference cells</a:t>
            </a:r>
          </a:p>
          <a:p>
            <a:r>
              <a:rPr lang="en-US" dirty="0"/>
              <a:t>[CLICK] To simplify things assume </a:t>
            </a:r>
            <a:r>
              <a:rPr lang="en-US" dirty="0" err="1"/>
              <a:t>bitlines</a:t>
            </a:r>
            <a:r>
              <a:rPr lang="en-US" dirty="0"/>
              <a:t> will have the average value of their corresponding cell’s voltage values. Such as, Reference </a:t>
            </a:r>
            <a:r>
              <a:rPr lang="en-US" dirty="0" err="1"/>
              <a:t>bitline</a:t>
            </a:r>
            <a:r>
              <a:rPr lang="en-US" dirty="0"/>
              <a:t> will be the average of VDD and VDD half. Let’s iterate the rows in the truth table one by one</a:t>
            </a:r>
          </a:p>
        </p:txBody>
      </p:sp>
      <p:sp>
        <p:nvSpPr>
          <p:cNvPr id="4" name="Slayt Numarası Yer Tutucusu 3">
            <a:extLst>
              <a:ext uri="{FF2B5EF4-FFF2-40B4-BE49-F238E27FC236}">
                <a16:creationId xmlns:a16="http://schemas.microsoft.com/office/drawing/2014/main" id="{A4E91A2E-FDAA-23D8-1382-20BA4A69A3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22042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9FD06-B08D-084B-6423-ADA1A6E58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88E17-C0C5-D56E-85C5-5B6F04D18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BAF89D-4B26-8E57-6FC4-EA15972CDF2C}"/>
              </a:ext>
            </a:extLst>
          </p:cNvPr>
          <p:cNvSpPr>
            <a:spLocks noGrp="1"/>
          </p:cNvSpPr>
          <p:nvPr>
            <p:ph type="body" idx="1"/>
          </p:nvPr>
        </p:nvSpPr>
        <p:spPr/>
        <p:txBody>
          <a:bodyPr/>
          <a:lstStyle/>
          <a:p>
            <a:endParaRPr lang="en-CH" dirty="0"/>
          </a:p>
        </p:txBody>
      </p:sp>
      <p:sp>
        <p:nvSpPr>
          <p:cNvPr id="5" name="Slayt Numarası Yer Tutucusu 4">
            <a:extLst>
              <a:ext uri="{FF2B5EF4-FFF2-40B4-BE49-F238E27FC236}">
                <a16:creationId xmlns:a16="http://schemas.microsoft.com/office/drawing/2014/main" id="{2CEAF1F0-D3F6-2699-F4FD-274DAEAB60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41522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throughput improvement provided by in-DRAM copy operations for bulk data initialization and copy over CPU-based copy and initialization using LOAD and STORE instructions. We do not execute any CLFLUSH instructions and assume that the data is up to date in DRAM and there are no cached copies.</a:t>
            </a:r>
          </a:p>
          <a:p>
            <a:endParaRPr lang="en-US" dirty="0"/>
          </a:p>
          <a:p>
            <a:r>
              <a:rPr lang="en-US" dirty="0"/>
              <a:t>The x-axis shows the size of the arrays that we copy or initialize. The dark gray bar shows the improvement for initialization operations, and the bright gray bar shows the improvement for copy operations.</a:t>
            </a:r>
          </a:p>
          <a:p>
            <a:endParaRPr lang="en-US" dirty="0"/>
          </a:p>
          <a:p>
            <a:r>
              <a:rPr lang="en-US" b="1" dirty="0"/>
              <a:t>[CLICK] </a:t>
            </a:r>
            <a:r>
              <a:rPr lang="en-US" b="0" dirty="0"/>
              <a:t>We observe that in-DRAM copy and initialization operations improve copy and initialization throughput by 119x and 89x including the overheads of system support required for </a:t>
            </a:r>
            <a:r>
              <a:rPr lang="en-US" b="0" dirty="0" err="1"/>
              <a:t>RowClone</a:t>
            </a:r>
            <a:r>
              <a:rPr lang="en-US" b="0" dirty="0"/>
              <a:t> operations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8477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PiDRAM</a:t>
            </a:r>
            <a:r>
              <a:rPr lang="en-US" dirty="0"/>
              <a:t> is openly and freely available on </a:t>
            </a:r>
            <a:r>
              <a:rPr lang="en-US" dirty="0" err="1"/>
              <a:t>Github</a:t>
            </a:r>
            <a:r>
              <a:rPr lang="en-US" dirty="0"/>
              <a:t>. If you are interested in </a:t>
            </a:r>
            <a:r>
              <a:rPr lang="en-US" dirty="0" err="1"/>
              <a:t>PiDRAM</a:t>
            </a:r>
            <a:r>
              <a:rPr lang="en-US" dirty="0"/>
              <a:t>, please use it and feel free to contribute to it.</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1319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extended version of our conference paper is available on </a:t>
            </a:r>
            <a:r>
              <a:rPr lang="en-US" dirty="0" err="1"/>
              <a:t>arXiv</a:t>
            </a:r>
            <a:r>
              <a:rPr lang="en-US" dirty="0"/>
              <a:t> on this link where we discuss our framework in more detail.</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45900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describe </a:t>
            </a:r>
            <a:r>
              <a:rPr lang="en-US" dirty="0" err="1"/>
              <a:t>PiDRAM</a:t>
            </a:r>
            <a:r>
              <a:rPr lang="en-US" dirty="0"/>
              <a:t> in more detail and give a tutorial on how to use our framework in this SAFARI live seminar talk.</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9395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memory controller then issues read or write commands to columns within the activated row. </a:t>
            </a:r>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86614EC8-D954-F34E-B52A-6E28E8B276B8}"/>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267489-4DBF-934D-9D83-BCB6DE069B2C}"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6/28/24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23AB665-9509-2443-957E-6EEBA3A2CA00}"/>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0E1D145A-BC5E-6C41-B3E3-F61DE46132D9}"/>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5718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3F7FAF-8CF6-EA4D-89B9-6564C012324C}"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5321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This is a core</a:t>
            </a:r>
            <a:r>
              <a:rPr lang="zh-CN" altLang="en-US" sz="1400" kern="1200" dirty="0">
                <a:solidFill>
                  <a:schemeClr val="tx1"/>
                </a:solidFill>
                <a:effectLst/>
                <a:latin typeface="Arial" charset="0"/>
                <a:ea typeface="+mn-ea"/>
                <a:cs typeface="+mn-cs"/>
              </a:rPr>
              <a:t> </a:t>
            </a:r>
            <a:r>
              <a:rPr lang="en-US" altLang="zh-CN" sz="1400" kern="1200" dirty="0">
                <a:solidFill>
                  <a:schemeClr val="tx1"/>
                </a:solidFill>
                <a:effectLst/>
                <a:latin typeface="Arial" charset="0"/>
                <a:ea typeface="+mn-ea"/>
                <a:cs typeface="+mn-cs"/>
              </a:rPr>
              <a:t>part of ReRAM-based PIM. We use resistance of each cell to represent the value of weight, and</a:t>
            </a:r>
            <a:r>
              <a:rPr lang="zh-CN" altLang="en-US" sz="1400" kern="1200" dirty="0">
                <a:solidFill>
                  <a:schemeClr val="tx1"/>
                </a:solidFill>
                <a:effectLst/>
                <a:latin typeface="Arial" charset="0"/>
                <a:ea typeface="+mn-ea"/>
                <a:cs typeface="+mn-cs"/>
              </a:rPr>
              <a:t> </a:t>
            </a:r>
            <a:r>
              <a:rPr lang="en-US" altLang="zh-CN" sz="1400" kern="1200" dirty="0">
                <a:solidFill>
                  <a:schemeClr val="tx1"/>
                </a:solidFill>
                <a:effectLst/>
                <a:latin typeface="Arial" charset="0"/>
                <a:ea typeface="+mn-ea"/>
                <a:cs typeface="+mn-cs"/>
              </a:rPr>
              <a:t>add voltages representing values of inputs on each row.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According to the </a:t>
            </a:r>
            <a:r>
              <a:rPr lang="en-US" sz="1200" b="0" i="0" u="none" strike="noStrike" kern="1200" dirty="0">
                <a:solidFill>
                  <a:schemeClr val="tx1"/>
                </a:solidFill>
                <a:effectLst/>
                <a:latin typeface="Arial" charset="0"/>
                <a:ea typeface="+mn-ea"/>
                <a:cs typeface="+mn-cs"/>
              </a:rPr>
              <a:t>Kirchhoff</a:t>
            </a:r>
            <a:r>
              <a:rPr lang="zh-CN" altLang="en-US" sz="1200" b="0" i="0" u="none" strike="noStrike" kern="1200" dirty="0">
                <a:solidFill>
                  <a:schemeClr val="tx1"/>
                </a:solidFill>
                <a:effectLst/>
                <a:latin typeface="Arial" charset="0"/>
                <a:ea typeface="+mn-ea"/>
                <a:cs typeface="+mn-cs"/>
              </a:rPr>
              <a:t>‘</a:t>
            </a:r>
            <a:r>
              <a:rPr lang="en-US" altLang="zh-CN" sz="1200" b="0" i="0" u="none" strike="noStrike" kern="1200" dirty="0">
                <a:solidFill>
                  <a:schemeClr val="tx1"/>
                </a:solidFill>
                <a:effectLst/>
                <a:latin typeface="Arial" charset="0"/>
                <a:ea typeface="+mn-ea"/>
                <a:cs typeface="+mn-cs"/>
              </a:rPr>
              <a:t>s</a:t>
            </a:r>
            <a:r>
              <a:rPr lang="en-US" altLang="zh-CN" sz="1400" kern="1200" dirty="0">
                <a:solidFill>
                  <a:schemeClr val="tx1"/>
                </a:solidFill>
                <a:effectLst/>
                <a:latin typeface="Arial" charset="0"/>
                <a:ea typeface="+mn-ea"/>
                <a:cs typeface="+mn-cs"/>
              </a:rPr>
              <a:t> law, we finally obtain a current, representing the value of output. Thus, by modifying the peripheral circuit of </a:t>
            </a:r>
            <a:r>
              <a:rPr lang="en-US" altLang="zh-CN" sz="1400" kern="1200" dirty="0" err="1">
                <a:solidFill>
                  <a:schemeClr val="tx1"/>
                </a:solidFill>
                <a:effectLst/>
                <a:latin typeface="Arial" charset="0"/>
                <a:ea typeface="+mn-ea"/>
                <a:cs typeface="+mn-cs"/>
              </a:rPr>
              <a:t>ReRAM</a:t>
            </a:r>
            <a:r>
              <a:rPr lang="en-US" altLang="zh-CN" sz="1400" kern="1200" dirty="0">
                <a:solidFill>
                  <a:schemeClr val="tx1"/>
                </a:solidFill>
                <a:effectLst/>
                <a:latin typeface="Arial" charset="0"/>
                <a:ea typeface="+mn-ea"/>
                <a:cs typeface="+mn-cs"/>
              </a:rPr>
              <a:t> array, it can support a Matrix-Multiply-Vector operation in almost one read cycle. Let’s see how to do it.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We have an input vector, multiply it with a matrix, and get an output vector.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First, we write the matrix into a ReRAM array.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Then we feed inputs into the ReRAM array, through performing an analog sum, finally we obtain outputs.</a:t>
            </a:r>
            <a:endParaRPr lang="zh-CN" altLang="zh-CN" sz="14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CA6C7-3AC9-4A26-B0BF-DF8AFF740679}" type="slidenum">
              <a:rPr kumimoji="0" lang="ko-KR" altLang="en-US" sz="1200" b="0" i="0" u="none" strike="noStrike" kern="1200" cap="none" spc="0" normalizeH="0" baseline="0" noProof="0" smtClean="0">
                <a:ln>
                  <a:noFill/>
                </a:ln>
                <a:solidFill>
                  <a:prstClr val="black"/>
                </a:solidFill>
                <a:effectLst/>
                <a:uLnTx/>
                <a:uFillTx/>
                <a:latin typeface="Calibri" charset="0"/>
                <a:ea typeface="맑은 고딕" panose="020B0503020000020004"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ko-KR"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4982927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112</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61788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2648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prepare the DRAM array for future access to other DRAM rows, the memory controller issues a </a:t>
            </a:r>
            <a:r>
              <a:rPr lang="en-US" dirty="0" err="1"/>
              <a:t>precharge</a:t>
            </a:r>
            <a:r>
              <a:rPr lang="en-US" dirty="0"/>
              <a:t> command. It works as follows</a:t>
            </a:r>
          </a:p>
          <a:p>
            <a:endParaRPr lang="en-US" dirty="0"/>
          </a:p>
          <a:p>
            <a:r>
              <a:rPr lang="en-US" dirty="0"/>
              <a:t>[CLICK] First, the capacitor is disconnected from the bitline by disabling the </a:t>
            </a:r>
            <a:r>
              <a:rPr lang="en-US" dirty="0" err="1"/>
              <a:t>wordline</a:t>
            </a:r>
            <a:endParaRPr lang="en-US" dirty="0"/>
          </a:p>
          <a:p>
            <a:endParaRPr lang="en-US" dirty="0"/>
          </a:p>
          <a:p>
            <a:r>
              <a:rPr lang="en-US" dirty="0"/>
              <a:t>[CLICK] Second, the bitline voltage is restored to its quiescent state. Now, the DRAM array is ready for  next accesses.</a:t>
            </a:r>
          </a:p>
          <a:p>
            <a:endParaRPr lang="en-US" dirty="0"/>
          </a:p>
          <a:p>
            <a:r>
              <a:rPr lang="en-US" dirty="0"/>
              <a:t>[CLICK] Third, the sense amplifier is disabled.</a:t>
            </a:r>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FDBC3626-046C-3E41-A124-86E06219A04E}"/>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8EA3-BD89-4D49-8DFA-AB00D5A98A8E}"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6/28/24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69DB281-C180-564D-838D-AA9651E840D2}"/>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C9FE369D-DCC8-C349-BF20-7F44A95C92BB}"/>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108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3533158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153383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65.xml"/><Relationship Id="rId4" Type="http://schemas.openxmlformats.org/officeDocument/2006/relationships/image" Target="../media/image10.jpeg"/></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9.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0.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0.xml"/></Relationships>
</file>

<file path=ppt/slideLayouts/_rels/slideLayout7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1.xml"/></Relationships>
</file>

<file path=ppt/slideLayouts/_rels/slideLayout7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1.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73.xml"/></Relationships>
</file>

<file path=ppt/slideLayouts/_rels/slideLayout7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73.xml"/></Relationships>
</file>

<file path=ppt/slideLayouts/_rels/slideLayout74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7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6/28/24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6/28/24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6/28/24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6/28/24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6/28/24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6/28/24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6/28/24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6/28/24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6/28/24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6/28/24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6/28/24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6/28/24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6/28/24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6/28/24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6/28/24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6/28/24</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6/28/24</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6/28/24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6/28/24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6/28/24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6/28/24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6/28/24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6/28/24</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6/28/24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6/28/24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385096"/>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9672293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36972"/>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4105809"/>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58891"/>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387842"/>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275879132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3901951674"/>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3811271819"/>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607395441"/>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829486752"/>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3524218155"/>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22950970"/>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2437951259"/>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1288936763"/>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2645850926"/>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04094298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56495591"/>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643525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3447449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017668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2197563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2112521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4083122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882627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2145985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2436482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582258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3201202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2067441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fld id="{111EC4E2-6E65-4B38-A9F0-2491CD022231}" type="datetime1">
              <a:rPr lang="en-US" smtClean="0">
                <a:solidFill>
                  <a:prstClr val="black">
                    <a:tint val="75000"/>
                  </a:prstClr>
                </a:solidFill>
              </a:rPr>
              <a:pPr/>
              <a:t>6/28/24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fld id="{13F32364-6BA0-48AA-B029-3ED2192016F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40091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fld id="{13F32364-6BA0-48AA-B029-3ED2192016FC}" type="slidenum">
              <a:rPr lang="en-US" smtClean="0">
                <a:solidFill>
                  <a:prstClr val="black"/>
                </a:solidFill>
              </a: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672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C2EE5E-49E3-41BC-B690-56250386BB7E}" type="datetime1">
              <a:rPr lang="en-US" smtClean="0">
                <a:solidFill>
                  <a:prstClr val="black">
                    <a:tint val="75000"/>
                  </a:prstClr>
                </a:solidFill>
                <a:latin typeface="Gill Sans MT"/>
              </a:rPr>
              <a:pPr/>
              <a:t>6/28/24</a:t>
            </a:fld>
            <a:endParaRPr lang="en-US">
              <a:solidFill>
                <a:prstClr val="black">
                  <a:tint val="75000"/>
                </a:prstClr>
              </a:solidFill>
              <a:latin typeface="Gill Sans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ill Sans MT"/>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304291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3F18D-3D7C-411A-A3D5-BE9D715C217A}" type="datetime1">
              <a:rPr lang="en-US" smtClean="0">
                <a:solidFill>
                  <a:prstClr val="black">
                    <a:tint val="75000"/>
                  </a:prstClr>
                </a:solidFill>
                <a:latin typeface="Gill Sans MT"/>
              </a:rPr>
              <a:pPr/>
              <a:t>6/28/24</a:t>
            </a:fld>
            <a:endParaRPr lang="en-US">
              <a:solidFill>
                <a:prstClr val="black">
                  <a:tint val="75000"/>
                </a:prstClr>
              </a:solidFill>
              <a:latin typeface="Gill Sans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ill Sans MT"/>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1528488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9761C9-07B9-4029-8A9C-6B9D4FE4DECF}" type="datetime1">
              <a:rPr lang="en-US" smtClean="0">
                <a:solidFill>
                  <a:prstClr val="black">
                    <a:tint val="75000"/>
                  </a:prstClr>
                </a:solidFill>
                <a:latin typeface="Gill Sans MT"/>
              </a:rPr>
              <a:pPr/>
              <a:t>6/28/24</a:t>
            </a:fld>
            <a:endParaRPr lang="en-US">
              <a:solidFill>
                <a:prstClr val="black">
                  <a:tint val="75000"/>
                </a:prstClr>
              </a:solidFill>
              <a:latin typeface="Gill Sans MT"/>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Gill Sans MT"/>
            </a:endParaRPr>
          </a:p>
        </p:txBody>
      </p:sp>
      <p:sp>
        <p:nvSpPr>
          <p:cNvPr id="9" name="Slide Number Placeholder 8"/>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20990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E2F76E-CE6C-410C-8FDC-D0091C24DEF1}" type="datetime1">
              <a:rPr lang="en-US" smtClean="0">
                <a:solidFill>
                  <a:prstClr val="black">
                    <a:tint val="75000"/>
                  </a:prstClr>
                </a:solidFill>
                <a:latin typeface="Gill Sans MT"/>
              </a:rPr>
              <a:pPr/>
              <a:t>6/28/24</a:t>
            </a:fld>
            <a:endParaRPr lang="en-US">
              <a:solidFill>
                <a:prstClr val="black">
                  <a:tint val="75000"/>
                </a:prstClr>
              </a:solidFill>
              <a:latin typeface="Gill Sans MT"/>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Gill Sans MT"/>
            </a:endParaRPr>
          </a:p>
        </p:txBody>
      </p:sp>
      <p:sp>
        <p:nvSpPr>
          <p:cNvPr id="5" name="Slide Number Placeholder 4"/>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2021805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5B8DD-F4B6-4735-BE3E-A30AC9916A28}" type="datetime1">
              <a:rPr lang="en-US" smtClean="0">
                <a:solidFill>
                  <a:prstClr val="black">
                    <a:tint val="75000"/>
                  </a:prstClr>
                </a:solidFill>
                <a:latin typeface="Gill Sans MT"/>
              </a:rPr>
              <a:pPr/>
              <a:t>6/28/24</a:t>
            </a:fld>
            <a:endParaRPr lang="en-US">
              <a:solidFill>
                <a:prstClr val="black">
                  <a:tint val="75000"/>
                </a:prstClr>
              </a:solidFill>
              <a:latin typeface="Gill Sans MT"/>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Gill Sans MT"/>
            </a:endParaRPr>
          </a:p>
        </p:txBody>
      </p:sp>
      <p:sp>
        <p:nvSpPr>
          <p:cNvPr id="4" name="Slide Number Placeholder 3"/>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2540646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4FB2D7-3DDB-4FFD-8B82-F323B81C51BF}" type="datetime1">
              <a:rPr lang="en-US" smtClean="0">
                <a:solidFill>
                  <a:prstClr val="black">
                    <a:tint val="75000"/>
                  </a:prstClr>
                </a:solidFill>
                <a:latin typeface="Gill Sans MT"/>
              </a:rPr>
              <a:pPr/>
              <a:t>6/28/24</a:t>
            </a:fld>
            <a:endParaRPr lang="en-US">
              <a:solidFill>
                <a:prstClr val="black">
                  <a:tint val="75000"/>
                </a:prstClr>
              </a:solidFill>
              <a:latin typeface="Gill Sans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ill Sans MT"/>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2620035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8811807-3D87-4FB5-A3F7-954D5D4F8EE2}" type="datetime1">
              <a:rPr lang="en-US" smtClean="0">
                <a:solidFill>
                  <a:prstClr val="black">
                    <a:tint val="75000"/>
                  </a:prstClr>
                </a:solidFill>
                <a:latin typeface="Gill Sans MT"/>
              </a:rPr>
              <a:pPr/>
              <a:t>6/28/24</a:t>
            </a:fld>
            <a:endParaRPr lang="en-US">
              <a:solidFill>
                <a:prstClr val="black">
                  <a:tint val="75000"/>
                </a:prstClr>
              </a:solidFill>
              <a:latin typeface="Gill Sans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ill Sans MT"/>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2743709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A4A0BD-C698-4141-B404-5A877B3AA909}" type="datetime1">
              <a:rPr lang="en-US" smtClean="0">
                <a:solidFill>
                  <a:prstClr val="black">
                    <a:tint val="75000"/>
                  </a:prstClr>
                </a:solidFill>
                <a:latin typeface="Gill Sans MT"/>
              </a:rPr>
              <a:pPr/>
              <a:t>6/28/24</a:t>
            </a:fld>
            <a:endParaRPr lang="en-US">
              <a:solidFill>
                <a:prstClr val="black">
                  <a:tint val="75000"/>
                </a:prstClr>
              </a:solidFill>
              <a:latin typeface="Gill Sans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ill Sans MT"/>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995752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FC6B9-10FF-4561-B52B-0EFAB655D039}" type="datetime1">
              <a:rPr lang="en-US" smtClean="0">
                <a:solidFill>
                  <a:prstClr val="black">
                    <a:tint val="75000"/>
                  </a:prstClr>
                </a:solidFill>
                <a:latin typeface="Gill Sans MT"/>
              </a:rPr>
              <a:pPr/>
              <a:t>6/28/24</a:t>
            </a:fld>
            <a:endParaRPr lang="en-US">
              <a:solidFill>
                <a:prstClr val="black">
                  <a:tint val="75000"/>
                </a:prstClr>
              </a:solidFill>
              <a:latin typeface="Gill Sans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ill Sans MT"/>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2547879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756102"/>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6" name="Slide Number Placeholder 5">
            <a:extLst>
              <a:ext uri="{FF2B5EF4-FFF2-40B4-BE49-F238E27FC236}">
                <a16:creationId xmlns:a16="http://schemas.microsoft.com/office/drawing/2014/main" id="{8B3B3008-E6BE-1848-B501-0927B6E70570}"/>
              </a:ext>
            </a:extLst>
          </p:cNvPr>
          <p:cNvSpPr txBox="1">
            <a:spLocks/>
          </p:cNvSpPr>
          <p:nvPr userDrawn="1"/>
        </p:nvSpPr>
        <p:spPr>
          <a:xfrm>
            <a:off x="7977054"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Segoe UI" panose="020B0502040204020203" pitchFamily="34" charset="0"/>
                <a:cs typeface="Segoe UI" panose="020B0502040204020203" pitchFamily="34" charset="0"/>
              </a:rPr>
              <a:pPr/>
              <a:t>‹#›</a:t>
            </a:fld>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18121390"/>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D67F7A59-CF4E-EC20-68A0-390CB76C13C3}"/>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6" name="Picture 5" descr="safari.png">
            <a:extLst>
              <a:ext uri="{FF2B5EF4-FFF2-40B4-BE49-F238E27FC236}">
                <a16:creationId xmlns:a16="http://schemas.microsoft.com/office/drawing/2014/main" id="{4F195A89-C410-BCD9-0B74-E87F1A1635F1}"/>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7" name="Content Placeholder 13">
            <a:extLst>
              <a:ext uri="{FF2B5EF4-FFF2-40B4-BE49-F238E27FC236}">
                <a16:creationId xmlns:a16="http://schemas.microsoft.com/office/drawing/2014/main" id="{B7FAED6D-FE25-984D-F3D8-912BF36CF3D8}"/>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Tree>
    <p:extLst>
      <p:ext uri="{BB962C8B-B14F-4D97-AF65-F5344CB8AC3E}">
        <p14:creationId xmlns:p14="http://schemas.microsoft.com/office/powerpoint/2010/main" val="2127153966"/>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60D64B3-47B9-4B80-8494-C2463AAD593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4" name="Title 1">
            <a:extLst>
              <a:ext uri="{FF2B5EF4-FFF2-40B4-BE49-F238E27FC236}">
                <a16:creationId xmlns:a16="http://schemas.microsoft.com/office/drawing/2014/main" id="{029DDEC7-5C22-7ADB-60BD-945BAEBCFDE7}"/>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995964943"/>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EF1544-24EE-9F40-92D1-5F7EF2704AEF}"/>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5" name="Picture 4" descr="safari.png">
            <a:extLst>
              <a:ext uri="{FF2B5EF4-FFF2-40B4-BE49-F238E27FC236}">
                <a16:creationId xmlns:a16="http://schemas.microsoft.com/office/drawing/2014/main" id="{BCE086F2-9422-3233-969B-2DF0AF8C277B}"/>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11" name="Content Placeholder 13">
            <a:extLst>
              <a:ext uri="{FF2B5EF4-FFF2-40B4-BE49-F238E27FC236}">
                <a16:creationId xmlns:a16="http://schemas.microsoft.com/office/drawing/2014/main" id="{BD73B27A-EBF7-DCCC-F4F6-DD46A37DA75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12" name="Title 1">
            <a:extLst>
              <a:ext uri="{FF2B5EF4-FFF2-40B4-BE49-F238E27FC236}">
                <a16:creationId xmlns:a16="http://schemas.microsoft.com/office/drawing/2014/main" id="{1DB119B3-1AA6-94B9-13B9-6E10CE82D05A}"/>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791178792"/>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652D26D-6A0A-80F5-0467-32E58CC08E88}"/>
              </a:ext>
            </a:extLst>
          </p:cNvPr>
          <p:cNvSpPr txBox="1">
            <a:spLocks/>
          </p:cNvSpPr>
          <p:nvPr userDrawn="1"/>
        </p:nvSpPr>
        <p:spPr>
          <a:xfrm>
            <a:off x="7006213" y="6413428"/>
            <a:ext cx="2057400" cy="365125"/>
          </a:xfrm>
          <a:prstGeom prst="rect">
            <a:avLst/>
          </a:prstGeom>
        </p:spPr>
        <p:txBody>
          <a:bodyPr/>
          <a:lstStyle>
            <a:defPPr>
              <a:defRPr lang="en-US"/>
            </a:defPPr>
            <a:lvl1pPr marL="0" algn="ctr" defTabSz="457200" rtl="0" eaLnBrk="1" latinLnBrk="0" hangingPunct="1">
              <a:defRPr sz="1400" kern="1200">
                <a:solidFill>
                  <a:schemeClr val="bg1">
                    <a:lumMod val="65000"/>
                  </a:schemeClr>
                </a:solidFill>
                <a:latin typeface="Corbel" panose="020B05030202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DEAB76D-489F-BC47-AE8A-9A4958F60173}" type="slidenum">
              <a:rPr lang="en-CH" smtClean="0"/>
              <a:pPr algn="r"/>
              <a:t>‹#›</a:t>
            </a:fld>
            <a:endParaRPr lang="en-CH"/>
          </a:p>
        </p:txBody>
      </p:sp>
      <p:pic>
        <p:nvPicPr>
          <p:cNvPr id="7" name="Picture 6" descr="safari.png">
            <a:extLst>
              <a:ext uri="{FF2B5EF4-FFF2-40B4-BE49-F238E27FC236}">
                <a16:creationId xmlns:a16="http://schemas.microsoft.com/office/drawing/2014/main" id="{AE34FD6A-B99A-3D50-4BF8-F449A040CC8A}"/>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Tree>
    <p:extLst>
      <p:ext uri="{BB962C8B-B14F-4D97-AF65-F5344CB8AC3E}">
        <p14:creationId xmlns:p14="http://schemas.microsoft.com/office/powerpoint/2010/main" val="164381389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1"/>
            <a:ext cx="9144000" cy="3543300"/>
          </a:xfrm>
          <a:prstGeom prst="rect">
            <a:avLst/>
          </a:prstGeom>
          <a:solidFill>
            <a:srgbClr val="9DD1F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35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43000" y="4396729"/>
            <a:ext cx="6858000" cy="607662"/>
          </a:xfrm>
        </p:spPr>
        <p:txBody>
          <a:bodyPr>
            <a:normAutofit/>
          </a:bodyPr>
          <a:lstStyle>
            <a:lvl1pPr marL="0" indent="0" algn="ctr">
              <a:buNone/>
              <a:defRPr sz="3200" b="1" i="0" baseline="0">
                <a:latin typeface="FUTURA MEDIUM" panose="020B0602020204020303" pitchFamily="34" charset="-79"/>
                <a:cs typeface="FUTURA MEDIUM" panose="020B06020202040203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3200" b="1">
                <a:latin typeface="Segoe UI" panose="020B0502040204020203" pitchFamily="34"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3444"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5583046" y="5857819"/>
            <a:ext cx="2640412" cy="607662"/>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392519"/>
            <a:ext cx="9144000" cy="2619375"/>
          </a:xfrm>
        </p:spPr>
        <p:txBody>
          <a:bodyPr anchor="ctr">
            <a:normAutofit/>
          </a:bodyPr>
          <a:lstStyle>
            <a:lvl1pPr marL="0" indent="0" algn="ctr">
              <a:buNone/>
              <a:defRPr sz="4800" b="1">
                <a:latin typeface="FUTURA MEDIUM" panose="020B0602020204020303" pitchFamily="34" charset="-79"/>
                <a:ea typeface="Segoe UI Symbol" panose="020B0502040204020203" pitchFamily="34" charset="0"/>
                <a:cs typeface="FUTURA MEDIUM" panose="020B0602020204020303" pitchFamily="34" charset="-79"/>
              </a:defRPr>
            </a:lvl1pPr>
          </a:lstStyle>
          <a:p>
            <a:pPr lvl="0"/>
            <a:r>
              <a:rPr lang="en-US" dirty="0"/>
              <a:t>Click to edit Title</a:t>
            </a:r>
          </a:p>
        </p:txBody>
      </p:sp>
    </p:spTree>
    <p:extLst>
      <p:ext uri="{BB962C8B-B14F-4D97-AF65-F5344CB8AC3E}">
        <p14:creationId xmlns:p14="http://schemas.microsoft.com/office/powerpoint/2010/main" val="3793262372"/>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D57C2-5A43-56AF-5C3B-A53FEAB50635}"/>
              </a:ext>
            </a:extLst>
          </p:cNvPr>
          <p:cNvSpPr/>
          <p:nvPr userDrawn="1"/>
        </p:nvSpPr>
        <p:spPr>
          <a:xfrm>
            <a:off x="0" y="0"/>
            <a:ext cx="9144000" cy="106800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4"/>
            <a:ext cx="8894602" cy="606084"/>
          </a:xfrm>
          <a:prstGeom prst="rect">
            <a:avLst/>
          </a:prstGeom>
        </p:spPr>
        <p:txBody>
          <a:bodyPr/>
          <a:lstStyle>
            <a:lvl1pPr algn="ctr">
              <a:defRPr sz="4400" b="1">
                <a:solidFill>
                  <a:srgbClr val="1A82C4"/>
                </a:solidFill>
                <a:latin typeface="Avenir Next" panose="020B050302020202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Avenir Next" panose="020B0503020202020204" pitchFamily="34" charset="0"/>
                <a:cs typeface="Segoe UI" panose="020B0502040204020203" pitchFamily="34" charset="0"/>
              </a:defRPr>
            </a:lvl1pPr>
            <a:lvl2pPr marL="685800" indent="-228600">
              <a:buFont typeface="Cambria" panose="02040503050406030204" pitchFamily="18" charset="0"/>
              <a:buChar char="-"/>
              <a:defRPr sz="2400">
                <a:latin typeface="Avenir Next" panose="020B0503020202020204" pitchFamily="34" charset="0"/>
                <a:cs typeface="Segoe UI" panose="020B0502040204020203" pitchFamily="34" charset="0"/>
              </a:defRPr>
            </a:lvl2pPr>
            <a:lvl3pPr>
              <a:defRPr sz="2000">
                <a:latin typeface="Avenir Next" panose="020B0503020202020204" pitchFamily="34" charset="0"/>
                <a:cs typeface="Segoe UI" panose="020B0502040204020203" pitchFamily="34" charset="0"/>
              </a:defRPr>
            </a:lvl3pPr>
            <a:lvl4pPr>
              <a:defRPr sz="2000">
                <a:latin typeface="Avenir Next" panose="020B0503020202020204" pitchFamily="34" charset="0"/>
                <a:cs typeface="Segoe UI" panose="020B0502040204020203" pitchFamily="34" charset="0"/>
              </a:defRPr>
            </a:lvl4pPr>
            <a:lvl5pPr>
              <a:defRPr sz="2000">
                <a:latin typeface="Avenir Next" panose="020B0503020202020204"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8716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b="0" smtClean="0">
                <a:latin typeface="Avenir Next" panose="020B0503020202020204" pitchFamily="34" charset="0"/>
                <a:cs typeface="Futura Medium" panose="020B0602020204020303" pitchFamily="34" charset="-79"/>
              </a:rPr>
              <a:pPr/>
              <a:t>‹#›</a:t>
            </a:fld>
            <a:endParaRPr lang="en-US" b="0" dirty="0">
              <a:latin typeface="Avenir Next" panose="020B0503020202020204" pitchFamily="34" charset="0"/>
              <a:cs typeface="Futura Medium" panose="020B0602020204020303" pitchFamily="34" charset="-79"/>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93154"/>
            <a:ext cx="1080120" cy="312522"/>
          </a:xfrm>
          <a:prstGeom prst="rect">
            <a:avLst/>
          </a:prstGeom>
        </p:spPr>
      </p:pic>
      <p:cxnSp>
        <p:nvCxnSpPr>
          <p:cNvPr id="2" name="Straight Connector 1">
            <a:extLst>
              <a:ext uri="{FF2B5EF4-FFF2-40B4-BE49-F238E27FC236}">
                <a16:creationId xmlns:a16="http://schemas.microsoft.com/office/drawing/2014/main" id="{403DC045-997A-35AB-E700-44B03E28D48E}"/>
              </a:ext>
            </a:extLst>
          </p:cNvPr>
          <p:cNvCxnSpPr>
            <a:cxnSpLocks/>
          </p:cNvCxnSpPr>
          <p:nvPr userDrawn="1"/>
        </p:nvCxnSpPr>
        <p:spPr>
          <a:xfrm>
            <a:off x="0" y="1068007"/>
            <a:ext cx="9144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7604395"/>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404539"/>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a:t>Click to edit Master title style</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82865662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Trebuchet MS" panose="020B0603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347902351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4756617"/>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103E0A-1103-4E2A-80B9-427ECF501675}"/>
              </a:ext>
            </a:extLst>
          </p:cNvPr>
          <p:cNvSpPr/>
          <p:nvPr userDrawn="1"/>
        </p:nvSpPr>
        <p:spPr>
          <a:xfrm>
            <a:off x="0" y="-1"/>
            <a:ext cx="9144000" cy="8257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2" name="Title 1"/>
          <p:cNvSpPr>
            <a:spLocks noGrp="1"/>
          </p:cNvSpPr>
          <p:nvPr>
            <p:ph type="title"/>
          </p:nvPr>
        </p:nvSpPr>
        <p:spPr>
          <a:xfrm>
            <a:off x="155488" y="78848"/>
            <a:ext cx="8815517" cy="753812"/>
          </a:xfrm>
        </p:spPr>
        <p:txBody>
          <a:bodyPr>
            <a:normAutofit/>
          </a:bodyPr>
          <a:lstStyle>
            <a:lvl1pPr>
              <a:defRPr sz="4600" b="1">
                <a:solidFill>
                  <a:schemeClr val="bg1"/>
                </a:solidFill>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idx="1"/>
          </p:nvPr>
        </p:nvSpPr>
        <p:spPr>
          <a:xfrm>
            <a:off x="155488" y="1021492"/>
            <a:ext cx="8815517" cy="5368993"/>
          </a:xfrm>
        </p:spPr>
        <p:txBody>
          <a:bodyPr>
            <a:normAutofit/>
          </a:bodyPr>
          <a:lstStyle>
            <a:lvl1pPr>
              <a:defRPr sz="2800">
                <a:latin typeface="Trebuchet MS" panose="020B0603020202020204" pitchFamily="34" charset="0"/>
              </a:defRPr>
            </a:lvl1pPr>
            <a:lvl2pPr>
              <a:defRPr sz="24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1FE0A3EE-6483-4E65-823F-5E7E920D709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94338"/>
            <a:ext cx="1180720" cy="227148"/>
          </a:xfrm>
          <a:prstGeom prst="rect">
            <a:avLst/>
          </a:prstGeom>
        </p:spPr>
      </p:pic>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8329353" y="6494338"/>
            <a:ext cx="643730" cy="280288"/>
          </a:xfrm>
          <a:prstGeom prst="rect">
            <a:avLst/>
          </a:prstGeom>
        </p:spPr>
        <p:txBody>
          <a:bodyPr/>
          <a:lstStyle>
            <a:lvl1pPr algn="ctr">
              <a:defRPr sz="1600" b="1">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2922109303"/>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3A1B36-F75C-4B3A-8AC7-B38B97092F73}"/>
              </a:ext>
            </a:extLst>
          </p:cNvPr>
          <p:cNvSpPr/>
          <p:nvPr userDrawn="1"/>
        </p:nvSpPr>
        <p:spPr>
          <a:xfrm>
            <a:off x="0" y="-1"/>
            <a:ext cx="9144000" cy="8903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t>Click to edit Master title style</a:t>
            </a:r>
          </a:p>
        </p:txBody>
      </p:sp>
      <p:pic>
        <p:nvPicPr>
          <p:cNvPr id="13" name="Graphic 12">
            <a:extLst>
              <a:ext uri="{FF2B5EF4-FFF2-40B4-BE49-F238E27FC236}">
                <a16:creationId xmlns:a16="http://schemas.microsoft.com/office/drawing/2014/main" id="{35CB8A4C-6108-4DBB-AB3B-F36B31AA79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7" name="Slide Number Placeholder 7">
            <a:extLst>
              <a:ext uri="{FF2B5EF4-FFF2-40B4-BE49-F238E27FC236}">
                <a16:creationId xmlns:a16="http://schemas.microsoft.com/office/drawing/2014/main" id="{25E13529-B30F-4988-A788-9A2F9C01C88B}"/>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1551954024"/>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10755F8-9E4F-4AC1-934C-4503FD0A51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4" name="Slide Number Placeholder 7">
            <a:extLst>
              <a:ext uri="{FF2B5EF4-FFF2-40B4-BE49-F238E27FC236}">
                <a16:creationId xmlns:a16="http://schemas.microsoft.com/office/drawing/2014/main" id="{D3FBD0FA-D9BB-45FA-A53B-03090A5B6110}"/>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41633236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image" Target="../media/image1.png"/><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image" Target="../media/image1.png"/><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4.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theme" Target="../theme/theme45.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slideLayout" Target="../slideLayouts/slideLayout488.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image" Target="../media/image1.png"/><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pn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 Id="rId14" Type="http://schemas.openxmlformats.org/officeDocument/2006/relationships/image" Target="../media/image1.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image" Target="../media/image1.png"/><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49.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image" Target="../media/image1.png"/><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0.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image" Target="../media/image1.png"/><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51.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3.xml"/><Relationship Id="rId13" Type="http://schemas.openxmlformats.org/officeDocument/2006/relationships/image" Target="../media/image1.png"/><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52.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4.xml"/><Relationship Id="rId13" Type="http://schemas.openxmlformats.org/officeDocument/2006/relationships/image" Target="../media/image1.png"/><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theme" Target="../theme/theme53.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theme" Target="../theme/theme54.xml"/><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slideLayout" Target="../slideLayouts/slideLayout589.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7.xml"/><Relationship Id="rId13" Type="http://schemas.openxmlformats.org/officeDocument/2006/relationships/image" Target="../media/image1.png"/><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theme" Target="../theme/theme55.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8.xml"/><Relationship Id="rId13" Type="http://schemas.openxmlformats.org/officeDocument/2006/relationships/image" Target="../media/image1.png"/><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theme" Target="../theme/theme56.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9.xml"/><Relationship Id="rId13" Type="http://schemas.openxmlformats.org/officeDocument/2006/relationships/theme" Target="../theme/theme57.xml"/><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slideLayout" Target="../slideLayouts/slideLayout623.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 Id="rId14" Type="http://schemas.openxmlformats.org/officeDocument/2006/relationships/image" Target="../media/image1.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1.xml"/><Relationship Id="rId13" Type="http://schemas.openxmlformats.org/officeDocument/2006/relationships/image" Target="../media/image1.png"/><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theme" Target="../theme/theme58.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2.xml"/><Relationship Id="rId13" Type="http://schemas.openxmlformats.org/officeDocument/2006/relationships/image" Target="../media/image1.png"/><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theme" Target="../theme/theme59.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3.xml"/><Relationship Id="rId13" Type="http://schemas.openxmlformats.org/officeDocument/2006/relationships/theme" Target="../theme/theme60.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slideLayout" Target="../slideLayouts/slideLayout657.xml"/><Relationship Id="rId2" Type="http://schemas.openxmlformats.org/officeDocument/2006/relationships/slideLayout" Target="../slideLayouts/slideLayout64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s>
</file>

<file path=ppt/slideMasters/_rels/slideMaster61.xml.rels><?xml version="1.0" encoding="UTF-8" standalone="yes"?>
<Relationships xmlns="http://schemas.openxmlformats.org/package/2006/relationships"><Relationship Id="rId3" Type="http://schemas.openxmlformats.org/officeDocument/2006/relationships/theme" Target="../theme/theme61.xml"/><Relationship Id="rId2" Type="http://schemas.openxmlformats.org/officeDocument/2006/relationships/slideLayout" Target="../slideLayouts/slideLayout659.xml"/><Relationship Id="rId1" Type="http://schemas.openxmlformats.org/officeDocument/2006/relationships/slideLayout" Target="../slideLayouts/slideLayout65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7.xml"/><Relationship Id="rId13" Type="http://schemas.openxmlformats.org/officeDocument/2006/relationships/image" Target="../media/image1.png"/><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theme" Target="../theme/theme62.xml"/><Relationship Id="rId2" Type="http://schemas.openxmlformats.org/officeDocument/2006/relationships/slideLayout" Target="../slideLayouts/slideLayout661.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78.xml"/><Relationship Id="rId13" Type="http://schemas.openxmlformats.org/officeDocument/2006/relationships/theme" Target="../theme/theme63.xml"/><Relationship Id="rId3" Type="http://schemas.openxmlformats.org/officeDocument/2006/relationships/slideLayout" Target="../slideLayouts/slideLayout673.xml"/><Relationship Id="rId7" Type="http://schemas.openxmlformats.org/officeDocument/2006/relationships/slideLayout" Target="../slideLayouts/slideLayout677.xml"/><Relationship Id="rId12" Type="http://schemas.openxmlformats.org/officeDocument/2006/relationships/slideLayout" Target="../slideLayouts/slideLayout682.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6" Type="http://schemas.openxmlformats.org/officeDocument/2006/relationships/slideLayout" Target="../slideLayouts/slideLayout676.xml"/><Relationship Id="rId11" Type="http://schemas.openxmlformats.org/officeDocument/2006/relationships/slideLayout" Target="../slideLayouts/slideLayout681.xml"/><Relationship Id="rId5" Type="http://schemas.openxmlformats.org/officeDocument/2006/relationships/slideLayout" Target="../slideLayouts/slideLayout675.xml"/><Relationship Id="rId10" Type="http://schemas.openxmlformats.org/officeDocument/2006/relationships/slideLayout" Target="../slideLayouts/slideLayout680.xml"/><Relationship Id="rId4" Type="http://schemas.openxmlformats.org/officeDocument/2006/relationships/slideLayout" Target="../slideLayouts/slideLayout674.xml"/><Relationship Id="rId9" Type="http://schemas.openxmlformats.org/officeDocument/2006/relationships/slideLayout" Target="../slideLayouts/slideLayout679.xml"/><Relationship Id="rId14" Type="http://schemas.openxmlformats.org/officeDocument/2006/relationships/image" Target="../media/image1.png"/></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90.xml"/><Relationship Id="rId13" Type="http://schemas.openxmlformats.org/officeDocument/2006/relationships/theme" Target="../theme/theme64.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slideLayout" Target="../slideLayouts/slideLayout694.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 Id="rId14" Type="http://schemas.openxmlformats.org/officeDocument/2006/relationships/image" Target="../media/image1.png"/></Relationships>
</file>

<file path=ppt/slideMasters/_rels/slideMaster65.xml.rels><?xml version="1.0" encoding="UTF-8" standalone="yes"?>
<Relationships xmlns="http://schemas.openxmlformats.org/package/2006/relationships"><Relationship Id="rId3" Type="http://schemas.openxmlformats.org/officeDocument/2006/relationships/slideLayout" Target="../slideLayouts/slideLayout697.xml"/><Relationship Id="rId2" Type="http://schemas.openxmlformats.org/officeDocument/2006/relationships/slideLayout" Target="../slideLayouts/slideLayout696.xml"/><Relationship Id="rId1" Type="http://schemas.openxmlformats.org/officeDocument/2006/relationships/slideLayout" Target="../slideLayouts/slideLayout695.xml"/><Relationship Id="rId5" Type="http://schemas.openxmlformats.org/officeDocument/2006/relationships/theme" Target="../theme/theme65.xml"/><Relationship Id="rId4" Type="http://schemas.openxmlformats.org/officeDocument/2006/relationships/slideLayout" Target="../slideLayouts/slideLayout698.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06.xml"/><Relationship Id="rId13" Type="http://schemas.openxmlformats.org/officeDocument/2006/relationships/theme" Target="../theme/theme66.xml"/><Relationship Id="rId3" Type="http://schemas.openxmlformats.org/officeDocument/2006/relationships/slideLayout" Target="../slideLayouts/slideLayout701.xml"/><Relationship Id="rId7" Type="http://schemas.openxmlformats.org/officeDocument/2006/relationships/slideLayout" Target="../slideLayouts/slideLayout705.xml"/><Relationship Id="rId12" Type="http://schemas.openxmlformats.org/officeDocument/2006/relationships/slideLayout" Target="../slideLayouts/slideLayout710.xml"/><Relationship Id="rId2" Type="http://schemas.openxmlformats.org/officeDocument/2006/relationships/slideLayout" Target="../slideLayouts/slideLayout700.xml"/><Relationship Id="rId1" Type="http://schemas.openxmlformats.org/officeDocument/2006/relationships/slideLayout" Target="../slideLayouts/slideLayout699.xml"/><Relationship Id="rId6" Type="http://schemas.openxmlformats.org/officeDocument/2006/relationships/slideLayout" Target="../slideLayouts/slideLayout704.xml"/><Relationship Id="rId11" Type="http://schemas.openxmlformats.org/officeDocument/2006/relationships/slideLayout" Target="../slideLayouts/slideLayout709.xml"/><Relationship Id="rId5" Type="http://schemas.openxmlformats.org/officeDocument/2006/relationships/slideLayout" Target="../slideLayouts/slideLayout703.xml"/><Relationship Id="rId10" Type="http://schemas.openxmlformats.org/officeDocument/2006/relationships/slideLayout" Target="../slideLayouts/slideLayout708.xml"/><Relationship Id="rId4" Type="http://schemas.openxmlformats.org/officeDocument/2006/relationships/slideLayout" Target="../slideLayouts/slideLayout702.xml"/><Relationship Id="rId9" Type="http://schemas.openxmlformats.org/officeDocument/2006/relationships/slideLayout" Target="../slideLayouts/slideLayout707.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18.xml"/><Relationship Id="rId13" Type="http://schemas.openxmlformats.org/officeDocument/2006/relationships/theme" Target="../theme/theme67.xml"/><Relationship Id="rId3" Type="http://schemas.openxmlformats.org/officeDocument/2006/relationships/slideLayout" Target="../slideLayouts/slideLayout713.xml"/><Relationship Id="rId7" Type="http://schemas.openxmlformats.org/officeDocument/2006/relationships/slideLayout" Target="../slideLayouts/slideLayout717.xml"/><Relationship Id="rId12" Type="http://schemas.openxmlformats.org/officeDocument/2006/relationships/slideLayout" Target="../slideLayouts/slideLayout722.xml"/><Relationship Id="rId2" Type="http://schemas.openxmlformats.org/officeDocument/2006/relationships/slideLayout" Target="../slideLayouts/slideLayout712.xml"/><Relationship Id="rId1" Type="http://schemas.openxmlformats.org/officeDocument/2006/relationships/slideLayout" Target="../slideLayouts/slideLayout711.xml"/><Relationship Id="rId6" Type="http://schemas.openxmlformats.org/officeDocument/2006/relationships/slideLayout" Target="../slideLayouts/slideLayout716.xml"/><Relationship Id="rId11" Type="http://schemas.openxmlformats.org/officeDocument/2006/relationships/slideLayout" Target="../slideLayouts/slideLayout721.xml"/><Relationship Id="rId5" Type="http://schemas.openxmlformats.org/officeDocument/2006/relationships/slideLayout" Target="../slideLayouts/slideLayout715.xml"/><Relationship Id="rId10" Type="http://schemas.openxmlformats.org/officeDocument/2006/relationships/slideLayout" Target="../slideLayouts/slideLayout720.xml"/><Relationship Id="rId4" Type="http://schemas.openxmlformats.org/officeDocument/2006/relationships/slideLayout" Target="../slideLayouts/slideLayout714.xml"/><Relationship Id="rId9" Type="http://schemas.openxmlformats.org/officeDocument/2006/relationships/slideLayout" Target="../slideLayouts/slideLayout719.xml"/><Relationship Id="rId14" Type="http://schemas.openxmlformats.org/officeDocument/2006/relationships/image" Target="../media/image1.png"/></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30.xml"/><Relationship Id="rId3" Type="http://schemas.openxmlformats.org/officeDocument/2006/relationships/slideLayout" Target="../slideLayouts/slideLayout725.xml"/><Relationship Id="rId7" Type="http://schemas.openxmlformats.org/officeDocument/2006/relationships/slideLayout" Target="../slideLayouts/slideLayout729.xml"/><Relationship Id="rId12" Type="http://schemas.openxmlformats.org/officeDocument/2006/relationships/theme" Target="../theme/theme68.xml"/><Relationship Id="rId2" Type="http://schemas.openxmlformats.org/officeDocument/2006/relationships/slideLayout" Target="../slideLayouts/slideLayout724.xml"/><Relationship Id="rId1" Type="http://schemas.openxmlformats.org/officeDocument/2006/relationships/slideLayout" Target="../slideLayouts/slideLayout723.xml"/><Relationship Id="rId6" Type="http://schemas.openxmlformats.org/officeDocument/2006/relationships/slideLayout" Target="../slideLayouts/slideLayout728.xml"/><Relationship Id="rId11" Type="http://schemas.openxmlformats.org/officeDocument/2006/relationships/slideLayout" Target="../slideLayouts/slideLayout733.xml"/><Relationship Id="rId5" Type="http://schemas.openxmlformats.org/officeDocument/2006/relationships/slideLayout" Target="../slideLayouts/slideLayout727.xml"/><Relationship Id="rId10" Type="http://schemas.openxmlformats.org/officeDocument/2006/relationships/slideLayout" Target="../slideLayouts/slideLayout732.xml"/><Relationship Id="rId4" Type="http://schemas.openxmlformats.org/officeDocument/2006/relationships/slideLayout" Target="../slideLayouts/slideLayout726.xml"/><Relationship Id="rId9" Type="http://schemas.openxmlformats.org/officeDocument/2006/relationships/slideLayout" Target="../slideLayouts/slideLayout731.xml"/></Relationships>
</file>

<file path=ppt/slideMasters/_rels/slideMaster69.xml.rels><?xml version="1.0" encoding="UTF-8" standalone="yes"?>
<Relationships xmlns="http://schemas.openxmlformats.org/package/2006/relationships"><Relationship Id="rId3" Type="http://schemas.openxmlformats.org/officeDocument/2006/relationships/theme" Target="../theme/theme69.xml"/><Relationship Id="rId2" Type="http://schemas.openxmlformats.org/officeDocument/2006/relationships/slideLayout" Target="../slideLayouts/slideLayout735.xml"/><Relationship Id="rId1" Type="http://schemas.openxmlformats.org/officeDocument/2006/relationships/slideLayout" Target="../slideLayouts/slideLayout7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3" Type="http://schemas.openxmlformats.org/officeDocument/2006/relationships/slideLayout" Target="../slideLayouts/slideLayout738.xml"/><Relationship Id="rId2" Type="http://schemas.openxmlformats.org/officeDocument/2006/relationships/slideLayout" Target="../slideLayouts/slideLayout737.xml"/><Relationship Id="rId1" Type="http://schemas.openxmlformats.org/officeDocument/2006/relationships/slideLayout" Target="../slideLayouts/slideLayout736.xml"/><Relationship Id="rId5" Type="http://schemas.openxmlformats.org/officeDocument/2006/relationships/theme" Target="../theme/theme70.xml"/><Relationship Id="rId4" Type="http://schemas.openxmlformats.org/officeDocument/2006/relationships/slideLayout" Target="../slideLayouts/slideLayout739.xml"/></Relationships>
</file>

<file path=ppt/slideMasters/_rels/slideMaster71.xml.rels><?xml version="1.0" encoding="UTF-8" standalone="yes"?>
<Relationships xmlns="http://schemas.openxmlformats.org/package/2006/relationships"><Relationship Id="rId3" Type="http://schemas.openxmlformats.org/officeDocument/2006/relationships/theme" Target="../theme/theme71.xml"/><Relationship Id="rId2" Type="http://schemas.openxmlformats.org/officeDocument/2006/relationships/slideLayout" Target="../slideLayouts/slideLayout741.xml"/><Relationship Id="rId1" Type="http://schemas.openxmlformats.org/officeDocument/2006/relationships/slideLayout" Target="../slideLayouts/slideLayout740.xml"/></Relationships>
</file>

<file path=ppt/slideMasters/_rels/slideMaster72.xml.rels><?xml version="1.0" encoding="UTF-8" standalone="yes"?>
<Relationships xmlns="http://schemas.openxmlformats.org/package/2006/relationships"><Relationship Id="rId3" Type="http://schemas.openxmlformats.org/officeDocument/2006/relationships/theme" Target="../theme/theme72.xml"/><Relationship Id="rId2" Type="http://schemas.openxmlformats.org/officeDocument/2006/relationships/slideLayout" Target="../slideLayouts/slideLayout743.xml"/><Relationship Id="rId1" Type="http://schemas.openxmlformats.org/officeDocument/2006/relationships/slideLayout" Target="../slideLayouts/slideLayout742.xml"/></Relationships>
</file>

<file path=ppt/slideMasters/_rels/slideMaster73.xml.rels><?xml version="1.0" encoding="UTF-8" standalone="yes"?>
<Relationships xmlns="http://schemas.openxmlformats.org/package/2006/relationships"><Relationship Id="rId3" Type="http://schemas.openxmlformats.org/officeDocument/2006/relationships/slideLayout" Target="../slideLayouts/slideLayout746.xml"/><Relationship Id="rId2" Type="http://schemas.openxmlformats.org/officeDocument/2006/relationships/slideLayout" Target="../slideLayouts/slideLayout745.xml"/><Relationship Id="rId1" Type="http://schemas.openxmlformats.org/officeDocument/2006/relationships/slideLayout" Target="../slideLayouts/slideLayout744.xml"/><Relationship Id="rId6" Type="http://schemas.openxmlformats.org/officeDocument/2006/relationships/theme" Target="../theme/theme73.xml"/><Relationship Id="rId5" Type="http://schemas.openxmlformats.org/officeDocument/2006/relationships/slideLayout" Target="../slideLayouts/slideLayout748.xml"/><Relationship Id="rId4" Type="http://schemas.openxmlformats.org/officeDocument/2006/relationships/slideLayout" Target="../slideLayouts/slideLayout7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2024. 6. 28.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6/28/24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6/28/24</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444271"/>
      </p:ext>
    </p:extLst>
  </p:cSld>
  <p:clrMap bg1="lt1" tx1="dk1" bg2="lt2" tx2="dk2" accent1="accent1" accent2="accent2" accent3="accent3" accent4="accent4" accent5="accent5" accent6="accent6" hlink="hlink" folHlink="folHlink"/>
  <p:sldLayoutIdLst>
    <p:sldLayoutId id="2147489638" r:id="rId1"/>
    <p:sldLayoutId id="214748963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62713"/>
      </p:ext>
    </p:extLst>
  </p:cSld>
  <p:clrMap bg1="lt1" tx1="dk1" bg2="lt2" tx2="dk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08873795"/>
      </p:ext>
    </p:extLst>
  </p:cSld>
  <p:clrMap bg1="lt1" tx1="dk1" bg2="lt2" tx2="dk2" accent1="accent1" accent2="accent2" accent3="accent3" accent4="accent4" accent5="accent5" accent6="accent6" hlink="hlink" folHlink="folHlink"/>
  <p:sldLayoutIdLst>
    <p:sldLayoutId id="2147490000" r:id="rId1"/>
    <p:sldLayoutId id="2147490001" r:id="rId2"/>
    <p:sldLayoutId id="2147490002" r:id="rId3"/>
    <p:sldLayoutId id="2147490003" r:id="rId4"/>
    <p:sldLayoutId id="2147490004" r:id="rId5"/>
    <p:sldLayoutId id="2147490005" r:id="rId6"/>
    <p:sldLayoutId id="2147490006" r:id="rId7"/>
    <p:sldLayoutId id="2147490007" r:id="rId8"/>
    <p:sldLayoutId id="2147490008" r:id="rId9"/>
    <p:sldLayoutId id="2147490009" r:id="rId10"/>
    <p:sldLayoutId id="2147490010" r:id="rId11"/>
    <p:sldLayoutId id="214749001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68254351"/>
      </p:ext>
    </p:extLst>
  </p:cSld>
  <p:clrMap bg1="lt1" tx1="dk1" bg2="lt2" tx2="dk2" accent1="accent1" accent2="accent2" accent3="accent3" accent4="accent4" accent5="accent5" accent6="accent6" hlink="hlink" folHlink="folHlink"/>
  <p:sldLayoutIdLst>
    <p:sldLayoutId id="2147490013" r:id="rId1"/>
    <p:sldLayoutId id="2147490014" r:id="rId2"/>
    <p:sldLayoutId id="2147490015" r:id="rId3"/>
    <p:sldLayoutId id="2147490016" r:id="rId4"/>
    <p:sldLayoutId id="2147490017" r:id="rId5"/>
    <p:sldLayoutId id="2147490018" r:id="rId6"/>
    <p:sldLayoutId id="2147490019" r:id="rId7"/>
    <p:sldLayoutId id="2147490020" r:id="rId8"/>
    <p:sldLayoutId id="2147490021" r:id="rId9"/>
    <p:sldLayoutId id="2147490022" r:id="rId10"/>
    <p:sldLayoutId id="2147490023" r:id="rId11"/>
    <p:sldLayoutId id="2147490024"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6C65B-3C59-4ED5-9C7F-730621DD0788}" type="datetime1">
              <a:rPr lang="en-US" smtClean="0">
                <a:solidFill>
                  <a:prstClr val="black">
                    <a:tint val="75000"/>
                  </a:prstClr>
                </a:solidFill>
                <a:latin typeface="Gill Sans MT"/>
              </a:rPr>
              <a:pPr/>
              <a:t>6/28/24</a:t>
            </a:fld>
            <a:endParaRPr lang="en-US">
              <a:solidFill>
                <a:prstClr val="black">
                  <a:tint val="75000"/>
                </a:prstClr>
              </a:solidFill>
              <a:latin typeface="Gill Sans MT"/>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Gill Sans MT"/>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311635035"/>
      </p:ext>
    </p:extLst>
  </p:cSld>
  <p:clrMap bg1="lt1" tx1="dk1" bg2="lt2" tx2="dk2" accent1="accent1" accent2="accent2" accent3="accent3" accent4="accent4" accent5="accent5" accent6="accent6" hlink="hlink" folHlink="folHlink"/>
  <p:sldLayoutIdLst>
    <p:sldLayoutId id="2147490026" r:id="rId1"/>
    <p:sldLayoutId id="2147490027" r:id="rId2"/>
    <p:sldLayoutId id="2147490028" r:id="rId3"/>
    <p:sldLayoutId id="2147490029" r:id="rId4"/>
    <p:sldLayoutId id="2147490030" r:id="rId5"/>
    <p:sldLayoutId id="2147490031" r:id="rId6"/>
    <p:sldLayoutId id="2147490032" r:id="rId7"/>
    <p:sldLayoutId id="2147490033" r:id="rId8"/>
    <p:sldLayoutId id="2147490034" r:id="rId9"/>
    <p:sldLayoutId id="2147490035" r:id="rId10"/>
    <p:sldLayoutId id="2147490036"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744866"/>
      </p:ext>
    </p:extLst>
  </p:cSld>
  <p:clrMap bg1="lt1" tx1="dk1" bg2="lt2" tx2="dk2" accent1="accent1" accent2="accent2" accent3="accent3" accent4="accent4" accent5="accent5" accent6="accent6" hlink="hlink" folHlink="folHlink"/>
  <p:sldLayoutIdLst>
    <p:sldLayoutId id="2147490038" r:id="rId1"/>
    <p:sldLayoutId id="2147490039"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5EADF-E8A8-9548-6E81-2DAF4ACB28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3691AB1-7A0A-F67A-A59E-47B51F0A35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Slide Number Placeholder 5">
            <a:extLst>
              <a:ext uri="{FF2B5EF4-FFF2-40B4-BE49-F238E27FC236}">
                <a16:creationId xmlns:a16="http://schemas.microsoft.com/office/drawing/2014/main" id="{7E56271B-B905-57CC-06C2-739306F432C5}"/>
              </a:ext>
            </a:extLst>
          </p:cNvPr>
          <p:cNvSpPr>
            <a:spLocks noGrp="1"/>
          </p:cNvSpPr>
          <p:nvPr>
            <p:ph type="sldNum" sz="quarter" idx="4"/>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spTree>
    <p:extLst>
      <p:ext uri="{BB962C8B-B14F-4D97-AF65-F5344CB8AC3E}">
        <p14:creationId xmlns:p14="http://schemas.microsoft.com/office/powerpoint/2010/main" val="3817499812"/>
      </p:ext>
    </p:extLst>
  </p:cSld>
  <p:clrMap bg1="lt1" tx1="dk1" bg2="lt2" tx2="dk2" accent1="accent1" accent2="accent2" accent3="accent3" accent4="accent4" accent5="accent5" accent6="accent6" hlink="hlink" folHlink="folHlink"/>
  <p:sldLayoutIdLst>
    <p:sldLayoutId id="2147490041" r:id="rId1"/>
    <p:sldLayoutId id="2147490042" r:id="rId2"/>
    <p:sldLayoutId id="2147490043" r:id="rId3"/>
    <p:sldLayoutId id="214749004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6/28/24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3740103558"/>
      </p:ext>
    </p:extLst>
  </p:cSld>
  <p:clrMap bg1="lt1" tx1="dk1" bg2="lt2" tx2="dk2" accent1="accent1" accent2="accent2" accent3="accent3" accent4="accent4" accent5="accent5" accent6="accent6" hlink="hlink" folHlink="folHlink"/>
  <p:sldLayoutIdLst>
    <p:sldLayoutId id="2147490084" r:id="rId1"/>
    <p:sldLayoutId id="21474900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417252"/>
      </p:ext>
    </p:extLst>
  </p:cSld>
  <p:clrMap bg1="lt1" tx1="dk1" bg2="lt2" tx2="dk2" accent1="accent1" accent2="accent2" accent3="accent3" accent4="accent4" accent5="accent5" accent6="accent6" hlink="hlink" folHlink="folHlink"/>
  <p:sldLayoutIdLst>
    <p:sldLayoutId id="2147490112" r:id="rId1"/>
    <p:sldLayoutId id="214749011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Video</a:t>
            </a:r>
          </a:p>
        </p:txBody>
      </p:sp>
    </p:spTree>
    <p:extLst>
      <p:ext uri="{BB962C8B-B14F-4D97-AF65-F5344CB8AC3E}">
        <p14:creationId xmlns:p14="http://schemas.microsoft.com/office/powerpoint/2010/main" val="1938287934"/>
      </p:ext>
    </p:extLst>
  </p:cSld>
  <p:clrMap bg1="lt1" tx1="dk1" bg2="lt2" tx2="dk2" accent1="accent1" accent2="accent2" accent3="accent3" accent4="accent4" accent5="accent5" accent6="accent6" hlink="hlink" folHlink="folHlink"/>
  <p:sldLayoutIdLst>
    <p:sldLayoutId id="2147490115" r:id="rId1"/>
    <p:sldLayoutId id="2147490116" r:id="rId2"/>
    <p:sldLayoutId id="2147490117" r:id="rId3"/>
    <p:sldLayoutId id="2147490118" r:id="rId4"/>
    <p:sldLayoutId id="2147490119" r:id="rId5"/>
  </p:sldLayoutIdLst>
  <p:hf hdr="0" ftr="0" dt="0"/>
  <p:txStyles>
    <p:titleStyle>
      <a:lvl1pPr algn="l" defTabSz="685766" rtl="0" eaLnBrk="1" latinLnBrk="0" hangingPunct="1">
        <a:lnSpc>
          <a:spcPct val="90000"/>
        </a:lnSpc>
        <a:spcBef>
          <a:spcPct val="0"/>
        </a:spcBef>
        <a:buNone/>
        <a:defRPr sz="40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77.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35.xml"/></Relationships>
</file>

<file path=ppt/slides/_rels/slide100.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notesSlide" Target="../notesSlides/notesSlide57.xml"/><Relationship Id="rId1" Type="http://schemas.openxmlformats.org/officeDocument/2006/relationships/slideLayout" Target="../slideLayouts/slideLayout697.xml"/><Relationship Id="rId4" Type="http://schemas.openxmlformats.org/officeDocument/2006/relationships/image" Target="../media/image67.png"/></Relationships>
</file>

<file path=ppt/slides/_rels/slide101.xml.rels><?xml version="1.0" encoding="UTF-8" standalone="yes"?>
<Relationships xmlns="http://schemas.openxmlformats.org/package/2006/relationships"><Relationship Id="rId3" Type="http://schemas.openxmlformats.org/officeDocument/2006/relationships/hyperlink" Target="https://arxiv.org/abs/2111.00082" TargetMode="External"/><Relationship Id="rId2" Type="http://schemas.openxmlformats.org/officeDocument/2006/relationships/notesSlide" Target="../notesSlides/notesSlide58.xml"/><Relationship Id="rId1" Type="http://schemas.openxmlformats.org/officeDocument/2006/relationships/slideLayout" Target="../slideLayouts/slideLayout697.xml"/><Relationship Id="rId4" Type="http://schemas.openxmlformats.org/officeDocument/2006/relationships/image" Target="../media/image68.png"/></Relationships>
</file>

<file path=ppt/slides/_rels/slide10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697.xml"/><Relationship Id="rId4" Type="http://schemas.openxmlformats.org/officeDocument/2006/relationships/hyperlink" Target="https://youtu.be/s_z_S6FYpC8"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10" Type="http://schemas.openxmlformats.org/officeDocument/2006/relationships/image" Target="../media/image40.png"/><Relationship Id="rId4" Type="http://schemas.openxmlformats.org/officeDocument/2006/relationships/hyperlink" Target="https://www.youtube.com/watch?v=Xw0laEEDmsM&amp;feature=youtu.be" TargetMode="External"/><Relationship Id="rId9" Type="http://schemas.openxmlformats.org/officeDocument/2006/relationships/hyperlink" Target="https://www.youtube.com/watch?v=7gqnrTZpjxE" TargetMode="External"/></Relationships>
</file>

<file path=ppt/slides/_rels/slide10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hpca2019.seas.gwu.edu/" TargetMode="External"/><Relationship Id="rId7" Type="http://schemas.openxmlformats.org/officeDocument/2006/relationships/hyperlink" Target="https://www.youtube.com/watch?v=Y3hPv1I5f8Y&amp;list=PL5Q2soXY2Zi-DyoI3HbqcdtUm9YWRR_z-&amp;index=16"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https://www.youtube.com/watch?v=QtBrq0WVOmQ&amp;list=PL5Q2soXY2Zi8_VVChACnON4sfh2bJ5IrD&amp;index=132" TargetMode="External"/><Relationship Id="rId3" Type="http://schemas.openxmlformats.org/officeDocument/2006/relationships/hyperlink" Target="http://iscaconf.org/isca2021/" TargetMode="External"/><Relationship Id="rId7" Type="http://schemas.openxmlformats.org/officeDocument/2006/relationships/hyperlink" Target="https://people.inf.ethz.ch/omutlu/pub/QUAC-TRNG-DRAM_isca21-short-talk.pdf" TargetMode="External"/><Relationship Id="rId2" Type="http://schemas.openxmlformats.org/officeDocument/2006/relationships/hyperlink" Target="https://people.inf.ethz.ch/omutlu/pub/QUAC-TRNG-DRAM_isca21.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QUAC-TRNG-DRAM_isca21-short-talk.pptx" TargetMode="External"/><Relationship Id="rId5" Type="http://schemas.openxmlformats.org/officeDocument/2006/relationships/hyperlink" Target="https://people.inf.ethz.ch/omutlu/pub/QUAC-TRNG-DRAM_isca21-talk.pdf" TargetMode="External"/><Relationship Id="rId10" Type="http://schemas.openxmlformats.org/officeDocument/2006/relationships/image" Target="../media/image42.png"/><Relationship Id="rId4" Type="http://schemas.openxmlformats.org/officeDocument/2006/relationships/hyperlink" Target="https://people.inf.ethz.ch/omutlu/pub/QUAC-TRNG-DRAM_isca21-talk.pptx" TargetMode="External"/><Relationship Id="rId9" Type="http://schemas.openxmlformats.org/officeDocument/2006/relationships/hyperlink" Target="https://www.youtube.com/watch?v=snvF3g3GfkI&amp;list=PL5Q2soXY2Zi_tOTAYm--dYByNPL7JhwR9&amp;index=6"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hpca-conf.org/2022/" TargetMode="External"/><Relationship Id="rId7" Type="http://schemas.openxmlformats.org/officeDocument/2006/relationships/hyperlink" Target="https://people.inf.ethz.ch/omutlu/pub/DR_STRANGE_EndtoEnd-DRAM-TRNG_hpca22-shorttalk.pdf" TargetMode="External"/><Relationship Id="rId2" Type="http://schemas.openxmlformats.org/officeDocument/2006/relationships/hyperlink" Target="https://people.inf.ethz.ch/omutlu/pub/DR_STRANGE_EndtoEnd-DRAM-TRNG_hpca22.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DR_STRANGE_EndtoEnd-DRAM-TRNG_hpca22-shorttalk.pptx" TargetMode="External"/><Relationship Id="rId5" Type="http://schemas.openxmlformats.org/officeDocument/2006/relationships/hyperlink" Target="https://people.inf.ethz.ch/omutlu/pub/DR_STRANGE_EndtoEnd-DRAM-TRNG_hpca22-talk.pdf" TargetMode="External"/><Relationship Id="rId4" Type="http://schemas.openxmlformats.org/officeDocument/2006/relationships/hyperlink" Target="https://people.inf.ethz.ch/omutlu/pub/DR_STRANGE_EndtoEnd-DRAM-TRNG_hpca22-talk.pptx" TargetMode="External"/><Relationship Id="rId9" Type="http://schemas.openxmlformats.org/officeDocument/2006/relationships/hyperlink" Target="https://arxiv.org/pdf/2201.01385.pdf"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70.png"/><Relationship Id="rId1" Type="http://schemas.openxmlformats.org/officeDocument/2006/relationships/slideLayout" Target="../slideLayouts/slideLayout568.xml"/></Relationships>
</file>

<file path=ppt/slides/_rels/slide108.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71.png"/><Relationship Id="rId1" Type="http://schemas.openxmlformats.org/officeDocument/2006/relationships/slideLayout" Target="../slideLayouts/slideLayout568.xml"/></Relationships>
</file>

<file path=ppt/slides/_rels/slide109.xml.rels><?xml version="1.0" encoding="UTF-8" standalone="yes"?>
<Relationships xmlns="http://schemas.openxmlformats.org/package/2006/relationships"><Relationship Id="rId8" Type="http://schemas.openxmlformats.org/officeDocument/2006/relationships/hyperlink" Target="https://www.youtube.com/watch?v=ioPERTy7bz4"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FlashCosmos_SSD-lecture-slides.pdf" TargetMode="External"/><Relationship Id="rId2" Type="http://schemas.openxmlformats.org/officeDocument/2006/relationships/hyperlink" Target="https://arxiv.org/pdf/2209.05566.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FlashCosmos_SSD-lecture-slides.pptx" TargetMode="External"/><Relationship Id="rId5" Type="http://schemas.openxmlformats.org/officeDocument/2006/relationships/hyperlink" Target="https://people.inf.ethz.ch/omutlu/pub/FlashCosmos_micro22-talk.pdf" TargetMode="External"/><Relationship Id="rId10" Type="http://schemas.openxmlformats.org/officeDocument/2006/relationships/image" Target="../media/image72.png"/><Relationship Id="rId4" Type="http://schemas.openxmlformats.org/officeDocument/2006/relationships/hyperlink" Target="https://people.inf.ethz.ch/omutlu/pub/FlashCosmos_micro22-talk.pptx" TargetMode="External"/><Relationship Id="rId9" Type="http://schemas.openxmlformats.org/officeDocument/2006/relationships/hyperlink" Target="https://arxiv.org/abs/2209.05566"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35.xml"/></Relationships>
</file>

<file path=ppt/slides/_rels/slide1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568.xml"/></Relationships>
</file>

<file path=ppt/slides/_rels/slide111.xml.rels><?xml version="1.0" encoding="UTF-8" standalone="yes"?>
<Relationships xmlns="http://schemas.openxmlformats.org/package/2006/relationships"><Relationship Id="rId8" Type="http://schemas.openxmlformats.org/officeDocument/2006/relationships/image" Target="../media/image78.emf"/><Relationship Id="rId13" Type="http://schemas.openxmlformats.org/officeDocument/2006/relationships/image" Target="../media/image83.png"/><Relationship Id="rId3" Type="http://schemas.openxmlformats.org/officeDocument/2006/relationships/notesSlide" Target="../notesSlides/notesSlide61.xml"/><Relationship Id="rId7" Type="http://schemas.openxmlformats.org/officeDocument/2006/relationships/image" Target="../media/image77.emf"/><Relationship Id="rId12" Type="http://schemas.openxmlformats.org/officeDocument/2006/relationships/image" Target="../media/image82.emf"/><Relationship Id="rId2" Type="http://schemas.openxmlformats.org/officeDocument/2006/relationships/slideLayout" Target="../slideLayouts/slideLayout568.xml"/><Relationship Id="rId1" Type="http://schemas.openxmlformats.org/officeDocument/2006/relationships/tags" Target="../tags/tag4.xml"/><Relationship Id="rId6" Type="http://schemas.openxmlformats.org/officeDocument/2006/relationships/image" Target="../media/image76.emf"/><Relationship Id="rId11" Type="http://schemas.openxmlformats.org/officeDocument/2006/relationships/image" Target="../media/image81.emf"/><Relationship Id="rId5" Type="http://schemas.openxmlformats.org/officeDocument/2006/relationships/image" Target="../media/image75.emf"/><Relationship Id="rId15" Type="http://schemas.openxmlformats.org/officeDocument/2006/relationships/image" Target="../media/image85.png"/><Relationship Id="rId10" Type="http://schemas.openxmlformats.org/officeDocument/2006/relationships/image" Target="../media/image80.emf"/><Relationship Id="rId4" Type="http://schemas.openxmlformats.org/officeDocument/2006/relationships/image" Target="../media/image74.emf"/><Relationship Id="rId9" Type="http://schemas.openxmlformats.org/officeDocument/2006/relationships/image" Target="../media/image79.emf"/><Relationship Id="rId14" Type="http://schemas.openxmlformats.org/officeDocument/2006/relationships/image" Target="../media/image84.png"/></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567.xml"/><Relationship Id="rId4" Type="http://schemas.openxmlformats.org/officeDocument/2006/relationships/image" Target="../media/image15.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6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18.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18.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0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hpca22.site.ac.upc.edu/" TargetMode="External"/><Relationship Id="rId7" Type="http://schemas.openxmlformats.org/officeDocument/2006/relationships/image" Target="../media/image19.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71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2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24.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hpca22.site.ac.upc.edu/" TargetMode="External"/><Relationship Id="rId7" Type="http://schemas.openxmlformats.org/officeDocument/2006/relationships/image" Target="../media/image19.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71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microarch.org/micro53/" TargetMode="External"/><Relationship Id="rId2" Type="http://schemas.openxmlformats.org/officeDocument/2006/relationships/hyperlink" Target="https://people.inf.ethz.ch/omutlu/pub/FIGARO-fine-grained-in-DRAM-data-relocation-and-caching_micro20.pdf" TargetMode="External"/><Relationship Id="rId1" Type="http://schemas.openxmlformats.org/officeDocument/2006/relationships/slideLayout" Target="../slideLayouts/slideLayout71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people.inf.ethz.ch/omutlu/pub/network-on-memory-data-copy_ieee-cal20.pdf" TargetMode="External"/><Relationship Id="rId1" Type="http://schemas.openxmlformats.org/officeDocument/2006/relationships/slideLayout" Target="../slideLayouts/slideLayout71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79.xml"/></Relationships>
</file>

<file path=ppt/slides/_rels/slide3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568.xml"/></Relationships>
</file>

<file path=ppt/slides/_rels/slide36.xml.rels><?xml version="1.0" encoding="UTF-8" standalone="yes"?>
<Relationships xmlns="http://schemas.openxmlformats.org/package/2006/relationships"><Relationship Id="rId8" Type="http://schemas.openxmlformats.org/officeDocument/2006/relationships/hyperlink" Target="https://people.inf.ethz.ch/omutlu/pub/ambit-bulk-bitwise-dram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ambit-bulk-bitwise-dram_micro17-lightning-talk.pdf" TargetMode="External"/><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 Id="rId6" Type="http://schemas.openxmlformats.org/officeDocument/2006/relationships/hyperlink" Target="https://people.inf.ethz.ch/omutlu/pub/ambit-bulk-bitwise-dram_micro17-lightning-talk.pptx" TargetMode="External"/><Relationship Id="rId5" Type="http://schemas.openxmlformats.org/officeDocument/2006/relationships/hyperlink" Target="https://people.inf.ethz.ch/omutlu/pub/ambit-bulk-bitwise-dram_micro17-talk.pdf" TargetMode="External"/><Relationship Id="rId10" Type="http://schemas.openxmlformats.org/officeDocument/2006/relationships/image" Target="../media/image32.tiff"/><Relationship Id="rId4" Type="http://schemas.openxmlformats.org/officeDocument/2006/relationships/hyperlink" Target="https://people.inf.ethz.ch/omutlu/pub/ambit-bulk-bitwise-dram_micro17-talk.pptx" TargetMode="External"/><Relationship Id="rId9" Type="http://schemas.openxmlformats.org/officeDocument/2006/relationships/hyperlink" Target="https://people.inf.ethz.ch/omutlu/pub/ambit-bulk-bitwise-dram_micro17-poster.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38.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346.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34.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900.png"/><Relationship Id="rId7" Type="http://schemas.openxmlformats.org/officeDocument/2006/relationships/image" Target="../media/image1510.png"/><Relationship Id="rId2" Type="http://schemas.openxmlformats.org/officeDocument/2006/relationships/notesSlide" Target="../notesSlides/notesSlide11.xml"/><Relationship Id="rId1" Type="http://schemas.openxmlformats.org/officeDocument/2006/relationships/slideLayout" Target="../slideLayouts/slideLayout659.xml"/><Relationship Id="rId6" Type="http://schemas.openxmlformats.org/officeDocument/2006/relationships/image" Target="../media/image1000.png"/><Relationship Id="rId5" Type="http://schemas.openxmlformats.org/officeDocument/2006/relationships/image" Target="../media/image1440.png"/><Relationship Id="rId4" Type="http://schemas.openxmlformats.org/officeDocument/2006/relationships/image" Target="../media/image1360.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2.xml"/><Relationship Id="rId1" Type="http://schemas.openxmlformats.org/officeDocument/2006/relationships/slideLayout" Target="../slideLayouts/slideLayout659.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5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59.xml"/></Relationships>
</file>

<file path=ppt/slides/_rels/slide43.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659.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59.xml"/></Relationships>
</file>

<file path=ppt/slides/_rels/slide45.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659.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659.xml"/><Relationship Id="rId4" Type="http://schemas.openxmlformats.org/officeDocument/2006/relationships/image" Target="NUL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659.xml"/><Relationship Id="rId4" Type="http://schemas.openxmlformats.org/officeDocument/2006/relationships/hyperlink" Target="https://people.inf.ethz.ch/omutlu/pub/SIMDRAM_asplos21.pdf"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59.xml"/></Relationships>
</file>

<file path=ppt/slides/_rels/slide49.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346.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34.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6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4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4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4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4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4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4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4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4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41.xml"/></Relationships>
</file>

<file path=ppt/slides/_rels/slide6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1.xml"/><Relationship Id="rId1" Type="http://schemas.openxmlformats.org/officeDocument/2006/relationships/slideLayout" Target="../slideLayouts/slideLayout741.xml"/></Relationships>
</file>

<file path=ppt/slides/_rels/slide6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2.xml"/><Relationship Id="rId1" Type="http://schemas.openxmlformats.org/officeDocument/2006/relationships/slideLayout" Target="../slideLayouts/slideLayout741.xml"/></Relationships>
</file>

<file path=ppt/slides/_rels/slide6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741.xml"/></Relationships>
</file>

<file path=ppt/slides/_rels/slide64.xml.rels><?xml version="1.0" encoding="UTF-8" standalone="yes"?>
<Relationships xmlns="http://schemas.openxmlformats.org/package/2006/relationships"><Relationship Id="rId3" Type="http://schemas.openxmlformats.org/officeDocument/2006/relationships/hyperlink" Target="https://hpca2018.ece.ucsb.edu/" TargetMode="External"/><Relationship Id="rId2" Type="http://schemas.openxmlformats.org/officeDocument/2006/relationships/hyperlink" Target="https://arxiv.org/pdf/2402.19080.pdf" TargetMode="External"/><Relationship Id="rId1" Type="http://schemas.openxmlformats.org/officeDocument/2006/relationships/slideLayout" Target="../slideLayouts/slideLayout568.xml"/><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10" Type="http://schemas.openxmlformats.org/officeDocument/2006/relationships/image" Target="../media/image40.png"/><Relationship Id="rId4" Type="http://schemas.openxmlformats.org/officeDocument/2006/relationships/hyperlink" Target="https://www.youtube.com/watch?v=Xw0laEEDmsM&amp;feature=youtu.be" TargetMode="External"/><Relationship Id="rId9" Type="http://schemas.openxmlformats.org/officeDocument/2006/relationships/hyperlink" Target="https://www.youtube.com/watch?v=7gqnrTZpjxE"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hpca2019.seas.gwu.edu/" TargetMode="External"/><Relationship Id="rId7" Type="http://schemas.openxmlformats.org/officeDocument/2006/relationships/hyperlink" Target="https://www.youtube.com/watch?v=Y3hPv1I5f8Y&amp;list=PL5Q2soXY2Zi-DyoI3HbqcdtUm9YWRR_z-&amp;index=16"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www.youtube.com/watch?v=QtBrq0WVOmQ&amp;list=PL5Q2soXY2Zi8_VVChACnON4sfh2bJ5IrD&amp;index=132" TargetMode="External"/><Relationship Id="rId3" Type="http://schemas.openxmlformats.org/officeDocument/2006/relationships/hyperlink" Target="http://iscaconf.org/isca2021/" TargetMode="External"/><Relationship Id="rId7" Type="http://schemas.openxmlformats.org/officeDocument/2006/relationships/hyperlink" Target="https://people.inf.ethz.ch/omutlu/pub/QUAC-TRNG-DRAM_isca21-short-talk.pdf" TargetMode="External"/><Relationship Id="rId2" Type="http://schemas.openxmlformats.org/officeDocument/2006/relationships/hyperlink" Target="https://people.inf.ethz.ch/omutlu/pub/QUAC-TRNG-DRAM_isca21.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QUAC-TRNG-DRAM_isca21-short-talk.pptx" TargetMode="External"/><Relationship Id="rId5" Type="http://schemas.openxmlformats.org/officeDocument/2006/relationships/hyperlink" Target="https://people.inf.ethz.ch/omutlu/pub/QUAC-TRNG-DRAM_isca21-talk.pdf" TargetMode="External"/><Relationship Id="rId10" Type="http://schemas.openxmlformats.org/officeDocument/2006/relationships/image" Target="../media/image42.png"/><Relationship Id="rId4" Type="http://schemas.openxmlformats.org/officeDocument/2006/relationships/hyperlink" Target="https://people.inf.ethz.ch/omutlu/pub/QUAC-TRNG-DRAM_isca21-talk.pptx" TargetMode="External"/><Relationship Id="rId9" Type="http://schemas.openxmlformats.org/officeDocument/2006/relationships/hyperlink" Target="https://www.youtube.com/watch?v=snvF3g3GfkI&amp;list=PL5Q2soXY2Zi_tOTAYm--dYByNPL7JhwR9&amp;index=6"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hpca-conf.org/2022/" TargetMode="External"/><Relationship Id="rId7" Type="http://schemas.openxmlformats.org/officeDocument/2006/relationships/hyperlink" Target="https://people.inf.ethz.ch/omutlu/pub/DR_STRANGE_EndtoEnd-DRAM-TRNG_hpca22-shorttalk.pdf" TargetMode="External"/><Relationship Id="rId2" Type="http://schemas.openxmlformats.org/officeDocument/2006/relationships/hyperlink" Target="https://people.inf.ethz.ch/omutlu/pub/DR_STRANGE_EndtoEnd-DRAM-TRNG_hpca22.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DR_STRANGE_EndtoEnd-DRAM-TRNG_hpca22-shorttalk.pptx" TargetMode="External"/><Relationship Id="rId5" Type="http://schemas.openxmlformats.org/officeDocument/2006/relationships/hyperlink" Target="https://people.inf.ethz.ch/omutlu/pub/DR_STRANGE_EndtoEnd-DRAM-TRNG_hpca22-talk.pdf" TargetMode="External"/><Relationship Id="rId4" Type="http://schemas.openxmlformats.org/officeDocument/2006/relationships/hyperlink" Target="https://people.inf.ethz.ch/omutlu/pub/DR_STRANGE_EndtoEnd-DRAM-TRNG_hpca22-talk.pptx" TargetMode="External"/><Relationship Id="rId9" Type="http://schemas.openxmlformats.org/officeDocument/2006/relationships/hyperlink" Target="https://arxiv.org/pdf/2201.01385.pdf"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youtu.be/JyWxkeQA0W8?t=2495"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pLUTo_lecture-slides.pdf" TargetMode="External"/><Relationship Id="rId2" Type="http://schemas.openxmlformats.org/officeDocument/2006/relationships/hyperlink" Target="https://arxiv.org/pdf/2104.07699.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pLUTo_lecture-slides.pptx" TargetMode="External"/><Relationship Id="rId11" Type="http://schemas.openxmlformats.org/officeDocument/2006/relationships/image" Target="../media/image44.png"/><Relationship Id="rId5" Type="http://schemas.openxmlformats.org/officeDocument/2006/relationships/hyperlink" Target="https://people.inf.ethz.ch/omutlu/pub/pLUTo_micro22-talk.pdf" TargetMode="External"/><Relationship Id="rId10" Type="http://schemas.openxmlformats.org/officeDocument/2006/relationships/hyperlink" Target="https://github.com/CMU-SAFARI/pLUTo" TargetMode="External"/><Relationship Id="rId4" Type="http://schemas.openxmlformats.org/officeDocument/2006/relationships/hyperlink" Target="https://people.inf.ethz.ch/omutlu/pub/pLUTo_micro22-talk.pptx" TargetMode="External"/><Relationship Id="rId9" Type="http://schemas.openxmlformats.org/officeDocument/2006/relationships/hyperlink" Target="https://arxiv.org/abs/2104.07699"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99.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36.xml"/><Relationship Id="rId1" Type="http://schemas.openxmlformats.org/officeDocument/2006/relationships/tags" Target="../tags/tag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36.xml"/><Relationship Id="rId1" Type="http://schemas.openxmlformats.org/officeDocument/2006/relationships/tags" Target="../tags/tag2.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738.xml"/><Relationship Id="rId4" Type="http://schemas.openxmlformats.org/officeDocument/2006/relationships/image" Target="../media/image46.sv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46.svg"/><Relationship Id="rId2" Type="http://schemas.openxmlformats.org/officeDocument/2006/relationships/slideLayout" Target="../slideLayouts/slideLayout738.xml"/><Relationship Id="rId1" Type="http://schemas.openxmlformats.org/officeDocument/2006/relationships/tags" Target="../tags/tag3.xml"/><Relationship Id="rId6" Type="http://schemas.openxmlformats.org/officeDocument/2006/relationships/image" Target="../media/image45.png"/><Relationship Id="rId5" Type="http://schemas.openxmlformats.org/officeDocument/2006/relationships/image" Target="../media/image48.svg"/><Relationship Id="rId4" Type="http://schemas.openxmlformats.org/officeDocument/2006/relationships/image" Target="../media/image47.png"/></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738.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8.svg"/></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7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0.xml"/><Relationship Id="rId1" Type="http://schemas.openxmlformats.org/officeDocument/2006/relationships/slideLayout" Target="../slideLayouts/slideLayout738.xml"/></Relationships>
</file>

<file path=ppt/slides/_rels/slide7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1.xml"/><Relationship Id="rId1" Type="http://schemas.openxmlformats.org/officeDocument/2006/relationships/slideLayout" Target="../slideLayouts/slideLayout738.xml"/></Relationships>
</file>

<file path=ppt/slides/_rels/slide7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738.xml"/><Relationship Id="rId4" Type="http://schemas.openxmlformats.org/officeDocument/2006/relationships/hyperlink" Target="https://arxiv.org/pdf/2104.07699.pdf"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youtu.be/9t1FJQ6nNw4?si=bhylWCLZde2DC7os" TargetMode="External"/><Relationship Id="rId2" Type="http://schemas.openxmlformats.org/officeDocument/2006/relationships/hyperlink" Target="https://arxiv.org/pdf/2104.07699.pdf" TargetMode="External"/><Relationship Id="rId1" Type="http://schemas.openxmlformats.org/officeDocument/2006/relationships/slideLayout" Target="../slideLayouts/slideLayout260.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35.xml"/></Relationships>
</file>

<file path=ppt/slides/_rels/slide80.xml.rels><?xml version="1.0" encoding="UTF-8" standalone="yes"?>
<Relationships xmlns="http://schemas.openxmlformats.org/package/2006/relationships"><Relationship Id="rId3" Type="http://schemas.openxmlformats.org/officeDocument/2006/relationships/hyperlink" Target="https://hpca2018.ece.ucsb.edu/" TargetMode="External"/><Relationship Id="rId2" Type="http://schemas.openxmlformats.org/officeDocument/2006/relationships/hyperlink" Target="https://arxiv.org/pdf/2402.18736" TargetMode="External"/><Relationship Id="rId1" Type="http://schemas.openxmlformats.org/officeDocument/2006/relationships/slideLayout" Target="../slideLayouts/slideLayout260.xml"/><Relationship Id="rId4" Type="http://schemas.openxmlformats.org/officeDocument/2006/relationships/image" Target="../media/image51.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43.xm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743.xml"/><Relationship Id="rId4" Type="http://schemas.openxmlformats.org/officeDocument/2006/relationships/hyperlink" Target="https://arxiv.org/pdf/2211.05838"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74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4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4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4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43.xml"/></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74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4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3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4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43.xml"/></Relationships>
</file>

<file path=ppt/slides/_rels/slide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74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43.xml"/></Relationships>
</file>

<file path=ppt/slides/_rels/slide94.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36.xml"/><Relationship Id="rId5" Type="http://schemas.openxmlformats.org/officeDocument/2006/relationships/image" Target="../media/image59.png"/><Relationship Id="rId4" Type="http://schemas.openxmlformats.org/officeDocument/2006/relationships/hyperlink" Target="https://www.youtube.com/watch?v=qeukNs5XI3g&amp;t=4192s"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46.xml"/><Relationship Id="rId4" Type="http://schemas.openxmlformats.org/officeDocument/2006/relationships/image" Target="../media/image62.svg"/></Relationships>
</file>

<file path=ppt/slides/_rels/slide96.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36.xml"/><Relationship Id="rId5" Type="http://schemas.openxmlformats.org/officeDocument/2006/relationships/image" Target="../media/image63.jpg"/><Relationship Id="rId4" Type="http://schemas.openxmlformats.org/officeDocument/2006/relationships/hyperlink" Target="https://www.youtube.com/watch?v=qeukNs5XI3g&amp;t=4192s"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46.xml"/></Relationships>
</file>

<file path=ppt/slides/_rels/slide98.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36.xml"/><Relationship Id="rId5" Type="http://schemas.openxmlformats.org/officeDocument/2006/relationships/image" Target="../media/image65.png"/><Relationship Id="rId4" Type="http://schemas.openxmlformats.org/officeDocument/2006/relationships/hyperlink" Target="https://www.youtube.com/watch?v=qeukNs5XI3g&amp;t=4192s"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6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Processing-Using-Memory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eaLnBrk="1" hangingPunct="1"/>
            <a:r>
              <a:rPr lang="en-US" altLang="en-US" sz="3200" kern="0" dirty="0">
                <a:solidFill>
                  <a:srgbClr val="003399"/>
                </a:solidFill>
                <a:ea typeface="ＭＳ Ｐゴシック" panose="020B0600070205080204" pitchFamily="34" charset="-128"/>
              </a:rPr>
              <a:t>Geraldo F. Oliveira</a:t>
            </a:r>
          </a:p>
          <a:p>
            <a:pPr eaLnBrk="1" hangingPunct="1"/>
            <a:r>
              <a:rPr lang="en-US" altLang="en-US" sz="3200" kern="0" dirty="0">
                <a:ea typeface="ＭＳ Ｐゴシック" panose="020B0600070205080204" pitchFamily="34" charset="-128"/>
              </a:rPr>
              <a:t>Prof. Onur Mutlu </a:t>
            </a:r>
            <a:br>
              <a:rPr lang="en-US" altLang="en-US" sz="3200" kern="0" dirty="0">
                <a:ea typeface="ＭＳ Ｐゴシック" panose="020B0600070205080204" pitchFamily="34" charset="-128"/>
              </a:rPr>
            </a:br>
            <a:endParaRPr lang="en-US" altLang="en-US" sz="2800" kern="0" dirty="0">
              <a:ea typeface="ＭＳ Ｐゴシック" panose="020B0600070205080204" pitchFamily="34" charset="-128"/>
            </a:endParaRPr>
          </a:p>
          <a:p>
            <a:pPr eaLnBrk="1" hangingPunct="1"/>
            <a:r>
              <a:rPr lang="en-US" altLang="en-US" sz="2800" kern="0" dirty="0">
                <a:ea typeface="ＭＳ Ｐゴシック" panose="020B0600070205080204" pitchFamily="34" charset="-128"/>
              </a:rPr>
              <a:t>ISCA 2024</a:t>
            </a:r>
          </a:p>
          <a:p>
            <a:pPr eaLnBrk="1" hangingPunct="1"/>
            <a:r>
              <a:rPr lang="en-US" altLang="en-US" sz="2800" kern="0" dirty="0">
                <a:ea typeface="ＭＳ Ｐゴシック" panose="020B0600070205080204" pitchFamily="34" charset="-128"/>
              </a:rPr>
              <a:t>29 June 2024</a:t>
            </a:r>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p:txBody>
      </p:sp>
    </p:spTree>
    <p:extLst>
      <p:ext uri="{BB962C8B-B14F-4D97-AF65-F5344CB8AC3E}">
        <p14:creationId xmlns:p14="http://schemas.microsoft.com/office/powerpoint/2010/main" val="349595821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lstStyle/>
          <a:p>
            <a:r>
              <a:rPr lang="en-US" dirty="0">
                <a:latin typeface="Cambria" panose="02040503050406030204" pitchFamily="18" charset="0"/>
              </a:rPr>
              <a:t>DRAM Cell Operation</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a:off x="2274226" y="2579509"/>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wordline</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bitline</a:t>
            </a:r>
          </a:p>
        </p:txBody>
      </p:sp>
      <p:grpSp>
        <p:nvGrpSpPr>
          <p:cNvPr id="41" name="Group 40">
            <a:extLst>
              <a:ext uri="{FF2B5EF4-FFF2-40B4-BE49-F238E27FC236}">
                <a16:creationId xmlns:a16="http://schemas.microsoft.com/office/drawing/2014/main" id="{C5C6A92A-9B09-0241-8F7E-C962D924E2FD}"/>
              </a:ext>
            </a:extLst>
          </p:cNvPr>
          <p:cNvGrpSpPr/>
          <p:nvPr/>
        </p:nvGrpSpPr>
        <p:grpSpPr>
          <a:xfrm>
            <a:off x="3053300" y="2088913"/>
            <a:ext cx="718580" cy="492321"/>
            <a:chOff x="2582265" y="1509876"/>
            <a:chExt cx="718580" cy="492321"/>
          </a:xfrm>
        </p:grpSpPr>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2582265" y="1993157"/>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2765866" y="1632972"/>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2751236" y="1509876"/>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126800" y="1634697"/>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2750738" y="163469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110427" y="2000472"/>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8" y="2993520"/>
            <a:ext cx="267329"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sense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access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transistor</a:t>
            </a:r>
          </a:p>
        </p:txBody>
      </p:sp>
      <p:sp>
        <p:nvSpPr>
          <p:cNvPr id="54" name="Rectangle 53">
            <a:extLst>
              <a:ext uri="{FF2B5EF4-FFF2-40B4-BE49-F238E27FC236}">
                <a16:creationId xmlns:a16="http://schemas.microsoft.com/office/drawing/2014/main" id="{B7AB7C4B-C8E9-D74B-ADEB-148C8F36FC2C}"/>
              </a:ext>
            </a:extLst>
          </p:cNvPr>
          <p:cNvSpPr/>
          <p:nvPr/>
        </p:nvSpPr>
        <p:spPr>
          <a:xfrm>
            <a:off x="4047715" y="1816912"/>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½ 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rPr>
              <a:t>DD</a:t>
            </a:r>
          </a:p>
        </p:txBody>
      </p:sp>
      <p:sp>
        <p:nvSpPr>
          <p:cNvPr id="55" name="Rectangle 54">
            <a:extLst>
              <a:ext uri="{FF2B5EF4-FFF2-40B4-BE49-F238E27FC236}">
                <a16:creationId xmlns:a16="http://schemas.microsoft.com/office/drawing/2014/main" id="{942A8A97-C9E1-8049-87EB-228314CADB8D}"/>
              </a:ext>
            </a:extLst>
          </p:cNvPr>
          <p:cNvSpPr/>
          <p:nvPr/>
        </p:nvSpPr>
        <p:spPr>
          <a:xfrm>
            <a:off x="6181952" y="2708121"/>
            <a:ext cx="2743855"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 ACTIVATE (ACT)</a:t>
            </a:r>
          </a:p>
        </p:txBody>
      </p:sp>
      <p:sp>
        <p:nvSpPr>
          <p:cNvPr id="56" name="Rectangle 55">
            <a:extLst>
              <a:ext uri="{FF2B5EF4-FFF2-40B4-BE49-F238E27FC236}">
                <a16:creationId xmlns:a16="http://schemas.microsoft.com/office/drawing/2014/main" id="{7536BD8D-7F68-4948-B677-91B0C2C7573C}"/>
              </a:ext>
            </a:extLst>
          </p:cNvPr>
          <p:cNvSpPr/>
          <p:nvPr/>
        </p:nvSpPr>
        <p:spPr>
          <a:xfrm>
            <a:off x="6181953" y="3446942"/>
            <a:ext cx="2743867"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 READ/WRITE </a:t>
            </a:r>
          </a:p>
        </p:txBody>
      </p:sp>
      <p:sp>
        <p:nvSpPr>
          <p:cNvPr id="57" name="Rectangle 56">
            <a:extLst>
              <a:ext uri="{FF2B5EF4-FFF2-40B4-BE49-F238E27FC236}">
                <a16:creationId xmlns:a16="http://schemas.microsoft.com/office/drawing/2014/main" id="{71359808-CEC7-2B46-B695-D033BE865F77}"/>
              </a:ext>
            </a:extLst>
          </p:cNvPr>
          <p:cNvSpPr/>
          <p:nvPr/>
        </p:nvSpPr>
        <p:spPr>
          <a:xfrm>
            <a:off x="6181953" y="4185763"/>
            <a:ext cx="274386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3. PRECHARGE (PRE)</a:t>
            </a:r>
          </a:p>
        </p:txBody>
      </p:sp>
    </p:spTree>
    <p:extLst>
      <p:ext uri="{BB962C8B-B14F-4D97-AF65-F5344CB8AC3E}">
        <p14:creationId xmlns:p14="http://schemas.microsoft.com/office/powerpoint/2010/main" val="16870561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948-97CC-48D6-2748-9FF6209E873C}"/>
              </a:ext>
            </a:extLst>
          </p:cNvPr>
          <p:cNvSpPr>
            <a:spLocks noGrp="1"/>
          </p:cNvSpPr>
          <p:nvPr>
            <p:ph type="title"/>
          </p:nvPr>
        </p:nvSpPr>
        <p:spPr/>
        <p:txBody>
          <a:bodyPr/>
          <a:lstStyle/>
          <a:p>
            <a:r>
              <a:rPr lang="en-US" dirty="0" err="1"/>
              <a:t>PiDRAM</a:t>
            </a:r>
            <a:r>
              <a:rPr lang="en-US" dirty="0"/>
              <a:t> is Open Source</a:t>
            </a:r>
            <a:endParaRPr lang="en-CH" dirty="0"/>
          </a:p>
        </p:txBody>
      </p:sp>
      <p:sp>
        <p:nvSpPr>
          <p:cNvPr id="3" name="Content Placeholder 2">
            <a:extLst>
              <a:ext uri="{FF2B5EF4-FFF2-40B4-BE49-F238E27FC236}">
                <a16:creationId xmlns:a16="http://schemas.microsoft.com/office/drawing/2014/main" id="{BB3941A8-AB07-536E-1019-C11DB279B5BD}"/>
              </a:ext>
            </a:extLst>
          </p:cNvPr>
          <p:cNvSpPr>
            <a:spLocks noGrp="1"/>
          </p:cNvSpPr>
          <p:nvPr>
            <p:ph idx="1"/>
          </p:nvPr>
        </p:nvSpPr>
        <p:spPr>
          <a:xfrm>
            <a:off x="-180528" y="975034"/>
            <a:ext cx="9577064" cy="558491"/>
          </a:xfrm>
        </p:spPr>
        <p:txBody>
          <a:bodyPr/>
          <a:lstStyle/>
          <a:p>
            <a:pPr marL="0" indent="0" algn="ctr">
              <a:buNone/>
            </a:pPr>
            <a:r>
              <a:rPr lang="en-US" b="1" dirty="0">
                <a:solidFill>
                  <a:srgbClr val="0432FF"/>
                </a:solidFill>
                <a:hlinkClick r:id="rId3">
                  <a:extLst>
                    <a:ext uri="{A12FA001-AC4F-418D-AE19-62706E023703}">
                      <ahyp:hlinkClr xmlns:ahyp="http://schemas.microsoft.com/office/drawing/2018/hyperlinkcolor" val="tx"/>
                    </a:ext>
                  </a:extLst>
                </a:hlinkClick>
              </a:rPr>
              <a:t>https://github.com/CMU-SAFARI/PiDRAM</a:t>
            </a:r>
            <a:r>
              <a:rPr lang="en-US" b="1" dirty="0">
                <a:solidFill>
                  <a:srgbClr val="0432FF"/>
                </a:solidFill>
              </a:rPr>
              <a:t> </a:t>
            </a:r>
            <a:endParaRPr lang="en-CH" b="1" dirty="0">
              <a:solidFill>
                <a:srgbClr val="0432FF"/>
              </a:solidFill>
            </a:endParaRPr>
          </a:p>
        </p:txBody>
      </p:sp>
      <p:pic>
        <p:nvPicPr>
          <p:cNvPr id="5" name="Picture 4">
            <a:extLst>
              <a:ext uri="{FF2B5EF4-FFF2-40B4-BE49-F238E27FC236}">
                <a16:creationId xmlns:a16="http://schemas.microsoft.com/office/drawing/2014/main" id="{205EBFBA-519C-A8EB-6899-8A262377FA42}"/>
              </a:ext>
            </a:extLst>
          </p:cNvPr>
          <p:cNvPicPr>
            <a:picLocks noChangeAspect="1"/>
          </p:cNvPicPr>
          <p:nvPr/>
        </p:nvPicPr>
        <p:blipFill>
          <a:blip r:embed="rId4"/>
          <a:stretch>
            <a:fillRect/>
          </a:stretch>
        </p:blipFill>
        <p:spPr>
          <a:xfrm>
            <a:off x="-2199" y="1930786"/>
            <a:ext cx="9144000" cy="4479291"/>
          </a:xfrm>
          <a:prstGeom prst="rect">
            <a:avLst/>
          </a:prstGeom>
        </p:spPr>
      </p:pic>
    </p:spTree>
    <p:extLst>
      <p:ext uri="{BB962C8B-B14F-4D97-AF65-F5344CB8AC3E}">
        <p14:creationId xmlns:p14="http://schemas.microsoft.com/office/powerpoint/2010/main" val="41713201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948-97CC-48D6-2748-9FF6209E873C}"/>
              </a:ext>
            </a:extLst>
          </p:cNvPr>
          <p:cNvSpPr>
            <a:spLocks noGrp="1"/>
          </p:cNvSpPr>
          <p:nvPr>
            <p:ph type="title"/>
          </p:nvPr>
        </p:nvSpPr>
        <p:spPr/>
        <p:txBody>
          <a:bodyPr/>
          <a:lstStyle/>
          <a:p>
            <a:r>
              <a:rPr lang="en-US" dirty="0"/>
              <a:t>Extended Version on </a:t>
            </a:r>
            <a:r>
              <a:rPr lang="en-US" dirty="0" err="1"/>
              <a:t>ArXiv</a:t>
            </a:r>
            <a:endParaRPr lang="en-CH" dirty="0"/>
          </a:p>
        </p:txBody>
      </p:sp>
      <p:sp>
        <p:nvSpPr>
          <p:cNvPr id="3" name="Content Placeholder 2">
            <a:extLst>
              <a:ext uri="{FF2B5EF4-FFF2-40B4-BE49-F238E27FC236}">
                <a16:creationId xmlns:a16="http://schemas.microsoft.com/office/drawing/2014/main" id="{BB3941A8-AB07-536E-1019-C11DB279B5BD}"/>
              </a:ext>
            </a:extLst>
          </p:cNvPr>
          <p:cNvSpPr>
            <a:spLocks noGrp="1"/>
          </p:cNvSpPr>
          <p:nvPr>
            <p:ph idx="1"/>
          </p:nvPr>
        </p:nvSpPr>
        <p:spPr>
          <a:xfrm>
            <a:off x="75991" y="975034"/>
            <a:ext cx="8987622" cy="558491"/>
          </a:xfrm>
        </p:spPr>
        <p:txBody>
          <a:bodyPr/>
          <a:lstStyle/>
          <a:p>
            <a:pPr marL="0" indent="0" algn="ctr">
              <a:buNone/>
            </a:pPr>
            <a:r>
              <a:rPr lang="en-US" b="1" dirty="0">
                <a:solidFill>
                  <a:srgbClr val="0432FF"/>
                </a:solidFill>
                <a:hlinkClick r:id="rId3">
                  <a:extLst>
                    <a:ext uri="{A12FA001-AC4F-418D-AE19-62706E023703}">
                      <ahyp:hlinkClr xmlns:ahyp="http://schemas.microsoft.com/office/drawing/2018/hyperlinkcolor" val="tx"/>
                    </a:ext>
                  </a:extLst>
                </a:hlinkClick>
              </a:rPr>
              <a:t>https://arxiv.org/abs/2111.00082</a:t>
            </a:r>
            <a:r>
              <a:rPr lang="en-US" b="1" dirty="0">
                <a:solidFill>
                  <a:srgbClr val="0432FF"/>
                </a:solidFill>
              </a:rPr>
              <a:t> </a:t>
            </a:r>
            <a:endParaRPr lang="en-CH" b="1" dirty="0">
              <a:solidFill>
                <a:srgbClr val="0432FF"/>
              </a:solidFill>
            </a:endParaRPr>
          </a:p>
        </p:txBody>
      </p:sp>
      <p:pic>
        <p:nvPicPr>
          <p:cNvPr id="5" name="Picture 4">
            <a:extLst>
              <a:ext uri="{FF2B5EF4-FFF2-40B4-BE49-F238E27FC236}">
                <a16:creationId xmlns:a16="http://schemas.microsoft.com/office/drawing/2014/main" id="{205EBFBA-519C-A8EB-6899-8A262377FA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99" y="1972773"/>
            <a:ext cx="9144000" cy="4395316"/>
          </a:xfrm>
          <a:prstGeom prst="rect">
            <a:avLst/>
          </a:prstGeom>
        </p:spPr>
      </p:pic>
    </p:spTree>
    <p:extLst>
      <p:ext uri="{BB962C8B-B14F-4D97-AF65-F5344CB8AC3E}">
        <p14:creationId xmlns:p14="http://schemas.microsoft.com/office/powerpoint/2010/main" val="7441405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4C6D-2567-AE99-2FEB-13692F9FED43}"/>
              </a:ext>
            </a:extLst>
          </p:cNvPr>
          <p:cNvSpPr>
            <a:spLocks noGrp="1"/>
          </p:cNvSpPr>
          <p:nvPr>
            <p:ph type="title"/>
          </p:nvPr>
        </p:nvSpPr>
        <p:spPr/>
        <p:txBody>
          <a:bodyPr/>
          <a:lstStyle/>
          <a:p>
            <a:r>
              <a:rPr lang="en-US"/>
              <a:t>Long Talk </a:t>
            </a:r>
            <a:r>
              <a:rPr lang="en-US" dirty="0"/>
              <a:t>+ Tutorial on </a:t>
            </a:r>
            <a:r>
              <a:rPr lang="en-US" dirty="0" err="1"/>
              <a:t>Youtube</a:t>
            </a:r>
            <a:endParaRPr lang="en-CH" dirty="0"/>
          </a:p>
        </p:txBody>
      </p:sp>
      <p:pic>
        <p:nvPicPr>
          <p:cNvPr id="5" name="Picture 4">
            <a:extLst>
              <a:ext uri="{FF2B5EF4-FFF2-40B4-BE49-F238E27FC236}">
                <a16:creationId xmlns:a16="http://schemas.microsoft.com/office/drawing/2014/main" id="{123E6DFB-6271-F619-4858-7914F0AB72E8}"/>
              </a:ext>
            </a:extLst>
          </p:cNvPr>
          <p:cNvPicPr>
            <a:picLocks noChangeAspect="1"/>
          </p:cNvPicPr>
          <p:nvPr/>
        </p:nvPicPr>
        <p:blipFill>
          <a:blip r:embed="rId3"/>
          <a:stretch>
            <a:fillRect/>
          </a:stretch>
        </p:blipFill>
        <p:spPr>
          <a:xfrm>
            <a:off x="744090" y="1614598"/>
            <a:ext cx="7651422" cy="5232302"/>
          </a:xfrm>
          <a:prstGeom prst="rect">
            <a:avLst/>
          </a:prstGeom>
        </p:spPr>
      </p:pic>
      <p:sp>
        <p:nvSpPr>
          <p:cNvPr id="8" name="Content Placeholder 2">
            <a:extLst>
              <a:ext uri="{FF2B5EF4-FFF2-40B4-BE49-F238E27FC236}">
                <a16:creationId xmlns:a16="http://schemas.microsoft.com/office/drawing/2014/main" id="{BF164E4E-91C6-7FE7-8DC5-5B2B5B704CB0}"/>
              </a:ext>
            </a:extLst>
          </p:cNvPr>
          <p:cNvSpPr>
            <a:spLocks noGrp="1"/>
          </p:cNvSpPr>
          <p:nvPr>
            <p:ph idx="1"/>
          </p:nvPr>
        </p:nvSpPr>
        <p:spPr>
          <a:xfrm>
            <a:off x="75991" y="975034"/>
            <a:ext cx="8987622" cy="558491"/>
          </a:xfrm>
        </p:spPr>
        <p:txBody>
          <a:bodyPr/>
          <a:lstStyle/>
          <a:p>
            <a:pPr marL="0" indent="0" algn="ctr">
              <a:buNone/>
            </a:pPr>
            <a:r>
              <a:rPr lang="en-CH" dirty="0">
                <a:hlinkClick r:id="rId4"/>
              </a:rPr>
              <a:t>https://youtu.be/s_z_S6FYpC8</a:t>
            </a:r>
            <a:r>
              <a:rPr lang="en-US" i="1" dirty="0"/>
              <a:t> </a:t>
            </a:r>
            <a:endParaRPr lang="en-CH" dirty="0"/>
          </a:p>
        </p:txBody>
      </p:sp>
    </p:spTree>
    <p:extLst>
      <p:ext uri="{BB962C8B-B14F-4D97-AF65-F5344CB8AC3E}">
        <p14:creationId xmlns:p14="http://schemas.microsoft.com/office/powerpoint/2010/main" val="4546478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In-DRAM Physical Unclonable Functions</a:t>
            </a:r>
          </a:p>
        </p:txBody>
      </p:sp>
      <p:sp>
        <p:nvSpPr>
          <p:cNvPr id="3" name="Content Placeholder 2"/>
          <p:cNvSpPr>
            <a:spLocks noGrp="1"/>
          </p:cNvSpPr>
          <p:nvPr>
            <p:ph idx="1"/>
          </p:nvPr>
        </p:nvSpPr>
        <p:spPr>
          <a:xfrm>
            <a:off x="228600" y="1043589"/>
            <a:ext cx="8915400" cy="5193723"/>
          </a:xfrm>
        </p:spPr>
        <p:txBody>
          <a:bodyPr/>
          <a:lstStyle/>
          <a:p>
            <a:r>
              <a:rPr lang="en-US" sz="1800" dirty="0" err="1"/>
              <a:t>Jeremie</a:t>
            </a:r>
            <a:r>
              <a:rPr lang="en-US" sz="1800" dirty="0"/>
              <a:t> S. Kim, </a:t>
            </a:r>
            <a:r>
              <a:rPr lang="en-US" sz="1800" dirty="0" err="1"/>
              <a:t>Minesh</a:t>
            </a:r>
            <a:r>
              <a:rPr lang="en-US" sz="1800" dirty="0"/>
              <a:t> Patel, Hasan Hassan,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"The DRAM Latency PUF: Quickly Evaluating Physical Unclonable Functions by Exploiting the Latency-Reliability Tradeoff in Modern DRAM Devices"</a:t>
            </a:r>
            <a:br>
              <a:rPr lang="en-US" sz="1800" dirty="0">
                <a:solidFill>
                  <a:srgbClr val="0432FF"/>
                </a:solidFill>
              </a:rPr>
            </a:br>
            <a:r>
              <a:rPr lang="en-US" sz="1800" i="1" dirty="0"/>
              <a:t>Proceedings of the </a:t>
            </a:r>
            <a:r>
              <a:rPr lang="en-US" sz="1800" i="1" dirty="0">
                <a:hlinkClick r:id="rId3"/>
              </a:rPr>
              <a:t>24th International Symposium on High-Performance Computer Architecture</a:t>
            </a:r>
            <a:r>
              <a:rPr lang="en-US" sz="1800" i="1" dirty="0"/>
              <a:t> (</a:t>
            </a:r>
            <a:r>
              <a:rPr lang="en-US" sz="1800" b="1" i="1" dirty="0"/>
              <a:t>HPCA</a:t>
            </a:r>
            <a:r>
              <a:rPr lang="en-US" sz="1800" i="1" dirty="0"/>
              <a:t>)</a:t>
            </a:r>
            <a:r>
              <a:rPr lang="en-US" sz="1800" dirty="0"/>
              <a:t>, Vienna, Austria, February 2018.</a:t>
            </a:r>
            <a:br>
              <a:rPr lang="en-US" sz="1800" dirty="0"/>
            </a:br>
            <a:r>
              <a:rPr lang="en-US" sz="1800" dirty="0"/>
              <a:t>[</a:t>
            </a:r>
            <a:r>
              <a:rPr lang="en-US" sz="1800" dirty="0">
                <a:hlinkClick r:id="rId4"/>
              </a:rPr>
              <a:t>Lightning Talk Video</a:t>
            </a:r>
            <a:r>
              <a:rPr lang="en-US" sz="1800" dirty="0"/>
              <a:t>]</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a:t>
            </a:r>
            <a:br>
              <a:rPr lang="en-US" sz="1800" dirty="0"/>
            </a:br>
            <a:r>
              <a:rPr lang="en-US" sz="1800" dirty="0"/>
              <a:t>[</a:t>
            </a:r>
            <a:r>
              <a:rPr lang="en-US" sz="1800" dirty="0">
                <a:hlinkClick r:id="rId9"/>
              </a:rPr>
              <a:t>Full Talk Lecture Video</a:t>
            </a:r>
            <a:r>
              <a:rPr lang="en-US" sz="1800" dirty="0"/>
              <a:t> (28 minutes)]</a:t>
            </a:r>
          </a:p>
          <a:p>
            <a:pPr marL="0" indent="0">
              <a:buNone/>
            </a:pP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2817310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800" dirty="0" err="1"/>
              <a:t>Jeremie</a:t>
            </a:r>
            <a:r>
              <a:rPr lang="en-US" sz="1800" dirty="0"/>
              <a:t> S. Kim, </a:t>
            </a:r>
            <a:r>
              <a:rPr lang="en-US" sz="1800" dirty="0" err="1"/>
              <a:t>Minesh</a:t>
            </a:r>
            <a:r>
              <a:rPr lang="en-US" sz="1800" dirty="0"/>
              <a:t> Patel, Hasan Hassan, Lois </a:t>
            </a:r>
            <a:r>
              <a:rPr lang="en-US" sz="1800" dirty="0" err="1"/>
              <a:t>Orosa</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"D-RaNGe: Using Commodity DRAM Devices to Generate True Random Numbers with Low Latency and High Throughput"</a:t>
            </a:r>
            <a:br>
              <a:rPr lang="en-US" sz="1800" dirty="0">
                <a:solidFill>
                  <a:srgbClr val="0432FF"/>
                </a:solidFill>
              </a:rPr>
            </a:br>
            <a:r>
              <a:rPr lang="en-US" sz="1800" i="1" dirty="0"/>
              <a:t>Proceedings of the </a:t>
            </a:r>
            <a:r>
              <a:rPr lang="en-US" sz="1800" i="1" dirty="0">
                <a:hlinkClick r:id="rId3"/>
              </a:rPr>
              <a:t>25th International Symposium on High-Performance Computer Architecture</a:t>
            </a:r>
            <a:r>
              <a:rPr lang="en-US" sz="1800" i="1" dirty="0"/>
              <a:t> (</a:t>
            </a:r>
            <a:r>
              <a:rPr lang="en-US" sz="1800" b="1" i="1" dirty="0"/>
              <a:t>HPCA</a:t>
            </a:r>
            <a:r>
              <a:rPr lang="en-US" sz="1800" i="1" dirty="0"/>
              <a:t>)</a:t>
            </a:r>
            <a:r>
              <a:rPr lang="en-US" sz="1800" dirty="0"/>
              <a:t>, Washington, DC, USA, February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Full Talk Video</a:t>
            </a:r>
            <a:r>
              <a:rPr lang="en-US" sz="1800" dirty="0"/>
              <a:t> (21 minutes)]</a:t>
            </a:r>
            <a:br>
              <a:rPr lang="en-US" sz="1800" dirty="0"/>
            </a:br>
            <a:r>
              <a:rPr lang="en-US" sz="1800" dirty="0"/>
              <a:t>[</a:t>
            </a:r>
            <a:r>
              <a:rPr lang="en-US" sz="1800" dirty="0">
                <a:hlinkClick r:id="rId7"/>
              </a:rPr>
              <a:t>Full Talk Lecture Video</a:t>
            </a:r>
            <a:r>
              <a:rPr lang="en-US" sz="1800" dirty="0"/>
              <a:t> (27 minutes)]</a:t>
            </a:r>
            <a:br>
              <a:rPr lang="en-US" sz="1800" dirty="0"/>
            </a:br>
            <a:r>
              <a:rPr lang="en-US" sz="1800" b="1" i="1" dirty="0">
                <a:solidFill>
                  <a:srgbClr val="FF0000"/>
                </a:solidFill>
              </a:rPr>
              <a:t>Top Picks Honorable Mention by IEEE Micro.</a:t>
            </a:r>
            <a:endParaRPr lang="en-US" sz="1800" dirty="0">
              <a:solidFill>
                <a:srgbClr val="FF0000"/>
              </a:solidFill>
            </a:endParaRPr>
          </a:p>
          <a:p>
            <a:pPr marL="0" indent="0">
              <a:buNone/>
            </a:pPr>
            <a:br>
              <a:rPr lang="en-US" sz="1800" dirty="0"/>
            </a:br>
            <a:endParaRPr lang="en-US" sz="18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984812"/>
            <a:ext cx="9144000" cy="2180492"/>
          </a:xfrm>
          <a:prstGeom prst="rect">
            <a:avLst/>
          </a:prstGeom>
        </p:spPr>
      </p:pic>
    </p:spTree>
    <p:extLst>
      <p:ext uri="{BB962C8B-B14F-4D97-AF65-F5344CB8AC3E}">
        <p14:creationId xmlns:p14="http://schemas.microsoft.com/office/powerpoint/2010/main" val="183171082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700" dirty="0" err="1"/>
              <a:t>Ataberk</a:t>
            </a:r>
            <a:r>
              <a:rPr lang="en-US" sz="1700" dirty="0"/>
              <a:t> </a:t>
            </a:r>
            <a:r>
              <a:rPr lang="en-US" sz="1700" dirty="0" err="1"/>
              <a:t>Olgun</a:t>
            </a:r>
            <a:r>
              <a:rPr lang="en-US" sz="1700" dirty="0"/>
              <a:t>, </a:t>
            </a:r>
            <a:r>
              <a:rPr lang="en-US" sz="1700" dirty="0" err="1"/>
              <a:t>Minesh</a:t>
            </a:r>
            <a:r>
              <a:rPr lang="en-US" sz="1700" dirty="0"/>
              <a:t> Patel, A. </a:t>
            </a:r>
            <a:r>
              <a:rPr lang="en-US" sz="1700" dirty="0" err="1"/>
              <a:t>Giray</a:t>
            </a:r>
            <a:r>
              <a:rPr lang="en-US" sz="1700" dirty="0"/>
              <a:t> </a:t>
            </a:r>
            <a:r>
              <a:rPr lang="en-US" sz="1700" dirty="0" err="1"/>
              <a:t>Yaglikci</a:t>
            </a:r>
            <a:r>
              <a:rPr lang="en-US" sz="1700" dirty="0"/>
              <a:t>, </a:t>
            </a:r>
            <a:r>
              <a:rPr lang="en-US" sz="1700" dirty="0" err="1"/>
              <a:t>Haocong</a:t>
            </a:r>
            <a:r>
              <a:rPr lang="en-US" sz="1700" dirty="0"/>
              <a:t> Luo, </a:t>
            </a:r>
            <a:r>
              <a:rPr lang="en-US" sz="1700" dirty="0" err="1"/>
              <a:t>Jeremie</a:t>
            </a:r>
            <a:r>
              <a:rPr lang="en-US" sz="1700" dirty="0"/>
              <a:t> S. Kim, F. </a:t>
            </a:r>
            <a:r>
              <a:rPr lang="en-US" sz="1700" dirty="0" err="1"/>
              <a:t>Nisa</a:t>
            </a:r>
            <a:r>
              <a:rPr lang="en-US" sz="1700" dirty="0"/>
              <a:t> </a:t>
            </a:r>
            <a:r>
              <a:rPr lang="en-US" sz="1700" dirty="0" err="1"/>
              <a:t>Bostanci</a:t>
            </a:r>
            <a:r>
              <a:rPr lang="en-US" sz="1700" dirty="0"/>
              <a:t>, Nandita Vijaykumar,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"QUAC-TRNG: High-Throughput True Random Number Generation Using Quadruple Row Activation in Commodity DRAM Chips"</a:t>
            </a:r>
            <a:br>
              <a:rPr lang="en-US" sz="1700" dirty="0"/>
            </a:br>
            <a:r>
              <a:rPr lang="en-US" sz="1700" i="1" dirty="0"/>
              <a:t>Proceedings of the </a:t>
            </a:r>
            <a:r>
              <a:rPr lang="en-US" sz="1700" i="1" dirty="0">
                <a:hlinkClick r:id="rId3"/>
              </a:rPr>
              <a:t>48th International Symposium on Computer Architecture</a:t>
            </a:r>
            <a:r>
              <a:rPr lang="en-US" sz="1700" i="1" dirty="0"/>
              <a:t> (</a:t>
            </a:r>
            <a:r>
              <a:rPr lang="en-US" sz="1700" b="1" i="1" dirty="0"/>
              <a:t>ISCA</a:t>
            </a:r>
            <a:r>
              <a:rPr lang="en-US" sz="1700" i="1" dirty="0"/>
              <a:t>)</a:t>
            </a:r>
            <a:r>
              <a:rPr lang="en-US" sz="1700" dirty="0"/>
              <a:t>, Virtual, June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Talk Video</a:t>
            </a:r>
            <a:r>
              <a:rPr lang="en-US" sz="1700" dirty="0"/>
              <a:t> (25 minutes)]</a:t>
            </a:r>
            <a:br>
              <a:rPr lang="en-US" sz="1700" dirty="0"/>
            </a:br>
            <a:r>
              <a:rPr lang="en-US" sz="1700" dirty="0"/>
              <a:t>[</a:t>
            </a:r>
            <a:r>
              <a:rPr lang="en-US" sz="1700" dirty="0">
                <a:hlinkClick r:id="rId9"/>
              </a:rPr>
              <a:t>SAFARI Live Seminar Video</a:t>
            </a:r>
            <a:r>
              <a:rPr lang="en-US" sz="1700" dirty="0"/>
              <a:t> (1 </a:t>
            </a:r>
            <a:r>
              <a:rPr lang="en-US" sz="1700" dirty="0" err="1"/>
              <a:t>hr</a:t>
            </a:r>
            <a:r>
              <a:rPr lang="en-US" sz="1700" dirty="0"/>
              <a:t> 26 mins)]</a:t>
            </a:r>
          </a:p>
          <a:p>
            <a:pPr marL="0" indent="0">
              <a:buNone/>
            </a:pPr>
            <a:br>
              <a:rPr lang="en-US" sz="1800" dirty="0"/>
            </a:br>
            <a:br>
              <a:rPr lang="en-US" sz="1800" dirty="0"/>
            </a:br>
            <a:endParaRPr lang="en-US" sz="1800" dirty="0"/>
          </a:p>
        </p:txBody>
      </p:sp>
      <p:pic>
        <p:nvPicPr>
          <p:cNvPr id="5" name="Picture 4">
            <a:extLst>
              <a:ext uri="{FF2B5EF4-FFF2-40B4-BE49-F238E27FC236}">
                <a16:creationId xmlns:a16="http://schemas.microsoft.com/office/drawing/2014/main" id="{C346B698-045C-9044-B1A7-4FFDCCB4C3C3}"/>
              </a:ext>
            </a:extLst>
          </p:cNvPr>
          <p:cNvPicPr>
            <a:picLocks noChangeAspect="1"/>
          </p:cNvPicPr>
          <p:nvPr/>
        </p:nvPicPr>
        <p:blipFill>
          <a:blip r:embed="rId10"/>
          <a:stretch>
            <a:fillRect/>
          </a:stretch>
        </p:blipFill>
        <p:spPr>
          <a:xfrm>
            <a:off x="0" y="4221088"/>
            <a:ext cx="9144000" cy="1726954"/>
          </a:xfrm>
          <a:prstGeom prst="rect">
            <a:avLst/>
          </a:prstGeom>
        </p:spPr>
      </p:pic>
    </p:spTree>
    <p:extLst>
      <p:ext uri="{BB962C8B-B14F-4D97-AF65-F5344CB8AC3E}">
        <p14:creationId xmlns:p14="http://schemas.microsoft.com/office/powerpoint/2010/main" val="75363751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700" dirty="0"/>
          </a:p>
          <a:p>
            <a:r>
              <a:rPr lang="en-US" sz="1700" dirty="0"/>
              <a:t>F. </a:t>
            </a:r>
            <a:r>
              <a:rPr lang="en-US" sz="1700" dirty="0" err="1"/>
              <a:t>Nisa</a:t>
            </a:r>
            <a:r>
              <a:rPr lang="en-US" sz="1700" dirty="0"/>
              <a:t> </a:t>
            </a:r>
            <a:r>
              <a:rPr lang="en-US" sz="1700" dirty="0" err="1"/>
              <a:t>Bostanci</a:t>
            </a:r>
            <a:r>
              <a:rPr lang="en-US" sz="1700" dirty="0"/>
              <a:t>, </a:t>
            </a:r>
            <a:r>
              <a:rPr lang="en-US" sz="1700" dirty="0" err="1"/>
              <a:t>Ataberk</a:t>
            </a:r>
            <a:r>
              <a:rPr lang="en-US" sz="1700" dirty="0"/>
              <a:t> </a:t>
            </a:r>
            <a:r>
              <a:rPr lang="en-US" sz="1700" dirty="0" err="1"/>
              <a:t>Olgun</a:t>
            </a:r>
            <a:r>
              <a:rPr lang="en-US" sz="1700" dirty="0"/>
              <a:t>, Lois </a:t>
            </a:r>
            <a:r>
              <a:rPr lang="en-US" sz="1700" dirty="0" err="1"/>
              <a:t>Orosa</a:t>
            </a:r>
            <a:r>
              <a:rPr lang="en-US" sz="1700" dirty="0"/>
              <a:t>, A. </a:t>
            </a:r>
            <a:r>
              <a:rPr lang="en-US" sz="1700" dirty="0" err="1"/>
              <a:t>Giray</a:t>
            </a:r>
            <a:r>
              <a:rPr lang="en-US" sz="1700" dirty="0"/>
              <a:t> </a:t>
            </a:r>
            <a:r>
              <a:rPr lang="en-US" sz="1700" dirty="0" err="1"/>
              <a:t>Yaglikci</a:t>
            </a:r>
            <a:r>
              <a:rPr lang="en-US" sz="1700" dirty="0"/>
              <a:t>, </a:t>
            </a:r>
            <a:r>
              <a:rPr lang="en-US" sz="1700" dirty="0" err="1"/>
              <a:t>Jeremie</a:t>
            </a:r>
            <a:r>
              <a:rPr lang="en-US" sz="1700" dirty="0"/>
              <a:t> S. Kim, Hasan Hassan,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"DR-STRaNGe: End-to-End System Design for DRAM-based True Random Number Generators"</a:t>
            </a:r>
            <a:br>
              <a:rPr lang="en-US" sz="1700" dirty="0">
                <a:solidFill>
                  <a:srgbClr val="0000FF"/>
                </a:solidFill>
              </a:rPr>
            </a:br>
            <a:r>
              <a:rPr lang="en-US" sz="1700" i="1" dirty="0"/>
              <a:t>Proceedings of the </a:t>
            </a:r>
            <a:r>
              <a:rPr lang="en-US" sz="1700" i="1" dirty="0">
                <a:hlinkClick r:id="rId3"/>
              </a:rPr>
              <a:t>28th International Symposium on High-Performance Computer Architecture</a:t>
            </a:r>
            <a:r>
              <a:rPr lang="en-US" sz="1700" i="1" dirty="0"/>
              <a:t> (</a:t>
            </a:r>
            <a:r>
              <a:rPr lang="en-US" sz="1700" b="1" i="1" dirty="0"/>
              <a:t>HPCA</a:t>
            </a:r>
            <a:r>
              <a:rPr lang="en-US" sz="1700" i="1" dirty="0"/>
              <a:t>)</a:t>
            </a:r>
            <a:r>
              <a:rPr lang="en-US" sz="1700" dirty="0"/>
              <a:t>, Virtual, April 2022.</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p>
          <a:p>
            <a:pPr marL="0" indent="0">
              <a:buNone/>
            </a:pPr>
            <a:br>
              <a:rPr lang="en-US" sz="1700" dirty="0"/>
            </a:br>
            <a:br>
              <a:rPr lang="en-US" sz="1700" dirty="0"/>
            </a:br>
            <a:endParaRPr lang="en-US" sz="1700" dirty="0"/>
          </a:p>
        </p:txBody>
      </p:sp>
      <p:pic>
        <p:nvPicPr>
          <p:cNvPr id="3" name="Picture 2">
            <a:extLst>
              <a:ext uri="{FF2B5EF4-FFF2-40B4-BE49-F238E27FC236}">
                <a16:creationId xmlns:a16="http://schemas.microsoft.com/office/drawing/2014/main" id="{F6CE8127-50F1-6E46-970D-5C4BAC456EE8}"/>
              </a:ext>
            </a:extLst>
          </p:cNvPr>
          <p:cNvPicPr>
            <a:picLocks noChangeAspect="1"/>
          </p:cNvPicPr>
          <p:nvPr/>
        </p:nvPicPr>
        <p:blipFill>
          <a:blip r:embed="rId8"/>
          <a:stretch>
            <a:fillRect/>
          </a:stretch>
        </p:blipFill>
        <p:spPr>
          <a:xfrm>
            <a:off x="0" y="3717032"/>
            <a:ext cx="9144000" cy="2399168"/>
          </a:xfrm>
          <a:prstGeom prst="rect">
            <a:avLst/>
          </a:prstGeom>
        </p:spPr>
      </p:pic>
      <p:sp>
        <p:nvSpPr>
          <p:cNvPr id="6" name="TextBox 5">
            <a:extLst>
              <a:ext uri="{FF2B5EF4-FFF2-40B4-BE49-F238E27FC236}">
                <a16:creationId xmlns:a16="http://schemas.microsoft.com/office/drawing/2014/main" id="{E1372BCE-C8A6-2D4D-B9A1-E34D95C97AFB}"/>
              </a:ext>
            </a:extLst>
          </p:cNvPr>
          <p:cNvSpPr txBox="1"/>
          <p:nvPr/>
        </p:nvSpPr>
        <p:spPr>
          <a:xfrm>
            <a:off x="1779861" y="6438543"/>
            <a:ext cx="51684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https://arxiv.org/pdf/2201.01385.pdf</a:t>
            </a:r>
            <a:endParaRPr kumimoji="0" lang="en-US" sz="20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913125380"/>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7" name="TextBox 6">
            <a:extLst>
              <a:ext uri="{FF2B5EF4-FFF2-40B4-BE49-F238E27FC236}">
                <a16:creationId xmlns:a16="http://schemas.microsoft.com/office/drawing/2014/main" id="{858F7A59-494B-59B7-6FB7-442A729A0BBC}"/>
              </a:ext>
            </a:extLst>
          </p:cNvPr>
          <p:cNvSpPr txBox="1"/>
          <p:nvPr/>
        </p:nvSpPr>
        <p:spPr>
          <a:xfrm>
            <a:off x="1414074" y="6426047"/>
            <a:ext cx="661431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https://cseweb.ucsd.edu/~jzhao/files/Pinatubo-dac2016.pdf</a:t>
            </a:r>
            <a:endPar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p:txBody>
      </p:sp>
    </p:spTree>
    <p:extLst>
      <p:ext uri="{BB962C8B-B14F-4D97-AF65-F5344CB8AC3E}">
        <p14:creationId xmlns:p14="http://schemas.microsoft.com/office/powerpoint/2010/main" val="3060440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ADB5D-8E51-DE49-BF67-76B367638925}"/>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25124316-2830-484F-BB65-053ECB5D473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B1998BC-50E3-A146-8B25-8F1D0C5A861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FCAC06A0-367A-9249-B9DA-8CE5B70A7F3C}"/>
              </a:ext>
            </a:extLst>
          </p:cNvPr>
          <p:cNvPicPr>
            <a:picLocks noChangeAspect="1"/>
          </p:cNvPicPr>
          <p:nvPr/>
        </p:nvPicPr>
        <p:blipFill>
          <a:blip r:embed="rId2"/>
          <a:stretch>
            <a:fillRect/>
          </a:stretch>
        </p:blipFill>
        <p:spPr>
          <a:xfrm>
            <a:off x="1416050" y="1371600"/>
            <a:ext cx="6235700" cy="4648200"/>
          </a:xfrm>
          <a:prstGeom prst="rect">
            <a:avLst/>
          </a:prstGeom>
        </p:spPr>
      </p:pic>
      <p:sp>
        <p:nvSpPr>
          <p:cNvPr id="7" name="TextBox 6">
            <a:extLst>
              <a:ext uri="{FF2B5EF4-FFF2-40B4-BE49-F238E27FC236}">
                <a16:creationId xmlns:a16="http://schemas.microsoft.com/office/drawing/2014/main" id="{E558D438-FA01-7D4D-A047-88371973D689}"/>
              </a:ext>
            </a:extLst>
          </p:cNvPr>
          <p:cNvSpPr txBox="1"/>
          <p:nvPr/>
        </p:nvSpPr>
        <p:spPr>
          <a:xfrm>
            <a:off x="1414074" y="6426047"/>
            <a:ext cx="661431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https://cseweb.ucsd.edu/~jzhao/files/Pinatubo-dac2016.pdf</a:t>
            </a:r>
            <a:endPar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p:txBody>
      </p:sp>
    </p:spTree>
    <p:extLst>
      <p:ext uri="{BB962C8B-B14F-4D97-AF65-F5344CB8AC3E}">
        <p14:creationId xmlns:p14="http://schemas.microsoft.com/office/powerpoint/2010/main" val="112046759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166A-FFB6-62B0-4928-D229F7E3EBB5}"/>
              </a:ext>
            </a:extLst>
          </p:cNvPr>
          <p:cNvSpPr>
            <a:spLocks noGrp="1"/>
          </p:cNvSpPr>
          <p:nvPr>
            <p:ph type="title"/>
          </p:nvPr>
        </p:nvSpPr>
        <p:spPr/>
        <p:txBody>
          <a:bodyPr/>
          <a:lstStyle/>
          <a:p>
            <a:r>
              <a:rPr lang="en-US" dirty="0"/>
              <a:t>In-Flash Bulk Bitwise Execution</a:t>
            </a:r>
          </a:p>
        </p:txBody>
      </p:sp>
      <p:sp>
        <p:nvSpPr>
          <p:cNvPr id="3" name="Content Placeholder 2">
            <a:extLst>
              <a:ext uri="{FF2B5EF4-FFF2-40B4-BE49-F238E27FC236}">
                <a16:creationId xmlns:a16="http://schemas.microsoft.com/office/drawing/2014/main" id="{5AA6DC65-58D9-77EA-5D80-02DB597A0CC1}"/>
              </a:ext>
            </a:extLst>
          </p:cNvPr>
          <p:cNvSpPr>
            <a:spLocks noGrp="1"/>
          </p:cNvSpPr>
          <p:nvPr>
            <p:ph idx="1"/>
          </p:nvPr>
        </p:nvSpPr>
        <p:spPr>
          <a:xfrm>
            <a:off x="228600" y="914400"/>
            <a:ext cx="8610600" cy="4876800"/>
          </a:xfrm>
        </p:spPr>
        <p:txBody>
          <a:bodyPr/>
          <a:lstStyle/>
          <a:p>
            <a:r>
              <a:rPr lang="en-US" sz="14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Jisung</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Park, </a:t>
            </a:r>
            <a:r>
              <a:rPr lang="en-US" sz="14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Roknoddin</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Azizi, Geraldo F. Oliveira, Mohammad </a:t>
            </a:r>
            <a:r>
              <a:rPr lang="en-US" sz="14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Rakesh </a:t>
            </a:r>
            <a:r>
              <a:rPr lang="en-US" sz="14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Nadig</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David Novo, Juan Gómez-Luna, </a:t>
            </a:r>
            <a:r>
              <a:rPr lang="en-US" sz="14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Myungsuk</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Kim, and </a:t>
            </a:r>
            <a:r>
              <a:rPr lang="en-US" sz="14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Onur</a:t>
            </a:r>
            <a:r>
              <a:rPr lang="en-US" sz="1400" b="0"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0" i="0" u="sng"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Mutlu</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1" i="0" u="none" strike="noStrike"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"Flash-Cosmos: In-Flash Bulk Bitwise Operations Using Inherent Computation Capability of NAND Flash Memory"</a:t>
            </a:r>
            <a:br>
              <a:rPr lang="en-US" sz="1400" b="0" i="0" u="none" strike="noStrike" dirty="0">
                <a:solidFill>
                  <a:srgbClr val="0000FF"/>
                </a:solidFill>
                <a:effectLst/>
                <a:latin typeface="Tahoma" panose="020B0604030504040204" pitchFamily="34" charset="0"/>
                <a:ea typeface="Tahoma" panose="020B0604030504040204" pitchFamily="34" charset="0"/>
                <a:cs typeface="Tahoma" panose="020B0604030504040204" pitchFamily="34" charset="0"/>
              </a:rPr>
            </a:br>
            <a:r>
              <a:rPr lang="en-US" sz="14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4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55th International Symposium on Microarchitecture</a:t>
            </a:r>
            <a:r>
              <a:rPr lang="en-US" sz="14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1"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MICRO</a:t>
            </a:r>
            <a:r>
              <a:rPr lang="en-US" sz="1400" b="0" i="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Chicago, IL, USA, October 2022. </a:t>
            </a:r>
            <a:b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Longer Lecture Slides (pptx)</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(pdf)</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8"/>
              </a:rPr>
              <a:t>Lecture Video</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(44 minutes)] </a:t>
            </a:r>
            <a:b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9"/>
              </a:rPr>
              <a:t>arXiv version</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L="0" indent="0">
              <a:buNone/>
            </a:pPr>
            <a:endPar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57D0709F-745A-D34B-B5DD-A81248C7C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CA38D597-0C40-6DA3-42C8-096F85D779A3}"/>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https://arxiv.org/pdf/2209.05566.pdf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7256A3E7-CB6F-CC49-960F-E75A178CABDA}"/>
              </a:ext>
            </a:extLst>
          </p:cNvPr>
          <p:cNvPicPr>
            <a:picLocks noChangeAspect="1"/>
          </p:cNvPicPr>
          <p:nvPr/>
        </p:nvPicPr>
        <p:blipFill>
          <a:blip r:embed="rId10"/>
          <a:stretch>
            <a:fillRect/>
          </a:stretch>
        </p:blipFill>
        <p:spPr>
          <a:xfrm>
            <a:off x="28004" y="3581400"/>
            <a:ext cx="9080500" cy="2260325"/>
          </a:xfrm>
          <a:prstGeom prst="rect">
            <a:avLst/>
          </a:prstGeom>
        </p:spPr>
      </p:pic>
    </p:spTree>
    <p:extLst>
      <p:ext uri="{BB962C8B-B14F-4D97-AF65-F5344CB8AC3E}">
        <p14:creationId xmlns:p14="http://schemas.microsoft.com/office/powerpoint/2010/main" val="18452927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C843FF9-956D-934B-A8E9-11D15050D5A7}"/>
              </a:ext>
            </a:extLst>
          </p:cNvPr>
          <p:cNvSpPr/>
          <p:nvPr/>
        </p:nvSpPr>
        <p:spPr>
          <a:xfrm>
            <a:off x="6181952" y="2708121"/>
            <a:ext cx="2743855" cy="404637"/>
          </a:xfrm>
          <a:prstGeom prst="rect">
            <a:avLst/>
          </a:prstGeom>
          <a:solidFill>
            <a:srgbClr val="2D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 ACTIVATE (ACT)</a:t>
            </a:r>
          </a:p>
        </p:txBody>
      </p:sp>
      <p:sp>
        <p:nvSpPr>
          <p:cNvPr id="70" name="Rectangle 69">
            <a:extLst>
              <a:ext uri="{FF2B5EF4-FFF2-40B4-BE49-F238E27FC236}">
                <a16:creationId xmlns:a16="http://schemas.microsoft.com/office/drawing/2014/main" id="{ACE51266-3189-E947-B0EA-9FCD35994646}"/>
              </a:ext>
            </a:extLst>
          </p:cNvPr>
          <p:cNvSpPr/>
          <p:nvPr/>
        </p:nvSpPr>
        <p:spPr>
          <a:xfrm>
            <a:off x="6181953" y="3446942"/>
            <a:ext cx="2743867"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 READ/WRITE</a:t>
            </a:r>
          </a:p>
        </p:txBody>
      </p:sp>
      <p:sp>
        <p:nvSpPr>
          <p:cNvPr id="71" name="Rectangle 70">
            <a:extLst>
              <a:ext uri="{FF2B5EF4-FFF2-40B4-BE49-F238E27FC236}">
                <a16:creationId xmlns:a16="http://schemas.microsoft.com/office/drawing/2014/main" id="{E1F83FB9-85A9-FC4C-A418-983548BE0D11}"/>
              </a:ext>
            </a:extLst>
          </p:cNvPr>
          <p:cNvSpPr/>
          <p:nvPr/>
        </p:nvSpPr>
        <p:spPr>
          <a:xfrm>
            <a:off x="6181953" y="4185763"/>
            <a:ext cx="274386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3. PRECHARGE (PRE)</a:t>
            </a:r>
          </a:p>
        </p:txBody>
      </p:sp>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lstStyle/>
          <a:p>
            <a:r>
              <a:rPr lang="en-US" dirty="0">
                <a:latin typeface="Cambria" panose="02040503050406030204" pitchFamily="18" charset="0"/>
              </a:rPr>
              <a:t>DRAM Cell Operation (1/3)</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7E6E6">
                    <a:lumMod val="75000"/>
                  </a:srgbClr>
                </a:solidFill>
                <a:effectLst/>
                <a:uLnTx/>
                <a:uFillTx/>
                <a:latin typeface="Cambria" panose="02040503050406030204" pitchFamily="18" charset="0"/>
                <a:ea typeface="+mn-ea"/>
                <a:cs typeface="Arial" panose="020B0604020202020204" pitchFamily="34" charset="0"/>
              </a:rPr>
              <a:t>wordline</a:t>
            </a:r>
            <a:endPar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bitline</a:t>
            </a:r>
          </a:p>
        </p:txBody>
      </p: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flipH="1">
            <a:off x="2271612" y="2571271"/>
            <a:ext cx="0" cy="21959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3053300" y="2572194"/>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3236901" y="2212009"/>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3222271" y="2088913"/>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597835" y="2213734"/>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3221773" y="2213734"/>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581462" y="2579509"/>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9" y="2993520"/>
            <a:ext cx="267326"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sense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access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transistor</a:t>
            </a:r>
          </a:p>
        </p:txBody>
      </p:sp>
      <p:sp>
        <p:nvSpPr>
          <p:cNvPr id="54" name="Rectangle 53">
            <a:extLst>
              <a:ext uri="{FF2B5EF4-FFF2-40B4-BE49-F238E27FC236}">
                <a16:creationId xmlns:a16="http://schemas.microsoft.com/office/drawing/2014/main" id="{B7AB7C4B-C8E9-D74B-ADEB-148C8F36FC2C}"/>
              </a:ext>
            </a:extLst>
          </p:cNvPr>
          <p:cNvSpPr/>
          <p:nvPr/>
        </p:nvSpPr>
        <p:spPr>
          <a:xfrm>
            <a:off x="4047715" y="1816912"/>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½ 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rPr>
              <a:t>DD</a:t>
            </a:r>
          </a:p>
        </p:txBody>
      </p:sp>
      <p:sp>
        <p:nvSpPr>
          <p:cNvPr id="31" name="Rectangle 30">
            <a:extLst>
              <a:ext uri="{FF2B5EF4-FFF2-40B4-BE49-F238E27FC236}">
                <a16:creationId xmlns:a16="http://schemas.microsoft.com/office/drawing/2014/main" id="{3DE98D83-3E52-E147-A072-87372B0F2D07}"/>
              </a:ext>
            </a:extLst>
          </p:cNvPr>
          <p:cNvSpPr/>
          <p:nvPr/>
        </p:nvSpPr>
        <p:spPr>
          <a:xfrm>
            <a:off x="353227" y="1788653"/>
            <a:ext cx="2296051" cy="40011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1. </a:t>
            </a: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raise </a:t>
            </a:r>
            <a:r>
              <a:rPr kumimoji="0" lang="en-US" sz="20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wordline</a:t>
            </a:r>
            <a:endPar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endParaRPr>
          </a:p>
        </p:txBody>
      </p:sp>
      <p:sp>
        <p:nvSpPr>
          <p:cNvPr id="38" name="Rectangle 37">
            <a:extLst>
              <a:ext uri="{FF2B5EF4-FFF2-40B4-BE49-F238E27FC236}">
                <a16:creationId xmlns:a16="http://schemas.microsoft.com/office/drawing/2014/main" id="{5BD1AB6A-8168-8E4C-BE51-7F104C627752}"/>
              </a:ext>
            </a:extLst>
          </p:cNvPr>
          <p:cNvSpPr/>
          <p:nvPr/>
        </p:nvSpPr>
        <p:spPr>
          <a:xfrm>
            <a:off x="464954" y="3342262"/>
            <a:ext cx="3947106" cy="400110"/>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2. capacitor </a:t>
            </a: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loses charge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to bitline </a:t>
            </a:r>
          </a:p>
        </p:txBody>
      </p:sp>
      <p:sp>
        <p:nvSpPr>
          <p:cNvPr id="43" name="Rectangle 42">
            <a:extLst>
              <a:ext uri="{FF2B5EF4-FFF2-40B4-BE49-F238E27FC236}">
                <a16:creationId xmlns:a16="http://schemas.microsoft.com/office/drawing/2014/main" id="{13D93071-EA47-324A-AA72-80F678BEBEEB}"/>
              </a:ext>
            </a:extLst>
          </p:cNvPr>
          <p:cNvSpPr/>
          <p:nvPr/>
        </p:nvSpPr>
        <p:spPr>
          <a:xfrm>
            <a:off x="2127296" y="4034138"/>
            <a:ext cx="2402325"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4. </a:t>
            </a: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amplify deviation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in the bitline</a:t>
            </a:r>
          </a:p>
        </p:txBody>
      </p:sp>
      <p:sp>
        <p:nvSpPr>
          <p:cNvPr id="5" name="Rectangle 4">
            <a:extLst>
              <a:ext uri="{FF2B5EF4-FFF2-40B4-BE49-F238E27FC236}">
                <a16:creationId xmlns:a16="http://schemas.microsoft.com/office/drawing/2014/main" id="{2701BFCE-967D-F648-B8B8-804E2E565E23}"/>
              </a:ext>
            </a:extLst>
          </p:cNvPr>
          <p:cNvSpPr/>
          <p:nvPr/>
        </p:nvSpPr>
        <p:spPr>
          <a:xfrm>
            <a:off x="4648996" y="1830226"/>
            <a:ext cx="786538"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mbria" panose="02040503050406030204" pitchFamily="18" charset="0"/>
                <a:ea typeface="+mn-ea"/>
                <a:cs typeface="+mn-cs"/>
              </a:rPr>
              <a:t> + </a:t>
            </a:r>
            <a:r>
              <a:rPr kumimoji="0" lang="el-GR" sz="2000" b="1" i="0" u="none" strike="noStrike" kern="1200" cap="none" spc="0" normalizeH="0" baseline="0" noProof="0" dirty="0">
                <a:ln>
                  <a:noFill/>
                </a:ln>
                <a:solidFill>
                  <a:srgbClr val="00B0F0"/>
                </a:solidFill>
                <a:effectLst/>
                <a:uLnTx/>
                <a:uFillTx/>
                <a:latin typeface="Cambria" panose="02040503050406030204" pitchFamily="18" charset="0"/>
                <a:ea typeface="+mn-ea"/>
                <a:cs typeface="+mn-cs"/>
              </a:rPr>
              <a:t>δ</a:t>
            </a:r>
            <a:endParaRPr kumimoji="0" lang="en-US" sz="2000" b="0" i="0" u="none" strike="noStrike" kern="1200" cap="none" spc="0" normalizeH="0" baseline="0" noProof="0" dirty="0">
              <a:ln>
                <a:noFill/>
              </a:ln>
              <a:solidFill>
                <a:srgbClr val="00B0F0"/>
              </a:solidFill>
              <a:effectLst/>
              <a:uLnTx/>
              <a:uFillTx/>
              <a:latin typeface="Cambria" panose="02040503050406030204" pitchFamily="18" charset="0"/>
              <a:ea typeface="+mn-ea"/>
              <a:cs typeface="+mn-cs"/>
            </a:endParaRPr>
          </a:p>
        </p:txBody>
      </p:sp>
      <p:sp>
        <p:nvSpPr>
          <p:cNvPr id="53" name="Rectangle 52">
            <a:extLst>
              <a:ext uri="{FF2B5EF4-FFF2-40B4-BE49-F238E27FC236}">
                <a16:creationId xmlns:a16="http://schemas.microsoft.com/office/drawing/2014/main" id="{F586227B-5D83-1C41-A9C2-6FCCE625E63A}"/>
              </a:ext>
            </a:extLst>
          </p:cNvPr>
          <p:cNvSpPr/>
          <p:nvPr/>
        </p:nvSpPr>
        <p:spPr>
          <a:xfrm>
            <a:off x="263091" y="4529641"/>
            <a:ext cx="1853392" cy="707886"/>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3. </a:t>
            </a: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enable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sense amplifier</a:t>
            </a:r>
          </a:p>
        </p:txBody>
      </p:sp>
      <p:sp>
        <p:nvSpPr>
          <p:cNvPr id="62" name="Rectangle 61">
            <a:extLst>
              <a:ext uri="{FF2B5EF4-FFF2-40B4-BE49-F238E27FC236}">
                <a16:creationId xmlns:a16="http://schemas.microsoft.com/office/drawing/2014/main" id="{60B40C6E-D44C-AB49-93F8-663728619DE4}"/>
              </a:ext>
            </a:extLst>
          </p:cNvPr>
          <p:cNvSpPr/>
          <p:nvPr/>
        </p:nvSpPr>
        <p:spPr>
          <a:xfrm>
            <a:off x="2129707" y="2801621"/>
            <a:ext cx="267330" cy="373190"/>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63" name="Rectangle 62">
            <a:extLst>
              <a:ext uri="{FF2B5EF4-FFF2-40B4-BE49-F238E27FC236}">
                <a16:creationId xmlns:a16="http://schemas.microsoft.com/office/drawing/2014/main" id="{9A7EB0D1-717C-0E4B-A0B9-F2FF136A2D36}"/>
              </a:ext>
            </a:extLst>
          </p:cNvPr>
          <p:cNvSpPr/>
          <p:nvPr/>
        </p:nvSpPr>
        <p:spPr>
          <a:xfrm>
            <a:off x="4221759" y="1811899"/>
            <a:ext cx="786538"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mbria" panose="02040503050406030204" pitchFamily="18" charset="0"/>
                <a:ea typeface="+mn-ea"/>
                <a:cs typeface="+mn-cs"/>
              </a:rPr>
              <a:t>V</a:t>
            </a:r>
            <a:r>
              <a:rPr kumimoji="0" lang="en-US" sz="2000" b="1" i="0" u="none" strike="noStrike" kern="1200" cap="none" spc="0" normalizeH="0" baseline="-25000" noProof="0" dirty="0">
                <a:ln>
                  <a:noFill/>
                </a:ln>
                <a:solidFill>
                  <a:srgbClr val="00B0F0"/>
                </a:solidFill>
                <a:effectLst/>
                <a:uLnTx/>
                <a:uFillTx/>
                <a:latin typeface="Cambria" panose="02040503050406030204" pitchFamily="18" charset="0"/>
                <a:ea typeface="+mn-ea"/>
                <a:cs typeface="+mn-cs"/>
              </a:rPr>
              <a:t>DD</a:t>
            </a:r>
            <a:endParaRPr kumimoji="0" lang="en-US" sz="2000" b="0" i="0" u="none" strike="noStrike" kern="1200" cap="none" spc="0" normalizeH="0" baseline="-25000" noProof="0" dirty="0">
              <a:ln>
                <a:noFill/>
              </a:ln>
              <a:solidFill>
                <a:srgbClr val="00B0F0"/>
              </a:solidFill>
              <a:effectLst/>
              <a:uLnTx/>
              <a:uFillTx/>
              <a:latin typeface="Cambria" panose="02040503050406030204" pitchFamily="18" charset="0"/>
              <a:ea typeface="+mn-ea"/>
              <a:cs typeface="+mn-cs"/>
            </a:endParaRPr>
          </a:p>
        </p:txBody>
      </p:sp>
      <p:sp>
        <p:nvSpPr>
          <p:cNvPr id="65" name="Rectangle 64">
            <a:extLst>
              <a:ext uri="{FF2B5EF4-FFF2-40B4-BE49-F238E27FC236}">
                <a16:creationId xmlns:a16="http://schemas.microsoft.com/office/drawing/2014/main" id="{D7835050-8996-B049-8961-536CA935D355}"/>
              </a:ext>
            </a:extLst>
          </p:cNvPr>
          <p:cNvSpPr/>
          <p:nvPr/>
        </p:nvSpPr>
        <p:spPr>
          <a:xfrm>
            <a:off x="464954" y="3336991"/>
            <a:ext cx="3466654" cy="400110"/>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5. capacitor </a:t>
            </a: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charge is restored</a:t>
            </a:r>
          </a:p>
        </p:txBody>
      </p:sp>
      <p:sp>
        <p:nvSpPr>
          <p:cNvPr id="66" name="Rectangle 65">
            <a:extLst>
              <a:ext uri="{FF2B5EF4-FFF2-40B4-BE49-F238E27FC236}">
                <a16:creationId xmlns:a16="http://schemas.microsoft.com/office/drawing/2014/main" id="{37E94E55-A506-8A49-870C-E741EDF3E3C5}"/>
              </a:ext>
            </a:extLst>
          </p:cNvPr>
          <p:cNvSpPr/>
          <p:nvPr/>
        </p:nvSpPr>
        <p:spPr>
          <a:xfrm>
            <a:off x="2128684" y="2799107"/>
            <a:ext cx="267326" cy="47743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25332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7" presetClass="emph" presetSubtype="2" fill="hold" nodeType="withEffect">
                                  <p:stCondLst>
                                    <p:cond delay="0"/>
                                  </p:stCondLst>
                                  <p:childTnLst>
                                    <p:animClr clrSpc="rgb" dir="cw">
                                      <p:cBhvr>
                                        <p:cTn id="9" dur="1000" fill="hold"/>
                                        <p:tgtEl>
                                          <p:spTgt spid="4"/>
                                        </p:tgtEl>
                                        <p:attrNameLst>
                                          <p:attrName>stroke.color</p:attrName>
                                        </p:attrNameLst>
                                      </p:cBhvr>
                                      <p:to>
                                        <a:srgbClr val="C02900"/>
                                      </p:to>
                                    </p:animClr>
                                    <p:set>
                                      <p:cBhvr>
                                        <p:cTn id="10" dur="1000" fill="hold"/>
                                        <p:tgtEl>
                                          <p:spTgt spid="4"/>
                                        </p:tgtEl>
                                        <p:attrNameLst>
                                          <p:attrName>stroke.on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7" presetClass="emph" presetSubtype="2" fill="hold" nodeType="withEffect">
                                  <p:stCondLst>
                                    <p:cond delay="0"/>
                                  </p:stCondLst>
                                  <p:childTnLst>
                                    <p:animClr clrSpc="rgb" dir="cw">
                                      <p:cBhvr>
                                        <p:cTn id="17" dur="1000" fill="hold"/>
                                        <p:tgtEl>
                                          <p:spTgt spid="37"/>
                                        </p:tgtEl>
                                        <p:attrNameLst>
                                          <p:attrName>stroke.color</p:attrName>
                                        </p:attrNameLst>
                                      </p:cBhvr>
                                      <p:to>
                                        <a:srgbClr val="C02900"/>
                                      </p:to>
                                    </p:animClr>
                                    <p:set>
                                      <p:cBhvr>
                                        <p:cTn id="18" dur="1000" fill="hold"/>
                                        <p:tgtEl>
                                          <p:spTgt spid="37"/>
                                        </p:tgtEl>
                                        <p:attrNameLst>
                                          <p:attrName>stroke.on</p:attrName>
                                        </p:attrNameLst>
                                      </p:cBhvr>
                                      <p:to>
                                        <p:strVal val="true"/>
                                      </p:to>
                                    </p:set>
                                  </p:childTnLst>
                                </p:cTn>
                              </p:par>
                              <p:par>
                                <p:cTn id="19" presetID="7" presetClass="emph" presetSubtype="2" fill="hold" nodeType="withEffect">
                                  <p:stCondLst>
                                    <p:cond delay="0"/>
                                  </p:stCondLst>
                                  <p:childTnLst>
                                    <p:animClr clrSpc="rgb" dir="cw">
                                      <p:cBhvr>
                                        <p:cTn id="20" dur="1000" fill="hold"/>
                                        <p:tgtEl>
                                          <p:spTgt spid="19"/>
                                        </p:tgtEl>
                                        <p:attrNameLst>
                                          <p:attrName>stroke.color</p:attrName>
                                        </p:attrNameLst>
                                      </p:cBhvr>
                                      <p:to>
                                        <a:srgbClr val="C02900"/>
                                      </p:to>
                                    </p:animClr>
                                    <p:set>
                                      <p:cBhvr>
                                        <p:cTn id="21" dur="1000" fill="hold"/>
                                        <p:tgtEl>
                                          <p:spTgt spid="19"/>
                                        </p:tgtEl>
                                        <p:attrNameLst>
                                          <p:attrName>stroke.on</p:attrName>
                                        </p:attrNameLst>
                                      </p:cBhvr>
                                      <p:to>
                                        <p:strVal val="true"/>
                                      </p:to>
                                    </p:set>
                                  </p:childTnLst>
                                </p:cTn>
                              </p:par>
                              <p:par>
                                <p:cTn id="22" presetID="7" presetClass="emph" presetSubtype="2" fill="hold" nodeType="withEffect">
                                  <p:stCondLst>
                                    <p:cond delay="0"/>
                                  </p:stCondLst>
                                  <p:childTnLst>
                                    <p:animClr clrSpc="rgb" dir="cw">
                                      <p:cBhvr>
                                        <p:cTn id="23" dur="1000" fill="hold"/>
                                        <p:tgtEl>
                                          <p:spTgt spid="40"/>
                                        </p:tgtEl>
                                        <p:attrNameLst>
                                          <p:attrName>stroke.color</p:attrName>
                                        </p:attrNameLst>
                                      </p:cBhvr>
                                      <p:to>
                                        <a:srgbClr val="C02900"/>
                                      </p:to>
                                    </p:animClr>
                                    <p:set>
                                      <p:cBhvr>
                                        <p:cTn id="24" dur="1000" fill="hold"/>
                                        <p:tgtEl>
                                          <p:spTgt spid="40"/>
                                        </p:tgtEl>
                                        <p:attrNameLst>
                                          <p:attrName>stroke.on</p:attrName>
                                        </p:attrNameLst>
                                      </p:cBhvr>
                                      <p:to>
                                        <p:strVal val="true"/>
                                      </p:to>
                                    </p:set>
                                  </p:childTnLst>
                                </p:cTn>
                              </p:par>
                              <p:par>
                                <p:cTn id="25" presetID="7" presetClass="emph" presetSubtype="2" fill="hold" nodeType="withEffect">
                                  <p:stCondLst>
                                    <p:cond delay="0"/>
                                  </p:stCondLst>
                                  <p:childTnLst>
                                    <p:animClr clrSpc="rgb" dir="cw">
                                      <p:cBhvr>
                                        <p:cTn id="26" dur="1000" fill="hold"/>
                                        <p:tgtEl>
                                          <p:spTgt spid="22"/>
                                        </p:tgtEl>
                                        <p:attrNameLst>
                                          <p:attrName>stroke.color</p:attrName>
                                        </p:attrNameLst>
                                      </p:cBhvr>
                                      <p:to>
                                        <a:srgbClr val="C02900"/>
                                      </p:to>
                                    </p:animClr>
                                    <p:set>
                                      <p:cBhvr>
                                        <p:cTn id="27" dur="1000" fill="hold"/>
                                        <p:tgtEl>
                                          <p:spTgt spid="22"/>
                                        </p:tgtEl>
                                        <p:attrNameLst>
                                          <p:attrName>stroke.on</p:attrName>
                                        </p:attrNameLst>
                                      </p:cBhvr>
                                      <p:to>
                                        <p:strVal val="true"/>
                                      </p:to>
                                    </p:set>
                                  </p:childTnLst>
                                </p:cTn>
                              </p:par>
                              <p:par>
                                <p:cTn id="28" presetID="7" presetClass="emph" presetSubtype="2" fill="hold" nodeType="withEffect">
                                  <p:stCondLst>
                                    <p:cond delay="0"/>
                                  </p:stCondLst>
                                  <p:childTnLst>
                                    <p:animClr clrSpc="rgb" dir="cw">
                                      <p:cBhvr>
                                        <p:cTn id="29" dur="1000" fill="hold"/>
                                        <p:tgtEl>
                                          <p:spTgt spid="17"/>
                                        </p:tgtEl>
                                        <p:attrNameLst>
                                          <p:attrName>stroke.color</p:attrName>
                                        </p:attrNameLst>
                                      </p:cBhvr>
                                      <p:to>
                                        <a:srgbClr val="C02900"/>
                                      </p:to>
                                    </p:animClr>
                                    <p:set>
                                      <p:cBhvr>
                                        <p:cTn id="30" dur="1000" fill="hold"/>
                                        <p:tgtEl>
                                          <p:spTgt spid="17"/>
                                        </p:tgtEl>
                                        <p:attrNameLst>
                                          <p:attrName>stroke.on</p:attrName>
                                        </p:attrNameLst>
                                      </p:cBhvr>
                                      <p:to>
                                        <p:strVal val="true"/>
                                      </p:to>
                                    </p:set>
                                  </p:childTnLst>
                                </p:cTn>
                              </p:par>
                              <p:par>
                                <p:cTn id="31" presetID="7" presetClass="emph" presetSubtype="2" fill="hold" nodeType="withEffect">
                                  <p:stCondLst>
                                    <p:cond delay="0"/>
                                  </p:stCondLst>
                                  <p:childTnLst>
                                    <p:animClr clrSpc="rgb" dir="cw">
                                      <p:cBhvr>
                                        <p:cTn id="32" dur="1000" fill="hold"/>
                                        <p:tgtEl>
                                          <p:spTgt spid="36"/>
                                        </p:tgtEl>
                                        <p:attrNameLst>
                                          <p:attrName>stroke.color</p:attrName>
                                        </p:attrNameLst>
                                      </p:cBhvr>
                                      <p:to>
                                        <a:srgbClr val="C02900"/>
                                      </p:to>
                                    </p:animClr>
                                    <p:set>
                                      <p:cBhvr>
                                        <p:cTn id="33" dur="1000" fill="hold"/>
                                        <p:tgtEl>
                                          <p:spTgt spid="36"/>
                                        </p:tgtEl>
                                        <p:attrNameLst>
                                          <p:attrName>stroke.on</p:attrName>
                                        </p:attrNameLst>
                                      </p:cBhvr>
                                      <p:to>
                                        <p:strVal val="true"/>
                                      </p:to>
                                    </p:set>
                                  </p:childTnLst>
                                </p:cTn>
                              </p:par>
                              <p:par>
                                <p:cTn id="34" presetID="7" presetClass="emph" presetSubtype="2" fill="hold" nodeType="withEffect">
                                  <p:stCondLst>
                                    <p:cond delay="0"/>
                                  </p:stCondLst>
                                  <p:childTnLst>
                                    <p:animClr clrSpc="rgb" dir="cw">
                                      <p:cBhvr>
                                        <p:cTn id="35" dur="1000" fill="hold"/>
                                        <p:tgtEl>
                                          <p:spTgt spid="44"/>
                                        </p:tgtEl>
                                        <p:attrNameLst>
                                          <p:attrName>stroke.color</p:attrName>
                                        </p:attrNameLst>
                                      </p:cBhvr>
                                      <p:to>
                                        <a:srgbClr val="C02900"/>
                                      </p:to>
                                    </p:animClr>
                                    <p:set>
                                      <p:cBhvr>
                                        <p:cTn id="36" dur="1000" fill="hold"/>
                                        <p:tgtEl>
                                          <p:spTgt spid="44"/>
                                        </p:tgtEl>
                                        <p:attrNameLst>
                                          <p:attrName>stroke.on</p:attrName>
                                        </p:attrNameLst>
                                      </p:cBhvr>
                                      <p:to>
                                        <p:strVal val="true"/>
                                      </p:to>
                                    </p:set>
                                  </p:childTnLst>
                                </p:cTn>
                              </p:par>
                              <p:par>
                                <p:cTn id="37" presetID="7" presetClass="emph" presetSubtype="2" fill="hold" nodeType="withEffect">
                                  <p:stCondLst>
                                    <p:cond delay="0"/>
                                  </p:stCondLst>
                                  <p:childTnLst>
                                    <p:animClr clrSpc="rgb" dir="cw">
                                      <p:cBhvr>
                                        <p:cTn id="38" dur="1000" fill="hold"/>
                                        <p:tgtEl>
                                          <p:spTgt spid="42"/>
                                        </p:tgtEl>
                                        <p:attrNameLst>
                                          <p:attrName>stroke.color</p:attrName>
                                        </p:attrNameLst>
                                      </p:cBhvr>
                                      <p:to>
                                        <a:srgbClr val="C02900"/>
                                      </p:to>
                                    </p:animClr>
                                    <p:set>
                                      <p:cBhvr>
                                        <p:cTn id="39" dur="1000" fill="hold"/>
                                        <p:tgtEl>
                                          <p:spTgt spid="42"/>
                                        </p:tgtEl>
                                        <p:attrNameLst>
                                          <p:attrName>stroke.on</p:attrName>
                                        </p:attrNameLst>
                                      </p:cBhvr>
                                      <p:to>
                                        <p:strVal val="true"/>
                                      </p:to>
                                    </p:set>
                                  </p:childTnLst>
                                </p:cTn>
                              </p:par>
                              <p:par>
                                <p:cTn id="40" presetID="7" presetClass="emph" presetSubtype="2" fill="hold" nodeType="withEffect">
                                  <p:stCondLst>
                                    <p:cond delay="0"/>
                                  </p:stCondLst>
                                  <p:childTnLst>
                                    <p:animClr clrSpc="rgb" dir="cw">
                                      <p:cBhvr>
                                        <p:cTn id="41" dur="1000" fill="hold"/>
                                        <p:tgtEl>
                                          <p:spTgt spid="23"/>
                                        </p:tgtEl>
                                        <p:attrNameLst>
                                          <p:attrName>stroke.color</p:attrName>
                                        </p:attrNameLst>
                                      </p:cBhvr>
                                      <p:to>
                                        <a:srgbClr val="C02900"/>
                                      </p:to>
                                    </p:animClr>
                                    <p:set>
                                      <p:cBhvr>
                                        <p:cTn id="42" dur="1000" fill="hold"/>
                                        <p:tgtEl>
                                          <p:spTgt spid="23"/>
                                        </p:tgtEl>
                                        <p:attrNameLst>
                                          <p:attrName>stroke.on</p:attrName>
                                        </p:attrNameLst>
                                      </p:cBhvr>
                                      <p:to>
                                        <p:strVal val="true"/>
                                      </p:to>
                                    </p:set>
                                  </p:childTnLst>
                                </p:cTn>
                              </p:par>
                              <p:par>
                                <p:cTn id="43" presetID="7" presetClass="emph" presetSubtype="2" fill="hold" nodeType="withEffect">
                                  <p:stCondLst>
                                    <p:cond delay="0"/>
                                  </p:stCondLst>
                                  <p:childTnLst>
                                    <p:animClr clrSpc="rgb" dir="cw">
                                      <p:cBhvr>
                                        <p:cTn id="44" dur="1000" fill="hold"/>
                                        <p:tgtEl>
                                          <p:spTgt spid="11"/>
                                        </p:tgtEl>
                                        <p:attrNameLst>
                                          <p:attrName>stroke.color</p:attrName>
                                        </p:attrNameLst>
                                      </p:cBhvr>
                                      <p:to>
                                        <a:srgbClr val="C02900"/>
                                      </p:to>
                                    </p:animClr>
                                    <p:set>
                                      <p:cBhvr>
                                        <p:cTn id="45" dur="1000" fill="hold"/>
                                        <p:tgtEl>
                                          <p:spTgt spid="11"/>
                                        </p:tgtEl>
                                        <p:attrNameLst>
                                          <p:attrName>stroke.on</p:attrName>
                                        </p:attrNameLst>
                                      </p:cBhvr>
                                      <p:to>
                                        <p:strVal val="true"/>
                                      </p:to>
                                    </p:se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1000"/>
                                        <p:tgtEl>
                                          <p:spTgt spid="62"/>
                                        </p:tgtEl>
                                      </p:cBhvr>
                                    </p:animEffect>
                                  </p:childTnLst>
                                </p:cTn>
                              </p:par>
                              <p:par>
                                <p:cTn id="52" presetID="7" presetClass="emph" presetSubtype="2" fill="hold" nodeType="withEffect">
                                  <p:stCondLst>
                                    <p:cond delay="0"/>
                                  </p:stCondLst>
                                  <p:childTnLst>
                                    <p:animClr clrSpc="rgb" dir="cw">
                                      <p:cBhvr>
                                        <p:cTn id="53" dur="2000" fill="hold"/>
                                        <p:tgtEl>
                                          <p:spTgt spid="9"/>
                                        </p:tgtEl>
                                        <p:attrNameLst>
                                          <p:attrName>stroke.color</p:attrName>
                                        </p:attrNameLst>
                                      </p:cBhvr>
                                      <p:to>
                                        <a:srgbClr val="5B9CD7"/>
                                      </p:to>
                                    </p:animClr>
                                    <p:set>
                                      <p:cBhvr>
                                        <p:cTn id="54" dur="2000" fill="hold"/>
                                        <p:tgtEl>
                                          <p:spTgt spid="9"/>
                                        </p:tgtEl>
                                        <p:attrNameLst>
                                          <p:attrName>stroke.on</p:attrName>
                                        </p:attrNameLst>
                                      </p:cBhvr>
                                      <p:to>
                                        <p:strVal val="true"/>
                                      </p:to>
                                    </p:set>
                                  </p:childTnLst>
                                </p:cTn>
                              </p:par>
                              <p:par>
                                <p:cTn id="55" presetID="10"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8"/>
                                        </p:tgtEl>
                                      </p:cBhvr>
                                    </p:animEffect>
                                    <p:set>
                                      <p:cBhvr>
                                        <p:cTn id="62" dur="1" fill="hold">
                                          <p:stCondLst>
                                            <p:cond delay="499"/>
                                          </p:stCondLst>
                                        </p:cTn>
                                        <p:tgtEl>
                                          <p:spTgt spid="38"/>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7" presetClass="emph" presetSubtype="2" fill="hold" nodeType="withEffect">
                                  <p:stCondLst>
                                    <p:cond delay="0"/>
                                  </p:stCondLst>
                                  <p:childTnLst>
                                    <p:animClr clrSpc="rgb" dir="cw">
                                      <p:cBhvr>
                                        <p:cTn id="67" dur="2000" fill="hold"/>
                                        <p:tgtEl>
                                          <p:spTgt spid="49"/>
                                        </p:tgtEl>
                                        <p:attrNameLst>
                                          <p:attrName>stroke.color</p:attrName>
                                        </p:attrNameLst>
                                      </p:cBhvr>
                                      <p:to>
                                        <a:srgbClr val="C02900"/>
                                      </p:to>
                                    </p:animClr>
                                    <p:set>
                                      <p:cBhvr>
                                        <p:cTn id="68" dur="2000" fill="hold"/>
                                        <p:tgtEl>
                                          <p:spTgt spid="49"/>
                                        </p:tgtEl>
                                        <p:attrNameLst>
                                          <p:attrName>stroke.on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53"/>
                                        </p:tgtEl>
                                      </p:cBhvr>
                                    </p:animEffect>
                                    <p:set>
                                      <p:cBhvr>
                                        <p:cTn id="73" dur="1" fill="hold">
                                          <p:stCondLst>
                                            <p:cond delay="499"/>
                                          </p:stCondLst>
                                        </p:cTn>
                                        <p:tgtEl>
                                          <p:spTgt spid="53"/>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par>
                                <p:cTn id="77" presetID="1" presetClass="emph" presetSubtype="2" fill="hold" nodeType="withEffect">
                                  <p:stCondLst>
                                    <p:cond delay="0"/>
                                  </p:stCondLst>
                                  <p:childTnLst>
                                    <p:animClr clrSpc="rgb" dir="cw">
                                      <p:cBhvr>
                                        <p:cTn id="78" dur="1000" fill="hold"/>
                                        <p:tgtEl>
                                          <p:spTgt spid="46"/>
                                        </p:tgtEl>
                                        <p:attrNameLst>
                                          <p:attrName>fillcolor</p:attrName>
                                        </p:attrNameLst>
                                      </p:cBhvr>
                                      <p:to>
                                        <a:schemeClr val="accent1"/>
                                      </p:to>
                                    </p:animClr>
                                    <p:set>
                                      <p:cBhvr>
                                        <p:cTn id="79" dur="1000" fill="hold"/>
                                        <p:tgtEl>
                                          <p:spTgt spid="46"/>
                                        </p:tgtEl>
                                        <p:attrNameLst>
                                          <p:attrName>fill.type</p:attrName>
                                        </p:attrNameLst>
                                      </p:cBhvr>
                                      <p:to>
                                        <p:strVal val="solid"/>
                                      </p:to>
                                    </p:set>
                                    <p:set>
                                      <p:cBhvr>
                                        <p:cTn id="80" dur="1000" fill="hold"/>
                                        <p:tgtEl>
                                          <p:spTgt spid="46"/>
                                        </p:tgtEl>
                                        <p:attrNameLst>
                                          <p:attrName>fill.on</p:attrName>
                                        </p:attrNameLst>
                                      </p:cBhvr>
                                      <p:to>
                                        <p:strVal val="true"/>
                                      </p:to>
                                    </p:set>
                                  </p:childTnLst>
                                </p:cTn>
                              </p:par>
                              <p:par>
                                <p:cTn id="81" presetID="10" presetClass="exit" presetSubtype="0" fill="hold" grpId="0" nodeType="withEffect">
                                  <p:stCondLst>
                                    <p:cond delay="0"/>
                                  </p:stCondLst>
                                  <p:childTnLst>
                                    <p:animEffect transition="out" filter="fade">
                                      <p:cBhvr>
                                        <p:cTn id="82" dur="500"/>
                                        <p:tgtEl>
                                          <p:spTgt spid="54"/>
                                        </p:tgtEl>
                                      </p:cBhvr>
                                    </p:animEffect>
                                    <p:set>
                                      <p:cBhvr>
                                        <p:cTn id="83" dur="1" fill="hold">
                                          <p:stCondLst>
                                            <p:cond delay="499"/>
                                          </p:stCondLst>
                                        </p:cTn>
                                        <p:tgtEl>
                                          <p:spTgt spid="5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fade">
                                      <p:cBhvr>
                                        <p:cTn id="89" dur="500"/>
                                        <p:tgtEl>
                                          <p:spTgt spid="63"/>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43"/>
                                        </p:tgtEl>
                                      </p:cBhvr>
                                    </p:animEffect>
                                    <p:set>
                                      <p:cBhvr>
                                        <p:cTn id="94" dur="1" fill="hold">
                                          <p:stCondLst>
                                            <p:cond delay="499"/>
                                          </p:stCondLst>
                                        </p:cTn>
                                        <p:tgtEl>
                                          <p:spTgt spid="43"/>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fade">
                                      <p:cBhvr>
                                        <p:cTn id="97" dur="500"/>
                                        <p:tgtEl>
                                          <p:spTgt spid="6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fade">
                                      <p:cBhvr>
                                        <p:cTn id="100"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1" grpId="0"/>
      <p:bldP spid="31" grpId="1"/>
      <p:bldP spid="38" grpId="0"/>
      <p:bldP spid="38" grpId="1"/>
      <p:bldP spid="43" grpId="0"/>
      <p:bldP spid="43" grpId="1"/>
      <p:bldP spid="5" grpId="0"/>
      <p:bldP spid="5" grpId="1"/>
      <p:bldP spid="53" grpId="0"/>
      <p:bldP spid="53" grpId="1"/>
      <p:bldP spid="62" grpId="0" animBg="1"/>
      <p:bldP spid="63" grpId="0"/>
      <p:bldP spid="65" grpId="0"/>
      <p:bldP spid="6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6F65-BE06-1044-BE5A-1B92DB8E3773}"/>
              </a:ext>
            </a:extLst>
          </p:cNvPr>
          <p:cNvSpPr>
            <a:spLocks noGrp="1"/>
          </p:cNvSpPr>
          <p:nvPr>
            <p:ph type="title"/>
          </p:nvPr>
        </p:nvSpPr>
        <p:spPr/>
        <p:txBody>
          <a:bodyPr/>
          <a:lstStyle/>
          <a:p>
            <a:r>
              <a:rPr kumimoji="1" lang="en-US" altLang="zh-CN" dirty="0"/>
              <a:t>Aside: In-Memory Crossbar Computation</a:t>
            </a:r>
            <a:endParaRPr lang="en-US" dirty="0"/>
          </a:p>
        </p:txBody>
      </p:sp>
      <p:sp>
        <p:nvSpPr>
          <p:cNvPr id="3" name="Content Placeholder 2">
            <a:extLst>
              <a:ext uri="{FF2B5EF4-FFF2-40B4-BE49-F238E27FC236}">
                <a16:creationId xmlns:a16="http://schemas.microsoft.com/office/drawing/2014/main" id="{09935668-E7C4-0548-832A-CD81E1B23F0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1E3A805-0324-414A-BB66-648A37998F60}"/>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E5ABF115-D8A1-8847-91A0-EF451FA6F821}"/>
              </a:ext>
            </a:extLst>
          </p:cNvPr>
          <p:cNvPicPr>
            <a:picLocks noChangeAspect="1"/>
          </p:cNvPicPr>
          <p:nvPr/>
        </p:nvPicPr>
        <p:blipFill>
          <a:blip r:embed="rId3"/>
          <a:stretch>
            <a:fillRect/>
          </a:stretch>
        </p:blipFill>
        <p:spPr>
          <a:xfrm>
            <a:off x="647700" y="1176338"/>
            <a:ext cx="7772400" cy="5067300"/>
          </a:xfrm>
          <a:prstGeom prst="rect">
            <a:avLst/>
          </a:prstGeom>
        </p:spPr>
      </p:pic>
      <p:sp>
        <p:nvSpPr>
          <p:cNvPr id="6" name="TextBox 5">
            <a:extLst>
              <a:ext uri="{FF2B5EF4-FFF2-40B4-BE49-F238E27FC236}">
                <a16:creationId xmlns:a16="http://schemas.microsoft.com/office/drawing/2014/main" id="{CADCE9C7-9298-FE40-854C-0DB9A60FE840}"/>
              </a:ext>
            </a:extLst>
          </p:cNvPr>
          <p:cNvSpPr txBox="1"/>
          <p:nvPr/>
        </p:nvSpPr>
        <p:spPr>
          <a:xfrm>
            <a:off x="2362200" y="6396038"/>
            <a:ext cx="4818691" cy="49244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err="1">
                <a:ln>
                  <a:noFill/>
                </a:ln>
                <a:solidFill>
                  <a:srgbClr val="000000"/>
                </a:solidFill>
                <a:effectLst/>
                <a:uLnTx/>
                <a:uFillTx/>
                <a:latin typeface="Arial" charset="0"/>
                <a:ea typeface="ＭＳ Ｐゴシック" charset="-128"/>
                <a:cs typeface="+mn-cs"/>
              </a:rPr>
              <a:t>Shafiee</a:t>
            </a:r>
            <a:r>
              <a:rPr kumimoji="0" lang="en-US" sz="13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sz="1300" b="0" i="0" u="none" strike="noStrike" kern="1200" cap="none" spc="0" normalizeH="0" baseline="0" noProof="0" dirty="0">
                <a:ln>
                  <a:noFill/>
                </a:ln>
                <a:solidFill>
                  <a:srgbClr val="0432FF"/>
                </a:solidFill>
                <a:effectLst/>
                <a:uLnTx/>
                <a:uFillTx/>
                <a:latin typeface="Arial" charset="0"/>
                <a:ea typeface="ＭＳ Ｐゴシック" charset="-128"/>
                <a:cs typeface="+mn-cs"/>
              </a:rPr>
              <a:t>ISAAC: A Convolutional Neural Network Accelerator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432FF"/>
                </a:solidFill>
                <a:effectLst/>
                <a:uLnTx/>
                <a:uFillTx/>
                <a:latin typeface="Arial" charset="0"/>
                <a:ea typeface="ＭＳ Ｐゴシック" charset="-128"/>
                <a:cs typeface="+mn-cs"/>
              </a:rPr>
              <a:t>with In-Situ Analog Arithmetic in Crossbars</a:t>
            </a:r>
            <a:r>
              <a:rPr kumimoji="0" lang="en-US" sz="1300" b="0" i="0" u="none" strike="noStrike" kern="1200" cap="none" spc="0" normalizeH="0" baseline="0" noProof="0" dirty="0">
                <a:ln>
                  <a:noFill/>
                </a:ln>
                <a:solidFill>
                  <a:srgbClr val="000000"/>
                </a:solidFill>
                <a:effectLst/>
                <a:uLnTx/>
                <a:uFillTx/>
                <a:latin typeface="Arial" charset="0"/>
                <a:ea typeface="ＭＳ Ｐゴシック" charset="-128"/>
                <a:cs typeface="+mn-cs"/>
              </a:rPr>
              <a:t>”, ISCA 2016.</a:t>
            </a:r>
          </a:p>
        </p:txBody>
      </p:sp>
    </p:spTree>
    <p:extLst>
      <p:ext uri="{BB962C8B-B14F-4D97-AF65-F5344CB8AC3E}">
        <p14:creationId xmlns:p14="http://schemas.microsoft.com/office/powerpoint/2010/main" val="2510586962"/>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Aside: In-Memory Crossbar Computation</a:t>
            </a:r>
            <a:endParaRPr kumimoji="1" lang="zh-CN" altLang="en-US" dirty="0"/>
          </a:p>
        </p:txBody>
      </p:sp>
      <p:pic>
        <p:nvPicPr>
          <p:cNvPr id="5" name="图片 4"/>
          <p:cNvPicPr>
            <a:picLocks noChangeAspect="1"/>
          </p:cNvPicPr>
          <p:nvPr/>
        </p:nvPicPr>
        <p:blipFill>
          <a:blip r:embed="rId4"/>
          <a:stretch>
            <a:fillRect/>
          </a:stretch>
        </p:blipFill>
        <p:spPr>
          <a:xfrm>
            <a:off x="7345" y="2936585"/>
            <a:ext cx="2394612" cy="987092"/>
          </a:xfrm>
          <a:prstGeom prst="rect">
            <a:avLst/>
          </a:prstGeom>
        </p:spPr>
      </p:pic>
      <p:pic>
        <p:nvPicPr>
          <p:cNvPr id="6" name="图片 5"/>
          <p:cNvPicPr>
            <a:picLocks noChangeAspect="1"/>
          </p:cNvPicPr>
          <p:nvPr/>
        </p:nvPicPr>
        <p:blipFill>
          <a:blip r:embed="rId5"/>
          <a:stretch>
            <a:fillRect/>
          </a:stretch>
        </p:blipFill>
        <p:spPr>
          <a:xfrm>
            <a:off x="2371448" y="3262277"/>
            <a:ext cx="399943" cy="399943"/>
          </a:xfrm>
          <a:prstGeom prst="rect">
            <a:avLst/>
          </a:prstGeom>
        </p:spPr>
      </p:pic>
      <p:pic>
        <p:nvPicPr>
          <p:cNvPr id="7" name="图片 6"/>
          <p:cNvPicPr>
            <a:picLocks noChangeAspect="1"/>
          </p:cNvPicPr>
          <p:nvPr/>
        </p:nvPicPr>
        <p:blipFill>
          <a:blip r:embed="rId6"/>
          <a:stretch>
            <a:fillRect/>
          </a:stretch>
        </p:blipFill>
        <p:spPr>
          <a:xfrm>
            <a:off x="3099405" y="2123305"/>
            <a:ext cx="2504052" cy="2707083"/>
          </a:xfrm>
          <a:prstGeom prst="rect">
            <a:avLst/>
          </a:prstGeom>
        </p:spPr>
      </p:pic>
      <p:pic>
        <p:nvPicPr>
          <p:cNvPr id="9" name="图片 8"/>
          <p:cNvPicPr>
            <a:picLocks noChangeAspect="1"/>
          </p:cNvPicPr>
          <p:nvPr/>
        </p:nvPicPr>
        <p:blipFill>
          <a:blip r:embed="rId7"/>
          <a:stretch>
            <a:fillRect/>
          </a:stretch>
        </p:blipFill>
        <p:spPr>
          <a:xfrm>
            <a:off x="6809980" y="3045951"/>
            <a:ext cx="2048885" cy="731744"/>
          </a:xfrm>
          <a:prstGeom prst="rect">
            <a:avLst/>
          </a:prstGeom>
        </p:spPr>
      </p:pic>
      <p:pic>
        <p:nvPicPr>
          <p:cNvPr id="10" name="图片 9"/>
          <p:cNvPicPr>
            <a:picLocks noChangeAspect="1"/>
          </p:cNvPicPr>
          <p:nvPr/>
        </p:nvPicPr>
        <p:blipFill>
          <a:blip r:embed="rId8"/>
          <a:stretch>
            <a:fillRect/>
          </a:stretch>
        </p:blipFill>
        <p:spPr>
          <a:xfrm>
            <a:off x="5895417" y="2936585"/>
            <a:ext cx="846584" cy="940649"/>
          </a:xfrm>
          <a:prstGeom prst="rect">
            <a:avLst/>
          </a:prstGeom>
        </p:spPr>
      </p:pic>
      <p:pic>
        <p:nvPicPr>
          <p:cNvPr id="11" name="图片 10"/>
          <p:cNvPicPr>
            <a:picLocks noChangeAspect="1"/>
          </p:cNvPicPr>
          <p:nvPr/>
        </p:nvPicPr>
        <p:blipFill>
          <a:blip r:embed="rId9"/>
          <a:stretch>
            <a:fillRect/>
          </a:stretch>
        </p:blipFill>
        <p:spPr>
          <a:xfrm>
            <a:off x="2325366" y="1932622"/>
            <a:ext cx="3655361" cy="3460927"/>
          </a:xfrm>
          <a:prstGeom prst="rect">
            <a:avLst/>
          </a:prstGeom>
          <a:effectLst>
            <a:outerShdw blurRad="50800" dist="38100" dir="2700000" sx="102000" sy="102000" algn="tl" rotWithShape="0">
              <a:prstClr val="black">
                <a:alpha val="40000"/>
              </a:prstClr>
            </a:outerShdw>
          </a:effectLst>
        </p:spPr>
      </p:pic>
      <p:pic>
        <p:nvPicPr>
          <p:cNvPr id="18" name="图片 17"/>
          <p:cNvPicPr>
            <a:picLocks noChangeAspect="1"/>
          </p:cNvPicPr>
          <p:nvPr/>
        </p:nvPicPr>
        <p:blipFill>
          <a:blip r:embed="rId10"/>
          <a:stretch>
            <a:fillRect/>
          </a:stretch>
        </p:blipFill>
        <p:spPr>
          <a:xfrm>
            <a:off x="1431538" y="2035430"/>
            <a:ext cx="1189586" cy="2808203"/>
          </a:xfrm>
          <a:prstGeom prst="rect">
            <a:avLst/>
          </a:prstGeom>
        </p:spPr>
      </p:pic>
      <p:pic>
        <p:nvPicPr>
          <p:cNvPr id="19" name="图片 18"/>
          <p:cNvPicPr>
            <a:picLocks noChangeAspect="1"/>
          </p:cNvPicPr>
          <p:nvPr/>
        </p:nvPicPr>
        <p:blipFill>
          <a:blip r:embed="rId11"/>
          <a:stretch>
            <a:fillRect/>
          </a:stretch>
        </p:blipFill>
        <p:spPr>
          <a:xfrm>
            <a:off x="2836494" y="5325337"/>
            <a:ext cx="3117315" cy="986492"/>
          </a:xfrm>
          <a:prstGeom prst="rect">
            <a:avLst/>
          </a:prstGeom>
        </p:spPr>
      </p:pic>
      <p:cxnSp>
        <p:nvCxnSpPr>
          <p:cNvPr id="23" name="直接箭头连接符 22"/>
          <p:cNvCxnSpPr/>
          <p:nvPr/>
        </p:nvCxnSpPr>
        <p:spPr>
          <a:xfrm flipH="1">
            <a:off x="3166994" y="230181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2336150" y="2320020"/>
            <a:ext cx="830844" cy="2236488"/>
            <a:chOff x="2382229" y="2776110"/>
            <a:chExt cx="830844" cy="2236488"/>
          </a:xfrm>
        </p:grpSpPr>
        <p:grpSp>
          <p:nvGrpSpPr>
            <p:cNvPr id="47" name="组合 46"/>
            <p:cNvGrpSpPr/>
            <p:nvPr/>
          </p:nvGrpSpPr>
          <p:grpSpPr>
            <a:xfrm>
              <a:off x="2382229" y="2776110"/>
              <a:ext cx="830844" cy="1493556"/>
              <a:chOff x="2382229" y="2776110"/>
              <a:chExt cx="830844" cy="1493556"/>
            </a:xfrm>
          </p:grpSpPr>
          <p:cxnSp>
            <p:nvCxnSpPr>
              <p:cNvPr id="4" name="直接连接符 3"/>
              <p:cNvCxnSpPr/>
              <p:nvPr/>
            </p:nvCxnSpPr>
            <p:spPr>
              <a:xfrm>
                <a:off x="2412583" y="2776110"/>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412583" y="354584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382229" y="426966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29" name="直接连接符 28"/>
            <p:cNvCxnSpPr/>
            <p:nvPr/>
          </p:nvCxnSpPr>
          <p:spPr>
            <a:xfrm>
              <a:off x="2412583" y="5012598"/>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30" name="直接箭头连接符 29"/>
          <p:cNvCxnSpPr/>
          <p:nvPr/>
        </p:nvCxnSpPr>
        <p:spPr>
          <a:xfrm flipH="1">
            <a:off x="3990419" y="232117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H="1">
            <a:off x="4856235" y="2310512"/>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H="1">
            <a:off x="5647894" y="232117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3159237" y="2320020"/>
            <a:ext cx="830844" cy="2236488"/>
            <a:chOff x="3205316" y="2776110"/>
            <a:chExt cx="830844" cy="2236488"/>
          </a:xfrm>
        </p:grpSpPr>
        <p:cxnSp>
          <p:nvCxnSpPr>
            <p:cNvPr id="33" name="直接连接符 32"/>
            <p:cNvCxnSpPr/>
            <p:nvPr/>
          </p:nvCxnSpPr>
          <p:spPr>
            <a:xfrm>
              <a:off x="3235670" y="2776110"/>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3235670" y="354584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205316" y="426966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235670" y="5012598"/>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3973378" y="2321175"/>
            <a:ext cx="896170" cy="2236488"/>
            <a:chOff x="4019457" y="2777265"/>
            <a:chExt cx="830844" cy="2236488"/>
          </a:xfrm>
        </p:grpSpPr>
        <p:cxnSp>
          <p:nvCxnSpPr>
            <p:cNvPr id="37" name="直接连接符 36"/>
            <p:cNvCxnSpPr/>
            <p:nvPr/>
          </p:nvCxnSpPr>
          <p:spPr>
            <a:xfrm>
              <a:off x="4049811" y="2777265"/>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049811" y="354700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4019457" y="427082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049811" y="5013753"/>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2" name="组合 41"/>
          <p:cNvGrpSpPr/>
          <p:nvPr/>
        </p:nvGrpSpPr>
        <p:grpSpPr>
          <a:xfrm>
            <a:off x="4819607" y="2315378"/>
            <a:ext cx="851439" cy="2236488"/>
            <a:chOff x="4019457" y="2777265"/>
            <a:chExt cx="830844" cy="2236488"/>
          </a:xfrm>
        </p:grpSpPr>
        <p:cxnSp>
          <p:nvCxnSpPr>
            <p:cNvPr id="43" name="直接连接符 42"/>
            <p:cNvCxnSpPr/>
            <p:nvPr/>
          </p:nvCxnSpPr>
          <p:spPr>
            <a:xfrm>
              <a:off x="4049811" y="2777265"/>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4049811" y="354700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4019457" y="427082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4049811" y="5013753"/>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 name="组合 49">
            <a:extLst>
              <a:ext uri="{FF2B5EF4-FFF2-40B4-BE49-F238E27FC236}">
                <a16:creationId xmlns:a16="http://schemas.microsoft.com/office/drawing/2014/main" id="{E723E644-B3BA-164F-B6B1-DAF09DA838AF}"/>
              </a:ext>
            </a:extLst>
          </p:cNvPr>
          <p:cNvGrpSpPr/>
          <p:nvPr/>
        </p:nvGrpSpPr>
        <p:grpSpPr>
          <a:xfrm>
            <a:off x="2099691" y="1236406"/>
            <a:ext cx="4321210" cy="4051741"/>
            <a:chOff x="3060000" y="1033443"/>
            <a:chExt cx="4321210" cy="4051741"/>
          </a:xfrm>
        </p:grpSpPr>
        <p:pic>
          <p:nvPicPr>
            <p:cNvPr id="51" name="图片 50">
              <a:extLst>
                <a:ext uri="{FF2B5EF4-FFF2-40B4-BE49-F238E27FC236}">
                  <a16:creationId xmlns:a16="http://schemas.microsoft.com/office/drawing/2014/main" id="{1A3575BE-F1BA-A243-90BA-96B8A349894F}"/>
                </a:ext>
              </a:extLst>
            </p:cNvPr>
            <p:cNvPicPr>
              <a:picLocks noChangeAspect="1"/>
            </p:cNvPicPr>
            <p:nvPr/>
          </p:nvPicPr>
          <p:blipFill>
            <a:blip r:embed="rId12"/>
            <a:stretch>
              <a:fillRect/>
            </a:stretch>
          </p:blipFill>
          <p:spPr>
            <a:xfrm>
              <a:off x="3418378" y="1390115"/>
              <a:ext cx="699478" cy="690511"/>
            </a:xfrm>
            <a:prstGeom prst="rect">
              <a:avLst/>
            </a:prstGeom>
          </p:spPr>
        </p:pic>
        <p:pic>
          <p:nvPicPr>
            <p:cNvPr id="52" name="图片 51">
              <a:extLst>
                <a:ext uri="{FF2B5EF4-FFF2-40B4-BE49-F238E27FC236}">
                  <a16:creationId xmlns:a16="http://schemas.microsoft.com/office/drawing/2014/main" id="{EE5CD3B8-887B-0F41-97E1-651D992C7E66}"/>
                </a:ext>
              </a:extLst>
            </p:cNvPr>
            <p:cNvPicPr>
              <a:picLocks noChangeAspect="1"/>
            </p:cNvPicPr>
            <p:nvPr/>
          </p:nvPicPr>
          <p:blipFill>
            <a:blip r:embed="rId12"/>
            <a:stretch>
              <a:fillRect/>
            </a:stretch>
          </p:blipFill>
          <p:spPr>
            <a:xfrm>
              <a:off x="4403925" y="1390115"/>
              <a:ext cx="699478" cy="690511"/>
            </a:xfrm>
            <a:prstGeom prst="rect">
              <a:avLst/>
            </a:prstGeom>
          </p:spPr>
        </p:pic>
        <p:pic>
          <p:nvPicPr>
            <p:cNvPr id="53" name="图片 52">
              <a:extLst>
                <a:ext uri="{FF2B5EF4-FFF2-40B4-BE49-F238E27FC236}">
                  <a16:creationId xmlns:a16="http://schemas.microsoft.com/office/drawing/2014/main" id="{3AA2CACC-E43E-5E4C-9DE6-2CDC97DF846C}"/>
                </a:ext>
              </a:extLst>
            </p:cNvPr>
            <p:cNvPicPr>
              <a:picLocks noChangeAspect="1"/>
            </p:cNvPicPr>
            <p:nvPr/>
          </p:nvPicPr>
          <p:blipFill>
            <a:blip r:embed="rId12"/>
            <a:stretch>
              <a:fillRect/>
            </a:stretch>
          </p:blipFill>
          <p:spPr>
            <a:xfrm>
              <a:off x="5404216" y="1375080"/>
              <a:ext cx="699478" cy="690511"/>
            </a:xfrm>
            <a:prstGeom prst="rect">
              <a:avLst/>
            </a:prstGeom>
          </p:spPr>
        </p:pic>
        <p:pic>
          <p:nvPicPr>
            <p:cNvPr id="54" name="图片 53">
              <a:extLst>
                <a:ext uri="{FF2B5EF4-FFF2-40B4-BE49-F238E27FC236}">
                  <a16:creationId xmlns:a16="http://schemas.microsoft.com/office/drawing/2014/main" id="{F316022C-072B-7440-B636-B350812033FF}"/>
                </a:ext>
              </a:extLst>
            </p:cNvPr>
            <p:cNvPicPr>
              <a:picLocks noChangeAspect="1"/>
            </p:cNvPicPr>
            <p:nvPr/>
          </p:nvPicPr>
          <p:blipFill>
            <a:blip r:embed="rId12"/>
            <a:stretch>
              <a:fillRect/>
            </a:stretch>
          </p:blipFill>
          <p:spPr>
            <a:xfrm>
              <a:off x="6338906" y="1361443"/>
              <a:ext cx="699478" cy="690511"/>
            </a:xfrm>
            <a:prstGeom prst="rect">
              <a:avLst/>
            </a:prstGeom>
          </p:spPr>
        </p:pic>
        <p:pic>
          <p:nvPicPr>
            <p:cNvPr id="55" name="图片 54">
              <a:extLst>
                <a:ext uri="{FF2B5EF4-FFF2-40B4-BE49-F238E27FC236}">
                  <a16:creationId xmlns:a16="http://schemas.microsoft.com/office/drawing/2014/main" id="{44145ED6-ED3B-5747-8F98-9495648C9069}"/>
                </a:ext>
              </a:extLst>
            </p:cNvPr>
            <p:cNvPicPr>
              <a:picLocks noChangeAspect="1"/>
            </p:cNvPicPr>
            <p:nvPr/>
          </p:nvPicPr>
          <p:blipFill>
            <a:blip r:embed="rId12"/>
            <a:stretch>
              <a:fillRect/>
            </a:stretch>
          </p:blipFill>
          <p:spPr>
            <a:xfrm>
              <a:off x="3442583" y="2262484"/>
              <a:ext cx="699478" cy="690511"/>
            </a:xfrm>
            <a:prstGeom prst="rect">
              <a:avLst/>
            </a:prstGeom>
          </p:spPr>
        </p:pic>
        <p:pic>
          <p:nvPicPr>
            <p:cNvPr id="56" name="图片 55">
              <a:extLst>
                <a:ext uri="{FF2B5EF4-FFF2-40B4-BE49-F238E27FC236}">
                  <a16:creationId xmlns:a16="http://schemas.microsoft.com/office/drawing/2014/main" id="{F8321BDF-C0A7-2D41-9612-672FE4A3A601}"/>
                </a:ext>
              </a:extLst>
            </p:cNvPr>
            <p:cNvPicPr>
              <a:picLocks noChangeAspect="1"/>
            </p:cNvPicPr>
            <p:nvPr/>
          </p:nvPicPr>
          <p:blipFill>
            <a:blip r:embed="rId12"/>
            <a:stretch>
              <a:fillRect/>
            </a:stretch>
          </p:blipFill>
          <p:spPr>
            <a:xfrm>
              <a:off x="4428130" y="2262484"/>
              <a:ext cx="699478" cy="690511"/>
            </a:xfrm>
            <a:prstGeom prst="rect">
              <a:avLst/>
            </a:prstGeom>
          </p:spPr>
        </p:pic>
        <p:pic>
          <p:nvPicPr>
            <p:cNvPr id="57" name="图片 56">
              <a:extLst>
                <a:ext uri="{FF2B5EF4-FFF2-40B4-BE49-F238E27FC236}">
                  <a16:creationId xmlns:a16="http://schemas.microsoft.com/office/drawing/2014/main" id="{DC6B0563-40F8-EB4F-B152-ECCDFA656BE8}"/>
                </a:ext>
              </a:extLst>
            </p:cNvPr>
            <p:cNvPicPr>
              <a:picLocks noChangeAspect="1"/>
            </p:cNvPicPr>
            <p:nvPr/>
          </p:nvPicPr>
          <p:blipFill>
            <a:blip r:embed="rId12"/>
            <a:stretch>
              <a:fillRect/>
            </a:stretch>
          </p:blipFill>
          <p:spPr>
            <a:xfrm>
              <a:off x="5428421" y="2246737"/>
              <a:ext cx="699478" cy="690511"/>
            </a:xfrm>
            <a:prstGeom prst="rect">
              <a:avLst/>
            </a:prstGeom>
          </p:spPr>
        </p:pic>
        <p:pic>
          <p:nvPicPr>
            <p:cNvPr id="58" name="图片 57">
              <a:extLst>
                <a:ext uri="{FF2B5EF4-FFF2-40B4-BE49-F238E27FC236}">
                  <a16:creationId xmlns:a16="http://schemas.microsoft.com/office/drawing/2014/main" id="{B4928341-E3C9-944F-9575-671A80D05155}"/>
                </a:ext>
              </a:extLst>
            </p:cNvPr>
            <p:cNvPicPr>
              <a:picLocks noChangeAspect="1"/>
            </p:cNvPicPr>
            <p:nvPr/>
          </p:nvPicPr>
          <p:blipFill>
            <a:blip r:embed="rId12"/>
            <a:stretch>
              <a:fillRect/>
            </a:stretch>
          </p:blipFill>
          <p:spPr>
            <a:xfrm>
              <a:off x="6336425" y="2262483"/>
              <a:ext cx="699478" cy="690511"/>
            </a:xfrm>
            <a:prstGeom prst="rect">
              <a:avLst/>
            </a:prstGeom>
          </p:spPr>
        </p:pic>
        <p:pic>
          <p:nvPicPr>
            <p:cNvPr id="59" name="图片 58">
              <a:extLst>
                <a:ext uri="{FF2B5EF4-FFF2-40B4-BE49-F238E27FC236}">
                  <a16:creationId xmlns:a16="http://schemas.microsoft.com/office/drawing/2014/main" id="{F9E2B7E9-60AB-1040-B90A-A2A45A279285}"/>
                </a:ext>
              </a:extLst>
            </p:cNvPr>
            <p:cNvPicPr>
              <a:picLocks noChangeAspect="1"/>
            </p:cNvPicPr>
            <p:nvPr/>
          </p:nvPicPr>
          <p:blipFill>
            <a:blip r:embed="rId12"/>
            <a:stretch>
              <a:fillRect/>
            </a:stretch>
          </p:blipFill>
          <p:spPr>
            <a:xfrm>
              <a:off x="3418378" y="3148861"/>
              <a:ext cx="699478" cy="690511"/>
            </a:xfrm>
            <a:prstGeom prst="rect">
              <a:avLst/>
            </a:prstGeom>
          </p:spPr>
        </p:pic>
        <p:pic>
          <p:nvPicPr>
            <p:cNvPr id="60" name="图片 59">
              <a:extLst>
                <a:ext uri="{FF2B5EF4-FFF2-40B4-BE49-F238E27FC236}">
                  <a16:creationId xmlns:a16="http://schemas.microsoft.com/office/drawing/2014/main" id="{13A7569F-9D80-A743-BCA7-9401CBCAC04D}"/>
                </a:ext>
              </a:extLst>
            </p:cNvPr>
            <p:cNvPicPr>
              <a:picLocks noChangeAspect="1"/>
            </p:cNvPicPr>
            <p:nvPr/>
          </p:nvPicPr>
          <p:blipFill>
            <a:blip r:embed="rId12"/>
            <a:stretch>
              <a:fillRect/>
            </a:stretch>
          </p:blipFill>
          <p:spPr>
            <a:xfrm>
              <a:off x="4403925" y="3148861"/>
              <a:ext cx="699478" cy="690511"/>
            </a:xfrm>
            <a:prstGeom prst="rect">
              <a:avLst/>
            </a:prstGeom>
          </p:spPr>
        </p:pic>
        <p:pic>
          <p:nvPicPr>
            <p:cNvPr id="61" name="图片 60">
              <a:extLst>
                <a:ext uri="{FF2B5EF4-FFF2-40B4-BE49-F238E27FC236}">
                  <a16:creationId xmlns:a16="http://schemas.microsoft.com/office/drawing/2014/main" id="{BCF0BFCF-39F2-6942-B39A-C9A49213D1EB}"/>
                </a:ext>
              </a:extLst>
            </p:cNvPr>
            <p:cNvPicPr>
              <a:picLocks noChangeAspect="1"/>
            </p:cNvPicPr>
            <p:nvPr/>
          </p:nvPicPr>
          <p:blipFill>
            <a:blip r:embed="rId12"/>
            <a:stretch>
              <a:fillRect/>
            </a:stretch>
          </p:blipFill>
          <p:spPr>
            <a:xfrm>
              <a:off x="5404216" y="3133826"/>
              <a:ext cx="699478" cy="690511"/>
            </a:xfrm>
            <a:prstGeom prst="rect">
              <a:avLst/>
            </a:prstGeom>
          </p:spPr>
        </p:pic>
        <p:pic>
          <p:nvPicPr>
            <p:cNvPr id="62" name="图片 61">
              <a:extLst>
                <a:ext uri="{FF2B5EF4-FFF2-40B4-BE49-F238E27FC236}">
                  <a16:creationId xmlns:a16="http://schemas.microsoft.com/office/drawing/2014/main" id="{0865702B-F556-0F48-B080-6E065E47BF30}"/>
                </a:ext>
              </a:extLst>
            </p:cNvPr>
            <p:cNvPicPr>
              <a:picLocks noChangeAspect="1"/>
            </p:cNvPicPr>
            <p:nvPr/>
          </p:nvPicPr>
          <p:blipFill>
            <a:blip r:embed="rId12"/>
            <a:stretch>
              <a:fillRect/>
            </a:stretch>
          </p:blipFill>
          <p:spPr>
            <a:xfrm>
              <a:off x="6338906" y="3120189"/>
              <a:ext cx="699478" cy="690511"/>
            </a:xfrm>
            <a:prstGeom prst="rect">
              <a:avLst/>
            </a:prstGeom>
          </p:spPr>
        </p:pic>
        <p:pic>
          <p:nvPicPr>
            <p:cNvPr id="63" name="图片 62">
              <a:extLst>
                <a:ext uri="{FF2B5EF4-FFF2-40B4-BE49-F238E27FC236}">
                  <a16:creationId xmlns:a16="http://schemas.microsoft.com/office/drawing/2014/main" id="{DD67BD2A-26B5-9242-BB72-0CC1428BD268}"/>
                </a:ext>
              </a:extLst>
            </p:cNvPr>
            <p:cNvPicPr>
              <a:picLocks noChangeAspect="1"/>
            </p:cNvPicPr>
            <p:nvPr/>
          </p:nvPicPr>
          <p:blipFill>
            <a:blip r:embed="rId12"/>
            <a:stretch>
              <a:fillRect/>
            </a:stretch>
          </p:blipFill>
          <p:spPr>
            <a:xfrm>
              <a:off x="3418378" y="4063555"/>
              <a:ext cx="699478" cy="690511"/>
            </a:xfrm>
            <a:prstGeom prst="rect">
              <a:avLst/>
            </a:prstGeom>
          </p:spPr>
        </p:pic>
        <p:pic>
          <p:nvPicPr>
            <p:cNvPr id="64" name="图片 63">
              <a:extLst>
                <a:ext uri="{FF2B5EF4-FFF2-40B4-BE49-F238E27FC236}">
                  <a16:creationId xmlns:a16="http://schemas.microsoft.com/office/drawing/2014/main" id="{DB8C0ACD-1256-7D43-9B11-83E83DA5ACCD}"/>
                </a:ext>
              </a:extLst>
            </p:cNvPr>
            <p:cNvPicPr>
              <a:picLocks noChangeAspect="1"/>
            </p:cNvPicPr>
            <p:nvPr/>
          </p:nvPicPr>
          <p:blipFill>
            <a:blip r:embed="rId12"/>
            <a:stretch>
              <a:fillRect/>
            </a:stretch>
          </p:blipFill>
          <p:spPr>
            <a:xfrm>
              <a:off x="4403925" y="4063555"/>
              <a:ext cx="699478" cy="690511"/>
            </a:xfrm>
            <a:prstGeom prst="rect">
              <a:avLst/>
            </a:prstGeom>
          </p:spPr>
        </p:pic>
        <p:pic>
          <p:nvPicPr>
            <p:cNvPr id="65" name="图片 64">
              <a:extLst>
                <a:ext uri="{FF2B5EF4-FFF2-40B4-BE49-F238E27FC236}">
                  <a16:creationId xmlns:a16="http://schemas.microsoft.com/office/drawing/2014/main" id="{E5E11D8B-0437-9E47-A460-7F24AC406A86}"/>
                </a:ext>
              </a:extLst>
            </p:cNvPr>
            <p:cNvPicPr>
              <a:picLocks noChangeAspect="1"/>
            </p:cNvPicPr>
            <p:nvPr/>
          </p:nvPicPr>
          <p:blipFill>
            <a:blip r:embed="rId12"/>
            <a:stretch>
              <a:fillRect/>
            </a:stretch>
          </p:blipFill>
          <p:spPr>
            <a:xfrm>
              <a:off x="5404216" y="4048520"/>
              <a:ext cx="699478" cy="690511"/>
            </a:xfrm>
            <a:prstGeom prst="rect">
              <a:avLst/>
            </a:prstGeom>
          </p:spPr>
        </p:pic>
        <p:pic>
          <p:nvPicPr>
            <p:cNvPr id="66" name="图片 65">
              <a:extLst>
                <a:ext uri="{FF2B5EF4-FFF2-40B4-BE49-F238E27FC236}">
                  <a16:creationId xmlns:a16="http://schemas.microsoft.com/office/drawing/2014/main" id="{D65A83EC-DA95-4248-A493-F4359DDD19CD}"/>
                </a:ext>
              </a:extLst>
            </p:cNvPr>
            <p:cNvPicPr>
              <a:picLocks noChangeAspect="1"/>
            </p:cNvPicPr>
            <p:nvPr/>
          </p:nvPicPr>
          <p:blipFill>
            <a:blip r:embed="rId12"/>
            <a:stretch>
              <a:fillRect/>
            </a:stretch>
          </p:blipFill>
          <p:spPr>
            <a:xfrm>
              <a:off x="6338906" y="4034883"/>
              <a:ext cx="699478" cy="690511"/>
            </a:xfrm>
            <a:prstGeom prst="rect">
              <a:avLst/>
            </a:prstGeom>
          </p:spPr>
        </p:pic>
        <p:grpSp>
          <p:nvGrpSpPr>
            <p:cNvPr id="67" name="组 138">
              <a:extLst>
                <a:ext uri="{FF2B5EF4-FFF2-40B4-BE49-F238E27FC236}">
                  <a16:creationId xmlns:a16="http://schemas.microsoft.com/office/drawing/2014/main" id="{252AD410-06DB-764D-A2D3-41B6CB12E969}"/>
                </a:ext>
              </a:extLst>
            </p:cNvPr>
            <p:cNvGrpSpPr/>
            <p:nvPr/>
          </p:nvGrpSpPr>
          <p:grpSpPr>
            <a:xfrm>
              <a:off x="4079776" y="1033443"/>
              <a:ext cx="2902916" cy="4051741"/>
              <a:chOff x="4079776" y="1033443"/>
              <a:chExt cx="2902916" cy="4483789"/>
            </a:xfrm>
          </p:grpSpPr>
          <p:cxnSp>
            <p:nvCxnSpPr>
              <p:cNvPr id="144" name="直线箭头连接符 143">
                <a:extLst>
                  <a:ext uri="{FF2B5EF4-FFF2-40B4-BE49-F238E27FC236}">
                    <a16:creationId xmlns:a16="http://schemas.microsoft.com/office/drawing/2014/main" id="{35B81819-8120-E64B-88D7-2137A7C82280}"/>
                  </a:ext>
                </a:extLst>
              </p:cNvPr>
              <p:cNvCxnSpPr/>
              <p:nvPr/>
            </p:nvCxnSpPr>
            <p:spPr>
              <a:xfrm>
                <a:off x="4079776"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5" name="直线箭头连接符 144">
                <a:extLst>
                  <a:ext uri="{FF2B5EF4-FFF2-40B4-BE49-F238E27FC236}">
                    <a16:creationId xmlns:a16="http://schemas.microsoft.com/office/drawing/2014/main" id="{D518C9A6-9294-3B41-8626-0F986243AE4C}"/>
                  </a:ext>
                </a:extLst>
              </p:cNvPr>
              <p:cNvCxnSpPr/>
              <p:nvPr/>
            </p:nvCxnSpPr>
            <p:spPr>
              <a:xfrm>
                <a:off x="5056909"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6" name="直线箭头连接符 145">
                <a:extLst>
                  <a:ext uri="{FF2B5EF4-FFF2-40B4-BE49-F238E27FC236}">
                    <a16:creationId xmlns:a16="http://schemas.microsoft.com/office/drawing/2014/main" id="{80D0762D-554D-9D4F-B902-0AE6F5D7945B}"/>
                  </a:ext>
                </a:extLst>
              </p:cNvPr>
              <p:cNvCxnSpPr/>
              <p:nvPr/>
            </p:nvCxnSpPr>
            <p:spPr>
              <a:xfrm>
                <a:off x="6051600"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7" name="直线箭头连接符 146">
                <a:extLst>
                  <a:ext uri="{FF2B5EF4-FFF2-40B4-BE49-F238E27FC236}">
                    <a16:creationId xmlns:a16="http://schemas.microsoft.com/office/drawing/2014/main" id="{664E9E2C-2489-BC49-9304-EDC19DCA20A8}"/>
                  </a:ext>
                </a:extLst>
              </p:cNvPr>
              <p:cNvCxnSpPr/>
              <p:nvPr/>
            </p:nvCxnSpPr>
            <p:spPr>
              <a:xfrm>
                <a:off x="6982692"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8" name="组 51">
              <a:extLst>
                <a:ext uri="{FF2B5EF4-FFF2-40B4-BE49-F238E27FC236}">
                  <a16:creationId xmlns:a16="http://schemas.microsoft.com/office/drawing/2014/main" id="{9C52D1A2-B4C3-944F-AFD6-6DB6DF076D6A}"/>
                </a:ext>
              </a:extLst>
            </p:cNvPr>
            <p:cNvGrpSpPr/>
            <p:nvPr/>
          </p:nvGrpSpPr>
          <p:grpSpPr>
            <a:xfrm>
              <a:off x="3071664" y="1268760"/>
              <a:ext cx="4309546" cy="289868"/>
              <a:chOff x="3071664" y="1268760"/>
              <a:chExt cx="4309546" cy="289868"/>
            </a:xfrm>
          </p:grpSpPr>
          <p:sp>
            <p:nvSpPr>
              <p:cNvPr id="135" name="空心弧 134">
                <a:extLst>
                  <a:ext uri="{FF2B5EF4-FFF2-40B4-BE49-F238E27FC236}">
                    <a16:creationId xmlns:a16="http://schemas.microsoft.com/office/drawing/2014/main" id="{21993291-CB70-9147-AA4A-3D829C394FA6}"/>
                  </a:ext>
                </a:extLst>
              </p:cNvPr>
              <p:cNvSpPr/>
              <p:nvPr/>
            </p:nvSpPr>
            <p:spPr>
              <a:xfrm>
                <a:off x="3990198" y="1270596"/>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6" name="空心弧 135">
                <a:extLst>
                  <a:ext uri="{FF2B5EF4-FFF2-40B4-BE49-F238E27FC236}">
                    <a16:creationId xmlns:a16="http://schemas.microsoft.com/office/drawing/2014/main" id="{E76ECC8B-A875-734B-B3B2-2D525359F71B}"/>
                  </a:ext>
                </a:extLst>
              </p:cNvPr>
              <p:cNvSpPr/>
              <p:nvPr/>
            </p:nvSpPr>
            <p:spPr>
              <a:xfrm>
                <a:off x="4957280" y="1269678"/>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7" name="空心弧 136">
                <a:extLst>
                  <a:ext uri="{FF2B5EF4-FFF2-40B4-BE49-F238E27FC236}">
                    <a16:creationId xmlns:a16="http://schemas.microsoft.com/office/drawing/2014/main" id="{90DA3648-8221-9044-9602-EF09BEE43B8D}"/>
                  </a:ext>
                </a:extLst>
              </p:cNvPr>
              <p:cNvSpPr/>
              <p:nvPr/>
            </p:nvSpPr>
            <p:spPr>
              <a:xfrm>
                <a:off x="5924362" y="1269678"/>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8" name="空心弧 137">
                <a:extLst>
                  <a:ext uri="{FF2B5EF4-FFF2-40B4-BE49-F238E27FC236}">
                    <a16:creationId xmlns:a16="http://schemas.microsoft.com/office/drawing/2014/main" id="{D9999FE0-056D-914C-865A-A075D2E93A54}"/>
                  </a:ext>
                </a:extLst>
              </p:cNvPr>
              <p:cNvSpPr/>
              <p:nvPr/>
            </p:nvSpPr>
            <p:spPr>
              <a:xfrm>
                <a:off x="6883429" y="126876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39" name="直线连接符 138">
                <a:extLst>
                  <a:ext uri="{FF2B5EF4-FFF2-40B4-BE49-F238E27FC236}">
                    <a16:creationId xmlns:a16="http://schemas.microsoft.com/office/drawing/2014/main" id="{2E0D6152-81F5-E94C-8878-152D22C96464}"/>
                  </a:ext>
                </a:extLst>
              </p:cNvPr>
              <p:cNvCxnSpPr/>
              <p:nvPr/>
            </p:nvCxnSpPr>
            <p:spPr>
              <a:xfrm>
                <a:off x="3071664" y="1412776"/>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0" name="直线连接符 139">
                <a:extLst>
                  <a:ext uri="{FF2B5EF4-FFF2-40B4-BE49-F238E27FC236}">
                    <a16:creationId xmlns:a16="http://schemas.microsoft.com/office/drawing/2014/main" id="{FDE260E7-CF6B-484D-B05B-3403714F8F39}"/>
                  </a:ext>
                </a:extLst>
              </p:cNvPr>
              <p:cNvCxnSpPr/>
              <p:nvPr/>
            </p:nvCxnSpPr>
            <p:spPr>
              <a:xfrm>
                <a:off x="4178792" y="1407548"/>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1" name="直线连接符 140">
                <a:extLst>
                  <a:ext uri="{FF2B5EF4-FFF2-40B4-BE49-F238E27FC236}">
                    <a16:creationId xmlns:a16="http://schemas.microsoft.com/office/drawing/2014/main" id="{2974385C-C8E9-6B4C-96E7-81DB930B045E}"/>
                  </a:ext>
                </a:extLst>
              </p:cNvPr>
              <p:cNvCxnSpPr/>
              <p:nvPr/>
            </p:nvCxnSpPr>
            <p:spPr>
              <a:xfrm>
                <a:off x="5166998" y="1400370"/>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2" name="直线连接符 141">
                <a:extLst>
                  <a:ext uri="{FF2B5EF4-FFF2-40B4-BE49-F238E27FC236}">
                    <a16:creationId xmlns:a16="http://schemas.microsoft.com/office/drawing/2014/main" id="{EBD553E0-11D1-2043-9A1B-A037B5E5A6FF}"/>
                  </a:ext>
                </a:extLst>
              </p:cNvPr>
              <p:cNvCxnSpPr/>
              <p:nvPr/>
            </p:nvCxnSpPr>
            <p:spPr>
              <a:xfrm flipV="1">
                <a:off x="6130243" y="1393422"/>
                <a:ext cx="774872" cy="184"/>
              </a:xfrm>
              <a:prstGeom prst="line">
                <a:avLst/>
              </a:prstGeom>
              <a:ln w="38100"/>
            </p:spPr>
            <p:style>
              <a:lnRef idx="1">
                <a:schemeClr val="dk1"/>
              </a:lnRef>
              <a:fillRef idx="0">
                <a:schemeClr val="dk1"/>
              </a:fillRef>
              <a:effectRef idx="0">
                <a:schemeClr val="dk1"/>
              </a:effectRef>
              <a:fontRef idx="minor">
                <a:schemeClr val="tx1"/>
              </a:fontRef>
            </p:style>
          </p:cxnSp>
          <p:cxnSp>
            <p:nvCxnSpPr>
              <p:cNvPr id="143" name="直线连接符 142">
                <a:extLst>
                  <a:ext uri="{FF2B5EF4-FFF2-40B4-BE49-F238E27FC236}">
                    <a16:creationId xmlns:a16="http://schemas.microsoft.com/office/drawing/2014/main" id="{FF6376AF-3D67-7E4C-BD38-D88712A96865}"/>
                  </a:ext>
                </a:extLst>
              </p:cNvPr>
              <p:cNvCxnSpPr/>
              <p:nvPr/>
            </p:nvCxnSpPr>
            <p:spPr>
              <a:xfrm>
                <a:off x="7080077" y="1400370"/>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69" name="组 52">
              <a:extLst>
                <a:ext uri="{FF2B5EF4-FFF2-40B4-BE49-F238E27FC236}">
                  <a16:creationId xmlns:a16="http://schemas.microsoft.com/office/drawing/2014/main" id="{A705C97D-9B37-3842-96A5-0A7AB9E442D3}"/>
                </a:ext>
              </a:extLst>
            </p:cNvPr>
            <p:cNvGrpSpPr/>
            <p:nvPr/>
          </p:nvGrpSpPr>
          <p:grpSpPr>
            <a:xfrm>
              <a:off x="3063600" y="2161688"/>
              <a:ext cx="4315016" cy="291704"/>
              <a:chOff x="3063600" y="2008133"/>
              <a:chExt cx="4315016" cy="291704"/>
            </a:xfrm>
          </p:grpSpPr>
          <p:sp>
            <p:nvSpPr>
              <p:cNvPr id="126" name="空心弧 125">
                <a:extLst>
                  <a:ext uri="{FF2B5EF4-FFF2-40B4-BE49-F238E27FC236}">
                    <a16:creationId xmlns:a16="http://schemas.microsoft.com/office/drawing/2014/main" id="{4B3DD0B8-C27F-1040-ACC8-B3B7369EC240}"/>
                  </a:ext>
                </a:extLst>
              </p:cNvPr>
              <p:cNvSpPr/>
              <p:nvPr/>
            </p:nvSpPr>
            <p:spPr>
              <a:xfrm>
                <a:off x="3981449" y="2011805"/>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7" name="空心弧 126">
                <a:extLst>
                  <a:ext uri="{FF2B5EF4-FFF2-40B4-BE49-F238E27FC236}">
                    <a16:creationId xmlns:a16="http://schemas.microsoft.com/office/drawing/2014/main" id="{F0B046F2-E79C-AE4B-9A25-ECAE374216A9}"/>
                  </a:ext>
                </a:extLst>
              </p:cNvPr>
              <p:cNvSpPr/>
              <p:nvPr/>
            </p:nvSpPr>
            <p:spPr>
              <a:xfrm>
                <a:off x="5933111" y="20099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8" name="空心弧 127">
                <a:extLst>
                  <a:ext uri="{FF2B5EF4-FFF2-40B4-BE49-F238E27FC236}">
                    <a16:creationId xmlns:a16="http://schemas.microsoft.com/office/drawing/2014/main" id="{8F264268-70A1-5A4C-894C-EDDDA01BE58E}"/>
                  </a:ext>
                </a:extLst>
              </p:cNvPr>
              <p:cNvSpPr/>
              <p:nvPr/>
            </p:nvSpPr>
            <p:spPr>
              <a:xfrm>
                <a:off x="4957280" y="20099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9" name="空心弧 128">
                <a:extLst>
                  <a:ext uri="{FF2B5EF4-FFF2-40B4-BE49-F238E27FC236}">
                    <a16:creationId xmlns:a16="http://schemas.microsoft.com/office/drawing/2014/main" id="{408E1DA1-2D09-AC4C-9EA9-DD366E9EF733}"/>
                  </a:ext>
                </a:extLst>
              </p:cNvPr>
              <p:cNvSpPr/>
              <p:nvPr/>
            </p:nvSpPr>
            <p:spPr>
              <a:xfrm>
                <a:off x="6879393" y="2008133"/>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30" name="直线连接符 129">
                <a:extLst>
                  <a:ext uri="{FF2B5EF4-FFF2-40B4-BE49-F238E27FC236}">
                    <a16:creationId xmlns:a16="http://schemas.microsoft.com/office/drawing/2014/main" id="{F9D0F678-5063-D944-8AD8-CB6F095C6506}"/>
                  </a:ext>
                </a:extLst>
              </p:cNvPr>
              <p:cNvCxnSpPr/>
              <p:nvPr/>
            </p:nvCxnSpPr>
            <p:spPr>
              <a:xfrm>
                <a:off x="3063600" y="2145600"/>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1" name="直线连接符 130">
                <a:extLst>
                  <a:ext uri="{FF2B5EF4-FFF2-40B4-BE49-F238E27FC236}">
                    <a16:creationId xmlns:a16="http://schemas.microsoft.com/office/drawing/2014/main" id="{32213EED-71C4-F541-B6F1-0FE26E729FEE}"/>
                  </a:ext>
                </a:extLst>
              </p:cNvPr>
              <p:cNvCxnSpPr/>
              <p:nvPr/>
            </p:nvCxnSpPr>
            <p:spPr>
              <a:xfrm>
                <a:off x="4171955" y="2140372"/>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2" name="直线连接符 131">
                <a:extLst>
                  <a:ext uri="{FF2B5EF4-FFF2-40B4-BE49-F238E27FC236}">
                    <a16:creationId xmlns:a16="http://schemas.microsoft.com/office/drawing/2014/main" id="{702CAAF7-762F-9E41-8330-E5EC597FB85F}"/>
                  </a:ext>
                </a:extLst>
              </p:cNvPr>
              <p:cNvCxnSpPr/>
              <p:nvPr/>
            </p:nvCxnSpPr>
            <p:spPr>
              <a:xfrm>
                <a:off x="5160142" y="2133194"/>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3" name="直线连接符 132">
                <a:extLst>
                  <a:ext uri="{FF2B5EF4-FFF2-40B4-BE49-F238E27FC236}">
                    <a16:creationId xmlns:a16="http://schemas.microsoft.com/office/drawing/2014/main" id="{2139CDCC-5B1C-D34F-9996-096A247766AA}"/>
                  </a:ext>
                </a:extLst>
              </p:cNvPr>
              <p:cNvCxnSpPr/>
              <p:nvPr/>
            </p:nvCxnSpPr>
            <p:spPr>
              <a:xfrm>
                <a:off x="6143291" y="2145600"/>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4" name="直线连接符 133">
                <a:extLst>
                  <a:ext uri="{FF2B5EF4-FFF2-40B4-BE49-F238E27FC236}">
                    <a16:creationId xmlns:a16="http://schemas.microsoft.com/office/drawing/2014/main" id="{79923A19-7BDF-4943-80E3-DC33B8D84127}"/>
                  </a:ext>
                </a:extLst>
              </p:cNvPr>
              <p:cNvCxnSpPr/>
              <p:nvPr/>
            </p:nvCxnSpPr>
            <p:spPr>
              <a:xfrm>
                <a:off x="7077483" y="2133194"/>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70" name="组 53">
              <a:extLst>
                <a:ext uri="{FF2B5EF4-FFF2-40B4-BE49-F238E27FC236}">
                  <a16:creationId xmlns:a16="http://schemas.microsoft.com/office/drawing/2014/main" id="{C8941FBA-54E0-A247-9A73-19A91AAA3F7B}"/>
                </a:ext>
              </a:extLst>
            </p:cNvPr>
            <p:cNvGrpSpPr/>
            <p:nvPr/>
          </p:nvGrpSpPr>
          <p:grpSpPr>
            <a:xfrm>
              <a:off x="3071664" y="3043241"/>
              <a:ext cx="4309546" cy="291704"/>
              <a:chOff x="3071664" y="2745670"/>
              <a:chExt cx="4309546" cy="291704"/>
            </a:xfrm>
          </p:grpSpPr>
          <p:sp>
            <p:nvSpPr>
              <p:cNvPr id="117" name="空心弧 116">
                <a:extLst>
                  <a:ext uri="{FF2B5EF4-FFF2-40B4-BE49-F238E27FC236}">
                    <a16:creationId xmlns:a16="http://schemas.microsoft.com/office/drawing/2014/main" id="{E0EAE764-92E9-AE43-8F00-43409B3DD9ED}"/>
                  </a:ext>
                </a:extLst>
              </p:cNvPr>
              <p:cNvSpPr/>
              <p:nvPr/>
            </p:nvSpPr>
            <p:spPr>
              <a:xfrm>
                <a:off x="3985273" y="2749342"/>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8" name="空心弧 117">
                <a:extLst>
                  <a:ext uri="{FF2B5EF4-FFF2-40B4-BE49-F238E27FC236}">
                    <a16:creationId xmlns:a16="http://schemas.microsoft.com/office/drawing/2014/main" id="{87658FF0-1A10-4442-9E7D-5F6EF64E84CB}"/>
                  </a:ext>
                </a:extLst>
              </p:cNvPr>
              <p:cNvSpPr/>
              <p:nvPr/>
            </p:nvSpPr>
            <p:spPr>
              <a:xfrm>
                <a:off x="5924362" y="274567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9" name="空心弧 118">
                <a:extLst>
                  <a:ext uri="{FF2B5EF4-FFF2-40B4-BE49-F238E27FC236}">
                    <a16:creationId xmlns:a16="http://schemas.microsoft.com/office/drawing/2014/main" id="{70B17ABE-88B8-3341-8C5E-E2589F2EE613}"/>
                  </a:ext>
                </a:extLst>
              </p:cNvPr>
              <p:cNvSpPr/>
              <p:nvPr/>
            </p:nvSpPr>
            <p:spPr>
              <a:xfrm>
                <a:off x="4961104" y="2747506"/>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0" name="空心弧 119">
                <a:extLst>
                  <a:ext uri="{FF2B5EF4-FFF2-40B4-BE49-F238E27FC236}">
                    <a16:creationId xmlns:a16="http://schemas.microsoft.com/office/drawing/2014/main" id="{111693D9-B028-4244-BA98-30804C0BD221}"/>
                  </a:ext>
                </a:extLst>
              </p:cNvPr>
              <p:cNvSpPr/>
              <p:nvPr/>
            </p:nvSpPr>
            <p:spPr>
              <a:xfrm>
                <a:off x="6883217" y="274567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21" name="直线连接符 120">
                <a:extLst>
                  <a:ext uri="{FF2B5EF4-FFF2-40B4-BE49-F238E27FC236}">
                    <a16:creationId xmlns:a16="http://schemas.microsoft.com/office/drawing/2014/main" id="{5A2A217B-2A0A-0640-8FC1-79BEFFEB1EBC}"/>
                  </a:ext>
                </a:extLst>
              </p:cNvPr>
              <p:cNvCxnSpPr/>
              <p:nvPr/>
            </p:nvCxnSpPr>
            <p:spPr>
              <a:xfrm>
                <a:off x="3071664" y="2880000"/>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2" name="直线连接符 121">
                <a:extLst>
                  <a:ext uri="{FF2B5EF4-FFF2-40B4-BE49-F238E27FC236}">
                    <a16:creationId xmlns:a16="http://schemas.microsoft.com/office/drawing/2014/main" id="{5BF86DBE-34BA-B542-829C-B7CC1AFE0032}"/>
                  </a:ext>
                </a:extLst>
              </p:cNvPr>
              <p:cNvCxnSpPr/>
              <p:nvPr/>
            </p:nvCxnSpPr>
            <p:spPr>
              <a:xfrm>
                <a:off x="4178792" y="2874772"/>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3" name="直线连接符 122">
                <a:extLst>
                  <a:ext uri="{FF2B5EF4-FFF2-40B4-BE49-F238E27FC236}">
                    <a16:creationId xmlns:a16="http://schemas.microsoft.com/office/drawing/2014/main" id="{C905C459-544D-514C-AE32-92E7F4A04F15}"/>
                  </a:ext>
                </a:extLst>
              </p:cNvPr>
              <p:cNvCxnSpPr/>
              <p:nvPr/>
            </p:nvCxnSpPr>
            <p:spPr>
              <a:xfrm>
                <a:off x="5166998" y="2867594"/>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4" name="直线连接符 123">
                <a:extLst>
                  <a:ext uri="{FF2B5EF4-FFF2-40B4-BE49-F238E27FC236}">
                    <a16:creationId xmlns:a16="http://schemas.microsoft.com/office/drawing/2014/main" id="{52D8A9A2-9E4C-0541-BFA7-2D252E44AC6B}"/>
                  </a:ext>
                </a:extLst>
              </p:cNvPr>
              <p:cNvCxnSpPr/>
              <p:nvPr/>
            </p:nvCxnSpPr>
            <p:spPr>
              <a:xfrm>
                <a:off x="6140020" y="2865849"/>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5" name="直线连接符 124">
                <a:extLst>
                  <a:ext uri="{FF2B5EF4-FFF2-40B4-BE49-F238E27FC236}">
                    <a16:creationId xmlns:a16="http://schemas.microsoft.com/office/drawing/2014/main" id="{94E30143-3893-9049-A204-EEB857110286}"/>
                  </a:ext>
                </a:extLst>
              </p:cNvPr>
              <p:cNvCxnSpPr/>
              <p:nvPr/>
            </p:nvCxnSpPr>
            <p:spPr>
              <a:xfrm>
                <a:off x="7080077" y="2867594"/>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71" name="组 54">
              <a:extLst>
                <a:ext uri="{FF2B5EF4-FFF2-40B4-BE49-F238E27FC236}">
                  <a16:creationId xmlns:a16="http://schemas.microsoft.com/office/drawing/2014/main" id="{993A115B-74CF-7C4F-AAA3-4E5B348DAF34}"/>
                </a:ext>
              </a:extLst>
            </p:cNvPr>
            <p:cNvGrpSpPr/>
            <p:nvPr/>
          </p:nvGrpSpPr>
          <p:grpSpPr>
            <a:xfrm>
              <a:off x="3060000" y="3929384"/>
              <a:ext cx="4317458" cy="291704"/>
              <a:chOff x="3060000" y="3487797"/>
              <a:chExt cx="4317458" cy="291704"/>
            </a:xfrm>
          </p:grpSpPr>
          <p:sp>
            <p:nvSpPr>
              <p:cNvPr id="108" name="空心弧 107">
                <a:extLst>
                  <a:ext uri="{FF2B5EF4-FFF2-40B4-BE49-F238E27FC236}">
                    <a16:creationId xmlns:a16="http://schemas.microsoft.com/office/drawing/2014/main" id="{68122D6B-BB3B-D747-9A75-DF79E546627F}"/>
                  </a:ext>
                </a:extLst>
              </p:cNvPr>
              <p:cNvSpPr/>
              <p:nvPr/>
            </p:nvSpPr>
            <p:spPr>
              <a:xfrm>
                <a:off x="3976891" y="34914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9" name="空心弧 108">
                <a:extLst>
                  <a:ext uri="{FF2B5EF4-FFF2-40B4-BE49-F238E27FC236}">
                    <a16:creationId xmlns:a16="http://schemas.microsoft.com/office/drawing/2014/main" id="{6AA2E839-506F-CB4F-A8DF-C1A93AADB375}"/>
                  </a:ext>
                </a:extLst>
              </p:cNvPr>
              <p:cNvSpPr/>
              <p:nvPr/>
            </p:nvSpPr>
            <p:spPr>
              <a:xfrm>
                <a:off x="5940000" y="3487797"/>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0" name="空心弧 109">
                <a:extLst>
                  <a:ext uri="{FF2B5EF4-FFF2-40B4-BE49-F238E27FC236}">
                    <a16:creationId xmlns:a16="http://schemas.microsoft.com/office/drawing/2014/main" id="{86F0C5DD-4661-AF44-8F49-D2ADC47CDCC9}"/>
                  </a:ext>
                </a:extLst>
              </p:cNvPr>
              <p:cNvSpPr/>
              <p:nvPr/>
            </p:nvSpPr>
            <p:spPr>
              <a:xfrm>
                <a:off x="4952722" y="3489633"/>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1" name="空心弧 110">
                <a:extLst>
                  <a:ext uri="{FF2B5EF4-FFF2-40B4-BE49-F238E27FC236}">
                    <a16:creationId xmlns:a16="http://schemas.microsoft.com/office/drawing/2014/main" id="{C1796441-8F90-9D41-8623-9048B1CE408F}"/>
                  </a:ext>
                </a:extLst>
              </p:cNvPr>
              <p:cNvSpPr/>
              <p:nvPr/>
            </p:nvSpPr>
            <p:spPr>
              <a:xfrm>
                <a:off x="6874835" y="3487797"/>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12" name="直线连接符 111">
                <a:extLst>
                  <a:ext uri="{FF2B5EF4-FFF2-40B4-BE49-F238E27FC236}">
                    <a16:creationId xmlns:a16="http://schemas.microsoft.com/office/drawing/2014/main" id="{5A2B8497-D57D-684E-9235-ABDDB8B8C0E5}"/>
                  </a:ext>
                </a:extLst>
              </p:cNvPr>
              <p:cNvCxnSpPr/>
              <p:nvPr/>
            </p:nvCxnSpPr>
            <p:spPr>
              <a:xfrm>
                <a:off x="3060000" y="3645024"/>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3" name="直线连接符 112">
                <a:extLst>
                  <a:ext uri="{FF2B5EF4-FFF2-40B4-BE49-F238E27FC236}">
                    <a16:creationId xmlns:a16="http://schemas.microsoft.com/office/drawing/2014/main" id="{EEDBE643-8644-8948-A0F8-DC35169E6E66}"/>
                  </a:ext>
                </a:extLst>
              </p:cNvPr>
              <p:cNvCxnSpPr/>
              <p:nvPr/>
            </p:nvCxnSpPr>
            <p:spPr>
              <a:xfrm>
                <a:off x="4168902" y="3639796"/>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4" name="直线连接符 113">
                <a:extLst>
                  <a:ext uri="{FF2B5EF4-FFF2-40B4-BE49-F238E27FC236}">
                    <a16:creationId xmlns:a16="http://schemas.microsoft.com/office/drawing/2014/main" id="{6E98A7F5-72CE-4445-A487-F6BB27126790}"/>
                  </a:ext>
                </a:extLst>
              </p:cNvPr>
              <p:cNvCxnSpPr/>
              <p:nvPr/>
            </p:nvCxnSpPr>
            <p:spPr>
              <a:xfrm>
                <a:off x="5157082" y="3632618"/>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5" name="直线连接符 114">
                <a:extLst>
                  <a:ext uri="{FF2B5EF4-FFF2-40B4-BE49-F238E27FC236}">
                    <a16:creationId xmlns:a16="http://schemas.microsoft.com/office/drawing/2014/main" id="{0377AC77-1131-4948-80BA-6778A7D82357}"/>
                  </a:ext>
                </a:extLst>
              </p:cNvPr>
              <p:cNvCxnSpPr/>
              <p:nvPr/>
            </p:nvCxnSpPr>
            <p:spPr>
              <a:xfrm>
                <a:off x="6127899" y="3631813"/>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6" name="直线连接符 115">
                <a:extLst>
                  <a:ext uri="{FF2B5EF4-FFF2-40B4-BE49-F238E27FC236}">
                    <a16:creationId xmlns:a16="http://schemas.microsoft.com/office/drawing/2014/main" id="{92B6E3D1-7ECF-C64A-A627-413E76CEA1A7}"/>
                  </a:ext>
                </a:extLst>
              </p:cNvPr>
              <p:cNvCxnSpPr/>
              <p:nvPr/>
            </p:nvCxnSpPr>
            <p:spPr>
              <a:xfrm>
                <a:off x="7076325" y="3632618"/>
                <a:ext cx="301133"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72" name="椭圆 71">
              <a:extLst>
                <a:ext uri="{FF2B5EF4-FFF2-40B4-BE49-F238E27FC236}">
                  <a16:creationId xmlns:a16="http://schemas.microsoft.com/office/drawing/2014/main" id="{E1644A26-2212-5B4E-B173-1C51D5DB2A16}"/>
                </a:ext>
              </a:extLst>
            </p:cNvPr>
            <p:cNvSpPr/>
            <p:nvPr/>
          </p:nvSpPr>
          <p:spPr>
            <a:xfrm>
              <a:off x="3402855" y="1361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3" name="椭圆 72">
              <a:extLst>
                <a:ext uri="{FF2B5EF4-FFF2-40B4-BE49-F238E27FC236}">
                  <a16:creationId xmlns:a16="http://schemas.microsoft.com/office/drawing/2014/main" id="{BD8EC0D6-C2A5-4448-A603-1BCF84221E9B}"/>
                </a:ext>
              </a:extLst>
            </p:cNvPr>
            <p:cNvSpPr/>
            <p:nvPr/>
          </p:nvSpPr>
          <p:spPr>
            <a:xfrm>
              <a:off x="4399118" y="13566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4" name="椭圆 73">
              <a:extLst>
                <a:ext uri="{FF2B5EF4-FFF2-40B4-BE49-F238E27FC236}">
                  <a16:creationId xmlns:a16="http://schemas.microsoft.com/office/drawing/2014/main" id="{EA4AFC19-1676-E84C-9039-349F3B648741}"/>
                </a:ext>
              </a:extLst>
            </p:cNvPr>
            <p:cNvSpPr/>
            <p:nvPr/>
          </p:nvSpPr>
          <p:spPr>
            <a:xfrm>
              <a:off x="5383871" y="13456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5" name="椭圆 74">
              <a:extLst>
                <a:ext uri="{FF2B5EF4-FFF2-40B4-BE49-F238E27FC236}">
                  <a16:creationId xmlns:a16="http://schemas.microsoft.com/office/drawing/2014/main" id="{C9CC8060-AAA3-6649-81FD-40A1F88F1816}"/>
                </a:ext>
              </a:extLst>
            </p:cNvPr>
            <p:cNvSpPr/>
            <p:nvPr/>
          </p:nvSpPr>
          <p:spPr>
            <a:xfrm>
              <a:off x="6335930" y="13477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6" name="椭圆 75">
              <a:extLst>
                <a:ext uri="{FF2B5EF4-FFF2-40B4-BE49-F238E27FC236}">
                  <a16:creationId xmlns:a16="http://schemas.microsoft.com/office/drawing/2014/main" id="{3BB63048-3457-B048-8B9F-815C045FFFF5}"/>
                </a:ext>
              </a:extLst>
            </p:cNvPr>
            <p:cNvSpPr/>
            <p:nvPr/>
          </p:nvSpPr>
          <p:spPr>
            <a:xfrm>
              <a:off x="4012455" y="19710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7" name="椭圆 76">
              <a:extLst>
                <a:ext uri="{FF2B5EF4-FFF2-40B4-BE49-F238E27FC236}">
                  <a16:creationId xmlns:a16="http://schemas.microsoft.com/office/drawing/2014/main" id="{D756207E-93F8-F24B-A300-4A894CD0B77D}"/>
                </a:ext>
              </a:extLst>
            </p:cNvPr>
            <p:cNvSpPr/>
            <p:nvPr/>
          </p:nvSpPr>
          <p:spPr>
            <a:xfrm>
              <a:off x="4972551" y="19554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8" name="椭圆 77">
              <a:extLst>
                <a:ext uri="{FF2B5EF4-FFF2-40B4-BE49-F238E27FC236}">
                  <a16:creationId xmlns:a16="http://schemas.microsoft.com/office/drawing/2014/main" id="{D2DAE04F-2D76-7543-B6E1-AF88BA69A656}"/>
                </a:ext>
              </a:extLst>
            </p:cNvPr>
            <p:cNvSpPr/>
            <p:nvPr/>
          </p:nvSpPr>
          <p:spPr>
            <a:xfrm>
              <a:off x="5985857" y="19439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9" name="椭圆 78">
              <a:extLst>
                <a:ext uri="{FF2B5EF4-FFF2-40B4-BE49-F238E27FC236}">
                  <a16:creationId xmlns:a16="http://schemas.microsoft.com/office/drawing/2014/main" id="{18BBA33C-2432-AB4F-9134-CDE96FAA0656}"/>
                </a:ext>
              </a:extLst>
            </p:cNvPr>
            <p:cNvSpPr/>
            <p:nvPr/>
          </p:nvSpPr>
          <p:spPr>
            <a:xfrm>
              <a:off x="6906919" y="19170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0" name="椭圆 79">
              <a:extLst>
                <a:ext uri="{FF2B5EF4-FFF2-40B4-BE49-F238E27FC236}">
                  <a16:creationId xmlns:a16="http://schemas.microsoft.com/office/drawing/2014/main" id="{56FBE5E4-4430-0F42-AE4A-1A18F98ED31D}"/>
                </a:ext>
              </a:extLst>
            </p:cNvPr>
            <p:cNvSpPr/>
            <p:nvPr/>
          </p:nvSpPr>
          <p:spPr>
            <a:xfrm>
              <a:off x="3432184" y="22479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1" name="椭圆 80">
              <a:extLst>
                <a:ext uri="{FF2B5EF4-FFF2-40B4-BE49-F238E27FC236}">
                  <a16:creationId xmlns:a16="http://schemas.microsoft.com/office/drawing/2014/main" id="{DDC966F4-85F2-8B43-87A8-3B97C3BC06B8}"/>
                </a:ext>
              </a:extLst>
            </p:cNvPr>
            <p:cNvSpPr/>
            <p:nvPr/>
          </p:nvSpPr>
          <p:spPr>
            <a:xfrm>
              <a:off x="4428447" y="2243197"/>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2" name="椭圆 81">
              <a:extLst>
                <a:ext uri="{FF2B5EF4-FFF2-40B4-BE49-F238E27FC236}">
                  <a16:creationId xmlns:a16="http://schemas.microsoft.com/office/drawing/2014/main" id="{ECA4E28A-59E4-CF40-9193-DB5C44396461}"/>
                </a:ext>
              </a:extLst>
            </p:cNvPr>
            <p:cNvSpPr/>
            <p:nvPr/>
          </p:nvSpPr>
          <p:spPr>
            <a:xfrm>
              <a:off x="5413200" y="2232172"/>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3" name="椭圆 82">
              <a:extLst>
                <a:ext uri="{FF2B5EF4-FFF2-40B4-BE49-F238E27FC236}">
                  <a16:creationId xmlns:a16="http://schemas.microsoft.com/office/drawing/2014/main" id="{8931CCF6-FF01-E54F-B180-C6C58DB8C50C}"/>
                </a:ext>
              </a:extLst>
            </p:cNvPr>
            <p:cNvSpPr/>
            <p:nvPr/>
          </p:nvSpPr>
          <p:spPr>
            <a:xfrm>
              <a:off x="6336133" y="226168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nvGrpSpPr>
            <p:cNvPr id="84" name="组 113">
              <a:extLst>
                <a:ext uri="{FF2B5EF4-FFF2-40B4-BE49-F238E27FC236}">
                  <a16:creationId xmlns:a16="http://schemas.microsoft.com/office/drawing/2014/main" id="{3AF06366-3984-F041-9B30-128630FB8233}"/>
                </a:ext>
              </a:extLst>
            </p:cNvPr>
            <p:cNvGrpSpPr/>
            <p:nvPr/>
          </p:nvGrpSpPr>
          <p:grpSpPr>
            <a:xfrm>
              <a:off x="3418321" y="3104082"/>
              <a:ext cx="3041075" cy="123782"/>
              <a:chOff x="3555255" y="1498061"/>
              <a:chExt cx="3041075" cy="123782"/>
            </a:xfrm>
          </p:grpSpPr>
          <p:sp>
            <p:nvSpPr>
              <p:cNvPr id="104" name="椭圆 103">
                <a:extLst>
                  <a:ext uri="{FF2B5EF4-FFF2-40B4-BE49-F238E27FC236}">
                    <a16:creationId xmlns:a16="http://schemas.microsoft.com/office/drawing/2014/main" id="{B28E0C20-A44A-7742-9592-D63418075B30}"/>
                  </a:ext>
                </a:extLst>
              </p:cNvPr>
              <p:cNvSpPr/>
              <p:nvPr/>
            </p:nvSpPr>
            <p:spPr>
              <a:xfrm>
                <a:off x="3555255" y="15138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5" name="椭圆 104">
                <a:extLst>
                  <a:ext uri="{FF2B5EF4-FFF2-40B4-BE49-F238E27FC236}">
                    <a16:creationId xmlns:a16="http://schemas.microsoft.com/office/drawing/2014/main" id="{92CFFD7B-22B2-4841-95C5-77ACF34B5B23}"/>
                  </a:ext>
                </a:extLst>
              </p:cNvPr>
              <p:cNvSpPr/>
              <p:nvPr/>
            </p:nvSpPr>
            <p:spPr>
              <a:xfrm>
                <a:off x="4551518" y="15090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6" name="椭圆 105">
                <a:extLst>
                  <a:ext uri="{FF2B5EF4-FFF2-40B4-BE49-F238E27FC236}">
                    <a16:creationId xmlns:a16="http://schemas.microsoft.com/office/drawing/2014/main" id="{D6AFE144-3B56-104C-A780-938339B0B859}"/>
                  </a:ext>
                </a:extLst>
              </p:cNvPr>
              <p:cNvSpPr/>
              <p:nvPr/>
            </p:nvSpPr>
            <p:spPr>
              <a:xfrm>
                <a:off x="5536271" y="14980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7" name="椭圆 106">
                <a:extLst>
                  <a:ext uri="{FF2B5EF4-FFF2-40B4-BE49-F238E27FC236}">
                    <a16:creationId xmlns:a16="http://schemas.microsoft.com/office/drawing/2014/main" id="{3ECDF5E2-A664-7449-880C-940D4ED0DEEE}"/>
                  </a:ext>
                </a:extLst>
              </p:cNvPr>
              <p:cNvSpPr/>
              <p:nvPr/>
            </p:nvSpPr>
            <p:spPr>
              <a:xfrm>
                <a:off x="6488330" y="15001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85" name="组 118">
              <a:extLst>
                <a:ext uri="{FF2B5EF4-FFF2-40B4-BE49-F238E27FC236}">
                  <a16:creationId xmlns:a16="http://schemas.microsoft.com/office/drawing/2014/main" id="{6E99988E-F845-8F4A-B2EF-8D39B49C6154}"/>
                </a:ext>
              </a:extLst>
            </p:cNvPr>
            <p:cNvGrpSpPr/>
            <p:nvPr/>
          </p:nvGrpSpPr>
          <p:grpSpPr>
            <a:xfrm>
              <a:off x="3402855" y="4032143"/>
              <a:ext cx="3041075" cy="123782"/>
              <a:chOff x="3555255" y="1498061"/>
              <a:chExt cx="3041075" cy="123782"/>
            </a:xfrm>
          </p:grpSpPr>
          <p:sp>
            <p:nvSpPr>
              <p:cNvPr id="100" name="椭圆 99">
                <a:extLst>
                  <a:ext uri="{FF2B5EF4-FFF2-40B4-BE49-F238E27FC236}">
                    <a16:creationId xmlns:a16="http://schemas.microsoft.com/office/drawing/2014/main" id="{C66AC589-33F0-D146-A373-F12977038FE9}"/>
                  </a:ext>
                </a:extLst>
              </p:cNvPr>
              <p:cNvSpPr/>
              <p:nvPr/>
            </p:nvSpPr>
            <p:spPr>
              <a:xfrm>
                <a:off x="3555255" y="15138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1" name="椭圆 100">
                <a:extLst>
                  <a:ext uri="{FF2B5EF4-FFF2-40B4-BE49-F238E27FC236}">
                    <a16:creationId xmlns:a16="http://schemas.microsoft.com/office/drawing/2014/main" id="{35E75325-A806-1E48-8651-E3DCE2EAF7F5}"/>
                  </a:ext>
                </a:extLst>
              </p:cNvPr>
              <p:cNvSpPr/>
              <p:nvPr/>
            </p:nvSpPr>
            <p:spPr>
              <a:xfrm>
                <a:off x="4551518" y="15090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2" name="椭圆 101">
                <a:extLst>
                  <a:ext uri="{FF2B5EF4-FFF2-40B4-BE49-F238E27FC236}">
                    <a16:creationId xmlns:a16="http://schemas.microsoft.com/office/drawing/2014/main" id="{515E315B-2BBB-E849-86EA-0764EEBCD374}"/>
                  </a:ext>
                </a:extLst>
              </p:cNvPr>
              <p:cNvSpPr/>
              <p:nvPr/>
            </p:nvSpPr>
            <p:spPr>
              <a:xfrm>
                <a:off x="5536271" y="14980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3" name="椭圆 102">
                <a:extLst>
                  <a:ext uri="{FF2B5EF4-FFF2-40B4-BE49-F238E27FC236}">
                    <a16:creationId xmlns:a16="http://schemas.microsoft.com/office/drawing/2014/main" id="{B71EF4B3-6F10-C648-AC35-248A0AD16947}"/>
                  </a:ext>
                </a:extLst>
              </p:cNvPr>
              <p:cNvSpPr/>
              <p:nvPr/>
            </p:nvSpPr>
            <p:spPr>
              <a:xfrm>
                <a:off x="6488330" y="15001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sp>
          <p:nvSpPr>
            <p:cNvPr id="86" name="椭圆 85">
              <a:extLst>
                <a:ext uri="{FF2B5EF4-FFF2-40B4-BE49-F238E27FC236}">
                  <a16:creationId xmlns:a16="http://schemas.microsoft.com/office/drawing/2014/main" id="{BF924357-E10E-1945-A771-3E4F8DE11E1E}"/>
                </a:ext>
              </a:extLst>
            </p:cNvPr>
            <p:cNvSpPr/>
            <p:nvPr/>
          </p:nvSpPr>
          <p:spPr>
            <a:xfrm>
              <a:off x="4025298" y="2830028"/>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7" name="椭圆 86">
              <a:extLst>
                <a:ext uri="{FF2B5EF4-FFF2-40B4-BE49-F238E27FC236}">
                  <a16:creationId xmlns:a16="http://schemas.microsoft.com/office/drawing/2014/main" id="{6FBB4B2F-AD35-3742-BD72-1907A323318A}"/>
                </a:ext>
              </a:extLst>
            </p:cNvPr>
            <p:cNvSpPr/>
            <p:nvPr/>
          </p:nvSpPr>
          <p:spPr>
            <a:xfrm>
              <a:off x="4985394" y="2814468"/>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8" name="椭圆 87">
              <a:extLst>
                <a:ext uri="{FF2B5EF4-FFF2-40B4-BE49-F238E27FC236}">
                  <a16:creationId xmlns:a16="http://schemas.microsoft.com/office/drawing/2014/main" id="{1CE467F4-6207-AF49-BF03-9335F47C3617}"/>
                </a:ext>
              </a:extLst>
            </p:cNvPr>
            <p:cNvSpPr/>
            <p:nvPr/>
          </p:nvSpPr>
          <p:spPr>
            <a:xfrm>
              <a:off x="5998700" y="2802939"/>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9" name="椭圆 88">
              <a:extLst>
                <a:ext uri="{FF2B5EF4-FFF2-40B4-BE49-F238E27FC236}">
                  <a16:creationId xmlns:a16="http://schemas.microsoft.com/office/drawing/2014/main" id="{54BA70C3-0C37-B146-BAF4-BD74F44871C1}"/>
                </a:ext>
              </a:extLst>
            </p:cNvPr>
            <p:cNvSpPr/>
            <p:nvPr/>
          </p:nvSpPr>
          <p:spPr>
            <a:xfrm>
              <a:off x="6919762" y="283281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nvGrpSpPr>
            <p:cNvPr id="90" name="组 128">
              <a:extLst>
                <a:ext uri="{FF2B5EF4-FFF2-40B4-BE49-F238E27FC236}">
                  <a16:creationId xmlns:a16="http://schemas.microsoft.com/office/drawing/2014/main" id="{E0DC4E2E-3E88-344E-9524-94C6112AFFB4}"/>
                </a:ext>
              </a:extLst>
            </p:cNvPr>
            <p:cNvGrpSpPr/>
            <p:nvPr/>
          </p:nvGrpSpPr>
          <p:grpSpPr>
            <a:xfrm>
              <a:off x="4025298" y="3688909"/>
              <a:ext cx="3002464" cy="162000"/>
              <a:chOff x="4164855" y="2069443"/>
              <a:chExt cx="3002464" cy="162000"/>
            </a:xfrm>
          </p:grpSpPr>
          <p:sp>
            <p:nvSpPr>
              <p:cNvPr id="96" name="椭圆 95">
                <a:extLst>
                  <a:ext uri="{FF2B5EF4-FFF2-40B4-BE49-F238E27FC236}">
                    <a16:creationId xmlns:a16="http://schemas.microsoft.com/office/drawing/2014/main" id="{38BD71E8-1989-DA43-8DA3-B04D55F9E87C}"/>
                  </a:ext>
                </a:extLst>
              </p:cNvPr>
              <p:cNvSpPr/>
              <p:nvPr/>
            </p:nvSpPr>
            <p:spPr>
              <a:xfrm>
                <a:off x="4164855" y="2123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7" name="椭圆 96">
                <a:extLst>
                  <a:ext uri="{FF2B5EF4-FFF2-40B4-BE49-F238E27FC236}">
                    <a16:creationId xmlns:a16="http://schemas.microsoft.com/office/drawing/2014/main" id="{CC403455-4750-0C4F-81C3-51E482673448}"/>
                  </a:ext>
                </a:extLst>
              </p:cNvPr>
              <p:cNvSpPr/>
              <p:nvPr/>
            </p:nvSpPr>
            <p:spPr>
              <a:xfrm>
                <a:off x="5124951" y="21078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8" name="椭圆 97">
                <a:extLst>
                  <a:ext uri="{FF2B5EF4-FFF2-40B4-BE49-F238E27FC236}">
                    <a16:creationId xmlns:a16="http://schemas.microsoft.com/office/drawing/2014/main" id="{61AFD73D-539C-D647-B16B-74B4280D6DCD}"/>
                  </a:ext>
                </a:extLst>
              </p:cNvPr>
              <p:cNvSpPr/>
              <p:nvPr/>
            </p:nvSpPr>
            <p:spPr>
              <a:xfrm>
                <a:off x="6138257" y="20963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9" name="椭圆 98">
                <a:extLst>
                  <a:ext uri="{FF2B5EF4-FFF2-40B4-BE49-F238E27FC236}">
                    <a16:creationId xmlns:a16="http://schemas.microsoft.com/office/drawing/2014/main" id="{72F7C30F-384A-284A-B14A-A2ADACAFD1E6}"/>
                  </a:ext>
                </a:extLst>
              </p:cNvPr>
              <p:cNvSpPr/>
              <p:nvPr/>
            </p:nvSpPr>
            <p:spPr>
              <a:xfrm>
                <a:off x="7059319" y="2069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91" name="组 133">
              <a:extLst>
                <a:ext uri="{FF2B5EF4-FFF2-40B4-BE49-F238E27FC236}">
                  <a16:creationId xmlns:a16="http://schemas.microsoft.com/office/drawing/2014/main" id="{4BCB25FE-4319-3749-82BA-181DCE9DAEE5}"/>
                </a:ext>
              </a:extLst>
            </p:cNvPr>
            <p:cNvGrpSpPr/>
            <p:nvPr/>
          </p:nvGrpSpPr>
          <p:grpSpPr>
            <a:xfrm>
              <a:off x="4025298" y="4604440"/>
              <a:ext cx="3002464" cy="162000"/>
              <a:chOff x="4164855" y="2069443"/>
              <a:chExt cx="3002464" cy="162000"/>
            </a:xfrm>
          </p:grpSpPr>
          <p:sp>
            <p:nvSpPr>
              <p:cNvPr id="92" name="椭圆 91">
                <a:extLst>
                  <a:ext uri="{FF2B5EF4-FFF2-40B4-BE49-F238E27FC236}">
                    <a16:creationId xmlns:a16="http://schemas.microsoft.com/office/drawing/2014/main" id="{B8DE384D-0BEC-7447-BA07-69F2598B5A26}"/>
                  </a:ext>
                </a:extLst>
              </p:cNvPr>
              <p:cNvSpPr/>
              <p:nvPr/>
            </p:nvSpPr>
            <p:spPr>
              <a:xfrm>
                <a:off x="4164855" y="2123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3" name="椭圆 92">
                <a:extLst>
                  <a:ext uri="{FF2B5EF4-FFF2-40B4-BE49-F238E27FC236}">
                    <a16:creationId xmlns:a16="http://schemas.microsoft.com/office/drawing/2014/main" id="{5AB6D0CB-F866-4C49-B9A1-6A7F398AC35A}"/>
                  </a:ext>
                </a:extLst>
              </p:cNvPr>
              <p:cNvSpPr/>
              <p:nvPr/>
            </p:nvSpPr>
            <p:spPr>
              <a:xfrm>
                <a:off x="5124951" y="21078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4" name="椭圆 93">
                <a:extLst>
                  <a:ext uri="{FF2B5EF4-FFF2-40B4-BE49-F238E27FC236}">
                    <a16:creationId xmlns:a16="http://schemas.microsoft.com/office/drawing/2014/main" id="{939DF70C-BFCB-4144-99D2-5B4A59840470}"/>
                  </a:ext>
                </a:extLst>
              </p:cNvPr>
              <p:cNvSpPr/>
              <p:nvPr/>
            </p:nvSpPr>
            <p:spPr>
              <a:xfrm>
                <a:off x="6138257" y="20963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5" name="椭圆 94">
                <a:extLst>
                  <a:ext uri="{FF2B5EF4-FFF2-40B4-BE49-F238E27FC236}">
                    <a16:creationId xmlns:a16="http://schemas.microsoft.com/office/drawing/2014/main" id="{A9914B2E-B8D2-4944-B880-AC0835CC3407}"/>
                  </a:ext>
                </a:extLst>
              </p:cNvPr>
              <p:cNvSpPr/>
              <p:nvPr/>
            </p:nvSpPr>
            <p:spPr>
              <a:xfrm>
                <a:off x="7059319" y="2069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pic>
        <p:nvPicPr>
          <p:cNvPr id="21" name="图片 20">
            <a:extLst>
              <a:ext uri="{FF2B5EF4-FFF2-40B4-BE49-F238E27FC236}">
                <a16:creationId xmlns:a16="http://schemas.microsoft.com/office/drawing/2014/main" id="{144C646A-C187-4344-879C-8F735B49E2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26001" y="1834525"/>
            <a:ext cx="939800" cy="3365500"/>
          </a:xfrm>
          <a:prstGeom prst="rect">
            <a:avLst/>
          </a:prstGeom>
        </p:spPr>
      </p:pic>
      <p:pic>
        <p:nvPicPr>
          <p:cNvPr id="8" name="图片 7">
            <a:extLst>
              <a:ext uri="{FF2B5EF4-FFF2-40B4-BE49-F238E27FC236}">
                <a16:creationId xmlns:a16="http://schemas.microsoft.com/office/drawing/2014/main" id="{C38D219E-9C53-FA47-848D-520BE4204C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7916" y="1303817"/>
            <a:ext cx="2374900" cy="4775200"/>
          </a:xfrm>
          <a:prstGeom prst="rect">
            <a:avLst/>
          </a:prstGeom>
        </p:spPr>
      </p:pic>
      <p:pic>
        <p:nvPicPr>
          <p:cNvPr id="24" name="图片 23">
            <a:extLst>
              <a:ext uri="{FF2B5EF4-FFF2-40B4-BE49-F238E27FC236}">
                <a16:creationId xmlns:a16="http://schemas.microsoft.com/office/drawing/2014/main" id="{066773D9-3A49-E44D-B8D3-8DC8E64BDC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96748" y="5300853"/>
            <a:ext cx="3657600" cy="774700"/>
          </a:xfrm>
          <a:prstGeom prst="rect">
            <a:avLst/>
          </a:prstGeom>
        </p:spPr>
      </p:pic>
    </p:spTree>
    <p:custDataLst>
      <p:tags r:id="rId1"/>
    </p:custDataLst>
    <p:extLst>
      <p:ext uri="{BB962C8B-B14F-4D97-AF65-F5344CB8AC3E}">
        <p14:creationId xmlns:p14="http://schemas.microsoft.com/office/powerpoint/2010/main" val="2409391451"/>
      </p:ext>
    </p:extLst>
  </p:cSld>
  <p:clrMapOvr>
    <a:masterClrMapping/>
  </p:clrMapOvr>
  <mc:AlternateContent xmlns:mc="http://schemas.openxmlformats.org/markup-compatibility/2006" xmlns:p14="http://schemas.microsoft.com/office/powerpoint/2010/main">
    <mc:Choice Requires="p14">
      <p:transition spd="slow" p14:dur="2000" advTm="66796"/>
    </mc:Choice>
    <mc:Fallback xmlns="">
      <p:transition xmlns:p14="http://schemas.microsoft.com/office/powerpoint/2010/main" spd="slow" advTm="667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109"/>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7"/>
                                        </p:tgtEl>
                                        <p:attrNameLst>
                                          <p:attrName>style.visibility</p:attrName>
                                        </p:attrNameLst>
                                      </p:cBhvr>
                                      <p:to>
                                        <p:strVal val="hidden"/>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5"/>
                                        </p:tgtEl>
                                        <p:attrNameLst>
                                          <p:attrName>style.visibility</p:attrName>
                                        </p:attrNameLst>
                                      </p:cBhvr>
                                      <p:to>
                                        <p:strVal val="hidden"/>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8" presetClass="entr" presetSubtype="6"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strips(downRight)">
                                      <p:cBhvr>
                                        <p:cTn id="63" dur="500"/>
                                        <p:tgtEl>
                                          <p:spTgt spid="48"/>
                                        </p:tgtEl>
                                      </p:cBhvr>
                                    </p:animEffect>
                                  </p:childTnLst>
                                </p:cTn>
                              </p:par>
                            </p:childTnLst>
                          </p:cTn>
                        </p:par>
                        <p:par>
                          <p:cTn id="64" fill="hold">
                            <p:stCondLst>
                              <p:cond delay="500"/>
                            </p:stCondLst>
                            <p:childTnLst>
                              <p:par>
                                <p:cTn id="65" presetID="18" presetClass="entr" presetSubtype="12"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strips(downLeft)">
                                      <p:cBhvr>
                                        <p:cTn id="67" dur="500"/>
                                        <p:tgtEl>
                                          <p:spTgt spid="23"/>
                                        </p:tgtEl>
                                      </p:cBhvr>
                                    </p:animEffect>
                                  </p:childTnLst>
                                </p:cTn>
                              </p:par>
                              <p:par>
                                <p:cTn id="68" presetID="18" presetClass="entr" presetSubtype="6" fill="hold"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strips(downRight)">
                                      <p:cBhvr>
                                        <p:cTn id="70" dur="500"/>
                                        <p:tgtEl>
                                          <p:spTgt spid="49"/>
                                        </p:tgtEl>
                                      </p:cBhvr>
                                    </p:animEffect>
                                  </p:childTnLst>
                                </p:cTn>
                              </p:par>
                            </p:childTnLst>
                          </p:cTn>
                        </p:par>
                        <p:par>
                          <p:cTn id="71" fill="hold">
                            <p:stCondLst>
                              <p:cond delay="1000"/>
                            </p:stCondLst>
                            <p:childTnLst>
                              <p:par>
                                <p:cTn id="72" presetID="18" presetClass="entr" presetSubtype="12" fill="hold"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strips(downLeft)">
                                      <p:cBhvr>
                                        <p:cTn id="74" dur="500"/>
                                        <p:tgtEl>
                                          <p:spTgt spid="30"/>
                                        </p:tgtEl>
                                      </p:cBhvr>
                                    </p:animEffect>
                                  </p:childTnLst>
                                </p:cTn>
                              </p:par>
                              <p:par>
                                <p:cTn id="75" presetID="18" presetClass="entr" presetSubtype="6"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strips(downRight)">
                                      <p:cBhvr>
                                        <p:cTn id="77" dur="500"/>
                                        <p:tgtEl>
                                          <p:spTgt spid="41"/>
                                        </p:tgtEl>
                                      </p:cBhvr>
                                    </p:animEffect>
                                  </p:childTnLst>
                                </p:cTn>
                              </p:par>
                            </p:childTnLst>
                          </p:cTn>
                        </p:par>
                        <p:par>
                          <p:cTn id="78" fill="hold">
                            <p:stCondLst>
                              <p:cond delay="1500"/>
                            </p:stCondLst>
                            <p:childTnLst>
                              <p:par>
                                <p:cTn id="79" presetID="18" presetClass="entr" presetSubtype="12" fill="hold" nodeType="after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strips(downLeft)">
                                      <p:cBhvr>
                                        <p:cTn id="81" dur="500"/>
                                        <p:tgtEl>
                                          <p:spTgt spid="31"/>
                                        </p:tgtEl>
                                      </p:cBhvr>
                                    </p:animEffect>
                                  </p:childTnLst>
                                </p:cTn>
                              </p:par>
                              <p:par>
                                <p:cTn id="82" presetID="18" presetClass="entr" presetSubtype="6"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strips(downRight)">
                                      <p:cBhvr>
                                        <p:cTn id="84" dur="500"/>
                                        <p:tgtEl>
                                          <p:spTgt spid="42"/>
                                        </p:tgtEl>
                                      </p:cBhvr>
                                    </p:animEffect>
                                  </p:childTnLst>
                                </p:cTn>
                              </p:par>
                            </p:childTnLst>
                          </p:cTn>
                        </p:par>
                        <p:par>
                          <p:cTn id="85" fill="hold">
                            <p:stCondLst>
                              <p:cond delay="2000"/>
                            </p:stCondLst>
                            <p:childTnLst>
                              <p:par>
                                <p:cTn id="86" presetID="18" presetClass="entr" presetSubtype="12" fill="hold"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strips(downLeft)">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10"/>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9"/>
                                        </p:tgtEl>
                                        <p:attrNameLst>
                                          <p:attrName>style.visibility</p:attrName>
                                        </p:attrNameLst>
                                      </p:cBhvr>
                                      <p:to>
                                        <p:strVal val="hidden"/>
                                      </p:to>
                                    </p:set>
                                  </p:childTnLst>
                                </p:cTn>
                              </p:par>
                            </p:childTnLst>
                          </p:cTn>
                        </p:par>
                        <p:par>
                          <p:cTn id="95" fill="hold">
                            <p:stCondLst>
                              <p:cond delay="0"/>
                            </p:stCondLst>
                            <p:childTnLst>
                              <p:par>
                                <p:cTn id="96" presetID="1" presetClass="entr" presetSubtype="0" fill="hold" nodeType="afterEffect">
                                  <p:stCondLst>
                                    <p:cond delay="0"/>
                                  </p:stCondLst>
                                  <p:childTnLst>
                                    <p:set>
                                      <p:cBhvr>
                                        <p:cTn id="9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Processing-Using-Memory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eaLnBrk="1" hangingPunct="1"/>
            <a:r>
              <a:rPr lang="en-US" altLang="en-US" sz="3200" kern="0" dirty="0">
                <a:solidFill>
                  <a:srgbClr val="003399"/>
                </a:solidFill>
                <a:ea typeface="ＭＳ Ｐゴシック" panose="020B0600070205080204" pitchFamily="34" charset="-128"/>
              </a:rPr>
              <a:t>Geraldo F. Oliveira</a:t>
            </a:r>
          </a:p>
          <a:p>
            <a:pPr eaLnBrk="1" hangingPunct="1"/>
            <a:r>
              <a:rPr lang="en-US" altLang="en-US" sz="3200" kern="0" dirty="0">
                <a:ea typeface="ＭＳ Ｐゴシック" panose="020B0600070205080204" pitchFamily="34" charset="-128"/>
              </a:rPr>
              <a:t>Prof. Onur Mutlu </a:t>
            </a:r>
            <a:br>
              <a:rPr lang="en-US" altLang="en-US" sz="3200" kern="0" dirty="0">
                <a:ea typeface="ＭＳ Ｐゴシック" panose="020B0600070205080204" pitchFamily="34" charset="-128"/>
              </a:rPr>
            </a:br>
            <a:endParaRPr lang="en-US" altLang="en-US" sz="2800" kern="0" dirty="0">
              <a:ea typeface="ＭＳ Ｐゴシック" panose="020B0600070205080204" pitchFamily="34" charset="-128"/>
            </a:endParaRPr>
          </a:p>
          <a:p>
            <a:pPr eaLnBrk="1" hangingPunct="1"/>
            <a:r>
              <a:rPr lang="en-US" altLang="en-US" sz="2800" kern="0" dirty="0">
                <a:ea typeface="ＭＳ Ｐゴシック" panose="020B0600070205080204" pitchFamily="34" charset="-128"/>
              </a:rPr>
              <a:t>ISCA 2024</a:t>
            </a:r>
          </a:p>
          <a:p>
            <a:pPr eaLnBrk="1" hangingPunct="1"/>
            <a:r>
              <a:rPr lang="en-US" altLang="en-US" sz="2800" kern="0" dirty="0">
                <a:ea typeface="ＭＳ Ｐゴシック" panose="020B0600070205080204" pitchFamily="34" charset="-128"/>
              </a:rPr>
              <a:t>29 June 2024</a:t>
            </a:r>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p:txBody>
      </p:sp>
    </p:spTree>
    <p:extLst>
      <p:ext uri="{BB962C8B-B14F-4D97-AF65-F5344CB8AC3E}">
        <p14:creationId xmlns:p14="http://schemas.microsoft.com/office/powerpoint/2010/main" val="2531243844"/>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D87-696D-EBE3-B3FB-6E893454A93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7E9F7F1-2CCF-BFF6-A24D-8078A7448CD3}"/>
              </a:ext>
            </a:extLst>
          </p:cNvPr>
          <p:cNvSpPr>
            <a:spLocks noGrp="1"/>
          </p:cNvSpPr>
          <p:nvPr>
            <p:ph idx="1"/>
          </p:nvPr>
        </p:nvSpPr>
        <p:spPr>
          <a:xfrm>
            <a:off x="228600" y="1102740"/>
            <a:ext cx="8610600" cy="5123656"/>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Introduction to Memory-Centric Computing Systems</a:t>
            </a:r>
            <a:br>
              <a:rPr lang="en-US"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Invited Talk by Prof. </a:t>
            </a:r>
            <a:r>
              <a:rPr lang="en-US" dirty="0" err="1">
                <a:latin typeface="Tahoma" panose="020B0604030504040204" pitchFamily="34" charset="0"/>
                <a:ea typeface="Tahoma" panose="020B0604030504040204" pitchFamily="34" charset="0"/>
                <a:cs typeface="Tahoma" panose="020B0604030504040204" pitchFamily="34" charset="0"/>
              </a:rPr>
              <a:t>Minsoo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Rhu</a:t>
            </a:r>
            <a:r>
              <a:rPr lang="en-US" dirty="0">
                <a:latin typeface="Tahoma" panose="020B0604030504040204" pitchFamily="34" charset="0"/>
                <a:ea typeface="Tahoma" panose="020B0604030504040204" pitchFamily="34" charset="0"/>
                <a:cs typeface="Tahoma" panose="020B0604030504040204" pitchFamily="34" charset="0"/>
              </a:rPr>
              <a:t>: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a:t>
            </a:r>
            <a:r>
              <a:rPr lang="en-US" i="1" dirty="0">
                <a:latin typeface="Tahoma" panose="020B0604030504040204" pitchFamily="34" charset="0"/>
                <a:ea typeface="Tahoma" panose="020B0604030504040204" pitchFamily="34" charset="0"/>
                <a:cs typeface="Tahoma" panose="020B0604030504040204" pitchFamily="34" charset="0"/>
              </a:rPr>
              <a:t>Memory-Centric Computing Systems – For AI and Beyond”</a:t>
            </a:r>
            <a:r>
              <a:rPr lang="en-US" dirty="0">
                <a:latin typeface="Tahoma" panose="020B0604030504040204" pitchFamily="34" charset="0"/>
                <a:ea typeface="Tahoma" panose="020B0604030504040204" pitchFamily="34" charset="0"/>
                <a:cs typeface="Tahoma" panose="020B0604030504040204" pitchFamily="34" charset="0"/>
              </a:rPr>
              <a:t> </a:t>
            </a:r>
            <a:br>
              <a:rPr lang="en-US"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Coffee Break </a:t>
            </a:r>
            <a:br>
              <a:rPr lang="en-US" dirty="0">
                <a:latin typeface="Tahoma" panose="020B0604030504040204" pitchFamily="34" charset="0"/>
                <a:ea typeface="Tahoma" panose="020B0604030504040204" pitchFamily="34" charset="0"/>
                <a:cs typeface="Tahoma" panose="020B0604030504040204" pitchFamily="34" charset="0"/>
              </a:rPr>
            </a:br>
            <a:r>
              <a:rPr lang="en-US" sz="800" dirty="0">
                <a:latin typeface="Tahoma" panose="020B0604030504040204" pitchFamily="34" charset="0"/>
                <a:ea typeface="Tahoma" panose="020B0604030504040204" pitchFamily="34" charset="0"/>
                <a:cs typeface="Tahoma" panose="020B0604030504040204" pitchFamily="34" charset="0"/>
              </a:rPr>
              <a:t>	</a:t>
            </a:r>
          </a:p>
          <a:p>
            <a:r>
              <a:rPr lang="en-US" dirty="0">
                <a:latin typeface="Tahoma" panose="020B0604030504040204" pitchFamily="34" charset="0"/>
                <a:ea typeface="Tahoma" panose="020B0604030504040204" pitchFamily="34" charset="0"/>
                <a:cs typeface="Tahoma" panose="020B0604030504040204" pitchFamily="34" charset="0"/>
              </a:rPr>
              <a:t>Real-World Processing-Near-Memory Systems</a:t>
            </a:r>
            <a:br>
              <a:rPr lang="en-US"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Processing-Using-Memory Architectures for Bulk Bitwise Op.</a:t>
            </a:r>
            <a:br>
              <a:rPr lang="en-US"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Invited Talk by Prof. Saugata Ghose: </a:t>
            </a:r>
            <a:b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i="1" dirty="0">
                <a:solidFill>
                  <a:srgbClr val="FF0000"/>
                </a:solidFill>
                <a:latin typeface="Tahoma" panose="020B0604030504040204" pitchFamily="34" charset="0"/>
                <a:ea typeface="Tahoma" panose="020B0604030504040204" pitchFamily="34" charset="0"/>
                <a:cs typeface="Tahoma" panose="020B0604030504040204" pitchFamily="34" charset="0"/>
              </a:rPr>
              <a:t>RACER and ReRAM PUM”</a:t>
            </a:r>
            <a:br>
              <a:rPr lang="en-US" i="1" dirty="0">
                <a:solidFill>
                  <a:srgbClr val="FF0000"/>
                </a:solidFill>
                <a:latin typeface="Tahoma" panose="020B0604030504040204" pitchFamily="34" charset="0"/>
                <a:ea typeface="Tahoma" panose="020B0604030504040204" pitchFamily="34" charset="0"/>
                <a:cs typeface="Tahoma" panose="020B0604030504040204" pitchFamily="34" charset="0"/>
              </a:rPr>
            </a:br>
            <a:endParaRPr lang="en-US" sz="8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PIM Programming &amp; Infrastructure for PIM Research</a:t>
            </a:r>
          </a:p>
          <a:p>
            <a:pPr marL="0" indent="0">
              <a:buNone/>
            </a:pP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Closing Remarks </a:t>
            </a:r>
          </a:p>
        </p:txBody>
      </p:sp>
      <p:sp>
        <p:nvSpPr>
          <p:cNvPr id="4" name="Slide Number Placeholder 3">
            <a:extLst>
              <a:ext uri="{FF2B5EF4-FFF2-40B4-BE49-F238E27FC236}">
                <a16:creationId xmlns:a16="http://schemas.microsoft.com/office/drawing/2014/main" id="{1718CF5E-3525-5BE8-7EE2-34D14BBC1C1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rPr>
            </a:b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9833965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BDA5565-745D-4D47-A7F2-FAFD01AF2F48}"/>
              </a:ext>
            </a:extLst>
          </p:cNvPr>
          <p:cNvSpPr/>
          <p:nvPr/>
        </p:nvSpPr>
        <p:spPr>
          <a:xfrm>
            <a:off x="6181952" y="2708121"/>
            <a:ext cx="2743855"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 ACTIVATE (ACT)</a:t>
            </a:r>
          </a:p>
        </p:txBody>
      </p:sp>
      <p:sp>
        <p:nvSpPr>
          <p:cNvPr id="41" name="Rectangle 40">
            <a:extLst>
              <a:ext uri="{FF2B5EF4-FFF2-40B4-BE49-F238E27FC236}">
                <a16:creationId xmlns:a16="http://schemas.microsoft.com/office/drawing/2014/main" id="{94144A50-2C85-1747-A6A4-CBE161575D7E}"/>
              </a:ext>
            </a:extLst>
          </p:cNvPr>
          <p:cNvSpPr/>
          <p:nvPr/>
        </p:nvSpPr>
        <p:spPr>
          <a:xfrm>
            <a:off x="6181953" y="3446942"/>
            <a:ext cx="2743867" cy="404637"/>
          </a:xfrm>
          <a:prstGeom prst="rect">
            <a:avLst/>
          </a:prstGeom>
          <a:solidFill>
            <a:srgbClr val="2D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 READ/WRITE</a:t>
            </a:r>
          </a:p>
        </p:txBody>
      </p:sp>
      <p:sp>
        <p:nvSpPr>
          <p:cNvPr id="43" name="Rectangle 42">
            <a:extLst>
              <a:ext uri="{FF2B5EF4-FFF2-40B4-BE49-F238E27FC236}">
                <a16:creationId xmlns:a16="http://schemas.microsoft.com/office/drawing/2014/main" id="{5CBAE21E-D10D-AE48-A0B4-ADE6B29EFA74}"/>
              </a:ext>
            </a:extLst>
          </p:cNvPr>
          <p:cNvSpPr/>
          <p:nvPr/>
        </p:nvSpPr>
        <p:spPr>
          <a:xfrm>
            <a:off x="6181953" y="4185763"/>
            <a:ext cx="274386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3. PRECHARGE (PRE)</a:t>
            </a:r>
          </a:p>
        </p:txBody>
      </p:sp>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lstStyle/>
          <a:p>
            <a:r>
              <a:rPr lang="en-US" dirty="0">
                <a:latin typeface="Cambria" panose="02040503050406030204" pitchFamily="18" charset="0"/>
              </a:rPr>
              <a:t>DRAM Cell Operation (2/3)</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rgbClr val="5A9B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7E6E6">
                    <a:lumMod val="75000"/>
                  </a:srgbClr>
                </a:solidFill>
                <a:effectLst/>
                <a:uLnTx/>
                <a:uFillTx/>
                <a:latin typeface="Cambria" panose="02040503050406030204" pitchFamily="18" charset="0"/>
                <a:ea typeface="+mn-ea"/>
                <a:cs typeface="Arial" panose="020B0604020202020204" pitchFamily="34" charset="0"/>
              </a:rPr>
              <a:t>wordline</a:t>
            </a:r>
            <a:endPar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bitline</a:t>
            </a:r>
          </a:p>
        </p:txBody>
      </p: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flipH="1">
            <a:off x="2271612" y="2571271"/>
            <a:ext cx="0" cy="219597"/>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3053300" y="2572194"/>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3236901" y="2212009"/>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3222271" y="2088913"/>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597835" y="2213734"/>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3221773" y="2213734"/>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581462" y="2579509"/>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chemeClr val="accent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9" y="2993520"/>
            <a:ext cx="267326"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sense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access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transistor</a:t>
            </a:r>
          </a:p>
        </p:txBody>
      </p:sp>
      <p:sp>
        <p:nvSpPr>
          <p:cNvPr id="62" name="Rectangle 61">
            <a:extLst>
              <a:ext uri="{FF2B5EF4-FFF2-40B4-BE49-F238E27FC236}">
                <a16:creationId xmlns:a16="http://schemas.microsoft.com/office/drawing/2014/main" id="{60B40C6E-D44C-AB49-93F8-663728619DE4}"/>
              </a:ext>
            </a:extLst>
          </p:cNvPr>
          <p:cNvSpPr/>
          <p:nvPr/>
        </p:nvSpPr>
        <p:spPr>
          <a:xfrm>
            <a:off x="2129707" y="2801621"/>
            <a:ext cx="267330" cy="373190"/>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63" name="Rectangle 62">
            <a:extLst>
              <a:ext uri="{FF2B5EF4-FFF2-40B4-BE49-F238E27FC236}">
                <a16:creationId xmlns:a16="http://schemas.microsoft.com/office/drawing/2014/main" id="{9A7EB0D1-717C-0E4B-A0B9-F2FF136A2D36}"/>
              </a:ext>
            </a:extLst>
          </p:cNvPr>
          <p:cNvSpPr/>
          <p:nvPr/>
        </p:nvSpPr>
        <p:spPr>
          <a:xfrm>
            <a:off x="4221759" y="1811899"/>
            <a:ext cx="786538"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mbria" panose="02040503050406030204" pitchFamily="18" charset="0"/>
                <a:ea typeface="+mn-ea"/>
                <a:cs typeface="+mn-cs"/>
              </a:rPr>
              <a:t>V</a:t>
            </a:r>
            <a:r>
              <a:rPr kumimoji="0" lang="en-US" sz="2000" b="1" i="0" u="none" strike="noStrike" kern="1200" cap="none" spc="0" normalizeH="0" baseline="-25000" noProof="0" dirty="0">
                <a:ln>
                  <a:noFill/>
                </a:ln>
                <a:solidFill>
                  <a:srgbClr val="00B0F0"/>
                </a:solidFill>
                <a:effectLst/>
                <a:uLnTx/>
                <a:uFillTx/>
                <a:latin typeface="Cambria" panose="02040503050406030204" pitchFamily="18" charset="0"/>
                <a:ea typeface="+mn-ea"/>
                <a:cs typeface="+mn-cs"/>
              </a:rPr>
              <a:t>DD</a:t>
            </a:r>
            <a:endParaRPr kumimoji="0" lang="en-US" sz="2000" b="0" i="0" u="none" strike="noStrike" kern="1200" cap="none" spc="0" normalizeH="0" baseline="-25000" noProof="0" dirty="0">
              <a:ln>
                <a:noFill/>
              </a:ln>
              <a:solidFill>
                <a:srgbClr val="00B0F0"/>
              </a:solidFill>
              <a:effectLst/>
              <a:uLnTx/>
              <a:uFillTx/>
              <a:latin typeface="Cambria" panose="02040503050406030204" pitchFamily="18" charset="0"/>
              <a:ea typeface="+mn-ea"/>
              <a:cs typeface="+mn-cs"/>
            </a:endParaRPr>
          </a:p>
        </p:txBody>
      </p:sp>
      <p:sp>
        <p:nvSpPr>
          <p:cNvPr id="66" name="Rectangle 65">
            <a:extLst>
              <a:ext uri="{FF2B5EF4-FFF2-40B4-BE49-F238E27FC236}">
                <a16:creationId xmlns:a16="http://schemas.microsoft.com/office/drawing/2014/main" id="{37E94E55-A506-8A49-870C-E741EDF3E3C5}"/>
              </a:ext>
            </a:extLst>
          </p:cNvPr>
          <p:cNvSpPr/>
          <p:nvPr/>
        </p:nvSpPr>
        <p:spPr>
          <a:xfrm>
            <a:off x="2128684" y="2799107"/>
            <a:ext cx="267326" cy="47743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5" name="Rectangle 44">
            <a:extLst>
              <a:ext uri="{FF2B5EF4-FFF2-40B4-BE49-F238E27FC236}">
                <a16:creationId xmlns:a16="http://schemas.microsoft.com/office/drawing/2014/main" id="{BC2FE549-B1B7-304F-A44E-06FA40C418F6}"/>
              </a:ext>
            </a:extLst>
          </p:cNvPr>
          <p:cNvSpPr/>
          <p:nvPr/>
        </p:nvSpPr>
        <p:spPr>
          <a:xfrm>
            <a:off x="5140687" y="4636556"/>
            <a:ext cx="2979662"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read/write</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charge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latched in sense amplifier</a:t>
            </a:r>
          </a:p>
        </p:txBody>
      </p:sp>
      <p:sp>
        <p:nvSpPr>
          <p:cNvPr id="8" name="Left-Right Arrow 7">
            <a:extLst>
              <a:ext uri="{FF2B5EF4-FFF2-40B4-BE49-F238E27FC236}">
                <a16:creationId xmlns:a16="http://schemas.microsoft.com/office/drawing/2014/main" id="{36E3151B-996D-D441-8AA2-674AA970C318}"/>
              </a:ext>
            </a:extLst>
          </p:cNvPr>
          <p:cNvSpPr/>
          <p:nvPr/>
        </p:nvSpPr>
        <p:spPr>
          <a:xfrm>
            <a:off x="4782469" y="4679675"/>
            <a:ext cx="555961" cy="22154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920550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3BF22D97-0594-F647-A8A5-87AFFC14BB97}"/>
              </a:ext>
            </a:extLst>
          </p:cNvPr>
          <p:cNvSpPr/>
          <p:nvPr/>
        </p:nvSpPr>
        <p:spPr>
          <a:xfrm>
            <a:off x="6181952" y="2708121"/>
            <a:ext cx="2743855"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 ACTIVATE (ACT)</a:t>
            </a:r>
          </a:p>
        </p:txBody>
      </p:sp>
      <p:sp>
        <p:nvSpPr>
          <p:cNvPr id="53" name="Rectangle 52">
            <a:extLst>
              <a:ext uri="{FF2B5EF4-FFF2-40B4-BE49-F238E27FC236}">
                <a16:creationId xmlns:a16="http://schemas.microsoft.com/office/drawing/2014/main" id="{32FA565A-9881-BE46-A593-7A6AF4CFF731}"/>
              </a:ext>
            </a:extLst>
          </p:cNvPr>
          <p:cNvSpPr/>
          <p:nvPr/>
        </p:nvSpPr>
        <p:spPr>
          <a:xfrm>
            <a:off x="6181953" y="3446942"/>
            <a:ext cx="2743867"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 READ/WRITE</a:t>
            </a:r>
          </a:p>
        </p:txBody>
      </p:sp>
      <p:sp>
        <p:nvSpPr>
          <p:cNvPr id="54" name="Rectangle 53">
            <a:extLst>
              <a:ext uri="{FF2B5EF4-FFF2-40B4-BE49-F238E27FC236}">
                <a16:creationId xmlns:a16="http://schemas.microsoft.com/office/drawing/2014/main" id="{6F901726-3B4C-4144-B200-F174599FCE05}"/>
              </a:ext>
            </a:extLst>
          </p:cNvPr>
          <p:cNvSpPr/>
          <p:nvPr/>
        </p:nvSpPr>
        <p:spPr>
          <a:xfrm>
            <a:off x="6181953" y="4185763"/>
            <a:ext cx="2743868" cy="404637"/>
          </a:xfrm>
          <a:prstGeom prst="rect">
            <a:avLst/>
          </a:prstGeom>
          <a:solidFill>
            <a:srgbClr val="2D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3. PRECHARGE (PRE)</a:t>
            </a:r>
          </a:p>
        </p:txBody>
      </p:sp>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lstStyle/>
          <a:p>
            <a:r>
              <a:rPr lang="en-US" dirty="0">
                <a:latin typeface="Cambria" panose="02040503050406030204" pitchFamily="18" charset="0"/>
              </a:rPr>
              <a:t>DRAM Cell Operation (3/3)</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rgbClr val="5A9B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7E6E6">
                    <a:lumMod val="75000"/>
                  </a:srgbClr>
                </a:solidFill>
                <a:effectLst/>
                <a:uLnTx/>
                <a:uFillTx/>
                <a:latin typeface="Cambria" panose="02040503050406030204" pitchFamily="18" charset="0"/>
                <a:ea typeface="+mn-ea"/>
                <a:cs typeface="Arial" panose="020B0604020202020204" pitchFamily="34" charset="0"/>
              </a:rPr>
              <a:t>wordline</a:t>
            </a:r>
            <a:endPar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bitline</a:t>
            </a:r>
          </a:p>
        </p:txBody>
      </p: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flipH="1">
            <a:off x="2271612" y="2571271"/>
            <a:ext cx="0" cy="219597"/>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3053300" y="2572194"/>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3236901" y="2212009"/>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3222271" y="2088913"/>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597835" y="2213734"/>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3221773" y="2213734"/>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581462" y="2579509"/>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chemeClr val="accent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9" y="2993520"/>
            <a:ext cx="267326"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sense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access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transistor</a:t>
            </a:r>
          </a:p>
        </p:txBody>
      </p:sp>
      <p:sp>
        <p:nvSpPr>
          <p:cNvPr id="62" name="Rectangle 61">
            <a:extLst>
              <a:ext uri="{FF2B5EF4-FFF2-40B4-BE49-F238E27FC236}">
                <a16:creationId xmlns:a16="http://schemas.microsoft.com/office/drawing/2014/main" id="{60B40C6E-D44C-AB49-93F8-663728619DE4}"/>
              </a:ext>
            </a:extLst>
          </p:cNvPr>
          <p:cNvSpPr/>
          <p:nvPr/>
        </p:nvSpPr>
        <p:spPr>
          <a:xfrm>
            <a:off x="2129707" y="2801621"/>
            <a:ext cx="267330" cy="373190"/>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63" name="Rectangle 62">
            <a:extLst>
              <a:ext uri="{FF2B5EF4-FFF2-40B4-BE49-F238E27FC236}">
                <a16:creationId xmlns:a16="http://schemas.microsoft.com/office/drawing/2014/main" id="{9A7EB0D1-717C-0E4B-A0B9-F2FF136A2D36}"/>
              </a:ext>
            </a:extLst>
          </p:cNvPr>
          <p:cNvSpPr/>
          <p:nvPr/>
        </p:nvSpPr>
        <p:spPr>
          <a:xfrm>
            <a:off x="4221759" y="1811899"/>
            <a:ext cx="786538"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mbria" panose="02040503050406030204" pitchFamily="18" charset="0"/>
                <a:ea typeface="+mn-ea"/>
                <a:cs typeface="+mn-cs"/>
              </a:rPr>
              <a:t>V</a:t>
            </a:r>
            <a:r>
              <a:rPr kumimoji="0" lang="en-US" sz="2000" b="1" i="0" u="none" strike="noStrike" kern="1200" cap="none" spc="0" normalizeH="0" baseline="-25000" noProof="0" dirty="0">
                <a:ln>
                  <a:noFill/>
                </a:ln>
                <a:solidFill>
                  <a:srgbClr val="00B0F0"/>
                </a:solidFill>
                <a:effectLst/>
                <a:uLnTx/>
                <a:uFillTx/>
                <a:latin typeface="Cambria" panose="02040503050406030204" pitchFamily="18" charset="0"/>
                <a:ea typeface="+mn-ea"/>
                <a:cs typeface="+mn-cs"/>
              </a:rPr>
              <a:t>DD</a:t>
            </a:r>
            <a:endParaRPr kumimoji="0" lang="en-US" sz="2000" b="0" i="0" u="none" strike="noStrike" kern="1200" cap="none" spc="0" normalizeH="0" baseline="-25000" noProof="0" dirty="0">
              <a:ln>
                <a:noFill/>
              </a:ln>
              <a:solidFill>
                <a:srgbClr val="00B0F0"/>
              </a:solidFill>
              <a:effectLst/>
              <a:uLnTx/>
              <a:uFillTx/>
              <a:latin typeface="Cambria" panose="02040503050406030204" pitchFamily="18" charset="0"/>
              <a:ea typeface="+mn-ea"/>
              <a:cs typeface="+mn-cs"/>
            </a:endParaRPr>
          </a:p>
        </p:txBody>
      </p:sp>
      <p:sp>
        <p:nvSpPr>
          <p:cNvPr id="66" name="Rectangle 65">
            <a:extLst>
              <a:ext uri="{FF2B5EF4-FFF2-40B4-BE49-F238E27FC236}">
                <a16:creationId xmlns:a16="http://schemas.microsoft.com/office/drawing/2014/main" id="{37E94E55-A506-8A49-870C-E741EDF3E3C5}"/>
              </a:ext>
            </a:extLst>
          </p:cNvPr>
          <p:cNvSpPr/>
          <p:nvPr/>
        </p:nvSpPr>
        <p:spPr>
          <a:xfrm>
            <a:off x="2128684" y="2799107"/>
            <a:ext cx="267326" cy="47743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4" name="Rectangle 33">
            <a:extLst>
              <a:ext uri="{FF2B5EF4-FFF2-40B4-BE49-F238E27FC236}">
                <a16:creationId xmlns:a16="http://schemas.microsoft.com/office/drawing/2014/main" id="{93C357D4-BC80-594C-8957-F57A722F445B}"/>
              </a:ext>
            </a:extLst>
          </p:cNvPr>
          <p:cNvSpPr/>
          <p:nvPr/>
        </p:nvSpPr>
        <p:spPr>
          <a:xfrm>
            <a:off x="4047715" y="1816912"/>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½ 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rPr>
              <a:t>DD</a:t>
            </a:r>
          </a:p>
        </p:txBody>
      </p:sp>
      <p:sp>
        <p:nvSpPr>
          <p:cNvPr id="38" name="Rectangle 37">
            <a:extLst>
              <a:ext uri="{FF2B5EF4-FFF2-40B4-BE49-F238E27FC236}">
                <a16:creationId xmlns:a16="http://schemas.microsoft.com/office/drawing/2014/main" id="{924CF026-BD34-5344-87B0-ACA6D99B8FA4}"/>
              </a:ext>
            </a:extLst>
          </p:cNvPr>
          <p:cNvSpPr/>
          <p:nvPr/>
        </p:nvSpPr>
        <p:spPr>
          <a:xfrm>
            <a:off x="5028994" y="1765023"/>
            <a:ext cx="3960893"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2. </a:t>
            </a:r>
            <a:r>
              <a:rPr kumimoji="0" lang="en-US" sz="2000" b="0" i="0" u="none" strike="noStrike" kern="1200" cap="none" spc="0" normalizeH="0" baseline="0" noProof="0" dirty="0" err="1">
                <a:ln>
                  <a:noFill/>
                </a:ln>
                <a:solidFill>
                  <a:srgbClr val="C02900"/>
                </a:solidFill>
                <a:effectLst/>
                <a:uLnTx/>
                <a:uFillTx/>
                <a:latin typeface="Cambria" panose="02040503050406030204" pitchFamily="18" charset="0"/>
                <a:ea typeface="+mn-ea"/>
                <a:cs typeface="Arial" panose="020B0604020202020204" pitchFamily="34" charset="0"/>
              </a:rPr>
              <a:t>precharge</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 bitline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for next access</a:t>
            </a:r>
          </a:p>
        </p:txBody>
      </p:sp>
      <p:sp>
        <p:nvSpPr>
          <p:cNvPr id="39" name="Rectangle 38">
            <a:extLst>
              <a:ext uri="{FF2B5EF4-FFF2-40B4-BE49-F238E27FC236}">
                <a16:creationId xmlns:a16="http://schemas.microsoft.com/office/drawing/2014/main" id="{C65447AF-051A-DF44-BCC4-1FE148296EE4}"/>
              </a:ext>
            </a:extLst>
          </p:cNvPr>
          <p:cNvSpPr/>
          <p:nvPr/>
        </p:nvSpPr>
        <p:spPr>
          <a:xfrm>
            <a:off x="411699" y="1457956"/>
            <a:ext cx="1210589"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1.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lower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C02900"/>
                </a:solidFill>
                <a:effectLst/>
                <a:uLnTx/>
                <a:uFillTx/>
                <a:latin typeface="Cambria" panose="02040503050406030204" pitchFamily="18" charset="0"/>
                <a:ea typeface="+mn-ea"/>
                <a:cs typeface="Arial" panose="020B0604020202020204" pitchFamily="34" charset="0"/>
              </a:rPr>
              <a:t>wordline</a:t>
            </a:r>
            <a:endPar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endParaRPr>
          </a:p>
        </p:txBody>
      </p:sp>
      <p:sp>
        <p:nvSpPr>
          <p:cNvPr id="41" name="Rectangle 40">
            <a:extLst>
              <a:ext uri="{FF2B5EF4-FFF2-40B4-BE49-F238E27FC236}">
                <a16:creationId xmlns:a16="http://schemas.microsoft.com/office/drawing/2014/main" id="{ADCF052E-ED77-6C42-8234-55F65AB5E10E}"/>
              </a:ext>
            </a:extLst>
          </p:cNvPr>
          <p:cNvSpPr/>
          <p:nvPr/>
        </p:nvSpPr>
        <p:spPr>
          <a:xfrm>
            <a:off x="242693" y="4494171"/>
            <a:ext cx="1853391"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3.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disable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sense amplifier</a:t>
            </a:r>
          </a:p>
        </p:txBody>
      </p:sp>
    </p:spTree>
    <p:extLst>
      <p:ext uri="{BB962C8B-B14F-4D97-AF65-F5344CB8AC3E}">
        <p14:creationId xmlns:p14="http://schemas.microsoft.com/office/powerpoint/2010/main" val="345474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7" presetClass="emph" presetSubtype="2" fill="hold" nodeType="withEffect">
                                  <p:stCondLst>
                                    <p:cond delay="0"/>
                                  </p:stCondLst>
                                  <p:childTnLst>
                                    <p:animClr clrSpc="rgb" dir="cw">
                                      <p:cBhvr>
                                        <p:cTn id="9" dur="1000" fill="hold"/>
                                        <p:tgtEl>
                                          <p:spTgt spid="4"/>
                                        </p:tgtEl>
                                        <p:attrNameLst>
                                          <p:attrName>stroke.color</p:attrName>
                                        </p:attrNameLst>
                                      </p:cBhvr>
                                      <p:to>
                                        <a:schemeClr val="tx1"/>
                                      </p:to>
                                    </p:animClr>
                                    <p:set>
                                      <p:cBhvr>
                                        <p:cTn id="10" dur="1000" fill="hold"/>
                                        <p:tgtEl>
                                          <p:spTgt spid="4"/>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1000" fill="hold"/>
                                        <p:tgtEl>
                                          <p:spTgt spid="23"/>
                                        </p:tgtEl>
                                        <p:attrNameLst>
                                          <p:attrName>stroke.color</p:attrName>
                                        </p:attrNameLst>
                                      </p:cBhvr>
                                      <p:to>
                                        <a:schemeClr val="tx1"/>
                                      </p:to>
                                    </p:animClr>
                                    <p:set>
                                      <p:cBhvr>
                                        <p:cTn id="13" dur="1000" fill="hold"/>
                                        <p:tgtEl>
                                          <p:spTgt spid="23"/>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1000" fill="hold"/>
                                        <p:tgtEl>
                                          <p:spTgt spid="22"/>
                                        </p:tgtEl>
                                        <p:attrNameLst>
                                          <p:attrName>stroke.color</p:attrName>
                                        </p:attrNameLst>
                                      </p:cBhvr>
                                      <p:to>
                                        <a:schemeClr val="tx1"/>
                                      </p:to>
                                    </p:animClr>
                                    <p:set>
                                      <p:cBhvr>
                                        <p:cTn id="16" dur="1000" fill="hold"/>
                                        <p:tgtEl>
                                          <p:spTgt spid="22"/>
                                        </p:tgtEl>
                                        <p:attrNameLst>
                                          <p:attrName>stroke.on</p:attrName>
                                        </p:attrNameLst>
                                      </p:cBhvr>
                                      <p:to>
                                        <p:strVal val="true"/>
                                      </p:to>
                                    </p:set>
                                  </p:childTnLst>
                                </p:cTn>
                              </p:par>
                              <p:par>
                                <p:cTn id="17" presetID="7" presetClass="emph" presetSubtype="2" fill="hold" nodeType="withEffect">
                                  <p:stCondLst>
                                    <p:cond delay="0"/>
                                  </p:stCondLst>
                                  <p:childTnLst>
                                    <p:animClr clrSpc="rgb" dir="cw">
                                      <p:cBhvr>
                                        <p:cTn id="18" dur="1000" fill="hold"/>
                                        <p:tgtEl>
                                          <p:spTgt spid="19"/>
                                        </p:tgtEl>
                                        <p:attrNameLst>
                                          <p:attrName>stroke.color</p:attrName>
                                        </p:attrNameLst>
                                      </p:cBhvr>
                                      <p:to>
                                        <a:schemeClr val="tx1"/>
                                      </p:to>
                                    </p:animClr>
                                    <p:set>
                                      <p:cBhvr>
                                        <p:cTn id="19" dur="1000" fill="hold"/>
                                        <p:tgtEl>
                                          <p:spTgt spid="19"/>
                                        </p:tgtEl>
                                        <p:attrNameLst>
                                          <p:attrName>stroke.on</p:attrName>
                                        </p:attrNameLst>
                                      </p:cBhvr>
                                      <p:to>
                                        <p:strVal val="true"/>
                                      </p:to>
                                    </p:set>
                                  </p:childTnLst>
                                </p:cTn>
                              </p:par>
                              <p:par>
                                <p:cTn id="20" presetID="7" presetClass="emph" presetSubtype="2" fill="hold" nodeType="withEffect">
                                  <p:stCondLst>
                                    <p:cond delay="0"/>
                                  </p:stCondLst>
                                  <p:childTnLst>
                                    <p:animClr clrSpc="rgb" dir="cw">
                                      <p:cBhvr>
                                        <p:cTn id="21" dur="1000" fill="hold"/>
                                        <p:tgtEl>
                                          <p:spTgt spid="37"/>
                                        </p:tgtEl>
                                        <p:attrNameLst>
                                          <p:attrName>stroke.color</p:attrName>
                                        </p:attrNameLst>
                                      </p:cBhvr>
                                      <p:to>
                                        <a:schemeClr val="tx1"/>
                                      </p:to>
                                    </p:animClr>
                                    <p:set>
                                      <p:cBhvr>
                                        <p:cTn id="22" dur="1000" fill="hold"/>
                                        <p:tgtEl>
                                          <p:spTgt spid="37"/>
                                        </p:tgtEl>
                                        <p:attrNameLst>
                                          <p:attrName>stroke.on</p:attrName>
                                        </p:attrNameLst>
                                      </p:cBhvr>
                                      <p:to>
                                        <p:strVal val="true"/>
                                      </p:to>
                                    </p:set>
                                  </p:childTnLst>
                                </p:cTn>
                              </p:par>
                              <p:par>
                                <p:cTn id="23" presetID="7" presetClass="emph" presetSubtype="2" fill="hold" nodeType="withEffect">
                                  <p:stCondLst>
                                    <p:cond delay="0"/>
                                  </p:stCondLst>
                                  <p:childTnLst>
                                    <p:animClr clrSpc="rgb" dir="cw">
                                      <p:cBhvr>
                                        <p:cTn id="24" dur="1000" fill="hold"/>
                                        <p:tgtEl>
                                          <p:spTgt spid="36"/>
                                        </p:tgtEl>
                                        <p:attrNameLst>
                                          <p:attrName>stroke.color</p:attrName>
                                        </p:attrNameLst>
                                      </p:cBhvr>
                                      <p:to>
                                        <a:schemeClr val="tx1"/>
                                      </p:to>
                                    </p:animClr>
                                    <p:set>
                                      <p:cBhvr>
                                        <p:cTn id="25" dur="1000" fill="hold"/>
                                        <p:tgtEl>
                                          <p:spTgt spid="36"/>
                                        </p:tgtEl>
                                        <p:attrNameLst>
                                          <p:attrName>stroke.on</p:attrName>
                                        </p:attrNameLst>
                                      </p:cBhvr>
                                      <p:to>
                                        <p:strVal val="true"/>
                                      </p:to>
                                    </p:set>
                                  </p:childTnLst>
                                </p:cTn>
                              </p:par>
                              <p:par>
                                <p:cTn id="26" presetID="7" presetClass="emph" presetSubtype="2" fill="hold" nodeType="withEffect">
                                  <p:stCondLst>
                                    <p:cond delay="0"/>
                                  </p:stCondLst>
                                  <p:childTnLst>
                                    <p:animClr clrSpc="rgb" dir="cw">
                                      <p:cBhvr>
                                        <p:cTn id="27" dur="1000" fill="hold"/>
                                        <p:tgtEl>
                                          <p:spTgt spid="40"/>
                                        </p:tgtEl>
                                        <p:attrNameLst>
                                          <p:attrName>stroke.color</p:attrName>
                                        </p:attrNameLst>
                                      </p:cBhvr>
                                      <p:to>
                                        <a:schemeClr val="tx1"/>
                                      </p:to>
                                    </p:animClr>
                                    <p:set>
                                      <p:cBhvr>
                                        <p:cTn id="28" dur="1000" fill="hold"/>
                                        <p:tgtEl>
                                          <p:spTgt spid="40"/>
                                        </p:tgtEl>
                                        <p:attrNameLst>
                                          <p:attrName>stroke.on</p:attrName>
                                        </p:attrNameLst>
                                      </p:cBhvr>
                                      <p:to>
                                        <p:strVal val="true"/>
                                      </p:to>
                                    </p:set>
                                  </p:childTnLst>
                                </p:cTn>
                              </p:par>
                              <p:par>
                                <p:cTn id="29" presetID="7" presetClass="emph" presetSubtype="2" fill="hold" nodeType="withEffect">
                                  <p:stCondLst>
                                    <p:cond delay="0"/>
                                  </p:stCondLst>
                                  <p:childTnLst>
                                    <p:animClr clrSpc="rgb" dir="cw">
                                      <p:cBhvr>
                                        <p:cTn id="30" dur="1000" fill="hold"/>
                                        <p:tgtEl>
                                          <p:spTgt spid="44"/>
                                        </p:tgtEl>
                                        <p:attrNameLst>
                                          <p:attrName>stroke.color</p:attrName>
                                        </p:attrNameLst>
                                      </p:cBhvr>
                                      <p:to>
                                        <a:schemeClr val="tx1"/>
                                      </p:to>
                                    </p:animClr>
                                    <p:set>
                                      <p:cBhvr>
                                        <p:cTn id="31" dur="1000" fill="hold"/>
                                        <p:tgtEl>
                                          <p:spTgt spid="44"/>
                                        </p:tgtEl>
                                        <p:attrNameLst>
                                          <p:attrName>stroke.on</p:attrName>
                                        </p:attrNameLst>
                                      </p:cBhvr>
                                      <p:to>
                                        <p:strVal val="true"/>
                                      </p:to>
                                    </p:set>
                                  </p:childTnLst>
                                </p:cTn>
                              </p:par>
                              <p:par>
                                <p:cTn id="32" presetID="7" presetClass="emph" presetSubtype="2" fill="hold" nodeType="withEffect">
                                  <p:stCondLst>
                                    <p:cond delay="0"/>
                                  </p:stCondLst>
                                  <p:childTnLst>
                                    <p:animClr clrSpc="rgb" dir="cw">
                                      <p:cBhvr>
                                        <p:cTn id="33" dur="1000" fill="hold"/>
                                        <p:tgtEl>
                                          <p:spTgt spid="42"/>
                                        </p:tgtEl>
                                        <p:attrNameLst>
                                          <p:attrName>stroke.color</p:attrName>
                                        </p:attrNameLst>
                                      </p:cBhvr>
                                      <p:to>
                                        <a:schemeClr val="tx1"/>
                                      </p:to>
                                    </p:animClr>
                                    <p:set>
                                      <p:cBhvr>
                                        <p:cTn id="34" dur="1000" fill="hold"/>
                                        <p:tgtEl>
                                          <p:spTgt spid="42"/>
                                        </p:tgtEl>
                                        <p:attrNameLst>
                                          <p:attrName>stroke.on</p:attrName>
                                        </p:attrNameLst>
                                      </p:cBhvr>
                                      <p:to>
                                        <p:strVal val="true"/>
                                      </p:to>
                                    </p:set>
                                  </p:childTnLst>
                                </p:cTn>
                              </p:par>
                              <p:par>
                                <p:cTn id="35" presetID="7" presetClass="emph" presetSubtype="2" fill="hold" nodeType="withEffect">
                                  <p:stCondLst>
                                    <p:cond delay="0"/>
                                  </p:stCondLst>
                                  <p:childTnLst>
                                    <p:animClr clrSpc="rgb" dir="cw">
                                      <p:cBhvr>
                                        <p:cTn id="36" dur="1000" fill="hold"/>
                                        <p:tgtEl>
                                          <p:spTgt spid="11"/>
                                        </p:tgtEl>
                                        <p:attrNameLst>
                                          <p:attrName>stroke.color</p:attrName>
                                        </p:attrNameLst>
                                      </p:cBhvr>
                                      <p:to>
                                        <a:schemeClr val="tx1"/>
                                      </p:to>
                                    </p:animClr>
                                    <p:set>
                                      <p:cBhvr>
                                        <p:cTn id="37" dur="1000" fill="hold"/>
                                        <p:tgtEl>
                                          <p:spTgt spid="11"/>
                                        </p:tgtEl>
                                        <p:attrNameLst>
                                          <p:attrName>stroke.on</p:attrName>
                                        </p:attrNameLst>
                                      </p:cBhvr>
                                      <p:to>
                                        <p:strVal val="true"/>
                                      </p:to>
                                    </p:set>
                                  </p:childTnLst>
                                </p:cTn>
                              </p:par>
                              <p:par>
                                <p:cTn id="38" presetID="7" presetClass="emph" presetSubtype="2" fill="hold" nodeType="withEffect">
                                  <p:stCondLst>
                                    <p:cond delay="0"/>
                                  </p:stCondLst>
                                  <p:childTnLst>
                                    <p:animClr clrSpc="rgb" dir="cw">
                                      <p:cBhvr>
                                        <p:cTn id="39" dur="1000" fill="hold"/>
                                        <p:tgtEl>
                                          <p:spTgt spid="17"/>
                                        </p:tgtEl>
                                        <p:attrNameLst>
                                          <p:attrName>stroke.color</p:attrName>
                                        </p:attrNameLst>
                                      </p:cBhvr>
                                      <p:to>
                                        <a:schemeClr val="tx1"/>
                                      </p:to>
                                    </p:animClr>
                                    <p:set>
                                      <p:cBhvr>
                                        <p:cTn id="40" dur="1000" fill="hold"/>
                                        <p:tgtEl>
                                          <p:spTgt spid="17"/>
                                        </p:tgtEl>
                                        <p:attrNameLst>
                                          <p:attrName>stroke.on</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9"/>
                                        </p:tgtEl>
                                      </p:cBhvr>
                                    </p:animEffect>
                                    <p:set>
                                      <p:cBhvr>
                                        <p:cTn id="45" dur="1" fill="hold">
                                          <p:stCondLst>
                                            <p:cond delay="499"/>
                                          </p:stCondLst>
                                        </p:cTn>
                                        <p:tgtEl>
                                          <p:spTgt spid="39"/>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xit" presetSubtype="0" fill="hold" grpId="0" nodeType="withEffect">
                                  <p:stCondLst>
                                    <p:cond delay="0"/>
                                  </p:stCondLst>
                                  <p:childTnLst>
                                    <p:animEffect transition="out" filter="fade">
                                      <p:cBhvr>
                                        <p:cTn id="50" dur="500"/>
                                        <p:tgtEl>
                                          <p:spTgt spid="63"/>
                                        </p:tgtEl>
                                      </p:cBhvr>
                                    </p:animEffect>
                                    <p:set>
                                      <p:cBhvr>
                                        <p:cTn id="51" dur="1" fill="hold">
                                          <p:stCondLst>
                                            <p:cond delay="499"/>
                                          </p:stCondLst>
                                        </p:cTn>
                                        <p:tgtEl>
                                          <p:spTgt spid="63"/>
                                        </p:tgtEl>
                                        <p:attrNameLst>
                                          <p:attrName>style.visibility</p:attrName>
                                        </p:attrNameLst>
                                      </p:cBhvr>
                                      <p:to>
                                        <p:strVal val="hidden"/>
                                      </p:to>
                                    </p:set>
                                  </p:childTnLst>
                                </p:cTn>
                              </p:par>
                              <p:par>
                                <p:cTn id="52" presetID="7" presetClass="emph" presetSubtype="2" fill="hold" nodeType="withEffect">
                                  <p:stCondLst>
                                    <p:cond delay="0"/>
                                  </p:stCondLst>
                                  <p:childTnLst>
                                    <p:animClr clrSpc="rgb" dir="cw">
                                      <p:cBhvr>
                                        <p:cTn id="53" dur="2000" fill="hold"/>
                                        <p:tgtEl>
                                          <p:spTgt spid="9"/>
                                        </p:tgtEl>
                                        <p:attrNameLst>
                                          <p:attrName>stroke.color</p:attrName>
                                        </p:attrNameLst>
                                      </p:cBhvr>
                                      <p:to>
                                        <a:schemeClr val="tx1"/>
                                      </p:to>
                                    </p:animClr>
                                    <p:set>
                                      <p:cBhvr>
                                        <p:cTn id="54" dur="2000" fill="hold"/>
                                        <p:tgtEl>
                                          <p:spTgt spid="9"/>
                                        </p:tgtEl>
                                        <p:attrNameLst>
                                          <p:attrName>stroke.on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46"/>
                                        </p:tgtEl>
                                        <p:attrNameLst>
                                          <p:attrName>fillcolor</p:attrName>
                                        </p:attrNameLst>
                                      </p:cBhvr>
                                      <p:to>
                                        <a:srgbClr val="EEDD88"/>
                                      </p:to>
                                    </p:animClr>
                                    <p:set>
                                      <p:cBhvr>
                                        <p:cTn id="57" dur="2000" fill="hold"/>
                                        <p:tgtEl>
                                          <p:spTgt spid="46"/>
                                        </p:tgtEl>
                                        <p:attrNameLst>
                                          <p:attrName>fill.type</p:attrName>
                                        </p:attrNameLst>
                                      </p:cBhvr>
                                      <p:to>
                                        <p:strVal val="solid"/>
                                      </p:to>
                                    </p:set>
                                    <p:set>
                                      <p:cBhvr>
                                        <p:cTn id="58" dur="2000" fill="hold"/>
                                        <p:tgtEl>
                                          <p:spTgt spid="46"/>
                                        </p:tgtEl>
                                        <p:attrNameLst>
                                          <p:attrName>fill.on</p:attrName>
                                        </p:attrNameLst>
                                      </p:cBhvr>
                                      <p:to>
                                        <p:strVal val="true"/>
                                      </p:to>
                                    </p:set>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38"/>
                                        </p:tgtEl>
                                      </p:cBhvr>
                                    </p:animEffect>
                                    <p:set>
                                      <p:cBhvr>
                                        <p:cTn id="66" dur="1" fill="hold">
                                          <p:stCondLst>
                                            <p:cond delay="499"/>
                                          </p:stCondLst>
                                        </p:cTn>
                                        <p:tgtEl>
                                          <p:spTgt spid="38"/>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par>
                                <p:cTn id="70" presetID="7" presetClass="emph" presetSubtype="2" fill="hold" nodeType="withEffect">
                                  <p:stCondLst>
                                    <p:cond delay="0"/>
                                  </p:stCondLst>
                                  <p:childTnLst>
                                    <p:animClr clrSpc="rgb" dir="cw">
                                      <p:cBhvr>
                                        <p:cTn id="71" dur="1000" fill="hold"/>
                                        <p:tgtEl>
                                          <p:spTgt spid="49"/>
                                        </p:tgtEl>
                                        <p:attrNameLst>
                                          <p:attrName>stroke.color</p:attrName>
                                        </p:attrNameLst>
                                      </p:cBhvr>
                                      <p:to>
                                        <a:schemeClr val="tx1"/>
                                      </p:to>
                                    </p:animClr>
                                    <p:set>
                                      <p:cBhvr>
                                        <p:cTn id="72" dur="1000" fill="hold"/>
                                        <p:tgtEl>
                                          <p:spTgt spid="4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4" grpId="0"/>
      <p:bldP spid="38" grpId="0"/>
      <p:bldP spid="38" grpId="1"/>
      <p:bldP spid="39" grpId="0"/>
      <p:bldP spid="39" grpId="1"/>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182694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218763"/>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ヒラギノ角ゴ ProN W6"/>
                <a:cs typeface="Times New Roman" panose="02020603050405020304" pitchFamily="18" charset="0"/>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
        <p:nvSpPr>
          <p:cNvPr id="3" name="Slide Number Placeholder 2">
            <a:extLst>
              <a:ext uri="{FF2B5EF4-FFF2-40B4-BE49-F238E27FC236}">
                <a16:creationId xmlns:a16="http://schemas.microsoft.com/office/drawing/2014/main" id="{24CFD09E-14BE-FE3D-20E4-A19EE70E6981}"/>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15</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352973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1A5712"/>
                </a:solidFill>
                <a:latin typeface="Garamond"/>
                <a:cs typeface="Garamond"/>
              </a:rPr>
              <a:t>RowClone: Intra-Subarray</a:t>
            </a:r>
            <a:endParaRPr lang="en-US" dirty="0"/>
          </a:p>
        </p:txBody>
      </p:sp>
      <p:sp>
        <p:nvSpPr>
          <p:cNvPr id="79" name="Rectangle 78"/>
          <p:cNvSpPr/>
          <p:nvPr/>
        </p:nvSpPr>
        <p:spPr>
          <a:xfrm>
            <a:off x="3055938" y="2059400"/>
            <a:ext cx="315912" cy="677862"/>
          </a:xfrm>
          <a:prstGeom prst="rect">
            <a:avLst/>
          </a:prstGeom>
          <a:solidFill>
            <a:srgbClr val="262626">
              <a:lumMod val="50000"/>
              <a:lumOff val="5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0" name="Rectangle 79"/>
          <p:cNvSpPr/>
          <p:nvPr/>
        </p:nvSpPr>
        <p:spPr>
          <a:xfrm>
            <a:off x="3055938" y="2330862"/>
            <a:ext cx="315912" cy="406400"/>
          </a:xfrm>
          <a:prstGeom prst="rect">
            <a:avLst/>
          </a:prstGeom>
          <a:solidFill>
            <a:srgbClr val="262626">
              <a:lumMod val="50000"/>
              <a:lumOff val="5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81" name="Group 8"/>
          <p:cNvGrpSpPr>
            <a:grpSpLocks/>
          </p:cNvGrpSpPr>
          <p:nvPr/>
        </p:nvGrpSpPr>
        <p:grpSpPr bwMode="auto">
          <a:xfrm>
            <a:off x="5486400" y="1519238"/>
            <a:ext cx="1104112" cy="762000"/>
            <a:chOff x="2833828" y="1833265"/>
            <a:chExt cx="1104352" cy="762000"/>
          </a:xfrm>
        </p:grpSpPr>
        <p:grpSp>
          <p:nvGrpSpPr>
            <p:cNvPr id="82" name="Group 45"/>
            <p:cNvGrpSpPr>
              <a:grpSpLocks/>
            </p:cNvGrpSpPr>
            <p:nvPr/>
          </p:nvGrpSpPr>
          <p:grpSpPr bwMode="auto">
            <a:xfrm>
              <a:off x="2833828" y="1833265"/>
              <a:ext cx="152433" cy="762000"/>
              <a:chOff x="2833828" y="1833265"/>
              <a:chExt cx="152433" cy="762000"/>
            </a:xfrm>
          </p:grpSpPr>
          <p:sp>
            <p:nvSpPr>
              <p:cNvPr id="84" name="Rectangle 83"/>
              <p:cNvSpPr/>
              <p:nvPr/>
            </p:nvSpPr>
            <p:spPr>
              <a:xfrm>
                <a:off x="2842180" y="2209502"/>
                <a:ext cx="138142" cy="381000"/>
              </a:xfrm>
              <a:prstGeom prst="rect">
                <a:avLst/>
              </a:prstGeom>
              <a:solidFill>
                <a:srgbClr val="17365D">
                  <a:lumMod val="60000"/>
                  <a:lumOff val="4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5" name="Rectangle 84"/>
              <p:cNvSpPr/>
              <p:nvPr/>
            </p:nvSpPr>
            <p:spPr>
              <a:xfrm>
                <a:off x="2833828" y="1833265"/>
                <a:ext cx="152433" cy="762000"/>
              </a:xfrm>
              <a:prstGeom prst="rect">
                <a:avLst/>
              </a:prstGeom>
              <a:no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83" name="TextBox 10"/>
            <p:cNvSpPr txBox="1">
              <a:spLocks noChangeArrowheads="1"/>
            </p:cNvSpPr>
            <p:nvPr/>
          </p:nvSpPr>
          <p:spPr bwMode="auto">
            <a:xfrm>
              <a:off x="3048000" y="1905000"/>
              <a:ext cx="89018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/2</a:t>
              </a:r>
            </a:p>
          </p:txBody>
        </p:sp>
      </p:grpSp>
      <p:grpSp>
        <p:nvGrpSpPr>
          <p:cNvPr id="86" name="Group 13"/>
          <p:cNvGrpSpPr>
            <a:grpSpLocks/>
          </p:cNvGrpSpPr>
          <p:nvPr/>
        </p:nvGrpSpPr>
        <p:grpSpPr bwMode="auto">
          <a:xfrm>
            <a:off x="5486400" y="5634918"/>
            <a:ext cx="1104112" cy="762000"/>
            <a:chOff x="2833828" y="1833265"/>
            <a:chExt cx="1104352" cy="762000"/>
          </a:xfrm>
        </p:grpSpPr>
        <p:grpSp>
          <p:nvGrpSpPr>
            <p:cNvPr id="87" name="Group 45"/>
            <p:cNvGrpSpPr>
              <a:grpSpLocks/>
            </p:cNvGrpSpPr>
            <p:nvPr/>
          </p:nvGrpSpPr>
          <p:grpSpPr bwMode="auto">
            <a:xfrm>
              <a:off x="2833828" y="1833265"/>
              <a:ext cx="152433" cy="762000"/>
              <a:chOff x="2833828" y="1833265"/>
              <a:chExt cx="152433" cy="762000"/>
            </a:xfrm>
          </p:grpSpPr>
          <p:sp>
            <p:nvSpPr>
              <p:cNvPr id="89" name="Rectangle 88"/>
              <p:cNvSpPr/>
              <p:nvPr/>
            </p:nvSpPr>
            <p:spPr>
              <a:xfrm>
                <a:off x="2833828" y="1833265"/>
                <a:ext cx="152433" cy="762000"/>
              </a:xfrm>
              <a:prstGeom prst="rect">
                <a:avLst/>
              </a:prstGeom>
              <a:solidFill>
                <a:sysClr val="window" lastClr="FFFFFF"/>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0" name="Rectangle 89"/>
              <p:cNvSpPr/>
              <p:nvPr/>
            </p:nvSpPr>
            <p:spPr>
              <a:xfrm>
                <a:off x="2848119" y="2209503"/>
                <a:ext cx="127028" cy="381000"/>
              </a:xfrm>
              <a:prstGeom prst="rect">
                <a:avLst/>
              </a:prstGeom>
              <a:solidFill>
                <a:srgbClr val="17365D">
                  <a:lumMod val="60000"/>
                  <a:lumOff val="4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88" name="TextBox 15"/>
            <p:cNvSpPr txBox="1">
              <a:spLocks noChangeArrowheads="1"/>
            </p:cNvSpPr>
            <p:nvPr/>
          </p:nvSpPr>
          <p:spPr bwMode="auto">
            <a:xfrm>
              <a:off x="3048000" y="1905000"/>
              <a:ext cx="89018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/2</a:t>
              </a:r>
            </a:p>
          </p:txBody>
        </p:sp>
      </p:grpSp>
      <p:grpSp>
        <p:nvGrpSpPr>
          <p:cNvPr id="91" name="Group 18"/>
          <p:cNvGrpSpPr>
            <a:grpSpLocks/>
          </p:cNvGrpSpPr>
          <p:nvPr/>
        </p:nvGrpSpPr>
        <p:grpSpPr bwMode="auto">
          <a:xfrm>
            <a:off x="2366445" y="2055812"/>
            <a:ext cx="1570555" cy="677863"/>
            <a:chOff x="1526411" y="2286001"/>
            <a:chExt cx="1902589" cy="762000"/>
          </a:xfrm>
        </p:grpSpPr>
        <p:grpSp>
          <p:nvGrpSpPr>
            <p:cNvPr id="92" name="Group 34"/>
            <p:cNvGrpSpPr>
              <a:grpSpLocks/>
            </p:cNvGrpSpPr>
            <p:nvPr/>
          </p:nvGrpSpPr>
          <p:grpSpPr bwMode="auto">
            <a:xfrm>
              <a:off x="1922949" y="2286001"/>
              <a:ext cx="1506051" cy="762000"/>
              <a:chOff x="1922949" y="2667001"/>
              <a:chExt cx="1506051" cy="762000"/>
            </a:xfrm>
          </p:grpSpPr>
          <p:cxnSp>
            <p:nvCxnSpPr>
              <p:cNvPr id="94" name="Straight Connector 93"/>
              <p:cNvCxnSpPr/>
              <p:nvPr/>
            </p:nvCxnSpPr>
            <p:spPr>
              <a:xfrm rot="5400000">
                <a:off x="1982592" y="3048001"/>
                <a:ext cx="762000" cy="0"/>
              </a:xfrm>
              <a:prstGeom prst="line">
                <a:avLst/>
              </a:prstGeom>
              <a:noFill/>
              <a:ln w="38100" cap="flat" cmpd="sng" algn="ctr">
                <a:solidFill>
                  <a:srgbClr val="262626">
                    <a:lumMod val="90000"/>
                    <a:lumOff val="10000"/>
                  </a:srgbClr>
                </a:solidFill>
                <a:prstDash val="solid"/>
                <a:headEnd type="none" w="med" len="med"/>
                <a:tailEnd type="none" w="med" len="med"/>
              </a:ln>
              <a:effectLst/>
            </p:spPr>
          </p:cxnSp>
          <p:cxnSp>
            <p:nvCxnSpPr>
              <p:cNvPr id="95" name="Straight Connector 94"/>
              <p:cNvCxnSpPr/>
              <p:nvPr/>
            </p:nvCxnSpPr>
            <p:spPr>
              <a:xfrm rot="5400000">
                <a:off x="2363370" y="3048001"/>
                <a:ext cx="762000" cy="0"/>
              </a:xfrm>
              <a:prstGeom prst="line">
                <a:avLst/>
              </a:prstGeom>
              <a:noFill/>
              <a:ln w="38100" cap="flat" cmpd="sng" algn="ctr">
                <a:solidFill>
                  <a:srgbClr val="262626">
                    <a:lumMod val="90000"/>
                    <a:lumOff val="10000"/>
                  </a:srgbClr>
                </a:solidFill>
                <a:prstDash val="solid"/>
                <a:headEnd type="none" w="med" len="med"/>
                <a:tailEnd type="none" w="med" len="med"/>
              </a:ln>
              <a:effectLst/>
            </p:spPr>
          </p:cxnSp>
          <p:cxnSp>
            <p:nvCxnSpPr>
              <p:cNvPr id="96" name="Straight Connector 95"/>
              <p:cNvCxnSpPr/>
              <p:nvPr/>
            </p:nvCxnSpPr>
            <p:spPr>
              <a:xfrm>
                <a:off x="2744370" y="3048892"/>
                <a:ext cx="684630" cy="0"/>
              </a:xfrm>
              <a:prstGeom prst="line">
                <a:avLst/>
              </a:prstGeom>
              <a:noFill/>
              <a:ln w="28575" cap="flat" cmpd="sng" algn="ctr">
                <a:solidFill>
                  <a:srgbClr val="262626">
                    <a:lumMod val="90000"/>
                    <a:lumOff val="10000"/>
                  </a:srgbClr>
                </a:solidFill>
                <a:prstDash val="solid"/>
                <a:headEnd type="none" w="med" len="med"/>
                <a:tailEnd type="none" w="med" len="med"/>
              </a:ln>
              <a:effectLst/>
            </p:spPr>
          </p:cxnSp>
          <p:cxnSp>
            <p:nvCxnSpPr>
              <p:cNvPr id="97" name="Shape 24"/>
              <p:cNvCxnSpPr>
                <a:endCxn id="93" idx="3"/>
              </p:cNvCxnSpPr>
              <p:nvPr/>
            </p:nvCxnSpPr>
            <p:spPr>
              <a:xfrm rot="10800000" flipV="1">
                <a:off x="1922949" y="3047107"/>
                <a:ext cx="440647" cy="3669"/>
              </a:xfrm>
              <a:prstGeom prst="bentConnector3">
                <a:avLst>
                  <a:gd name="adj1" fmla="val 50000"/>
                </a:avLst>
              </a:prstGeom>
              <a:noFill/>
              <a:ln w="28575" cap="flat" cmpd="sng" algn="ctr">
                <a:solidFill>
                  <a:srgbClr val="333333"/>
                </a:solidFill>
                <a:prstDash val="solid"/>
                <a:tailEnd type="stealth" w="lg" len="lg"/>
              </a:ln>
              <a:effectLst/>
            </p:spPr>
          </p:cxnSp>
        </p:grpSp>
        <p:sp>
          <p:nvSpPr>
            <p:cNvPr id="93" name="TextBox 20"/>
            <p:cNvSpPr txBox="1">
              <a:spLocks noChangeArrowheads="1"/>
            </p:cNvSpPr>
            <p:nvPr/>
          </p:nvSpPr>
          <p:spPr bwMode="auto">
            <a:xfrm>
              <a:off x="1526411" y="2444890"/>
              <a:ext cx="396536" cy="449772"/>
            </a:xfrm>
            <a:prstGeom prst="rect">
              <a:avLst/>
            </a:prstGeom>
            <a:noFill/>
            <a:ln w="9525">
              <a:noFill/>
              <a:miter lim="800000"/>
              <a:headEnd/>
              <a:tailEnd/>
            </a:ln>
          </p:spPr>
          <p:txBody>
            <a:bodyPr wrap="non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Arial" pitchFamily="34" charset="0"/>
                  <a:ea typeface="ヒラギノ角ゴ ProN W6"/>
                  <a:cs typeface="Arial" pitchFamily="34" charset="0"/>
                </a:rPr>
                <a:t>0</a:t>
              </a:r>
            </a:p>
          </p:txBody>
        </p:sp>
      </p:grpSp>
      <p:cxnSp>
        <p:nvCxnSpPr>
          <p:cNvPr id="98" name="Straight Connector 97"/>
          <p:cNvCxnSpPr/>
          <p:nvPr/>
        </p:nvCxnSpPr>
        <p:spPr>
          <a:xfrm>
            <a:off x="4484688" y="2401886"/>
            <a:ext cx="825500" cy="0"/>
          </a:xfrm>
          <a:prstGeom prst="line">
            <a:avLst/>
          </a:prstGeom>
          <a:noFill/>
          <a:ln w="28575" cap="flat" cmpd="sng" algn="ctr">
            <a:solidFill>
              <a:srgbClr val="262626">
                <a:lumMod val="90000"/>
                <a:lumOff val="10000"/>
              </a:srgbClr>
            </a:solidFill>
            <a:prstDash val="solid"/>
            <a:headEnd type="none" w="med" len="med"/>
            <a:tailEnd type="none" w="med" len="med"/>
          </a:ln>
          <a:effectLst/>
        </p:spPr>
      </p:cxnSp>
      <p:cxnSp>
        <p:nvCxnSpPr>
          <p:cNvPr id="99" name="Straight Arrow Connector 98"/>
          <p:cNvCxnSpPr/>
          <p:nvPr/>
        </p:nvCxnSpPr>
        <p:spPr>
          <a:xfrm flipV="1">
            <a:off x="3941763" y="2097086"/>
            <a:ext cx="457200" cy="304800"/>
          </a:xfrm>
          <a:prstGeom prst="straightConnector1">
            <a:avLst/>
          </a:prstGeom>
          <a:noFill/>
          <a:ln w="28575" cap="flat" cmpd="sng" algn="ctr">
            <a:solidFill>
              <a:srgbClr val="FF0000"/>
            </a:solidFill>
            <a:prstDash val="solid"/>
            <a:headEnd type="none"/>
            <a:tailEnd type="stealth" w="lg" len="lg"/>
          </a:ln>
          <a:effectLst/>
        </p:spPr>
      </p:cxnSp>
      <p:cxnSp>
        <p:nvCxnSpPr>
          <p:cNvPr id="100" name="Straight Arrow Connector 99"/>
          <p:cNvCxnSpPr/>
          <p:nvPr/>
        </p:nvCxnSpPr>
        <p:spPr>
          <a:xfrm>
            <a:off x="3941763" y="2389186"/>
            <a:ext cx="533400" cy="1588"/>
          </a:xfrm>
          <a:prstGeom prst="straightConnector1">
            <a:avLst/>
          </a:prstGeom>
          <a:noFill/>
          <a:ln w="28575" cap="flat" cmpd="sng" algn="ctr">
            <a:solidFill>
              <a:srgbClr val="FF0000"/>
            </a:solidFill>
            <a:prstDash val="solid"/>
            <a:headEnd type="none"/>
            <a:tailEnd type="stealth" w="lg" len="lg"/>
          </a:ln>
          <a:effectLst/>
        </p:spPr>
      </p:cxnSp>
      <p:grpSp>
        <p:nvGrpSpPr>
          <p:cNvPr id="101" name="Group 28"/>
          <p:cNvGrpSpPr>
            <a:grpSpLocks/>
          </p:cNvGrpSpPr>
          <p:nvPr/>
        </p:nvGrpSpPr>
        <p:grpSpPr bwMode="auto">
          <a:xfrm>
            <a:off x="5486400" y="1524000"/>
            <a:ext cx="1546603" cy="762000"/>
            <a:chOff x="2833828" y="1833265"/>
            <a:chExt cx="1546493" cy="762000"/>
          </a:xfrm>
        </p:grpSpPr>
        <p:grpSp>
          <p:nvGrpSpPr>
            <p:cNvPr id="102" name="Group 45"/>
            <p:cNvGrpSpPr>
              <a:grpSpLocks/>
            </p:cNvGrpSpPr>
            <p:nvPr/>
          </p:nvGrpSpPr>
          <p:grpSpPr bwMode="auto">
            <a:xfrm>
              <a:off x="2833828" y="1833265"/>
              <a:ext cx="152389" cy="762000"/>
              <a:chOff x="2833828" y="1833265"/>
              <a:chExt cx="152389" cy="762000"/>
            </a:xfrm>
          </p:grpSpPr>
          <p:sp>
            <p:nvSpPr>
              <p:cNvPr id="104" name="Rectangle 103"/>
              <p:cNvSpPr/>
              <p:nvPr/>
            </p:nvSpPr>
            <p:spPr>
              <a:xfrm>
                <a:off x="2842177" y="2138065"/>
                <a:ext cx="138102" cy="452438"/>
              </a:xfrm>
              <a:prstGeom prst="rect">
                <a:avLst/>
              </a:prstGeom>
              <a:solidFill>
                <a:srgbClr val="17365D">
                  <a:lumMod val="60000"/>
                  <a:lumOff val="4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5" name="Rectangle 104"/>
              <p:cNvSpPr/>
              <p:nvPr/>
            </p:nvSpPr>
            <p:spPr>
              <a:xfrm>
                <a:off x="2833828" y="1833265"/>
                <a:ext cx="152389" cy="762000"/>
              </a:xfrm>
              <a:prstGeom prst="rect">
                <a:avLst/>
              </a:prstGeom>
              <a:no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03" name="TextBox 30"/>
            <p:cNvSpPr txBox="1">
              <a:spLocks noChangeArrowheads="1"/>
            </p:cNvSpPr>
            <p:nvPr/>
          </p:nvSpPr>
          <p:spPr bwMode="auto">
            <a:xfrm>
              <a:off x="3048000" y="1905000"/>
              <a:ext cx="1332321"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/2 + </a:t>
              </a:r>
              <a:r>
                <a:rPr kumimoji="0" lang="el-GR" sz="2400" b="0" i="0" u="none" strike="noStrike" kern="0" cap="none" spc="0" normalizeH="0" baseline="0" noProof="0" dirty="0">
                  <a:ln>
                    <a:noFill/>
                  </a:ln>
                  <a:solidFill>
                    <a:sysClr val="windowText" lastClr="000000"/>
                  </a:solidFill>
                  <a:effectLst/>
                  <a:uLnTx/>
                  <a:uFillTx/>
                  <a:latin typeface="Myriad Pro Bold Cond"/>
                  <a:ea typeface="ヒラギノ角ゴ ProN W6"/>
                </a:rPr>
                <a:t>δ</a:t>
              </a:r>
              <a:endPar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grpSp>
      <p:grpSp>
        <p:nvGrpSpPr>
          <p:cNvPr id="106" name="Group 33"/>
          <p:cNvGrpSpPr>
            <a:grpSpLocks/>
          </p:cNvGrpSpPr>
          <p:nvPr/>
        </p:nvGrpSpPr>
        <p:grpSpPr bwMode="auto">
          <a:xfrm>
            <a:off x="5486403" y="5634918"/>
            <a:ext cx="530257" cy="842082"/>
            <a:chOff x="7315200" y="2514600"/>
            <a:chExt cx="530065" cy="843373"/>
          </a:xfrm>
        </p:grpSpPr>
        <p:sp>
          <p:nvSpPr>
            <p:cNvPr id="107" name="Rectangle 106"/>
            <p:cNvSpPr/>
            <p:nvPr/>
          </p:nvSpPr>
          <p:spPr>
            <a:xfrm>
              <a:off x="7315200" y="2514600"/>
              <a:ext cx="152345" cy="761579"/>
            </a:xfrm>
            <a:prstGeom prst="rect">
              <a:avLst/>
            </a:prstGeom>
            <a:solidFill>
              <a:sysClr val="window" lastClr="FFFFFF"/>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8" name="TextBox 35"/>
            <p:cNvSpPr txBox="1">
              <a:spLocks noChangeArrowheads="1"/>
            </p:cNvSpPr>
            <p:nvPr/>
          </p:nvSpPr>
          <p:spPr bwMode="auto">
            <a:xfrm>
              <a:off x="7489206" y="2895600"/>
              <a:ext cx="356059" cy="46237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Arial" pitchFamily="34" charset="0"/>
                  <a:ea typeface="ヒラギノ角ゴ ProN W6"/>
                  <a:cs typeface="Arial" pitchFamily="34" charset="0"/>
                </a:rPr>
                <a:t>0</a:t>
              </a:r>
            </a:p>
          </p:txBody>
        </p:sp>
      </p:grpSp>
      <p:grpSp>
        <p:nvGrpSpPr>
          <p:cNvPr id="109" name="Group 36"/>
          <p:cNvGrpSpPr>
            <a:grpSpLocks/>
          </p:cNvGrpSpPr>
          <p:nvPr/>
        </p:nvGrpSpPr>
        <p:grpSpPr bwMode="auto">
          <a:xfrm>
            <a:off x="5486400" y="1519238"/>
            <a:ext cx="821880" cy="766762"/>
            <a:chOff x="3657600" y="2510135"/>
            <a:chExt cx="822165" cy="766465"/>
          </a:xfrm>
        </p:grpSpPr>
        <p:sp>
          <p:nvSpPr>
            <p:cNvPr id="110" name="Rectangle 109"/>
            <p:cNvSpPr/>
            <p:nvPr/>
          </p:nvSpPr>
          <p:spPr>
            <a:xfrm>
              <a:off x="3657600" y="2514895"/>
              <a:ext cx="152453" cy="761705"/>
            </a:xfrm>
            <a:prstGeom prst="rect">
              <a:avLst/>
            </a:prstGeom>
            <a:solidFill>
              <a:srgbClr val="17365D">
                <a:lumMod val="60000"/>
                <a:lumOff val="40000"/>
              </a:srgbClr>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1" name="TextBox 38"/>
            <p:cNvSpPr txBox="1">
              <a:spLocks noChangeArrowheads="1"/>
            </p:cNvSpPr>
            <p:nvPr/>
          </p:nvSpPr>
          <p:spPr bwMode="auto">
            <a:xfrm>
              <a:off x="3831606" y="2510135"/>
              <a:ext cx="648159" cy="461486"/>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endPar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grpSp>
      <p:grpSp>
        <p:nvGrpSpPr>
          <p:cNvPr id="112" name="Group 39"/>
          <p:cNvGrpSpPr>
            <a:grpSpLocks/>
          </p:cNvGrpSpPr>
          <p:nvPr/>
        </p:nvGrpSpPr>
        <p:grpSpPr bwMode="auto">
          <a:xfrm>
            <a:off x="2819400" y="1292225"/>
            <a:ext cx="914400" cy="765175"/>
            <a:chOff x="2895600" y="2510135"/>
            <a:chExt cx="914400" cy="766465"/>
          </a:xfrm>
        </p:grpSpPr>
        <p:sp>
          <p:nvSpPr>
            <p:cNvPr id="113" name="Rectangle 112"/>
            <p:cNvSpPr/>
            <p:nvPr/>
          </p:nvSpPr>
          <p:spPr>
            <a:xfrm>
              <a:off x="3657600" y="2514906"/>
              <a:ext cx="152400" cy="761694"/>
            </a:xfrm>
            <a:prstGeom prst="rect">
              <a:avLst/>
            </a:prstGeom>
            <a:solidFill>
              <a:srgbClr val="17365D">
                <a:lumMod val="60000"/>
                <a:lumOff val="40000"/>
              </a:srgbClr>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4" name="TextBox 41"/>
            <p:cNvSpPr txBox="1">
              <a:spLocks noChangeArrowheads="1"/>
            </p:cNvSpPr>
            <p:nvPr/>
          </p:nvSpPr>
          <p:spPr bwMode="auto">
            <a:xfrm>
              <a:off x="2895600" y="2510135"/>
              <a:ext cx="647934" cy="46244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endPar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grpSp>
      <p:grpSp>
        <p:nvGrpSpPr>
          <p:cNvPr id="115" name="Group 42"/>
          <p:cNvGrpSpPr>
            <a:grpSpLocks/>
          </p:cNvGrpSpPr>
          <p:nvPr/>
        </p:nvGrpSpPr>
        <p:grpSpPr bwMode="auto">
          <a:xfrm>
            <a:off x="2036763" y="1270000"/>
            <a:ext cx="1697037" cy="762000"/>
            <a:chOff x="1289075" y="1833265"/>
            <a:chExt cx="1697153" cy="762000"/>
          </a:xfrm>
        </p:grpSpPr>
        <p:grpSp>
          <p:nvGrpSpPr>
            <p:cNvPr id="116" name="Group 45"/>
            <p:cNvGrpSpPr>
              <a:grpSpLocks/>
            </p:cNvGrpSpPr>
            <p:nvPr/>
          </p:nvGrpSpPr>
          <p:grpSpPr bwMode="auto">
            <a:xfrm>
              <a:off x="2833818" y="1833265"/>
              <a:ext cx="152410" cy="762000"/>
              <a:chOff x="2833818" y="1833265"/>
              <a:chExt cx="152410" cy="762000"/>
            </a:xfrm>
          </p:grpSpPr>
          <p:sp>
            <p:nvSpPr>
              <p:cNvPr id="118" name="Rectangle 117"/>
              <p:cNvSpPr/>
              <p:nvPr/>
            </p:nvSpPr>
            <p:spPr>
              <a:xfrm>
                <a:off x="2833818" y="1833265"/>
                <a:ext cx="152410" cy="762000"/>
              </a:xfrm>
              <a:prstGeom prst="rect">
                <a:avLst/>
              </a:prstGeom>
              <a:solidFill>
                <a:sysClr val="window" lastClr="FFFFFF"/>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9" name="Rectangle 118"/>
              <p:cNvSpPr/>
              <p:nvPr/>
            </p:nvSpPr>
            <p:spPr>
              <a:xfrm>
                <a:off x="2848107" y="2138065"/>
                <a:ext cx="127008" cy="452438"/>
              </a:xfrm>
              <a:prstGeom prst="rect">
                <a:avLst/>
              </a:prstGeom>
              <a:solidFill>
                <a:srgbClr val="17365D">
                  <a:lumMod val="60000"/>
                  <a:lumOff val="4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17" name="TextBox 44"/>
            <p:cNvSpPr txBox="1">
              <a:spLocks noChangeArrowheads="1"/>
            </p:cNvSpPr>
            <p:nvPr/>
          </p:nvSpPr>
          <p:spPr bwMode="auto">
            <a:xfrm>
              <a:off x="1289075" y="1857213"/>
              <a:ext cx="1332507"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/2 + </a:t>
              </a:r>
              <a:r>
                <a:rPr kumimoji="0" lang="el-GR" sz="2400" b="0" i="0" u="none" strike="noStrike" kern="0" cap="none" spc="0" normalizeH="0" baseline="0" noProof="0" dirty="0">
                  <a:ln>
                    <a:noFill/>
                  </a:ln>
                  <a:solidFill>
                    <a:sysClr val="windowText" lastClr="000000"/>
                  </a:solidFill>
                  <a:effectLst/>
                  <a:uLnTx/>
                  <a:uFillTx/>
                  <a:latin typeface="Myriad Pro Bold Cond"/>
                  <a:ea typeface="ヒラギノ角ゴ ProN W6"/>
                </a:rPr>
                <a:t>δ</a:t>
              </a:r>
              <a:endPar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grpSp>
      <p:grpSp>
        <p:nvGrpSpPr>
          <p:cNvPr id="120" name="Group 47"/>
          <p:cNvGrpSpPr>
            <a:grpSpLocks/>
          </p:cNvGrpSpPr>
          <p:nvPr/>
        </p:nvGrpSpPr>
        <p:grpSpPr bwMode="auto">
          <a:xfrm>
            <a:off x="4165600" y="1881188"/>
            <a:ext cx="2362200" cy="4244975"/>
            <a:chOff x="1371600" y="1371600"/>
            <a:chExt cx="2362200" cy="4245429"/>
          </a:xfrm>
          <a:solidFill>
            <a:sysClr val="window" lastClr="FFFFFF">
              <a:lumMod val="75000"/>
            </a:sysClr>
          </a:solidFill>
        </p:grpSpPr>
        <p:sp>
          <p:nvSpPr>
            <p:cNvPr id="121" name="Isosceles Triangle 120"/>
            <p:cNvSpPr/>
            <p:nvPr/>
          </p:nvSpPr>
          <p:spPr>
            <a:xfrm rot="10800000">
              <a:off x="2971800" y="3657844"/>
              <a:ext cx="762000" cy="762081"/>
            </a:xfrm>
            <a:prstGeom prst="triangle">
              <a:avLst/>
            </a:prstGeom>
            <a:grp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22" name="Isosceles Triangle 121"/>
            <p:cNvSpPr/>
            <p:nvPr/>
          </p:nvSpPr>
          <p:spPr>
            <a:xfrm>
              <a:off x="1371600" y="3657844"/>
              <a:ext cx="762000" cy="762081"/>
            </a:xfrm>
            <a:prstGeom prst="triangle">
              <a:avLst/>
            </a:prstGeom>
            <a:grp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cxnSp>
          <p:nvCxnSpPr>
            <p:cNvPr id="123" name="Elbow Connector 122"/>
            <p:cNvCxnSpPr>
              <a:stCxn id="121" idx="0"/>
              <a:endCxn id="122" idx="3"/>
            </p:cNvCxnSpPr>
            <p:nvPr/>
          </p:nvCxnSpPr>
          <p:spPr>
            <a:xfrm rot="5400000">
              <a:off x="2553494" y="3619032"/>
              <a:ext cx="1588" cy="1600200"/>
            </a:xfrm>
            <a:prstGeom prst="bentConnector3">
              <a:avLst>
                <a:gd name="adj1" fmla="val 33302907"/>
              </a:avLst>
            </a:prstGeom>
            <a:grpFill/>
            <a:ln w="25400" cap="flat" cmpd="sng" algn="ctr">
              <a:solidFill>
                <a:srgbClr val="262626">
                  <a:shade val="50000"/>
                </a:srgbClr>
              </a:solidFill>
              <a:prstDash val="solid"/>
            </a:ln>
            <a:effectLst/>
          </p:spPr>
        </p:cxnSp>
        <p:cxnSp>
          <p:nvCxnSpPr>
            <p:cNvPr id="124" name="Elbow Connector 123"/>
            <p:cNvCxnSpPr>
              <a:stCxn id="122" idx="0"/>
              <a:endCxn id="121" idx="3"/>
            </p:cNvCxnSpPr>
            <p:nvPr/>
          </p:nvCxnSpPr>
          <p:spPr>
            <a:xfrm rot="5400000" flipH="1" flipV="1">
              <a:off x="2553494" y="2856950"/>
              <a:ext cx="1588" cy="1600200"/>
            </a:xfrm>
            <a:prstGeom prst="bentConnector3">
              <a:avLst>
                <a:gd name="adj1" fmla="val 32873247"/>
              </a:avLst>
            </a:prstGeom>
            <a:grpFill/>
            <a:ln w="25400" cap="flat" cmpd="sng" algn="ctr">
              <a:solidFill>
                <a:srgbClr val="262626">
                  <a:shade val="50000"/>
                </a:srgbClr>
              </a:solidFill>
              <a:prstDash val="solid"/>
            </a:ln>
            <a:effectLst/>
          </p:spPr>
        </p:cxnSp>
        <p:sp>
          <p:nvSpPr>
            <p:cNvPr id="125" name="Oval 124"/>
            <p:cNvSpPr/>
            <p:nvPr/>
          </p:nvSpPr>
          <p:spPr>
            <a:xfrm rot="10800000">
              <a:off x="3276600" y="4343718"/>
              <a:ext cx="152400" cy="152416"/>
            </a:xfrm>
            <a:prstGeom prst="ellipse">
              <a:avLst/>
            </a:prstGeom>
            <a:grp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26" name="Oval 125"/>
            <p:cNvSpPr/>
            <p:nvPr/>
          </p:nvSpPr>
          <p:spPr>
            <a:xfrm>
              <a:off x="1676400" y="3581636"/>
              <a:ext cx="152400" cy="152416"/>
            </a:xfrm>
            <a:prstGeom prst="ellipse">
              <a:avLst/>
            </a:prstGeom>
            <a:grp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cxnSp>
          <p:nvCxnSpPr>
            <p:cNvPr id="127" name="Straight Connector 126"/>
            <p:cNvCxnSpPr/>
            <p:nvPr/>
          </p:nvCxnSpPr>
          <p:spPr>
            <a:xfrm rot="5400000" flipH="1" flipV="1">
              <a:off x="1638206" y="2247994"/>
              <a:ext cx="1752787" cy="0"/>
            </a:xfrm>
            <a:prstGeom prst="line">
              <a:avLst/>
            </a:prstGeom>
            <a:grpFill/>
            <a:ln w="25400" cap="flat" cmpd="sng" algn="ctr">
              <a:solidFill>
                <a:srgbClr val="262626">
                  <a:shade val="50000"/>
                </a:srgbClr>
              </a:solidFill>
              <a:prstDash val="solid"/>
            </a:ln>
            <a:effectLst/>
          </p:spPr>
        </p:cxnSp>
        <p:cxnSp>
          <p:nvCxnSpPr>
            <p:cNvPr id="128" name="Straight Connector 127"/>
            <p:cNvCxnSpPr/>
            <p:nvPr/>
          </p:nvCxnSpPr>
          <p:spPr>
            <a:xfrm rot="5400000" flipH="1" flipV="1">
              <a:off x="2182777" y="5285207"/>
              <a:ext cx="663646" cy="0"/>
            </a:xfrm>
            <a:prstGeom prst="line">
              <a:avLst/>
            </a:prstGeom>
            <a:grpFill/>
            <a:ln w="25400" cap="flat" cmpd="sng" algn="ctr">
              <a:solidFill>
                <a:srgbClr val="262626">
                  <a:shade val="50000"/>
                </a:srgbClr>
              </a:solidFill>
              <a:prstDash val="solid"/>
            </a:ln>
            <a:effectLst/>
          </p:spPr>
        </p:cxnSp>
      </p:grpSp>
      <p:sp>
        <p:nvSpPr>
          <p:cNvPr id="129" name="TextBox 128"/>
          <p:cNvSpPr txBox="1"/>
          <p:nvPr/>
        </p:nvSpPr>
        <p:spPr>
          <a:xfrm>
            <a:off x="2860598" y="5549900"/>
            <a:ext cx="2181303" cy="830997"/>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0000"/>
                    <a:lumOff val="10000"/>
                  </a:srgbClr>
                </a:solidFill>
                <a:effectLst/>
                <a:uLnTx/>
                <a:uFillTx/>
                <a:latin typeface="Myriad Pro Bold Cond"/>
                <a:ea typeface="ヒラギノ角ゴ ProN W6"/>
              </a:rPr>
              <a:t>Sense Amplifier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0000"/>
                    <a:lumOff val="10000"/>
                  </a:srgbClr>
                </a:solidFill>
                <a:effectLst/>
                <a:uLnTx/>
                <a:uFillTx/>
                <a:latin typeface="Myriad Pro Bold Cond"/>
                <a:ea typeface="ヒラギノ角ゴ ProN W6"/>
              </a:rPr>
              <a:t>(Row Buffer)</a:t>
            </a:r>
          </a:p>
        </p:txBody>
      </p:sp>
      <p:grpSp>
        <p:nvGrpSpPr>
          <p:cNvPr id="130" name="Group 61"/>
          <p:cNvGrpSpPr>
            <a:grpSpLocks/>
          </p:cNvGrpSpPr>
          <p:nvPr/>
        </p:nvGrpSpPr>
        <p:grpSpPr bwMode="auto">
          <a:xfrm>
            <a:off x="6016660" y="1750070"/>
            <a:ext cx="2724115" cy="4496098"/>
            <a:chOff x="-133867" y="1868815"/>
            <a:chExt cx="2724667" cy="4496773"/>
          </a:xfrm>
        </p:grpSpPr>
        <p:sp>
          <p:nvSpPr>
            <p:cNvPr id="131" name="TextBox 130"/>
            <p:cNvSpPr txBox="1"/>
            <p:nvPr/>
          </p:nvSpPr>
          <p:spPr>
            <a:xfrm>
              <a:off x="685414" y="3589279"/>
              <a:ext cx="1905386" cy="83038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0000"/>
                      <a:lumOff val="10000"/>
                    </a:srgbClr>
                  </a:solidFill>
                  <a:effectLst/>
                  <a:uLnTx/>
                  <a:uFillTx/>
                  <a:latin typeface="Myriad Pro Bold Cond"/>
                  <a:ea typeface="ヒラギノ角ゴ ProN W6"/>
                </a:rPr>
                <a:t>Amplify the difference</a:t>
              </a:r>
            </a:p>
          </p:txBody>
        </p:sp>
        <p:cxnSp>
          <p:nvCxnSpPr>
            <p:cNvPr id="132" name="Shape 56"/>
            <p:cNvCxnSpPr>
              <a:stCxn id="108" idx="3"/>
              <a:endCxn id="131" idx="2"/>
            </p:cNvCxnSpPr>
            <p:nvPr/>
          </p:nvCxnSpPr>
          <p:spPr>
            <a:xfrm flipV="1">
              <a:off x="-133867" y="4419666"/>
              <a:ext cx="1771974" cy="1945922"/>
            </a:xfrm>
            <a:prstGeom prst="curvedConnector2">
              <a:avLst/>
            </a:prstGeom>
            <a:noFill/>
            <a:ln w="19050" cap="flat" cmpd="sng" algn="ctr">
              <a:solidFill>
                <a:srgbClr val="262626">
                  <a:lumMod val="90000"/>
                  <a:lumOff val="10000"/>
                </a:srgbClr>
              </a:solidFill>
              <a:prstDash val="solid"/>
              <a:headEnd type="stealth" w="lg" len="lg"/>
              <a:tailEnd type="none" w="lg" len="lg"/>
            </a:ln>
            <a:effectLst/>
          </p:spPr>
        </p:cxnSp>
        <p:cxnSp>
          <p:nvCxnSpPr>
            <p:cNvPr id="133" name="Shape 57"/>
            <p:cNvCxnSpPr>
              <a:stCxn id="131" idx="0"/>
              <a:endCxn id="111" idx="3"/>
            </p:cNvCxnSpPr>
            <p:nvPr/>
          </p:nvCxnSpPr>
          <p:spPr>
            <a:xfrm rot="16200000" flipV="1">
              <a:off x="37729" y="1988899"/>
              <a:ext cx="1720463" cy="1480295"/>
            </a:xfrm>
            <a:prstGeom prst="curvedConnector2">
              <a:avLst/>
            </a:prstGeom>
            <a:noFill/>
            <a:ln w="19050" cap="flat" cmpd="sng" algn="ctr">
              <a:solidFill>
                <a:srgbClr val="262626">
                  <a:lumMod val="90000"/>
                  <a:lumOff val="10000"/>
                </a:srgbClr>
              </a:solidFill>
              <a:prstDash val="solid"/>
              <a:headEnd type="none"/>
              <a:tailEnd type="stealth" w="lg" len="lg"/>
            </a:ln>
            <a:effectLst/>
          </p:spPr>
        </p:cxnSp>
      </p:grpSp>
      <p:sp>
        <p:nvSpPr>
          <p:cNvPr id="134" name="Oval 133"/>
          <p:cNvSpPr/>
          <p:nvPr/>
        </p:nvSpPr>
        <p:spPr>
          <a:xfrm>
            <a:off x="4479925" y="2360611"/>
            <a:ext cx="76200" cy="76200"/>
          </a:xfrm>
          <a:prstGeom prst="ellipse">
            <a:avLst/>
          </a:prstGeom>
          <a:solidFill>
            <a:srgbClr val="262626"/>
          </a:solidFill>
          <a:ln w="25400" cap="flat" cmpd="sng" algn="ctr">
            <a:solidFill>
              <a:srgbClr val="26262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35" name="Oval 134"/>
          <p:cNvSpPr/>
          <p:nvPr/>
        </p:nvSpPr>
        <p:spPr>
          <a:xfrm>
            <a:off x="3886200" y="2365374"/>
            <a:ext cx="76200" cy="76200"/>
          </a:xfrm>
          <a:prstGeom prst="ellipse">
            <a:avLst/>
          </a:prstGeom>
          <a:solidFill>
            <a:srgbClr val="262626"/>
          </a:solidFill>
          <a:ln w="25400" cap="flat" cmpd="sng" algn="ctr">
            <a:solidFill>
              <a:srgbClr val="26262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36" name="Rectangle 135"/>
          <p:cNvSpPr/>
          <p:nvPr/>
        </p:nvSpPr>
        <p:spPr>
          <a:xfrm>
            <a:off x="3052763" y="2900363"/>
            <a:ext cx="314325" cy="679450"/>
          </a:xfrm>
          <a:prstGeom prst="rect">
            <a:avLst/>
          </a:prstGeom>
          <a:solidFill>
            <a:srgbClr val="262626">
              <a:lumMod val="50000"/>
              <a:lumOff val="5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37" name="Group 18"/>
          <p:cNvGrpSpPr>
            <a:grpSpLocks/>
          </p:cNvGrpSpPr>
          <p:nvPr/>
        </p:nvGrpSpPr>
        <p:grpSpPr bwMode="auto">
          <a:xfrm>
            <a:off x="2361817" y="2901950"/>
            <a:ext cx="1572008" cy="679450"/>
            <a:chOff x="1526615" y="2286000"/>
            <a:chExt cx="1902385" cy="762000"/>
          </a:xfrm>
        </p:grpSpPr>
        <p:grpSp>
          <p:nvGrpSpPr>
            <p:cNvPr id="138" name="Group 34"/>
            <p:cNvGrpSpPr>
              <a:grpSpLocks/>
            </p:cNvGrpSpPr>
            <p:nvPr/>
          </p:nvGrpSpPr>
          <p:grpSpPr bwMode="auto">
            <a:xfrm>
              <a:off x="1922742" y="2286000"/>
              <a:ext cx="1506258" cy="762000"/>
              <a:chOff x="1922742" y="2667000"/>
              <a:chExt cx="1506258" cy="762000"/>
            </a:xfrm>
          </p:grpSpPr>
          <p:cxnSp>
            <p:nvCxnSpPr>
              <p:cNvPr id="140" name="Straight Connector 139"/>
              <p:cNvCxnSpPr/>
              <p:nvPr/>
            </p:nvCxnSpPr>
            <p:spPr>
              <a:xfrm rot="5400000">
                <a:off x="1981772" y="3048000"/>
                <a:ext cx="762000" cy="0"/>
              </a:xfrm>
              <a:prstGeom prst="line">
                <a:avLst/>
              </a:prstGeom>
              <a:noFill/>
              <a:ln w="38100" cap="flat" cmpd="sng" algn="ctr">
                <a:solidFill>
                  <a:srgbClr val="262626">
                    <a:lumMod val="90000"/>
                    <a:lumOff val="10000"/>
                  </a:srgbClr>
                </a:solidFill>
                <a:prstDash val="solid"/>
                <a:headEnd type="none" w="med" len="med"/>
                <a:tailEnd type="none" w="med" len="med"/>
              </a:ln>
              <a:effectLst/>
            </p:spPr>
          </p:cxnSp>
          <p:cxnSp>
            <p:nvCxnSpPr>
              <p:cNvPr id="141" name="Straight Connector 140"/>
              <p:cNvCxnSpPr/>
              <p:nvPr/>
            </p:nvCxnSpPr>
            <p:spPr>
              <a:xfrm rot="5400000">
                <a:off x="2362156" y="3048000"/>
                <a:ext cx="762000" cy="0"/>
              </a:xfrm>
              <a:prstGeom prst="line">
                <a:avLst/>
              </a:prstGeom>
              <a:noFill/>
              <a:ln w="38100" cap="flat" cmpd="sng" algn="ctr">
                <a:solidFill>
                  <a:srgbClr val="262626">
                    <a:lumMod val="90000"/>
                    <a:lumOff val="10000"/>
                  </a:srgbClr>
                </a:solidFill>
                <a:prstDash val="solid"/>
                <a:headEnd type="none" w="med" len="med"/>
                <a:tailEnd type="none" w="med" len="med"/>
              </a:ln>
              <a:effectLst/>
            </p:spPr>
          </p:cxnSp>
          <p:cxnSp>
            <p:nvCxnSpPr>
              <p:cNvPr id="142" name="Straight Connector 141"/>
              <p:cNvCxnSpPr/>
              <p:nvPr/>
            </p:nvCxnSpPr>
            <p:spPr>
              <a:xfrm>
                <a:off x="2743156" y="3048000"/>
                <a:ext cx="685844" cy="0"/>
              </a:xfrm>
              <a:prstGeom prst="line">
                <a:avLst/>
              </a:prstGeom>
              <a:noFill/>
              <a:ln w="28575" cap="flat" cmpd="sng" algn="ctr">
                <a:solidFill>
                  <a:srgbClr val="262626">
                    <a:lumMod val="90000"/>
                    <a:lumOff val="10000"/>
                  </a:srgbClr>
                </a:solidFill>
                <a:prstDash val="solid"/>
                <a:headEnd type="none" w="med" len="med"/>
                <a:tailEnd type="none" w="med" len="med"/>
              </a:ln>
              <a:effectLst/>
            </p:spPr>
          </p:cxnSp>
          <p:cxnSp>
            <p:nvCxnSpPr>
              <p:cNvPr id="143" name="Shape 24"/>
              <p:cNvCxnSpPr>
                <a:endCxn id="139" idx="3"/>
              </p:cNvCxnSpPr>
              <p:nvPr/>
            </p:nvCxnSpPr>
            <p:spPr>
              <a:xfrm rot="10800000" flipV="1">
                <a:off x="1922742" y="3048000"/>
                <a:ext cx="440032" cy="2777"/>
              </a:xfrm>
              <a:prstGeom prst="bentConnector3">
                <a:avLst>
                  <a:gd name="adj1" fmla="val 50000"/>
                </a:avLst>
              </a:prstGeom>
              <a:noFill/>
              <a:ln w="28575" cap="flat" cmpd="sng" algn="ctr">
                <a:solidFill>
                  <a:srgbClr val="333333"/>
                </a:solidFill>
                <a:prstDash val="solid"/>
                <a:tailEnd type="stealth" w="lg" len="lg"/>
              </a:ln>
              <a:effectLst/>
            </p:spPr>
          </p:cxnSp>
        </p:grpSp>
        <p:sp>
          <p:nvSpPr>
            <p:cNvPr id="139" name="TextBox 81"/>
            <p:cNvSpPr txBox="1">
              <a:spLocks noChangeArrowheads="1"/>
            </p:cNvSpPr>
            <p:nvPr/>
          </p:nvSpPr>
          <p:spPr bwMode="auto">
            <a:xfrm>
              <a:off x="1526615" y="2445416"/>
              <a:ext cx="396127" cy="448721"/>
            </a:xfrm>
            <a:prstGeom prst="rect">
              <a:avLst/>
            </a:prstGeom>
            <a:noFill/>
            <a:ln w="9525">
              <a:noFill/>
              <a:miter lim="800000"/>
              <a:headEnd/>
              <a:tailEnd/>
            </a:ln>
          </p:spPr>
          <p:txBody>
            <a:bodyPr wrap="non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Arial" pitchFamily="34" charset="0"/>
                  <a:ea typeface="ヒラギノ角ゴ ProN W6"/>
                  <a:cs typeface="Arial" pitchFamily="34" charset="0"/>
                </a:rPr>
                <a:t>0</a:t>
              </a:r>
            </a:p>
          </p:txBody>
        </p:sp>
      </p:grpSp>
      <p:cxnSp>
        <p:nvCxnSpPr>
          <p:cNvPr id="144" name="Straight Connector 143"/>
          <p:cNvCxnSpPr/>
          <p:nvPr/>
        </p:nvCxnSpPr>
        <p:spPr>
          <a:xfrm>
            <a:off x="4479925" y="3249613"/>
            <a:ext cx="827088" cy="0"/>
          </a:xfrm>
          <a:prstGeom prst="line">
            <a:avLst/>
          </a:prstGeom>
          <a:noFill/>
          <a:ln w="28575" cap="flat" cmpd="sng" algn="ctr">
            <a:solidFill>
              <a:srgbClr val="262626">
                <a:lumMod val="90000"/>
                <a:lumOff val="10000"/>
              </a:srgbClr>
            </a:solidFill>
            <a:prstDash val="solid"/>
            <a:headEnd type="none" w="med" len="med"/>
            <a:tailEnd type="none" w="med" len="med"/>
          </a:ln>
          <a:effectLst/>
        </p:spPr>
      </p:cxnSp>
      <p:cxnSp>
        <p:nvCxnSpPr>
          <p:cNvPr id="145" name="Straight Arrow Connector 144"/>
          <p:cNvCxnSpPr/>
          <p:nvPr/>
        </p:nvCxnSpPr>
        <p:spPr>
          <a:xfrm flipV="1">
            <a:off x="3937000" y="2944813"/>
            <a:ext cx="457200" cy="304800"/>
          </a:xfrm>
          <a:prstGeom prst="straightConnector1">
            <a:avLst/>
          </a:prstGeom>
          <a:noFill/>
          <a:ln w="28575" cap="flat" cmpd="sng" algn="ctr">
            <a:solidFill>
              <a:srgbClr val="FF0000"/>
            </a:solidFill>
            <a:prstDash val="solid"/>
            <a:headEnd type="none"/>
            <a:tailEnd type="stealth" w="lg" len="lg"/>
          </a:ln>
          <a:effectLst/>
        </p:spPr>
      </p:cxnSp>
      <p:cxnSp>
        <p:nvCxnSpPr>
          <p:cNvPr id="146" name="Straight Arrow Connector 145"/>
          <p:cNvCxnSpPr/>
          <p:nvPr/>
        </p:nvCxnSpPr>
        <p:spPr>
          <a:xfrm>
            <a:off x="3937000" y="3236913"/>
            <a:ext cx="533400" cy="1587"/>
          </a:xfrm>
          <a:prstGeom prst="straightConnector1">
            <a:avLst/>
          </a:prstGeom>
          <a:noFill/>
          <a:ln w="28575" cap="flat" cmpd="sng" algn="ctr">
            <a:solidFill>
              <a:srgbClr val="FF0000"/>
            </a:solidFill>
            <a:prstDash val="solid"/>
            <a:headEnd type="none"/>
            <a:tailEnd type="stealth" w="lg" len="lg"/>
          </a:ln>
          <a:effectLst/>
        </p:spPr>
      </p:cxnSp>
      <p:sp>
        <p:nvSpPr>
          <p:cNvPr id="147" name="Oval 146"/>
          <p:cNvSpPr/>
          <p:nvPr/>
        </p:nvSpPr>
        <p:spPr>
          <a:xfrm>
            <a:off x="4475163" y="3208338"/>
            <a:ext cx="76200" cy="76200"/>
          </a:xfrm>
          <a:prstGeom prst="ellipse">
            <a:avLst/>
          </a:prstGeom>
          <a:solidFill>
            <a:srgbClr val="262626"/>
          </a:solidFill>
          <a:ln w="25400" cap="flat" cmpd="sng" algn="ctr">
            <a:solidFill>
              <a:srgbClr val="26262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48" name="Oval 147"/>
          <p:cNvSpPr/>
          <p:nvPr/>
        </p:nvSpPr>
        <p:spPr>
          <a:xfrm>
            <a:off x="3881438" y="3211513"/>
            <a:ext cx="76200" cy="76200"/>
          </a:xfrm>
          <a:prstGeom prst="ellipse">
            <a:avLst/>
          </a:prstGeom>
          <a:solidFill>
            <a:srgbClr val="262626"/>
          </a:solidFill>
          <a:ln w="25400" cap="flat" cmpd="sng" algn="ctr">
            <a:solidFill>
              <a:srgbClr val="26262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49" name="Group 91"/>
          <p:cNvGrpSpPr>
            <a:grpSpLocks/>
          </p:cNvGrpSpPr>
          <p:nvPr/>
        </p:nvGrpSpPr>
        <p:grpSpPr bwMode="auto">
          <a:xfrm>
            <a:off x="457200" y="3579814"/>
            <a:ext cx="2752726" cy="1641475"/>
            <a:chOff x="457203" y="3122335"/>
            <a:chExt cx="2752317" cy="1641772"/>
          </a:xfrm>
        </p:grpSpPr>
        <p:sp>
          <p:nvSpPr>
            <p:cNvPr id="150" name="TextBox 92"/>
            <p:cNvSpPr txBox="1">
              <a:spLocks noChangeArrowheads="1"/>
            </p:cNvSpPr>
            <p:nvPr/>
          </p:nvSpPr>
          <p:spPr bwMode="auto">
            <a:xfrm>
              <a:off x="457203" y="3810000"/>
              <a:ext cx="1911531" cy="95410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Myriad Pro Bold Cond"/>
                  <a:ea typeface="ヒラギノ角ゴ ProN W6"/>
                </a:rPr>
                <a:t>Data gets copied</a:t>
              </a:r>
            </a:p>
          </p:txBody>
        </p:sp>
        <p:cxnSp>
          <p:nvCxnSpPr>
            <p:cNvPr id="151" name="Shape 75"/>
            <p:cNvCxnSpPr>
              <a:stCxn id="150" idx="3"/>
              <a:endCxn id="136" idx="2"/>
            </p:cNvCxnSpPr>
            <p:nvPr/>
          </p:nvCxnSpPr>
          <p:spPr>
            <a:xfrm flipV="1">
              <a:off x="2368734" y="3122335"/>
              <a:ext cx="840786" cy="1164719"/>
            </a:xfrm>
            <a:prstGeom prst="curvedConnector2">
              <a:avLst/>
            </a:prstGeom>
            <a:noFill/>
            <a:ln w="19050" cap="flat" cmpd="sng" algn="ctr">
              <a:solidFill>
                <a:srgbClr val="262626">
                  <a:lumMod val="90000"/>
                  <a:lumOff val="10000"/>
                </a:srgbClr>
              </a:solidFill>
              <a:prstDash val="solid"/>
              <a:headEnd type="none"/>
              <a:tailEnd type="stealth" w="lg" len="lg"/>
            </a:ln>
            <a:effectLst/>
          </p:spPr>
        </p:cxnSp>
      </p:grpSp>
      <p:sp>
        <p:nvSpPr>
          <p:cNvPr id="152" name="TextBox 78"/>
          <p:cNvSpPr txBox="1">
            <a:spLocks noChangeArrowheads="1"/>
          </p:cNvSpPr>
          <p:nvPr/>
        </p:nvSpPr>
        <p:spPr bwMode="auto">
          <a:xfrm>
            <a:off x="1525741" y="2134255"/>
            <a:ext cx="607859"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Text" lastClr="000000"/>
                </a:solidFill>
                <a:effectLst/>
                <a:uLnTx/>
                <a:uFillTx/>
                <a:latin typeface="Myriad Pro Bold Cond"/>
                <a:ea typeface="ヒラギノ角ゴ ProN W6"/>
              </a:rPr>
              <a:t>src</a:t>
            </a:r>
            <a:endParaRPr kumimoji="0" lang="en-US" sz="28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sp>
        <p:nvSpPr>
          <p:cNvPr id="153" name="TextBox 79"/>
          <p:cNvSpPr txBox="1">
            <a:spLocks noChangeArrowheads="1"/>
          </p:cNvSpPr>
          <p:nvPr/>
        </p:nvSpPr>
        <p:spPr bwMode="auto">
          <a:xfrm>
            <a:off x="1525741" y="2972455"/>
            <a:ext cx="647934"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Text" lastClr="000000"/>
                </a:solidFill>
                <a:effectLst/>
                <a:uLnTx/>
                <a:uFillTx/>
                <a:latin typeface="Myriad Pro Bold Cond"/>
                <a:ea typeface="ヒラギノ角ゴ ProN W6"/>
              </a:rPr>
              <a:t>dst</a:t>
            </a:r>
            <a:endParaRPr kumimoji="0" lang="en-US" sz="28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sp>
        <p:nvSpPr>
          <p:cNvPr id="3" name="Slide Number Placeholder 2">
            <a:extLst>
              <a:ext uri="{FF2B5EF4-FFF2-40B4-BE49-F238E27FC236}">
                <a16:creationId xmlns:a16="http://schemas.microsoft.com/office/drawing/2014/main" id="{86DBEDDC-76DA-0956-7490-4AD657535FAA}"/>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16</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72927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9"/>
                                        </p:tgtEl>
                                      </p:cBhvr>
                                    </p:animEffect>
                                    <p:set>
                                      <p:cBhvr>
                                        <p:cTn id="7" dur="1" fill="hold">
                                          <p:stCondLst>
                                            <p:cond delay="499"/>
                                          </p:stCondLst>
                                        </p:cTn>
                                        <p:tgtEl>
                                          <p:spTgt spid="9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fade">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6" fill="hold" grpId="0" nodeType="clickEffect">
                                  <p:stCondLst>
                                    <p:cond delay="0"/>
                                  </p:stCondLst>
                                  <p:childTnLst>
                                    <p:animEffect transition="out" filter="barn(inHorizontal)">
                                      <p:cBhvr>
                                        <p:cTn id="14" dur="500"/>
                                        <p:tgtEl>
                                          <p:spTgt spid="79"/>
                                        </p:tgtEl>
                                      </p:cBhvr>
                                    </p:animEffect>
                                    <p:set>
                                      <p:cBhvr>
                                        <p:cTn id="15" dur="1" fill="hold">
                                          <p:stCondLst>
                                            <p:cond delay="499"/>
                                          </p:stCondLst>
                                        </p:cTn>
                                        <p:tgtEl>
                                          <p:spTgt spid="79"/>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80"/>
                                        </p:tgtEl>
                                        <p:attrNameLst>
                                          <p:attrName>style.visibility</p:attrName>
                                        </p:attrNameLst>
                                      </p:cBhvr>
                                      <p:to>
                                        <p:strVal val="visible"/>
                                      </p:to>
                                    </p:set>
                                  </p:childTnLst>
                                </p:cTn>
                              </p:par>
                              <p:par>
                                <p:cTn id="18" presetID="10" presetClass="exit" presetSubtype="0" fill="hold" nodeType="withEffect">
                                  <p:stCondLst>
                                    <p:cond delay="0"/>
                                  </p:stCondLst>
                                  <p:childTnLst>
                                    <p:animEffect transition="out" filter="fade">
                                      <p:cBhvr>
                                        <p:cTn id="19" dur="500"/>
                                        <p:tgtEl>
                                          <p:spTgt spid="81"/>
                                        </p:tgtEl>
                                      </p:cBhvr>
                                    </p:animEffect>
                                    <p:set>
                                      <p:cBhvr>
                                        <p:cTn id="20" dur="1" fill="hold">
                                          <p:stCondLst>
                                            <p:cond delay="499"/>
                                          </p:stCondLst>
                                        </p:cTn>
                                        <p:tgtEl>
                                          <p:spTgt spid="81"/>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fade">
                                      <p:cBhvr>
                                        <p:cTn id="23" dur="500"/>
                                        <p:tgtEl>
                                          <p:spTgt spid="101"/>
                                        </p:tgtEl>
                                      </p:cBhvr>
                                    </p:animEffect>
                                  </p:childTnLst>
                                </p:cTn>
                              </p:par>
                              <p:par>
                                <p:cTn id="24" presetID="10" presetClass="exit" presetSubtype="0" fill="hold" nodeType="withEffect">
                                  <p:stCondLst>
                                    <p:cond delay="0"/>
                                  </p:stCondLst>
                                  <p:childTnLst>
                                    <p:animEffect transition="out" filter="fade">
                                      <p:cBhvr>
                                        <p:cTn id="25" dur="500"/>
                                        <p:tgtEl>
                                          <p:spTgt spid="112"/>
                                        </p:tgtEl>
                                      </p:cBhvr>
                                    </p:animEffect>
                                    <p:set>
                                      <p:cBhvr>
                                        <p:cTn id="26" dur="1" fill="hold">
                                          <p:stCondLst>
                                            <p:cond delay="499"/>
                                          </p:stCondLst>
                                        </p:cTn>
                                        <p:tgtEl>
                                          <p:spTgt spid="112"/>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15"/>
                                        </p:tgtEl>
                                        <p:attrNameLst>
                                          <p:attrName>style.visibility</p:attrName>
                                        </p:attrNameLst>
                                      </p:cBhvr>
                                      <p:to>
                                        <p:strVal val="visible"/>
                                      </p:to>
                                    </p:set>
                                    <p:animEffect transition="in" filter="fade">
                                      <p:cBhvr>
                                        <p:cTn id="29" dur="500"/>
                                        <p:tgtEl>
                                          <p:spTgt spid="1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86"/>
                                        </p:tgtEl>
                                      </p:cBhvr>
                                    </p:animEffect>
                                    <p:set>
                                      <p:cBhvr>
                                        <p:cTn id="37" dur="1" fill="hold">
                                          <p:stCondLst>
                                            <p:cond delay="499"/>
                                          </p:stCondLst>
                                        </p:cTn>
                                        <p:tgtEl>
                                          <p:spTgt spid="86"/>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06"/>
                                        </p:tgtEl>
                                        <p:attrNameLst>
                                          <p:attrName>style.visibility</p:attrName>
                                        </p:attrNameLst>
                                      </p:cBhvr>
                                      <p:to>
                                        <p:strVal val="visible"/>
                                      </p:to>
                                    </p:set>
                                    <p:animEffect transition="in" filter="fade">
                                      <p:cBhvr>
                                        <p:cTn id="40" dur="500"/>
                                        <p:tgtEl>
                                          <p:spTgt spid="106"/>
                                        </p:tgtEl>
                                      </p:cBhvr>
                                    </p:animEffect>
                                  </p:childTnLst>
                                </p:cTn>
                              </p:par>
                              <p:par>
                                <p:cTn id="41" presetID="10" presetClass="entr" presetSubtype="0" fill="hold" nodeType="withEffect">
                                  <p:stCondLst>
                                    <p:cond delay="0"/>
                                  </p:stCondLst>
                                  <p:childTnLst>
                                    <p:set>
                                      <p:cBhvr>
                                        <p:cTn id="42" dur="1" fill="hold">
                                          <p:stCondLst>
                                            <p:cond delay="0"/>
                                          </p:stCondLst>
                                        </p:cTn>
                                        <p:tgtEl>
                                          <p:spTgt spid="109"/>
                                        </p:tgtEl>
                                        <p:attrNameLst>
                                          <p:attrName>style.visibility</p:attrName>
                                        </p:attrNameLst>
                                      </p:cBhvr>
                                      <p:to>
                                        <p:strVal val="visible"/>
                                      </p:to>
                                    </p:set>
                                    <p:animEffect transition="in" filter="fade">
                                      <p:cBhvr>
                                        <p:cTn id="43" dur="500"/>
                                        <p:tgtEl>
                                          <p:spTgt spid="109"/>
                                        </p:tgtEl>
                                      </p:cBhvr>
                                    </p:animEffect>
                                  </p:childTnLst>
                                </p:cTn>
                              </p:par>
                              <p:par>
                                <p:cTn id="44" presetID="10" presetClass="entr" presetSubtype="0" fill="hold" nodeType="withEffect">
                                  <p:stCondLst>
                                    <p:cond delay="0"/>
                                  </p:stCondLst>
                                  <p:childTnLst>
                                    <p:set>
                                      <p:cBhvr>
                                        <p:cTn id="45" dur="1" fill="hold">
                                          <p:stCondLst>
                                            <p:cond delay="0"/>
                                          </p:stCondLst>
                                        </p:cTn>
                                        <p:tgtEl>
                                          <p:spTgt spid="130"/>
                                        </p:tgtEl>
                                        <p:attrNameLst>
                                          <p:attrName>style.visibility</p:attrName>
                                        </p:attrNameLst>
                                      </p:cBhvr>
                                      <p:to>
                                        <p:strVal val="visible"/>
                                      </p:to>
                                    </p:set>
                                    <p:animEffect transition="in" filter="fade">
                                      <p:cBhvr>
                                        <p:cTn id="46" dur="500"/>
                                        <p:tgtEl>
                                          <p:spTgt spid="1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30"/>
                                        </p:tgtEl>
                                      </p:cBhvr>
                                    </p:animEffect>
                                    <p:set>
                                      <p:cBhvr>
                                        <p:cTn id="51" dur="1" fill="hold">
                                          <p:stCondLst>
                                            <p:cond delay="499"/>
                                          </p:stCondLst>
                                        </p:cTn>
                                        <p:tgtEl>
                                          <p:spTgt spid="13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2"/>
                                        </p:tgtEl>
                                        <p:attrNameLst>
                                          <p:attrName>style.visibility</p:attrName>
                                        </p:attrNameLst>
                                      </p:cBhvr>
                                      <p:to>
                                        <p:strVal val="visible"/>
                                      </p:to>
                                    </p:set>
                                    <p:animEffect transition="in" filter="fade">
                                      <p:cBhvr>
                                        <p:cTn id="56" dur="500"/>
                                        <p:tgtEl>
                                          <p:spTgt spid="112"/>
                                        </p:tgtEl>
                                      </p:cBhvr>
                                    </p:animEffect>
                                  </p:childTnLst>
                                </p:cTn>
                              </p:par>
                              <p:par>
                                <p:cTn id="57" presetID="10" presetClass="exit" presetSubtype="0" fill="hold" nodeType="withEffect">
                                  <p:stCondLst>
                                    <p:cond delay="0"/>
                                  </p:stCondLst>
                                  <p:childTnLst>
                                    <p:animEffect transition="out" filter="fade">
                                      <p:cBhvr>
                                        <p:cTn id="58" dur="500"/>
                                        <p:tgtEl>
                                          <p:spTgt spid="115"/>
                                        </p:tgtEl>
                                      </p:cBhvr>
                                    </p:animEffect>
                                    <p:set>
                                      <p:cBhvr>
                                        <p:cTn id="59" dur="1" fill="hold">
                                          <p:stCondLst>
                                            <p:cond delay="499"/>
                                          </p:stCondLst>
                                        </p:cTn>
                                        <p:tgtEl>
                                          <p:spTgt spid="115"/>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80"/>
                                        </p:tgtEl>
                                      </p:cBhvr>
                                    </p:animEffect>
                                    <p:set>
                                      <p:cBhvr>
                                        <p:cTn id="62" dur="1" fill="hold">
                                          <p:stCondLst>
                                            <p:cond delay="499"/>
                                          </p:stCondLst>
                                        </p:cTn>
                                        <p:tgtEl>
                                          <p:spTgt spid="80"/>
                                        </p:tgtEl>
                                        <p:attrNameLst>
                                          <p:attrName>style.visibility</p:attrName>
                                        </p:attrNameLst>
                                      </p:cBhvr>
                                      <p:to>
                                        <p:strVal val="hidden"/>
                                      </p:to>
                                    </p:set>
                                  </p:childTnLst>
                                </p:cTn>
                              </p:par>
                              <p:par>
                                <p:cTn id="63" presetID="22" presetClass="entr" presetSubtype="4" fill="hold" grpId="1" nodeType="with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wipe(down)">
                                      <p:cBhvr>
                                        <p:cTn id="65" dur="500"/>
                                        <p:tgtEl>
                                          <p:spTgt spid="7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fade">
                                      <p:cBhvr>
                                        <p:cTn id="70" dur="500"/>
                                        <p:tgtEl>
                                          <p:spTgt spid="99"/>
                                        </p:tgtEl>
                                      </p:cBhvr>
                                    </p:animEffect>
                                  </p:childTnLst>
                                </p:cTn>
                              </p:par>
                              <p:par>
                                <p:cTn id="71" presetID="10" presetClass="exit" presetSubtype="0" fill="hold" nodeType="withEffect">
                                  <p:stCondLst>
                                    <p:cond delay="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46"/>
                                        </p:tgtEl>
                                        <p:attrNameLst>
                                          <p:attrName>style.visibility</p:attrName>
                                        </p:attrNameLst>
                                      </p:cBhvr>
                                      <p:to>
                                        <p:strVal val="visible"/>
                                      </p:to>
                                    </p:set>
                                    <p:animEffect transition="in" filter="fade">
                                      <p:cBhvr>
                                        <p:cTn id="78" dur="500"/>
                                        <p:tgtEl>
                                          <p:spTgt spid="146"/>
                                        </p:tgtEl>
                                      </p:cBhvr>
                                    </p:animEffect>
                                  </p:childTnLst>
                                </p:cTn>
                              </p:par>
                              <p:par>
                                <p:cTn id="79" presetID="10" presetClass="exit" presetSubtype="0" fill="hold" nodeType="withEffect">
                                  <p:stCondLst>
                                    <p:cond delay="0"/>
                                  </p:stCondLst>
                                  <p:childTnLst>
                                    <p:animEffect transition="out" filter="fade">
                                      <p:cBhvr>
                                        <p:cTn id="80" dur="500"/>
                                        <p:tgtEl>
                                          <p:spTgt spid="145"/>
                                        </p:tgtEl>
                                      </p:cBhvr>
                                    </p:animEffect>
                                    <p:set>
                                      <p:cBhvr>
                                        <p:cTn id="81" dur="1" fill="hold">
                                          <p:stCondLst>
                                            <p:cond delay="499"/>
                                          </p:stCondLst>
                                        </p:cTn>
                                        <p:tgtEl>
                                          <p:spTgt spid="14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136"/>
                                        </p:tgtEl>
                                        <p:attrNameLst>
                                          <p:attrName>style.visibility</p:attrName>
                                        </p:attrNameLst>
                                      </p:cBhvr>
                                      <p:to>
                                        <p:strVal val="visible"/>
                                      </p:to>
                                    </p:set>
                                    <p:animEffect transition="in" filter="wipe(down)">
                                      <p:cBhvr>
                                        <p:cTn id="86" dur="500"/>
                                        <p:tgtEl>
                                          <p:spTgt spid="136"/>
                                        </p:tgtEl>
                                      </p:cBhvr>
                                    </p:animEffect>
                                  </p:childTnLst>
                                </p:cTn>
                              </p:par>
                              <p:par>
                                <p:cTn id="87" presetID="10" presetClass="entr" presetSubtype="0" fill="hold" nodeType="withEffect">
                                  <p:stCondLst>
                                    <p:cond delay="0"/>
                                  </p:stCondLst>
                                  <p:childTnLst>
                                    <p:set>
                                      <p:cBhvr>
                                        <p:cTn id="88" dur="1" fill="hold">
                                          <p:stCondLst>
                                            <p:cond delay="0"/>
                                          </p:stCondLst>
                                        </p:cTn>
                                        <p:tgtEl>
                                          <p:spTgt spid="149"/>
                                        </p:tgtEl>
                                        <p:attrNameLst>
                                          <p:attrName>style.visibility</p:attrName>
                                        </p:attrNameLst>
                                      </p:cBhvr>
                                      <p:to>
                                        <p:strVal val="visible"/>
                                      </p:to>
                                    </p:set>
                                    <p:animEffect transition="in" filter="fade">
                                      <p:cBhvr>
                                        <p:cTn id="89"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79" grpId="1" animBg="1"/>
      <p:bldP spid="80" grpId="0" animBg="1"/>
      <p:bldP spid="80" grpId="1" animBg="1"/>
      <p:bldP spid="1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8174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"RowClone: Fast and Energy-Efficient In-DRAM Bulk Data Copy and Initialization"</a:t>
            </a:r>
            <a:br>
              <a:rPr lang="en-US" sz="1800" dirty="0">
                <a:solidFill>
                  <a:srgbClr val="0432FF"/>
                </a:solidFill>
              </a:rPr>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
        <p:nvSpPr>
          <p:cNvPr id="5" name="Slide Number Placeholder 2">
            <a:extLst>
              <a:ext uri="{FF2B5EF4-FFF2-40B4-BE49-F238E27FC236}">
                <a16:creationId xmlns:a16="http://schemas.microsoft.com/office/drawing/2014/main" id="{C2857BC5-F922-9675-B4F9-E46CAA489501}"/>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18</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35058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5A00-ABCE-4F44-BBA9-29F9AF3BD4C7}"/>
              </a:ext>
            </a:extLst>
          </p:cNvPr>
          <p:cNvSpPr>
            <a:spLocks noGrp="1"/>
          </p:cNvSpPr>
          <p:nvPr>
            <p:ph type="title"/>
          </p:nvPr>
        </p:nvSpPr>
        <p:spPr>
          <a:xfrm>
            <a:off x="228600" y="152400"/>
            <a:ext cx="8610600" cy="1066800"/>
          </a:xfrm>
        </p:spPr>
        <p:txBody>
          <a:bodyPr/>
          <a:lstStyle/>
          <a:p>
            <a:r>
              <a:rPr lang="en-US" sz="3800" dirty="0"/>
              <a:t>RowClone Extensions and Follow-Up Work</a:t>
            </a:r>
          </a:p>
        </p:txBody>
      </p:sp>
      <p:sp>
        <p:nvSpPr>
          <p:cNvPr id="3" name="Content Placeholder 2">
            <a:extLst>
              <a:ext uri="{FF2B5EF4-FFF2-40B4-BE49-F238E27FC236}">
                <a16:creationId xmlns:a16="http://schemas.microsoft.com/office/drawing/2014/main" id="{B8D643A2-4FC2-8143-B99F-205908C4280B}"/>
              </a:ext>
            </a:extLst>
          </p:cNvPr>
          <p:cNvSpPr>
            <a:spLocks noGrp="1"/>
          </p:cNvSpPr>
          <p:nvPr>
            <p:ph idx="1"/>
          </p:nvPr>
        </p:nvSpPr>
        <p:spPr/>
        <p:txBody>
          <a:bodyPr/>
          <a:lstStyle/>
          <a:p>
            <a:r>
              <a:rPr lang="en-US" dirty="0"/>
              <a:t>Can we do </a:t>
            </a:r>
            <a:r>
              <a:rPr lang="en-US" dirty="0">
                <a:solidFill>
                  <a:srgbClr val="0432FF"/>
                </a:solidFill>
              </a:rPr>
              <a:t>faster inter-subarray copy</a:t>
            </a:r>
            <a:r>
              <a:rPr lang="en-US" dirty="0"/>
              <a:t>?</a:t>
            </a:r>
          </a:p>
          <a:p>
            <a:pPr lvl="1"/>
            <a:r>
              <a:rPr lang="en-US" dirty="0"/>
              <a:t>Yes, </a:t>
            </a:r>
            <a:r>
              <a:rPr lang="en-US" dirty="0">
                <a:solidFill>
                  <a:srgbClr val="FF0000"/>
                </a:solidFill>
              </a:rPr>
              <a:t>see LISA [Chang et al., HPCA 2016]</a:t>
            </a:r>
          </a:p>
          <a:p>
            <a:pPr lvl="1"/>
            <a:endParaRPr lang="en-US" dirty="0"/>
          </a:p>
          <a:p>
            <a:r>
              <a:rPr lang="en-US" dirty="0"/>
              <a:t>Can we enable </a:t>
            </a:r>
            <a:r>
              <a:rPr lang="en-US" dirty="0">
                <a:solidFill>
                  <a:srgbClr val="0432FF"/>
                </a:solidFill>
              </a:rPr>
              <a:t>data movement at smaller granularities within a bank</a:t>
            </a:r>
            <a:r>
              <a:rPr lang="en-US" dirty="0"/>
              <a:t>?</a:t>
            </a:r>
          </a:p>
          <a:p>
            <a:pPr lvl="1"/>
            <a:r>
              <a:rPr lang="en-US" dirty="0"/>
              <a:t>Yes, </a:t>
            </a:r>
            <a:r>
              <a:rPr lang="en-US" dirty="0">
                <a:solidFill>
                  <a:srgbClr val="FF0000"/>
                </a:solidFill>
              </a:rPr>
              <a:t>see FIGARO [Wang et al., MICRO 2020]</a:t>
            </a:r>
            <a:endParaRPr lang="en-US" sz="1400" dirty="0"/>
          </a:p>
          <a:p>
            <a:endParaRPr lang="en-US" dirty="0"/>
          </a:p>
          <a:p>
            <a:r>
              <a:rPr lang="en-US" dirty="0"/>
              <a:t>Can we do </a:t>
            </a:r>
            <a:r>
              <a:rPr lang="en-US" dirty="0">
                <a:solidFill>
                  <a:srgbClr val="0432FF"/>
                </a:solidFill>
              </a:rPr>
              <a:t>better inter-bank copy</a:t>
            </a:r>
            <a:r>
              <a:rPr lang="en-US" dirty="0"/>
              <a:t>?</a:t>
            </a:r>
          </a:p>
          <a:p>
            <a:pPr lvl="1"/>
            <a:r>
              <a:rPr lang="en-US" dirty="0"/>
              <a:t>Yes, </a:t>
            </a:r>
            <a:r>
              <a:rPr lang="en-US" dirty="0">
                <a:solidFill>
                  <a:srgbClr val="FF0000"/>
                </a:solidFill>
              </a:rPr>
              <a:t>see Network-on-Memory [CAL 2020]</a:t>
            </a:r>
            <a:endParaRPr lang="en-US" sz="1400" dirty="0"/>
          </a:p>
          <a:p>
            <a:endParaRPr lang="en-US" dirty="0"/>
          </a:p>
          <a:p>
            <a:r>
              <a:rPr lang="en-US" dirty="0"/>
              <a:t>Can similar ideas and DRAM properties be used to perform </a:t>
            </a:r>
            <a:r>
              <a:rPr lang="en-US" dirty="0">
                <a:solidFill>
                  <a:srgbClr val="0432FF"/>
                </a:solidFill>
              </a:rPr>
              <a:t>computation on data</a:t>
            </a:r>
            <a:r>
              <a:rPr lang="en-US" dirty="0"/>
              <a:t>?</a:t>
            </a:r>
          </a:p>
          <a:p>
            <a:pPr lvl="1"/>
            <a:r>
              <a:rPr lang="en-US" dirty="0"/>
              <a:t>Yes, </a:t>
            </a:r>
            <a:r>
              <a:rPr lang="en-US" dirty="0">
                <a:solidFill>
                  <a:srgbClr val="FF0000"/>
                </a:solidFill>
              </a:rPr>
              <a:t>see Ambit [Seshadri et al., CAL 2015, MICRO 2017]</a:t>
            </a:r>
          </a:p>
          <a:p>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D4385214-686F-AE45-AD43-76EF3388C3A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34268746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D87-696D-EBE3-B3FB-6E893454A93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7E9F7F1-2CCF-BFF6-A24D-8078A7448CD3}"/>
              </a:ext>
            </a:extLst>
          </p:cNvPr>
          <p:cNvSpPr>
            <a:spLocks noGrp="1"/>
          </p:cNvSpPr>
          <p:nvPr>
            <p:ph idx="1"/>
          </p:nvPr>
        </p:nvSpPr>
        <p:spPr>
          <a:xfrm>
            <a:off x="228600" y="1102740"/>
            <a:ext cx="8610600" cy="5123656"/>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Introduction to Memory-Centric Computing Systems</a:t>
            </a:r>
            <a:br>
              <a:rPr lang="en-US"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Invited Talk by Prof. </a:t>
            </a:r>
            <a:r>
              <a:rPr lang="en-US" dirty="0" err="1">
                <a:latin typeface="Tahoma" panose="020B0604030504040204" pitchFamily="34" charset="0"/>
                <a:ea typeface="Tahoma" panose="020B0604030504040204" pitchFamily="34" charset="0"/>
                <a:cs typeface="Tahoma" panose="020B0604030504040204" pitchFamily="34" charset="0"/>
              </a:rPr>
              <a:t>Minsoo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Rhu</a:t>
            </a:r>
            <a:r>
              <a:rPr lang="en-US" dirty="0">
                <a:latin typeface="Tahoma" panose="020B0604030504040204" pitchFamily="34" charset="0"/>
                <a:ea typeface="Tahoma" panose="020B0604030504040204" pitchFamily="34" charset="0"/>
                <a:cs typeface="Tahoma" panose="020B0604030504040204" pitchFamily="34" charset="0"/>
              </a:rPr>
              <a:t>: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a:t>
            </a:r>
            <a:r>
              <a:rPr lang="en-US" i="1" dirty="0">
                <a:latin typeface="Tahoma" panose="020B0604030504040204" pitchFamily="34" charset="0"/>
                <a:ea typeface="Tahoma" panose="020B0604030504040204" pitchFamily="34" charset="0"/>
                <a:cs typeface="Tahoma" panose="020B0604030504040204" pitchFamily="34" charset="0"/>
              </a:rPr>
              <a:t>Memory-Centric Computing Systems – For AI and Beyond”</a:t>
            </a:r>
            <a:r>
              <a:rPr lang="en-US" dirty="0">
                <a:latin typeface="Tahoma" panose="020B0604030504040204" pitchFamily="34" charset="0"/>
                <a:ea typeface="Tahoma" panose="020B0604030504040204" pitchFamily="34" charset="0"/>
                <a:cs typeface="Tahoma" panose="020B0604030504040204" pitchFamily="34" charset="0"/>
              </a:rPr>
              <a:t> </a:t>
            </a:r>
            <a:br>
              <a:rPr lang="en-US"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Coffee Break </a:t>
            </a:r>
            <a:br>
              <a:rPr lang="en-US" dirty="0">
                <a:latin typeface="Tahoma" panose="020B0604030504040204" pitchFamily="34" charset="0"/>
                <a:ea typeface="Tahoma" panose="020B0604030504040204" pitchFamily="34" charset="0"/>
                <a:cs typeface="Tahoma" panose="020B0604030504040204" pitchFamily="34" charset="0"/>
              </a:rPr>
            </a:br>
            <a:r>
              <a:rPr lang="en-US" sz="800" dirty="0">
                <a:latin typeface="Tahoma" panose="020B0604030504040204" pitchFamily="34" charset="0"/>
                <a:ea typeface="Tahoma" panose="020B0604030504040204" pitchFamily="34" charset="0"/>
                <a:cs typeface="Tahoma" panose="020B0604030504040204" pitchFamily="34" charset="0"/>
              </a:rPr>
              <a:t>	</a:t>
            </a:r>
          </a:p>
          <a:p>
            <a:r>
              <a:rPr lang="en-US" dirty="0">
                <a:latin typeface="Tahoma" panose="020B0604030504040204" pitchFamily="34" charset="0"/>
                <a:ea typeface="Tahoma" panose="020B0604030504040204" pitchFamily="34" charset="0"/>
                <a:cs typeface="Tahoma" panose="020B0604030504040204" pitchFamily="34" charset="0"/>
              </a:rPr>
              <a:t>Real-World Processing-Near-Memory Systems</a:t>
            </a:r>
            <a:br>
              <a:rPr lang="en-US"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Processing-Using-Memory Architectures for Bulk Bitwise Op.</a:t>
            </a:r>
            <a:b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br>
            <a:endParaRPr lang="en-US" sz="8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Invited Talk by Prof. Saugata Ghose: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a:t>
            </a:r>
            <a:r>
              <a:rPr lang="en-US" i="1" dirty="0">
                <a:latin typeface="Tahoma" panose="020B0604030504040204" pitchFamily="34" charset="0"/>
                <a:ea typeface="Tahoma" panose="020B0604030504040204" pitchFamily="34" charset="0"/>
                <a:cs typeface="Tahoma" panose="020B0604030504040204" pitchFamily="34" charset="0"/>
              </a:rPr>
              <a:t>RACER and ReRAM PUM”</a:t>
            </a:r>
            <a:br>
              <a:rPr lang="en-US" i="1"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PIM Programming &amp; Infrastructure for PIM Research</a:t>
            </a:r>
          </a:p>
          <a:p>
            <a:pPr marL="0" indent="0">
              <a:buNone/>
            </a:pP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Closing Remarks </a:t>
            </a:r>
          </a:p>
        </p:txBody>
      </p:sp>
      <p:sp>
        <p:nvSpPr>
          <p:cNvPr id="4" name="Slide Number Placeholder 3">
            <a:extLst>
              <a:ext uri="{FF2B5EF4-FFF2-40B4-BE49-F238E27FC236}">
                <a16:creationId xmlns:a16="http://schemas.microsoft.com/office/drawing/2014/main" id="{1718CF5E-3525-5BE8-7EE2-34D14BBC1C1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rPr>
            </a:b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4077401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Increasing Connectivity in DRAM</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solidFill>
                  <a:srgbClr val="0432FF"/>
                </a:solidFill>
                <a:hlinkClick r:id="rId2">
                  <a:extLst>
                    <a:ext uri="{A12FA001-AC4F-418D-AE19-62706E023703}">
                      <ahyp:hlinkClr xmlns:ahyp="http://schemas.microsoft.com/office/drawing/2018/hyperlinkcolor" val="tx"/>
                    </a:ext>
                  </a:extLst>
                </a:hlinkClick>
              </a:rPr>
              <a:t>"Low-Cost Inter-Linked Subarrays (LISA): Enabling Fast Inter-Subarray Data Movement in DRAM"</a:t>
            </a:r>
            <a:r>
              <a:rPr lang="en-US" sz="2100" dirty="0">
                <a:solidFill>
                  <a:srgbClr val="0432FF"/>
                </a:solidFill>
              </a:rPr>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182029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Data Inside DRAM?</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8" name="Rounded Rectangle 7"/>
          <p:cNvSpPr/>
          <p:nvPr/>
        </p:nvSpPr>
        <p:spPr>
          <a:xfrm>
            <a:off x="3376374" y="1726216"/>
            <a:ext cx="5246880" cy="2534871"/>
          </a:xfrm>
          <a:prstGeom prst="roundRect">
            <a:avLst>
              <a:gd name="adj" fmla="val 4531"/>
            </a:avLst>
          </a:prstGeom>
          <a:no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13" name="cell array"/>
          <p:cNvGrpSpPr/>
          <p:nvPr/>
        </p:nvGrpSpPr>
        <p:grpSpPr>
          <a:xfrm>
            <a:off x="3479285" y="1856128"/>
            <a:ext cx="5070630" cy="2212155"/>
            <a:chOff x="2253615" y="2812764"/>
            <a:chExt cx="5070630" cy="2212155"/>
          </a:xfrm>
        </p:grpSpPr>
        <p:grpSp>
          <p:nvGrpSpPr>
            <p:cNvPr id="5" name="Group 4"/>
            <p:cNvGrpSpPr/>
            <p:nvPr/>
          </p:nvGrpSpPr>
          <p:grpSpPr>
            <a:xfrm>
              <a:off x="2253615" y="2812764"/>
              <a:ext cx="5070630" cy="365760"/>
              <a:chOff x="2137956" y="2812764"/>
              <a:chExt cx="5070630" cy="365760"/>
            </a:xfrm>
          </p:grpSpPr>
          <p:sp>
            <p:nvSpPr>
              <p:cNvPr id="172" name="Oval 171"/>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3" name="Oval 172"/>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4" name="Oval 173"/>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5" name="Oval 174"/>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6" name="Oval 175"/>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7" name="Oval 176"/>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8" name="Oval 177"/>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9" name="Oval 178"/>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0" name="Oval 179"/>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1" name="Oval 180"/>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2" name="Oval 181"/>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nvGrpSpPr>
            <p:cNvPr id="183" name="Group 182"/>
            <p:cNvGrpSpPr/>
            <p:nvPr/>
          </p:nvGrpSpPr>
          <p:grpSpPr>
            <a:xfrm>
              <a:off x="2253615" y="3274363"/>
              <a:ext cx="5070630" cy="365760"/>
              <a:chOff x="2137956" y="2812764"/>
              <a:chExt cx="5070630" cy="365760"/>
            </a:xfrm>
          </p:grpSpPr>
          <p:sp>
            <p:nvSpPr>
              <p:cNvPr id="185" name="Oval 184"/>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6" name="Oval 185"/>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7" name="Oval 186"/>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8" name="Oval 187"/>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9" name="Oval 188"/>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0" name="Oval 189"/>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1" name="Oval 190"/>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2" name="Oval 191"/>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3" name="Oval 192"/>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4" name="Oval 193"/>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5" name="Oval 194"/>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nvGrpSpPr>
            <p:cNvPr id="196" name="Group 195"/>
            <p:cNvGrpSpPr/>
            <p:nvPr/>
          </p:nvGrpSpPr>
          <p:grpSpPr>
            <a:xfrm>
              <a:off x="2253615" y="3735962"/>
              <a:ext cx="5070630" cy="365760"/>
              <a:chOff x="2137956" y="2812764"/>
              <a:chExt cx="5070630" cy="365760"/>
            </a:xfrm>
          </p:grpSpPr>
          <p:sp>
            <p:nvSpPr>
              <p:cNvPr id="198" name="Oval 19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9" name="Oval 19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0" name="Oval 19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1" name="Oval 20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2" name="Oval 20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3" name="Oval 20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4" name="Oval 20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5" name="Oval 20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6" name="Oval 20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7" name="Oval 20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8" name="Oval 20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nvGrpSpPr>
            <p:cNvPr id="236" name="Group 235"/>
            <p:cNvGrpSpPr/>
            <p:nvPr/>
          </p:nvGrpSpPr>
          <p:grpSpPr>
            <a:xfrm>
              <a:off x="2253615" y="4659159"/>
              <a:ext cx="5070630" cy="365760"/>
              <a:chOff x="2137956" y="2812764"/>
              <a:chExt cx="5070630" cy="365760"/>
            </a:xfrm>
          </p:grpSpPr>
          <p:sp>
            <p:nvSpPr>
              <p:cNvPr id="238" name="Oval 23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39" name="Oval 23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0" name="Oval 23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1" name="Oval 24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2" name="Oval 24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3" name="Oval 24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4" name="Oval 24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5" name="Oval 24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6" name="Oval 24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7" name="Oval 24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8" name="Oval 24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grpSp>
        <p:nvGrpSpPr>
          <p:cNvPr id="14" name="cell label"/>
          <p:cNvGrpSpPr/>
          <p:nvPr/>
        </p:nvGrpSpPr>
        <p:grpSpPr>
          <a:xfrm>
            <a:off x="1860443" y="2369687"/>
            <a:ext cx="1801722" cy="830997"/>
            <a:chOff x="856729" y="3065531"/>
            <a:chExt cx="1801722" cy="830997"/>
          </a:xfrm>
        </p:grpSpPr>
        <p:sp>
          <p:nvSpPr>
            <p:cNvPr id="235" name="TextBox 234"/>
            <p:cNvSpPr txBox="1"/>
            <p:nvPr/>
          </p:nvSpPr>
          <p:spPr>
            <a:xfrm>
              <a:off x="856729" y="3065531"/>
              <a:ext cx="15786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Gill Sans MT"/>
                  <a:ea typeface="ＭＳ Ｐゴシック" charset="-128"/>
                  <a:cs typeface="+mn-cs"/>
                </a:rPr>
                <a:t>DRAM </a:t>
              </a:r>
              <a:br>
                <a:rPr kumimoji="0" lang="en-US" sz="2400" b="0" i="0" u="none" strike="noStrike" kern="0" cap="none" spc="0" normalizeH="0" baseline="0" noProof="0" dirty="0">
                  <a:ln>
                    <a:noFill/>
                  </a:ln>
                  <a:solidFill>
                    <a:prstClr val="black"/>
                  </a:solidFill>
                  <a:effectLst/>
                  <a:uLnTx/>
                  <a:uFillTx/>
                  <a:latin typeface="Gill Sans MT"/>
                  <a:ea typeface="ＭＳ Ｐゴシック" charset="-128"/>
                  <a:cs typeface="+mn-cs"/>
                </a:rPr>
              </a:br>
              <a:r>
                <a:rPr kumimoji="0" lang="en-US" sz="2400" b="0" i="0" u="none" strike="noStrike" kern="0" cap="none" spc="0" normalizeH="0" baseline="0" noProof="0" dirty="0">
                  <a:ln>
                    <a:noFill/>
                  </a:ln>
                  <a:solidFill>
                    <a:prstClr val="black"/>
                  </a:solidFill>
                  <a:effectLst/>
                  <a:uLnTx/>
                  <a:uFillTx/>
                  <a:latin typeface="Gill Sans MT"/>
                  <a:ea typeface="ＭＳ Ｐゴシック" charset="-128"/>
                  <a:cs typeface="+mn-cs"/>
                </a:rPr>
                <a:t>cell</a:t>
              </a:r>
            </a:p>
          </p:txBody>
        </p:sp>
        <p:cxnSp>
          <p:nvCxnSpPr>
            <p:cNvPr id="9" name="Straight Arrow Connector 8"/>
            <p:cNvCxnSpPr/>
            <p:nvPr/>
          </p:nvCxnSpPr>
          <p:spPr>
            <a:xfrm>
              <a:off x="2145512" y="3512390"/>
              <a:ext cx="512939" cy="107708"/>
            </a:xfrm>
            <a:prstGeom prst="straightConnector1">
              <a:avLst/>
            </a:prstGeom>
            <a:ln w="53975" cap="rnd">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subarrays"/>
          <p:cNvGrpSpPr/>
          <p:nvPr/>
        </p:nvGrpSpPr>
        <p:grpSpPr>
          <a:xfrm>
            <a:off x="3448175" y="1858371"/>
            <a:ext cx="5107923" cy="2231042"/>
            <a:chOff x="1770761" y="2804420"/>
            <a:chExt cx="5553484" cy="2231042"/>
          </a:xfrm>
        </p:grpSpPr>
        <p:sp>
          <p:nvSpPr>
            <p:cNvPr id="249" name="Rounded Rectangle 248"/>
            <p:cNvSpPr/>
            <p:nvPr/>
          </p:nvSpPr>
          <p:spPr>
            <a:xfrm>
              <a:off x="1770761" y="2804420"/>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1</a:t>
              </a:r>
            </a:p>
          </p:txBody>
        </p:sp>
        <p:sp>
          <p:nvSpPr>
            <p:cNvPr id="250" name="Rounded Rectangle 249"/>
            <p:cNvSpPr/>
            <p:nvPr/>
          </p:nvSpPr>
          <p:spPr>
            <a:xfrm>
              <a:off x="1770761" y="3262777"/>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2</a:t>
              </a:r>
            </a:p>
          </p:txBody>
        </p:sp>
        <p:sp>
          <p:nvSpPr>
            <p:cNvPr id="251" name="Rounded Rectangle 250"/>
            <p:cNvSpPr/>
            <p:nvPr/>
          </p:nvSpPr>
          <p:spPr>
            <a:xfrm>
              <a:off x="1770761" y="3730169"/>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3</a:t>
              </a:r>
            </a:p>
          </p:txBody>
        </p:sp>
        <p:sp>
          <p:nvSpPr>
            <p:cNvPr id="253" name="Rounded Rectangle 252"/>
            <p:cNvSpPr/>
            <p:nvPr/>
          </p:nvSpPr>
          <p:spPr>
            <a:xfrm>
              <a:off x="1770761" y="4653015"/>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N</a:t>
              </a:r>
            </a:p>
          </p:txBody>
        </p:sp>
        <p:sp>
          <p:nvSpPr>
            <p:cNvPr id="15" name="TextBox 14"/>
            <p:cNvSpPr txBox="1"/>
            <p:nvPr/>
          </p:nvSpPr>
          <p:spPr>
            <a:xfrm rot="5400000">
              <a:off x="4501161" y="4165067"/>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ＭＳ Ｐゴシック" charset="-128"/>
                  <a:cs typeface="+mn-cs"/>
                </a:rPr>
                <a:t>…</a:t>
              </a:r>
            </a:p>
          </p:txBody>
        </p:sp>
      </p:grpSp>
      <p:grpSp>
        <p:nvGrpSpPr>
          <p:cNvPr id="35" name="DataBus"/>
          <p:cNvGrpSpPr/>
          <p:nvPr/>
        </p:nvGrpSpPr>
        <p:grpSpPr>
          <a:xfrm>
            <a:off x="6105346" y="1726216"/>
            <a:ext cx="2391359" cy="3302984"/>
            <a:chOff x="4656522" y="1981200"/>
            <a:chExt cx="2391359" cy="3302984"/>
          </a:xfrm>
        </p:grpSpPr>
        <p:grpSp>
          <p:nvGrpSpPr>
            <p:cNvPr id="25" name="DataBus"/>
            <p:cNvGrpSpPr/>
            <p:nvPr/>
          </p:nvGrpSpPr>
          <p:grpSpPr>
            <a:xfrm>
              <a:off x="4656522" y="2194599"/>
              <a:ext cx="2391359" cy="3089585"/>
              <a:chOff x="5161595" y="2885664"/>
              <a:chExt cx="2391359" cy="3089585"/>
            </a:xfrm>
          </p:grpSpPr>
          <p:sp>
            <p:nvSpPr>
              <p:cNvPr id="87" name="TextBox 86"/>
              <p:cNvSpPr txBox="1"/>
              <p:nvPr/>
            </p:nvSpPr>
            <p:spPr>
              <a:xfrm>
                <a:off x="5161595" y="5144252"/>
                <a:ext cx="23913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solidFill>
                    <a:effectLst/>
                    <a:uLnTx/>
                    <a:uFillTx/>
                    <a:latin typeface="Gill Sans MT"/>
                    <a:ea typeface="ＭＳ Ｐゴシック" charset="-128"/>
                    <a:cs typeface="+mn-cs"/>
                  </a:rPr>
                  <a:t>Internal </a:t>
                </a:r>
                <a:br>
                  <a:rPr kumimoji="0" lang="en-US" sz="2400" b="1" i="0" u="none" strike="noStrike" kern="1200" cap="none" spc="0" normalizeH="0" baseline="0" noProof="0" dirty="0">
                    <a:ln>
                      <a:noFill/>
                    </a:ln>
                    <a:solidFill>
                      <a:srgbClr val="C0504D"/>
                    </a:solidFill>
                    <a:effectLst/>
                    <a:uLnTx/>
                    <a:uFillTx/>
                    <a:latin typeface="Gill Sans MT"/>
                    <a:ea typeface="ＭＳ Ｐゴシック" charset="-128"/>
                    <a:cs typeface="+mn-cs"/>
                  </a:rPr>
                </a:br>
                <a:r>
                  <a:rPr kumimoji="0" lang="en-US" sz="2400" b="1" i="0" u="none" strike="noStrike" kern="1200" cap="none" spc="0" normalizeH="0" baseline="0" noProof="0" dirty="0">
                    <a:ln>
                      <a:noFill/>
                    </a:ln>
                    <a:solidFill>
                      <a:srgbClr val="C0504D"/>
                    </a:solidFill>
                    <a:effectLst/>
                    <a:uLnTx/>
                    <a:uFillTx/>
                    <a:latin typeface="Gill Sans MT"/>
                    <a:ea typeface="ＭＳ Ｐゴシック" charset="-128"/>
                    <a:cs typeface="+mn-cs"/>
                  </a:rPr>
                  <a:t>Data Bus (64b)</a:t>
                </a:r>
              </a:p>
            </p:txBody>
          </p:sp>
          <p:grpSp>
            <p:nvGrpSpPr>
              <p:cNvPr id="24" name="Group 23"/>
              <p:cNvGrpSpPr/>
              <p:nvPr/>
            </p:nvGrpSpPr>
            <p:grpSpPr>
              <a:xfrm>
                <a:off x="6172274" y="2885664"/>
                <a:ext cx="384136" cy="2086523"/>
                <a:chOff x="6172274" y="2885664"/>
                <a:chExt cx="384136" cy="2086523"/>
              </a:xfrm>
            </p:grpSpPr>
            <p:sp>
              <p:nvSpPr>
                <p:cNvPr id="23" name="Left-Right Arrow 22"/>
                <p:cNvSpPr/>
                <p:nvPr/>
              </p:nvSpPr>
              <p:spPr>
                <a:xfrm>
                  <a:off x="6172274" y="2885664"/>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4" name="Left-Right Arrow 253"/>
                <p:cNvSpPr/>
                <p:nvPr/>
              </p:nvSpPr>
              <p:spPr>
                <a:xfrm>
                  <a:off x="6186408" y="3332981"/>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5" name="Left-Right Arrow 254"/>
                <p:cNvSpPr/>
                <p:nvPr/>
              </p:nvSpPr>
              <p:spPr>
                <a:xfrm>
                  <a:off x="6181202" y="3801443"/>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6" name="Left-Right Arrow 255"/>
                <p:cNvSpPr/>
                <p:nvPr/>
              </p:nvSpPr>
              <p:spPr>
                <a:xfrm>
                  <a:off x="6179681" y="4724640"/>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33" name="Up-Down Arrow 32"/>
            <p:cNvSpPr/>
            <p:nvPr/>
          </p:nvSpPr>
          <p:spPr>
            <a:xfrm>
              <a:off x="5972403" y="1981200"/>
              <a:ext cx="398221" cy="2486949"/>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262" name="SA_Size"/>
          <p:cNvGrpSpPr/>
          <p:nvPr/>
        </p:nvGrpSpPr>
        <p:grpSpPr>
          <a:xfrm>
            <a:off x="2428832" y="1283563"/>
            <a:ext cx="6121083" cy="1169430"/>
            <a:chOff x="691905" y="1690947"/>
            <a:chExt cx="6121083" cy="1169430"/>
          </a:xfrm>
        </p:grpSpPr>
        <p:grpSp>
          <p:nvGrpSpPr>
            <p:cNvPr id="79" name="Group 78"/>
            <p:cNvGrpSpPr/>
            <p:nvPr/>
          </p:nvGrpSpPr>
          <p:grpSpPr>
            <a:xfrm>
              <a:off x="1711248" y="1690947"/>
              <a:ext cx="5101740" cy="461665"/>
              <a:chOff x="1682924" y="3712335"/>
              <a:chExt cx="5101740" cy="461665"/>
            </a:xfrm>
          </p:grpSpPr>
          <p:cxnSp>
            <p:nvCxnSpPr>
              <p:cNvPr id="44" name="Straight Arrow Connector 43"/>
              <p:cNvCxnSpPr/>
              <p:nvPr/>
            </p:nvCxnSpPr>
            <p:spPr>
              <a:xfrm>
                <a:off x="1682924" y="3943167"/>
                <a:ext cx="2192441" cy="0"/>
              </a:xfrm>
              <a:prstGeom prst="straightConnector1">
                <a:avLst/>
              </a:prstGeom>
              <a:ln w="38100" cap="rnd">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875365" y="3712335"/>
                <a:ext cx="6944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8Kb</a:t>
                </a:r>
              </a:p>
            </p:txBody>
          </p:sp>
          <p:cxnSp>
            <p:nvCxnSpPr>
              <p:cNvPr id="121" name="Straight Arrow Connector 120"/>
              <p:cNvCxnSpPr>
                <a:stCxn id="49" idx="3"/>
              </p:cNvCxnSpPr>
              <p:nvPr/>
            </p:nvCxnSpPr>
            <p:spPr>
              <a:xfrm flipV="1">
                <a:off x="4569786" y="3943167"/>
                <a:ext cx="2214878" cy="1"/>
              </a:xfrm>
              <a:prstGeom prst="straightConnector1">
                <a:avLst/>
              </a:prstGeom>
              <a:ln w="38100" cap="rnd">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cxnSp>
          <p:nvCxnSpPr>
            <p:cNvPr id="260" name="Straight Arrow Connector 259"/>
            <p:cNvCxnSpPr/>
            <p:nvPr/>
          </p:nvCxnSpPr>
          <p:spPr>
            <a:xfrm>
              <a:off x="1495302" y="2201419"/>
              <a:ext cx="0" cy="486921"/>
            </a:xfrm>
            <a:prstGeom prst="straightConnector1">
              <a:avLst/>
            </a:prstGeom>
            <a:ln w="38100" cap="rnd">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61" name="TextBox 260"/>
            <p:cNvSpPr txBox="1"/>
            <p:nvPr/>
          </p:nvSpPr>
          <p:spPr>
            <a:xfrm>
              <a:off x="691905" y="2029380"/>
              <a:ext cx="80611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512</a:t>
              </a:r>
              <a:b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b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rows</a:t>
              </a:r>
            </a:p>
          </p:txBody>
        </p:sp>
      </p:grpSp>
      <p:grpSp>
        <p:nvGrpSpPr>
          <p:cNvPr id="7" name="DRAM"/>
          <p:cNvGrpSpPr/>
          <p:nvPr/>
        </p:nvGrpSpPr>
        <p:grpSpPr>
          <a:xfrm>
            <a:off x="57714" y="1491262"/>
            <a:ext cx="2396717" cy="3223357"/>
            <a:chOff x="57714" y="2029380"/>
            <a:chExt cx="2396717" cy="3223357"/>
          </a:xfrm>
        </p:grpSpPr>
        <p:sp>
          <p:nvSpPr>
            <p:cNvPr id="110" name="Rounded Rectangle 109"/>
            <p:cNvSpPr/>
            <p:nvPr/>
          </p:nvSpPr>
          <p:spPr>
            <a:xfrm>
              <a:off x="387175" y="2029380"/>
              <a:ext cx="1741977" cy="3126976"/>
            </a:xfrm>
            <a:prstGeom prst="roundRect">
              <a:avLst>
                <a:gd name="adj" fmla="val 4531"/>
              </a:avLst>
            </a:prstGeom>
            <a:solidFill>
              <a:schemeClr val="bg1">
                <a:lumMod val="85000"/>
              </a:schemeClr>
            </a:solidFill>
            <a:ln w="1270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11" name="Rounded Rectangle 110"/>
            <p:cNvSpPr/>
            <p:nvPr/>
          </p:nvSpPr>
          <p:spPr>
            <a:xfrm>
              <a:off x="707833" y="2149011"/>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4" name="Rounded Rectangle 113"/>
            <p:cNvSpPr/>
            <p:nvPr/>
          </p:nvSpPr>
          <p:spPr>
            <a:xfrm>
              <a:off x="704401" y="2799957"/>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5" name="Rounded Rectangle 114"/>
            <p:cNvSpPr/>
            <p:nvPr/>
          </p:nvSpPr>
          <p:spPr>
            <a:xfrm>
              <a:off x="700969" y="3450903"/>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6" name="Rounded Rectangle 115"/>
            <p:cNvSpPr/>
            <p:nvPr/>
          </p:nvSpPr>
          <p:spPr>
            <a:xfrm>
              <a:off x="697537" y="4101849"/>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7" name="R"/>
            <p:cNvSpPr/>
            <p:nvPr/>
          </p:nvSpPr>
          <p:spPr>
            <a:xfrm>
              <a:off x="57714" y="4590918"/>
              <a:ext cx="2396717" cy="66181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DRAM</a:t>
              </a:r>
            </a:p>
          </p:txBody>
        </p:sp>
      </p:grpSp>
      <p:grpSp>
        <p:nvGrpSpPr>
          <p:cNvPr id="118" name="dash"/>
          <p:cNvGrpSpPr/>
          <p:nvPr/>
        </p:nvGrpSpPr>
        <p:grpSpPr>
          <a:xfrm rot="14910335" flipH="1">
            <a:off x="1355872" y="1954170"/>
            <a:ext cx="2454309" cy="2012126"/>
            <a:chOff x="3425991" y="2139992"/>
            <a:chExt cx="2454309" cy="2012126"/>
          </a:xfrm>
        </p:grpSpPr>
        <p:cxnSp>
          <p:nvCxnSpPr>
            <p:cNvPr id="119" name="Straight Connector 118"/>
            <p:cNvCxnSpPr/>
            <p:nvPr/>
          </p:nvCxnSpPr>
          <p:spPr>
            <a:xfrm rot="14910335" flipH="1">
              <a:off x="4379829" y="2186837"/>
              <a:ext cx="1547316" cy="1453626"/>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cxnSp>
          <p:nvCxnSpPr>
            <p:cNvPr id="120" name="Straight Connector 119"/>
            <p:cNvCxnSpPr/>
            <p:nvPr/>
          </p:nvCxnSpPr>
          <p:spPr>
            <a:xfrm rot="14910335" flipH="1" flipV="1">
              <a:off x="2985273" y="3105380"/>
              <a:ext cx="1487456" cy="606020"/>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grpSp>
      <p:sp>
        <p:nvSpPr>
          <p:cNvPr id="122" name="..."/>
          <p:cNvSpPr txBox="1"/>
          <p:nvPr/>
        </p:nvSpPr>
        <p:spPr>
          <a:xfrm rot="5400000">
            <a:off x="5941531" y="3237538"/>
            <a:ext cx="492443" cy="4246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ＭＳ Ｐゴシック" charset="-128"/>
                <a:cs typeface="+mn-cs"/>
              </a:rPr>
              <a:t>…</a:t>
            </a:r>
          </a:p>
        </p:txBody>
      </p:sp>
      <p:grpSp>
        <p:nvGrpSpPr>
          <p:cNvPr id="268" name="goal"/>
          <p:cNvGrpSpPr/>
          <p:nvPr/>
        </p:nvGrpSpPr>
        <p:grpSpPr>
          <a:xfrm>
            <a:off x="228600" y="1721836"/>
            <a:ext cx="8534399" cy="4374164"/>
            <a:chOff x="228600" y="2140360"/>
            <a:chExt cx="8534399" cy="4374164"/>
          </a:xfrm>
        </p:grpSpPr>
        <p:grpSp>
          <p:nvGrpSpPr>
            <p:cNvPr id="266" name="goal"/>
            <p:cNvGrpSpPr/>
            <p:nvPr/>
          </p:nvGrpSpPr>
          <p:grpSpPr>
            <a:xfrm>
              <a:off x="228600" y="2140360"/>
              <a:ext cx="8534399" cy="4374164"/>
              <a:chOff x="228600" y="2140360"/>
              <a:chExt cx="8534399" cy="4374164"/>
            </a:xfrm>
          </p:grpSpPr>
          <p:grpSp>
            <p:nvGrpSpPr>
              <p:cNvPr id="113" name="goal_parallel_transfer"/>
              <p:cNvGrpSpPr/>
              <p:nvPr/>
            </p:nvGrpSpPr>
            <p:grpSpPr>
              <a:xfrm>
                <a:off x="3373653" y="2140360"/>
                <a:ext cx="5205607" cy="2502527"/>
                <a:chOff x="1460256" y="1851096"/>
                <a:chExt cx="2867148" cy="3518673"/>
              </a:xfrm>
            </p:grpSpPr>
            <p:sp>
              <p:nvSpPr>
                <p:cNvPr id="112" name="blind"/>
                <p:cNvSpPr/>
                <p:nvPr/>
              </p:nvSpPr>
              <p:spPr>
                <a:xfrm>
                  <a:off x="1460256" y="1851096"/>
                  <a:ext cx="2866658" cy="3518673"/>
                </a:xfrm>
                <a:prstGeom prst="roundRect">
                  <a:avLst>
                    <a:gd name="adj" fmla="val 870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04" name="parallel transfer"/>
                <p:cNvGrpSpPr/>
                <p:nvPr/>
              </p:nvGrpSpPr>
              <p:grpSpPr>
                <a:xfrm>
                  <a:off x="1518437" y="2424960"/>
                  <a:ext cx="2808967" cy="2308991"/>
                  <a:chOff x="4589620" y="1916257"/>
                  <a:chExt cx="1910254" cy="1384129"/>
                </a:xfrm>
                <a:solidFill>
                  <a:srgbClr val="6699FF"/>
                </a:solidFill>
              </p:grpSpPr>
              <p:sp>
                <p:nvSpPr>
                  <p:cNvPr id="105" name="Up-Down Arrow 104"/>
                  <p:cNvSpPr/>
                  <p:nvPr/>
                </p:nvSpPr>
                <p:spPr>
                  <a:xfrm>
                    <a:off x="4589620" y="1916261"/>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6" name="Up-Down Arrow 105"/>
                  <p:cNvSpPr/>
                  <p:nvPr/>
                </p:nvSpPr>
                <p:spPr>
                  <a:xfrm>
                    <a:off x="5009450" y="1916260"/>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7" name="Up-Down Arrow 106"/>
                  <p:cNvSpPr/>
                  <p:nvPr/>
                </p:nvSpPr>
                <p:spPr>
                  <a:xfrm>
                    <a:off x="5407516" y="1916259"/>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8" name="Up-Down Arrow 107"/>
                  <p:cNvSpPr/>
                  <p:nvPr/>
                </p:nvSpPr>
                <p:spPr>
                  <a:xfrm>
                    <a:off x="5819613" y="1916258"/>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9" name="Up-Down Arrow 108"/>
                  <p:cNvSpPr/>
                  <p:nvPr/>
                </p:nvSpPr>
                <p:spPr>
                  <a:xfrm>
                    <a:off x="6225875" y="1916257"/>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265" name="TextBox 264"/>
              <p:cNvSpPr txBox="1"/>
              <p:nvPr/>
            </p:nvSpPr>
            <p:spPr>
              <a:xfrm>
                <a:off x="228600" y="5812793"/>
                <a:ext cx="8534399" cy="7017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64FBA"/>
                  </a:solidFill>
                  <a:effectLst/>
                  <a:uLnTx/>
                  <a:uFillTx/>
                  <a:latin typeface="Gill Sans MT"/>
                  <a:ea typeface="ＭＳ Ｐゴシック" charset="-128"/>
                  <a:cs typeface="+mn-cs"/>
                </a:endParaRPr>
              </a:p>
            </p:txBody>
          </p:sp>
        </p:grpSp>
        <p:sp>
          <p:nvSpPr>
            <p:cNvPr id="267" name="blind"/>
            <p:cNvSpPr/>
            <p:nvPr/>
          </p:nvSpPr>
          <p:spPr>
            <a:xfrm>
              <a:off x="2146427" y="4714388"/>
              <a:ext cx="6476827" cy="75071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123" name="challenge"/>
          <p:cNvSpPr/>
          <p:nvPr/>
        </p:nvSpPr>
        <p:spPr>
          <a:xfrm>
            <a:off x="0" y="5221925"/>
            <a:ext cx="9144000" cy="10316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Low connectivity in DRAM is the fundamental bottleneck for bulk data movement</a:t>
            </a:r>
          </a:p>
        </p:txBody>
      </p:sp>
      <p:sp>
        <p:nvSpPr>
          <p:cNvPr id="124" name="goal"/>
          <p:cNvSpPr/>
          <p:nvPr/>
        </p:nvSpPr>
        <p:spPr>
          <a:xfrm>
            <a:off x="0" y="5222882"/>
            <a:ext cx="9144000" cy="10297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Goal: Provide a new substrate to enable </a:t>
            </a:r>
            <a:b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b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wide connectivity between subarrays</a:t>
            </a:r>
          </a:p>
        </p:txBody>
      </p:sp>
    </p:spTree>
    <p:extLst>
      <p:ext uri="{BB962C8B-B14F-4D97-AF65-F5344CB8AC3E}">
        <p14:creationId xmlns:p14="http://schemas.microsoft.com/office/powerpoint/2010/main" val="3622369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2" grpId="0"/>
      <p:bldP spid="123" grpId="0" animBg="1"/>
      <p:bldP spid="1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 and Applications</a:t>
            </a:r>
          </a:p>
        </p:txBody>
      </p:sp>
      <p:sp>
        <p:nvSpPr>
          <p:cNvPr id="3" name="Content Placeholder 2"/>
          <p:cNvSpPr>
            <a:spLocks noGrp="1"/>
          </p:cNvSpPr>
          <p:nvPr>
            <p:ph idx="1"/>
          </p:nvPr>
        </p:nvSpPr>
        <p:spPr>
          <a:xfrm>
            <a:off x="304800" y="1219200"/>
            <a:ext cx="8610600" cy="5334000"/>
          </a:xfrm>
        </p:spPr>
        <p:txBody>
          <a:bodyPr>
            <a:noAutofit/>
          </a:bodyPr>
          <a:lstStyle/>
          <a:p>
            <a:pPr>
              <a:lnSpc>
                <a:spcPct val="95000"/>
              </a:lnSpc>
            </a:pPr>
            <a:r>
              <a:rPr lang="en-US" b="1" dirty="0"/>
              <a:t>Low-cost Inter-linked subarrays (LISA)</a:t>
            </a:r>
          </a:p>
          <a:p>
            <a:pPr lvl="1">
              <a:lnSpc>
                <a:spcPct val="95000"/>
              </a:lnSpc>
            </a:pPr>
            <a:r>
              <a:rPr lang="en-US" dirty="0"/>
              <a:t>Fast bulk data movement between subarrays</a:t>
            </a:r>
          </a:p>
          <a:p>
            <a:pPr lvl="1">
              <a:lnSpc>
                <a:spcPct val="95000"/>
              </a:lnSpc>
            </a:pPr>
            <a:r>
              <a:rPr lang="en-US" dirty="0">
                <a:solidFill>
                  <a:srgbClr val="064FBA"/>
                </a:solidFill>
              </a:rPr>
              <a:t>Wide datapath via isolation transistors</a:t>
            </a:r>
            <a:r>
              <a:rPr lang="en-US" dirty="0"/>
              <a:t>: 0.8% DRAM chip area</a:t>
            </a:r>
          </a:p>
          <a:p>
            <a:pPr lvl="1">
              <a:lnSpc>
                <a:spcPct val="95000"/>
              </a:lnSpc>
            </a:pPr>
            <a:endParaRPr lang="en-US" dirty="0"/>
          </a:p>
          <a:p>
            <a:pPr lvl="1">
              <a:lnSpc>
                <a:spcPct val="95000"/>
              </a:lnSpc>
            </a:pPr>
            <a:endParaRPr lang="en-US" dirty="0"/>
          </a:p>
          <a:p>
            <a:pPr lvl="1">
              <a:lnSpc>
                <a:spcPct val="95000"/>
              </a:lnSpc>
            </a:pPr>
            <a:endParaRPr lang="en-US" dirty="0"/>
          </a:p>
          <a:p>
            <a:pPr>
              <a:lnSpc>
                <a:spcPct val="95000"/>
              </a:lnSpc>
            </a:pPr>
            <a:r>
              <a:rPr lang="en-US" dirty="0">
                <a:latin typeface="+mj-lt"/>
              </a:rPr>
              <a:t>LISA is a </a:t>
            </a:r>
            <a:r>
              <a:rPr lang="en-US" b="1" dirty="0">
                <a:latin typeface="+mj-lt"/>
              </a:rPr>
              <a:t>versatile substrate </a:t>
            </a:r>
            <a:r>
              <a:rPr lang="en-US" dirty="0">
                <a:latin typeface="+mj-lt"/>
                <a:ea typeface="Cambria Math" panose="02040503050406030204" pitchFamily="18" charset="0"/>
              </a:rPr>
              <a:t>→ </a:t>
            </a:r>
            <a:r>
              <a:rPr lang="en-US" dirty="0">
                <a:latin typeface="+mj-lt"/>
              </a:rPr>
              <a:t>new applications</a:t>
            </a:r>
            <a:br>
              <a:rPr lang="en-US" dirty="0">
                <a:latin typeface="+mj-lt"/>
              </a:rPr>
            </a:br>
            <a:endParaRPr lang="en-US" dirty="0"/>
          </a:p>
          <a:p>
            <a:pPr marL="749300" lvl="1" indent="-292100">
              <a:lnSpc>
                <a:spcPct val="95000"/>
              </a:lnSpc>
              <a:buFont typeface="+mj-lt"/>
              <a:buAutoNum type="arabicPeriod"/>
            </a:pPr>
            <a:endParaRPr lang="en-US" dirty="0"/>
          </a:p>
          <a:p>
            <a:pPr marL="749300" lvl="1" indent="-292100">
              <a:lnSpc>
                <a:spcPct val="95000"/>
              </a:lnSpc>
              <a:buFont typeface="+mj-lt"/>
              <a:buAutoNum type="arabicPeriod"/>
            </a:pPr>
            <a:endParaRPr lang="en-US" sz="2000" dirty="0"/>
          </a:p>
          <a:p>
            <a:pPr marL="457200" lvl="1" indent="0">
              <a:lnSpc>
                <a:spcPct val="95000"/>
              </a:lnSpc>
              <a:buNone/>
            </a:pPr>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grpSp>
        <p:nvGrpSpPr>
          <p:cNvPr id="7" name="sa"/>
          <p:cNvGrpSpPr/>
          <p:nvPr/>
        </p:nvGrpSpPr>
        <p:grpSpPr>
          <a:xfrm>
            <a:off x="2438401" y="2586041"/>
            <a:ext cx="3352800" cy="1201733"/>
            <a:chOff x="2438401" y="2586041"/>
            <a:chExt cx="3352800" cy="1201733"/>
          </a:xfrm>
        </p:grpSpPr>
        <p:sp>
          <p:nvSpPr>
            <p:cNvPr id="5" name="Rounded Rectangle 4"/>
            <p:cNvSpPr/>
            <p:nvPr/>
          </p:nvSpPr>
          <p:spPr>
            <a:xfrm>
              <a:off x="2438401" y="2586041"/>
              <a:ext cx="3352799"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Gill Sans MT"/>
                  <a:ea typeface="ＭＳ Ｐゴシック" charset="-128"/>
                  <a:cs typeface="+mn-cs"/>
                </a:rPr>
                <a:t>Subarray 1</a:t>
              </a:r>
            </a:p>
          </p:txBody>
        </p:sp>
        <p:sp>
          <p:nvSpPr>
            <p:cNvPr id="6" name="Rounded Rectangle 5"/>
            <p:cNvSpPr/>
            <p:nvPr/>
          </p:nvSpPr>
          <p:spPr>
            <a:xfrm>
              <a:off x="2438401" y="3405327"/>
              <a:ext cx="3352800"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Gill Sans MT"/>
                  <a:ea typeface="ＭＳ Ｐゴシック" charset="-128"/>
                  <a:cs typeface="+mn-cs"/>
                </a:rPr>
                <a:t>Subarray 2</a:t>
              </a:r>
            </a:p>
          </p:txBody>
        </p:sp>
      </p:grpSp>
      <p:grpSp>
        <p:nvGrpSpPr>
          <p:cNvPr id="8" name="iso"/>
          <p:cNvGrpSpPr/>
          <p:nvPr/>
        </p:nvGrpSpPr>
        <p:grpSpPr>
          <a:xfrm>
            <a:off x="2438400" y="2751466"/>
            <a:ext cx="3276600" cy="662351"/>
            <a:chOff x="2438400" y="2751466"/>
            <a:chExt cx="3276600" cy="662351"/>
          </a:xfrm>
        </p:grpSpPr>
        <p:pic>
          <p:nvPicPr>
            <p:cNvPr id="100" name="Picture 9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3534" y="2953663"/>
              <a:ext cx="471466" cy="460154"/>
            </a:xfrm>
            <a:prstGeom prst="rect">
              <a:avLst/>
            </a:prstGeom>
            <a:ln>
              <a:noFill/>
            </a:ln>
          </p:spPr>
        </p:pic>
        <p:pic>
          <p:nvPicPr>
            <p:cNvPr id="173" name="Picture 1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0601" y="2953663"/>
              <a:ext cx="471466" cy="460154"/>
            </a:xfrm>
            <a:prstGeom prst="rect">
              <a:avLst/>
            </a:prstGeom>
            <a:ln>
              <a:noFill/>
            </a:ln>
          </p:spPr>
        </p:pic>
        <p:pic>
          <p:nvPicPr>
            <p:cNvPr id="174" name="Picture 1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333" y="2953663"/>
              <a:ext cx="471466" cy="460154"/>
            </a:xfrm>
            <a:prstGeom prst="rect">
              <a:avLst/>
            </a:prstGeom>
            <a:ln>
              <a:noFill/>
            </a:ln>
          </p:spPr>
        </p:pic>
        <p:pic>
          <p:nvPicPr>
            <p:cNvPr id="175" name="Picture 1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2953663"/>
              <a:ext cx="471466" cy="460154"/>
            </a:xfrm>
            <a:prstGeom prst="rect">
              <a:avLst/>
            </a:prstGeom>
            <a:ln>
              <a:noFill/>
            </a:ln>
          </p:spPr>
        </p:pic>
        <p:sp>
          <p:nvSpPr>
            <p:cNvPr id="176" name="TextBox 175"/>
            <p:cNvSpPr txBox="1"/>
            <p:nvPr/>
          </p:nvSpPr>
          <p:spPr>
            <a:xfrm>
              <a:off x="3753534" y="2751466"/>
              <a:ext cx="6463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MT"/>
                  <a:ea typeface="ＭＳ Ｐゴシック" charset="-128"/>
                  <a:cs typeface="+mn-cs"/>
                </a:rPr>
                <a:t>…</a:t>
              </a:r>
            </a:p>
          </p:txBody>
        </p:sp>
      </p:grpSp>
      <p:sp>
        <p:nvSpPr>
          <p:cNvPr id="9" name="app1"/>
          <p:cNvSpPr txBox="1"/>
          <p:nvPr/>
        </p:nvSpPr>
        <p:spPr>
          <a:xfrm>
            <a:off x="633434" y="4195867"/>
            <a:ext cx="8305800" cy="830997"/>
          </a:xfrm>
          <a:prstGeom prst="rect">
            <a:avLst/>
          </a:prstGeom>
          <a:noFill/>
        </p:spPr>
        <p:txBody>
          <a:bodyPr wrap="squar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ＭＳ Ｐゴシック" charset="-128"/>
                <a:cs typeface="+mn-cs"/>
              </a:rPr>
              <a:t>Fast bulk data copy</a:t>
            </a: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 Copy latency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1.363ms→0.148ms </a:t>
            </a:r>
            <a: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t>(9.2x)</a:t>
            </a:r>
            <a:b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b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Gill Sans MT"/>
                <a:ea typeface="Cambria Math" panose="02040503050406030204" pitchFamily="18" charset="0"/>
                <a:cs typeface="+mn-cs"/>
              </a:rPr>
              <a:t>66</a:t>
            </a: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 speedup, -55% DRAM energy</a:t>
            </a:r>
          </a:p>
        </p:txBody>
      </p:sp>
      <p:sp>
        <p:nvSpPr>
          <p:cNvPr id="11" name="app2"/>
          <p:cNvSpPr txBox="1"/>
          <p:nvPr/>
        </p:nvSpPr>
        <p:spPr>
          <a:xfrm>
            <a:off x="633434" y="4997135"/>
            <a:ext cx="8670322"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ＭＳ Ｐゴシック" charset="-128"/>
                <a:cs typeface="+mn-cs"/>
              </a:rPr>
              <a:t>In-DRAM caching</a:t>
            </a: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 Hot data access latency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48.7ns→21.5ns </a:t>
            </a:r>
            <a: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t>(2.2x)</a:t>
            </a:r>
            <a:b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b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5% speedup</a:t>
            </a:r>
          </a:p>
        </p:txBody>
      </p:sp>
      <p:sp>
        <p:nvSpPr>
          <p:cNvPr id="10" name="app3"/>
          <p:cNvSpPr txBox="1"/>
          <p:nvPr/>
        </p:nvSpPr>
        <p:spPr>
          <a:xfrm>
            <a:off x="646134" y="5798403"/>
            <a:ext cx="7125861"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ＭＳ Ｐゴシック" charset="-128"/>
                <a:cs typeface="+mn-cs"/>
              </a:rPr>
              <a:t>Fast precharge</a:t>
            </a: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a:t>
            </a:r>
            <a:r>
              <a:rPr kumimoji="0" lang="en-US" sz="2400" b="0" i="0" u="none" strike="noStrike" kern="1200" cap="none" spc="0" normalizeH="0" baseline="0" noProof="0" dirty="0">
                <a:ln>
                  <a:noFill/>
                </a:ln>
                <a:solidFill>
                  <a:srgbClr val="008F00"/>
                </a:solidFill>
                <a:effectLst/>
                <a:uLnTx/>
                <a:uFillTx/>
                <a:latin typeface="Gill Sans MT"/>
                <a:ea typeface="ＭＳ Ｐゴシック" charset="-128"/>
                <a:cs typeface="+mn-cs"/>
              </a:rPr>
              <a:t> </a:t>
            </a: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Precharge latency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13.1ns→5.0ns </a:t>
            </a:r>
            <a: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t>(2.6x)</a:t>
            </a:r>
            <a:b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b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8% speedup</a:t>
            </a:r>
          </a:p>
        </p:txBody>
      </p:sp>
    </p:spTree>
    <p:extLst>
      <p:ext uri="{BB962C8B-B14F-4D97-AF65-F5344CB8AC3E}">
        <p14:creationId xmlns:p14="http://schemas.microsoft.com/office/powerpoint/2010/main" val="4273054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LISA</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solidFill>
                  <a:srgbClr val="0432FF"/>
                </a:solidFill>
                <a:hlinkClick r:id="rId2">
                  <a:extLst>
                    <a:ext uri="{A12FA001-AC4F-418D-AE19-62706E023703}">
                      <ahyp:hlinkClr xmlns:ahyp="http://schemas.microsoft.com/office/drawing/2018/hyperlinkcolor" val="tx"/>
                    </a:ext>
                  </a:extLst>
                </a:hlinkClick>
              </a:rPr>
              <a:t>"Low-Cost Inter-Linked Subarrays (LISA): Enabling Fast Inter-Subarray Data Movement in DRAM"</a:t>
            </a:r>
            <a:r>
              <a:rPr lang="en-US" sz="2100" dirty="0">
                <a:solidFill>
                  <a:srgbClr val="0432FF"/>
                </a:solidFill>
              </a:rPr>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3137443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FIGARO: Fine-Grained In-DRAM Copy</a:t>
            </a:r>
          </a:p>
        </p:txBody>
      </p:sp>
      <p:sp>
        <p:nvSpPr>
          <p:cNvPr id="3" name="Content Placeholder 2"/>
          <p:cNvSpPr>
            <a:spLocks noGrp="1"/>
          </p:cNvSpPr>
          <p:nvPr>
            <p:ph idx="1"/>
          </p:nvPr>
        </p:nvSpPr>
        <p:spPr/>
        <p:txBody>
          <a:bodyPr/>
          <a:lstStyle/>
          <a:p>
            <a:r>
              <a:rPr lang="en-US" sz="2000" dirty="0" err="1"/>
              <a:t>Yaohua</a:t>
            </a:r>
            <a:r>
              <a:rPr lang="en-US" sz="2000" dirty="0"/>
              <a:t> Wang, Lois </a:t>
            </a:r>
            <a:r>
              <a:rPr lang="en-US" sz="2000" dirty="0" err="1"/>
              <a:t>Orosa</a:t>
            </a:r>
            <a:r>
              <a:rPr lang="en-US" sz="2000" dirty="0"/>
              <a:t>, </a:t>
            </a:r>
            <a:r>
              <a:rPr lang="en-US" sz="2000" dirty="0" err="1"/>
              <a:t>Xiangjun</a:t>
            </a:r>
            <a:r>
              <a:rPr lang="en-US" sz="2000" dirty="0"/>
              <a:t> Peng, Yang Guo, Saugata Ghose, Minesh Patel, </a:t>
            </a:r>
            <a:r>
              <a:rPr lang="en-US" sz="2000" dirty="0" err="1"/>
              <a:t>Jeremie</a:t>
            </a:r>
            <a:r>
              <a:rPr lang="en-US" sz="2000" dirty="0"/>
              <a:t> S. Kim, Juan Gómez Luna, Mohammad </a:t>
            </a:r>
            <a:r>
              <a:rPr lang="en-US" sz="2000" dirty="0" err="1"/>
              <a:t>Sadrosadati</a:t>
            </a:r>
            <a:r>
              <a:rPr lang="en-US" sz="2000" dirty="0"/>
              <a:t>, Nika Mansouri </a:t>
            </a:r>
            <a:r>
              <a:rPr lang="en-US" sz="2000" dirty="0" err="1"/>
              <a:t>Ghiasi</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"FIGARO: Improving System Performance via Fine-Grained In-DRAM Data Relocation and Caching"</a:t>
            </a:r>
            <a:br>
              <a:rPr lang="en-US" sz="2000" dirty="0">
                <a:solidFill>
                  <a:srgbClr val="0432FF"/>
                </a:solidFill>
              </a:rPr>
            </a:br>
            <a:r>
              <a:rPr lang="en-US" sz="2000" i="1" dirty="0"/>
              <a:t>Proceedings of the </a:t>
            </a:r>
            <a:r>
              <a:rPr lang="en-US" sz="2000" i="1" dirty="0">
                <a:hlinkClick r:id="rId3"/>
              </a:rPr>
              <a:t>53rd International Symposium on Microarchitecture</a:t>
            </a:r>
            <a:r>
              <a:rPr lang="en-US" sz="2000" i="1" dirty="0"/>
              <a:t> (</a:t>
            </a:r>
            <a:r>
              <a:rPr lang="en-US" sz="2000" b="1" i="1" dirty="0"/>
              <a:t>MICRO</a:t>
            </a:r>
            <a:r>
              <a:rPr lang="en-US" sz="2000" i="1" dirty="0"/>
              <a:t>)</a:t>
            </a:r>
            <a:r>
              <a:rPr lang="en-US" sz="2000" dirty="0"/>
              <a:t>, Virtual, October 2020.</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21EB1EDA-D3F9-2244-A889-1011E90C9966}"/>
              </a:ext>
            </a:extLst>
          </p:cNvPr>
          <p:cNvPicPr>
            <a:picLocks noChangeAspect="1"/>
          </p:cNvPicPr>
          <p:nvPr/>
        </p:nvPicPr>
        <p:blipFill>
          <a:blip r:embed="rId4"/>
          <a:stretch>
            <a:fillRect/>
          </a:stretch>
        </p:blipFill>
        <p:spPr>
          <a:xfrm>
            <a:off x="0" y="3952698"/>
            <a:ext cx="9144000" cy="2228720"/>
          </a:xfrm>
          <a:prstGeom prst="rect">
            <a:avLst/>
          </a:prstGeom>
        </p:spPr>
      </p:pic>
    </p:spTree>
    <p:extLst>
      <p:ext uri="{BB962C8B-B14F-4D97-AF65-F5344CB8AC3E}">
        <p14:creationId xmlns:p14="http://schemas.microsoft.com/office/powerpoint/2010/main" val="3209149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Network-On-Memory: Fast Inter-Bank Copy</a:t>
            </a:r>
          </a:p>
        </p:txBody>
      </p:sp>
      <p:sp>
        <p:nvSpPr>
          <p:cNvPr id="3" name="Content Placeholder 2"/>
          <p:cNvSpPr>
            <a:spLocks noGrp="1"/>
          </p:cNvSpPr>
          <p:nvPr>
            <p:ph idx="1"/>
          </p:nvPr>
        </p:nvSpPr>
        <p:spPr/>
        <p:txBody>
          <a:bodyPr/>
          <a:lstStyle/>
          <a:p>
            <a:r>
              <a:rPr lang="en-US" sz="2000" dirty="0" err="1"/>
              <a:t>Seyyed</a:t>
            </a:r>
            <a:r>
              <a:rPr lang="en-US" sz="2000" dirty="0"/>
              <a:t> Hossein </a:t>
            </a:r>
            <a:r>
              <a:rPr lang="en-US" sz="2000" dirty="0" err="1"/>
              <a:t>SeyyedAghaei</a:t>
            </a:r>
            <a:r>
              <a:rPr lang="en-US" sz="2000" dirty="0"/>
              <a:t> </a:t>
            </a:r>
            <a:r>
              <a:rPr lang="en-US" sz="2000" dirty="0" err="1"/>
              <a:t>Rezaei</a:t>
            </a:r>
            <a:r>
              <a:rPr lang="en-US" sz="2000" dirty="0"/>
              <a:t>, Mehdi </a:t>
            </a:r>
            <a:r>
              <a:rPr lang="en-US" sz="2000" dirty="0" err="1"/>
              <a:t>Modarressi</a:t>
            </a:r>
            <a:r>
              <a:rPr lang="en-US" sz="2000" dirty="0"/>
              <a:t>, </a:t>
            </a:r>
            <a:r>
              <a:rPr lang="en-US" sz="2000" dirty="0" err="1"/>
              <a:t>Rachata</a:t>
            </a:r>
            <a:r>
              <a:rPr lang="en-US" sz="2000" dirty="0"/>
              <a:t> Ausavarungnirun, Mohammad </a:t>
            </a:r>
            <a:r>
              <a:rPr lang="en-US" sz="2000" dirty="0" err="1"/>
              <a:t>Sadrosadati</a:t>
            </a:r>
            <a:r>
              <a:rPr lang="en-US" sz="2000" dirty="0"/>
              <a:t>, Onur Mutlu, and Masoud </a:t>
            </a:r>
            <a:r>
              <a:rPr lang="en-US" sz="2000" dirty="0" err="1"/>
              <a:t>Daneshtalab</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"NoM: Network-on-Memory for Inter-Bank Data Transfer in Highly-Banked Memories"</a:t>
            </a:r>
            <a:br>
              <a:rPr lang="en-US" sz="2000" dirty="0">
                <a:solidFill>
                  <a:srgbClr val="0432FF"/>
                </a:solidFill>
              </a:rPr>
            </a:br>
            <a:r>
              <a:rPr lang="en-US" sz="2000" i="1" dirty="0">
                <a:hlinkClick r:id="rId3"/>
              </a:rPr>
              <a:t>IEEE Computer Architecture Letters</a:t>
            </a:r>
            <a:r>
              <a:rPr lang="en-US" sz="2000" i="1" dirty="0"/>
              <a:t> (</a:t>
            </a:r>
            <a:r>
              <a:rPr lang="en-US" sz="2000" b="1" i="1" dirty="0"/>
              <a:t>CAL</a:t>
            </a:r>
            <a:r>
              <a:rPr lang="en-US" sz="2000" i="1" dirty="0"/>
              <a:t>)</a:t>
            </a:r>
            <a:r>
              <a:rPr lang="en-US" sz="2000" dirty="0"/>
              <a:t>, to appear in 2020.</a:t>
            </a:r>
          </a:p>
          <a:p>
            <a:pPr marL="0" indent="0">
              <a:buNone/>
            </a:pPr>
            <a:br>
              <a:rPr lang="en-US" sz="2000" dirty="0"/>
            </a:br>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BB02404-C0AF-0A47-9A96-6BE1DE591513}"/>
              </a:ext>
            </a:extLst>
          </p:cNvPr>
          <p:cNvPicPr>
            <a:picLocks noChangeAspect="1"/>
          </p:cNvPicPr>
          <p:nvPr/>
        </p:nvPicPr>
        <p:blipFill>
          <a:blip r:embed="rId4"/>
          <a:stretch>
            <a:fillRect/>
          </a:stretch>
        </p:blipFill>
        <p:spPr>
          <a:xfrm>
            <a:off x="0" y="4191000"/>
            <a:ext cx="9144000" cy="1569990"/>
          </a:xfrm>
          <a:prstGeom prst="rect">
            <a:avLst/>
          </a:prstGeom>
        </p:spPr>
      </p:pic>
    </p:spTree>
    <p:extLst>
      <p:ext uri="{BB962C8B-B14F-4D97-AF65-F5344CB8AC3E}">
        <p14:creationId xmlns:p14="http://schemas.microsoft.com/office/powerpoint/2010/main" val="3647988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(Truly) In-Memory Computation	</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760828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4246215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908720"/>
            <a:ext cx="8610600" cy="5472608"/>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28</a:t>
            </a:fld>
            <a:endParaRPr lang="en-US" altLang="en-US">
              <a:solidFill>
                <a:srgbClr val="000000"/>
              </a:solidFill>
            </a:endParaRPr>
          </a:p>
        </p:txBody>
      </p:sp>
    </p:spTree>
    <p:extLst>
      <p:ext uri="{BB962C8B-B14F-4D97-AF65-F5344CB8AC3E}">
        <p14:creationId xmlns:p14="http://schemas.microsoft.com/office/powerpoint/2010/main" val="2350320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"Fast Bulk Bitwise AND and OR in DRAM"</a:t>
            </a:r>
            <a:br>
              <a:rPr lang="en-US" dirty="0">
                <a:solidFill>
                  <a:srgbClr val="0070C0"/>
                </a:solidFill>
              </a:rPr>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29</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701680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Processing near Memory</a:t>
            </a:r>
          </a:p>
          <a:p>
            <a:pPr algn="l"/>
            <a:r>
              <a:rPr lang="en-US" sz="3600" dirty="0">
                <a:solidFill>
                  <a:srgbClr val="0432FF"/>
                </a:solidFill>
              </a:rPr>
              <a:t>2. Processing using Memory</a:t>
            </a:r>
          </a:p>
          <a:p>
            <a:pPr algn="l"/>
            <a:endParaRPr lang="en-US" sz="36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681329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30</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algn="ctr"/>
            <a:r>
              <a:rPr lang="en-US" sz="3600" dirty="0">
                <a:solidFill>
                  <a:srgbClr val="000000"/>
                </a:solidFill>
              </a:rPr>
              <a:t>Idea: </a:t>
            </a:r>
          </a:p>
          <a:p>
            <a:pPr algn="ctr"/>
            <a:r>
              <a:rPr lang="en-US" sz="3600" dirty="0">
                <a:solidFill>
                  <a:srgbClr val="0000FF"/>
                </a:solidFill>
              </a:rPr>
              <a:t>Feed the </a:t>
            </a:r>
          </a:p>
          <a:p>
            <a:pPr algn="ctr"/>
            <a:r>
              <a:rPr lang="en-US" sz="3600" dirty="0">
                <a:solidFill>
                  <a:srgbClr val="0000FF"/>
                </a:solidFill>
              </a:rPr>
              <a:t>negated value </a:t>
            </a:r>
          </a:p>
          <a:p>
            <a:pPr algn="ctr"/>
            <a:r>
              <a:rPr lang="en-US" sz="3600" dirty="0">
                <a:solidFill>
                  <a:srgbClr val="0000FF"/>
                </a:solidFill>
              </a:rPr>
              <a:t>in the sense amplifier</a:t>
            </a:r>
          </a:p>
          <a:p>
            <a:pPr algn="ctr"/>
            <a:r>
              <a:rPr lang="en-US" sz="3600" dirty="0">
                <a:solidFill>
                  <a:srgbClr val="0000FF"/>
                </a:solidFill>
              </a:rPr>
              <a:t>into a special row</a:t>
            </a:r>
          </a:p>
        </p:txBody>
      </p:sp>
    </p:spTree>
    <p:extLst>
      <p:ext uri="{BB962C8B-B14F-4D97-AF65-F5344CB8AC3E}">
        <p14:creationId xmlns:p14="http://schemas.microsoft.com/office/powerpoint/2010/main" val="2747103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Operation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31</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0" y="1830477"/>
            <a:ext cx="9144000" cy="3197046"/>
          </a:xfrm>
          <a:prstGeom prst="rect">
            <a:avLst/>
          </a:prstGeom>
        </p:spPr>
      </p:pic>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4236130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32</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Tree>
    <p:extLst>
      <p:ext uri="{BB962C8B-B14F-4D97-AF65-F5344CB8AC3E}">
        <p14:creationId xmlns:p14="http://schemas.microsoft.com/office/powerpoint/2010/main" val="886069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33</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3134491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39963628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In-DRAM Acceleration of Database Queries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7876B7DB-EBDD-9B4B-9807-2B4EEC012BDE}"/>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180989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sz="1800" dirty="0"/>
              <a:t>Vivek Seshadri, </a:t>
            </a:r>
            <a:r>
              <a:rPr lang="en-US" sz="1800" dirty="0" err="1"/>
              <a:t>Donghyuk</a:t>
            </a:r>
            <a:r>
              <a:rPr lang="en-US" sz="1800" dirty="0"/>
              <a:t> Lee, Thomas Mullins, Hasan Hassan, </a:t>
            </a:r>
            <a:r>
              <a:rPr lang="en-US" sz="1800" dirty="0" err="1"/>
              <a:t>Amirali</a:t>
            </a:r>
            <a:r>
              <a:rPr lang="en-US" sz="1800" dirty="0"/>
              <a:t> </a:t>
            </a:r>
            <a:r>
              <a:rPr lang="en-US" sz="1800" dirty="0" err="1"/>
              <a:t>Boroumand</a:t>
            </a:r>
            <a:r>
              <a:rPr lang="en-US" sz="1800" dirty="0"/>
              <a:t>, </a:t>
            </a:r>
            <a:r>
              <a:rPr lang="en-US" sz="1800" dirty="0" err="1"/>
              <a:t>Jeremie</a:t>
            </a:r>
            <a:r>
              <a:rPr lang="en-US" sz="1800" dirty="0"/>
              <a:t> Kim, Michael A. </a:t>
            </a:r>
            <a:r>
              <a:rPr lang="en-US" sz="1800" dirty="0" err="1"/>
              <a:t>Kozuch</a:t>
            </a:r>
            <a:r>
              <a:rPr lang="en-US" sz="1800" dirty="0"/>
              <a:t>, Onur Mutlu, Phillip B. Gibbons, and Todd C. Mowry,</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"Ambit: In-Memory Accelerator for Bulk Bitwise Operations Using Commodity DRAM Technology"</a:t>
            </a:r>
            <a:br>
              <a:rPr lang="en-US" sz="1800" dirty="0">
                <a:solidFill>
                  <a:srgbClr val="0432FF"/>
                </a:solidFill>
              </a:rPr>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a:t>
            </a:r>
            <a:br>
              <a:rPr lang="en-US" sz="1800" dirty="0"/>
            </a:br>
            <a:br>
              <a:rPr lang="en-US" sz="1800" dirty="0"/>
            </a:br>
            <a:endParaRPr lang="en-US" sz="18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01095"/>
            <a:ext cx="9144000" cy="2092201"/>
          </a:xfrm>
          <a:prstGeom prst="rect">
            <a:avLst/>
          </a:prstGeom>
        </p:spPr>
      </p:pic>
    </p:spTree>
    <p:extLst>
      <p:ext uri="{BB962C8B-B14F-4D97-AF65-F5344CB8AC3E}">
        <p14:creationId xmlns:p14="http://schemas.microsoft.com/office/powerpoint/2010/main" val="1300639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"In-DRAM Bulk Bitwise Execution Engine"</a:t>
            </a:r>
            <a:r>
              <a:rPr lang="en-US" dirty="0">
                <a:solidFill>
                  <a:srgbClr val="0432FF"/>
                </a:solidFill>
              </a:rPr>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2576965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SIMDRAM Framework</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28379764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ounded Rectangle 159">
            <a:extLst>
              <a:ext uri="{FF2B5EF4-FFF2-40B4-BE49-F238E27FC236}">
                <a16:creationId xmlns:a16="http://schemas.microsoft.com/office/drawing/2014/main" id="{4AC448A1-D8FC-074B-83B4-F13809959B84}"/>
              </a:ext>
            </a:extLst>
          </p:cNvPr>
          <p:cNvSpPr/>
          <p:nvPr/>
        </p:nvSpPr>
        <p:spPr>
          <a:xfrm>
            <a:off x="3056442" y="3767639"/>
            <a:ext cx="3907140" cy="2443475"/>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grpSp>
      <p:sp>
        <p:nvSpPr>
          <p:cNvPr id="159" name="Rounded Rectangle 158">
            <a:extLst>
              <a:ext uri="{FF2B5EF4-FFF2-40B4-BE49-F238E27FC236}">
                <a16:creationId xmlns:a16="http://schemas.microsoft.com/office/drawing/2014/main" id="{CE0A9994-29A9-8347-A12F-21F4FFB866BF}"/>
              </a:ext>
            </a:extLst>
          </p:cNvPr>
          <p:cNvSpPr/>
          <p:nvPr/>
        </p:nvSpPr>
        <p:spPr>
          <a:xfrm>
            <a:off x="4425755" y="906211"/>
            <a:ext cx="1809803" cy="2494674"/>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57" name="Rounded Rectangle 156">
            <a:extLst>
              <a:ext uri="{FF2B5EF4-FFF2-40B4-BE49-F238E27FC236}">
                <a16:creationId xmlns:a16="http://schemas.microsoft.com/office/drawing/2014/main" id="{2989069A-F661-FE42-B264-D815DC8F0544}"/>
              </a:ext>
            </a:extLst>
          </p:cNvPr>
          <p:cNvSpPr/>
          <p:nvPr/>
        </p:nvSpPr>
        <p:spPr>
          <a:xfrm>
            <a:off x="2517838" y="871442"/>
            <a:ext cx="1754690" cy="222383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000" b="1" dirty="0">
                <a:latin typeface="Cambria" panose="02040503050406030204" pitchFamily="18" charset="0"/>
              </a:rPr>
              <a:t>SIMDRAM Framework: Overview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b="0" i="0" u="none" strike="noStrike" kern="1200" cap="none" spc="0" normalizeH="0" baseline="0" noProof="0" dirty="0" err="1">
                  <a:ln>
                    <a:noFill/>
                  </a:ln>
                  <a:solidFill>
                    <a:srgbClr val="C00000"/>
                  </a:solidFill>
                  <a:effectLst/>
                  <a:uLnTx/>
                  <a:uFillTx/>
                  <a:latin typeface="Cambria" panose="02040503050406030204" pitchFamily="18" charset="0"/>
                  <a:ea typeface="+mn-ea"/>
                  <a:cs typeface="Courier New" panose="02070309020205020404" pitchFamily="49" charset="0"/>
                </a:rPr>
                <a:t>bbop_new</a:t>
              </a:r>
              <a:endParaRPr kumimoji="0" lang="en-US" sz="1348" b="0"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4" y="1974313"/>
                <a:ext cx="1443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extLst>
                  <p:ext uri="{D42A27DB-BD31-4B8C-83A1-F6EECF244321}">
                    <p14:modId xmlns:p14="http://schemas.microsoft.com/office/powerpoint/2010/main" val="346212060"/>
                  </p:ext>
                </p:extLst>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18B084E8-0945-D9F1-7BD0-9820A0057E94}"/>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39</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5293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fade">
                                      <p:cBhvr>
                                        <p:cTn id="12" dur="500"/>
                                        <p:tgtEl>
                                          <p:spTgt spid="159"/>
                                        </p:tgtEl>
                                      </p:cBhvr>
                                    </p:animEffect>
                                  </p:childTnLst>
                                </p:cTn>
                              </p:par>
                              <p:par>
                                <p:cTn id="13" presetID="10" presetClass="exit" presetSubtype="0" fill="hold" grpId="1" nodeType="withEffect">
                                  <p:stCondLst>
                                    <p:cond delay="0"/>
                                  </p:stCondLst>
                                  <p:childTnLst>
                                    <p:animEffect transition="out" filter="fade">
                                      <p:cBhvr>
                                        <p:cTn id="14" dur="500"/>
                                        <p:tgtEl>
                                          <p:spTgt spid="157"/>
                                        </p:tgtEl>
                                      </p:cBhvr>
                                    </p:animEffect>
                                    <p:set>
                                      <p:cBhvr>
                                        <p:cTn id="15" dur="1" fill="hold">
                                          <p:stCondLst>
                                            <p:cond delay="499"/>
                                          </p:stCondLst>
                                        </p:cTn>
                                        <p:tgtEl>
                                          <p:spTgt spid="15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59"/>
                                        </p:tgtEl>
                                      </p:cBhvr>
                                    </p:animEffect>
                                    <p:set>
                                      <p:cBhvr>
                                        <p:cTn id="20" dur="1" fill="hold">
                                          <p:stCondLst>
                                            <p:cond delay="499"/>
                                          </p:stCondLst>
                                        </p:cTn>
                                        <p:tgtEl>
                                          <p:spTgt spid="15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60"/>
                                        </p:tgtEl>
                                        <p:attrNameLst>
                                          <p:attrName>style.visibility</p:attrName>
                                        </p:attrNameLst>
                                      </p:cBhvr>
                                      <p:to>
                                        <p:strVal val="visible"/>
                                      </p:to>
                                    </p:set>
                                    <p:animEffect transition="in" filter="fade">
                                      <p:cBhvr>
                                        <p:cTn id="23"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59" grpId="0" animBg="1"/>
      <p:bldP spid="159" grpId="1" animBg="1"/>
      <p:bldP spid="157" grpId="0" animBg="1"/>
      <p:bldP spid="15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46325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grpSp>
      <p:sp>
        <p:nvSpPr>
          <p:cNvPr id="157" name="Rounded Rectangle 156">
            <a:extLst>
              <a:ext uri="{FF2B5EF4-FFF2-40B4-BE49-F238E27FC236}">
                <a16:creationId xmlns:a16="http://schemas.microsoft.com/office/drawing/2014/main" id="{2989069A-F661-FE42-B264-D815DC8F0544}"/>
              </a:ext>
            </a:extLst>
          </p:cNvPr>
          <p:cNvSpPr/>
          <p:nvPr/>
        </p:nvSpPr>
        <p:spPr>
          <a:xfrm>
            <a:off x="2517838" y="871442"/>
            <a:ext cx="1754690" cy="222383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000" b="1" dirty="0">
                <a:latin typeface="Cambria" panose="02040503050406030204" pitchFamily="18" charset="0"/>
              </a:rPr>
              <a:t>SIMDRAM Framework: Step 1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b="0" i="0" u="none" strike="noStrike" kern="1200" cap="none" spc="0" normalizeH="0" baseline="0" noProof="0" dirty="0" err="1">
                  <a:ln>
                    <a:noFill/>
                  </a:ln>
                  <a:solidFill>
                    <a:srgbClr val="C00000"/>
                  </a:solidFill>
                  <a:effectLst/>
                  <a:uLnTx/>
                  <a:uFillTx/>
                  <a:latin typeface="Cambria" panose="02040503050406030204" pitchFamily="18" charset="0"/>
                  <a:ea typeface="+mn-ea"/>
                  <a:cs typeface="Courier New" panose="02070309020205020404" pitchFamily="49" charset="0"/>
                </a:rPr>
                <a:t>bbop_new</a:t>
              </a:r>
              <a:endParaRPr kumimoji="0" lang="en-US" sz="1348" b="0"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45694" y="1557252"/>
              <a:ext cx="1593095" cy="2049796"/>
              <a:chOff x="2740810" y="1974313"/>
              <a:chExt cx="1593095"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40810" y="1974313"/>
                <a:ext cx="153369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
        <p:nvSpPr>
          <p:cNvPr id="164" name="Rectangle 163">
            <a:extLst>
              <a:ext uri="{FF2B5EF4-FFF2-40B4-BE49-F238E27FC236}">
                <a16:creationId xmlns:a16="http://schemas.microsoft.com/office/drawing/2014/main" id="{08CB0958-88D7-BD4B-BDB1-9F3827D489E9}"/>
              </a:ext>
            </a:extLst>
          </p:cNvPr>
          <p:cNvSpPr/>
          <p:nvPr/>
        </p:nvSpPr>
        <p:spPr>
          <a:xfrm>
            <a:off x="4537725" y="916733"/>
            <a:ext cx="4606275" cy="260206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5" name="Rectangle 164">
            <a:extLst>
              <a:ext uri="{FF2B5EF4-FFF2-40B4-BE49-F238E27FC236}">
                <a16:creationId xmlns:a16="http://schemas.microsoft.com/office/drawing/2014/main" id="{DD2E98AA-DF45-D64A-B53A-3F3B2469163E}"/>
              </a:ext>
            </a:extLst>
          </p:cNvPr>
          <p:cNvSpPr/>
          <p:nvPr/>
        </p:nvSpPr>
        <p:spPr>
          <a:xfrm>
            <a:off x="0" y="3715028"/>
            <a:ext cx="9144000" cy="260206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59" name="Slide Number Placeholder 3">
            <a:extLst>
              <a:ext uri="{FF2B5EF4-FFF2-40B4-BE49-F238E27FC236}">
                <a16:creationId xmlns:a16="http://schemas.microsoft.com/office/drawing/2014/main" id="{4F46A612-F3B5-8249-AE29-3FA688BCF936}"/>
              </a:ext>
            </a:extLst>
          </p:cNvPr>
          <p:cNvSpPr txBox="1">
            <a:spLocks/>
          </p:cNvSpPr>
          <p:nvPr/>
        </p:nvSpPr>
        <p:spPr>
          <a:xfrm>
            <a:off x="6955138" y="6417486"/>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146332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30B2D58-2A17-434F-BBBC-BB9D99F62F4D}"/>
              </a:ext>
            </a:extLst>
          </p:cNvPr>
          <p:cNvSpPr txBox="1">
            <a:spLocks/>
          </p:cNvSpPr>
          <p:nvPr/>
        </p:nvSpPr>
        <p:spPr>
          <a:xfrm>
            <a:off x="0" y="30954"/>
            <a:ext cx="9214592" cy="740193"/>
          </a:xfrm>
          <a:prstGeom prst="rect">
            <a:avLst/>
          </a:prstGeom>
        </p:spPr>
        <p:txBody>
          <a:bodyPr anchor="ctr"/>
          <a:lstStyle>
            <a:lvl1pPr algn="l" defTabSz="914400" rtl="0" eaLnBrk="1" latinLnBrk="0" hangingPunct="1">
              <a:lnSpc>
                <a:spcPct val="90000"/>
              </a:lnSpc>
              <a:spcBef>
                <a:spcPct val="0"/>
              </a:spcBef>
              <a:buNone/>
              <a:defRPr sz="4800" kern="1200">
                <a:solidFill>
                  <a:schemeClr val="bg1"/>
                </a:solidFill>
                <a:latin typeface="Cambria" panose="02040503050406030204" pitchFamily="18"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j-ea"/>
                <a:cs typeface="Arial" panose="020B0604020202020204" pitchFamily="34" charset="0"/>
              </a:rPr>
              <a:t>Step 1: Naïve MAJ/NOT Implementation</a:t>
            </a:r>
          </a:p>
        </p:txBody>
      </p:sp>
      <p:grpSp>
        <p:nvGrpSpPr>
          <p:cNvPr id="4" name="Group 3">
            <a:extLst>
              <a:ext uri="{FF2B5EF4-FFF2-40B4-BE49-F238E27FC236}">
                <a16:creationId xmlns:a16="http://schemas.microsoft.com/office/drawing/2014/main" id="{3B631F88-4802-2044-8CE6-FFC2947DAE37}"/>
              </a:ext>
            </a:extLst>
          </p:cNvPr>
          <p:cNvGrpSpPr/>
          <p:nvPr/>
        </p:nvGrpSpPr>
        <p:grpSpPr>
          <a:xfrm>
            <a:off x="122147" y="3004701"/>
            <a:ext cx="3776580" cy="2191573"/>
            <a:chOff x="122147" y="3004701"/>
            <a:chExt cx="3776580" cy="2191573"/>
          </a:xfrm>
        </p:grpSpPr>
        <p:sp>
          <p:nvSpPr>
            <p:cNvPr id="95" name="Rounded Rectangle 94">
              <a:extLst>
                <a:ext uri="{FF2B5EF4-FFF2-40B4-BE49-F238E27FC236}">
                  <a16:creationId xmlns:a16="http://schemas.microsoft.com/office/drawing/2014/main" id="{FACE92A1-32EF-724C-A246-88BE947296D1}"/>
                </a:ext>
              </a:extLst>
            </p:cNvPr>
            <p:cNvSpPr/>
            <p:nvPr/>
          </p:nvSpPr>
          <p:spPr>
            <a:xfrm>
              <a:off x="122147" y="3004701"/>
              <a:ext cx="3776580" cy="2191573"/>
            </a:xfrm>
            <a:prstGeom prst="roundRect">
              <a:avLst/>
            </a:prstGeom>
            <a:solidFill>
              <a:schemeClr val="accent4">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F7421F80-4D5C-E547-AA24-E9715E242F36}"/>
                </a:ext>
              </a:extLst>
            </p:cNvPr>
            <p:cNvGrpSpPr/>
            <p:nvPr/>
          </p:nvGrpSpPr>
          <p:grpSpPr>
            <a:xfrm>
              <a:off x="328520" y="3198153"/>
              <a:ext cx="3522317" cy="1726681"/>
              <a:chOff x="2212339" y="2855364"/>
              <a:chExt cx="2672853" cy="1310264"/>
            </a:xfrm>
          </p:grpSpPr>
          <p:grpSp>
            <p:nvGrpSpPr>
              <p:cNvPr id="18" name="Group 17">
                <a:extLst>
                  <a:ext uri="{FF2B5EF4-FFF2-40B4-BE49-F238E27FC236}">
                    <a16:creationId xmlns:a16="http://schemas.microsoft.com/office/drawing/2014/main" id="{7F66BD08-4743-7647-9299-6C6B32227F5F}"/>
                  </a:ext>
                </a:extLst>
              </p:cNvPr>
              <p:cNvGrpSpPr/>
              <p:nvPr/>
            </p:nvGrpSpPr>
            <p:grpSpPr>
              <a:xfrm>
                <a:off x="2488643" y="2935943"/>
                <a:ext cx="1235746" cy="391038"/>
                <a:chOff x="2411760" y="3068960"/>
                <a:chExt cx="6065150" cy="1584176"/>
              </a:xfrm>
              <a:solidFill>
                <a:schemeClr val="tx1"/>
              </a:solidFill>
            </p:grpSpPr>
            <p:sp>
              <p:nvSpPr>
                <p:cNvPr id="42" name="Flowchart: Delay 3">
                  <a:extLst>
                    <a:ext uri="{FF2B5EF4-FFF2-40B4-BE49-F238E27FC236}">
                      <a16:creationId xmlns:a16="http://schemas.microsoft.com/office/drawing/2014/main" id="{3EF6618A-745E-F645-994E-BC726ED219F9}"/>
                    </a:ext>
                  </a:extLst>
                </p:cNvPr>
                <p:cNvSpPr/>
                <p:nvPr/>
              </p:nvSpPr>
              <p:spPr>
                <a:xfrm>
                  <a:off x="3707904" y="3068960"/>
                  <a:ext cx="1728192" cy="1584176"/>
                </a:xfrm>
                <a:prstGeom prst="flowChartDelay">
                  <a:avLst/>
                </a:prstGeom>
                <a:solidFill>
                  <a:schemeClr val="accent2">
                    <a:lumMod val="20000"/>
                    <a:lumOff val="80000"/>
                  </a:schemeClr>
                </a:solidFill>
                <a:ln w="2857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43" name="Straight Connector 42">
                  <a:extLst>
                    <a:ext uri="{FF2B5EF4-FFF2-40B4-BE49-F238E27FC236}">
                      <a16:creationId xmlns:a16="http://schemas.microsoft.com/office/drawing/2014/main" id="{E3303599-DAB0-4B47-983E-F2CB112513EF}"/>
                    </a:ext>
                  </a:extLst>
                </p:cNvPr>
                <p:cNvCxnSpPr/>
                <p:nvPr/>
              </p:nvCxnSpPr>
              <p:spPr>
                <a:xfrm flipH="1">
                  <a:off x="2627784" y="3284984"/>
                  <a:ext cx="1080120" cy="0"/>
                </a:xfrm>
                <a:prstGeom prst="line">
                  <a:avLst/>
                </a:prstGeom>
                <a:grpFill/>
                <a:ln w="25400" cap="flat" cmpd="sng" algn="ctr">
                  <a:solidFill>
                    <a:schemeClr val="tx1"/>
                  </a:solidFill>
                  <a:prstDash val="solid"/>
                </a:ln>
                <a:effectLst/>
              </p:spPr>
            </p:cxnSp>
            <p:cxnSp>
              <p:nvCxnSpPr>
                <p:cNvPr id="44" name="Straight Connector 43">
                  <a:extLst>
                    <a:ext uri="{FF2B5EF4-FFF2-40B4-BE49-F238E27FC236}">
                      <a16:creationId xmlns:a16="http://schemas.microsoft.com/office/drawing/2014/main" id="{D4A3CA96-4AC6-4242-A87D-4C36EE48AFB8}"/>
                    </a:ext>
                  </a:extLst>
                </p:cNvPr>
                <p:cNvCxnSpPr/>
                <p:nvPr/>
              </p:nvCxnSpPr>
              <p:spPr>
                <a:xfrm flipH="1">
                  <a:off x="2627784" y="4437112"/>
                  <a:ext cx="1080120" cy="0"/>
                </a:xfrm>
                <a:prstGeom prst="line">
                  <a:avLst/>
                </a:prstGeom>
                <a:grpFill/>
                <a:ln w="25400" cap="flat" cmpd="sng" algn="ctr">
                  <a:solidFill>
                    <a:schemeClr val="tx1"/>
                  </a:solidFill>
                  <a:prstDash val="solid"/>
                </a:ln>
                <a:effectLst/>
              </p:spPr>
            </p:cxnSp>
            <p:cxnSp>
              <p:nvCxnSpPr>
                <p:cNvPr id="45" name="Straight Connector 44">
                  <a:extLst>
                    <a:ext uri="{FF2B5EF4-FFF2-40B4-BE49-F238E27FC236}">
                      <a16:creationId xmlns:a16="http://schemas.microsoft.com/office/drawing/2014/main" id="{F9ABFD06-973A-1143-93D9-1FB48F059221}"/>
                    </a:ext>
                  </a:extLst>
                </p:cNvPr>
                <p:cNvCxnSpPr>
                  <a:cxnSpLocks/>
                </p:cNvCxnSpPr>
                <p:nvPr/>
              </p:nvCxnSpPr>
              <p:spPr>
                <a:xfrm flipH="1">
                  <a:off x="5436099" y="3838796"/>
                  <a:ext cx="3040811" cy="0"/>
                </a:xfrm>
                <a:prstGeom prst="line">
                  <a:avLst/>
                </a:prstGeom>
                <a:grpFill/>
                <a:ln w="25400" cap="flat" cmpd="sng" algn="ctr">
                  <a:solidFill>
                    <a:schemeClr val="tx1"/>
                  </a:solidFill>
                  <a:prstDash val="solid"/>
                </a:ln>
                <a:effectLst/>
              </p:spPr>
            </p:cxnSp>
            <p:sp>
              <p:nvSpPr>
                <p:cNvPr id="46" name="Flowchart: Connector 8">
                  <a:extLst>
                    <a:ext uri="{FF2B5EF4-FFF2-40B4-BE49-F238E27FC236}">
                      <a16:creationId xmlns:a16="http://schemas.microsoft.com/office/drawing/2014/main" id="{9C124AF8-74A0-5745-BD22-07AA78547533}"/>
                    </a:ext>
                  </a:extLst>
                </p:cNvPr>
                <p:cNvSpPr/>
                <p:nvPr/>
              </p:nvSpPr>
              <p:spPr>
                <a:xfrm>
                  <a:off x="2411760" y="3176972"/>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7" name="Flowchart: Connector 9">
                  <a:extLst>
                    <a:ext uri="{FF2B5EF4-FFF2-40B4-BE49-F238E27FC236}">
                      <a16:creationId xmlns:a16="http://schemas.microsoft.com/office/drawing/2014/main" id="{46BE5CC8-3895-5049-856E-CA3EE120540A}"/>
                    </a:ext>
                  </a:extLst>
                </p:cNvPr>
                <p:cNvSpPr/>
                <p:nvPr/>
              </p:nvSpPr>
              <p:spPr>
                <a:xfrm>
                  <a:off x="2435000" y="4329100"/>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19" name="Group 18">
                <a:extLst>
                  <a:ext uri="{FF2B5EF4-FFF2-40B4-BE49-F238E27FC236}">
                    <a16:creationId xmlns:a16="http://schemas.microsoft.com/office/drawing/2014/main" id="{8168E7E8-84F8-3A46-BE5D-5E1DEA2DF7D5}"/>
                  </a:ext>
                </a:extLst>
              </p:cNvPr>
              <p:cNvGrpSpPr/>
              <p:nvPr/>
            </p:nvGrpSpPr>
            <p:grpSpPr>
              <a:xfrm>
                <a:off x="2515384" y="3690824"/>
                <a:ext cx="1457426" cy="391038"/>
                <a:chOff x="-636961" y="3068958"/>
                <a:chExt cx="7153177" cy="1584176"/>
              </a:xfrm>
              <a:solidFill>
                <a:schemeClr val="tx1"/>
              </a:solidFill>
            </p:grpSpPr>
            <p:sp>
              <p:nvSpPr>
                <p:cNvPr id="39" name="Flowchart: Delay 3">
                  <a:extLst>
                    <a:ext uri="{FF2B5EF4-FFF2-40B4-BE49-F238E27FC236}">
                      <a16:creationId xmlns:a16="http://schemas.microsoft.com/office/drawing/2014/main" id="{576A352F-3416-6C47-9375-3AFCAE135CE4}"/>
                    </a:ext>
                  </a:extLst>
                </p:cNvPr>
                <p:cNvSpPr/>
                <p:nvPr/>
              </p:nvSpPr>
              <p:spPr>
                <a:xfrm>
                  <a:off x="3707903" y="3068958"/>
                  <a:ext cx="1728193" cy="1584176"/>
                </a:xfrm>
                <a:prstGeom prst="flowChartDelay">
                  <a:avLst/>
                </a:prstGeom>
                <a:solidFill>
                  <a:schemeClr val="accent1">
                    <a:lumMod val="20000"/>
                    <a:lumOff val="80000"/>
                  </a:schemeClr>
                </a:solidFill>
                <a:ln w="2857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cxnSp>
              <p:nvCxnSpPr>
                <p:cNvPr id="40" name="Straight Connector 39">
                  <a:extLst>
                    <a:ext uri="{FF2B5EF4-FFF2-40B4-BE49-F238E27FC236}">
                      <a16:creationId xmlns:a16="http://schemas.microsoft.com/office/drawing/2014/main" id="{A4B5856F-14EB-9E4A-AA86-60577A29B230}"/>
                    </a:ext>
                  </a:extLst>
                </p:cNvPr>
                <p:cNvCxnSpPr>
                  <a:cxnSpLocks/>
                </p:cNvCxnSpPr>
                <p:nvPr/>
              </p:nvCxnSpPr>
              <p:spPr>
                <a:xfrm flipH="1">
                  <a:off x="-636961" y="4437111"/>
                  <a:ext cx="4344865" cy="0"/>
                </a:xfrm>
                <a:prstGeom prst="line">
                  <a:avLst/>
                </a:prstGeom>
                <a:grpFill/>
                <a:ln w="25400" cap="flat" cmpd="sng" algn="ctr">
                  <a:solidFill>
                    <a:schemeClr val="tx1"/>
                  </a:solidFill>
                  <a:prstDash val="solid"/>
                </a:ln>
                <a:effectLst/>
              </p:spPr>
            </p:cxnSp>
            <p:cxnSp>
              <p:nvCxnSpPr>
                <p:cNvPr id="41" name="Straight Connector 40">
                  <a:extLst>
                    <a:ext uri="{FF2B5EF4-FFF2-40B4-BE49-F238E27FC236}">
                      <a16:creationId xmlns:a16="http://schemas.microsoft.com/office/drawing/2014/main" id="{BFBB31B7-529A-BF47-9700-58916A9CA2C5}"/>
                    </a:ext>
                  </a:extLst>
                </p:cNvPr>
                <p:cNvCxnSpPr/>
                <p:nvPr/>
              </p:nvCxnSpPr>
              <p:spPr>
                <a:xfrm flipH="1">
                  <a:off x="5436096" y="3838795"/>
                  <a:ext cx="1080120" cy="0"/>
                </a:xfrm>
                <a:prstGeom prst="line">
                  <a:avLst/>
                </a:prstGeom>
                <a:grpFill/>
                <a:ln w="25400" cap="flat" cmpd="sng" algn="ctr">
                  <a:solidFill>
                    <a:schemeClr val="tx1"/>
                  </a:solidFill>
                  <a:prstDash val="solid"/>
                </a:ln>
                <a:effectLst/>
              </p:spPr>
            </p:cxnSp>
          </p:grpSp>
          <p:sp>
            <p:nvSpPr>
              <p:cNvPr id="21" name="Rectangle 20">
                <a:extLst>
                  <a:ext uri="{FF2B5EF4-FFF2-40B4-BE49-F238E27FC236}">
                    <a16:creationId xmlns:a16="http://schemas.microsoft.com/office/drawing/2014/main" id="{8BFFD0DC-BD42-AF45-9A61-27F8C39E30D6}"/>
                  </a:ext>
                </a:extLst>
              </p:cNvPr>
              <p:cNvSpPr/>
              <p:nvPr/>
            </p:nvSpPr>
            <p:spPr>
              <a:xfrm>
                <a:off x="2222769" y="2855364"/>
                <a:ext cx="241093"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sp>
            <p:nvSpPr>
              <p:cNvPr id="22" name="Rectangle 21">
                <a:extLst>
                  <a:ext uri="{FF2B5EF4-FFF2-40B4-BE49-F238E27FC236}">
                    <a16:creationId xmlns:a16="http://schemas.microsoft.com/office/drawing/2014/main" id="{4FBCCEC6-CC3B-2B4C-BB4E-02916A77B0ED}"/>
                  </a:ext>
                </a:extLst>
              </p:cNvPr>
              <p:cNvSpPr/>
              <p:nvPr/>
            </p:nvSpPr>
            <p:spPr>
              <a:xfrm>
                <a:off x="2222218" y="3144794"/>
                <a:ext cx="248392"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grpSp>
            <p:nvGrpSpPr>
              <p:cNvPr id="23" name="Group 22">
                <a:extLst>
                  <a:ext uri="{FF2B5EF4-FFF2-40B4-BE49-F238E27FC236}">
                    <a16:creationId xmlns:a16="http://schemas.microsoft.com/office/drawing/2014/main" id="{7DAC76EE-17A8-EB4E-9376-1B15BB3E0677}"/>
                  </a:ext>
                </a:extLst>
              </p:cNvPr>
              <p:cNvGrpSpPr/>
              <p:nvPr/>
            </p:nvGrpSpPr>
            <p:grpSpPr>
              <a:xfrm>
                <a:off x="2598677" y="3553072"/>
                <a:ext cx="792250" cy="386595"/>
                <a:chOff x="2627784" y="3086962"/>
                <a:chExt cx="3888432" cy="1566174"/>
              </a:xfrm>
              <a:solidFill>
                <a:schemeClr val="tx1"/>
              </a:solidFill>
            </p:grpSpPr>
            <p:cxnSp>
              <p:nvCxnSpPr>
                <p:cNvPr id="35" name="Straight Connector 34">
                  <a:extLst>
                    <a:ext uri="{FF2B5EF4-FFF2-40B4-BE49-F238E27FC236}">
                      <a16:creationId xmlns:a16="http://schemas.microsoft.com/office/drawing/2014/main" id="{0647005A-026C-7540-88D5-1D82211A23EA}"/>
                    </a:ext>
                  </a:extLst>
                </p:cNvPr>
                <p:cNvCxnSpPr/>
                <p:nvPr/>
              </p:nvCxnSpPr>
              <p:spPr>
                <a:xfrm flipH="1">
                  <a:off x="2627784" y="3284984"/>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323B84-91BE-0E4B-B01D-0F197B04E7EE}"/>
                    </a:ext>
                  </a:extLst>
                </p:cNvPr>
                <p:cNvCxnSpPr>
                  <a:cxnSpLocks/>
                </p:cNvCxnSpPr>
                <p:nvPr/>
              </p:nvCxnSpPr>
              <p:spPr>
                <a:xfrm flipH="1">
                  <a:off x="3059829" y="4437113"/>
                  <a:ext cx="648074"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A0F773D-0C65-E64E-9865-C69AB7C57495}"/>
                    </a:ext>
                  </a:extLst>
                </p:cNvPr>
                <p:cNvCxnSpPr/>
                <p:nvPr/>
              </p:nvCxnSpPr>
              <p:spPr>
                <a:xfrm flipH="1">
                  <a:off x="5436096" y="3838795"/>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Flowchart: Stored Data 4">
                  <a:extLst>
                    <a:ext uri="{FF2B5EF4-FFF2-40B4-BE49-F238E27FC236}">
                      <a16:creationId xmlns:a16="http://schemas.microsoft.com/office/drawing/2014/main" id="{7F319A6A-D9BA-FA41-83F3-06A1D1F0340F}"/>
                    </a:ext>
                  </a:extLst>
                </p:cNvPr>
                <p:cNvSpPr/>
                <p:nvPr/>
              </p:nvSpPr>
              <p:spPr>
                <a:xfrm rot="10800000">
                  <a:off x="3491880" y="3086962"/>
                  <a:ext cx="1944216" cy="1566174"/>
                </a:xfrm>
                <a:prstGeom prst="flowChartOnlineStorag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cxnSp>
            <p:nvCxnSpPr>
              <p:cNvPr id="24" name="Straight Connector 23">
                <a:extLst>
                  <a:ext uri="{FF2B5EF4-FFF2-40B4-BE49-F238E27FC236}">
                    <a16:creationId xmlns:a16="http://schemas.microsoft.com/office/drawing/2014/main" id="{034F956E-51CB-184A-9BBD-60A4F3E62575}"/>
                  </a:ext>
                </a:extLst>
              </p:cNvPr>
              <p:cNvCxnSpPr/>
              <p:nvPr/>
            </p:nvCxnSpPr>
            <p:spPr>
              <a:xfrm>
                <a:off x="2611686" y="2982600"/>
                <a:ext cx="0" cy="628772"/>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EEF7843-77F2-8749-8D0E-C23EEDF88067}"/>
                  </a:ext>
                </a:extLst>
              </p:cNvPr>
              <p:cNvCxnSpPr/>
              <p:nvPr/>
            </p:nvCxnSpPr>
            <p:spPr>
              <a:xfrm>
                <a:off x="2686704" y="3265185"/>
                <a:ext cx="0" cy="628772"/>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Flowchart: Connector 9">
                <a:extLst>
                  <a:ext uri="{FF2B5EF4-FFF2-40B4-BE49-F238E27FC236}">
                    <a16:creationId xmlns:a16="http://schemas.microsoft.com/office/drawing/2014/main" id="{D463951D-CF54-5A4E-877D-A5F5A0A86FDC}"/>
                  </a:ext>
                </a:extLst>
              </p:cNvPr>
              <p:cNvSpPr/>
              <p:nvPr/>
            </p:nvSpPr>
            <p:spPr>
              <a:xfrm>
                <a:off x="2493377" y="4001878"/>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7" name="Rectangle 26">
                <a:extLst>
                  <a:ext uri="{FF2B5EF4-FFF2-40B4-BE49-F238E27FC236}">
                    <a16:creationId xmlns:a16="http://schemas.microsoft.com/office/drawing/2014/main" id="{653F374C-1C3B-6B48-94CE-8C0A63A29729}"/>
                  </a:ext>
                </a:extLst>
              </p:cNvPr>
              <p:cNvSpPr/>
              <p:nvPr/>
            </p:nvSpPr>
            <p:spPr>
              <a:xfrm>
                <a:off x="2212339" y="3908722"/>
                <a:ext cx="323810"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grpSp>
            <p:nvGrpSpPr>
              <p:cNvPr id="28" name="Group 27">
                <a:extLst>
                  <a:ext uri="{FF2B5EF4-FFF2-40B4-BE49-F238E27FC236}">
                    <a16:creationId xmlns:a16="http://schemas.microsoft.com/office/drawing/2014/main" id="{29F7550D-3A9D-B64C-8A6A-C85F5D8C2E1B}"/>
                  </a:ext>
                </a:extLst>
              </p:cNvPr>
              <p:cNvGrpSpPr/>
              <p:nvPr/>
            </p:nvGrpSpPr>
            <p:grpSpPr>
              <a:xfrm>
                <a:off x="3710100" y="3549234"/>
                <a:ext cx="792250" cy="386595"/>
                <a:chOff x="2627784" y="3086962"/>
                <a:chExt cx="3888432" cy="1566174"/>
              </a:xfrm>
              <a:solidFill>
                <a:schemeClr val="tx1"/>
              </a:solidFill>
            </p:grpSpPr>
            <p:cxnSp>
              <p:nvCxnSpPr>
                <p:cNvPr id="32" name="Straight Connector 31">
                  <a:extLst>
                    <a:ext uri="{FF2B5EF4-FFF2-40B4-BE49-F238E27FC236}">
                      <a16:creationId xmlns:a16="http://schemas.microsoft.com/office/drawing/2014/main" id="{91BE8905-92C7-C044-ACC1-399CB9511AF1}"/>
                    </a:ext>
                  </a:extLst>
                </p:cNvPr>
                <p:cNvCxnSpPr/>
                <p:nvPr/>
              </p:nvCxnSpPr>
              <p:spPr>
                <a:xfrm flipH="1">
                  <a:off x="2627784" y="3284984"/>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4FC42D8-DC62-F84C-86C5-E75C3E149C55}"/>
                    </a:ext>
                  </a:extLst>
                </p:cNvPr>
                <p:cNvCxnSpPr/>
                <p:nvPr/>
              </p:nvCxnSpPr>
              <p:spPr>
                <a:xfrm flipH="1">
                  <a:off x="5436096" y="3838795"/>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lowchart: Stored Data 4">
                  <a:extLst>
                    <a:ext uri="{FF2B5EF4-FFF2-40B4-BE49-F238E27FC236}">
                      <a16:creationId xmlns:a16="http://schemas.microsoft.com/office/drawing/2014/main" id="{24032D3E-657D-284D-A5C7-664973E7FEA3}"/>
                    </a:ext>
                  </a:extLst>
                </p:cNvPr>
                <p:cNvSpPr/>
                <p:nvPr/>
              </p:nvSpPr>
              <p:spPr>
                <a:xfrm rot="10800000">
                  <a:off x="3491880" y="3086962"/>
                  <a:ext cx="1944216" cy="1566174"/>
                </a:xfrm>
                <a:prstGeom prst="flowChartOnlineStorag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cxnSp>
            <p:nvCxnSpPr>
              <p:cNvPr id="29" name="Straight Connector 28">
                <a:extLst>
                  <a:ext uri="{FF2B5EF4-FFF2-40B4-BE49-F238E27FC236}">
                    <a16:creationId xmlns:a16="http://schemas.microsoft.com/office/drawing/2014/main" id="{0B21C9DF-4125-9845-80E2-1971747F88A9}"/>
                  </a:ext>
                </a:extLst>
              </p:cNvPr>
              <p:cNvCxnSpPr>
                <a:cxnSpLocks/>
              </p:cNvCxnSpPr>
              <p:nvPr/>
            </p:nvCxnSpPr>
            <p:spPr>
              <a:xfrm flipV="1">
                <a:off x="3717244" y="3129719"/>
                <a:ext cx="0" cy="475539"/>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Flowchart: Connector 11">
                <a:extLst>
                  <a:ext uri="{FF2B5EF4-FFF2-40B4-BE49-F238E27FC236}">
                    <a16:creationId xmlns:a16="http://schemas.microsoft.com/office/drawing/2014/main" id="{12CFBC80-4C07-2349-BF30-8ED9DFED2D87}"/>
                  </a:ext>
                </a:extLst>
              </p:cNvPr>
              <p:cNvSpPr/>
              <p:nvPr/>
            </p:nvSpPr>
            <p:spPr>
              <a:xfrm>
                <a:off x="4482327" y="3708155"/>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1" name="Rectangle 30">
                <a:extLst>
                  <a:ext uri="{FF2B5EF4-FFF2-40B4-BE49-F238E27FC236}">
                    <a16:creationId xmlns:a16="http://schemas.microsoft.com/office/drawing/2014/main" id="{A8EAFEE2-A72D-BE4F-9217-5A43692B7B22}"/>
                  </a:ext>
                </a:extLst>
              </p:cNvPr>
              <p:cNvSpPr/>
              <p:nvPr/>
            </p:nvSpPr>
            <p:spPr>
              <a:xfrm>
                <a:off x="4497983" y="3591222"/>
                <a:ext cx="387209"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grpSp>
      </p:grpSp>
      <p:sp>
        <p:nvSpPr>
          <p:cNvPr id="2" name="Right Arrow 1">
            <a:extLst>
              <a:ext uri="{FF2B5EF4-FFF2-40B4-BE49-F238E27FC236}">
                <a16:creationId xmlns:a16="http://schemas.microsoft.com/office/drawing/2014/main" id="{7072F157-E7D0-8143-BC92-340003694677}"/>
              </a:ext>
            </a:extLst>
          </p:cNvPr>
          <p:cNvSpPr/>
          <p:nvPr/>
        </p:nvSpPr>
        <p:spPr>
          <a:xfrm>
            <a:off x="4025317" y="3811186"/>
            <a:ext cx="1095605" cy="626671"/>
          </a:xfrm>
          <a:prstGeom prst="rightArrow">
            <a:avLst/>
          </a:prstGeom>
          <a:solidFill>
            <a:srgbClr val="F9DED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Part 1</a:t>
            </a:r>
          </a:p>
        </p:txBody>
      </p:sp>
      <p:grpSp>
        <p:nvGrpSpPr>
          <p:cNvPr id="97" name="Group 96">
            <a:extLst>
              <a:ext uri="{FF2B5EF4-FFF2-40B4-BE49-F238E27FC236}">
                <a16:creationId xmlns:a16="http://schemas.microsoft.com/office/drawing/2014/main" id="{640F2B9A-6875-154D-9329-2F6A88F67F3D}"/>
              </a:ext>
            </a:extLst>
          </p:cNvPr>
          <p:cNvGrpSpPr/>
          <p:nvPr/>
        </p:nvGrpSpPr>
        <p:grpSpPr>
          <a:xfrm>
            <a:off x="5202021" y="3002181"/>
            <a:ext cx="3776580" cy="2191573"/>
            <a:chOff x="5223647" y="3181288"/>
            <a:chExt cx="3776580" cy="2191573"/>
          </a:xfrm>
        </p:grpSpPr>
        <p:sp>
          <p:nvSpPr>
            <p:cNvPr id="96" name="Rounded Rectangle 95">
              <a:extLst>
                <a:ext uri="{FF2B5EF4-FFF2-40B4-BE49-F238E27FC236}">
                  <a16:creationId xmlns:a16="http://schemas.microsoft.com/office/drawing/2014/main" id="{E5ED81BD-D839-6A49-A4A9-FDF81C06C9A2}"/>
                </a:ext>
              </a:extLst>
            </p:cNvPr>
            <p:cNvSpPr/>
            <p:nvPr/>
          </p:nvSpPr>
          <p:spPr>
            <a:xfrm>
              <a:off x="5223647" y="3181288"/>
              <a:ext cx="3776580" cy="2191573"/>
            </a:xfrm>
            <a:prstGeom prst="roundRect">
              <a:avLst/>
            </a:prstGeom>
            <a:solidFill>
              <a:schemeClr val="accent1">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48" name="Group 47">
              <a:extLst>
                <a:ext uri="{FF2B5EF4-FFF2-40B4-BE49-F238E27FC236}">
                  <a16:creationId xmlns:a16="http://schemas.microsoft.com/office/drawing/2014/main" id="{814AE1E7-70D8-A646-83D7-18860E4EA9F8}"/>
                </a:ext>
              </a:extLst>
            </p:cNvPr>
            <p:cNvGrpSpPr/>
            <p:nvPr/>
          </p:nvGrpSpPr>
          <p:grpSpPr>
            <a:xfrm>
              <a:off x="5368698" y="3568814"/>
              <a:ext cx="3568290" cy="1726681"/>
              <a:chOff x="2212339" y="2855364"/>
              <a:chExt cx="2707738" cy="1310264"/>
            </a:xfrm>
          </p:grpSpPr>
          <p:grpSp>
            <p:nvGrpSpPr>
              <p:cNvPr id="49" name="Group 48">
                <a:extLst>
                  <a:ext uri="{FF2B5EF4-FFF2-40B4-BE49-F238E27FC236}">
                    <a16:creationId xmlns:a16="http://schemas.microsoft.com/office/drawing/2014/main" id="{8D8A13BD-AA9E-824C-882D-B6C3B38E7DEC}"/>
                  </a:ext>
                </a:extLst>
              </p:cNvPr>
              <p:cNvGrpSpPr/>
              <p:nvPr/>
            </p:nvGrpSpPr>
            <p:grpSpPr>
              <a:xfrm>
                <a:off x="2488643" y="2925371"/>
                <a:ext cx="1253753" cy="388572"/>
                <a:chOff x="2411760" y="3026130"/>
                <a:chExt cx="6153531" cy="1574185"/>
              </a:xfrm>
              <a:solidFill>
                <a:schemeClr val="tx1"/>
              </a:solidFill>
            </p:grpSpPr>
            <p:cxnSp>
              <p:nvCxnSpPr>
                <p:cNvPr id="73" name="Straight Connector 72">
                  <a:extLst>
                    <a:ext uri="{FF2B5EF4-FFF2-40B4-BE49-F238E27FC236}">
                      <a16:creationId xmlns:a16="http://schemas.microsoft.com/office/drawing/2014/main" id="{B04DFD8B-ED9E-9940-AB42-9D9BA2C189A5}"/>
                    </a:ext>
                  </a:extLst>
                </p:cNvPr>
                <p:cNvCxnSpPr/>
                <p:nvPr/>
              </p:nvCxnSpPr>
              <p:spPr>
                <a:xfrm flipH="1">
                  <a:off x="2627784" y="3284984"/>
                  <a:ext cx="1080120" cy="0"/>
                </a:xfrm>
                <a:prstGeom prst="line">
                  <a:avLst/>
                </a:prstGeom>
                <a:grpFill/>
                <a:ln w="25400" cap="flat" cmpd="sng" algn="ctr">
                  <a:solidFill>
                    <a:schemeClr val="tx1"/>
                  </a:solidFill>
                  <a:prstDash val="solid"/>
                </a:ln>
                <a:effectLst/>
              </p:spPr>
            </p:cxnSp>
            <p:cxnSp>
              <p:nvCxnSpPr>
                <p:cNvPr id="74" name="Straight Connector 73">
                  <a:extLst>
                    <a:ext uri="{FF2B5EF4-FFF2-40B4-BE49-F238E27FC236}">
                      <a16:creationId xmlns:a16="http://schemas.microsoft.com/office/drawing/2014/main" id="{A0CDCFAD-45F9-1F4E-B02B-C36D849B4057}"/>
                    </a:ext>
                  </a:extLst>
                </p:cNvPr>
                <p:cNvCxnSpPr>
                  <a:cxnSpLocks/>
                </p:cNvCxnSpPr>
                <p:nvPr/>
              </p:nvCxnSpPr>
              <p:spPr>
                <a:xfrm flipH="1">
                  <a:off x="2627784" y="4437112"/>
                  <a:ext cx="1362245" cy="0"/>
                </a:xfrm>
                <a:prstGeom prst="line">
                  <a:avLst/>
                </a:prstGeom>
                <a:grpFill/>
                <a:ln w="25400" cap="flat" cmpd="sng" algn="ctr">
                  <a:solidFill>
                    <a:schemeClr val="tx1"/>
                  </a:solidFill>
                  <a:prstDash val="solid"/>
                </a:ln>
                <a:effectLst/>
              </p:spPr>
            </p:cxnSp>
            <p:cxnSp>
              <p:nvCxnSpPr>
                <p:cNvPr id="75" name="Straight Connector 74">
                  <a:extLst>
                    <a:ext uri="{FF2B5EF4-FFF2-40B4-BE49-F238E27FC236}">
                      <a16:creationId xmlns:a16="http://schemas.microsoft.com/office/drawing/2014/main" id="{12097591-96BF-D740-ACBB-1F27A3BF699F}"/>
                    </a:ext>
                  </a:extLst>
                </p:cNvPr>
                <p:cNvCxnSpPr>
                  <a:cxnSpLocks/>
                </p:cNvCxnSpPr>
                <p:nvPr/>
              </p:nvCxnSpPr>
              <p:spPr>
                <a:xfrm flipH="1" flipV="1">
                  <a:off x="5359992" y="3838795"/>
                  <a:ext cx="3205299" cy="9441"/>
                </a:xfrm>
                <a:prstGeom prst="line">
                  <a:avLst/>
                </a:prstGeom>
                <a:grpFill/>
                <a:ln w="25400" cap="flat" cmpd="sng" algn="ctr">
                  <a:solidFill>
                    <a:schemeClr val="tx1"/>
                  </a:solidFill>
                  <a:prstDash val="solid"/>
                </a:ln>
                <a:effectLst/>
              </p:spPr>
            </p:cxnSp>
            <p:sp>
              <p:nvSpPr>
                <p:cNvPr id="76" name="Flowchart: Connector 8">
                  <a:extLst>
                    <a:ext uri="{FF2B5EF4-FFF2-40B4-BE49-F238E27FC236}">
                      <a16:creationId xmlns:a16="http://schemas.microsoft.com/office/drawing/2014/main" id="{3F4F1BC5-8AB8-1444-8FBB-3F6252C0D160}"/>
                    </a:ext>
                  </a:extLst>
                </p:cNvPr>
                <p:cNvSpPr/>
                <p:nvPr/>
              </p:nvSpPr>
              <p:spPr>
                <a:xfrm>
                  <a:off x="2411760" y="3176972"/>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7" name="Flowchart: Connector 9">
                  <a:extLst>
                    <a:ext uri="{FF2B5EF4-FFF2-40B4-BE49-F238E27FC236}">
                      <a16:creationId xmlns:a16="http://schemas.microsoft.com/office/drawing/2014/main" id="{7ADF2832-0C24-3A4E-89E7-A8703F97CCD6}"/>
                    </a:ext>
                  </a:extLst>
                </p:cNvPr>
                <p:cNvSpPr/>
                <p:nvPr/>
              </p:nvSpPr>
              <p:spPr>
                <a:xfrm>
                  <a:off x="2435000" y="4329100"/>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2" name="Flowchart: Delay 3">
                  <a:extLst>
                    <a:ext uri="{FF2B5EF4-FFF2-40B4-BE49-F238E27FC236}">
                      <a16:creationId xmlns:a16="http://schemas.microsoft.com/office/drawing/2014/main" id="{22066A18-FF9A-C047-8891-E8936F620526}"/>
                    </a:ext>
                  </a:extLst>
                </p:cNvPr>
                <p:cNvSpPr/>
                <p:nvPr/>
              </p:nvSpPr>
              <p:spPr>
                <a:xfrm>
                  <a:off x="3463347" y="3026130"/>
                  <a:ext cx="1907143" cy="157418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grpSp>
          <p:grpSp>
            <p:nvGrpSpPr>
              <p:cNvPr id="50" name="Group 49">
                <a:extLst>
                  <a:ext uri="{FF2B5EF4-FFF2-40B4-BE49-F238E27FC236}">
                    <a16:creationId xmlns:a16="http://schemas.microsoft.com/office/drawing/2014/main" id="{16AA45F1-8331-DB41-AF95-62027CC3A2EE}"/>
                  </a:ext>
                </a:extLst>
              </p:cNvPr>
              <p:cNvGrpSpPr/>
              <p:nvPr/>
            </p:nvGrpSpPr>
            <p:grpSpPr>
              <a:xfrm>
                <a:off x="2515384" y="3880850"/>
                <a:ext cx="1703140" cy="147687"/>
                <a:chOff x="-636964" y="3838798"/>
                <a:chExt cx="8359176" cy="598312"/>
              </a:xfrm>
              <a:solidFill>
                <a:schemeClr val="tx1"/>
              </a:solidFill>
            </p:grpSpPr>
            <p:cxnSp>
              <p:nvCxnSpPr>
                <p:cNvPr id="70" name="Straight Connector 69">
                  <a:extLst>
                    <a:ext uri="{FF2B5EF4-FFF2-40B4-BE49-F238E27FC236}">
                      <a16:creationId xmlns:a16="http://schemas.microsoft.com/office/drawing/2014/main" id="{01364167-4D4D-F24A-AA2D-BCDE3B2241B1}"/>
                    </a:ext>
                  </a:extLst>
                </p:cNvPr>
                <p:cNvCxnSpPr>
                  <a:cxnSpLocks/>
                </p:cNvCxnSpPr>
                <p:nvPr/>
              </p:nvCxnSpPr>
              <p:spPr>
                <a:xfrm flipH="1">
                  <a:off x="-636964" y="4437110"/>
                  <a:ext cx="4767860" cy="0"/>
                </a:xfrm>
                <a:prstGeom prst="line">
                  <a:avLst/>
                </a:prstGeom>
                <a:grpFill/>
                <a:ln w="25400" cap="flat" cmpd="sng" algn="ctr">
                  <a:solidFill>
                    <a:schemeClr val="tx1"/>
                  </a:solidFill>
                  <a:prstDash val="solid"/>
                </a:ln>
                <a:effectLst/>
              </p:spPr>
            </p:cxnSp>
            <p:cxnSp>
              <p:nvCxnSpPr>
                <p:cNvPr id="71" name="Straight Connector 70">
                  <a:extLst>
                    <a:ext uri="{FF2B5EF4-FFF2-40B4-BE49-F238E27FC236}">
                      <a16:creationId xmlns:a16="http://schemas.microsoft.com/office/drawing/2014/main" id="{F373AF8A-ADBE-DB49-9F56-40ACDE775FC2}"/>
                    </a:ext>
                  </a:extLst>
                </p:cNvPr>
                <p:cNvCxnSpPr>
                  <a:cxnSpLocks/>
                  <a:stCxn id="80" idx="4"/>
                </p:cNvCxnSpPr>
                <p:nvPr/>
              </p:nvCxnSpPr>
              <p:spPr>
                <a:xfrm flipH="1" flipV="1">
                  <a:off x="5433677" y="3838798"/>
                  <a:ext cx="2288535" cy="0"/>
                </a:xfrm>
                <a:prstGeom prst="line">
                  <a:avLst/>
                </a:prstGeom>
                <a:grpFill/>
                <a:ln w="25400" cap="flat" cmpd="sng" algn="ctr">
                  <a:solidFill>
                    <a:schemeClr val="tx1"/>
                  </a:solidFill>
                  <a:prstDash val="solid"/>
                </a:ln>
                <a:effectLst/>
              </p:spPr>
            </p:cxnSp>
          </p:grpSp>
          <p:sp>
            <p:nvSpPr>
              <p:cNvPr id="51" name="Rectangle 50">
                <a:extLst>
                  <a:ext uri="{FF2B5EF4-FFF2-40B4-BE49-F238E27FC236}">
                    <a16:creationId xmlns:a16="http://schemas.microsoft.com/office/drawing/2014/main" id="{06BAF4B4-D373-404A-99E1-9E4B2BDBBF47}"/>
                  </a:ext>
                </a:extLst>
              </p:cNvPr>
              <p:cNvSpPr/>
              <p:nvPr/>
            </p:nvSpPr>
            <p:spPr>
              <a:xfrm>
                <a:off x="2227027" y="2855364"/>
                <a:ext cx="232579"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52" name="Rectangle 51">
                <a:extLst>
                  <a:ext uri="{FF2B5EF4-FFF2-40B4-BE49-F238E27FC236}">
                    <a16:creationId xmlns:a16="http://schemas.microsoft.com/office/drawing/2014/main" id="{65778DE6-4738-5C4C-9968-6B8CD16F4FDE}"/>
                  </a:ext>
                </a:extLst>
              </p:cNvPr>
              <p:cNvSpPr/>
              <p:nvPr/>
            </p:nvSpPr>
            <p:spPr>
              <a:xfrm>
                <a:off x="2222218" y="3144794"/>
                <a:ext cx="248392"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grpSp>
            <p:nvGrpSpPr>
              <p:cNvPr id="53" name="Group 52">
                <a:extLst>
                  <a:ext uri="{FF2B5EF4-FFF2-40B4-BE49-F238E27FC236}">
                    <a16:creationId xmlns:a16="http://schemas.microsoft.com/office/drawing/2014/main" id="{1271F9F4-6A51-3F48-83E4-BECD666F0119}"/>
                  </a:ext>
                </a:extLst>
              </p:cNvPr>
              <p:cNvGrpSpPr/>
              <p:nvPr/>
            </p:nvGrpSpPr>
            <p:grpSpPr>
              <a:xfrm>
                <a:off x="2607028" y="3662023"/>
                <a:ext cx="865946" cy="286338"/>
                <a:chOff x="2668770" y="3528356"/>
                <a:chExt cx="4250134" cy="1160020"/>
              </a:xfrm>
              <a:solidFill>
                <a:schemeClr val="tx1"/>
              </a:solidFill>
            </p:grpSpPr>
            <p:cxnSp>
              <p:nvCxnSpPr>
                <p:cNvPr id="65" name="Straight Connector 64">
                  <a:extLst>
                    <a:ext uri="{FF2B5EF4-FFF2-40B4-BE49-F238E27FC236}">
                      <a16:creationId xmlns:a16="http://schemas.microsoft.com/office/drawing/2014/main" id="{31FA43C7-634C-904F-BD41-60B2CB032BE9}"/>
                    </a:ext>
                  </a:extLst>
                </p:cNvPr>
                <p:cNvCxnSpPr>
                  <a:cxnSpLocks/>
                  <a:stCxn id="78" idx="1"/>
                </p:cNvCxnSpPr>
                <p:nvPr/>
              </p:nvCxnSpPr>
              <p:spPr>
                <a:xfrm flipH="1" flipV="1">
                  <a:off x="2668770" y="3528356"/>
                  <a:ext cx="934532" cy="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2595BEB-8BF1-D74F-A515-E2A24F4A6CEC}"/>
                    </a:ext>
                  </a:extLst>
                </p:cNvPr>
                <p:cNvCxnSpPr>
                  <a:cxnSpLocks/>
                </p:cNvCxnSpPr>
                <p:nvPr/>
              </p:nvCxnSpPr>
              <p:spPr>
                <a:xfrm flipH="1">
                  <a:off x="3059823" y="4688376"/>
                  <a:ext cx="681121"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83AE97E-7E54-DE4E-BA4B-6CC593202B84}"/>
                    </a:ext>
                  </a:extLst>
                </p:cNvPr>
                <p:cNvCxnSpPr>
                  <a:cxnSpLocks/>
                </p:cNvCxnSpPr>
                <p:nvPr/>
              </p:nvCxnSpPr>
              <p:spPr>
                <a:xfrm flipH="1">
                  <a:off x="5155053" y="3838794"/>
                  <a:ext cx="1763851" cy="945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CD7A9763-3A80-7E40-A7A8-590521F9BD41}"/>
                  </a:ext>
                </a:extLst>
              </p:cNvPr>
              <p:cNvCxnSpPr>
                <a:cxnSpLocks/>
              </p:cNvCxnSpPr>
              <p:nvPr/>
            </p:nvCxnSpPr>
            <p:spPr>
              <a:xfrm>
                <a:off x="2610904" y="3133721"/>
                <a:ext cx="1" cy="531861"/>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CFD918-98AA-E541-9084-66DDC1E7A22A}"/>
                  </a:ext>
                </a:extLst>
              </p:cNvPr>
              <p:cNvCxnSpPr>
                <a:cxnSpLocks/>
              </p:cNvCxnSpPr>
              <p:nvPr/>
            </p:nvCxnSpPr>
            <p:spPr>
              <a:xfrm flipH="1">
                <a:off x="2690579" y="3265185"/>
                <a:ext cx="1" cy="683177"/>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Flowchart: Connector 9">
                <a:extLst>
                  <a:ext uri="{FF2B5EF4-FFF2-40B4-BE49-F238E27FC236}">
                    <a16:creationId xmlns:a16="http://schemas.microsoft.com/office/drawing/2014/main" id="{4982E9B6-FC81-B84D-AC57-190A0920D2C0}"/>
                  </a:ext>
                </a:extLst>
              </p:cNvPr>
              <p:cNvSpPr/>
              <p:nvPr/>
            </p:nvSpPr>
            <p:spPr>
              <a:xfrm>
                <a:off x="2493377" y="4001878"/>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7" name="Rectangle 56">
                <a:extLst>
                  <a:ext uri="{FF2B5EF4-FFF2-40B4-BE49-F238E27FC236}">
                    <a16:creationId xmlns:a16="http://schemas.microsoft.com/office/drawing/2014/main" id="{1F6058FC-3389-4249-89CF-4312557F3FFD}"/>
                  </a:ext>
                </a:extLst>
              </p:cNvPr>
              <p:cNvSpPr/>
              <p:nvPr/>
            </p:nvSpPr>
            <p:spPr>
              <a:xfrm>
                <a:off x="2212339" y="3908722"/>
                <a:ext cx="323810"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grpSp>
            <p:nvGrpSpPr>
              <p:cNvPr id="58" name="Group 57">
                <a:extLst>
                  <a:ext uri="{FF2B5EF4-FFF2-40B4-BE49-F238E27FC236}">
                    <a16:creationId xmlns:a16="http://schemas.microsoft.com/office/drawing/2014/main" id="{717016A8-EF0C-6042-B956-112232BDA647}"/>
                  </a:ext>
                </a:extLst>
              </p:cNvPr>
              <p:cNvGrpSpPr/>
              <p:nvPr/>
            </p:nvGrpSpPr>
            <p:grpSpPr>
              <a:xfrm>
                <a:off x="3730271" y="3547802"/>
                <a:ext cx="836194" cy="156952"/>
                <a:chOff x="2726798" y="3081120"/>
                <a:chExt cx="4104109" cy="635836"/>
              </a:xfrm>
              <a:solidFill>
                <a:schemeClr val="tx1"/>
              </a:solidFill>
            </p:grpSpPr>
            <p:cxnSp>
              <p:nvCxnSpPr>
                <p:cNvPr id="62" name="Straight Connector 61">
                  <a:extLst>
                    <a:ext uri="{FF2B5EF4-FFF2-40B4-BE49-F238E27FC236}">
                      <a16:creationId xmlns:a16="http://schemas.microsoft.com/office/drawing/2014/main" id="{59A872D9-1D7F-1347-8796-F02735A5B9B1}"/>
                    </a:ext>
                  </a:extLst>
                </p:cNvPr>
                <p:cNvCxnSpPr>
                  <a:cxnSpLocks/>
                </p:cNvCxnSpPr>
                <p:nvPr/>
              </p:nvCxnSpPr>
              <p:spPr>
                <a:xfrm flipH="1">
                  <a:off x="2726798" y="3081120"/>
                  <a:ext cx="2209519"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9FEED46-0177-3940-8590-3EF751916F0A}"/>
                    </a:ext>
                  </a:extLst>
                </p:cNvPr>
                <p:cNvCxnSpPr>
                  <a:cxnSpLocks/>
                  <a:stCxn id="80" idx="6"/>
                  <a:endCxn id="60" idx="6"/>
                </p:cNvCxnSpPr>
                <p:nvPr/>
              </p:nvCxnSpPr>
              <p:spPr>
                <a:xfrm flipV="1">
                  <a:off x="6076750" y="3713126"/>
                  <a:ext cx="754157" cy="383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72560069-94AB-4F44-9E4E-BD579B2D918B}"/>
                  </a:ext>
                </a:extLst>
              </p:cNvPr>
              <p:cNvCxnSpPr>
                <a:cxnSpLocks/>
              </p:cNvCxnSpPr>
              <p:nvPr/>
            </p:nvCxnSpPr>
            <p:spPr>
              <a:xfrm flipV="1">
                <a:off x="3732748" y="3129720"/>
                <a:ext cx="0" cy="415746"/>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Flowchart: Connector 11">
                <a:extLst>
                  <a:ext uri="{FF2B5EF4-FFF2-40B4-BE49-F238E27FC236}">
                    <a16:creationId xmlns:a16="http://schemas.microsoft.com/office/drawing/2014/main" id="{750431FF-5DE0-964B-AFCD-1AF3718B8CDE}"/>
                  </a:ext>
                </a:extLst>
              </p:cNvPr>
              <p:cNvSpPr/>
              <p:nvPr/>
            </p:nvSpPr>
            <p:spPr>
              <a:xfrm>
                <a:off x="4522451" y="3677147"/>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61" name="Rectangle 60">
                <a:extLst>
                  <a:ext uri="{FF2B5EF4-FFF2-40B4-BE49-F238E27FC236}">
                    <a16:creationId xmlns:a16="http://schemas.microsoft.com/office/drawing/2014/main" id="{D5D8E424-57BA-E44A-A637-DD8219FC78ED}"/>
                  </a:ext>
                </a:extLst>
              </p:cNvPr>
              <p:cNvSpPr/>
              <p:nvPr/>
            </p:nvSpPr>
            <p:spPr>
              <a:xfrm>
                <a:off x="4532868" y="3548586"/>
                <a:ext cx="387209"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grpSp>
        <p:sp>
          <p:nvSpPr>
            <p:cNvPr id="78" name="Flowchart: Delay 3">
              <a:extLst>
                <a:ext uri="{FF2B5EF4-FFF2-40B4-BE49-F238E27FC236}">
                  <a16:creationId xmlns:a16="http://schemas.microsoft.com/office/drawing/2014/main" id="{157233EB-417F-0648-AD9F-E2D22F94823B}"/>
                </a:ext>
              </a:extLst>
            </p:cNvPr>
            <p:cNvSpPr/>
            <p:nvPr/>
          </p:nvSpPr>
          <p:spPr>
            <a:xfrm>
              <a:off x="6064754" y="455684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sp>
          <p:nvSpPr>
            <p:cNvPr id="79" name="Flowchart: Delay 3">
              <a:extLst>
                <a:ext uri="{FF2B5EF4-FFF2-40B4-BE49-F238E27FC236}">
                  <a16:creationId xmlns:a16="http://schemas.microsoft.com/office/drawing/2014/main" id="{EE422FF4-7B69-F24C-A370-2A3AD93B1169}"/>
                </a:ext>
              </a:extLst>
            </p:cNvPr>
            <p:cNvSpPr/>
            <p:nvPr/>
          </p:nvSpPr>
          <p:spPr>
            <a:xfrm>
              <a:off x="6914451" y="4621447"/>
              <a:ext cx="512064" cy="51206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sp>
          <p:nvSpPr>
            <p:cNvPr id="80" name="Flowchart: Delay 3">
              <a:extLst>
                <a:ext uri="{FF2B5EF4-FFF2-40B4-BE49-F238E27FC236}">
                  <a16:creationId xmlns:a16="http://schemas.microsoft.com/office/drawing/2014/main" id="{E5363027-E048-0C4F-8BD9-B9F5224FFD42}"/>
                </a:ext>
              </a:extLst>
            </p:cNvPr>
            <p:cNvSpPr/>
            <p:nvPr/>
          </p:nvSpPr>
          <p:spPr>
            <a:xfrm>
              <a:off x="7756440" y="443211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cxnSp>
          <p:nvCxnSpPr>
            <p:cNvPr id="8" name="Straight Connector 7">
              <a:extLst>
                <a:ext uri="{FF2B5EF4-FFF2-40B4-BE49-F238E27FC236}">
                  <a16:creationId xmlns:a16="http://schemas.microsoft.com/office/drawing/2014/main" id="{6086842F-8F96-7745-B4A8-3210BB20E17F}"/>
                </a:ext>
              </a:extLst>
            </p:cNvPr>
            <p:cNvCxnSpPr>
              <a:cxnSpLocks/>
            </p:cNvCxnSpPr>
            <p:nvPr/>
          </p:nvCxnSpPr>
          <p:spPr>
            <a:xfrm>
              <a:off x="5766813" y="3939567"/>
              <a:ext cx="244023" cy="0"/>
            </a:xfrm>
            <a:prstGeom prst="line">
              <a:avLst/>
            </a:prstGeom>
            <a:ln w="19050"/>
          </p:spPr>
          <p:style>
            <a:lnRef idx="1">
              <a:schemeClr val="dk1"/>
            </a:lnRef>
            <a:fillRef idx="0">
              <a:schemeClr val="dk1"/>
            </a:fillRef>
            <a:effectRef idx="0">
              <a:schemeClr val="dk1"/>
            </a:effectRef>
            <a:fontRef idx="minor">
              <a:schemeClr val="tx1"/>
            </a:fontRef>
          </p:style>
        </p:cxnSp>
        <p:sp>
          <p:nvSpPr>
            <p:cNvPr id="81" name="Flowchart: Connector 8">
              <a:extLst>
                <a:ext uri="{FF2B5EF4-FFF2-40B4-BE49-F238E27FC236}">
                  <a16:creationId xmlns:a16="http://schemas.microsoft.com/office/drawing/2014/main" id="{16175061-BB1E-6E4C-930C-8CB7C2A22D62}"/>
                </a:ext>
              </a:extLst>
            </p:cNvPr>
            <p:cNvSpPr/>
            <p:nvPr/>
          </p:nvSpPr>
          <p:spPr>
            <a:xfrm>
              <a:off x="5732148" y="39005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82" name="Rectangle 81">
              <a:extLst>
                <a:ext uri="{FF2B5EF4-FFF2-40B4-BE49-F238E27FC236}">
                  <a16:creationId xmlns:a16="http://schemas.microsoft.com/office/drawing/2014/main" id="{2AD0AE3A-D6DD-2E42-B362-820ECB74CA22}"/>
                </a:ext>
              </a:extLst>
            </p:cNvPr>
            <p:cNvSpPr/>
            <p:nvPr/>
          </p:nvSpPr>
          <p:spPr>
            <a:xfrm>
              <a:off x="5378016" y="3758674"/>
              <a:ext cx="317716"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cxnSp>
          <p:nvCxnSpPr>
            <p:cNvPr id="83" name="Straight Connector 82">
              <a:extLst>
                <a:ext uri="{FF2B5EF4-FFF2-40B4-BE49-F238E27FC236}">
                  <a16:creationId xmlns:a16="http://schemas.microsoft.com/office/drawing/2014/main" id="{7368E621-1D43-904C-9769-2020C6AA172A}"/>
                </a:ext>
              </a:extLst>
            </p:cNvPr>
            <p:cNvCxnSpPr>
              <a:cxnSpLocks/>
            </p:cNvCxnSpPr>
            <p:nvPr/>
          </p:nvCxnSpPr>
          <p:spPr>
            <a:xfrm>
              <a:off x="6827896" y="4938472"/>
              <a:ext cx="91440" cy="0"/>
            </a:xfrm>
            <a:prstGeom prst="line">
              <a:avLst/>
            </a:prstGeom>
            <a:ln w="19050"/>
          </p:spPr>
          <p:style>
            <a:lnRef idx="1">
              <a:schemeClr val="dk1"/>
            </a:lnRef>
            <a:fillRef idx="0">
              <a:schemeClr val="dk1"/>
            </a:fillRef>
            <a:effectRef idx="0">
              <a:schemeClr val="dk1"/>
            </a:effectRef>
            <a:fontRef idx="minor">
              <a:schemeClr val="tx1"/>
            </a:fontRef>
          </p:style>
        </p:cxnSp>
        <p:sp>
          <p:nvSpPr>
            <p:cNvPr id="84" name="Flowchart: Connector 8">
              <a:extLst>
                <a:ext uri="{FF2B5EF4-FFF2-40B4-BE49-F238E27FC236}">
                  <a16:creationId xmlns:a16="http://schemas.microsoft.com/office/drawing/2014/main" id="{4D980BE6-C62E-4545-B432-B33EA3B05907}"/>
                </a:ext>
              </a:extLst>
            </p:cNvPr>
            <p:cNvSpPr/>
            <p:nvPr/>
          </p:nvSpPr>
          <p:spPr>
            <a:xfrm>
              <a:off x="6778129" y="48969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85" name="Rectangle 84">
              <a:extLst>
                <a:ext uri="{FF2B5EF4-FFF2-40B4-BE49-F238E27FC236}">
                  <a16:creationId xmlns:a16="http://schemas.microsoft.com/office/drawing/2014/main" id="{AFC66C93-D55A-7D4E-85FD-89AF3BFCE004}"/>
                </a:ext>
              </a:extLst>
            </p:cNvPr>
            <p:cNvSpPr/>
            <p:nvPr/>
          </p:nvSpPr>
          <p:spPr>
            <a:xfrm>
              <a:off x="6535366" y="4749792"/>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cxnSp>
          <p:nvCxnSpPr>
            <p:cNvPr id="86" name="Straight Connector 85">
              <a:extLst>
                <a:ext uri="{FF2B5EF4-FFF2-40B4-BE49-F238E27FC236}">
                  <a16:creationId xmlns:a16="http://schemas.microsoft.com/office/drawing/2014/main" id="{534FCB23-7AD0-6C40-8ABC-A2F6BD7C2BBB}"/>
                </a:ext>
              </a:extLst>
            </p:cNvPr>
            <p:cNvCxnSpPr>
              <a:cxnSpLocks/>
            </p:cNvCxnSpPr>
            <p:nvPr/>
          </p:nvCxnSpPr>
          <p:spPr>
            <a:xfrm>
              <a:off x="7621141" y="4713521"/>
              <a:ext cx="146304" cy="0"/>
            </a:xfrm>
            <a:prstGeom prst="line">
              <a:avLst/>
            </a:prstGeom>
            <a:ln w="19050"/>
          </p:spPr>
          <p:style>
            <a:lnRef idx="1">
              <a:schemeClr val="dk1"/>
            </a:lnRef>
            <a:fillRef idx="0">
              <a:schemeClr val="dk1"/>
            </a:fillRef>
            <a:effectRef idx="0">
              <a:schemeClr val="dk1"/>
            </a:effectRef>
            <a:fontRef idx="minor">
              <a:schemeClr val="tx1"/>
            </a:fontRef>
          </p:style>
        </p:cxnSp>
        <p:sp>
          <p:nvSpPr>
            <p:cNvPr id="87" name="Flowchart: Connector 8">
              <a:extLst>
                <a:ext uri="{FF2B5EF4-FFF2-40B4-BE49-F238E27FC236}">
                  <a16:creationId xmlns:a16="http://schemas.microsoft.com/office/drawing/2014/main" id="{6D64FAF2-ACC4-9642-8E9E-DAE7DEFB197F}"/>
                </a:ext>
              </a:extLst>
            </p:cNvPr>
            <p:cNvSpPr/>
            <p:nvPr/>
          </p:nvSpPr>
          <p:spPr>
            <a:xfrm>
              <a:off x="7584251" y="4682826"/>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88" name="Rectangle 87">
              <a:extLst>
                <a:ext uri="{FF2B5EF4-FFF2-40B4-BE49-F238E27FC236}">
                  <a16:creationId xmlns:a16="http://schemas.microsoft.com/office/drawing/2014/main" id="{8CEDB14B-EB86-144B-B81B-4B6CC51F8822}"/>
                </a:ext>
              </a:extLst>
            </p:cNvPr>
            <p:cNvSpPr/>
            <p:nvPr/>
          </p:nvSpPr>
          <p:spPr>
            <a:xfrm>
              <a:off x="7367815" y="4519653"/>
              <a:ext cx="30649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cxnSp>
          <p:nvCxnSpPr>
            <p:cNvPr id="89" name="Straight Connector 88">
              <a:extLst>
                <a:ext uri="{FF2B5EF4-FFF2-40B4-BE49-F238E27FC236}">
                  <a16:creationId xmlns:a16="http://schemas.microsoft.com/office/drawing/2014/main" id="{93D71174-A32B-C841-9189-FAA4D9DC6626}"/>
                </a:ext>
              </a:extLst>
            </p:cNvPr>
            <p:cNvCxnSpPr>
              <a:cxnSpLocks/>
            </p:cNvCxnSpPr>
            <p:nvPr/>
          </p:nvCxnSpPr>
          <p:spPr>
            <a:xfrm flipH="1">
              <a:off x="5834962" y="4834202"/>
              <a:ext cx="237744" cy="0"/>
            </a:xfrm>
            <a:prstGeom prst="line">
              <a:avLst/>
            </a:prstGeom>
            <a:ln w="19050"/>
          </p:spPr>
          <p:style>
            <a:lnRef idx="1">
              <a:schemeClr val="dk1"/>
            </a:lnRef>
            <a:fillRef idx="0">
              <a:schemeClr val="dk1"/>
            </a:fillRef>
            <a:effectRef idx="0">
              <a:schemeClr val="dk1"/>
            </a:effectRef>
            <a:fontRef idx="minor">
              <a:schemeClr val="tx1"/>
            </a:fontRef>
          </p:style>
        </p:cxnSp>
        <p:sp>
          <p:nvSpPr>
            <p:cNvPr id="90" name="Flowchart: Connector 8">
              <a:extLst>
                <a:ext uri="{FF2B5EF4-FFF2-40B4-BE49-F238E27FC236}">
                  <a16:creationId xmlns:a16="http://schemas.microsoft.com/office/drawing/2014/main" id="{9E4C9A5F-3773-924D-A816-F6AB5F494B04}"/>
                </a:ext>
              </a:extLst>
            </p:cNvPr>
            <p:cNvSpPr/>
            <p:nvPr/>
          </p:nvSpPr>
          <p:spPr>
            <a:xfrm>
              <a:off x="5821275" y="4802664"/>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91" name="Rectangle 90">
              <a:extLst>
                <a:ext uri="{FF2B5EF4-FFF2-40B4-BE49-F238E27FC236}">
                  <a16:creationId xmlns:a16="http://schemas.microsoft.com/office/drawing/2014/main" id="{EEEA4E48-C234-BB42-9656-E685F34265D6}"/>
                </a:ext>
              </a:extLst>
            </p:cNvPr>
            <p:cNvSpPr/>
            <p:nvPr/>
          </p:nvSpPr>
          <p:spPr>
            <a:xfrm>
              <a:off x="5591753" y="4658959"/>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7" name="Group 6">
            <a:extLst>
              <a:ext uri="{FF2B5EF4-FFF2-40B4-BE49-F238E27FC236}">
                <a16:creationId xmlns:a16="http://schemas.microsoft.com/office/drawing/2014/main" id="{636AAF24-C2FB-6C4F-918C-402EB001C063}"/>
              </a:ext>
            </a:extLst>
          </p:cNvPr>
          <p:cNvGrpSpPr/>
          <p:nvPr/>
        </p:nvGrpSpPr>
        <p:grpSpPr>
          <a:xfrm>
            <a:off x="372773" y="1123050"/>
            <a:ext cx="1777209" cy="719968"/>
            <a:chOff x="398461" y="1188132"/>
            <a:chExt cx="1777209" cy="719968"/>
          </a:xfrm>
        </p:grpSpPr>
        <p:sp>
          <p:nvSpPr>
            <p:cNvPr id="170" name="Flowchart: Delay 3">
              <a:extLst>
                <a:ext uri="{FF2B5EF4-FFF2-40B4-BE49-F238E27FC236}">
                  <a16:creationId xmlns:a16="http://schemas.microsoft.com/office/drawing/2014/main" id="{13EBD05A-B657-F244-AD56-1D1999B2AA13}"/>
                </a:ext>
              </a:extLst>
            </p:cNvPr>
            <p:cNvSpPr/>
            <p:nvPr/>
          </p:nvSpPr>
          <p:spPr>
            <a:xfrm>
              <a:off x="1097571" y="1294320"/>
              <a:ext cx="464016" cy="515314"/>
            </a:xfrm>
            <a:prstGeom prst="flowChartDelay">
              <a:avLst/>
            </a:prstGeom>
            <a:solidFill>
              <a:schemeClr val="accent2">
                <a:lumMod val="20000"/>
                <a:lumOff val="80000"/>
              </a:schemeClr>
            </a:solidFill>
            <a:ln w="2857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171" name="Straight Connector 170">
              <a:extLst>
                <a:ext uri="{FF2B5EF4-FFF2-40B4-BE49-F238E27FC236}">
                  <a16:creationId xmlns:a16="http://schemas.microsoft.com/office/drawing/2014/main" id="{CD572F1B-3C9D-3948-8A2B-C70AE90D1C28}"/>
                </a:ext>
              </a:extLst>
            </p:cNvPr>
            <p:cNvCxnSpPr/>
            <p:nvPr/>
          </p:nvCxnSpPr>
          <p:spPr>
            <a:xfrm flipH="1">
              <a:off x="807561" y="1364590"/>
              <a:ext cx="290010" cy="0"/>
            </a:xfrm>
            <a:prstGeom prst="line">
              <a:avLst/>
            </a:prstGeom>
            <a:solidFill>
              <a:schemeClr val="tx1"/>
            </a:solidFill>
            <a:ln w="25400" cap="flat" cmpd="sng" algn="ctr">
              <a:solidFill>
                <a:schemeClr val="tx1"/>
              </a:solidFill>
              <a:prstDash val="solid"/>
            </a:ln>
            <a:effectLst/>
          </p:spPr>
        </p:cxnSp>
        <p:cxnSp>
          <p:nvCxnSpPr>
            <p:cNvPr id="172" name="Straight Connector 171">
              <a:extLst>
                <a:ext uri="{FF2B5EF4-FFF2-40B4-BE49-F238E27FC236}">
                  <a16:creationId xmlns:a16="http://schemas.microsoft.com/office/drawing/2014/main" id="{C6DC839F-63A6-1844-8FB7-EA93F02C5F1E}"/>
                </a:ext>
              </a:extLst>
            </p:cNvPr>
            <p:cNvCxnSpPr/>
            <p:nvPr/>
          </p:nvCxnSpPr>
          <p:spPr>
            <a:xfrm flipH="1">
              <a:off x="807561" y="1739364"/>
              <a:ext cx="290010" cy="0"/>
            </a:xfrm>
            <a:prstGeom prst="line">
              <a:avLst/>
            </a:prstGeom>
            <a:solidFill>
              <a:schemeClr val="tx1"/>
            </a:solidFill>
            <a:ln w="25400" cap="flat" cmpd="sng" algn="ctr">
              <a:solidFill>
                <a:schemeClr val="tx1"/>
              </a:solidFill>
              <a:prstDash val="solid"/>
            </a:ln>
            <a:effectLst/>
          </p:spPr>
        </p:cxnSp>
        <p:sp>
          <p:nvSpPr>
            <p:cNvPr id="174" name="Flowchart: Connector 8">
              <a:extLst>
                <a:ext uri="{FF2B5EF4-FFF2-40B4-BE49-F238E27FC236}">
                  <a16:creationId xmlns:a16="http://schemas.microsoft.com/office/drawing/2014/main" id="{D24EAB7E-C79E-9F48-9678-6C53BBC85BA7}"/>
                </a:ext>
              </a:extLst>
            </p:cNvPr>
            <p:cNvSpPr/>
            <p:nvPr/>
          </p:nvSpPr>
          <p:spPr>
            <a:xfrm>
              <a:off x="749559" y="1329455"/>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75" name="Flowchart: Connector 9">
              <a:extLst>
                <a:ext uri="{FF2B5EF4-FFF2-40B4-BE49-F238E27FC236}">
                  <a16:creationId xmlns:a16="http://schemas.microsoft.com/office/drawing/2014/main" id="{99BD3A4A-8916-9E43-9BD0-C4A8459A4D05}"/>
                </a:ext>
              </a:extLst>
            </p:cNvPr>
            <p:cNvSpPr/>
            <p:nvPr/>
          </p:nvSpPr>
          <p:spPr>
            <a:xfrm>
              <a:off x="755799" y="17042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49" name="Rectangle 148">
              <a:extLst>
                <a:ext uri="{FF2B5EF4-FFF2-40B4-BE49-F238E27FC236}">
                  <a16:creationId xmlns:a16="http://schemas.microsoft.com/office/drawing/2014/main" id="{269C686F-7397-0B4C-944E-FC149DD31D7B}"/>
                </a:ext>
              </a:extLst>
            </p:cNvPr>
            <p:cNvSpPr/>
            <p:nvPr/>
          </p:nvSpPr>
          <p:spPr>
            <a:xfrm>
              <a:off x="399187" y="1188132"/>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sp>
          <p:nvSpPr>
            <p:cNvPr id="150" name="Rectangle 149">
              <a:extLst>
                <a:ext uri="{FF2B5EF4-FFF2-40B4-BE49-F238E27FC236}">
                  <a16:creationId xmlns:a16="http://schemas.microsoft.com/office/drawing/2014/main" id="{0CDA71F6-84A9-FB45-90F7-10D425F97CF4}"/>
                </a:ext>
              </a:extLst>
            </p:cNvPr>
            <p:cNvSpPr/>
            <p:nvPr/>
          </p:nvSpPr>
          <p:spPr>
            <a:xfrm>
              <a:off x="398461" y="1569546"/>
              <a:ext cx="32733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sp>
          <p:nvSpPr>
            <p:cNvPr id="177" name="Rectangle 176">
              <a:extLst>
                <a:ext uri="{FF2B5EF4-FFF2-40B4-BE49-F238E27FC236}">
                  <a16:creationId xmlns:a16="http://schemas.microsoft.com/office/drawing/2014/main" id="{CD16C665-4397-234B-B507-D51301ACE3C7}"/>
                </a:ext>
              </a:extLst>
            </p:cNvPr>
            <p:cNvSpPr/>
            <p:nvPr/>
          </p:nvSpPr>
          <p:spPr>
            <a:xfrm>
              <a:off x="1873984" y="1392425"/>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178" name="Straight Connector 177">
              <a:extLst>
                <a:ext uri="{FF2B5EF4-FFF2-40B4-BE49-F238E27FC236}">
                  <a16:creationId xmlns:a16="http://schemas.microsoft.com/office/drawing/2014/main" id="{CFC61A79-4639-654C-AB7E-CCE0CCB0749B}"/>
                </a:ext>
              </a:extLst>
            </p:cNvPr>
            <p:cNvCxnSpPr/>
            <p:nvPr/>
          </p:nvCxnSpPr>
          <p:spPr>
            <a:xfrm flipH="1">
              <a:off x="1573902" y="1572620"/>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Flowchart: Connector 11">
              <a:extLst>
                <a:ext uri="{FF2B5EF4-FFF2-40B4-BE49-F238E27FC236}">
                  <a16:creationId xmlns:a16="http://schemas.microsoft.com/office/drawing/2014/main" id="{27E507A9-953E-2B4C-A7D5-6B4B7B3B103B}"/>
                </a:ext>
              </a:extLst>
            </p:cNvPr>
            <p:cNvSpPr/>
            <p:nvPr/>
          </p:nvSpPr>
          <p:spPr>
            <a:xfrm>
              <a:off x="1829156" y="15370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6" name="Group 5">
            <a:extLst>
              <a:ext uri="{FF2B5EF4-FFF2-40B4-BE49-F238E27FC236}">
                <a16:creationId xmlns:a16="http://schemas.microsoft.com/office/drawing/2014/main" id="{778EE074-B6CB-374B-90D0-6B2407CF1010}"/>
              </a:ext>
            </a:extLst>
          </p:cNvPr>
          <p:cNvGrpSpPr/>
          <p:nvPr/>
        </p:nvGrpSpPr>
        <p:grpSpPr>
          <a:xfrm>
            <a:off x="367643" y="2181105"/>
            <a:ext cx="1770754" cy="719968"/>
            <a:chOff x="486814" y="2010575"/>
            <a:chExt cx="1770754" cy="719968"/>
          </a:xfrm>
        </p:grpSpPr>
        <p:sp>
          <p:nvSpPr>
            <p:cNvPr id="166" name="Flowchart: Stored Data 4">
              <a:extLst>
                <a:ext uri="{FF2B5EF4-FFF2-40B4-BE49-F238E27FC236}">
                  <a16:creationId xmlns:a16="http://schemas.microsoft.com/office/drawing/2014/main" id="{C232D02A-E2E9-054A-BDCC-A5B646E91274}"/>
                </a:ext>
              </a:extLst>
            </p:cNvPr>
            <p:cNvSpPr/>
            <p:nvPr/>
          </p:nvSpPr>
          <p:spPr>
            <a:xfrm rot="10800000">
              <a:off x="1126571" y="2107580"/>
              <a:ext cx="522018" cy="509459"/>
            </a:xfrm>
            <a:prstGeom prst="flowChartOnlineStorag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181" name="Straight Connector 180">
              <a:extLst>
                <a:ext uri="{FF2B5EF4-FFF2-40B4-BE49-F238E27FC236}">
                  <a16:creationId xmlns:a16="http://schemas.microsoft.com/office/drawing/2014/main" id="{A4FCE592-AFBF-C648-B3A8-DE7A1B1652E9}"/>
                </a:ext>
              </a:extLst>
            </p:cNvPr>
            <p:cNvCxnSpPr/>
            <p:nvPr/>
          </p:nvCxnSpPr>
          <p:spPr>
            <a:xfrm flipH="1">
              <a:off x="895914" y="2187033"/>
              <a:ext cx="290010" cy="0"/>
            </a:xfrm>
            <a:prstGeom prst="line">
              <a:avLst/>
            </a:prstGeom>
            <a:solidFill>
              <a:schemeClr val="tx1"/>
            </a:solidFill>
            <a:ln w="25400" cap="flat" cmpd="sng" algn="ctr">
              <a:solidFill>
                <a:schemeClr val="tx1"/>
              </a:solidFill>
              <a:prstDash val="solid"/>
            </a:ln>
            <a:effectLst/>
          </p:spPr>
        </p:cxnSp>
        <p:cxnSp>
          <p:nvCxnSpPr>
            <p:cNvPr id="182" name="Straight Connector 181">
              <a:extLst>
                <a:ext uri="{FF2B5EF4-FFF2-40B4-BE49-F238E27FC236}">
                  <a16:creationId xmlns:a16="http://schemas.microsoft.com/office/drawing/2014/main" id="{5BC2FB5A-7D95-B346-9FB3-29E659E6668D}"/>
                </a:ext>
              </a:extLst>
            </p:cNvPr>
            <p:cNvCxnSpPr/>
            <p:nvPr/>
          </p:nvCxnSpPr>
          <p:spPr>
            <a:xfrm flipH="1">
              <a:off x="895914" y="2561807"/>
              <a:ext cx="290010" cy="0"/>
            </a:xfrm>
            <a:prstGeom prst="line">
              <a:avLst/>
            </a:prstGeom>
            <a:solidFill>
              <a:schemeClr val="tx1"/>
            </a:solidFill>
            <a:ln w="25400" cap="flat" cmpd="sng" algn="ctr">
              <a:solidFill>
                <a:schemeClr val="tx1"/>
              </a:solidFill>
              <a:prstDash val="solid"/>
            </a:ln>
            <a:effectLst/>
          </p:spPr>
        </p:cxnSp>
        <p:sp>
          <p:nvSpPr>
            <p:cNvPr id="183" name="Flowchart: Connector 8">
              <a:extLst>
                <a:ext uri="{FF2B5EF4-FFF2-40B4-BE49-F238E27FC236}">
                  <a16:creationId xmlns:a16="http://schemas.microsoft.com/office/drawing/2014/main" id="{6A288F40-7071-2448-BC8A-ADF188317466}"/>
                </a:ext>
              </a:extLst>
            </p:cNvPr>
            <p:cNvSpPr/>
            <p:nvPr/>
          </p:nvSpPr>
          <p:spPr>
            <a:xfrm>
              <a:off x="837912" y="2151898"/>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84" name="Flowchart: Connector 9">
              <a:extLst>
                <a:ext uri="{FF2B5EF4-FFF2-40B4-BE49-F238E27FC236}">
                  <a16:creationId xmlns:a16="http://schemas.microsoft.com/office/drawing/2014/main" id="{A884D34E-D0AF-BB40-A286-B329E5701D5B}"/>
                </a:ext>
              </a:extLst>
            </p:cNvPr>
            <p:cNvSpPr/>
            <p:nvPr/>
          </p:nvSpPr>
          <p:spPr>
            <a:xfrm>
              <a:off x="844152" y="2526672"/>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85" name="Rectangle 184">
              <a:extLst>
                <a:ext uri="{FF2B5EF4-FFF2-40B4-BE49-F238E27FC236}">
                  <a16:creationId xmlns:a16="http://schemas.microsoft.com/office/drawing/2014/main" id="{67D0F406-59E7-9345-8E75-32B049DDED82}"/>
                </a:ext>
              </a:extLst>
            </p:cNvPr>
            <p:cNvSpPr/>
            <p:nvPr/>
          </p:nvSpPr>
          <p:spPr>
            <a:xfrm>
              <a:off x="487540" y="2010575"/>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sp>
          <p:nvSpPr>
            <p:cNvPr id="186" name="Rectangle 185">
              <a:extLst>
                <a:ext uri="{FF2B5EF4-FFF2-40B4-BE49-F238E27FC236}">
                  <a16:creationId xmlns:a16="http://schemas.microsoft.com/office/drawing/2014/main" id="{5A7307C0-B1E1-1A48-8CD4-9FBD79B8E76E}"/>
                </a:ext>
              </a:extLst>
            </p:cNvPr>
            <p:cNvSpPr/>
            <p:nvPr/>
          </p:nvSpPr>
          <p:spPr>
            <a:xfrm>
              <a:off x="486814" y="2391989"/>
              <a:ext cx="32733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sp>
          <p:nvSpPr>
            <p:cNvPr id="187" name="Rectangle 186">
              <a:extLst>
                <a:ext uri="{FF2B5EF4-FFF2-40B4-BE49-F238E27FC236}">
                  <a16:creationId xmlns:a16="http://schemas.microsoft.com/office/drawing/2014/main" id="{84268058-9456-9841-BE0D-9B4E5917B064}"/>
                </a:ext>
              </a:extLst>
            </p:cNvPr>
            <p:cNvSpPr/>
            <p:nvPr/>
          </p:nvSpPr>
          <p:spPr>
            <a:xfrm>
              <a:off x="1955882" y="2175509"/>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188" name="Straight Connector 187">
              <a:extLst>
                <a:ext uri="{FF2B5EF4-FFF2-40B4-BE49-F238E27FC236}">
                  <a16:creationId xmlns:a16="http://schemas.microsoft.com/office/drawing/2014/main" id="{2F781169-0FAB-8F4D-97B0-2518CC679EA4}"/>
                </a:ext>
              </a:extLst>
            </p:cNvPr>
            <p:cNvCxnSpPr/>
            <p:nvPr/>
          </p:nvCxnSpPr>
          <p:spPr>
            <a:xfrm flipH="1">
              <a:off x="1655800" y="2355704"/>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Flowchart: Connector 11">
              <a:extLst>
                <a:ext uri="{FF2B5EF4-FFF2-40B4-BE49-F238E27FC236}">
                  <a16:creationId xmlns:a16="http://schemas.microsoft.com/office/drawing/2014/main" id="{46418EFA-E015-9A44-9418-0CD2B4C8B4F8}"/>
                </a:ext>
              </a:extLst>
            </p:cNvPr>
            <p:cNvSpPr/>
            <p:nvPr/>
          </p:nvSpPr>
          <p:spPr>
            <a:xfrm>
              <a:off x="1911054" y="2320113"/>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sp>
        <p:nvSpPr>
          <p:cNvPr id="16" name="Rectangle 15">
            <a:extLst>
              <a:ext uri="{FF2B5EF4-FFF2-40B4-BE49-F238E27FC236}">
                <a16:creationId xmlns:a16="http://schemas.microsoft.com/office/drawing/2014/main" id="{45E746D1-D508-C743-B8FA-1CD7C2B3A3DA}"/>
              </a:ext>
            </a:extLst>
          </p:cNvPr>
          <p:cNvSpPr/>
          <p:nvPr/>
        </p:nvSpPr>
        <p:spPr>
          <a:xfrm>
            <a:off x="5213090" y="1320478"/>
            <a:ext cx="358739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output is “1” only when A = B = “1”</a:t>
            </a:r>
          </a:p>
        </p:txBody>
      </p:sp>
      <p:sp>
        <p:nvSpPr>
          <p:cNvPr id="17" name="Rectangle 16">
            <a:extLst>
              <a:ext uri="{FF2B5EF4-FFF2-40B4-BE49-F238E27FC236}">
                <a16:creationId xmlns:a16="http://schemas.microsoft.com/office/drawing/2014/main" id="{F15B1566-04F6-3541-8E01-2051EAE44D12}"/>
              </a:ext>
            </a:extLst>
          </p:cNvPr>
          <p:cNvSpPr/>
          <p:nvPr/>
        </p:nvSpPr>
        <p:spPr>
          <a:xfrm>
            <a:off x="4749278" y="2329743"/>
            <a:ext cx="4049057" cy="369332"/>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output is “0” only when A = B = “0”</a:t>
            </a:r>
          </a:p>
        </p:txBody>
      </p:sp>
      <p:sp>
        <p:nvSpPr>
          <p:cNvPr id="219" name="Rectangle 218">
            <a:extLst>
              <a:ext uri="{FF2B5EF4-FFF2-40B4-BE49-F238E27FC236}">
                <a16:creationId xmlns:a16="http://schemas.microsoft.com/office/drawing/2014/main" id="{DA306596-46FE-C849-AEE2-7F10FCE8C4B8}"/>
              </a:ext>
            </a:extLst>
          </p:cNvPr>
          <p:cNvSpPr/>
          <p:nvPr/>
        </p:nvSpPr>
        <p:spPr>
          <a:xfrm>
            <a:off x="73256" y="5416626"/>
            <a:ext cx="8977026" cy="923330"/>
          </a:xfrm>
          <a:prstGeom prst="rect">
            <a:avLst/>
          </a:prstGeom>
          <a:solidFill>
            <a:schemeClr val="accent4">
              <a:lumMod val="20000"/>
              <a:lumOff val="80000"/>
            </a:schemeClr>
          </a:solidFill>
          <a:ln w="76200">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Naïvely</a:t>
            </a:r>
            <a:r>
              <a:rPr kumimoji="0" lang="en-US" sz="26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converting </a:t>
            </a:r>
            <a:r>
              <a:rPr kumimoji="0" lang="en-US" sz="26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AND/OR/NOT-implementation</a:t>
            </a:r>
            <a:r>
              <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to </a:t>
            </a:r>
            <a:r>
              <a:rPr kumimoji="0" lang="en-US" sz="26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MAJ/NOT-implementation </a:t>
            </a:r>
            <a:r>
              <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leads to an </a:t>
            </a:r>
            <a:r>
              <a:rPr kumimoji="0" lang="en-US" sz="26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unoptimized circuit</a:t>
            </a:r>
          </a:p>
        </p:txBody>
      </p:sp>
      <p:pic>
        <p:nvPicPr>
          <p:cNvPr id="5" name="Picture 4" descr="A picture containing white&#10;&#10;Description automatically generated">
            <a:extLst>
              <a:ext uri="{FF2B5EF4-FFF2-40B4-BE49-F238E27FC236}">
                <a16:creationId xmlns:a16="http://schemas.microsoft.com/office/drawing/2014/main" id="{2DCA0F4F-A9CB-6B41-8FF1-0F2F2EBF3A3F}"/>
              </a:ext>
            </a:extLst>
          </p:cNvPr>
          <p:cNvPicPr>
            <a:picLocks noChangeAspect="1"/>
          </p:cNvPicPr>
          <p:nvPr/>
        </p:nvPicPr>
        <p:blipFill>
          <a:blip r:embed="rId3"/>
          <a:stretch>
            <a:fillRect/>
          </a:stretch>
        </p:blipFill>
        <p:spPr>
          <a:xfrm>
            <a:off x="2329755" y="1353381"/>
            <a:ext cx="352767" cy="361233"/>
          </a:xfrm>
          <a:prstGeom prst="rect">
            <a:avLst/>
          </a:prstGeom>
        </p:spPr>
      </p:pic>
      <p:pic>
        <p:nvPicPr>
          <p:cNvPr id="141" name="Picture 140" descr="A picture containing white&#10;&#10;Description automatically generated">
            <a:extLst>
              <a:ext uri="{FF2B5EF4-FFF2-40B4-BE49-F238E27FC236}">
                <a16:creationId xmlns:a16="http://schemas.microsoft.com/office/drawing/2014/main" id="{7EB32957-9744-EE40-A43E-88468AC8F26F}"/>
              </a:ext>
            </a:extLst>
          </p:cNvPr>
          <p:cNvPicPr>
            <a:picLocks noChangeAspect="1"/>
          </p:cNvPicPr>
          <p:nvPr/>
        </p:nvPicPr>
        <p:blipFill>
          <a:blip r:embed="rId3"/>
          <a:stretch>
            <a:fillRect/>
          </a:stretch>
        </p:blipFill>
        <p:spPr>
          <a:xfrm>
            <a:off x="2348716" y="2334594"/>
            <a:ext cx="371156" cy="380063"/>
          </a:xfrm>
          <a:prstGeom prst="rect">
            <a:avLst/>
          </a:prstGeom>
        </p:spPr>
      </p:pic>
      <p:grpSp>
        <p:nvGrpSpPr>
          <p:cNvPr id="121" name="Group 120">
            <a:extLst>
              <a:ext uri="{FF2B5EF4-FFF2-40B4-BE49-F238E27FC236}">
                <a16:creationId xmlns:a16="http://schemas.microsoft.com/office/drawing/2014/main" id="{0BE4DB36-7B85-7C4C-ABCB-D7A22CBC2238}"/>
              </a:ext>
            </a:extLst>
          </p:cNvPr>
          <p:cNvGrpSpPr/>
          <p:nvPr/>
        </p:nvGrpSpPr>
        <p:grpSpPr>
          <a:xfrm>
            <a:off x="3102073" y="1133408"/>
            <a:ext cx="1777209" cy="781876"/>
            <a:chOff x="3102073" y="1133408"/>
            <a:chExt cx="1777209" cy="781876"/>
          </a:xfrm>
        </p:grpSpPr>
        <p:grpSp>
          <p:nvGrpSpPr>
            <p:cNvPr id="12" name="Group 11">
              <a:extLst>
                <a:ext uri="{FF2B5EF4-FFF2-40B4-BE49-F238E27FC236}">
                  <a16:creationId xmlns:a16="http://schemas.microsoft.com/office/drawing/2014/main" id="{F537C0D2-8133-4842-B965-1C0C3A9C3B63}"/>
                </a:ext>
              </a:extLst>
            </p:cNvPr>
            <p:cNvGrpSpPr/>
            <p:nvPr/>
          </p:nvGrpSpPr>
          <p:grpSpPr>
            <a:xfrm>
              <a:off x="3102073" y="1133408"/>
              <a:ext cx="1777209" cy="781876"/>
              <a:chOff x="3337138" y="1198702"/>
              <a:chExt cx="1777209" cy="781876"/>
            </a:xfrm>
          </p:grpSpPr>
          <p:grpSp>
            <p:nvGrpSpPr>
              <p:cNvPr id="191" name="Group 190">
                <a:extLst>
                  <a:ext uri="{FF2B5EF4-FFF2-40B4-BE49-F238E27FC236}">
                    <a16:creationId xmlns:a16="http://schemas.microsoft.com/office/drawing/2014/main" id="{DDECAB68-5915-CE49-8DC3-386D3CB4AD88}"/>
                  </a:ext>
                </a:extLst>
              </p:cNvPr>
              <p:cNvGrpSpPr/>
              <p:nvPr/>
            </p:nvGrpSpPr>
            <p:grpSpPr>
              <a:xfrm>
                <a:off x="3337138" y="1198702"/>
                <a:ext cx="1777209" cy="621502"/>
                <a:chOff x="398461" y="1188132"/>
                <a:chExt cx="1777209" cy="621502"/>
              </a:xfrm>
            </p:grpSpPr>
            <p:sp>
              <p:nvSpPr>
                <p:cNvPr id="192" name="Flowchart: Delay 3">
                  <a:extLst>
                    <a:ext uri="{FF2B5EF4-FFF2-40B4-BE49-F238E27FC236}">
                      <a16:creationId xmlns:a16="http://schemas.microsoft.com/office/drawing/2014/main" id="{416B7F79-A7DD-7245-8974-F55C3ACE5E9A}"/>
                    </a:ext>
                  </a:extLst>
                </p:cNvPr>
                <p:cNvSpPr/>
                <p:nvPr/>
              </p:nvSpPr>
              <p:spPr>
                <a:xfrm>
                  <a:off x="1026691" y="1294320"/>
                  <a:ext cx="512064" cy="515314"/>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cxnSp>
              <p:nvCxnSpPr>
                <p:cNvPr id="193" name="Straight Connector 192">
                  <a:extLst>
                    <a:ext uri="{FF2B5EF4-FFF2-40B4-BE49-F238E27FC236}">
                      <a16:creationId xmlns:a16="http://schemas.microsoft.com/office/drawing/2014/main" id="{62C6ADB1-3A42-5C42-B452-FBA23FA6D7DD}"/>
                    </a:ext>
                  </a:extLst>
                </p:cNvPr>
                <p:cNvCxnSpPr/>
                <p:nvPr/>
              </p:nvCxnSpPr>
              <p:spPr>
                <a:xfrm flipH="1">
                  <a:off x="807561" y="1364590"/>
                  <a:ext cx="290010" cy="0"/>
                </a:xfrm>
                <a:prstGeom prst="line">
                  <a:avLst/>
                </a:prstGeom>
                <a:solidFill>
                  <a:schemeClr val="tx1"/>
                </a:solidFill>
                <a:ln w="25400" cap="flat" cmpd="sng" algn="ctr">
                  <a:solidFill>
                    <a:schemeClr val="tx1"/>
                  </a:solidFill>
                  <a:prstDash val="solid"/>
                </a:ln>
                <a:effectLst/>
              </p:spPr>
            </p:cxnSp>
            <p:cxnSp>
              <p:nvCxnSpPr>
                <p:cNvPr id="194" name="Straight Connector 193">
                  <a:extLst>
                    <a:ext uri="{FF2B5EF4-FFF2-40B4-BE49-F238E27FC236}">
                      <a16:creationId xmlns:a16="http://schemas.microsoft.com/office/drawing/2014/main" id="{4BADC668-8517-4A43-AA4E-3F48F0F5062A}"/>
                    </a:ext>
                  </a:extLst>
                </p:cNvPr>
                <p:cNvCxnSpPr>
                  <a:cxnSpLocks/>
                  <a:endCxn id="196" idx="6"/>
                </p:cNvCxnSpPr>
                <p:nvPr/>
              </p:nvCxnSpPr>
              <p:spPr>
                <a:xfrm flipH="1">
                  <a:off x="813801" y="1568642"/>
                  <a:ext cx="217408" cy="0"/>
                </a:xfrm>
                <a:prstGeom prst="line">
                  <a:avLst/>
                </a:prstGeom>
                <a:solidFill>
                  <a:schemeClr val="tx1"/>
                </a:solidFill>
                <a:ln w="25400" cap="flat" cmpd="sng" algn="ctr">
                  <a:solidFill>
                    <a:schemeClr val="tx1"/>
                  </a:solidFill>
                  <a:prstDash val="solid"/>
                </a:ln>
                <a:effectLst/>
              </p:spPr>
            </p:cxnSp>
            <p:sp>
              <p:nvSpPr>
                <p:cNvPr id="195" name="Flowchart: Connector 8">
                  <a:extLst>
                    <a:ext uri="{FF2B5EF4-FFF2-40B4-BE49-F238E27FC236}">
                      <a16:creationId xmlns:a16="http://schemas.microsoft.com/office/drawing/2014/main" id="{3077DDA5-52A9-0B4D-8FFB-68FC1A53687E}"/>
                    </a:ext>
                  </a:extLst>
                </p:cNvPr>
                <p:cNvSpPr/>
                <p:nvPr/>
              </p:nvSpPr>
              <p:spPr>
                <a:xfrm>
                  <a:off x="749559" y="1329455"/>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96" name="Flowchart: Connector 9">
                  <a:extLst>
                    <a:ext uri="{FF2B5EF4-FFF2-40B4-BE49-F238E27FC236}">
                      <a16:creationId xmlns:a16="http://schemas.microsoft.com/office/drawing/2014/main" id="{CACA5370-8B84-6944-9A7C-C6DF6F2C3BB1}"/>
                    </a:ext>
                  </a:extLst>
                </p:cNvPr>
                <p:cNvSpPr/>
                <p:nvPr/>
              </p:nvSpPr>
              <p:spPr>
                <a:xfrm>
                  <a:off x="755799" y="153350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97" name="Rectangle 196">
                  <a:extLst>
                    <a:ext uri="{FF2B5EF4-FFF2-40B4-BE49-F238E27FC236}">
                      <a16:creationId xmlns:a16="http://schemas.microsoft.com/office/drawing/2014/main" id="{14AC91A4-CE6C-2F41-8A85-BA11B69B1677}"/>
                    </a:ext>
                  </a:extLst>
                </p:cNvPr>
                <p:cNvSpPr/>
                <p:nvPr/>
              </p:nvSpPr>
              <p:spPr>
                <a:xfrm>
                  <a:off x="399187" y="1188132"/>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sp>
              <p:nvSpPr>
                <p:cNvPr id="198" name="Rectangle 197">
                  <a:extLst>
                    <a:ext uri="{FF2B5EF4-FFF2-40B4-BE49-F238E27FC236}">
                      <a16:creationId xmlns:a16="http://schemas.microsoft.com/office/drawing/2014/main" id="{CAC60EAA-00F5-304E-AC95-0CE4C8DE5D45}"/>
                    </a:ext>
                  </a:extLst>
                </p:cNvPr>
                <p:cNvSpPr/>
                <p:nvPr/>
              </p:nvSpPr>
              <p:spPr>
                <a:xfrm>
                  <a:off x="398461" y="1422120"/>
                  <a:ext cx="32733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sp>
              <p:nvSpPr>
                <p:cNvPr id="199" name="Rectangle 198">
                  <a:extLst>
                    <a:ext uri="{FF2B5EF4-FFF2-40B4-BE49-F238E27FC236}">
                      <a16:creationId xmlns:a16="http://schemas.microsoft.com/office/drawing/2014/main" id="{E88965E6-5E08-9449-8505-31D8E6B5A64D}"/>
                    </a:ext>
                  </a:extLst>
                </p:cNvPr>
                <p:cNvSpPr/>
                <p:nvPr/>
              </p:nvSpPr>
              <p:spPr>
                <a:xfrm>
                  <a:off x="1873984" y="1392425"/>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200" name="Straight Connector 199">
                  <a:extLst>
                    <a:ext uri="{FF2B5EF4-FFF2-40B4-BE49-F238E27FC236}">
                      <a16:creationId xmlns:a16="http://schemas.microsoft.com/office/drawing/2014/main" id="{8D812F71-52DC-A34D-9E40-2041B7AE47E2}"/>
                    </a:ext>
                  </a:extLst>
                </p:cNvPr>
                <p:cNvCxnSpPr/>
                <p:nvPr/>
              </p:nvCxnSpPr>
              <p:spPr>
                <a:xfrm flipH="1">
                  <a:off x="1545550" y="1572620"/>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1" name="Flowchart: Connector 11">
                  <a:extLst>
                    <a:ext uri="{FF2B5EF4-FFF2-40B4-BE49-F238E27FC236}">
                      <a16:creationId xmlns:a16="http://schemas.microsoft.com/office/drawing/2014/main" id="{015F56A6-E00A-F14C-8075-6430B9BEC77D}"/>
                    </a:ext>
                  </a:extLst>
                </p:cNvPr>
                <p:cNvSpPr/>
                <p:nvPr/>
              </p:nvSpPr>
              <p:spPr>
                <a:xfrm>
                  <a:off x="1829156" y="15370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sp>
            <p:nvSpPr>
              <p:cNvPr id="215" name="Rectangle 214">
                <a:extLst>
                  <a:ext uri="{FF2B5EF4-FFF2-40B4-BE49-F238E27FC236}">
                    <a16:creationId xmlns:a16="http://schemas.microsoft.com/office/drawing/2014/main" id="{9A3E6804-0D2F-6A48-B236-6010013533A8}"/>
                  </a:ext>
                </a:extLst>
              </p:cNvPr>
              <p:cNvSpPr/>
              <p:nvPr/>
            </p:nvSpPr>
            <p:spPr>
              <a:xfrm>
                <a:off x="3349085" y="1642024"/>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grpSp>
        <p:cxnSp>
          <p:nvCxnSpPr>
            <p:cNvPr id="139" name="Straight Connector 138">
              <a:extLst>
                <a:ext uri="{FF2B5EF4-FFF2-40B4-BE49-F238E27FC236}">
                  <a16:creationId xmlns:a16="http://schemas.microsoft.com/office/drawing/2014/main" id="{957D53D8-BB3E-A148-9750-FF10448BAEB5}"/>
                </a:ext>
              </a:extLst>
            </p:cNvPr>
            <p:cNvCxnSpPr>
              <a:cxnSpLocks/>
              <a:stCxn id="192" idx="4"/>
            </p:cNvCxnSpPr>
            <p:nvPr/>
          </p:nvCxnSpPr>
          <p:spPr>
            <a:xfrm flipH="1" flipV="1">
              <a:off x="3516263" y="1728112"/>
              <a:ext cx="365760" cy="0"/>
            </a:xfrm>
            <a:prstGeom prst="line">
              <a:avLst/>
            </a:prstGeom>
            <a:solidFill>
              <a:schemeClr val="tx1"/>
            </a:solidFill>
            <a:ln w="25400" cap="flat" cmpd="sng" algn="ctr">
              <a:solidFill>
                <a:schemeClr val="tx1"/>
              </a:solidFill>
              <a:prstDash val="solid"/>
            </a:ln>
            <a:effectLst/>
          </p:spPr>
        </p:cxnSp>
        <p:sp>
          <p:nvSpPr>
            <p:cNvPr id="140" name="Flowchart: Connector 9">
              <a:extLst>
                <a:ext uri="{FF2B5EF4-FFF2-40B4-BE49-F238E27FC236}">
                  <a16:creationId xmlns:a16="http://schemas.microsoft.com/office/drawing/2014/main" id="{C7C74FDC-0D56-2444-8FB3-D680C7EE7885}"/>
                </a:ext>
              </a:extLst>
            </p:cNvPr>
            <p:cNvSpPr/>
            <p:nvPr/>
          </p:nvSpPr>
          <p:spPr>
            <a:xfrm>
              <a:off x="3464500" y="169297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176" name="Group 175">
            <a:extLst>
              <a:ext uri="{FF2B5EF4-FFF2-40B4-BE49-F238E27FC236}">
                <a16:creationId xmlns:a16="http://schemas.microsoft.com/office/drawing/2014/main" id="{B980E1AE-7D97-E740-B019-A0D7F86FB21B}"/>
              </a:ext>
            </a:extLst>
          </p:cNvPr>
          <p:cNvGrpSpPr/>
          <p:nvPr/>
        </p:nvGrpSpPr>
        <p:grpSpPr>
          <a:xfrm>
            <a:off x="3089857" y="2119197"/>
            <a:ext cx="1777209" cy="781876"/>
            <a:chOff x="3102073" y="1133408"/>
            <a:chExt cx="1777209" cy="781876"/>
          </a:xfrm>
        </p:grpSpPr>
        <p:grpSp>
          <p:nvGrpSpPr>
            <p:cNvPr id="179" name="Group 178">
              <a:extLst>
                <a:ext uri="{FF2B5EF4-FFF2-40B4-BE49-F238E27FC236}">
                  <a16:creationId xmlns:a16="http://schemas.microsoft.com/office/drawing/2014/main" id="{75E9C745-710C-0A44-89BA-EDDC9EBE81A3}"/>
                </a:ext>
              </a:extLst>
            </p:cNvPr>
            <p:cNvGrpSpPr/>
            <p:nvPr/>
          </p:nvGrpSpPr>
          <p:grpSpPr>
            <a:xfrm>
              <a:off x="3102073" y="1133408"/>
              <a:ext cx="1777209" cy="781876"/>
              <a:chOff x="3337138" y="1198702"/>
              <a:chExt cx="1777209" cy="781876"/>
            </a:xfrm>
          </p:grpSpPr>
          <p:grpSp>
            <p:nvGrpSpPr>
              <p:cNvPr id="222" name="Group 221">
                <a:extLst>
                  <a:ext uri="{FF2B5EF4-FFF2-40B4-BE49-F238E27FC236}">
                    <a16:creationId xmlns:a16="http://schemas.microsoft.com/office/drawing/2014/main" id="{F1836868-23CC-694A-A630-C3A00F213190}"/>
                  </a:ext>
                </a:extLst>
              </p:cNvPr>
              <p:cNvGrpSpPr/>
              <p:nvPr/>
            </p:nvGrpSpPr>
            <p:grpSpPr>
              <a:xfrm>
                <a:off x="3337138" y="1198702"/>
                <a:ext cx="1777209" cy="621502"/>
                <a:chOff x="398461" y="1188132"/>
                <a:chExt cx="1777209" cy="621502"/>
              </a:xfrm>
            </p:grpSpPr>
            <p:sp>
              <p:nvSpPr>
                <p:cNvPr id="224" name="Flowchart: Delay 3">
                  <a:extLst>
                    <a:ext uri="{FF2B5EF4-FFF2-40B4-BE49-F238E27FC236}">
                      <a16:creationId xmlns:a16="http://schemas.microsoft.com/office/drawing/2014/main" id="{E7594945-911A-034A-9A95-82EE5E75D427}"/>
                    </a:ext>
                  </a:extLst>
                </p:cNvPr>
                <p:cNvSpPr/>
                <p:nvPr/>
              </p:nvSpPr>
              <p:spPr>
                <a:xfrm>
                  <a:off x="1026691" y="1294320"/>
                  <a:ext cx="512064" cy="515314"/>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cxnSp>
              <p:nvCxnSpPr>
                <p:cNvPr id="225" name="Straight Connector 224">
                  <a:extLst>
                    <a:ext uri="{FF2B5EF4-FFF2-40B4-BE49-F238E27FC236}">
                      <a16:creationId xmlns:a16="http://schemas.microsoft.com/office/drawing/2014/main" id="{615A40F3-246E-7144-9AD3-7831B1A2E72E}"/>
                    </a:ext>
                  </a:extLst>
                </p:cNvPr>
                <p:cNvCxnSpPr/>
                <p:nvPr/>
              </p:nvCxnSpPr>
              <p:spPr>
                <a:xfrm flipH="1">
                  <a:off x="807561" y="1364590"/>
                  <a:ext cx="290010" cy="0"/>
                </a:xfrm>
                <a:prstGeom prst="line">
                  <a:avLst/>
                </a:prstGeom>
                <a:solidFill>
                  <a:schemeClr val="tx1"/>
                </a:solidFill>
                <a:ln w="25400" cap="flat" cmpd="sng" algn="ctr">
                  <a:solidFill>
                    <a:schemeClr val="tx1"/>
                  </a:solidFill>
                  <a:prstDash val="solid"/>
                </a:ln>
                <a:effectLst/>
              </p:spPr>
            </p:cxnSp>
            <p:cxnSp>
              <p:nvCxnSpPr>
                <p:cNvPr id="226" name="Straight Connector 225">
                  <a:extLst>
                    <a:ext uri="{FF2B5EF4-FFF2-40B4-BE49-F238E27FC236}">
                      <a16:creationId xmlns:a16="http://schemas.microsoft.com/office/drawing/2014/main" id="{161E0086-B40A-C44C-8D67-4F3B7817DCFA}"/>
                    </a:ext>
                  </a:extLst>
                </p:cNvPr>
                <p:cNvCxnSpPr>
                  <a:cxnSpLocks/>
                  <a:endCxn id="228" idx="6"/>
                </p:cNvCxnSpPr>
                <p:nvPr/>
              </p:nvCxnSpPr>
              <p:spPr>
                <a:xfrm flipH="1">
                  <a:off x="813801" y="1568642"/>
                  <a:ext cx="217408" cy="0"/>
                </a:xfrm>
                <a:prstGeom prst="line">
                  <a:avLst/>
                </a:prstGeom>
                <a:solidFill>
                  <a:schemeClr val="tx1"/>
                </a:solidFill>
                <a:ln w="25400" cap="flat" cmpd="sng" algn="ctr">
                  <a:solidFill>
                    <a:schemeClr val="tx1"/>
                  </a:solidFill>
                  <a:prstDash val="solid"/>
                </a:ln>
                <a:effectLst/>
              </p:spPr>
            </p:cxnSp>
            <p:sp>
              <p:nvSpPr>
                <p:cNvPr id="227" name="Flowchart: Connector 8">
                  <a:extLst>
                    <a:ext uri="{FF2B5EF4-FFF2-40B4-BE49-F238E27FC236}">
                      <a16:creationId xmlns:a16="http://schemas.microsoft.com/office/drawing/2014/main" id="{ECA8C309-5802-4346-BD42-3B01CF5D860B}"/>
                    </a:ext>
                  </a:extLst>
                </p:cNvPr>
                <p:cNvSpPr/>
                <p:nvPr/>
              </p:nvSpPr>
              <p:spPr>
                <a:xfrm>
                  <a:off x="749559" y="1329455"/>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28" name="Flowchart: Connector 9">
                  <a:extLst>
                    <a:ext uri="{FF2B5EF4-FFF2-40B4-BE49-F238E27FC236}">
                      <a16:creationId xmlns:a16="http://schemas.microsoft.com/office/drawing/2014/main" id="{6E04F43A-6218-3E44-B836-92646F4F326D}"/>
                    </a:ext>
                  </a:extLst>
                </p:cNvPr>
                <p:cNvSpPr/>
                <p:nvPr/>
              </p:nvSpPr>
              <p:spPr>
                <a:xfrm>
                  <a:off x="755799" y="153350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29" name="Rectangle 228">
                  <a:extLst>
                    <a:ext uri="{FF2B5EF4-FFF2-40B4-BE49-F238E27FC236}">
                      <a16:creationId xmlns:a16="http://schemas.microsoft.com/office/drawing/2014/main" id="{EFFBA138-A7B2-0846-8984-6C3D1EB29C10}"/>
                    </a:ext>
                  </a:extLst>
                </p:cNvPr>
                <p:cNvSpPr/>
                <p:nvPr/>
              </p:nvSpPr>
              <p:spPr>
                <a:xfrm>
                  <a:off x="399187" y="1188132"/>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sp>
              <p:nvSpPr>
                <p:cNvPr id="230" name="Rectangle 229">
                  <a:extLst>
                    <a:ext uri="{FF2B5EF4-FFF2-40B4-BE49-F238E27FC236}">
                      <a16:creationId xmlns:a16="http://schemas.microsoft.com/office/drawing/2014/main" id="{DF564EF2-2A05-1C46-A860-F823115FCEBB}"/>
                    </a:ext>
                  </a:extLst>
                </p:cNvPr>
                <p:cNvSpPr/>
                <p:nvPr/>
              </p:nvSpPr>
              <p:spPr>
                <a:xfrm>
                  <a:off x="398461" y="1422120"/>
                  <a:ext cx="32733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sp>
              <p:nvSpPr>
                <p:cNvPr id="231" name="Rectangle 230">
                  <a:extLst>
                    <a:ext uri="{FF2B5EF4-FFF2-40B4-BE49-F238E27FC236}">
                      <a16:creationId xmlns:a16="http://schemas.microsoft.com/office/drawing/2014/main" id="{C9381BAD-6F96-A44D-B7C7-465A6A36D2EF}"/>
                    </a:ext>
                  </a:extLst>
                </p:cNvPr>
                <p:cNvSpPr/>
                <p:nvPr/>
              </p:nvSpPr>
              <p:spPr>
                <a:xfrm>
                  <a:off x="1873984" y="1392425"/>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232" name="Straight Connector 231">
                  <a:extLst>
                    <a:ext uri="{FF2B5EF4-FFF2-40B4-BE49-F238E27FC236}">
                      <a16:creationId xmlns:a16="http://schemas.microsoft.com/office/drawing/2014/main" id="{86975A2B-B407-A147-BC44-D186EE321309}"/>
                    </a:ext>
                  </a:extLst>
                </p:cNvPr>
                <p:cNvCxnSpPr/>
                <p:nvPr/>
              </p:nvCxnSpPr>
              <p:spPr>
                <a:xfrm flipH="1">
                  <a:off x="1545550" y="1572620"/>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3" name="Flowchart: Connector 11">
                  <a:extLst>
                    <a:ext uri="{FF2B5EF4-FFF2-40B4-BE49-F238E27FC236}">
                      <a16:creationId xmlns:a16="http://schemas.microsoft.com/office/drawing/2014/main" id="{CC8D7977-57CD-EF4A-AF1B-531FCE1A3805}"/>
                    </a:ext>
                  </a:extLst>
                </p:cNvPr>
                <p:cNvSpPr/>
                <p:nvPr/>
              </p:nvSpPr>
              <p:spPr>
                <a:xfrm>
                  <a:off x="1829156" y="15370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sp>
            <p:nvSpPr>
              <p:cNvPr id="223" name="Rectangle 222">
                <a:extLst>
                  <a:ext uri="{FF2B5EF4-FFF2-40B4-BE49-F238E27FC236}">
                    <a16:creationId xmlns:a16="http://schemas.microsoft.com/office/drawing/2014/main" id="{18FA4971-AE99-964A-9E7C-42AF741BEEAE}"/>
                  </a:ext>
                </a:extLst>
              </p:cNvPr>
              <p:cNvSpPr/>
              <p:nvPr/>
            </p:nvSpPr>
            <p:spPr>
              <a:xfrm>
                <a:off x="3349085" y="1642024"/>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cxnSp>
          <p:nvCxnSpPr>
            <p:cNvPr id="190" name="Straight Connector 189">
              <a:extLst>
                <a:ext uri="{FF2B5EF4-FFF2-40B4-BE49-F238E27FC236}">
                  <a16:creationId xmlns:a16="http://schemas.microsoft.com/office/drawing/2014/main" id="{5F3E5143-01C9-054F-8E51-4AB660E9C478}"/>
                </a:ext>
              </a:extLst>
            </p:cNvPr>
            <p:cNvCxnSpPr>
              <a:cxnSpLocks/>
              <a:stCxn id="224" idx="4"/>
            </p:cNvCxnSpPr>
            <p:nvPr/>
          </p:nvCxnSpPr>
          <p:spPr>
            <a:xfrm flipH="1" flipV="1">
              <a:off x="3516263" y="1728112"/>
              <a:ext cx="365760" cy="0"/>
            </a:xfrm>
            <a:prstGeom prst="line">
              <a:avLst/>
            </a:prstGeom>
            <a:solidFill>
              <a:schemeClr val="tx1"/>
            </a:solidFill>
            <a:ln w="25400" cap="flat" cmpd="sng" algn="ctr">
              <a:solidFill>
                <a:schemeClr val="tx1"/>
              </a:solidFill>
              <a:prstDash val="solid"/>
            </a:ln>
            <a:effectLst/>
          </p:spPr>
        </p:cxnSp>
        <p:sp>
          <p:nvSpPr>
            <p:cNvPr id="221" name="Flowchart: Connector 9">
              <a:extLst>
                <a:ext uri="{FF2B5EF4-FFF2-40B4-BE49-F238E27FC236}">
                  <a16:creationId xmlns:a16="http://schemas.microsoft.com/office/drawing/2014/main" id="{F2CA4A66-861D-E344-BF9D-2BE2AE94510C}"/>
                </a:ext>
              </a:extLst>
            </p:cNvPr>
            <p:cNvSpPr/>
            <p:nvPr/>
          </p:nvSpPr>
          <p:spPr>
            <a:xfrm>
              <a:off x="3464500" y="169297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sp>
        <p:nvSpPr>
          <p:cNvPr id="142" name="Slide Number Placeholder 3">
            <a:extLst>
              <a:ext uri="{FF2B5EF4-FFF2-40B4-BE49-F238E27FC236}">
                <a16:creationId xmlns:a16="http://schemas.microsoft.com/office/drawing/2014/main" id="{5F618C0E-D2FE-0C47-A13C-6CDE63628C93}"/>
              </a:ext>
            </a:extLst>
          </p:cNvPr>
          <p:cNvSpPr txBox="1">
            <a:spLocks/>
          </p:cNvSpPr>
          <p:nvPr/>
        </p:nvSpPr>
        <p:spPr>
          <a:xfrm>
            <a:off x="6955138" y="6417486"/>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04912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121"/>
                                        </p:tgtEl>
                                        <p:attrNameLst>
                                          <p:attrName>style.visibility</p:attrName>
                                        </p:attrNameLst>
                                      </p:cBhvr>
                                      <p:to>
                                        <p:strVal val="visible"/>
                                      </p:to>
                                    </p:set>
                                    <p:animEffect transition="in" filter="fade">
                                      <p:cBhvr>
                                        <p:cTn id="14" dur="500"/>
                                        <p:tgtEl>
                                          <p:spTgt spid="12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fade">
                                      <p:cBhvr>
                                        <p:cTn id="27" dur="500"/>
                                        <p:tgtEl>
                                          <p:spTgt spid="141"/>
                                        </p:tgtEl>
                                      </p:cBhvr>
                                    </p:animEffect>
                                  </p:childTnLst>
                                </p:cTn>
                              </p:par>
                              <p:par>
                                <p:cTn id="28" presetID="10" presetClass="entr" presetSubtype="0" fill="hold" nodeType="withEffect">
                                  <p:stCondLst>
                                    <p:cond delay="0"/>
                                  </p:stCondLst>
                                  <p:childTnLst>
                                    <p:set>
                                      <p:cBhvr>
                                        <p:cTn id="29" dur="1" fill="hold">
                                          <p:stCondLst>
                                            <p:cond delay="0"/>
                                          </p:stCondLst>
                                        </p:cTn>
                                        <p:tgtEl>
                                          <p:spTgt spid="176"/>
                                        </p:tgtEl>
                                        <p:attrNameLst>
                                          <p:attrName>style.visibility</p:attrName>
                                        </p:attrNameLst>
                                      </p:cBhvr>
                                      <p:to>
                                        <p:strVal val="visible"/>
                                      </p:to>
                                    </p:set>
                                    <p:animEffect transition="in" filter="fade">
                                      <p:cBhvr>
                                        <p:cTn id="30" dur="500"/>
                                        <p:tgtEl>
                                          <p:spTgt spid="176"/>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97"/>
                                        </p:tgtEl>
                                        <p:attrNameLst>
                                          <p:attrName>style.visibility</p:attrName>
                                        </p:attrNameLst>
                                      </p:cBhvr>
                                      <p:to>
                                        <p:strVal val="visible"/>
                                      </p:to>
                                    </p:set>
                                    <p:animEffect transition="in" filter="fade">
                                      <p:cBhvr>
                                        <p:cTn id="47" dur="500"/>
                                        <p:tgtEl>
                                          <p:spTgt spid="9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9"/>
                                        </p:tgtEl>
                                        <p:attrNameLst>
                                          <p:attrName>style.visibility</p:attrName>
                                        </p:attrNameLst>
                                      </p:cBhvr>
                                      <p:to>
                                        <p:strVal val="visible"/>
                                      </p:to>
                                    </p:set>
                                    <p:animEffect transition="in" filter="fade">
                                      <p:cBhvr>
                                        <p:cTn id="52"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P spid="2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30B2D58-2A17-434F-BBBC-BB9D99F62F4D}"/>
              </a:ext>
            </a:extLst>
          </p:cNvPr>
          <p:cNvSpPr txBox="1">
            <a:spLocks/>
          </p:cNvSpPr>
          <p:nvPr/>
        </p:nvSpPr>
        <p:spPr>
          <a:xfrm>
            <a:off x="0" y="30954"/>
            <a:ext cx="9214592" cy="740193"/>
          </a:xfrm>
          <a:prstGeom prst="rect">
            <a:avLst/>
          </a:prstGeom>
        </p:spPr>
        <p:txBody>
          <a:bodyPr anchor="ctr"/>
          <a:lstStyle>
            <a:lvl1pPr algn="l" defTabSz="914400" rtl="0" eaLnBrk="1" latinLnBrk="0" hangingPunct="1">
              <a:lnSpc>
                <a:spcPct val="90000"/>
              </a:lnSpc>
              <a:spcBef>
                <a:spcPct val="0"/>
              </a:spcBef>
              <a:buNone/>
              <a:defRPr sz="4800" kern="1200">
                <a:solidFill>
                  <a:schemeClr val="bg1"/>
                </a:solidFill>
                <a:latin typeface="Cambria" panose="02040503050406030204" pitchFamily="18"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Step 1: </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j-ea"/>
                <a:cs typeface="Arial" panose="020B0604020202020204" pitchFamily="34" charset="0"/>
              </a:rPr>
              <a:t>Efficient MAJ/NOT Implementation</a:t>
            </a:r>
          </a:p>
        </p:txBody>
      </p:sp>
      <p:sp>
        <p:nvSpPr>
          <p:cNvPr id="2" name="Right Arrow 1">
            <a:extLst>
              <a:ext uri="{FF2B5EF4-FFF2-40B4-BE49-F238E27FC236}">
                <a16:creationId xmlns:a16="http://schemas.microsoft.com/office/drawing/2014/main" id="{7072F157-E7D0-8143-BC92-340003694677}"/>
              </a:ext>
            </a:extLst>
          </p:cNvPr>
          <p:cNvSpPr/>
          <p:nvPr/>
        </p:nvSpPr>
        <p:spPr>
          <a:xfrm>
            <a:off x="4264957" y="2272769"/>
            <a:ext cx="1029787" cy="626671"/>
          </a:xfrm>
          <a:prstGeom prst="rightArrow">
            <a:avLst/>
          </a:prstGeom>
          <a:solidFill>
            <a:srgbClr val="F9DED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Part 2</a:t>
            </a:r>
          </a:p>
        </p:txBody>
      </p:sp>
      <p:sp>
        <p:nvSpPr>
          <p:cNvPr id="219" name="Rectangle 218">
            <a:extLst>
              <a:ext uri="{FF2B5EF4-FFF2-40B4-BE49-F238E27FC236}">
                <a16:creationId xmlns:a16="http://schemas.microsoft.com/office/drawing/2014/main" id="{DA306596-46FE-C849-AEE2-7F10FCE8C4B8}"/>
              </a:ext>
            </a:extLst>
          </p:cNvPr>
          <p:cNvSpPr/>
          <p:nvPr/>
        </p:nvSpPr>
        <p:spPr>
          <a:xfrm>
            <a:off x="120820" y="4326499"/>
            <a:ext cx="8865204" cy="954107"/>
          </a:xfrm>
          <a:prstGeom prst="rect">
            <a:avLst/>
          </a:prstGeom>
          <a:solidFill>
            <a:schemeClr val="accent4">
              <a:lumMod val="20000"/>
              <a:lumOff val="80000"/>
            </a:schemeClr>
          </a:solidFill>
          <a:ln w="76200">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Step 1 generates an</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optimized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MAJ/NOT-implementation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the desired operation</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grpSp>
        <p:nvGrpSpPr>
          <p:cNvPr id="3" name="Group 2">
            <a:extLst>
              <a:ext uri="{FF2B5EF4-FFF2-40B4-BE49-F238E27FC236}">
                <a16:creationId xmlns:a16="http://schemas.microsoft.com/office/drawing/2014/main" id="{E126F830-2AE3-3740-AE5D-89839C047EB5}"/>
              </a:ext>
            </a:extLst>
          </p:cNvPr>
          <p:cNvGrpSpPr/>
          <p:nvPr/>
        </p:nvGrpSpPr>
        <p:grpSpPr>
          <a:xfrm>
            <a:off x="5665745" y="1438901"/>
            <a:ext cx="3291001" cy="2191573"/>
            <a:chOff x="5132496" y="2349165"/>
            <a:chExt cx="3291001" cy="2191573"/>
          </a:xfrm>
        </p:grpSpPr>
        <p:sp>
          <p:nvSpPr>
            <p:cNvPr id="96" name="Rounded Rectangle 95">
              <a:extLst>
                <a:ext uri="{FF2B5EF4-FFF2-40B4-BE49-F238E27FC236}">
                  <a16:creationId xmlns:a16="http://schemas.microsoft.com/office/drawing/2014/main" id="{E5ED81BD-D839-6A49-A4A9-FDF81C06C9A2}"/>
                </a:ext>
              </a:extLst>
            </p:cNvPr>
            <p:cNvSpPr/>
            <p:nvPr/>
          </p:nvSpPr>
          <p:spPr>
            <a:xfrm>
              <a:off x="5132496" y="2349165"/>
              <a:ext cx="3291001" cy="2191573"/>
            </a:xfrm>
            <a:prstGeom prst="roundRect">
              <a:avLst/>
            </a:prstGeom>
            <a:solidFill>
              <a:schemeClr val="accent6">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138" name="Group 137">
              <a:extLst>
                <a:ext uri="{FF2B5EF4-FFF2-40B4-BE49-F238E27FC236}">
                  <a16:creationId xmlns:a16="http://schemas.microsoft.com/office/drawing/2014/main" id="{F4509BA8-5A5D-9849-BF96-920CCAA38361}"/>
                </a:ext>
              </a:extLst>
            </p:cNvPr>
            <p:cNvGrpSpPr/>
            <p:nvPr/>
          </p:nvGrpSpPr>
          <p:grpSpPr>
            <a:xfrm>
              <a:off x="5226937" y="2702786"/>
              <a:ext cx="3173439" cy="1390153"/>
              <a:chOff x="2374448" y="4500155"/>
              <a:chExt cx="1768605" cy="774753"/>
            </a:xfrm>
          </p:grpSpPr>
          <p:grpSp>
            <p:nvGrpSpPr>
              <p:cNvPr id="139" name="Group 138">
                <a:extLst>
                  <a:ext uri="{FF2B5EF4-FFF2-40B4-BE49-F238E27FC236}">
                    <a16:creationId xmlns:a16="http://schemas.microsoft.com/office/drawing/2014/main" id="{1987EEFB-BD8E-F343-9273-AF0F2342C483}"/>
                  </a:ext>
                </a:extLst>
              </p:cNvPr>
              <p:cNvGrpSpPr/>
              <p:nvPr/>
            </p:nvGrpSpPr>
            <p:grpSpPr>
              <a:xfrm>
                <a:off x="3493108" y="4877423"/>
                <a:ext cx="360464" cy="69048"/>
                <a:chOff x="4793112" y="4167661"/>
                <a:chExt cx="360464" cy="69048"/>
              </a:xfrm>
            </p:grpSpPr>
            <p:cxnSp>
              <p:nvCxnSpPr>
                <p:cNvPr id="156" name="Straight Connector 155">
                  <a:extLst>
                    <a:ext uri="{FF2B5EF4-FFF2-40B4-BE49-F238E27FC236}">
                      <a16:creationId xmlns:a16="http://schemas.microsoft.com/office/drawing/2014/main" id="{CE5865B2-D2A0-EC41-9FD3-5A0DCEDA31C3}"/>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Flowchart: Connector 11">
                  <a:extLst>
                    <a:ext uri="{FF2B5EF4-FFF2-40B4-BE49-F238E27FC236}">
                      <a16:creationId xmlns:a16="http://schemas.microsoft.com/office/drawing/2014/main" id="{63035B41-D15E-C74C-8300-2A031F61D0CF}"/>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140" name="Group 139">
                <a:extLst>
                  <a:ext uri="{FF2B5EF4-FFF2-40B4-BE49-F238E27FC236}">
                    <a16:creationId xmlns:a16="http://schemas.microsoft.com/office/drawing/2014/main" id="{9CF313F2-D660-164D-90C4-FF3DBDDACEE6}"/>
                  </a:ext>
                </a:extLst>
              </p:cNvPr>
              <p:cNvGrpSpPr/>
              <p:nvPr/>
            </p:nvGrpSpPr>
            <p:grpSpPr>
              <a:xfrm>
                <a:off x="2407175" y="4532111"/>
                <a:ext cx="640784" cy="188681"/>
                <a:chOff x="3566331" y="3827728"/>
                <a:chExt cx="640784" cy="188681"/>
              </a:xfrm>
            </p:grpSpPr>
            <p:cxnSp>
              <p:nvCxnSpPr>
                <p:cNvPr id="153" name="Straight Connector 152">
                  <a:extLst>
                    <a:ext uri="{FF2B5EF4-FFF2-40B4-BE49-F238E27FC236}">
                      <a16:creationId xmlns:a16="http://schemas.microsoft.com/office/drawing/2014/main" id="{513837BA-8684-C648-A2C1-31CD44E1813A}"/>
                    </a:ext>
                  </a:extLst>
                </p:cNvPr>
                <p:cNvCxnSpPr/>
                <p:nvPr/>
              </p:nvCxnSpPr>
              <p:spPr>
                <a:xfrm flipH="1">
                  <a:off x="3861872" y="3935947"/>
                  <a:ext cx="345243" cy="0"/>
                </a:xfrm>
                <a:prstGeom prst="line">
                  <a:avLst/>
                </a:prstGeom>
                <a:solidFill>
                  <a:schemeClr val="tx1"/>
                </a:solidFill>
                <a:ln w="25400" cap="flat" cmpd="sng" algn="ctr">
                  <a:solidFill>
                    <a:schemeClr val="tx1"/>
                  </a:solidFill>
                  <a:prstDash val="solid"/>
                </a:ln>
                <a:effectLst/>
              </p:spPr>
            </p:cxnSp>
            <p:sp>
              <p:nvSpPr>
                <p:cNvPr id="154" name="Flowchart: Connector 8">
                  <a:extLst>
                    <a:ext uri="{FF2B5EF4-FFF2-40B4-BE49-F238E27FC236}">
                      <a16:creationId xmlns:a16="http://schemas.microsoft.com/office/drawing/2014/main" id="{D9B255E9-23F9-2846-A568-07EF51D2158E}"/>
                    </a:ext>
                  </a:extLst>
                </p:cNvPr>
                <p:cNvSpPr/>
                <p:nvPr/>
              </p:nvSpPr>
              <p:spPr>
                <a:xfrm>
                  <a:off x="3792823" y="3901423"/>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55" name="Rectangle 154">
                  <a:extLst>
                    <a:ext uri="{FF2B5EF4-FFF2-40B4-BE49-F238E27FC236}">
                      <a16:creationId xmlns:a16="http://schemas.microsoft.com/office/drawing/2014/main" id="{A0D2FA46-47A3-A34D-B4D5-E86A4FE8371A}"/>
                    </a:ext>
                  </a:extLst>
                </p:cNvPr>
                <p:cNvSpPr/>
                <p:nvPr/>
              </p:nvSpPr>
              <p:spPr>
                <a:xfrm>
                  <a:off x="3566331" y="3827728"/>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grpSp>
          <p:grpSp>
            <p:nvGrpSpPr>
              <p:cNvPr id="141" name="Group 140">
                <a:extLst>
                  <a:ext uri="{FF2B5EF4-FFF2-40B4-BE49-F238E27FC236}">
                    <a16:creationId xmlns:a16="http://schemas.microsoft.com/office/drawing/2014/main" id="{1361947E-9C1F-1343-9D38-DFF5AECCB564}"/>
                  </a:ext>
                </a:extLst>
              </p:cNvPr>
              <p:cNvGrpSpPr/>
              <p:nvPr/>
            </p:nvGrpSpPr>
            <p:grpSpPr>
              <a:xfrm>
                <a:off x="2396948" y="4808615"/>
                <a:ext cx="651011" cy="188681"/>
                <a:chOff x="3556104" y="4200874"/>
                <a:chExt cx="651011" cy="188681"/>
              </a:xfrm>
            </p:grpSpPr>
            <p:cxnSp>
              <p:nvCxnSpPr>
                <p:cNvPr id="148" name="Straight Connector 147">
                  <a:extLst>
                    <a:ext uri="{FF2B5EF4-FFF2-40B4-BE49-F238E27FC236}">
                      <a16:creationId xmlns:a16="http://schemas.microsoft.com/office/drawing/2014/main" id="{BFF83737-3C55-DF4A-9418-BF6F5D01D8F9}"/>
                    </a:ext>
                  </a:extLst>
                </p:cNvPr>
                <p:cNvCxnSpPr/>
                <p:nvPr/>
              </p:nvCxnSpPr>
              <p:spPr>
                <a:xfrm flipH="1">
                  <a:off x="3861872" y="4304206"/>
                  <a:ext cx="345243" cy="0"/>
                </a:xfrm>
                <a:prstGeom prst="line">
                  <a:avLst/>
                </a:prstGeom>
                <a:solidFill>
                  <a:schemeClr val="tx1"/>
                </a:solidFill>
                <a:ln w="25400" cap="flat" cmpd="sng" algn="ctr">
                  <a:solidFill>
                    <a:schemeClr val="tx1"/>
                  </a:solidFill>
                  <a:prstDash val="solid"/>
                </a:ln>
                <a:effectLst/>
              </p:spPr>
            </p:cxnSp>
            <p:sp>
              <p:nvSpPr>
                <p:cNvPr id="151" name="Flowchart: Connector 9">
                  <a:extLst>
                    <a:ext uri="{FF2B5EF4-FFF2-40B4-BE49-F238E27FC236}">
                      <a16:creationId xmlns:a16="http://schemas.microsoft.com/office/drawing/2014/main" id="{24EFCAE3-FAB6-9446-B073-DAB3735001EF}"/>
                    </a:ext>
                  </a:extLst>
                </p:cNvPr>
                <p:cNvSpPr/>
                <p:nvPr/>
              </p:nvSpPr>
              <p:spPr>
                <a:xfrm>
                  <a:off x="3800251" y="4269682"/>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52" name="Rectangle 151">
                  <a:extLst>
                    <a:ext uri="{FF2B5EF4-FFF2-40B4-BE49-F238E27FC236}">
                      <a16:creationId xmlns:a16="http://schemas.microsoft.com/office/drawing/2014/main" id="{E495F1D6-71D6-4B46-92CD-BF78BB04DEB1}"/>
                    </a:ext>
                  </a:extLst>
                </p:cNvPr>
                <p:cNvSpPr/>
                <p:nvPr/>
              </p:nvSpPr>
              <p:spPr>
                <a:xfrm>
                  <a:off x="3556104" y="4200874"/>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grpSp>
          <p:sp>
            <p:nvSpPr>
              <p:cNvPr id="142" name="Rectangle 141">
                <a:extLst>
                  <a:ext uri="{FF2B5EF4-FFF2-40B4-BE49-F238E27FC236}">
                    <a16:creationId xmlns:a16="http://schemas.microsoft.com/office/drawing/2014/main" id="{4FF19FA6-CA81-9040-9440-0F6321EA1BEA}"/>
                  </a:ext>
                </a:extLst>
              </p:cNvPr>
              <p:cNvSpPr/>
              <p:nvPr/>
            </p:nvSpPr>
            <p:spPr>
              <a:xfrm>
                <a:off x="3858673" y="4801096"/>
                <a:ext cx="284380"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grpSp>
            <p:nvGrpSpPr>
              <p:cNvPr id="143" name="Group 142">
                <a:extLst>
                  <a:ext uri="{FF2B5EF4-FFF2-40B4-BE49-F238E27FC236}">
                    <a16:creationId xmlns:a16="http://schemas.microsoft.com/office/drawing/2014/main" id="{F04F408D-F65A-AB46-8624-FB3F18645EC9}"/>
                  </a:ext>
                </a:extLst>
              </p:cNvPr>
              <p:cNvGrpSpPr/>
              <p:nvPr/>
            </p:nvGrpSpPr>
            <p:grpSpPr>
              <a:xfrm>
                <a:off x="2374448" y="5084569"/>
                <a:ext cx="649439" cy="188681"/>
                <a:chOff x="3541773" y="4616424"/>
                <a:chExt cx="649439" cy="188681"/>
              </a:xfrm>
            </p:grpSpPr>
            <p:sp>
              <p:nvSpPr>
                <p:cNvPr id="145" name="Flowchart: Connector 9">
                  <a:extLst>
                    <a:ext uri="{FF2B5EF4-FFF2-40B4-BE49-F238E27FC236}">
                      <a16:creationId xmlns:a16="http://schemas.microsoft.com/office/drawing/2014/main" id="{823BA32F-8B6E-9D40-AE6F-A3B6CDE79018}"/>
                    </a:ext>
                  </a:extLst>
                </p:cNvPr>
                <p:cNvSpPr/>
                <p:nvPr/>
              </p:nvSpPr>
              <p:spPr>
                <a:xfrm>
                  <a:off x="3800250" y="4671824"/>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46" name="Rectangle 145">
                  <a:extLst>
                    <a:ext uri="{FF2B5EF4-FFF2-40B4-BE49-F238E27FC236}">
                      <a16:creationId xmlns:a16="http://schemas.microsoft.com/office/drawing/2014/main" id="{43D00E8C-0F23-8044-B800-908BB3405CAE}"/>
                    </a:ext>
                  </a:extLst>
                </p:cNvPr>
                <p:cNvSpPr/>
                <p:nvPr/>
              </p:nvSpPr>
              <p:spPr>
                <a:xfrm>
                  <a:off x="3541773" y="4616424"/>
                  <a:ext cx="237817"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147" name="Straight Connector 146">
                  <a:extLst>
                    <a:ext uri="{FF2B5EF4-FFF2-40B4-BE49-F238E27FC236}">
                      <a16:creationId xmlns:a16="http://schemas.microsoft.com/office/drawing/2014/main" id="{5D108366-BC26-CC45-AF3F-6D97F66166FC}"/>
                    </a:ext>
                  </a:extLst>
                </p:cNvPr>
                <p:cNvCxnSpPr/>
                <p:nvPr/>
              </p:nvCxnSpPr>
              <p:spPr>
                <a:xfrm flipH="1">
                  <a:off x="3845969" y="4715418"/>
                  <a:ext cx="345243" cy="0"/>
                </a:xfrm>
                <a:prstGeom prst="line">
                  <a:avLst/>
                </a:prstGeom>
                <a:solidFill>
                  <a:schemeClr val="tx1"/>
                </a:solidFill>
                <a:ln w="25400" cap="flat" cmpd="sng" algn="ctr">
                  <a:solidFill>
                    <a:schemeClr val="tx1"/>
                  </a:solidFill>
                  <a:prstDash val="solid"/>
                </a:ln>
                <a:effectLst/>
              </p:spPr>
            </p:cxnSp>
          </p:grpSp>
          <p:sp>
            <p:nvSpPr>
              <p:cNvPr id="144" name="Oval 143">
                <a:extLst>
                  <a:ext uri="{FF2B5EF4-FFF2-40B4-BE49-F238E27FC236}">
                    <a16:creationId xmlns:a16="http://schemas.microsoft.com/office/drawing/2014/main" id="{A9F8F59F-926F-5B4D-A653-F8D692BEF352}"/>
                  </a:ext>
                </a:extLst>
              </p:cNvPr>
              <p:cNvSpPr/>
              <p:nvPr/>
            </p:nvSpPr>
            <p:spPr>
              <a:xfrm>
                <a:off x="2834830" y="4500155"/>
                <a:ext cx="774753" cy="774753"/>
              </a:xfrm>
              <a:prstGeom prst="ellipse">
                <a:avLst/>
              </a:prstGeom>
              <a:solidFill>
                <a:schemeClr val="accent6">
                  <a:lumMod val="60000"/>
                  <a:lumOff val="4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MAJ</a:t>
                </a:r>
              </a:p>
            </p:txBody>
          </p:sp>
        </p:grpSp>
      </p:grpSp>
      <p:sp>
        <p:nvSpPr>
          <p:cNvPr id="4" name="Rectangle 3">
            <a:extLst>
              <a:ext uri="{FF2B5EF4-FFF2-40B4-BE49-F238E27FC236}">
                <a16:creationId xmlns:a16="http://schemas.microsoft.com/office/drawing/2014/main" id="{67B2CA70-6E8F-2044-80FC-BDA2F5FC3F89}"/>
              </a:ext>
            </a:extLst>
          </p:cNvPr>
          <p:cNvSpPr/>
          <p:nvPr/>
        </p:nvSpPr>
        <p:spPr>
          <a:xfrm>
            <a:off x="3802317" y="1257106"/>
            <a:ext cx="189741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Greedy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optimization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algorithm</a:t>
            </a:r>
            <a:r>
              <a:rPr kumimoji="0" lang="en-US" sz="2000" b="1" i="0" u="none" strike="noStrike" kern="1200" cap="none" spc="0" normalizeH="0" baseline="30000" noProof="0" dirty="0">
                <a:ln>
                  <a:noFill/>
                </a:ln>
                <a:solidFill>
                  <a:srgbClr val="C00000"/>
                </a:solidFill>
                <a:effectLst/>
                <a:uLnTx/>
                <a:uFillTx/>
                <a:latin typeface="Cambria" panose="02040503050406030204" pitchFamily="18" charset="0"/>
                <a:ea typeface="+mn-ea"/>
                <a:cs typeface="+mn-cs"/>
              </a:rPr>
              <a:t>4</a:t>
            </a:r>
          </a:p>
        </p:txBody>
      </p:sp>
      <p:sp>
        <p:nvSpPr>
          <p:cNvPr id="5" name="Rectangle 4">
            <a:extLst>
              <a:ext uri="{FF2B5EF4-FFF2-40B4-BE49-F238E27FC236}">
                <a16:creationId xmlns:a16="http://schemas.microsoft.com/office/drawing/2014/main" id="{57CCF73A-D6D7-5F42-BBB7-D72E01F16EAE}"/>
              </a:ext>
            </a:extLst>
          </p:cNvPr>
          <p:cNvSpPr/>
          <p:nvPr/>
        </p:nvSpPr>
        <p:spPr>
          <a:xfrm>
            <a:off x="347666" y="6101709"/>
            <a:ext cx="8451737"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Amarù</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et al, “</a:t>
            </a:r>
            <a:r>
              <a:rPr kumimoji="0" lang="en-US" sz="1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Majority-Inverter Graph: A Novel Data-Structure and Algorithms for Efficient Logic Optimization</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DAC, 2014.</a:t>
            </a:r>
          </a:p>
        </p:txBody>
      </p:sp>
      <p:grpSp>
        <p:nvGrpSpPr>
          <p:cNvPr id="95" name="Group 94">
            <a:extLst>
              <a:ext uri="{FF2B5EF4-FFF2-40B4-BE49-F238E27FC236}">
                <a16:creationId xmlns:a16="http://schemas.microsoft.com/office/drawing/2014/main" id="{F265707D-0666-824E-ACCA-92245AD170FF}"/>
              </a:ext>
            </a:extLst>
          </p:cNvPr>
          <p:cNvGrpSpPr/>
          <p:nvPr/>
        </p:nvGrpSpPr>
        <p:grpSpPr>
          <a:xfrm>
            <a:off x="117153" y="1419487"/>
            <a:ext cx="3776580" cy="2191573"/>
            <a:chOff x="5223647" y="3181288"/>
            <a:chExt cx="3776580" cy="2191573"/>
          </a:xfrm>
        </p:grpSpPr>
        <p:sp>
          <p:nvSpPr>
            <p:cNvPr id="106" name="Rounded Rectangle 105">
              <a:extLst>
                <a:ext uri="{FF2B5EF4-FFF2-40B4-BE49-F238E27FC236}">
                  <a16:creationId xmlns:a16="http://schemas.microsoft.com/office/drawing/2014/main" id="{0BA003FF-FB9A-CB4A-861C-4BB4636243C5}"/>
                </a:ext>
              </a:extLst>
            </p:cNvPr>
            <p:cNvSpPr/>
            <p:nvPr/>
          </p:nvSpPr>
          <p:spPr>
            <a:xfrm>
              <a:off x="5223647" y="3181288"/>
              <a:ext cx="3776580" cy="2191573"/>
            </a:xfrm>
            <a:prstGeom prst="roundRect">
              <a:avLst/>
            </a:prstGeom>
            <a:solidFill>
              <a:schemeClr val="accent1">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107" name="Group 106">
              <a:extLst>
                <a:ext uri="{FF2B5EF4-FFF2-40B4-BE49-F238E27FC236}">
                  <a16:creationId xmlns:a16="http://schemas.microsoft.com/office/drawing/2014/main" id="{86CCCF93-0B67-754B-87A6-384D3BED2930}"/>
                </a:ext>
              </a:extLst>
            </p:cNvPr>
            <p:cNvGrpSpPr/>
            <p:nvPr/>
          </p:nvGrpSpPr>
          <p:grpSpPr>
            <a:xfrm>
              <a:off x="5368698" y="3568814"/>
              <a:ext cx="3568290" cy="1726681"/>
              <a:chOff x="2212339" y="2855364"/>
              <a:chExt cx="2707738" cy="1310264"/>
            </a:xfrm>
          </p:grpSpPr>
          <p:grpSp>
            <p:nvGrpSpPr>
              <p:cNvPr id="123" name="Group 122">
                <a:extLst>
                  <a:ext uri="{FF2B5EF4-FFF2-40B4-BE49-F238E27FC236}">
                    <a16:creationId xmlns:a16="http://schemas.microsoft.com/office/drawing/2014/main" id="{ADC4B3AE-06A7-9041-9394-C94486C05716}"/>
                  </a:ext>
                </a:extLst>
              </p:cNvPr>
              <p:cNvGrpSpPr/>
              <p:nvPr/>
            </p:nvGrpSpPr>
            <p:grpSpPr>
              <a:xfrm>
                <a:off x="2488643" y="2925371"/>
                <a:ext cx="1253753" cy="388572"/>
                <a:chOff x="2411760" y="3026130"/>
                <a:chExt cx="6153531" cy="1574185"/>
              </a:xfrm>
              <a:solidFill>
                <a:schemeClr val="tx1"/>
              </a:solidFill>
            </p:grpSpPr>
            <p:cxnSp>
              <p:nvCxnSpPr>
                <p:cNvPr id="162" name="Straight Connector 161">
                  <a:extLst>
                    <a:ext uri="{FF2B5EF4-FFF2-40B4-BE49-F238E27FC236}">
                      <a16:creationId xmlns:a16="http://schemas.microsoft.com/office/drawing/2014/main" id="{35B2B211-3104-9543-86BD-1C471F50F28F}"/>
                    </a:ext>
                  </a:extLst>
                </p:cNvPr>
                <p:cNvCxnSpPr/>
                <p:nvPr/>
              </p:nvCxnSpPr>
              <p:spPr>
                <a:xfrm flipH="1">
                  <a:off x="2627784" y="3284984"/>
                  <a:ext cx="1080120" cy="0"/>
                </a:xfrm>
                <a:prstGeom prst="line">
                  <a:avLst/>
                </a:prstGeom>
                <a:grpFill/>
                <a:ln w="25400" cap="flat" cmpd="sng" algn="ctr">
                  <a:solidFill>
                    <a:schemeClr val="tx1"/>
                  </a:solidFill>
                  <a:prstDash val="solid"/>
                </a:ln>
                <a:effectLst/>
              </p:spPr>
            </p:cxnSp>
            <p:cxnSp>
              <p:nvCxnSpPr>
                <p:cNvPr id="163" name="Straight Connector 162">
                  <a:extLst>
                    <a:ext uri="{FF2B5EF4-FFF2-40B4-BE49-F238E27FC236}">
                      <a16:creationId xmlns:a16="http://schemas.microsoft.com/office/drawing/2014/main" id="{92AD63F4-3486-8D41-BCE0-113AE4B4AA2D}"/>
                    </a:ext>
                  </a:extLst>
                </p:cNvPr>
                <p:cNvCxnSpPr>
                  <a:cxnSpLocks/>
                </p:cNvCxnSpPr>
                <p:nvPr/>
              </p:nvCxnSpPr>
              <p:spPr>
                <a:xfrm flipH="1">
                  <a:off x="2627784" y="4437112"/>
                  <a:ext cx="1362245" cy="0"/>
                </a:xfrm>
                <a:prstGeom prst="line">
                  <a:avLst/>
                </a:prstGeom>
                <a:grpFill/>
                <a:ln w="25400" cap="flat" cmpd="sng" algn="ctr">
                  <a:solidFill>
                    <a:schemeClr val="tx1"/>
                  </a:solidFill>
                  <a:prstDash val="solid"/>
                </a:ln>
                <a:effectLst/>
              </p:spPr>
            </p:cxnSp>
            <p:cxnSp>
              <p:nvCxnSpPr>
                <p:cNvPr id="164" name="Straight Connector 163">
                  <a:extLst>
                    <a:ext uri="{FF2B5EF4-FFF2-40B4-BE49-F238E27FC236}">
                      <a16:creationId xmlns:a16="http://schemas.microsoft.com/office/drawing/2014/main" id="{33CC818C-7E37-B646-BF79-4822E00E7E73}"/>
                    </a:ext>
                  </a:extLst>
                </p:cNvPr>
                <p:cNvCxnSpPr>
                  <a:cxnSpLocks/>
                </p:cNvCxnSpPr>
                <p:nvPr/>
              </p:nvCxnSpPr>
              <p:spPr>
                <a:xfrm flipH="1" flipV="1">
                  <a:off x="5359992" y="3838795"/>
                  <a:ext cx="3205299" cy="9441"/>
                </a:xfrm>
                <a:prstGeom prst="line">
                  <a:avLst/>
                </a:prstGeom>
                <a:grpFill/>
                <a:ln w="25400" cap="flat" cmpd="sng" algn="ctr">
                  <a:solidFill>
                    <a:schemeClr val="tx1"/>
                  </a:solidFill>
                  <a:prstDash val="solid"/>
                </a:ln>
                <a:effectLst/>
              </p:spPr>
            </p:cxnSp>
            <p:sp>
              <p:nvSpPr>
                <p:cNvPr id="165" name="Flowchart: Connector 8">
                  <a:extLst>
                    <a:ext uri="{FF2B5EF4-FFF2-40B4-BE49-F238E27FC236}">
                      <a16:creationId xmlns:a16="http://schemas.microsoft.com/office/drawing/2014/main" id="{519A9069-9F7F-114F-AA87-F028501970DB}"/>
                    </a:ext>
                  </a:extLst>
                </p:cNvPr>
                <p:cNvSpPr/>
                <p:nvPr/>
              </p:nvSpPr>
              <p:spPr>
                <a:xfrm>
                  <a:off x="2411760" y="3176972"/>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6" name="Flowchart: Connector 9">
                  <a:extLst>
                    <a:ext uri="{FF2B5EF4-FFF2-40B4-BE49-F238E27FC236}">
                      <a16:creationId xmlns:a16="http://schemas.microsoft.com/office/drawing/2014/main" id="{73CFF950-214E-194D-AD3A-19BA7A9EC6D1}"/>
                    </a:ext>
                  </a:extLst>
                </p:cNvPr>
                <p:cNvSpPr/>
                <p:nvPr/>
              </p:nvSpPr>
              <p:spPr>
                <a:xfrm>
                  <a:off x="2435000" y="4329100"/>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7" name="Flowchart: Delay 3">
                  <a:extLst>
                    <a:ext uri="{FF2B5EF4-FFF2-40B4-BE49-F238E27FC236}">
                      <a16:creationId xmlns:a16="http://schemas.microsoft.com/office/drawing/2014/main" id="{7B0208B6-9529-EA40-8DA9-434EF6CBF9D0}"/>
                    </a:ext>
                  </a:extLst>
                </p:cNvPr>
                <p:cNvSpPr/>
                <p:nvPr/>
              </p:nvSpPr>
              <p:spPr>
                <a:xfrm>
                  <a:off x="3463347" y="3026130"/>
                  <a:ext cx="1907143" cy="157418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grpSp>
          <p:grpSp>
            <p:nvGrpSpPr>
              <p:cNvPr id="124" name="Group 123">
                <a:extLst>
                  <a:ext uri="{FF2B5EF4-FFF2-40B4-BE49-F238E27FC236}">
                    <a16:creationId xmlns:a16="http://schemas.microsoft.com/office/drawing/2014/main" id="{0042A3AA-5B6D-E146-BFA5-48EF93C917FF}"/>
                  </a:ext>
                </a:extLst>
              </p:cNvPr>
              <p:cNvGrpSpPr/>
              <p:nvPr/>
            </p:nvGrpSpPr>
            <p:grpSpPr>
              <a:xfrm>
                <a:off x="2515384" y="3880850"/>
                <a:ext cx="1703140" cy="147687"/>
                <a:chOff x="-636964" y="3838798"/>
                <a:chExt cx="8359176" cy="598312"/>
              </a:xfrm>
              <a:solidFill>
                <a:schemeClr val="tx1"/>
              </a:solidFill>
            </p:grpSpPr>
            <p:cxnSp>
              <p:nvCxnSpPr>
                <p:cNvPr id="159" name="Straight Connector 158">
                  <a:extLst>
                    <a:ext uri="{FF2B5EF4-FFF2-40B4-BE49-F238E27FC236}">
                      <a16:creationId xmlns:a16="http://schemas.microsoft.com/office/drawing/2014/main" id="{E0965D2E-E2C0-F444-9723-06BAE3D6B532}"/>
                    </a:ext>
                  </a:extLst>
                </p:cNvPr>
                <p:cNvCxnSpPr>
                  <a:cxnSpLocks/>
                </p:cNvCxnSpPr>
                <p:nvPr/>
              </p:nvCxnSpPr>
              <p:spPr>
                <a:xfrm flipH="1">
                  <a:off x="-636964" y="4437110"/>
                  <a:ext cx="4767860" cy="0"/>
                </a:xfrm>
                <a:prstGeom prst="line">
                  <a:avLst/>
                </a:prstGeom>
                <a:grpFill/>
                <a:ln w="25400" cap="flat" cmpd="sng" algn="ctr">
                  <a:solidFill>
                    <a:schemeClr val="tx1"/>
                  </a:solidFill>
                  <a:prstDash val="solid"/>
                </a:ln>
                <a:effectLst/>
              </p:spPr>
            </p:cxnSp>
            <p:cxnSp>
              <p:nvCxnSpPr>
                <p:cNvPr id="161" name="Straight Connector 160">
                  <a:extLst>
                    <a:ext uri="{FF2B5EF4-FFF2-40B4-BE49-F238E27FC236}">
                      <a16:creationId xmlns:a16="http://schemas.microsoft.com/office/drawing/2014/main" id="{176B5DD8-A3DE-6848-8511-B5F85F419B41}"/>
                    </a:ext>
                  </a:extLst>
                </p:cNvPr>
                <p:cNvCxnSpPr>
                  <a:cxnSpLocks/>
                  <a:stCxn id="110" idx="4"/>
                </p:cNvCxnSpPr>
                <p:nvPr/>
              </p:nvCxnSpPr>
              <p:spPr>
                <a:xfrm flipH="1" flipV="1">
                  <a:off x="5433677" y="3838798"/>
                  <a:ext cx="2288535" cy="0"/>
                </a:xfrm>
                <a:prstGeom prst="line">
                  <a:avLst/>
                </a:prstGeom>
                <a:grpFill/>
                <a:ln w="25400" cap="flat" cmpd="sng" algn="ctr">
                  <a:solidFill>
                    <a:schemeClr val="tx1"/>
                  </a:solidFill>
                  <a:prstDash val="solid"/>
                </a:ln>
                <a:effectLst/>
              </p:spPr>
            </p:cxnSp>
          </p:grpSp>
          <p:sp>
            <p:nvSpPr>
              <p:cNvPr id="125" name="Rectangle 124">
                <a:extLst>
                  <a:ext uri="{FF2B5EF4-FFF2-40B4-BE49-F238E27FC236}">
                    <a16:creationId xmlns:a16="http://schemas.microsoft.com/office/drawing/2014/main" id="{35BE223E-60C0-FB4B-88C0-4A840C4D4DB3}"/>
                  </a:ext>
                </a:extLst>
              </p:cNvPr>
              <p:cNvSpPr/>
              <p:nvPr/>
            </p:nvSpPr>
            <p:spPr>
              <a:xfrm>
                <a:off x="2227027" y="2855364"/>
                <a:ext cx="232579"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126" name="Rectangle 125">
                <a:extLst>
                  <a:ext uri="{FF2B5EF4-FFF2-40B4-BE49-F238E27FC236}">
                    <a16:creationId xmlns:a16="http://schemas.microsoft.com/office/drawing/2014/main" id="{B48D537D-BCA0-5E42-B0D1-1CA105A14E7A}"/>
                  </a:ext>
                </a:extLst>
              </p:cNvPr>
              <p:cNvSpPr/>
              <p:nvPr/>
            </p:nvSpPr>
            <p:spPr>
              <a:xfrm>
                <a:off x="2222218" y="3144794"/>
                <a:ext cx="248392"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grpSp>
            <p:nvGrpSpPr>
              <p:cNvPr id="127" name="Group 126">
                <a:extLst>
                  <a:ext uri="{FF2B5EF4-FFF2-40B4-BE49-F238E27FC236}">
                    <a16:creationId xmlns:a16="http://schemas.microsoft.com/office/drawing/2014/main" id="{6B8007F4-B6F6-5B41-A9B1-D0E0583CEBE2}"/>
                  </a:ext>
                </a:extLst>
              </p:cNvPr>
              <p:cNvGrpSpPr/>
              <p:nvPr/>
            </p:nvGrpSpPr>
            <p:grpSpPr>
              <a:xfrm>
                <a:off x="2607028" y="3662023"/>
                <a:ext cx="865946" cy="286338"/>
                <a:chOff x="2668770" y="3528356"/>
                <a:chExt cx="4250134" cy="1160020"/>
              </a:xfrm>
              <a:solidFill>
                <a:schemeClr val="tx1"/>
              </a:solidFill>
            </p:grpSpPr>
            <p:cxnSp>
              <p:nvCxnSpPr>
                <p:cNvPr id="149" name="Straight Connector 148">
                  <a:extLst>
                    <a:ext uri="{FF2B5EF4-FFF2-40B4-BE49-F238E27FC236}">
                      <a16:creationId xmlns:a16="http://schemas.microsoft.com/office/drawing/2014/main" id="{825445E5-C72D-8649-8C04-A906EA24BB52}"/>
                    </a:ext>
                  </a:extLst>
                </p:cNvPr>
                <p:cNvCxnSpPr>
                  <a:cxnSpLocks/>
                  <a:stCxn id="108" idx="1"/>
                </p:cNvCxnSpPr>
                <p:nvPr/>
              </p:nvCxnSpPr>
              <p:spPr>
                <a:xfrm flipH="1" flipV="1">
                  <a:off x="2668770" y="3528356"/>
                  <a:ext cx="934532" cy="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275B24F-4D52-9140-99F6-C179154DBF08}"/>
                    </a:ext>
                  </a:extLst>
                </p:cNvPr>
                <p:cNvCxnSpPr>
                  <a:cxnSpLocks/>
                </p:cNvCxnSpPr>
                <p:nvPr/>
              </p:nvCxnSpPr>
              <p:spPr>
                <a:xfrm flipH="1">
                  <a:off x="3059823" y="4688376"/>
                  <a:ext cx="681121"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192427F-28DA-BB44-9B8C-BA25DEDD977D}"/>
                    </a:ext>
                  </a:extLst>
                </p:cNvPr>
                <p:cNvCxnSpPr>
                  <a:cxnSpLocks/>
                </p:cNvCxnSpPr>
                <p:nvPr/>
              </p:nvCxnSpPr>
              <p:spPr>
                <a:xfrm flipH="1">
                  <a:off x="5155053" y="3838794"/>
                  <a:ext cx="1763851" cy="945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8" name="Straight Connector 127">
                <a:extLst>
                  <a:ext uri="{FF2B5EF4-FFF2-40B4-BE49-F238E27FC236}">
                    <a16:creationId xmlns:a16="http://schemas.microsoft.com/office/drawing/2014/main" id="{DAF4E2F3-1416-CE4B-A9DA-F2A4901C1045}"/>
                  </a:ext>
                </a:extLst>
              </p:cNvPr>
              <p:cNvCxnSpPr>
                <a:cxnSpLocks/>
              </p:cNvCxnSpPr>
              <p:nvPr/>
            </p:nvCxnSpPr>
            <p:spPr>
              <a:xfrm>
                <a:off x="2610904" y="3133721"/>
                <a:ext cx="1" cy="531861"/>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D1AA5A6-55D5-934B-829F-025A5DEDEAB3}"/>
                  </a:ext>
                </a:extLst>
              </p:cNvPr>
              <p:cNvCxnSpPr>
                <a:cxnSpLocks/>
              </p:cNvCxnSpPr>
              <p:nvPr/>
            </p:nvCxnSpPr>
            <p:spPr>
              <a:xfrm flipH="1">
                <a:off x="2690579" y="3265185"/>
                <a:ext cx="1" cy="683177"/>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0" name="Flowchart: Connector 9">
                <a:extLst>
                  <a:ext uri="{FF2B5EF4-FFF2-40B4-BE49-F238E27FC236}">
                    <a16:creationId xmlns:a16="http://schemas.microsoft.com/office/drawing/2014/main" id="{68E055E2-F990-6242-B8C5-74C304C0417B}"/>
                  </a:ext>
                </a:extLst>
              </p:cNvPr>
              <p:cNvSpPr/>
              <p:nvPr/>
            </p:nvSpPr>
            <p:spPr>
              <a:xfrm>
                <a:off x="2493377" y="4001878"/>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31" name="Rectangle 130">
                <a:extLst>
                  <a:ext uri="{FF2B5EF4-FFF2-40B4-BE49-F238E27FC236}">
                    <a16:creationId xmlns:a16="http://schemas.microsoft.com/office/drawing/2014/main" id="{0AFE4B15-F544-3B44-80BA-DD4F1FA129EB}"/>
                  </a:ext>
                </a:extLst>
              </p:cNvPr>
              <p:cNvSpPr/>
              <p:nvPr/>
            </p:nvSpPr>
            <p:spPr>
              <a:xfrm>
                <a:off x="2212339" y="3908722"/>
                <a:ext cx="323810"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grpSp>
            <p:nvGrpSpPr>
              <p:cNvPr id="132" name="Group 131">
                <a:extLst>
                  <a:ext uri="{FF2B5EF4-FFF2-40B4-BE49-F238E27FC236}">
                    <a16:creationId xmlns:a16="http://schemas.microsoft.com/office/drawing/2014/main" id="{03130E7E-5650-FA48-BA94-EB4971D49668}"/>
                  </a:ext>
                </a:extLst>
              </p:cNvPr>
              <p:cNvGrpSpPr/>
              <p:nvPr/>
            </p:nvGrpSpPr>
            <p:grpSpPr>
              <a:xfrm>
                <a:off x="3730271" y="3547802"/>
                <a:ext cx="836194" cy="156952"/>
                <a:chOff x="2726798" y="3081120"/>
                <a:chExt cx="4104109" cy="635836"/>
              </a:xfrm>
              <a:solidFill>
                <a:schemeClr val="tx1"/>
              </a:solidFill>
            </p:grpSpPr>
            <p:cxnSp>
              <p:nvCxnSpPr>
                <p:cNvPr id="136" name="Straight Connector 135">
                  <a:extLst>
                    <a:ext uri="{FF2B5EF4-FFF2-40B4-BE49-F238E27FC236}">
                      <a16:creationId xmlns:a16="http://schemas.microsoft.com/office/drawing/2014/main" id="{A4A0ABEF-188C-154E-91F2-3BD7B92DAFD4}"/>
                    </a:ext>
                  </a:extLst>
                </p:cNvPr>
                <p:cNvCxnSpPr>
                  <a:cxnSpLocks/>
                </p:cNvCxnSpPr>
                <p:nvPr/>
              </p:nvCxnSpPr>
              <p:spPr>
                <a:xfrm flipH="1">
                  <a:off x="2726798" y="3081120"/>
                  <a:ext cx="2209519"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BA104AA-8F33-6D4E-94AC-89AA08A0B3E7}"/>
                    </a:ext>
                  </a:extLst>
                </p:cNvPr>
                <p:cNvCxnSpPr>
                  <a:cxnSpLocks/>
                  <a:stCxn id="110" idx="6"/>
                  <a:endCxn id="134" idx="6"/>
                </p:cNvCxnSpPr>
                <p:nvPr/>
              </p:nvCxnSpPr>
              <p:spPr>
                <a:xfrm flipV="1">
                  <a:off x="6076750" y="3713126"/>
                  <a:ext cx="754157" cy="383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3" name="Straight Connector 132">
                <a:extLst>
                  <a:ext uri="{FF2B5EF4-FFF2-40B4-BE49-F238E27FC236}">
                    <a16:creationId xmlns:a16="http://schemas.microsoft.com/office/drawing/2014/main" id="{A461E50C-E685-D643-A019-5ADD54ACD562}"/>
                  </a:ext>
                </a:extLst>
              </p:cNvPr>
              <p:cNvCxnSpPr>
                <a:cxnSpLocks/>
              </p:cNvCxnSpPr>
              <p:nvPr/>
            </p:nvCxnSpPr>
            <p:spPr>
              <a:xfrm flipV="1">
                <a:off x="3732748" y="3129720"/>
                <a:ext cx="0" cy="415746"/>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4" name="Flowchart: Connector 11">
                <a:extLst>
                  <a:ext uri="{FF2B5EF4-FFF2-40B4-BE49-F238E27FC236}">
                    <a16:creationId xmlns:a16="http://schemas.microsoft.com/office/drawing/2014/main" id="{7E44826A-2298-CD48-96B4-6612657998E1}"/>
                  </a:ext>
                </a:extLst>
              </p:cNvPr>
              <p:cNvSpPr/>
              <p:nvPr/>
            </p:nvSpPr>
            <p:spPr>
              <a:xfrm>
                <a:off x="4522451" y="3677147"/>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35" name="Rectangle 134">
                <a:extLst>
                  <a:ext uri="{FF2B5EF4-FFF2-40B4-BE49-F238E27FC236}">
                    <a16:creationId xmlns:a16="http://schemas.microsoft.com/office/drawing/2014/main" id="{47CD6CF2-AC5F-0F4B-924F-D2EB400F9D25}"/>
                  </a:ext>
                </a:extLst>
              </p:cNvPr>
              <p:cNvSpPr/>
              <p:nvPr/>
            </p:nvSpPr>
            <p:spPr>
              <a:xfrm>
                <a:off x="4532868" y="3548586"/>
                <a:ext cx="387209"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grpSp>
        <p:sp>
          <p:nvSpPr>
            <p:cNvPr id="108" name="Flowchart: Delay 3">
              <a:extLst>
                <a:ext uri="{FF2B5EF4-FFF2-40B4-BE49-F238E27FC236}">
                  <a16:creationId xmlns:a16="http://schemas.microsoft.com/office/drawing/2014/main" id="{60858325-CBF3-9E49-B4DF-234FC9C77BE0}"/>
                </a:ext>
              </a:extLst>
            </p:cNvPr>
            <p:cNvSpPr/>
            <p:nvPr/>
          </p:nvSpPr>
          <p:spPr>
            <a:xfrm>
              <a:off x="6064754" y="455684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sp>
          <p:nvSpPr>
            <p:cNvPr id="109" name="Flowchart: Delay 3">
              <a:extLst>
                <a:ext uri="{FF2B5EF4-FFF2-40B4-BE49-F238E27FC236}">
                  <a16:creationId xmlns:a16="http://schemas.microsoft.com/office/drawing/2014/main" id="{DB28BB46-7F6A-9C42-884A-9EF5C916B8FB}"/>
                </a:ext>
              </a:extLst>
            </p:cNvPr>
            <p:cNvSpPr/>
            <p:nvPr/>
          </p:nvSpPr>
          <p:spPr>
            <a:xfrm>
              <a:off x="6914451" y="4621447"/>
              <a:ext cx="512064" cy="51206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sp>
          <p:nvSpPr>
            <p:cNvPr id="110" name="Flowchart: Delay 3">
              <a:extLst>
                <a:ext uri="{FF2B5EF4-FFF2-40B4-BE49-F238E27FC236}">
                  <a16:creationId xmlns:a16="http://schemas.microsoft.com/office/drawing/2014/main" id="{8278AEE9-0281-C841-9E79-154722EDD01B}"/>
                </a:ext>
              </a:extLst>
            </p:cNvPr>
            <p:cNvSpPr/>
            <p:nvPr/>
          </p:nvSpPr>
          <p:spPr>
            <a:xfrm>
              <a:off x="7756440" y="443211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MAJ</a:t>
              </a:r>
            </a:p>
          </p:txBody>
        </p:sp>
        <p:cxnSp>
          <p:nvCxnSpPr>
            <p:cNvPr id="111" name="Straight Connector 110">
              <a:extLst>
                <a:ext uri="{FF2B5EF4-FFF2-40B4-BE49-F238E27FC236}">
                  <a16:creationId xmlns:a16="http://schemas.microsoft.com/office/drawing/2014/main" id="{C37678C0-44DE-9640-835A-BC13BCE12FA0}"/>
                </a:ext>
              </a:extLst>
            </p:cNvPr>
            <p:cNvCxnSpPr>
              <a:cxnSpLocks/>
            </p:cNvCxnSpPr>
            <p:nvPr/>
          </p:nvCxnSpPr>
          <p:spPr>
            <a:xfrm>
              <a:off x="5766813" y="3939567"/>
              <a:ext cx="244023" cy="0"/>
            </a:xfrm>
            <a:prstGeom prst="line">
              <a:avLst/>
            </a:prstGeom>
            <a:ln w="19050"/>
          </p:spPr>
          <p:style>
            <a:lnRef idx="1">
              <a:schemeClr val="dk1"/>
            </a:lnRef>
            <a:fillRef idx="0">
              <a:schemeClr val="dk1"/>
            </a:fillRef>
            <a:effectRef idx="0">
              <a:schemeClr val="dk1"/>
            </a:effectRef>
            <a:fontRef idx="minor">
              <a:schemeClr val="tx1"/>
            </a:fontRef>
          </p:style>
        </p:cxnSp>
        <p:sp>
          <p:nvSpPr>
            <p:cNvPr id="112" name="Flowchart: Connector 8">
              <a:extLst>
                <a:ext uri="{FF2B5EF4-FFF2-40B4-BE49-F238E27FC236}">
                  <a16:creationId xmlns:a16="http://schemas.microsoft.com/office/drawing/2014/main" id="{B2CE5831-9011-9C43-8BC0-21FB1DB74E40}"/>
                </a:ext>
              </a:extLst>
            </p:cNvPr>
            <p:cNvSpPr/>
            <p:nvPr/>
          </p:nvSpPr>
          <p:spPr>
            <a:xfrm>
              <a:off x="5732148" y="39005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13" name="Rectangle 112">
              <a:extLst>
                <a:ext uri="{FF2B5EF4-FFF2-40B4-BE49-F238E27FC236}">
                  <a16:creationId xmlns:a16="http://schemas.microsoft.com/office/drawing/2014/main" id="{252F18E9-C3D1-924E-8F41-BB2F3DD936FF}"/>
                </a:ext>
              </a:extLst>
            </p:cNvPr>
            <p:cNvSpPr/>
            <p:nvPr/>
          </p:nvSpPr>
          <p:spPr>
            <a:xfrm>
              <a:off x="5378016" y="3758674"/>
              <a:ext cx="317716"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cxnSp>
          <p:nvCxnSpPr>
            <p:cNvPr id="114" name="Straight Connector 113">
              <a:extLst>
                <a:ext uri="{FF2B5EF4-FFF2-40B4-BE49-F238E27FC236}">
                  <a16:creationId xmlns:a16="http://schemas.microsoft.com/office/drawing/2014/main" id="{BC1DC6D9-9788-AA4E-90AE-462A4EA12875}"/>
                </a:ext>
              </a:extLst>
            </p:cNvPr>
            <p:cNvCxnSpPr>
              <a:cxnSpLocks/>
            </p:cNvCxnSpPr>
            <p:nvPr/>
          </p:nvCxnSpPr>
          <p:spPr>
            <a:xfrm>
              <a:off x="6827896" y="4938472"/>
              <a:ext cx="91440" cy="0"/>
            </a:xfrm>
            <a:prstGeom prst="line">
              <a:avLst/>
            </a:prstGeom>
            <a:ln w="19050"/>
          </p:spPr>
          <p:style>
            <a:lnRef idx="1">
              <a:schemeClr val="dk1"/>
            </a:lnRef>
            <a:fillRef idx="0">
              <a:schemeClr val="dk1"/>
            </a:fillRef>
            <a:effectRef idx="0">
              <a:schemeClr val="dk1"/>
            </a:effectRef>
            <a:fontRef idx="minor">
              <a:schemeClr val="tx1"/>
            </a:fontRef>
          </p:style>
        </p:cxnSp>
        <p:sp>
          <p:nvSpPr>
            <p:cNvPr id="115" name="Flowchart: Connector 8">
              <a:extLst>
                <a:ext uri="{FF2B5EF4-FFF2-40B4-BE49-F238E27FC236}">
                  <a16:creationId xmlns:a16="http://schemas.microsoft.com/office/drawing/2014/main" id="{0DB41CED-5737-554F-BA4D-D6CC40FBF84C}"/>
                </a:ext>
              </a:extLst>
            </p:cNvPr>
            <p:cNvSpPr/>
            <p:nvPr/>
          </p:nvSpPr>
          <p:spPr>
            <a:xfrm>
              <a:off x="6778129" y="48969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16" name="Rectangle 115">
              <a:extLst>
                <a:ext uri="{FF2B5EF4-FFF2-40B4-BE49-F238E27FC236}">
                  <a16:creationId xmlns:a16="http://schemas.microsoft.com/office/drawing/2014/main" id="{6F1413BA-DE05-4347-AB03-E000CE72BF9C}"/>
                </a:ext>
              </a:extLst>
            </p:cNvPr>
            <p:cNvSpPr/>
            <p:nvPr/>
          </p:nvSpPr>
          <p:spPr>
            <a:xfrm>
              <a:off x="6535366" y="4749792"/>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cxnSp>
          <p:nvCxnSpPr>
            <p:cNvPr id="117" name="Straight Connector 116">
              <a:extLst>
                <a:ext uri="{FF2B5EF4-FFF2-40B4-BE49-F238E27FC236}">
                  <a16:creationId xmlns:a16="http://schemas.microsoft.com/office/drawing/2014/main" id="{C028C0AF-A9E9-3344-A78D-1C873F6E1A06}"/>
                </a:ext>
              </a:extLst>
            </p:cNvPr>
            <p:cNvCxnSpPr>
              <a:cxnSpLocks/>
            </p:cNvCxnSpPr>
            <p:nvPr/>
          </p:nvCxnSpPr>
          <p:spPr>
            <a:xfrm>
              <a:off x="7621141" y="4713521"/>
              <a:ext cx="146304" cy="0"/>
            </a:xfrm>
            <a:prstGeom prst="line">
              <a:avLst/>
            </a:prstGeom>
            <a:ln w="19050"/>
          </p:spPr>
          <p:style>
            <a:lnRef idx="1">
              <a:schemeClr val="dk1"/>
            </a:lnRef>
            <a:fillRef idx="0">
              <a:schemeClr val="dk1"/>
            </a:fillRef>
            <a:effectRef idx="0">
              <a:schemeClr val="dk1"/>
            </a:effectRef>
            <a:fontRef idx="minor">
              <a:schemeClr val="tx1"/>
            </a:fontRef>
          </p:style>
        </p:cxnSp>
        <p:sp>
          <p:nvSpPr>
            <p:cNvPr id="118" name="Flowchart: Connector 8">
              <a:extLst>
                <a:ext uri="{FF2B5EF4-FFF2-40B4-BE49-F238E27FC236}">
                  <a16:creationId xmlns:a16="http://schemas.microsoft.com/office/drawing/2014/main" id="{481C8A15-1E02-B24D-892A-FB5165D3ABFE}"/>
                </a:ext>
              </a:extLst>
            </p:cNvPr>
            <p:cNvSpPr/>
            <p:nvPr/>
          </p:nvSpPr>
          <p:spPr>
            <a:xfrm>
              <a:off x="7584251" y="4682826"/>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19" name="Rectangle 118">
              <a:extLst>
                <a:ext uri="{FF2B5EF4-FFF2-40B4-BE49-F238E27FC236}">
                  <a16:creationId xmlns:a16="http://schemas.microsoft.com/office/drawing/2014/main" id="{7C00FA5A-BC52-C640-8014-03216F2A8D91}"/>
                </a:ext>
              </a:extLst>
            </p:cNvPr>
            <p:cNvSpPr/>
            <p:nvPr/>
          </p:nvSpPr>
          <p:spPr>
            <a:xfrm>
              <a:off x="7367815" y="4519653"/>
              <a:ext cx="30649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cxnSp>
          <p:nvCxnSpPr>
            <p:cNvPr id="120" name="Straight Connector 119">
              <a:extLst>
                <a:ext uri="{FF2B5EF4-FFF2-40B4-BE49-F238E27FC236}">
                  <a16:creationId xmlns:a16="http://schemas.microsoft.com/office/drawing/2014/main" id="{93C4B2D6-A202-1B4E-B650-39B42D07CEF3}"/>
                </a:ext>
              </a:extLst>
            </p:cNvPr>
            <p:cNvCxnSpPr>
              <a:cxnSpLocks/>
            </p:cNvCxnSpPr>
            <p:nvPr/>
          </p:nvCxnSpPr>
          <p:spPr>
            <a:xfrm flipH="1">
              <a:off x="5834962" y="4834202"/>
              <a:ext cx="237744" cy="0"/>
            </a:xfrm>
            <a:prstGeom prst="line">
              <a:avLst/>
            </a:prstGeom>
            <a:ln w="19050"/>
          </p:spPr>
          <p:style>
            <a:lnRef idx="1">
              <a:schemeClr val="dk1"/>
            </a:lnRef>
            <a:fillRef idx="0">
              <a:schemeClr val="dk1"/>
            </a:fillRef>
            <a:effectRef idx="0">
              <a:schemeClr val="dk1"/>
            </a:effectRef>
            <a:fontRef idx="minor">
              <a:schemeClr val="tx1"/>
            </a:fontRef>
          </p:style>
        </p:cxnSp>
        <p:sp>
          <p:nvSpPr>
            <p:cNvPr id="121" name="Flowchart: Connector 8">
              <a:extLst>
                <a:ext uri="{FF2B5EF4-FFF2-40B4-BE49-F238E27FC236}">
                  <a16:creationId xmlns:a16="http://schemas.microsoft.com/office/drawing/2014/main" id="{2A645B75-BF0D-FA4A-A919-A6EF027F0E45}"/>
                </a:ext>
              </a:extLst>
            </p:cNvPr>
            <p:cNvSpPr/>
            <p:nvPr/>
          </p:nvSpPr>
          <p:spPr>
            <a:xfrm>
              <a:off x="5821275" y="4802664"/>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22" name="Rectangle 121">
              <a:extLst>
                <a:ext uri="{FF2B5EF4-FFF2-40B4-BE49-F238E27FC236}">
                  <a16:creationId xmlns:a16="http://schemas.microsoft.com/office/drawing/2014/main" id="{A8617736-5052-F545-AE18-1E3C6E013F42}"/>
                </a:ext>
              </a:extLst>
            </p:cNvPr>
            <p:cNvSpPr/>
            <p:nvPr/>
          </p:nvSpPr>
          <p:spPr>
            <a:xfrm>
              <a:off x="5591753" y="4658959"/>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sp>
        <p:nvSpPr>
          <p:cNvPr id="72" name="Slide Number Placeholder 3">
            <a:extLst>
              <a:ext uri="{FF2B5EF4-FFF2-40B4-BE49-F238E27FC236}">
                <a16:creationId xmlns:a16="http://schemas.microsoft.com/office/drawing/2014/main" id="{32E2B1F6-4101-724E-8051-D3303C829147}"/>
              </a:ext>
            </a:extLst>
          </p:cNvPr>
          <p:cNvSpPr txBox="1">
            <a:spLocks/>
          </p:cNvSpPr>
          <p:nvPr/>
        </p:nvSpPr>
        <p:spPr>
          <a:xfrm>
            <a:off x="6955138" y="6417486"/>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64124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9"/>
                                        </p:tgtEl>
                                        <p:attrNameLst>
                                          <p:attrName>style.visibility</p:attrName>
                                        </p:attrNameLst>
                                      </p:cBhvr>
                                      <p:to>
                                        <p:strVal val="visible"/>
                                      </p:to>
                                    </p:set>
                                    <p:animEffect transition="in" filter="fade">
                                      <p:cBhvr>
                                        <p:cTn id="27"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9" grpId="0" animBg="1"/>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grpSp>
      <p:sp>
        <p:nvSpPr>
          <p:cNvPr id="157" name="Rounded Rectangle 156">
            <a:extLst>
              <a:ext uri="{FF2B5EF4-FFF2-40B4-BE49-F238E27FC236}">
                <a16:creationId xmlns:a16="http://schemas.microsoft.com/office/drawing/2014/main" id="{2989069A-F661-FE42-B264-D815DC8F0544}"/>
              </a:ext>
            </a:extLst>
          </p:cNvPr>
          <p:cNvSpPr/>
          <p:nvPr/>
        </p:nvSpPr>
        <p:spPr>
          <a:xfrm>
            <a:off x="4453732" y="871442"/>
            <a:ext cx="1754690" cy="249699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000" b="1" dirty="0">
                <a:latin typeface="Cambria" panose="02040503050406030204" pitchFamily="18" charset="0"/>
              </a:rPr>
              <a:t>SIMDRAM Framework: Step 2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b="0" i="0" u="none" strike="noStrike" kern="1200" cap="none" spc="0" normalizeH="0" baseline="0" noProof="0" dirty="0" err="1">
                  <a:ln>
                    <a:noFill/>
                  </a:ln>
                  <a:solidFill>
                    <a:srgbClr val="C00000"/>
                  </a:solidFill>
                  <a:effectLst/>
                  <a:uLnTx/>
                  <a:uFillTx/>
                  <a:latin typeface="Cambria" panose="02040503050406030204" pitchFamily="18" charset="0"/>
                  <a:ea typeface="+mn-ea"/>
                  <a:cs typeface="Courier New" panose="02070309020205020404" pitchFamily="49" charset="0"/>
                </a:rPr>
                <a:t>bbop_new</a:t>
              </a:r>
              <a:endParaRPr kumimoji="0" lang="en-US" sz="1348" b="0"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DRAM commands</a:t>
            </a:r>
            <a:endPar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5" y="1974313"/>
                <a:ext cx="144392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𝝁</m:t>
                    </m:r>
                  </m:oMath>
                </a14:m>
                <a:r>
                  <a:rPr kumimoji="0" lang="en-US" sz="16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
        <p:nvSpPr>
          <p:cNvPr id="165" name="Rectangle 164">
            <a:extLst>
              <a:ext uri="{FF2B5EF4-FFF2-40B4-BE49-F238E27FC236}">
                <a16:creationId xmlns:a16="http://schemas.microsoft.com/office/drawing/2014/main" id="{DD2E98AA-DF45-D64A-B53A-3F3B2469163E}"/>
              </a:ext>
            </a:extLst>
          </p:cNvPr>
          <p:cNvSpPr/>
          <p:nvPr/>
        </p:nvSpPr>
        <p:spPr>
          <a:xfrm>
            <a:off x="0" y="3715028"/>
            <a:ext cx="9144000" cy="260206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59" name="Slide Number Placeholder 3">
            <a:extLst>
              <a:ext uri="{FF2B5EF4-FFF2-40B4-BE49-F238E27FC236}">
                <a16:creationId xmlns:a16="http://schemas.microsoft.com/office/drawing/2014/main" id="{A9CBBECF-5E1A-C749-96EA-B5F9424AFE63}"/>
              </a:ext>
            </a:extLst>
          </p:cNvPr>
          <p:cNvSpPr txBox="1">
            <a:spLocks/>
          </p:cNvSpPr>
          <p:nvPr/>
        </p:nvSpPr>
        <p:spPr>
          <a:xfrm>
            <a:off x="6955138" y="6417486"/>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8115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dirty="0">
                <a:latin typeface="Cambria" panose="02040503050406030204" pitchFamily="18" charset="0"/>
              </a:rPr>
              <a:t>Step 2: µProgram Generation</a:t>
            </a:r>
            <a:endParaRPr lang="en-US" sz="4000" b="1" dirty="0">
              <a:latin typeface="Cambria" panose="02040503050406030204" pitchFamily="18" charset="0"/>
            </a:endParaRPr>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28068" y="1138920"/>
            <a:ext cx="9144000" cy="5318753"/>
          </a:xfrm>
        </p:spPr>
        <p:txBody>
          <a:bodyPr/>
          <a:lstStyle/>
          <a:p>
            <a:r>
              <a:rPr lang="en-US" b="1" dirty="0">
                <a:solidFill>
                  <a:srgbClr val="C00000"/>
                </a:solidFill>
                <a:latin typeface="Cambria" panose="02040503050406030204" pitchFamily="18" charset="0"/>
              </a:rPr>
              <a:t>µProgram: </a:t>
            </a:r>
            <a:r>
              <a:rPr lang="en-US" dirty="0">
                <a:latin typeface="Cambria" panose="02040503050406030204" pitchFamily="18" charset="0"/>
              </a:rPr>
              <a:t>A series of </a:t>
            </a:r>
            <a:r>
              <a:rPr lang="en-US" dirty="0">
                <a:solidFill>
                  <a:schemeClr val="accent5"/>
                </a:solidFill>
                <a:latin typeface="Cambria" panose="02040503050406030204" pitchFamily="18" charset="0"/>
              </a:rPr>
              <a:t>microarchitectural operations </a:t>
            </a:r>
            <a:r>
              <a:rPr lang="en-US" dirty="0">
                <a:latin typeface="Cambria" panose="02040503050406030204" pitchFamily="18" charset="0"/>
              </a:rPr>
              <a:t>(e.g., ACT/PRE) that SIMDRAM uses to execute</a:t>
            </a:r>
            <a:r>
              <a:rPr lang="en-US" dirty="0">
                <a:solidFill>
                  <a:schemeClr val="accent6">
                    <a:lumMod val="75000"/>
                  </a:schemeClr>
                </a:solidFill>
                <a:latin typeface="Cambria" panose="02040503050406030204" pitchFamily="18" charset="0"/>
              </a:rPr>
              <a:t> SIMDRAM operation in DRAM</a:t>
            </a:r>
          </a:p>
          <a:p>
            <a:pPr marL="0" indent="0">
              <a:buNone/>
            </a:pPr>
            <a:endParaRPr lang="en-US" dirty="0"/>
          </a:p>
          <a:p>
            <a:r>
              <a:rPr lang="en-US" b="1" dirty="0">
                <a:solidFill>
                  <a:schemeClr val="accent1">
                    <a:lumMod val="75000"/>
                  </a:schemeClr>
                </a:solidFill>
              </a:rPr>
              <a:t>Goal of Step 2</a:t>
            </a:r>
            <a:r>
              <a:rPr lang="en-US" dirty="0">
                <a:solidFill>
                  <a:schemeClr val="accent5"/>
                </a:solidFill>
              </a:rPr>
              <a:t>: </a:t>
            </a:r>
            <a:r>
              <a:rPr lang="en-US" dirty="0"/>
              <a:t>To</a:t>
            </a:r>
            <a:r>
              <a:rPr lang="en-US" dirty="0">
                <a:solidFill>
                  <a:schemeClr val="accent5"/>
                </a:solidFill>
              </a:rPr>
              <a:t> </a:t>
            </a:r>
            <a:r>
              <a:rPr lang="en-US" dirty="0"/>
              <a:t>generate</a:t>
            </a:r>
            <a:r>
              <a:rPr lang="en-US" dirty="0">
                <a:solidFill>
                  <a:schemeClr val="accent2"/>
                </a:solidFill>
              </a:rPr>
              <a:t> </a:t>
            </a:r>
            <a:r>
              <a:rPr lang="en-US" dirty="0"/>
              <a:t>the</a:t>
            </a:r>
            <a:r>
              <a:rPr lang="en-US" dirty="0">
                <a:solidFill>
                  <a:schemeClr val="accent2"/>
                </a:solidFill>
              </a:rPr>
              <a:t> µProgram </a:t>
            </a:r>
            <a:r>
              <a:rPr lang="en-US" dirty="0"/>
              <a:t>that </a:t>
            </a:r>
            <a:r>
              <a:rPr lang="en-US" dirty="0">
                <a:solidFill>
                  <a:schemeClr val="accent6">
                    <a:lumMod val="75000"/>
                  </a:schemeClr>
                </a:solidFill>
              </a:rPr>
              <a:t>executes</a:t>
            </a:r>
            <a:r>
              <a:rPr lang="en-US" dirty="0"/>
              <a:t> the desired SIMDRAM operation </a:t>
            </a:r>
            <a:r>
              <a:rPr lang="en-US" dirty="0">
                <a:solidFill>
                  <a:schemeClr val="accent6">
                    <a:lumMod val="75000"/>
                  </a:schemeClr>
                </a:solidFill>
              </a:rPr>
              <a:t>in DRAM </a:t>
            </a:r>
            <a:br>
              <a:rPr lang="en-US" sz="3200" dirty="0">
                <a:latin typeface="Cambria" panose="02040503050406030204" pitchFamily="18" charset="0"/>
              </a:rPr>
            </a:br>
            <a:endParaRPr lang="en-US" sz="3200" dirty="0">
              <a:latin typeface="Cambria" panose="02040503050406030204" pitchFamily="18" charset="0"/>
            </a:endParaRPr>
          </a:p>
        </p:txBody>
      </p: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61" name="Content Placeholder 2">
            <a:extLst>
              <a:ext uri="{FF2B5EF4-FFF2-40B4-BE49-F238E27FC236}">
                <a16:creationId xmlns:a16="http://schemas.microsoft.com/office/drawing/2014/main" id="{DA4830E2-6739-E546-8253-0329049E56B5}"/>
              </a:ext>
            </a:extLst>
          </p:cNvPr>
          <p:cNvSpPr txBox="1">
            <a:spLocks/>
          </p:cNvSpPr>
          <p:nvPr/>
        </p:nvSpPr>
        <p:spPr>
          <a:xfrm>
            <a:off x="28068" y="1641061"/>
            <a:ext cx="8987622" cy="2157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62" name="Rectangle 161">
            <a:extLst>
              <a:ext uri="{FF2B5EF4-FFF2-40B4-BE49-F238E27FC236}">
                <a16:creationId xmlns:a16="http://schemas.microsoft.com/office/drawing/2014/main" id="{9D36B9B6-CBF0-8343-87AA-E9C15780A282}"/>
              </a:ext>
            </a:extLst>
          </p:cNvPr>
          <p:cNvSpPr/>
          <p:nvPr/>
        </p:nvSpPr>
        <p:spPr>
          <a:xfrm>
            <a:off x="759417" y="4454417"/>
            <a:ext cx="7625166" cy="461665"/>
          </a:xfrm>
          <a:prstGeom prst="rect">
            <a:avLst/>
          </a:prstGeom>
          <a:solidFill>
            <a:schemeClr val="bg1">
              <a:lumMod val="6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Task 1: Allocate DRAM rows to the operands</a:t>
            </a:r>
          </a:p>
        </p:txBody>
      </p:sp>
      <p:sp>
        <p:nvSpPr>
          <p:cNvPr id="163" name="Rectangle 162">
            <a:extLst>
              <a:ext uri="{FF2B5EF4-FFF2-40B4-BE49-F238E27FC236}">
                <a16:creationId xmlns:a16="http://schemas.microsoft.com/office/drawing/2014/main" id="{D8E4EE7E-96B1-6A46-BC6A-3D2ED53C797E}"/>
              </a:ext>
            </a:extLst>
          </p:cNvPr>
          <p:cNvSpPr/>
          <p:nvPr/>
        </p:nvSpPr>
        <p:spPr>
          <a:xfrm>
            <a:off x="759417" y="5147266"/>
            <a:ext cx="7625166" cy="461665"/>
          </a:xfrm>
          <a:prstGeom prst="rect">
            <a:avLst/>
          </a:prstGeom>
          <a:solidFill>
            <a:schemeClr val="bg1">
              <a:lumMod val="6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Task 2: Generate µProgram</a:t>
            </a:r>
          </a:p>
        </p:txBody>
      </p:sp>
      <p:sp>
        <p:nvSpPr>
          <p:cNvPr id="9" name="Slide Number Placeholder 3">
            <a:extLst>
              <a:ext uri="{FF2B5EF4-FFF2-40B4-BE49-F238E27FC236}">
                <a16:creationId xmlns:a16="http://schemas.microsoft.com/office/drawing/2014/main" id="{CFD66293-731A-B748-8027-BFDF87BBD01F}"/>
              </a:ext>
            </a:extLst>
          </p:cNvPr>
          <p:cNvSpPr txBox="1">
            <a:spLocks/>
          </p:cNvSpPr>
          <p:nvPr/>
        </p:nvSpPr>
        <p:spPr>
          <a:xfrm>
            <a:off x="6955138" y="6417486"/>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4135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
                                        </p:tgtEl>
                                        <p:attrNameLst>
                                          <p:attrName>style.visibility</p:attrName>
                                        </p:attrNameLst>
                                      </p:cBhvr>
                                      <p:to>
                                        <p:strVal val="visible"/>
                                      </p:to>
                                    </p:set>
                                    <p:animEffect transition="in" filter="fade">
                                      <p:cBhvr>
                                        <p:cTn id="22"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P spid="16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grpSp>
      <p:sp>
        <p:nvSpPr>
          <p:cNvPr id="157" name="Rounded Rectangle 156">
            <a:extLst>
              <a:ext uri="{FF2B5EF4-FFF2-40B4-BE49-F238E27FC236}">
                <a16:creationId xmlns:a16="http://schemas.microsoft.com/office/drawing/2014/main" id="{2989069A-F661-FE42-B264-D815DC8F0544}"/>
              </a:ext>
            </a:extLst>
          </p:cNvPr>
          <p:cNvSpPr/>
          <p:nvPr/>
        </p:nvSpPr>
        <p:spPr>
          <a:xfrm>
            <a:off x="3062364" y="3748671"/>
            <a:ext cx="3884742" cy="249699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Step 3: </a:t>
                  </a:r>
                  <a:r>
                    <a:rPr kumimoji="0" lang="en-US" sz="1400" b="1"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Execution according to </a:t>
                  </a:r>
                  <a14:m>
                    <m:oMath xmlns:m="http://schemas.openxmlformats.org/officeDocument/2006/math">
                      <m:r>
                        <a:rPr kumimoji="0" lang="en-US" sz="1400" b="1" i="0"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rPr>
                        <m:t>𝛍</m:t>
                      </m:r>
                    </m:oMath>
                  </a14:m>
                  <a:r>
                    <a:rPr kumimoji="0" lang="en-US" sz="1400" b="1"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92354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000" b="1" dirty="0">
                <a:latin typeface="Cambria" panose="02040503050406030204" pitchFamily="18" charset="0"/>
              </a:rPr>
              <a:t>SIMDRAM Framework: Step 3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b="0" i="0" u="none" strike="noStrike" kern="1200" cap="none" spc="0" normalizeH="0" baseline="0" noProof="0" dirty="0" err="1">
                  <a:ln>
                    <a:noFill/>
                  </a:ln>
                  <a:solidFill>
                    <a:srgbClr val="C00000"/>
                  </a:solidFill>
                  <a:effectLst/>
                  <a:uLnTx/>
                  <a:uFillTx/>
                  <a:latin typeface="Cambria" panose="02040503050406030204" pitchFamily="18" charset="0"/>
                  <a:ea typeface="+mn-ea"/>
                  <a:cs typeface="Courier New" panose="02070309020205020404" pitchFamily="49" charset="0"/>
                </a:rPr>
                <a:t>bbop_new</a:t>
              </a:r>
              <a:endParaRPr kumimoji="0" lang="en-US" sz="1348" b="0"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extLst>
              <p:ext uri="{D42A27DB-BD31-4B8C-83A1-F6EECF244321}">
                <p14:modId xmlns:p14="http://schemas.microsoft.com/office/powerpoint/2010/main" val="1774449923"/>
              </p:ext>
            </p:extLst>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5" y="1974313"/>
                <a:ext cx="144392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
        <p:nvSpPr>
          <p:cNvPr id="159" name="Slide Number Placeholder 3">
            <a:extLst>
              <a:ext uri="{FF2B5EF4-FFF2-40B4-BE49-F238E27FC236}">
                <a16:creationId xmlns:a16="http://schemas.microsoft.com/office/drawing/2014/main" id="{51AF6105-80F4-8E43-886F-00D621B9BB78}"/>
              </a:ext>
            </a:extLst>
          </p:cNvPr>
          <p:cNvSpPr txBox="1">
            <a:spLocks/>
          </p:cNvSpPr>
          <p:nvPr/>
        </p:nvSpPr>
        <p:spPr>
          <a:xfrm>
            <a:off x="6955138" y="6417486"/>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661524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000" b="1" dirty="0">
                <a:latin typeface="Cambria" panose="02040503050406030204" pitchFamily="18" charset="0"/>
              </a:rPr>
              <a:t>Step 3: </a:t>
            </a:r>
            <a:r>
              <a:rPr lang="en-US" dirty="0"/>
              <a:t>µProgram</a:t>
            </a:r>
            <a:r>
              <a:rPr lang="en-US" sz="4000" b="1" dirty="0">
                <a:latin typeface="Cambria" panose="02040503050406030204" pitchFamily="18" charset="0"/>
              </a:rPr>
              <a:t> Execution</a:t>
            </a:r>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75991" y="782570"/>
            <a:ext cx="8987622" cy="5318753"/>
          </a:xfrm>
        </p:spPr>
        <p:txBody>
          <a:bodyPr/>
          <a:lstStyle/>
          <a:p>
            <a:pPr marL="0" indent="0">
              <a:buNone/>
            </a:pPr>
            <a:r>
              <a:rPr lang="en-US" sz="2200" dirty="0">
                <a:latin typeface="Cambria" panose="02040503050406030204" pitchFamily="18" charset="0"/>
              </a:rPr>
              <a:t> </a:t>
            </a:r>
          </a:p>
        </p:txBody>
      </p: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57" name="Content Placeholder 2">
            <a:extLst>
              <a:ext uri="{FF2B5EF4-FFF2-40B4-BE49-F238E27FC236}">
                <a16:creationId xmlns:a16="http://schemas.microsoft.com/office/drawing/2014/main" id="{CBA0CD2D-F5CA-254C-AABE-B8FAB199D311}"/>
              </a:ext>
            </a:extLst>
          </p:cNvPr>
          <p:cNvSpPr txBox="1">
            <a:spLocks/>
          </p:cNvSpPr>
          <p:nvPr/>
        </p:nvSpPr>
        <p:spPr>
          <a:xfrm>
            <a:off x="59106" y="818315"/>
            <a:ext cx="8987622" cy="2884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SIMDRAM control unit: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handles the execution of the µProgram at runtime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Upon receiving a </a:t>
            </a: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bbop</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instruction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 control unit: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Loads the µProgram</a:t>
            </a:r>
            <a:r>
              <a:rPr kumimoji="0" lang="en-US" sz="24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corresponding to SIMDRAM operation</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Issues the sequence of DRAM commands (ACT/PRE)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stored in the µProgram</a:t>
            </a:r>
            <a:r>
              <a:rPr kumimoji="0" lang="en-US" sz="24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SIMDRAM subarrays to perform the in-DRAM operation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60" name="Group 159">
            <a:extLst>
              <a:ext uri="{FF2B5EF4-FFF2-40B4-BE49-F238E27FC236}">
                <a16:creationId xmlns:a16="http://schemas.microsoft.com/office/drawing/2014/main" id="{2B03EDD0-1437-EE49-951F-2B9397CDCFDF}"/>
              </a:ext>
            </a:extLst>
          </p:cNvPr>
          <p:cNvGrpSpPr/>
          <p:nvPr/>
        </p:nvGrpSpPr>
        <p:grpSpPr>
          <a:xfrm>
            <a:off x="2791159" y="4061306"/>
            <a:ext cx="4083060" cy="2461604"/>
            <a:chOff x="2784191" y="4268508"/>
            <a:chExt cx="4083060" cy="2461604"/>
          </a:xfrm>
        </p:grpSpPr>
        <p:sp>
          <p:nvSpPr>
            <p:cNvPr id="161" name="Rectangle 160">
              <a:extLst>
                <a:ext uri="{FF2B5EF4-FFF2-40B4-BE49-F238E27FC236}">
                  <a16:creationId xmlns:a16="http://schemas.microsoft.com/office/drawing/2014/main" id="{A65DB52E-1F4D-4B4F-B201-D257CA3C6622}"/>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1"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162" name="Rectangle 161">
                  <a:extLst>
                    <a:ext uri="{FF2B5EF4-FFF2-40B4-BE49-F238E27FC236}">
                      <a16:creationId xmlns:a16="http://schemas.microsoft.com/office/drawing/2014/main" id="{FA096806-C7A7-5A41-94E0-161CBC69747F}"/>
                    </a:ext>
                  </a:extLst>
                </p:cNvPr>
                <p:cNvSpPr/>
                <p:nvPr/>
              </p:nvSpPr>
              <p:spPr>
                <a:xfrm>
                  <a:off x="3274323" y="4268508"/>
                  <a:ext cx="354751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3: Execution according to </a:t>
                  </a:r>
                  <a14:m>
                    <m:oMath xmlns:m="http://schemas.openxmlformats.org/officeDocument/2006/math">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oMath>
                  </a14:m>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162" name="Rectangle 161">
                  <a:extLst>
                    <a:ext uri="{FF2B5EF4-FFF2-40B4-BE49-F238E27FC236}">
                      <a16:creationId xmlns:a16="http://schemas.microsoft.com/office/drawing/2014/main" id="{FA096806-C7A7-5A41-94E0-161CBC69747F}"/>
                    </a:ext>
                  </a:extLst>
                </p:cNvPr>
                <p:cNvSpPr>
                  <a:spLocks noRot="1" noChangeAspect="1" noMove="1" noResize="1" noEditPoints="1" noAdjustHandles="1" noChangeArrowheads="1" noChangeShapeType="1" noTextEdit="1"/>
                </p:cNvSpPr>
                <p:nvPr/>
              </p:nvSpPr>
              <p:spPr>
                <a:xfrm>
                  <a:off x="3274323" y="4268508"/>
                  <a:ext cx="3547510" cy="553998"/>
                </a:xfrm>
                <a:prstGeom prst="rect">
                  <a:avLst/>
                </a:prstGeom>
                <a:blipFill>
                  <a:blip r:embed="rId3"/>
                  <a:stretch>
                    <a:fillRect t="-2222"/>
                  </a:stretch>
                </a:blipFill>
              </p:spPr>
              <p:txBody>
                <a:bodyPr/>
                <a:lstStyle/>
                <a:p>
                  <a:r>
                    <a:rPr lang="en-US">
                      <a:noFill/>
                    </a:rPr>
                    <a:t> </a:t>
                  </a:r>
                </a:p>
              </p:txBody>
            </p:sp>
          </mc:Fallback>
        </mc:AlternateContent>
        <p:sp>
          <p:nvSpPr>
            <p:cNvPr id="163" name="Rectangle 162">
              <a:extLst>
                <a:ext uri="{FF2B5EF4-FFF2-40B4-BE49-F238E27FC236}">
                  <a16:creationId xmlns:a16="http://schemas.microsoft.com/office/drawing/2014/main" id="{5DEF3B53-CCA4-A24B-A07B-625C4213AC52}"/>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Memory Controller</a:t>
              </a:r>
            </a:p>
          </p:txBody>
        </p:sp>
        <p:sp>
          <p:nvSpPr>
            <p:cNvPr id="164" name="Right Arrow 163">
              <a:extLst>
                <a:ext uri="{FF2B5EF4-FFF2-40B4-BE49-F238E27FC236}">
                  <a16:creationId xmlns:a16="http://schemas.microsoft.com/office/drawing/2014/main" id="{DB5F7629-3E1E-C342-8AFA-BC7FCEBA8D8C}"/>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165" name="Group 164">
            <a:extLst>
              <a:ext uri="{FF2B5EF4-FFF2-40B4-BE49-F238E27FC236}">
                <a16:creationId xmlns:a16="http://schemas.microsoft.com/office/drawing/2014/main" id="{9AC643D4-DB84-794F-8B21-2FB945E77CCA}"/>
              </a:ext>
            </a:extLst>
          </p:cNvPr>
          <p:cNvGrpSpPr/>
          <p:nvPr/>
        </p:nvGrpSpPr>
        <p:grpSpPr>
          <a:xfrm>
            <a:off x="73251" y="4054340"/>
            <a:ext cx="2652598" cy="2143375"/>
            <a:chOff x="66283" y="4261542"/>
            <a:chExt cx="2652598" cy="2143375"/>
          </a:xfrm>
        </p:grpSpPr>
        <p:sp>
          <p:nvSpPr>
            <p:cNvPr id="166" name="Rectangle 165">
              <a:extLst>
                <a:ext uri="{FF2B5EF4-FFF2-40B4-BE49-F238E27FC236}">
                  <a16:creationId xmlns:a16="http://schemas.microsoft.com/office/drawing/2014/main" id="{18A2DA73-88E9-1042-9AE8-F0EE18FCDDA6}"/>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67" name="Rounded Rectangle 166">
              <a:extLst>
                <a:ext uri="{FF2B5EF4-FFF2-40B4-BE49-F238E27FC236}">
                  <a16:creationId xmlns:a16="http://schemas.microsoft.com/office/drawing/2014/main" id="{39F2D3F3-A1C6-4746-AEA6-7E5877669BDD}"/>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68" name="Rectangle 167">
              <a:extLst>
                <a:ext uri="{FF2B5EF4-FFF2-40B4-BE49-F238E27FC236}">
                  <a16:creationId xmlns:a16="http://schemas.microsoft.com/office/drawing/2014/main" id="{A8352CE0-8AEA-AC40-8D78-F4DF8132EE39}"/>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169" name="Rectangle 168">
              <a:extLst>
                <a:ext uri="{FF2B5EF4-FFF2-40B4-BE49-F238E27FC236}">
                  <a16:creationId xmlns:a16="http://schemas.microsoft.com/office/drawing/2014/main" id="{93FE7E7A-A8FC-4D4D-9368-BCD429FEF0C2}"/>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70" name="Rectangle 169">
              <a:extLst>
                <a:ext uri="{FF2B5EF4-FFF2-40B4-BE49-F238E27FC236}">
                  <a16:creationId xmlns:a16="http://schemas.microsoft.com/office/drawing/2014/main" id="{85A7E14A-4A52-3D44-B062-AEB168AE2927}"/>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graphicFrame>
        <p:nvGraphicFramePr>
          <p:cNvPr id="171" name="Table 170">
            <a:extLst>
              <a:ext uri="{FF2B5EF4-FFF2-40B4-BE49-F238E27FC236}">
                <a16:creationId xmlns:a16="http://schemas.microsoft.com/office/drawing/2014/main" id="{EDA2F4D4-3E38-7D4D-A91C-5631C97D82AD}"/>
              </a:ext>
            </a:extLst>
          </p:cNvPr>
          <p:cNvGraphicFramePr>
            <a:graphicFrameLocks noGrp="1"/>
          </p:cNvGraphicFramePr>
          <p:nvPr/>
        </p:nvGraphicFramePr>
        <p:xfrm>
          <a:off x="216104" y="4670187"/>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1" i="1" dirty="0">
                          <a:latin typeface="Courier New" panose="02070309020205020404" pitchFamily="49" charset="0"/>
                          <a:cs typeface="Courier New" panose="02070309020205020404" pitchFamily="49" charset="0"/>
                        </a:rPr>
                        <a:t> </a:t>
                      </a:r>
                      <a:r>
                        <a:rPr lang="en-US" sz="1500" b="1" i="1" dirty="0" err="1">
                          <a:solidFill>
                            <a:srgbClr val="C00000"/>
                          </a:solidFill>
                          <a:latin typeface="Courier New" panose="02070309020205020404" pitchFamily="49" charset="0"/>
                          <a:cs typeface="Courier New" panose="02070309020205020404" pitchFamily="49" charset="0"/>
                        </a:rPr>
                        <a:t>bbop_new</a:t>
                      </a:r>
                      <a:endParaRPr lang="en-US" sz="1500" b="1"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172" name="Straight Arrow Connector 171">
            <a:extLst>
              <a:ext uri="{FF2B5EF4-FFF2-40B4-BE49-F238E27FC236}">
                <a16:creationId xmlns:a16="http://schemas.microsoft.com/office/drawing/2014/main" id="{BAC9DC85-0B23-9B4D-A586-37E54694C39F}"/>
              </a:ext>
            </a:extLst>
          </p:cNvPr>
          <p:cNvCxnSpPr>
            <a:cxnSpLocks/>
          </p:cNvCxnSpPr>
          <p:nvPr/>
        </p:nvCxnSpPr>
        <p:spPr>
          <a:xfrm>
            <a:off x="4780650" y="5284611"/>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3" name="Rectangle 172">
                <a:extLst>
                  <a:ext uri="{FF2B5EF4-FFF2-40B4-BE49-F238E27FC236}">
                    <a16:creationId xmlns:a16="http://schemas.microsoft.com/office/drawing/2014/main" id="{DD061FC1-710F-E34E-8C8E-FDB73F1C5A35}"/>
                  </a:ext>
                </a:extLst>
              </p:cNvPr>
              <p:cNvSpPr/>
              <p:nvPr/>
            </p:nvSpPr>
            <p:spPr>
              <a:xfrm>
                <a:off x="5069720" y="5861617"/>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73" name="Rectangle 172">
                <a:extLst>
                  <a:ext uri="{FF2B5EF4-FFF2-40B4-BE49-F238E27FC236}">
                    <a16:creationId xmlns:a16="http://schemas.microsoft.com/office/drawing/2014/main" id="{DD061FC1-710F-E34E-8C8E-FDB73F1C5A35}"/>
                  </a:ext>
                </a:extLst>
              </p:cNvPr>
              <p:cNvSpPr>
                <a:spLocks noRot="1" noChangeAspect="1" noMove="1" noResize="1" noEditPoints="1" noAdjustHandles="1" noChangeArrowheads="1" noChangeShapeType="1" noTextEdit="1"/>
              </p:cNvSpPr>
              <p:nvPr/>
            </p:nvSpPr>
            <p:spPr>
              <a:xfrm>
                <a:off x="5069720" y="5861617"/>
                <a:ext cx="1559686" cy="338554"/>
              </a:xfrm>
              <a:prstGeom prst="rect">
                <a:avLst/>
              </a:prstGeom>
              <a:blipFill>
                <a:blip r:embed="rId4"/>
                <a:stretch>
                  <a:fillRect t="-3571" b="-21429"/>
                </a:stretch>
              </a:blipFill>
            </p:spPr>
            <p:txBody>
              <a:bodyPr/>
              <a:lstStyle/>
              <a:p>
                <a:r>
                  <a:rPr lang="en-US">
                    <a:noFill/>
                  </a:rPr>
                  <a:t> </a:t>
                </a:r>
              </a:p>
            </p:txBody>
          </p:sp>
        </mc:Fallback>
      </mc:AlternateContent>
      <p:grpSp>
        <p:nvGrpSpPr>
          <p:cNvPr id="174" name="Group 173">
            <a:extLst>
              <a:ext uri="{FF2B5EF4-FFF2-40B4-BE49-F238E27FC236}">
                <a16:creationId xmlns:a16="http://schemas.microsoft.com/office/drawing/2014/main" id="{A9D43FE3-1C12-B444-B879-8D81CC478559}"/>
              </a:ext>
            </a:extLst>
          </p:cNvPr>
          <p:cNvGrpSpPr/>
          <p:nvPr/>
        </p:nvGrpSpPr>
        <p:grpSpPr>
          <a:xfrm>
            <a:off x="3275324" y="4542254"/>
            <a:ext cx="1427824" cy="1662994"/>
            <a:chOff x="2217624" y="4009629"/>
            <a:chExt cx="741370" cy="863478"/>
          </a:xfrm>
        </p:grpSpPr>
        <p:sp>
          <p:nvSpPr>
            <p:cNvPr id="175" name="Rounded Rectangle 174">
              <a:extLst>
                <a:ext uri="{FF2B5EF4-FFF2-40B4-BE49-F238E27FC236}">
                  <a16:creationId xmlns:a16="http://schemas.microsoft.com/office/drawing/2014/main" id="{073F394A-E58B-394F-9017-E5EAD693430D}"/>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76" name="Rectangle 175">
              <a:extLst>
                <a:ext uri="{FF2B5EF4-FFF2-40B4-BE49-F238E27FC236}">
                  <a16:creationId xmlns:a16="http://schemas.microsoft.com/office/drawing/2014/main" id="{12448943-FA3F-4646-9208-BF2C8ED7C9C5}"/>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177" name="Group 176">
              <a:extLst>
                <a:ext uri="{FF2B5EF4-FFF2-40B4-BE49-F238E27FC236}">
                  <a16:creationId xmlns:a16="http://schemas.microsoft.com/office/drawing/2014/main" id="{9FA04EA3-EA87-9C42-AF94-651C570F7730}"/>
                </a:ext>
              </a:extLst>
            </p:cNvPr>
            <p:cNvGrpSpPr/>
            <p:nvPr/>
          </p:nvGrpSpPr>
          <p:grpSpPr>
            <a:xfrm>
              <a:off x="2389421" y="4106286"/>
              <a:ext cx="472920" cy="530098"/>
              <a:chOff x="1825441" y="5257201"/>
              <a:chExt cx="348402" cy="390525"/>
            </a:xfrm>
          </p:grpSpPr>
          <p:sp>
            <p:nvSpPr>
              <p:cNvPr id="178" name="Oval 177">
                <a:extLst>
                  <a:ext uri="{FF2B5EF4-FFF2-40B4-BE49-F238E27FC236}">
                    <a16:creationId xmlns:a16="http://schemas.microsoft.com/office/drawing/2014/main" id="{6A50E784-167B-FF4D-872B-93116591A7DC}"/>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79" name="Oval 178">
                <a:extLst>
                  <a:ext uri="{FF2B5EF4-FFF2-40B4-BE49-F238E27FC236}">
                    <a16:creationId xmlns:a16="http://schemas.microsoft.com/office/drawing/2014/main" id="{AA221555-65C8-7849-A819-6B3AC5A26C93}"/>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80" name="Oval 179">
                <a:extLst>
                  <a:ext uri="{FF2B5EF4-FFF2-40B4-BE49-F238E27FC236}">
                    <a16:creationId xmlns:a16="http://schemas.microsoft.com/office/drawing/2014/main" id="{E9D5AF22-F43C-CE42-BEE2-76D5DA3EB801}"/>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181" name="Curved Connector 180">
                <a:extLst>
                  <a:ext uri="{FF2B5EF4-FFF2-40B4-BE49-F238E27FC236}">
                    <a16:creationId xmlns:a16="http://schemas.microsoft.com/office/drawing/2014/main" id="{C8A4CCF6-D1F2-0F43-9CCC-BFDF76751C19}"/>
                  </a:ext>
                </a:extLst>
              </p:cNvPr>
              <p:cNvCxnSpPr>
                <a:cxnSpLocks/>
                <a:stCxn id="178" idx="6"/>
                <a:endCxn id="17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2" name="Curved Connector 181">
                <a:extLst>
                  <a:ext uri="{FF2B5EF4-FFF2-40B4-BE49-F238E27FC236}">
                    <a16:creationId xmlns:a16="http://schemas.microsoft.com/office/drawing/2014/main" id="{A44A1938-1FDA-3844-A19C-34A244009785}"/>
                  </a:ext>
                </a:extLst>
              </p:cNvPr>
              <p:cNvCxnSpPr>
                <a:cxnSpLocks/>
                <a:stCxn id="179" idx="2"/>
                <a:endCxn id="17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3" name="Curved Connector 182">
                <a:extLst>
                  <a:ext uri="{FF2B5EF4-FFF2-40B4-BE49-F238E27FC236}">
                    <a16:creationId xmlns:a16="http://schemas.microsoft.com/office/drawing/2014/main" id="{34E1DBE5-D415-054F-8F4F-DD22506658A0}"/>
                  </a:ext>
                </a:extLst>
              </p:cNvPr>
              <p:cNvCxnSpPr>
                <a:cxnSpLocks/>
                <a:stCxn id="179" idx="4"/>
                <a:endCxn id="18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4" name="Curved Connector 183">
                <a:extLst>
                  <a:ext uri="{FF2B5EF4-FFF2-40B4-BE49-F238E27FC236}">
                    <a16:creationId xmlns:a16="http://schemas.microsoft.com/office/drawing/2014/main" id="{A9934780-25D4-864E-85B2-3134537ACA16}"/>
                  </a:ext>
                </a:extLst>
              </p:cNvPr>
              <p:cNvCxnSpPr>
                <a:cxnSpLocks/>
                <a:stCxn id="180" idx="1"/>
                <a:endCxn id="17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grpSp>
        <p:nvGrpSpPr>
          <p:cNvPr id="185" name="Group 184">
            <a:extLst>
              <a:ext uri="{FF2B5EF4-FFF2-40B4-BE49-F238E27FC236}">
                <a16:creationId xmlns:a16="http://schemas.microsoft.com/office/drawing/2014/main" id="{1352CAAC-4F4D-6E48-9ED5-9EC761D2767E}"/>
              </a:ext>
            </a:extLst>
          </p:cNvPr>
          <p:cNvGrpSpPr/>
          <p:nvPr/>
        </p:nvGrpSpPr>
        <p:grpSpPr>
          <a:xfrm>
            <a:off x="6862008" y="4050375"/>
            <a:ext cx="2366847" cy="2463263"/>
            <a:chOff x="6855040" y="4257577"/>
            <a:chExt cx="2366847" cy="2463263"/>
          </a:xfrm>
        </p:grpSpPr>
        <p:sp>
          <p:nvSpPr>
            <p:cNvPr id="186" name="Slide Number Placeholder 5">
              <a:extLst>
                <a:ext uri="{FF2B5EF4-FFF2-40B4-BE49-F238E27FC236}">
                  <a16:creationId xmlns:a16="http://schemas.microsoft.com/office/drawing/2014/main" id="{61D14E2C-ED0A-F248-9BF3-FA3EFF4CA30A}"/>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18</a:t>
              </a:r>
            </a:p>
          </p:txBody>
        </p:sp>
        <p:sp>
          <p:nvSpPr>
            <p:cNvPr id="187" name="Rectangle 186">
              <a:extLst>
                <a:ext uri="{FF2B5EF4-FFF2-40B4-BE49-F238E27FC236}">
                  <a16:creationId xmlns:a16="http://schemas.microsoft.com/office/drawing/2014/main" id="{D7B4B279-D617-D74D-8E6D-3BE232B1D3A1}"/>
                </a:ext>
              </a:extLst>
            </p:cNvPr>
            <p:cNvSpPr/>
            <p:nvPr/>
          </p:nvSpPr>
          <p:spPr>
            <a:xfrm>
              <a:off x="7279373" y="4555620"/>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88" name="Rounded Rectangle 187">
              <a:extLst>
                <a:ext uri="{FF2B5EF4-FFF2-40B4-BE49-F238E27FC236}">
                  <a16:creationId xmlns:a16="http://schemas.microsoft.com/office/drawing/2014/main" id="{C498A2E7-EABE-4345-ADCA-E11C1D73BF86}"/>
                </a:ext>
              </a:extLst>
            </p:cNvPr>
            <p:cNvSpPr/>
            <p:nvPr/>
          </p:nvSpPr>
          <p:spPr>
            <a:xfrm>
              <a:off x="7378326" y="5093017"/>
              <a:ext cx="1598850" cy="1447274"/>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189" name="Straight Arrow Connector 188">
              <a:extLst>
                <a:ext uri="{FF2B5EF4-FFF2-40B4-BE49-F238E27FC236}">
                  <a16:creationId xmlns:a16="http://schemas.microsoft.com/office/drawing/2014/main" id="{249AA1E4-4A97-9744-993C-2FFFC5CA62CA}"/>
                </a:ext>
              </a:extLst>
            </p:cNvPr>
            <p:cNvCxnSpPr>
              <a:cxnSpLocks/>
            </p:cNvCxnSpPr>
            <p:nvPr/>
          </p:nvCxnSpPr>
          <p:spPr>
            <a:xfrm>
              <a:off x="6855040" y="5591336"/>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90" name="Oval 189">
              <a:extLst>
                <a:ext uri="{FF2B5EF4-FFF2-40B4-BE49-F238E27FC236}">
                  <a16:creationId xmlns:a16="http://schemas.microsoft.com/office/drawing/2014/main" id="{8B562D45-FE2B-0E4B-8A9E-41F605225ED2}"/>
                </a:ext>
              </a:extLst>
            </p:cNvPr>
            <p:cNvSpPr/>
            <p:nvPr/>
          </p:nvSpPr>
          <p:spPr>
            <a:xfrm rot="16200000" flipH="1">
              <a:off x="8866977" y="6471697"/>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91" name="Oval 190">
              <a:extLst>
                <a:ext uri="{FF2B5EF4-FFF2-40B4-BE49-F238E27FC236}">
                  <a16:creationId xmlns:a16="http://schemas.microsoft.com/office/drawing/2014/main" id="{884456A1-491C-BB4D-B2A7-3B85F1CA2181}"/>
                </a:ext>
              </a:extLst>
            </p:cNvPr>
            <p:cNvSpPr/>
            <p:nvPr/>
          </p:nvSpPr>
          <p:spPr>
            <a:xfrm rot="16200000" flipH="1">
              <a:off x="8866977" y="5360238"/>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192" name="Group 191">
              <a:extLst>
                <a:ext uri="{FF2B5EF4-FFF2-40B4-BE49-F238E27FC236}">
                  <a16:creationId xmlns:a16="http://schemas.microsoft.com/office/drawing/2014/main" id="{C4BF901A-E5CB-E24F-BF2A-426CB67E375A}"/>
                </a:ext>
              </a:extLst>
            </p:cNvPr>
            <p:cNvGrpSpPr/>
            <p:nvPr/>
          </p:nvGrpSpPr>
          <p:grpSpPr>
            <a:xfrm>
              <a:off x="8308041" y="5176869"/>
              <a:ext cx="557538" cy="1269957"/>
              <a:chOff x="4830795" y="4111398"/>
              <a:chExt cx="289491" cy="755921"/>
            </a:xfrm>
          </p:grpSpPr>
          <p:grpSp>
            <p:nvGrpSpPr>
              <p:cNvPr id="202" name="Group 201">
                <a:extLst>
                  <a:ext uri="{FF2B5EF4-FFF2-40B4-BE49-F238E27FC236}">
                    <a16:creationId xmlns:a16="http://schemas.microsoft.com/office/drawing/2014/main" id="{CFD72E82-F53B-3A42-B146-340335087E8B}"/>
                  </a:ext>
                </a:extLst>
              </p:cNvPr>
              <p:cNvGrpSpPr/>
              <p:nvPr/>
            </p:nvGrpSpPr>
            <p:grpSpPr>
              <a:xfrm>
                <a:off x="4830795" y="4111398"/>
                <a:ext cx="289489" cy="755921"/>
                <a:chOff x="4830795" y="4111398"/>
                <a:chExt cx="289489" cy="755921"/>
              </a:xfrm>
            </p:grpSpPr>
            <p:sp>
              <p:nvSpPr>
                <p:cNvPr id="204" name="Rectangle 203">
                  <a:extLst>
                    <a:ext uri="{FF2B5EF4-FFF2-40B4-BE49-F238E27FC236}">
                      <a16:creationId xmlns:a16="http://schemas.microsoft.com/office/drawing/2014/main" id="{BDAB251D-2A8D-D247-A693-80AB694EAD77}"/>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05" name="Oval 204">
                  <a:extLst>
                    <a:ext uri="{FF2B5EF4-FFF2-40B4-BE49-F238E27FC236}">
                      <a16:creationId xmlns:a16="http://schemas.microsoft.com/office/drawing/2014/main" id="{5762801F-240B-F642-A13F-99166B439D05}"/>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06" name="Oval 205">
                  <a:extLst>
                    <a:ext uri="{FF2B5EF4-FFF2-40B4-BE49-F238E27FC236}">
                      <a16:creationId xmlns:a16="http://schemas.microsoft.com/office/drawing/2014/main" id="{2B557B16-EC3C-774E-9F1F-7491D87769CF}"/>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07" name="Oval 206">
                  <a:extLst>
                    <a:ext uri="{FF2B5EF4-FFF2-40B4-BE49-F238E27FC236}">
                      <a16:creationId xmlns:a16="http://schemas.microsoft.com/office/drawing/2014/main" id="{B2770ECE-B39A-734B-8600-61DCBA2DE4C2}"/>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08" name="Oval 207">
                  <a:extLst>
                    <a:ext uri="{FF2B5EF4-FFF2-40B4-BE49-F238E27FC236}">
                      <a16:creationId xmlns:a16="http://schemas.microsoft.com/office/drawing/2014/main" id="{E025AD8D-48A2-4949-825B-A755F6662F14}"/>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203" name="Rectangle 202">
                <a:extLst>
                  <a:ext uri="{FF2B5EF4-FFF2-40B4-BE49-F238E27FC236}">
                    <a16:creationId xmlns:a16="http://schemas.microsoft.com/office/drawing/2014/main" id="{C925FBB3-DC0D-A046-9C05-CF4594CA5E40}"/>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93" name="Group 192">
              <a:extLst>
                <a:ext uri="{FF2B5EF4-FFF2-40B4-BE49-F238E27FC236}">
                  <a16:creationId xmlns:a16="http://schemas.microsoft.com/office/drawing/2014/main" id="{7EAE495D-4A4B-0047-9734-F6D762FACB04}"/>
                </a:ext>
              </a:extLst>
            </p:cNvPr>
            <p:cNvGrpSpPr/>
            <p:nvPr/>
          </p:nvGrpSpPr>
          <p:grpSpPr>
            <a:xfrm rot="16200000">
              <a:off x="8185361" y="5662459"/>
              <a:ext cx="756076" cy="293602"/>
              <a:chOff x="4340198" y="1826549"/>
              <a:chExt cx="485918" cy="276639"/>
            </a:xfrm>
          </p:grpSpPr>
          <p:sp>
            <p:nvSpPr>
              <p:cNvPr id="200" name="Rectangle 199">
                <a:extLst>
                  <a:ext uri="{FF2B5EF4-FFF2-40B4-BE49-F238E27FC236}">
                    <a16:creationId xmlns:a16="http://schemas.microsoft.com/office/drawing/2014/main" id="{3A7D3514-AA53-DD4E-BD10-3AC9D3716CDD}"/>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01" name="Rectangle 200">
                <a:extLst>
                  <a:ext uri="{FF2B5EF4-FFF2-40B4-BE49-F238E27FC236}">
                    <a16:creationId xmlns:a16="http://schemas.microsoft.com/office/drawing/2014/main" id="{250E5945-6A10-8E49-8DAD-F7F940EE8C63}"/>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194" name="Rectangle 193">
              <a:extLst>
                <a:ext uri="{FF2B5EF4-FFF2-40B4-BE49-F238E27FC236}">
                  <a16:creationId xmlns:a16="http://schemas.microsoft.com/office/drawing/2014/main" id="{1AC69583-F8BE-7947-8E60-DFC316484ED2}"/>
                </a:ext>
              </a:extLst>
            </p:cNvPr>
            <p:cNvSpPr/>
            <p:nvPr/>
          </p:nvSpPr>
          <p:spPr>
            <a:xfrm rot="16200000">
              <a:off x="7072109" y="5668979"/>
              <a:ext cx="1073627"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1" i="1"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sp>
          <p:nvSpPr>
            <p:cNvPr id="195" name="Rectangle 194">
              <a:extLst>
                <a:ext uri="{FF2B5EF4-FFF2-40B4-BE49-F238E27FC236}">
                  <a16:creationId xmlns:a16="http://schemas.microsoft.com/office/drawing/2014/main" id="{7CB2A93D-2D56-BD4C-BA44-F22F1A331F0D}"/>
                </a:ext>
              </a:extLst>
            </p:cNvPr>
            <p:cNvSpPr/>
            <p:nvPr/>
          </p:nvSpPr>
          <p:spPr>
            <a:xfrm>
              <a:off x="7116062" y="4257577"/>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cxnSp>
          <p:nvCxnSpPr>
            <p:cNvPr id="196" name="Straight Arrow Connector 195">
              <a:extLst>
                <a:ext uri="{FF2B5EF4-FFF2-40B4-BE49-F238E27FC236}">
                  <a16:creationId xmlns:a16="http://schemas.microsoft.com/office/drawing/2014/main" id="{E538FA18-97AB-8B40-A433-96F80CA46C2A}"/>
                </a:ext>
              </a:extLst>
            </p:cNvPr>
            <p:cNvCxnSpPr>
              <a:cxnSpLocks/>
            </p:cNvCxnSpPr>
            <p:nvPr/>
          </p:nvCxnSpPr>
          <p:spPr>
            <a:xfrm flipV="1">
              <a:off x="7756927" y="5846929"/>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1D998F4-BA23-F848-9F6F-405E77EE6FE1}"/>
                </a:ext>
              </a:extLst>
            </p:cNvPr>
            <p:cNvSpPr/>
            <p:nvPr/>
          </p:nvSpPr>
          <p:spPr>
            <a:xfrm>
              <a:off x="7365094" y="4541202"/>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sp>
          <p:nvSpPr>
            <p:cNvPr id="198" name="Oval 197">
              <a:extLst>
                <a:ext uri="{FF2B5EF4-FFF2-40B4-BE49-F238E27FC236}">
                  <a16:creationId xmlns:a16="http://schemas.microsoft.com/office/drawing/2014/main" id="{1588C506-960D-4B43-A104-A633D531EB8F}"/>
                </a:ext>
              </a:extLst>
            </p:cNvPr>
            <p:cNvSpPr>
              <a:spLocks noChangeAspect="1"/>
            </p:cNvSpPr>
            <p:nvPr/>
          </p:nvSpPr>
          <p:spPr>
            <a:xfrm>
              <a:off x="8788782" y="634327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99" name="Oval 198">
              <a:extLst>
                <a:ext uri="{FF2B5EF4-FFF2-40B4-BE49-F238E27FC236}">
                  <a16:creationId xmlns:a16="http://schemas.microsoft.com/office/drawing/2014/main" id="{DF5B5716-6682-C04A-8371-D2DB4FD8DE0D}"/>
                </a:ext>
              </a:extLst>
            </p:cNvPr>
            <p:cNvSpPr>
              <a:spLocks noChangeAspect="1"/>
            </p:cNvSpPr>
            <p:nvPr/>
          </p:nvSpPr>
          <p:spPr>
            <a:xfrm>
              <a:off x="8782340" y="523978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aphicFrame>
        <p:nvGraphicFramePr>
          <p:cNvPr id="209" name="Table 208">
            <a:extLst>
              <a:ext uri="{FF2B5EF4-FFF2-40B4-BE49-F238E27FC236}">
                <a16:creationId xmlns:a16="http://schemas.microsoft.com/office/drawing/2014/main" id="{88DE2D38-1513-0044-8680-6E5DB1BB95E0}"/>
              </a:ext>
            </a:extLst>
          </p:cNvPr>
          <p:cNvGraphicFramePr>
            <a:graphicFrameLocks noGrp="1"/>
          </p:cNvGraphicFramePr>
          <p:nvPr/>
        </p:nvGraphicFramePr>
        <p:xfrm>
          <a:off x="5089713" y="4587513"/>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211" name="Rounded Rectangle 210">
            <a:extLst>
              <a:ext uri="{FF2B5EF4-FFF2-40B4-BE49-F238E27FC236}">
                <a16:creationId xmlns:a16="http://schemas.microsoft.com/office/drawing/2014/main" id="{A0D80D61-D9C4-CF44-A70A-AFEA98D71913}"/>
              </a:ext>
            </a:extLst>
          </p:cNvPr>
          <p:cNvSpPr/>
          <p:nvPr/>
        </p:nvSpPr>
        <p:spPr>
          <a:xfrm>
            <a:off x="312280" y="5259279"/>
            <a:ext cx="2034212" cy="287326"/>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8" name="Rounded Rectangle 57">
            <a:extLst>
              <a:ext uri="{FF2B5EF4-FFF2-40B4-BE49-F238E27FC236}">
                <a16:creationId xmlns:a16="http://schemas.microsoft.com/office/drawing/2014/main" id="{FC5E7F57-2884-F343-A8BC-08674C4FE3BF}"/>
              </a:ext>
            </a:extLst>
          </p:cNvPr>
          <p:cNvSpPr/>
          <p:nvPr/>
        </p:nvSpPr>
        <p:spPr>
          <a:xfrm>
            <a:off x="4984473" y="4456113"/>
            <a:ext cx="1705701" cy="1757217"/>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ounded Rectangle 58">
            <a:extLst>
              <a:ext uri="{FF2B5EF4-FFF2-40B4-BE49-F238E27FC236}">
                <a16:creationId xmlns:a16="http://schemas.microsoft.com/office/drawing/2014/main" id="{97F5BB6A-FE95-8341-9D94-DD1225D59D6F}"/>
              </a:ext>
            </a:extLst>
          </p:cNvPr>
          <p:cNvSpPr/>
          <p:nvPr/>
        </p:nvSpPr>
        <p:spPr>
          <a:xfrm>
            <a:off x="7355174" y="4405342"/>
            <a:ext cx="1705699" cy="1940186"/>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61" name="Rounded Rectangle 60">
            <a:extLst>
              <a:ext uri="{FF2B5EF4-FFF2-40B4-BE49-F238E27FC236}">
                <a16:creationId xmlns:a16="http://schemas.microsoft.com/office/drawing/2014/main" id="{A0D7A98F-9913-784E-830F-6BAF61737B22}"/>
              </a:ext>
            </a:extLst>
          </p:cNvPr>
          <p:cNvSpPr/>
          <p:nvPr/>
        </p:nvSpPr>
        <p:spPr>
          <a:xfrm>
            <a:off x="3231845" y="4464018"/>
            <a:ext cx="1536044" cy="1705742"/>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62" name="Rounded Rectangle 61">
            <a:extLst>
              <a:ext uri="{FF2B5EF4-FFF2-40B4-BE49-F238E27FC236}">
                <a16:creationId xmlns:a16="http://schemas.microsoft.com/office/drawing/2014/main" id="{B8FCF565-6A95-394C-9062-76C4B03406BA}"/>
              </a:ext>
            </a:extLst>
          </p:cNvPr>
          <p:cNvSpPr/>
          <p:nvPr/>
        </p:nvSpPr>
        <p:spPr>
          <a:xfrm>
            <a:off x="3068818" y="4320544"/>
            <a:ext cx="3917839" cy="2202366"/>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63" name="Slide Number Placeholder 3">
            <a:extLst>
              <a:ext uri="{FF2B5EF4-FFF2-40B4-BE49-F238E27FC236}">
                <a16:creationId xmlns:a16="http://schemas.microsoft.com/office/drawing/2014/main" id="{69265219-7718-3545-9FA1-3BA420796461}"/>
              </a:ext>
            </a:extLst>
          </p:cNvPr>
          <p:cNvSpPr txBox="1">
            <a:spLocks/>
          </p:cNvSpPr>
          <p:nvPr/>
        </p:nvSpPr>
        <p:spPr>
          <a:xfrm>
            <a:off x="6955138" y="6417486"/>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5766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Effect transition="in" filter="fade">
                                      <p:cBhvr>
                                        <p:cTn id="7" dur="500"/>
                                        <p:tgtEl>
                                          <p:spTgt spid="15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7">
                                            <p:txEl>
                                              <p:pRg st="2" end="2"/>
                                            </p:txEl>
                                          </p:spTgt>
                                        </p:tgtEl>
                                        <p:attrNameLst>
                                          <p:attrName>style.visibility</p:attrName>
                                        </p:attrNameLst>
                                      </p:cBhvr>
                                      <p:to>
                                        <p:strVal val="visible"/>
                                      </p:to>
                                    </p:set>
                                    <p:animEffect transition="in" filter="fade">
                                      <p:cBhvr>
                                        <p:cTn id="15" dur="500"/>
                                        <p:tgtEl>
                                          <p:spTgt spid="157">
                                            <p:txEl>
                                              <p:pRg st="2" end="2"/>
                                            </p:txEl>
                                          </p:spTgt>
                                        </p:tgtEl>
                                      </p:cBhvr>
                                    </p:animEffect>
                                  </p:childTnLst>
                                </p:cTn>
                              </p:par>
                              <p:par>
                                <p:cTn id="16" presetID="10" presetClass="exit" presetSubtype="0" fill="hold" grpId="1" nodeType="withEffect">
                                  <p:stCondLst>
                                    <p:cond delay="0"/>
                                  </p:stCondLst>
                                  <p:childTnLst>
                                    <p:animEffect transition="out" filter="fade">
                                      <p:cBhvr>
                                        <p:cTn id="17" dur="500"/>
                                        <p:tgtEl>
                                          <p:spTgt spid="62"/>
                                        </p:tgtEl>
                                      </p:cBhvr>
                                    </p:animEffect>
                                    <p:set>
                                      <p:cBhvr>
                                        <p:cTn id="18" dur="1" fill="hold">
                                          <p:stCondLst>
                                            <p:cond delay="499"/>
                                          </p:stCondLst>
                                        </p:cTn>
                                        <p:tgtEl>
                                          <p:spTgt spid="6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11"/>
                                        </p:tgtEl>
                                        <p:attrNameLst>
                                          <p:attrName>style.visibility</p:attrName>
                                        </p:attrNameLst>
                                      </p:cBhvr>
                                      <p:to>
                                        <p:strVal val="visible"/>
                                      </p:to>
                                    </p:set>
                                    <p:animEffect transition="in" filter="fade">
                                      <p:cBhvr>
                                        <p:cTn id="21" dur="500"/>
                                        <p:tgtEl>
                                          <p:spTgt spid="2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11"/>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57">
                                            <p:txEl>
                                              <p:pRg st="4" end="4"/>
                                            </p:txEl>
                                          </p:spTgt>
                                        </p:tgtEl>
                                        <p:attrNameLst>
                                          <p:attrName>style.visibility</p:attrName>
                                        </p:attrNameLst>
                                      </p:cBhvr>
                                      <p:to>
                                        <p:strVal val="visible"/>
                                      </p:to>
                                    </p:set>
                                    <p:animEffect transition="in" filter="fade">
                                      <p:cBhvr>
                                        <p:cTn id="28" dur="500"/>
                                        <p:tgtEl>
                                          <p:spTgt spid="157">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8"/>
                                        </p:tgtEl>
                                      </p:cBhvr>
                                    </p:animEffect>
                                    <p:set>
                                      <p:cBhvr>
                                        <p:cTn id="36" dur="1" fill="hold">
                                          <p:stCondLst>
                                            <p:cond delay="499"/>
                                          </p:stCondLst>
                                        </p:cTn>
                                        <p:tgtEl>
                                          <p:spTgt spid="58"/>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par>
                                <p:cTn id="40" presetID="10" presetClass="entr" presetSubtype="0" fill="hold" nodeType="withEffect">
                                  <p:stCondLst>
                                    <p:cond delay="0"/>
                                  </p:stCondLst>
                                  <p:childTnLst>
                                    <p:set>
                                      <p:cBhvr>
                                        <p:cTn id="41" dur="1" fill="hold">
                                          <p:stCondLst>
                                            <p:cond delay="0"/>
                                          </p:stCondLst>
                                        </p:cTn>
                                        <p:tgtEl>
                                          <p:spTgt spid="157">
                                            <p:txEl>
                                              <p:pRg st="6" end="6"/>
                                            </p:txEl>
                                          </p:spTgt>
                                        </p:tgtEl>
                                        <p:attrNameLst>
                                          <p:attrName>style.visibility</p:attrName>
                                        </p:attrNameLst>
                                      </p:cBhvr>
                                      <p:to>
                                        <p:strVal val="visible"/>
                                      </p:to>
                                    </p:set>
                                    <p:animEffect transition="in" filter="fade">
                                      <p:cBhvr>
                                        <p:cTn id="42" dur="500"/>
                                        <p:tgtEl>
                                          <p:spTgt spid="15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61"/>
                                        </p:tgtEl>
                                      </p:cBhvr>
                                    </p:animEffect>
                                    <p:set>
                                      <p:cBhvr>
                                        <p:cTn id="47" dur="1" fill="hold">
                                          <p:stCondLst>
                                            <p:cond delay="499"/>
                                          </p:stCondLst>
                                        </p:cTn>
                                        <p:tgtEl>
                                          <p:spTgt spid="61"/>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fade">
                                      <p:cBhvr>
                                        <p:cTn id="5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1" grpId="1" animBg="1"/>
      <p:bldP spid="58" grpId="0" animBg="1"/>
      <p:bldP spid="58" grpId="1" animBg="1"/>
      <p:bldP spid="59" grpId="0" animBg="1"/>
      <p:bldP spid="61" grpId="0" animBg="1"/>
      <p:bldP spid="61" grpId="1" animBg="1"/>
      <p:bldP spid="62" grpId="0" animBg="1"/>
      <p:bldP spid="62"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3BFC-E9D1-1242-B403-407892ED0A3F}"/>
              </a:ext>
            </a:extLst>
          </p:cNvPr>
          <p:cNvSpPr>
            <a:spLocks noGrp="1"/>
          </p:cNvSpPr>
          <p:nvPr>
            <p:ph type="title"/>
          </p:nvPr>
        </p:nvSpPr>
        <p:spPr/>
        <p:txBody>
          <a:bodyPr/>
          <a:lstStyle/>
          <a:p>
            <a:r>
              <a:rPr lang="en-US" sz="4400" b="1" dirty="0">
                <a:latin typeface="Cambria" panose="02040503050406030204" pitchFamily="18" charset="0"/>
              </a:rPr>
              <a:t>More in the Paper</a:t>
            </a:r>
          </a:p>
        </p:txBody>
      </p:sp>
      <p:grpSp>
        <p:nvGrpSpPr>
          <p:cNvPr id="3" name="Group 2">
            <a:extLst>
              <a:ext uri="{FF2B5EF4-FFF2-40B4-BE49-F238E27FC236}">
                <a16:creationId xmlns:a16="http://schemas.microsoft.com/office/drawing/2014/main" id="{C23BFDBB-9CAE-4F42-8D67-DF44BAA2C723}"/>
              </a:ext>
            </a:extLst>
          </p:cNvPr>
          <p:cNvGrpSpPr/>
          <p:nvPr/>
        </p:nvGrpSpPr>
        <p:grpSpPr>
          <a:xfrm>
            <a:off x="1327974" y="1005756"/>
            <a:ext cx="6488052" cy="3979367"/>
            <a:chOff x="1327974" y="1362217"/>
            <a:chExt cx="6488052" cy="3979367"/>
          </a:xfrm>
          <a:solidFill>
            <a:schemeClr val="bg2">
              <a:lumMod val="75000"/>
            </a:schemeClr>
          </a:solidFill>
        </p:grpSpPr>
        <p:sp>
          <p:nvSpPr>
            <p:cNvPr id="4" name="Rectangle 3">
              <a:extLst>
                <a:ext uri="{FF2B5EF4-FFF2-40B4-BE49-F238E27FC236}">
                  <a16:creationId xmlns:a16="http://schemas.microsoft.com/office/drawing/2014/main" id="{5E509237-9A28-6E43-B4B5-7B3410449C33}"/>
                </a:ext>
              </a:extLst>
            </p:cNvPr>
            <p:cNvSpPr/>
            <p:nvPr/>
          </p:nvSpPr>
          <p:spPr>
            <a:xfrm>
              <a:off x="1327974" y="1362217"/>
              <a:ext cx="6488052"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Efficiently transposing data</a:t>
              </a:r>
            </a:p>
          </p:txBody>
        </p:sp>
        <p:sp>
          <p:nvSpPr>
            <p:cNvPr id="5" name="Rectangle 4">
              <a:extLst>
                <a:ext uri="{FF2B5EF4-FFF2-40B4-BE49-F238E27FC236}">
                  <a16:creationId xmlns:a16="http://schemas.microsoft.com/office/drawing/2014/main" id="{46024FA7-0E36-0348-8E83-CE41B3D635C5}"/>
                </a:ext>
              </a:extLst>
            </p:cNvPr>
            <p:cNvSpPr/>
            <p:nvPr/>
          </p:nvSpPr>
          <p:spPr>
            <a:xfrm>
              <a:off x="1327974" y="1991891"/>
              <a:ext cx="6488052"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Programming interface</a:t>
              </a:r>
            </a:p>
          </p:txBody>
        </p:sp>
        <p:sp>
          <p:nvSpPr>
            <p:cNvPr id="6" name="Rectangle 5">
              <a:extLst>
                <a:ext uri="{FF2B5EF4-FFF2-40B4-BE49-F238E27FC236}">
                  <a16:creationId xmlns:a16="http://schemas.microsoft.com/office/drawing/2014/main" id="{FAEB57DE-CE03-3842-AE33-C6632E89D95A}"/>
                </a:ext>
              </a:extLst>
            </p:cNvPr>
            <p:cNvSpPr/>
            <p:nvPr/>
          </p:nvSpPr>
          <p:spPr>
            <a:xfrm>
              <a:off x="1327974" y="2621565"/>
              <a:ext cx="6488052" cy="830997"/>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Handling page faults, address translation, coherence, and interrupts</a:t>
              </a:r>
            </a:p>
          </p:txBody>
        </p:sp>
        <p:sp>
          <p:nvSpPr>
            <p:cNvPr id="7" name="Rectangle 6">
              <a:extLst>
                <a:ext uri="{FF2B5EF4-FFF2-40B4-BE49-F238E27FC236}">
                  <a16:creationId xmlns:a16="http://schemas.microsoft.com/office/drawing/2014/main" id="{B0CA1848-8566-5D4A-A234-7E018C4D2764}"/>
                </a:ext>
              </a:extLst>
            </p:cNvPr>
            <p:cNvSpPr/>
            <p:nvPr/>
          </p:nvSpPr>
          <p:spPr>
            <a:xfrm>
              <a:off x="1327974" y="3620571"/>
              <a:ext cx="6488052"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Handling limited subarray size</a:t>
              </a:r>
            </a:p>
          </p:txBody>
        </p:sp>
        <p:sp>
          <p:nvSpPr>
            <p:cNvPr id="8" name="Rectangle 7">
              <a:extLst>
                <a:ext uri="{FF2B5EF4-FFF2-40B4-BE49-F238E27FC236}">
                  <a16:creationId xmlns:a16="http://schemas.microsoft.com/office/drawing/2014/main" id="{CA458648-003A-BC4F-8807-7135981C93E8}"/>
                </a:ext>
              </a:extLst>
            </p:cNvPr>
            <p:cNvSpPr/>
            <p:nvPr/>
          </p:nvSpPr>
          <p:spPr>
            <a:xfrm>
              <a:off x="1327974" y="4250245"/>
              <a:ext cx="6488052"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Security implications</a:t>
              </a:r>
            </a:p>
          </p:txBody>
        </p:sp>
        <p:sp>
          <p:nvSpPr>
            <p:cNvPr id="9" name="Rectangle 8">
              <a:extLst>
                <a:ext uri="{FF2B5EF4-FFF2-40B4-BE49-F238E27FC236}">
                  <a16:creationId xmlns:a16="http://schemas.microsoft.com/office/drawing/2014/main" id="{B7338D2E-4E21-B049-9F43-5B0988F9961B}"/>
                </a:ext>
              </a:extLst>
            </p:cNvPr>
            <p:cNvSpPr/>
            <p:nvPr/>
          </p:nvSpPr>
          <p:spPr>
            <a:xfrm>
              <a:off x="1327974" y="4879919"/>
              <a:ext cx="6488052"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Limitations of our framework</a:t>
              </a:r>
            </a:p>
          </p:txBody>
        </p:sp>
      </p:grpSp>
      <p:pic>
        <p:nvPicPr>
          <p:cNvPr id="11" name="Picture 10">
            <a:extLst>
              <a:ext uri="{FF2B5EF4-FFF2-40B4-BE49-F238E27FC236}">
                <a16:creationId xmlns:a16="http://schemas.microsoft.com/office/drawing/2014/main" id="{0F86399A-052D-BB43-B15D-E5D6C0B48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146" y="858745"/>
            <a:ext cx="6069707" cy="1734924"/>
          </a:xfrm>
          <a:prstGeom prst="rect">
            <a:avLst/>
          </a:prstGeom>
          <a:ln w="28575">
            <a:solidFill>
              <a:schemeClr val="tx1"/>
            </a:solidFill>
          </a:ln>
        </p:spPr>
      </p:pic>
      <p:sp>
        <p:nvSpPr>
          <p:cNvPr id="12" name="Slide Number Placeholder 3">
            <a:extLst>
              <a:ext uri="{FF2B5EF4-FFF2-40B4-BE49-F238E27FC236}">
                <a16:creationId xmlns:a16="http://schemas.microsoft.com/office/drawing/2014/main" id="{7849E0F0-3C82-F642-9239-E92311EBC649}"/>
              </a:ext>
            </a:extLst>
          </p:cNvPr>
          <p:cNvSpPr txBox="1">
            <a:spLocks/>
          </p:cNvSpPr>
          <p:nvPr/>
        </p:nvSpPr>
        <p:spPr>
          <a:xfrm>
            <a:off x="6955138" y="6417486"/>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EED57D84-B750-F612-74E0-494F64866E7F}"/>
              </a:ext>
            </a:extLst>
          </p:cNvPr>
          <p:cNvSpPr txBox="1"/>
          <p:nvPr/>
        </p:nvSpPr>
        <p:spPr>
          <a:xfrm>
            <a:off x="56914" y="858745"/>
            <a:ext cx="9088739" cy="307777"/>
          </a:xfrm>
          <a:prstGeom prst="rect">
            <a:avLst/>
          </a:prstGeom>
          <a:noFill/>
        </p:spPr>
        <p:txBody>
          <a:bodyPr wrap="square">
            <a:spAutoFit/>
          </a:bodyPr>
          <a:lstStyle/>
          <a:p>
            <a:pPr algn="ctr"/>
            <a:r>
              <a:rPr lang="en-US" sz="1400" b="1" dirty="0">
                <a:latin typeface="Cambria" panose="02040503050406030204" pitchFamily="18" charset="0"/>
                <a:hlinkClick r:id="rId4"/>
              </a:rPr>
              <a:t>https://people.inf.ethz.ch/omutlu/pub/SIMDRAM_asplos21.pdf</a:t>
            </a:r>
            <a:r>
              <a:rPr lang="en-US" sz="1400" b="1" dirty="0">
                <a:latin typeface="Cambria" panose="02040503050406030204" pitchFamily="18" charset="0"/>
              </a:rPr>
              <a:t> </a:t>
            </a:r>
          </a:p>
        </p:txBody>
      </p:sp>
    </p:spTree>
    <p:extLst>
      <p:ext uri="{BB962C8B-B14F-4D97-AF65-F5344CB8AC3E}">
        <p14:creationId xmlns:p14="http://schemas.microsoft.com/office/powerpoint/2010/main" val="361197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3"/>
                                        </p:tgtEl>
                                        <p:attrNameLst>
                                          <p:attrName>ppt_x</p:attrName>
                                          <p:attrName>ppt_y</p:attrName>
                                        </p:attrNameLst>
                                      </p:cBhvr>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4AB7-AB37-0A4D-8C50-DBAC614EDDE9}"/>
              </a:ext>
            </a:extLst>
          </p:cNvPr>
          <p:cNvSpPr>
            <a:spLocks noGrp="1"/>
          </p:cNvSpPr>
          <p:nvPr>
            <p:ph type="title"/>
          </p:nvPr>
        </p:nvSpPr>
        <p:spPr/>
        <p:txBody>
          <a:bodyPr/>
          <a:lstStyle/>
          <a:p>
            <a:r>
              <a:rPr lang="en-US" sz="4400" dirty="0"/>
              <a:t>SIMDRAM Key Results</a:t>
            </a:r>
          </a:p>
        </p:txBody>
      </p:sp>
      <p:sp>
        <p:nvSpPr>
          <p:cNvPr id="3" name="Content Placeholder 2">
            <a:extLst>
              <a:ext uri="{FF2B5EF4-FFF2-40B4-BE49-F238E27FC236}">
                <a16:creationId xmlns:a16="http://schemas.microsoft.com/office/drawing/2014/main" id="{365FDE68-9981-7943-A013-F882D934F5CA}"/>
              </a:ext>
            </a:extLst>
          </p:cNvPr>
          <p:cNvSpPr>
            <a:spLocks noGrp="1"/>
          </p:cNvSpPr>
          <p:nvPr>
            <p:ph idx="1"/>
          </p:nvPr>
        </p:nvSpPr>
        <p:spPr>
          <a:xfrm>
            <a:off x="75991" y="911224"/>
            <a:ext cx="8987622" cy="5867329"/>
          </a:xfrm>
        </p:spPr>
        <p:txBody>
          <a:bodyPr/>
          <a:lstStyle/>
          <a:p>
            <a:pPr marL="0" indent="0">
              <a:buNone/>
            </a:pPr>
            <a:r>
              <a:rPr lang="en-US" sz="3200" dirty="0"/>
              <a:t>Evaluated on:</a:t>
            </a:r>
            <a:endParaRPr lang="en-US" sz="800" dirty="0"/>
          </a:p>
          <a:p>
            <a:pPr lvl="1"/>
            <a:r>
              <a:rPr lang="en-US" dirty="0">
                <a:solidFill>
                  <a:schemeClr val="accent1">
                    <a:lumMod val="75000"/>
                  </a:schemeClr>
                </a:solidFill>
              </a:rPr>
              <a:t>16 complex in-DRAM operations</a:t>
            </a:r>
          </a:p>
          <a:p>
            <a:pPr lvl="1"/>
            <a:r>
              <a:rPr lang="en-US" dirty="0">
                <a:solidFill>
                  <a:schemeClr val="accent1">
                    <a:lumMod val="75000"/>
                  </a:schemeClr>
                </a:solidFill>
              </a:rPr>
              <a:t>7 commonly-used real-world applications</a:t>
            </a:r>
          </a:p>
          <a:p>
            <a:pPr lvl="1"/>
            <a:endParaRPr lang="en-US" sz="1000" dirty="0">
              <a:solidFill>
                <a:schemeClr val="accent1">
                  <a:lumMod val="75000"/>
                </a:schemeClr>
              </a:solidFill>
            </a:endParaRPr>
          </a:p>
          <a:p>
            <a:pPr marL="0" indent="0">
              <a:buNone/>
            </a:pPr>
            <a:r>
              <a:rPr lang="en-US" b="1" dirty="0"/>
              <a:t>SIMDRAM provides:</a:t>
            </a:r>
          </a:p>
          <a:p>
            <a:pPr marL="0" indent="0">
              <a:buNone/>
            </a:pPr>
            <a:endParaRPr lang="en-US" sz="800" b="1" dirty="0"/>
          </a:p>
          <a:p>
            <a:r>
              <a:rPr lang="en-US" b="1" dirty="0">
                <a:solidFill>
                  <a:schemeClr val="accent6">
                    <a:lumMod val="75000"/>
                  </a:schemeClr>
                </a:solidFill>
              </a:rPr>
              <a:t>88×</a:t>
            </a:r>
            <a:r>
              <a:rPr lang="en-US" dirty="0">
                <a:solidFill>
                  <a:schemeClr val="accent6">
                    <a:lumMod val="75000"/>
                  </a:schemeClr>
                </a:solidFill>
              </a:rPr>
              <a:t> </a:t>
            </a:r>
            <a:r>
              <a:rPr lang="en-US" dirty="0"/>
              <a:t>and </a:t>
            </a:r>
            <a:r>
              <a:rPr lang="en-US" b="1" dirty="0">
                <a:solidFill>
                  <a:schemeClr val="accent6">
                    <a:lumMod val="75000"/>
                  </a:schemeClr>
                </a:solidFill>
              </a:rPr>
              <a:t>5.8×</a:t>
            </a:r>
            <a:r>
              <a:rPr lang="en-US" dirty="0"/>
              <a:t> the </a:t>
            </a:r>
            <a:r>
              <a:rPr lang="en-US" b="1" dirty="0">
                <a:solidFill>
                  <a:schemeClr val="accent1">
                    <a:lumMod val="75000"/>
                  </a:schemeClr>
                </a:solidFill>
              </a:rPr>
              <a:t>throughput</a:t>
            </a:r>
            <a:r>
              <a:rPr lang="en-US" dirty="0"/>
              <a:t> of a </a:t>
            </a:r>
            <a:r>
              <a:rPr lang="en-US" b="1" dirty="0">
                <a:solidFill>
                  <a:srgbClr val="C00000"/>
                </a:solidFill>
              </a:rPr>
              <a:t>CPU</a:t>
            </a:r>
            <a:r>
              <a:rPr lang="en-US" dirty="0"/>
              <a:t> and a</a:t>
            </a:r>
            <a:r>
              <a:rPr lang="en-US" b="1" dirty="0">
                <a:solidFill>
                  <a:srgbClr val="C00000"/>
                </a:solidFill>
              </a:rPr>
              <a:t> high-end GPU</a:t>
            </a:r>
            <a:r>
              <a:rPr lang="en-US" dirty="0"/>
              <a:t>, respectively, over </a:t>
            </a:r>
            <a:r>
              <a:rPr lang="en-US" b="1" dirty="0"/>
              <a:t>16 operations</a:t>
            </a:r>
          </a:p>
          <a:p>
            <a:endParaRPr lang="en-US" sz="800" b="1" dirty="0"/>
          </a:p>
          <a:p>
            <a:r>
              <a:rPr lang="en-US" b="1" dirty="0">
                <a:solidFill>
                  <a:schemeClr val="accent6">
                    <a:lumMod val="75000"/>
                  </a:schemeClr>
                </a:solidFill>
              </a:rPr>
              <a:t>257×</a:t>
            </a:r>
            <a:r>
              <a:rPr lang="en-US" dirty="0">
                <a:solidFill>
                  <a:schemeClr val="accent6">
                    <a:lumMod val="75000"/>
                  </a:schemeClr>
                </a:solidFill>
              </a:rPr>
              <a:t> </a:t>
            </a:r>
            <a:r>
              <a:rPr lang="en-US" dirty="0"/>
              <a:t>and </a:t>
            </a:r>
            <a:r>
              <a:rPr lang="en-US" b="1" dirty="0">
                <a:solidFill>
                  <a:schemeClr val="accent6">
                    <a:lumMod val="75000"/>
                  </a:schemeClr>
                </a:solidFill>
              </a:rPr>
              <a:t>31× </a:t>
            </a:r>
            <a:r>
              <a:rPr lang="en-US" dirty="0"/>
              <a:t>the </a:t>
            </a:r>
            <a:r>
              <a:rPr lang="en-US" b="1" dirty="0">
                <a:solidFill>
                  <a:schemeClr val="accent1">
                    <a:lumMod val="75000"/>
                  </a:schemeClr>
                </a:solidFill>
              </a:rPr>
              <a:t>energy efficiency</a:t>
            </a:r>
            <a:r>
              <a:rPr lang="en-US" dirty="0">
                <a:solidFill>
                  <a:schemeClr val="accent1">
                    <a:lumMod val="75000"/>
                  </a:schemeClr>
                </a:solidFill>
              </a:rPr>
              <a:t> </a:t>
            </a:r>
            <a:r>
              <a:rPr lang="en-US" dirty="0"/>
              <a:t>of a </a:t>
            </a:r>
            <a:r>
              <a:rPr lang="en-US" b="1" dirty="0">
                <a:solidFill>
                  <a:srgbClr val="C00000"/>
                </a:solidFill>
              </a:rPr>
              <a:t>CPU</a:t>
            </a:r>
            <a:r>
              <a:rPr lang="en-US" dirty="0"/>
              <a:t> and a </a:t>
            </a:r>
            <a:r>
              <a:rPr lang="en-US" b="1" dirty="0">
                <a:solidFill>
                  <a:srgbClr val="C00000"/>
                </a:solidFill>
              </a:rPr>
              <a:t>high-end GPU</a:t>
            </a:r>
            <a:r>
              <a:rPr lang="en-US" dirty="0"/>
              <a:t>, respectively, over</a:t>
            </a:r>
            <a:r>
              <a:rPr lang="en-US" b="1" dirty="0"/>
              <a:t> 16 operations</a:t>
            </a:r>
          </a:p>
          <a:p>
            <a:endParaRPr lang="en-US" sz="800" b="1" dirty="0"/>
          </a:p>
          <a:p>
            <a:r>
              <a:rPr lang="en-US" b="1" dirty="0">
                <a:solidFill>
                  <a:schemeClr val="accent6">
                    <a:lumMod val="75000"/>
                  </a:schemeClr>
                </a:solidFill>
              </a:rPr>
              <a:t>21× </a:t>
            </a:r>
            <a:r>
              <a:rPr lang="en-US" dirty="0"/>
              <a:t>and </a:t>
            </a:r>
            <a:r>
              <a:rPr lang="en-US" b="1" dirty="0">
                <a:solidFill>
                  <a:schemeClr val="accent6">
                    <a:lumMod val="75000"/>
                  </a:schemeClr>
                </a:solidFill>
              </a:rPr>
              <a:t>2.1×</a:t>
            </a:r>
            <a:r>
              <a:rPr lang="en-US" dirty="0"/>
              <a:t> the </a:t>
            </a:r>
            <a:r>
              <a:rPr lang="en-US" b="1" dirty="0">
                <a:solidFill>
                  <a:schemeClr val="accent1">
                    <a:lumMod val="75000"/>
                  </a:schemeClr>
                </a:solidFill>
              </a:rPr>
              <a:t>performance</a:t>
            </a:r>
            <a:r>
              <a:rPr lang="en-US" dirty="0"/>
              <a:t> of a </a:t>
            </a:r>
            <a:r>
              <a:rPr lang="en-US" b="1" dirty="0">
                <a:solidFill>
                  <a:srgbClr val="C00000"/>
                </a:solidFill>
              </a:rPr>
              <a:t>CPU</a:t>
            </a:r>
            <a:r>
              <a:rPr lang="en-US" dirty="0"/>
              <a:t> an a </a:t>
            </a:r>
            <a:r>
              <a:rPr lang="en-US" b="1" dirty="0">
                <a:solidFill>
                  <a:srgbClr val="C00000"/>
                </a:solidFill>
              </a:rPr>
              <a:t>high-end GPU</a:t>
            </a:r>
            <a:r>
              <a:rPr lang="en-US" dirty="0"/>
              <a:t>, over </a:t>
            </a:r>
            <a:r>
              <a:rPr lang="en-US" b="1" dirty="0"/>
              <a:t>seven real-world applications</a:t>
            </a:r>
          </a:p>
          <a:p>
            <a:endParaRPr lang="en-US" sz="3200" dirty="0">
              <a:solidFill>
                <a:schemeClr val="accent1">
                  <a:lumMod val="75000"/>
                </a:schemeClr>
              </a:solidFill>
            </a:endParaRPr>
          </a:p>
          <a:p>
            <a:endParaRPr lang="en-US" dirty="0"/>
          </a:p>
          <a:p>
            <a:endParaRPr lang="en-US" dirty="0"/>
          </a:p>
          <a:p>
            <a:endParaRPr lang="en-US" dirty="0"/>
          </a:p>
        </p:txBody>
      </p:sp>
      <p:sp>
        <p:nvSpPr>
          <p:cNvPr id="4" name="Slide Number Placeholder 2">
            <a:extLst>
              <a:ext uri="{FF2B5EF4-FFF2-40B4-BE49-F238E27FC236}">
                <a16:creationId xmlns:a16="http://schemas.microsoft.com/office/drawing/2014/main" id="{C06FDFAA-E131-3ECE-F192-79AB2C43DDD0}"/>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48</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1637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More on SIMDRAM</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225021563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74617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96C9D-441C-2052-8D79-2803664FFA27}"/>
              </a:ext>
            </a:extLst>
          </p:cNvPr>
          <p:cNvSpPr>
            <a:spLocks noGrp="1"/>
          </p:cNvSpPr>
          <p:nvPr>
            <p:ph type="title"/>
          </p:nvPr>
        </p:nvSpPr>
        <p:spPr/>
        <p:txBody>
          <a:bodyPr/>
          <a:lstStyle/>
          <a:p>
            <a:r>
              <a:rPr lang="en-US" dirty="0"/>
              <a:t>SIMDRAM: Follow-Ups</a:t>
            </a:r>
          </a:p>
        </p:txBody>
      </p:sp>
      <p:sp>
        <p:nvSpPr>
          <p:cNvPr id="3" name="Content Placeholder 2">
            <a:extLst>
              <a:ext uri="{FF2B5EF4-FFF2-40B4-BE49-F238E27FC236}">
                <a16:creationId xmlns:a16="http://schemas.microsoft.com/office/drawing/2014/main" id="{EF1BBCC4-DDF5-7E80-69E9-27FA9A4B6C5B}"/>
              </a:ext>
            </a:extLst>
          </p:cNvPr>
          <p:cNvSpPr>
            <a:spLocks noGrp="1"/>
          </p:cNvSpPr>
          <p:nvPr>
            <p:ph idx="1"/>
          </p:nvPr>
        </p:nvSpPr>
        <p:spPr>
          <a:xfrm>
            <a:off x="228600" y="1124744"/>
            <a:ext cx="8610600" cy="5123656"/>
          </a:xfrm>
        </p:spPr>
        <p:txBody>
          <a:bodyPr/>
          <a:lstStyle/>
          <a:p>
            <a:r>
              <a:rPr lang="en-US" dirty="0">
                <a:solidFill>
                  <a:srgbClr val="FF0000"/>
                </a:solidFill>
              </a:rPr>
              <a:t>Limitations of current substrate? </a:t>
            </a:r>
          </a:p>
          <a:p>
            <a:pPr lvl="1"/>
            <a:r>
              <a:rPr lang="en-US" dirty="0"/>
              <a:t>Computing granularity </a:t>
            </a:r>
          </a:p>
          <a:p>
            <a:pPr lvl="1"/>
            <a:r>
              <a:rPr lang="en-US" dirty="0"/>
              <a:t>Data layout conversion </a:t>
            </a:r>
          </a:p>
          <a:p>
            <a:pPr lvl="1"/>
            <a:r>
              <a:rPr lang="en-US" dirty="0"/>
              <a:t>High-latency bit-serial operations </a:t>
            </a:r>
          </a:p>
          <a:p>
            <a:pPr lvl="1"/>
            <a:r>
              <a:rPr lang="en-US" dirty="0"/>
              <a:t>Assembly-like programming model </a:t>
            </a:r>
          </a:p>
          <a:p>
            <a:pPr lvl="1"/>
            <a:r>
              <a:rPr lang="en-US" dirty="0"/>
              <a:t>Application scope </a:t>
            </a:r>
          </a:p>
          <a:p>
            <a:pPr lvl="1"/>
            <a:r>
              <a:rPr lang="en-US" dirty="0"/>
              <a:t>… </a:t>
            </a:r>
          </a:p>
          <a:p>
            <a:pPr marL="344487" lvl="1" indent="0">
              <a:buNone/>
            </a:pPr>
            <a:br>
              <a:rPr lang="en-US" dirty="0"/>
            </a:br>
            <a:endParaRPr lang="en-US" dirty="0"/>
          </a:p>
          <a:p>
            <a:r>
              <a:rPr lang="en-US" dirty="0"/>
              <a:t>We are working on </a:t>
            </a:r>
            <a:r>
              <a:rPr lang="en-US" dirty="0">
                <a:solidFill>
                  <a:srgbClr val="0000FF"/>
                </a:solidFill>
              </a:rPr>
              <a:t>even better processing-using-memory substrates</a:t>
            </a:r>
          </a:p>
          <a:p>
            <a:pPr lvl="1"/>
            <a:r>
              <a:rPr lang="en-US" dirty="0"/>
              <a:t>One step at a time!  </a:t>
            </a:r>
          </a:p>
        </p:txBody>
      </p:sp>
      <p:sp>
        <p:nvSpPr>
          <p:cNvPr id="4" name="Slide Number Placeholder 3">
            <a:extLst>
              <a:ext uri="{FF2B5EF4-FFF2-40B4-BE49-F238E27FC236}">
                <a16:creationId xmlns:a16="http://schemas.microsoft.com/office/drawing/2014/main" id="{529C167A-3B87-8E0F-17E7-BCE9958D84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884711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B382971-0FAE-5CE1-FC13-079B22FEFC0B}"/>
              </a:ext>
            </a:extLst>
          </p:cNvPr>
          <p:cNvSpPr>
            <a:spLocks noGrp="1"/>
          </p:cNvSpPr>
          <p:nvPr>
            <p:ph type="title"/>
          </p:nvPr>
        </p:nvSpPr>
        <p:spPr>
          <a:xfrm>
            <a:off x="169011" y="132334"/>
            <a:ext cx="8894602" cy="925840"/>
          </a:xfrm>
        </p:spPr>
        <p:txBody>
          <a:bodyPr>
            <a:noAutofit/>
          </a:bodyPr>
          <a:lstStyle/>
          <a:p>
            <a:r>
              <a:rPr lang="en-US" sz="3600" dirty="0"/>
              <a:t>Limitations of PUD Systems: </a:t>
            </a:r>
            <a:br>
              <a:rPr lang="en-US" sz="3600" dirty="0"/>
            </a:br>
            <a:r>
              <a:rPr lang="en-US" sz="2800" dirty="0"/>
              <a:t>Overview</a:t>
            </a:r>
          </a:p>
        </p:txBody>
      </p:sp>
      <p:sp>
        <p:nvSpPr>
          <p:cNvPr id="9" name="Rectangle 8">
            <a:extLst>
              <a:ext uri="{FF2B5EF4-FFF2-40B4-BE49-F238E27FC236}">
                <a16:creationId xmlns:a16="http://schemas.microsoft.com/office/drawing/2014/main" id="{6910030C-7BFA-D971-830E-0A46C1C2EE29}"/>
              </a:ext>
            </a:extLst>
          </p:cNvPr>
          <p:cNvSpPr/>
          <p:nvPr/>
        </p:nvSpPr>
        <p:spPr>
          <a:xfrm>
            <a:off x="0" y="1323342"/>
            <a:ext cx="9144000" cy="7742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PUD systems suffer from </a:t>
            </a:r>
            <a:r>
              <a:rPr kumimoji="0" lang="en-US" sz="2200" b="1"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three sources of inefficiency </a:t>
            </a:r>
            <a:b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due to the </a:t>
            </a:r>
            <a:r>
              <a:rPr kumimoji="0" lang="en-US" sz="2200" b="1"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large</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and </a:t>
            </a:r>
            <a:r>
              <a:rPr kumimoji="0" lang="en-US" sz="2200" b="1"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rigid</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DRAM access granularity</a:t>
            </a:r>
          </a:p>
        </p:txBody>
      </p:sp>
      <p:grpSp>
        <p:nvGrpSpPr>
          <p:cNvPr id="12" name="Group 11">
            <a:extLst>
              <a:ext uri="{FF2B5EF4-FFF2-40B4-BE49-F238E27FC236}">
                <a16:creationId xmlns:a16="http://schemas.microsoft.com/office/drawing/2014/main" id="{34382201-59B4-3DF5-8C20-ED2AE0FA6F00}"/>
              </a:ext>
            </a:extLst>
          </p:cNvPr>
          <p:cNvGrpSpPr/>
          <p:nvPr/>
        </p:nvGrpSpPr>
        <p:grpSpPr>
          <a:xfrm>
            <a:off x="169011" y="2203156"/>
            <a:ext cx="9144001" cy="1094830"/>
            <a:chOff x="406767" y="3421560"/>
            <a:chExt cx="8475012" cy="1105520"/>
          </a:xfrm>
        </p:grpSpPr>
        <p:sp>
          <p:nvSpPr>
            <p:cNvPr id="13" name="TextBox 12">
              <a:extLst>
                <a:ext uri="{FF2B5EF4-FFF2-40B4-BE49-F238E27FC236}">
                  <a16:creationId xmlns:a16="http://schemas.microsoft.com/office/drawing/2014/main" id="{8C3E44C0-EC20-35AB-ED6F-450E7BD7C319}"/>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1</a:t>
              </a:r>
            </a:p>
          </p:txBody>
        </p:sp>
        <p:sp>
          <p:nvSpPr>
            <p:cNvPr id="14" name="TextBox 13">
              <a:extLst>
                <a:ext uri="{FF2B5EF4-FFF2-40B4-BE49-F238E27FC236}">
                  <a16:creationId xmlns:a16="http://schemas.microsoft.com/office/drawing/2014/main" id="{D06731BF-2798-ADF0-BEE1-E7AB79465AAE}"/>
                </a:ext>
              </a:extLst>
            </p:cNvPr>
            <p:cNvSpPr txBox="1"/>
            <p:nvPr/>
          </p:nvSpPr>
          <p:spPr>
            <a:xfrm>
              <a:off x="880777" y="3501500"/>
              <a:ext cx="8001002" cy="10255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7E6E6">
                      <a:lumMod val="25000"/>
                    </a:srgbClr>
                  </a:solidFill>
                  <a:effectLst/>
                  <a:uLnTx/>
                  <a:uFillTx/>
                  <a:latin typeface="Avenir Next" panose="020B0503020202020204" pitchFamily="34" charset="0"/>
                  <a:ea typeface="+mn-ea"/>
                  <a:cs typeface="Gill Sans MT"/>
                </a:rPr>
                <a:t>SIMD Underutilization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9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due to data parallelism variation within and across applications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9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leads to throughput and energy waste </a:t>
              </a:r>
            </a:p>
          </p:txBody>
        </p:sp>
      </p:grpSp>
      <p:grpSp>
        <p:nvGrpSpPr>
          <p:cNvPr id="15" name="Group 14">
            <a:extLst>
              <a:ext uri="{FF2B5EF4-FFF2-40B4-BE49-F238E27FC236}">
                <a16:creationId xmlns:a16="http://schemas.microsoft.com/office/drawing/2014/main" id="{1515300E-BF0E-CB49-CC1A-D3A947FF83DF}"/>
              </a:ext>
            </a:extLst>
          </p:cNvPr>
          <p:cNvGrpSpPr/>
          <p:nvPr/>
        </p:nvGrpSpPr>
        <p:grpSpPr>
          <a:xfrm>
            <a:off x="169011" y="3449366"/>
            <a:ext cx="9144001" cy="1094830"/>
            <a:chOff x="406767" y="3421560"/>
            <a:chExt cx="8475012" cy="1105521"/>
          </a:xfrm>
        </p:grpSpPr>
        <p:sp>
          <p:nvSpPr>
            <p:cNvPr id="16" name="TextBox 15">
              <a:extLst>
                <a:ext uri="{FF2B5EF4-FFF2-40B4-BE49-F238E27FC236}">
                  <a16:creationId xmlns:a16="http://schemas.microsoft.com/office/drawing/2014/main" id="{DDF9195B-4A97-C6B0-3D96-395619468E99}"/>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2</a:t>
              </a:r>
            </a:p>
          </p:txBody>
        </p:sp>
        <p:sp>
          <p:nvSpPr>
            <p:cNvPr id="17" name="TextBox 16">
              <a:extLst>
                <a:ext uri="{FF2B5EF4-FFF2-40B4-BE49-F238E27FC236}">
                  <a16:creationId xmlns:a16="http://schemas.microsoft.com/office/drawing/2014/main" id="{CC719FF9-CD00-BD04-477F-145FECC27E61}"/>
                </a:ext>
              </a:extLst>
            </p:cNvPr>
            <p:cNvSpPr txBox="1"/>
            <p:nvPr/>
          </p:nvSpPr>
          <p:spPr>
            <a:xfrm>
              <a:off x="880777" y="3501500"/>
              <a:ext cx="8001002" cy="1025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7E6E6">
                      <a:lumMod val="25000"/>
                    </a:srgbClr>
                  </a:solidFill>
                  <a:effectLst/>
                  <a:uLnTx/>
                  <a:uFillTx/>
                  <a:latin typeface="Avenir Next" panose="020B0503020202020204" pitchFamily="34" charset="0"/>
                  <a:ea typeface="+mn-ea"/>
                  <a:cs typeface="Gill Sans MT"/>
                </a:rPr>
                <a:t>Limited Computation Support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9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due to a lack of low-cost interconnects across columns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9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limits PUD operations to only parallel map constructs </a:t>
              </a:r>
            </a:p>
          </p:txBody>
        </p:sp>
      </p:grpSp>
      <p:grpSp>
        <p:nvGrpSpPr>
          <p:cNvPr id="18" name="Group 17">
            <a:extLst>
              <a:ext uri="{FF2B5EF4-FFF2-40B4-BE49-F238E27FC236}">
                <a16:creationId xmlns:a16="http://schemas.microsoft.com/office/drawing/2014/main" id="{AB0E3A79-9B07-9F6B-6D3A-208B4355FC04}"/>
              </a:ext>
            </a:extLst>
          </p:cNvPr>
          <p:cNvGrpSpPr/>
          <p:nvPr/>
        </p:nvGrpSpPr>
        <p:grpSpPr>
          <a:xfrm>
            <a:off x="169011" y="4695576"/>
            <a:ext cx="9144001" cy="1094829"/>
            <a:chOff x="406767" y="3421560"/>
            <a:chExt cx="8475012" cy="1105520"/>
          </a:xfrm>
        </p:grpSpPr>
        <p:sp>
          <p:nvSpPr>
            <p:cNvPr id="19" name="TextBox 18">
              <a:extLst>
                <a:ext uri="{FF2B5EF4-FFF2-40B4-BE49-F238E27FC236}">
                  <a16:creationId xmlns:a16="http://schemas.microsoft.com/office/drawing/2014/main" id="{98FB0903-9FA8-811B-1009-6BB1CC5FCCFF}"/>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3</a:t>
              </a:r>
            </a:p>
          </p:txBody>
        </p:sp>
        <p:sp>
          <p:nvSpPr>
            <p:cNvPr id="20" name="TextBox 19">
              <a:extLst>
                <a:ext uri="{FF2B5EF4-FFF2-40B4-BE49-F238E27FC236}">
                  <a16:creationId xmlns:a16="http://schemas.microsoft.com/office/drawing/2014/main" id="{02B83B98-2854-42CE-6C07-D7E32ECF1605}"/>
                </a:ext>
              </a:extLst>
            </p:cNvPr>
            <p:cNvSpPr txBox="1"/>
            <p:nvPr/>
          </p:nvSpPr>
          <p:spPr>
            <a:xfrm>
              <a:off x="880777" y="3501499"/>
              <a:ext cx="8001002" cy="1025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7E6E6">
                      <a:lumMod val="25000"/>
                    </a:srgbClr>
                  </a:solidFill>
                  <a:effectLst/>
                  <a:uLnTx/>
                  <a:uFillTx/>
                  <a:latin typeface="Avenir Next" panose="020B0503020202020204" pitchFamily="34" charset="0"/>
                  <a:ea typeface="+mn-ea"/>
                  <a:cs typeface="Gill Sans MT"/>
                </a:rPr>
                <a:t>Challenging Programming Model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9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due to a lack of compiler support for PUD systems </a:t>
              </a:r>
              <a:endParaRPr kumimoji="0" lang="en-US" sz="1900" b="0"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9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creates a burden on programmers, limiting PUD adoption  </a:t>
              </a:r>
            </a:p>
          </p:txBody>
        </p:sp>
      </p:grpSp>
    </p:spTree>
    <p:extLst>
      <p:ext uri="{BB962C8B-B14F-4D97-AF65-F5344CB8AC3E}">
        <p14:creationId xmlns:p14="http://schemas.microsoft.com/office/powerpoint/2010/main" val="75839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A27BDA-16DC-B5B1-AEFB-E4E280A73B47}"/>
              </a:ext>
            </a:extLst>
          </p:cNvPr>
          <p:cNvSpPr>
            <a:spLocks noGrp="1"/>
          </p:cNvSpPr>
          <p:nvPr>
            <p:ph type="title"/>
          </p:nvPr>
        </p:nvSpPr>
        <p:spPr>
          <a:xfrm>
            <a:off x="169011" y="132334"/>
            <a:ext cx="8894602" cy="925840"/>
          </a:xfrm>
        </p:spPr>
        <p:txBody>
          <a:bodyPr>
            <a:noAutofit/>
          </a:bodyPr>
          <a:lstStyle/>
          <a:p>
            <a:r>
              <a:rPr lang="en-US" sz="3600" dirty="0"/>
              <a:t>Problem &amp; Goal</a:t>
            </a:r>
            <a:endParaRPr lang="en-US" sz="2800" dirty="0"/>
          </a:p>
        </p:txBody>
      </p:sp>
      <p:grpSp>
        <p:nvGrpSpPr>
          <p:cNvPr id="15" name="Group 14">
            <a:extLst>
              <a:ext uri="{FF2B5EF4-FFF2-40B4-BE49-F238E27FC236}">
                <a16:creationId xmlns:a16="http://schemas.microsoft.com/office/drawing/2014/main" id="{A9F2B501-992B-8A9F-D469-C8DA84A854DD}"/>
              </a:ext>
            </a:extLst>
          </p:cNvPr>
          <p:cNvGrpSpPr/>
          <p:nvPr/>
        </p:nvGrpSpPr>
        <p:grpSpPr>
          <a:xfrm>
            <a:off x="371659" y="1483413"/>
            <a:ext cx="8400681" cy="2135963"/>
            <a:chOff x="371659" y="2793488"/>
            <a:chExt cx="8400681" cy="1324262"/>
          </a:xfrm>
        </p:grpSpPr>
        <p:sp>
          <p:nvSpPr>
            <p:cNvPr id="16" name="Rounded Rectangle 15">
              <a:extLst>
                <a:ext uri="{FF2B5EF4-FFF2-40B4-BE49-F238E27FC236}">
                  <a16:creationId xmlns:a16="http://schemas.microsoft.com/office/drawing/2014/main" id="{B0F002B2-5169-2FC8-1997-8D709CDC0314}"/>
                </a:ext>
              </a:extLst>
            </p:cNvPr>
            <p:cNvSpPr/>
            <p:nvPr/>
          </p:nvSpPr>
          <p:spPr>
            <a:xfrm>
              <a:off x="371659" y="2796294"/>
              <a:ext cx="8400681" cy="1321456"/>
            </a:xfrm>
            <a:prstGeom prst="roundRect">
              <a:avLst>
                <a:gd name="adj" fmla="val 9020"/>
              </a:avLst>
            </a:prstGeom>
            <a:solidFill>
              <a:srgbClr val="FFFFFF">
                <a:lumMod val="95000"/>
              </a:srgbClr>
            </a:solidFill>
            <a:ln w="38100" cap="flat" cmpd="sng" algn="ctr">
              <a:solidFill>
                <a:srgbClr val="E0616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rgbClr val="E16161"/>
                  </a:solidFill>
                  <a:effectLst/>
                  <a:uLnTx/>
                  <a:uFillTx/>
                  <a:latin typeface="Avenir Next" panose="020B0503020202020204" pitchFamily="34" charset="0"/>
                  <a:ea typeface="+mn-ea"/>
                  <a:cs typeface="+mn-cs"/>
                </a:rPr>
                <a:t>Processing-Using-DRAM’s </a:t>
              </a:r>
              <a:r>
                <a:rPr kumimoji="0" lang="en-US" sz="2300" b="1" i="0" u="sng" strike="noStrike" kern="0" cap="none" spc="0" normalizeH="0" baseline="0" noProof="0" dirty="0">
                  <a:ln>
                    <a:noFill/>
                  </a:ln>
                  <a:solidFill>
                    <a:srgbClr val="E16161"/>
                  </a:solidFill>
                  <a:effectLst/>
                  <a:uLnTx/>
                  <a:uFillTx/>
                  <a:latin typeface="Avenir Next" panose="020B0503020202020204" pitchFamily="34" charset="0"/>
                  <a:ea typeface="+mn-ea"/>
                  <a:cs typeface="+mn-cs"/>
                </a:rPr>
                <a:t>large and rigid granularity</a:t>
              </a:r>
              <a:br>
                <a:rPr kumimoji="0" lang="en-US" sz="2300" b="1" i="0" u="none" strike="noStrike" kern="0" cap="none" spc="0" normalizeH="0" baseline="0" noProof="0" dirty="0">
                  <a:ln>
                    <a:noFill/>
                  </a:ln>
                  <a:solidFill>
                    <a:srgbClr val="E16161"/>
                  </a:solidFill>
                  <a:effectLst/>
                  <a:uLnTx/>
                  <a:uFillTx/>
                  <a:latin typeface="Avenir Next" panose="020B0503020202020204" pitchFamily="34" charset="0"/>
                  <a:ea typeface="+mn-ea"/>
                  <a:cs typeface="+mn-cs"/>
                </a:rPr>
              </a:br>
              <a:r>
                <a:rPr kumimoji="0" lang="en-US" sz="2300" b="1" i="0" u="none" strike="noStrike" kern="0" cap="none" spc="0" normalizeH="0" baseline="0" noProof="0" dirty="0">
                  <a:ln>
                    <a:noFill/>
                  </a:ln>
                  <a:solidFill>
                    <a:srgbClr val="E16161"/>
                  </a:solidFill>
                  <a:effectLst/>
                  <a:uLnTx/>
                  <a:uFillTx/>
                  <a:latin typeface="Avenir Next" panose="020B0503020202020204" pitchFamily="34" charset="0"/>
                  <a:ea typeface="+mn-ea"/>
                  <a:cs typeface="+mn-cs"/>
                </a:rPr>
                <a:t>limits its applicability and </a:t>
              </a:r>
              <a:br>
                <a:rPr kumimoji="0" lang="en-US" sz="2300" b="1" i="0" u="none" strike="noStrike" kern="0" cap="none" spc="0" normalizeH="0" baseline="0" noProof="0" dirty="0">
                  <a:ln>
                    <a:noFill/>
                  </a:ln>
                  <a:solidFill>
                    <a:srgbClr val="E16161"/>
                  </a:solidFill>
                  <a:effectLst/>
                  <a:uLnTx/>
                  <a:uFillTx/>
                  <a:latin typeface="Avenir Next" panose="020B0503020202020204" pitchFamily="34" charset="0"/>
                  <a:ea typeface="+mn-ea"/>
                  <a:cs typeface="+mn-cs"/>
                </a:rPr>
              </a:br>
              <a:r>
                <a:rPr kumimoji="0" lang="en-US" sz="2300" b="1" i="0" u="none" strike="noStrike" kern="0" cap="none" spc="0" normalizeH="0" baseline="0" noProof="0" dirty="0">
                  <a:ln>
                    <a:noFill/>
                  </a:ln>
                  <a:solidFill>
                    <a:srgbClr val="E16161"/>
                  </a:solidFill>
                  <a:effectLst/>
                  <a:uLnTx/>
                  <a:uFillTx/>
                  <a:latin typeface="Avenir Next" panose="020B0503020202020204" pitchFamily="34" charset="0"/>
                  <a:ea typeface="+mn-ea"/>
                  <a:cs typeface="+mn-cs"/>
                </a:rPr>
                <a:t>efficiency for different applications</a:t>
              </a:r>
            </a:p>
          </p:txBody>
        </p:sp>
        <p:sp>
          <p:nvSpPr>
            <p:cNvPr id="17" name="TextBox 16">
              <a:extLst>
                <a:ext uri="{FF2B5EF4-FFF2-40B4-BE49-F238E27FC236}">
                  <a16:creationId xmlns:a16="http://schemas.microsoft.com/office/drawing/2014/main" id="{27E8D1D5-EACE-7588-047F-96B87F1F845A}"/>
                </a:ext>
              </a:extLst>
            </p:cNvPr>
            <p:cNvSpPr txBox="1"/>
            <p:nvPr/>
          </p:nvSpPr>
          <p:spPr>
            <a:xfrm rot="16200000">
              <a:off x="2949" y="3238578"/>
              <a:ext cx="125951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Problem</a:t>
              </a:r>
            </a:p>
          </p:txBody>
        </p:sp>
      </p:grpSp>
      <p:grpSp>
        <p:nvGrpSpPr>
          <p:cNvPr id="18" name="Group 17">
            <a:extLst>
              <a:ext uri="{FF2B5EF4-FFF2-40B4-BE49-F238E27FC236}">
                <a16:creationId xmlns:a16="http://schemas.microsoft.com/office/drawing/2014/main" id="{5AFC4614-77B7-CF4A-E6A0-3E3A9B713755}"/>
              </a:ext>
            </a:extLst>
          </p:cNvPr>
          <p:cNvGrpSpPr/>
          <p:nvPr/>
        </p:nvGrpSpPr>
        <p:grpSpPr>
          <a:xfrm>
            <a:off x="371659" y="3874060"/>
            <a:ext cx="8400681" cy="2240632"/>
            <a:chOff x="371659" y="2793619"/>
            <a:chExt cx="8400681" cy="1324131"/>
          </a:xfrm>
        </p:grpSpPr>
        <p:sp>
          <p:nvSpPr>
            <p:cNvPr id="19" name="Rounded Rectangle 18">
              <a:extLst>
                <a:ext uri="{FF2B5EF4-FFF2-40B4-BE49-F238E27FC236}">
                  <a16:creationId xmlns:a16="http://schemas.microsoft.com/office/drawing/2014/main" id="{FF68929E-3C26-B5C7-F271-20BAD6EDA40F}"/>
                </a:ext>
              </a:extLst>
            </p:cNvPr>
            <p:cNvSpPr/>
            <p:nvPr/>
          </p:nvSpPr>
          <p:spPr>
            <a:xfrm>
              <a:off x="371659" y="2796294"/>
              <a:ext cx="8400681" cy="1321456"/>
            </a:xfrm>
            <a:prstGeom prst="roundRect">
              <a:avLst>
                <a:gd name="adj" fmla="val 9020"/>
              </a:avLst>
            </a:prstGeom>
            <a:solidFill>
              <a:srgbClr val="FFFFFF">
                <a:lumMod val="95000"/>
              </a:srgbClr>
            </a:solidFill>
            <a:ln w="38100" cap="flat" cmpd="sng" algn="ctr">
              <a:solidFill>
                <a:srgbClr val="5CA2DB"/>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Design a </a:t>
              </a:r>
              <a:r>
                <a:rPr kumimoji="0" lang="en-US" sz="2300" b="1" i="0" u="sng" strike="noStrike" kern="1200" cap="none" spc="0" normalizeH="0" baseline="0" noProof="0" dirty="0">
                  <a:ln>
                    <a:noFill/>
                  </a:ln>
                  <a:solidFill>
                    <a:srgbClr val="1982C3"/>
                  </a:solidFill>
                  <a:effectLst/>
                  <a:uLnTx/>
                  <a:uFillTx/>
                  <a:latin typeface="Avenir Next" panose="020B0503020202020204" pitchFamily="34" charset="0"/>
                  <a:ea typeface="+mn-ea"/>
                  <a:cs typeface="+mn-cs"/>
                </a:rPr>
                <a:t>flexible PUD system</a:t>
              </a:r>
              <a:r>
                <a:rPr kumimoji="0" lang="en-US" sz="23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that </a:t>
              </a:r>
              <a:br>
                <a:rPr kumimoji="0" lang="en-US" sz="23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3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overcomes the three limitations caused by </a:t>
              </a:r>
              <a:br>
                <a:rPr kumimoji="0" lang="en-US" sz="23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3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large and rigid DRAM access granularity</a:t>
              </a:r>
              <a:endParaRPr kumimoji="0" lang="en-US" sz="2300" b="1" i="0" u="none" strike="noStrike" kern="0" cap="none" spc="0" normalizeH="0" baseline="0" noProof="0" dirty="0">
                <a:ln>
                  <a:noFill/>
                </a:ln>
                <a:solidFill>
                  <a:srgbClr val="1982C3"/>
                </a:solidFill>
                <a:effectLst/>
                <a:uLnTx/>
                <a:uFillTx/>
                <a:latin typeface="Avenir Next" panose="020B0503020202020204" pitchFamily="34" charset="0"/>
                <a:ea typeface="+mn-ea"/>
                <a:cs typeface="+mn-cs"/>
              </a:endParaRPr>
            </a:p>
          </p:txBody>
        </p:sp>
        <p:sp>
          <p:nvSpPr>
            <p:cNvPr id="20" name="TextBox 19">
              <a:extLst>
                <a:ext uri="{FF2B5EF4-FFF2-40B4-BE49-F238E27FC236}">
                  <a16:creationId xmlns:a16="http://schemas.microsoft.com/office/drawing/2014/main" id="{B2D99820-803A-F703-82D5-ABC4A7FF63F0}"/>
                </a:ext>
              </a:extLst>
            </p:cNvPr>
            <p:cNvSpPr txBox="1"/>
            <p:nvPr/>
          </p:nvSpPr>
          <p:spPr>
            <a:xfrm rot="16200000">
              <a:off x="-28022" y="3269681"/>
              <a:ext cx="132145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Goal</a:t>
              </a:r>
            </a:p>
          </p:txBody>
        </p:sp>
      </p:grpSp>
    </p:spTree>
    <p:extLst>
      <p:ext uri="{BB962C8B-B14F-4D97-AF65-F5344CB8AC3E}">
        <p14:creationId xmlns:p14="http://schemas.microsoft.com/office/powerpoint/2010/main" val="398548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0" y="132334"/>
            <a:ext cx="9144000" cy="925840"/>
          </a:xfrm>
        </p:spPr>
        <p:txBody>
          <a:bodyPr>
            <a:noAutofit/>
          </a:bodyPr>
          <a:lstStyle/>
          <a:p>
            <a:r>
              <a:rPr lang="en-US" sz="3600" dirty="0"/>
              <a:t>MIMDRAM: </a:t>
            </a:r>
            <a:br>
              <a:rPr lang="en-US" sz="3600" dirty="0"/>
            </a:br>
            <a:r>
              <a:rPr lang="en-US" sz="2800" dirty="0"/>
              <a:t>Key Idea (I)</a:t>
            </a:r>
          </a:p>
        </p:txBody>
      </p:sp>
      <p:sp>
        <p:nvSpPr>
          <p:cNvPr id="6" name="Rounded Rectangle 5">
            <a:extLst>
              <a:ext uri="{FF2B5EF4-FFF2-40B4-BE49-F238E27FC236}">
                <a16:creationId xmlns:a16="http://schemas.microsoft.com/office/drawing/2014/main" id="{B4C51049-9585-2E46-A946-E7EC62EBA1E1}"/>
              </a:ext>
            </a:extLst>
          </p:cNvPr>
          <p:cNvSpPr/>
          <p:nvPr/>
        </p:nvSpPr>
        <p:spPr>
          <a:xfrm>
            <a:off x="0" y="1211374"/>
            <a:ext cx="9144000" cy="780739"/>
          </a:xfrm>
          <a:prstGeom prst="roundRect">
            <a:avLst>
              <a:gd name="adj" fmla="val 9020"/>
            </a:avLst>
          </a:prstGeom>
          <a:no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0000"/>
                </a:solidFill>
                <a:effectLst/>
                <a:uLnTx/>
                <a:uFillTx/>
                <a:latin typeface="Avenir Next" panose="020B0503020202020204" pitchFamily="34" charset="0"/>
                <a:ea typeface="+mn-ea"/>
                <a:cs typeface="+mn-cs"/>
              </a:rPr>
              <a:t>DRAM’s hierarchical organization can enable</a:t>
            </a:r>
            <a:br>
              <a:rPr kumimoji="0" lang="en-US" sz="2200" b="1" i="0" u="none" strike="noStrike" kern="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200" b="1" i="0" u="sng" strike="noStrike" kern="0" cap="none" spc="0" normalizeH="0" baseline="0" noProof="0" dirty="0">
                <a:ln>
                  <a:noFill/>
                </a:ln>
                <a:solidFill>
                  <a:srgbClr val="000000"/>
                </a:solidFill>
                <a:effectLst/>
                <a:uLnTx/>
                <a:uFillTx/>
                <a:latin typeface="Avenir Next" panose="020B0503020202020204" pitchFamily="34" charset="0"/>
                <a:ea typeface="+mn-ea"/>
                <a:cs typeface="+mn-cs"/>
              </a:rPr>
              <a:t>fine-grained access</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9241" y="2751056"/>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6769" y="2751056"/>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3441" y="2751056"/>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10969" y="2751056"/>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6840" y="2412494"/>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400640" y="2564894"/>
            <a:ext cx="6403145"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5885" y="2564894"/>
            <a:ext cx="4671060" cy="1219201"/>
            <a:chOff x="2174045" y="1143000"/>
            <a:chExt cx="4671060" cy="1219201"/>
          </a:xfrm>
        </p:grpSpPr>
        <p:cxnSp>
          <p:nvCxnSpPr>
            <p:cNvPr id="215" name="Straight Connector 214">
              <a:extLst>
                <a:ext uri="{FF2B5EF4-FFF2-40B4-BE49-F238E27FC236}">
                  <a16:creationId xmlns:a16="http://schemas.microsoft.com/office/drawing/2014/main" id="{402E0C80-0CB3-1DFC-BA6E-F4CB819AC190}"/>
                </a:ext>
              </a:extLst>
            </p:cNvPr>
            <p:cNvCxnSpPr/>
            <p:nvPr/>
          </p:nvCxnSpPr>
          <p:spPr>
            <a:xfrm flipV="1">
              <a:off x="217404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p:nvPr/>
          </p:nvCxnSpPr>
          <p:spPr>
            <a:xfrm flipV="1">
              <a:off x="3730049"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p:nvPr/>
          </p:nvCxnSpPr>
          <p:spPr>
            <a:xfrm flipV="1">
              <a:off x="530332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p:nvPr/>
          </p:nvCxnSpPr>
          <p:spPr>
            <a:xfrm flipV="1">
              <a:off x="684510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23AF8F67-6E35-1D0F-534F-042DD53F82AF}"/>
              </a:ext>
            </a:extLst>
          </p:cNvPr>
          <p:cNvCxnSpPr>
            <a:cxnSpLocks/>
          </p:cNvCxnSpPr>
          <p:nvPr/>
        </p:nvCxnSpPr>
        <p:spPr>
          <a:xfrm flipH="1">
            <a:off x="1402985" y="2564894"/>
            <a:ext cx="6403145" cy="0"/>
          </a:xfrm>
          <a:prstGeom prst="line">
            <a:avLst/>
          </a:prstGeom>
          <a:solidFill>
            <a:schemeClr val="tx1">
              <a:lumMod val="65000"/>
              <a:lumOff val="35000"/>
            </a:schemeClr>
          </a:solidFill>
          <a:ln w="50800" cap="rnd">
            <a:solidFill>
              <a:srgbClr val="C00000"/>
            </a:solidFill>
            <a:round/>
            <a:headEnd type="none"/>
            <a:tailEnd w="lg" len="sm"/>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49EDD477-8034-2B77-7E46-85CFE52A9ACE}"/>
              </a:ext>
            </a:extLst>
          </p:cNvPr>
          <p:cNvCxnSpPr>
            <a:cxnSpLocks/>
          </p:cNvCxnSpPr>
          <p:nvPr/>
        </p:nvCxnSpPr>
        <p:spPr>
          <a:xfrm flipV="1">
            <a:off x="1748230" y="2564894"/>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C460F50-4E91-5EA3-8239-2DDC925AE533}"/>
              </a:ext>
            </a:extLst>
          </p:cNvPr>
          <p:cNvCxnSpPr>
            <a:cxnSpLocks/>
          </p:cNvCxnSpPr>
          <p:nvPr/>
        </p:nvCxnSpPr>
        <p:spPr>
          <a:xfrm flipV="1">
            <a:off x="3302329" y="2564894"/>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11F4708B-AC51-BD7D-82BC-C3872A929AE8}"/>
              </a:ext>
            </a:extLst>
          </p:cNvPr>
          <p:cNvCxnSpPr>
            <a:cxnSpLocks/>
          </p:cNvCxnSpPr>
          <p:nvPr/>
        </p:nvCxnSpPr>
        <p:spPr>
          <a:xfrm flipV="1">
            <a:off x="4877510" y="2564894"/>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63C4B1D-F5CF-A223-C6CC-B01DF5CDD6E7}"/>
              </a:ext>
            </a:extLst>
          </p:cNvPr>
          <p:cNvCxnSpPr>
            <a:cxnSpLocks/>
          </p:cNvCxnSpPr>
          <p:nvPr/>
        </p:nvCxnSpPr>
        <p:spPr>
          <a:xfrm flipV="1">
            <a:off x="6419290" y="2564894"/>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4" name="DRAM">
            <a:extLst>
              <a:ext uri="{FF2B5EF4-FFF2-40B4-BE49-F238E27FC236}">
                <a16:creationId xmlns:a16="http://schemas.microsoft.com/office/drawing/2014/main" id="{ED56E525-600A-350A-CE7D-E6BB2D6D79C9}"/>
              </a:ext>
            </a:extLst>
          </p:cNvPr>
          <p:cNvSpPr/>
          <p:nvPr/>
        </p:nvSpPr>
        <p:spPr>
          <a:xfrm rot="16200000">
            <a:off x="143886" y="3135848"/>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34978" y="2761209"/>
            <a:ext cx="5790027" cy="1402792"/>
            <a:chOff x="2134538" y="2243328"/>
            <a:chExt cx="5790027" cy="1490472"/>
          </a:xfrm>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solidFill>
                  <a:srgbClr val="1A82C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p:grpSpPr>
            <p:cxnSp>
              <p:nvCxnSpPr>
                <p:cNvPr id="256" name="Straight Connector 255">
                  <a:extLst>
                    <a:ext uri="{FF2B5EF4-FFF2-40B4-BE49-F238E27FC236}">
                      <a16:creationId xmlns:a16="http://schemas.microsoft.com/office/drawing/2014/main" id="{BD3D8CDE-9D2C-76ED-5983-5F09BD871F90}"/>
                    </a:ext>
                  </a:extLst>
                </p:cNvPr>
                <p:cNvCxnSpPr>
                  <a:endCxn id="261"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endCxn id="263" idx="0"/>
                </p:cNvCxnSpPr>
                <p:nvPr/>
              </p:nvCxnSpPr>
              <p:spPr>
                <a:xfrm>
                  <a:off x="65913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endCxn id="264"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endCxn id="265"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endCxn id="262"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8" name="Group 227">
              <a:extLst>
                <a:ext uri="{FF2B5EF4-FFF2-40B4-BE49-F238E27FC236}">
                  <a16:creationId xmlns:a16="http://schemas.microsoft.com/office/drawing/2014/main" id="{FF97BF8E-55FF-2911-59F0-8724B5C0C7CE}"/>
                </a:ext>
              </a:extLst>
            </p:cNvPr>
            <p:cNvGrpSpPr/>
            <p:nvPr/>
          </p:nvGrpSpPr>
          <p:grpSpPr>
            <a:xfrm>
              <a:off x="5258738" y="2243328"/>
              <a:ext cx="1108299" cy="1490472"/>
              <a:chOff x="5258738" y="2243328"/>
              <a:chExt cx="1108299" cy="1490472"/>
            </a:xfrm>
          </p:grpSpPr>
          <p:grpSp>
            <p:nvGrpSpPr>
              <p:cNvPr id="242" name="Group 241">
                <a:extLst>
                  <a:ext uri="{FF2B5EF4-FFF2-40B4-BE49-F238E27FC236}">
                    <a16:creationId xmlns:a16="http://schemas.microsoft.com/office/drawing/2014/main" id="{262DAB03-507F-4E7F-8B1C-5D31F249993F}"/>
                  </a:ext>
                </a:extLst>
              </p:cNvPr>
              <p:cNvGrpSpPr/>
              <p:nvPr/>
            </p:nvGrpSpPr>
            <p:grpSpPr>
              <a:xfrm>
                <a:off x="5258738" y="3504497"/>
                <a:ext cx="1108299" cy="229303"/>
                <a:chOff x="5486400" y="3962400"/>
                <a:chExt cx="2209800" cy="457200"/>
              </a:xfrm>
            </p:grpSpPr>
            <p:sp>
              <p:nvSpPr>
                <p:cNvPr id="249" name="DRAM">
                  <a:extLst>
                    <a:ext uri="{FF2B5EF4-FFF2-40B4-BE49-F238E27FC236}">
                      <a16:creationId xmlns:a16="http://schemas.microsoft.com/office/drawing/2014/main" id="{0DA8D64E-DA02-2A95-8E23-7361CAA5A779}"/>
                    </a:ext>
                  </a:extLst>
                </p:cNvPr>
                <p:cNvSpPr/>
                <p:nvPr/>
              </p:nvSpPr>
              <p:spPr>
                <a:xfrm>
                  <a:off x="54864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0" name="DRAM">
                  <a:extLst>
                    <a:ext uri="{FF2B5EF4-FFF2-40B4-BE49-F238E27FC236}">
                      <a16:creationId xmlns:a16="http://schemas.microsoft.com/office/drawing/2014/main" id="{62EE97B7-0559-823B-BE1B-EAC437C819C9}"/>
                    </a:ext>
                  </a:extLst>
                </p:cNvPr>
                <p:cNvSpPr/>
                <p:nvPr/>
              </p:nvSpPr>
              <p:spPr>
                <a:xfrm>
                  <a:off x="59436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1" name="DRAM">
                  <a:extLst>
                    <a:ext uri="{FF2B5EF4-FFF2-40B4-BE49-F238E27FC236}">
                      <a16:creationId xmlns:a16="http://schemas.microsoft.com/office/drawing/2014/main" id="{F373AD3F-6B46-2DD8-72AB-97521E485EDA}"/>
                    </a:ext>
                  </a:extLst>
                </p:cNvPr>
                <p:cNvSpPr/>
                <p:nvPr/>
              </p:nvSpPr>
              <p:spPr>
                <a:xfrm>
                  <a:off x="64008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2" name="DRAM">
                  <a:extLst>
                    <a:ext uri="{FF2B5EF4-FFF2-40B4-BE49-F238E27FC236}">
                      <a16:creationId xmlns:a16="http://schemas.microsoft.com/office/drawing/2014/main" id="{D9BC8614-1F6A-6B15-241B-4624FD4C4D17}"/>
                    </a:ext>
                  </a:extLst>
                </p:cNvPr>
                <p:cNvSpPr/>
                <p:nvPr/>
              </p:nvSpPr>
              <p:spPr>
                <a:xfrm>
                  <a:off x="68580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3" name="DRAM">
                  <a:extLst>
                    <a:ext uri="{FF2B5EF4-FFF2-40B4-BE49-F238E27FC236}">
                      <a16:creationId xmlns:a16="http://schemas.microsoft.com/office/drawing/2014/main" id="{B8DD34E4-3DA8-76F3-6132-F3E0619678D2}"/>
                    </a:ext>
                  </a:extLst>
                </p:cNvPr>
                <p:cNvSpPr/>
                <p:nvPr/>
              </p:nvSpPr>
              <p:spPr>
                <a:xfrm>
                  <a:off x="73152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43" name="Group 242">
                <a:extLst>
                  <a:ext uri="{FF2B5EF4-FFF2-40B4-BE49-F238E27FC236}">
                    <a16:creationId xmlns:a16="http://schemas.microsoft.com/office/drawing/2014/main" id="{8D72FDB8-EF6D-DCBF-4989-AFBD5087B795}"/>
                  </a:ext>
                </a:extLst>
              </p:cNvPr>
              <p:cNvGrpSpPr/>
              <p:nvPr/>
            </p:nvGrpSpPr>
            <p:grpSpPr>
              <a:xfrm>
                <a:off x="5354281" y="2243328"/>
                <a:ext cx="917213" cy="1261169"/>
                <a:chOff x="5676900" y="990600"/>
                <a:chExt cx="1828800" cy="2971800"/>
              </a:xfrm>
            </p:grpSpPr>
            <p:cxnSp>
              <p:nvCxnSpPr>
                <p:cNvPr id="244" name="Straight Connector 243">
                  <a:extLst>
                    <a:ext uri="{FF2B5EF4-FFF2-40B4-BE49-F238E27FC236}">
                      <a16:creationId xmlns:a16="http://schemas.microsoft.com/office/drawing/2014/main" id="{A268F7DB-A70A-FCB0-D84A-365F49D0F920}"/>
                    </a:ext>
                  </a:extLst>
                </p:cNvPr>
                <p:cNvCxnSpPr>
                  <a:endCxn id="249"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1A0B5D32-0F2B-91D8-2B90-C74AD074BFA7}"/>
                    </a:ext>
                  </a:extLst>
                </p:cNvPr>
                <p:cNvCxnSpPr>
                  <a:endCxn id="251" idx="0"/>
                </p:cNvCxnSpPr>
                <p:nvPr/>
              </p:nvCxnSpPr>
              <p:spPr>
                <a:xfrm>
                  <a:off x="65913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6CC2A6C1-740D-56FD-15BC-79F9F9C568F5}"/>
                    </a:ext>
                  </a:extLst>
                </p:cNvPr>
                <p:cNvCxnSpPr>
                  <a:endCxn id="252"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50946F3-46A4-D331-1C7B-2799016BBD36}"/>
                    </a:ext>
                  </a:extLst>
                </p:cNvPr>
                <p:cNvCxnSpPr>
                  <a:endCxn id="253"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8A87300C-D2A4-7F97-6944-20BF6F24F3B9}"/>
                    </a:ext>
                  </a:extLst>
                </p:cNvPr>
                <p:cNvCxnSpPr>
                  <a:endCxn id="250"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9" name="Group 228">
              <a:extLst>
                <a:ext uri="{FF2B5EF4-FFF2-40B4-BE49-F238E27FC236}">
                  <a16:creationId xmlns:a16="http://schemas.microsoft.com/office/drawing/2014/main" id="{E634D07A-4DB3-7D2A-0949-2639BE667640}"/>
                </a:ext>
              </a:extLst>
            </p:cNvPr>
            <p:cNvGrpSpPr/>
            <p:nvPr/>
          </p:nvGrpSpPr>
          <p:grpSpPr>
            <a:xfrm>
              <a:off x="6816266" y="2243328"/>
              <a:ext cx="1108299" cy="1490472"/>
              <a:chOff x="6816266" y="2243328"/>
              <a:chExt cx="1108299" cy="1490472"/>
            </a:xfrm>
          </p:grpSpPr>
          <p:grpSp>
            <p:nvGrpSpPr>
              <p:cNvPr id="230" name="Group 229">
                <a:extLst>
                  <a:ext uri="{FF2B5EF4-FFF2-40B4-BE49-F238E27FC236}">
                    <a16:creationId xmlns:a16="http://schemas.microsoft.com/office/drawing/2014/main" id="{C81C3260-3881-C234-B441-6F47599092A2}"/>
                  </a:ext>
                </a:extLst>
              </p:cNvPr>
              <p:cNvGrpSpPr/>
              <p:nvPr/>
            </p:nvGrpSpPr>
            <p:grpSpPr>
              <a:xfrm>
                <a:off x="6816266" y="3504497"/>
                <a:ext cx="1108299" cy="229303"/>
                <a:chOff x="5486400" y="3962400"/>
                <a:chExt cx="2209800" cy="457200"/>
              </a:xfrm>
            </p:grpSpPr>
            <p:sp>
              <p:nvSpPr>
                <p:cNvPr id="237" name="DRAM">
                  <a:extLst>
                    <a:ext uri="{FF2B5EF4-FFF2-40B4-BE49-F238E27FC236}">
                      <a16:creationId xmlns:a16="http://schemas.microsoft.com/office/drawing/2014/main" id="{1EBE208B-E1EB-1C36-B88C-6259EB0B7EE7}"/>
                    </a:ext>
                  </a:extLst>
                </p:cNvPr>
                <p:cNvSpPr/>
                <p:nvPr/>
              </p:nvSpPr>
              <p:spPr>
                <a:xfrm>
                  <a:off x="54864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8" name="DRAM">
                  <a:extLst>
                    <a:ext uri="{FF2B5EF4-FFF2-40B4-BE49-F238E27FC236}">
                      <a16:creationId xmlns:a16="http://schemas.microsoft.com/office/drawing/2014/main" id="{5A46B2E6-5F4F-B3DD-CA93-2A2A81C0FA12}"/>
                    </a:ext>
                  </a:extLst>
                </p:cNvPr>
                <p:cNvSpPr/>
                <p:nvPr/>
              </p:nvSpPr>
              <p:spPr>
                <a:xfrm>
                  <a:off x="59436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9" name="DRAM">
                  <a:extLst>
                    <a:ext uri="{FF2B5EF4-FFF2-40B4-BE49-F238E27FC236}">
                      <a16:creationId xmlns:a16="http://schemas.microsoft.com/office/drawing/2014/main" id="{257EC04E-BDC2-D9C1-057D-D2CB9CB08ED3}"/>
                    </a:ext>
                  </a:extLst>
                </p:cNvPr>
                <p:cNvSpPr/>
                <p:nvPr/>
              </p:nvSpPr>
              <p:spPr>
                <a:xfrm>
                  <a:off x="64008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0" name="DRAM">
                  <a:extLst>
                    <a:ext uri="{FF2B5EF4-FFF2-40B4-BE49-F238E27FC236}">
                      <a16:creationId xmlns:a16="http://schemas.microsoft.com/office/drawing/2014/main" id="{9F6ABAB8-F9F2-516D-1ACB-5054CE8ADFEA}"/>
                    </a:ext>
                  </a:extLst>
                </p:cNvPr>
                <p:cNvSpPr/>
                <p:nvPr/>
              </p:nvSpPr>
              <p:spPr>
                <a:xfrm>
                  <a:off x="68580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1" name="DRAM">
                  <a:extLst>
                    <a:ext uri="{FF2B5EF4-FFF2-40B4-BE49-F238E27FC236}">
                      <a16:creationId xmlns:a16="http://schemas.microsoft.com/office/drawing/2014/main" id="{504B41EC-4607-5BC8-72FC-9325A53CC579}"/>
                    </a:ext>
                  </a:extLst>
                </p:cNvPr>
                <p:cNvSpPr/>
                <p:nvPr/>
              </p:nvSpPr>
              <p:spPr>
                <a:xfrm>
                  <a:off x="7315200" y="3962400"/>
                  <a:ext cx="381000" cy="457200"/>
                </a:xfrm>
                <a:prstGeom prst="roundRect">
                  <a:avLst>
                    <a:gd name="adj" fmla="val 11319"/>
                  </a:avLst>
                </a:prstGeom>
                <a:solidFill>
                  <a:schemeClr val="bg1">
                    <a:lumMod val="85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31" name="Group 230">
                <a:extLst>
                  <a:ext uri="{FF2B5EF4-FFF2-40B4-BE49-F238E27FC236}">
                    <a16:creationId xmlns:a16="http://schemas.microsoft.com/office/drawing/2014/main" id="{A1B34F0B-5F3A-5C90-7F14-FC4961989315}"/>
                  </a:ext>
                </a:extLst>
              </p:cNvPr>
              <p:cNvGrpSpPr/>
              <p:nvPr/>
            </p:nvGrpSpPr>
            <p:grpSpPr>
              <a:xfrm>
                <a:off x="6911809" y="2243328"/>
                <a:ext cx="917213" cy="1261169"/>
                <a:chOff x="5676900" y="990600"/>
                <a:chExt cx="1828800" cy="2971800"/>
              </a:xfrm>
            </p:grpSpPr>
            <p:cxnSp>
              <p:nvCxnSpPr>
                <p:cNvPr id="232" name="Straight Connector 231">
                  <a:extLst>
                    <a:ext uri="{FF2B5EF4-FFF2-40B4-BE49-F238E27FC236}">
                      <a16:creationId xmlns:a16="http://schemas.microsoft.com/office/drawing/2014/main" id="{AD1D91C9-82D7-09EF-88C6-0428899EB354}"/>
                    </a:ext>
                  </a:extLst>
                </p:cNvPr>
                <p:cNvCxnSpPr>
                  <a:endCxn id="237"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774F19A8-68DB-00E3-C213-22C074ADB97F}"/>
                    </a:ext>
                  </a:extLst>
                </p:cNvPr>
                <p:cNvCxnSpPr>
                  <a:endCxn id="239" idx="0"/>
                </p:cNvCxnSpPr>
                <p:nvPr/>
              </p:nvCxnSpPr>
              <p:spPr>
                <a:xfrm>
                  <a:off x="65913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A5DA0285-B085-EC48-91FF-9F0CC92EB738}"/>
                    </a:ext>
                  </a:extLst>
                </p:cNvPr>
                <p:cNvCxnSpPr>
                  <a:endCxn id="240"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49C1749-69C5-EAAB-4D35-27600BEF8586}"/>
                    </a:ext>
                  </a:extLst>
                </p:cNvPr>
                <p:cNvCxnSpPr>
                  <a:endCxn id="241"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42A0A46-2A2B-96EF-CC8F-D6F01DC498A9}"/>
                    </a:ext>
                  </a:extLst>
                </p:cNvPr>
                <p:cNvCxnSpPr>
                  <a:endCxn id="238"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9239" y="3438966"/>
            <a:ext cx="1414038" cy="191087"/>
            <a:chOff x="1828799" y="2017072"/>
            <a:chExt cx="1414038" cy="191087"/>
          </a:xfrm>
          <a:solidFill>
            <a:srgbClr val="1A82C4"/>
          </a:solidFill>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6767" y="3438966"/>
            <a:ext cx="1414038" cy="191087"/>
            <a:chOff x="3386327" y="2017072"/>
            <a:chExt cx="1414038" cy="191087"/>
          </a:xfrm>
          <a:solidFill>
            <a:srgbClr val="1A82C4"/>
          </a:solidFill>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94" name="Group 293">
            <a:extLst>
              <a:ext uri="{FF2B5EF4-FFF2-40B4-BE49-F238E27FC236}">
                <a16:creationId xmlns:a16="http://schemas.microsoft.com/office/drawing/2014/main" id="{434CD3E1-58A4-180E-5760-DE05E3033317}"/>
              </a:ext>
            </a:extLst>
          </p:cNvPr>
          <p:cNvGrpSpPr/>
          <p:nvPr/>
        </p:nvGrpSpPr>
        <p:grpSpPr>
          <a:xfrm>
            <a:off x="4753439" y="3438966"/>
            <a:ext cx="1414038" cy="191087"/>
            <a:chOff x="4952999" y="2017072"/>
            <a:chExt cx="1414038" cy="191087"/>
          </a:xfrm>
        </p:grpSpPr>
        <p:sp>
          <p:nvSpPr>
            <p:cNvPr id="295" name="DRAM">
              <a:extLst>
                <a:ext uri="{FF2B5EF4-FFF2-40B4-BE49-F238E27FC236}">
                  <a16:creationId xmlns:a16="http://schemas.microsoft.com/office/drawing/2014/main" id="{A8F56BE3-A232-C79E-7EB6-4CA3AD81E997}"/>
                </a:ext>
              </a:extLst>
            </p:cNvPr>
            <p:cNvSpPr/>
            <p:nvPr/>
          </p:nvSpPr>
          <p:spPr>
            <a:xfrm rot="5400000">
              <a:off x="49721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96" name="Straight Connector 295">
              <a:extLst>
                <a:ext uri="{FF2B5EF4-FFF2-40B4-BE49-F238E27FC236}">
                  <a16:creationId xmlns:a16="http://schemas.microsoft.com/office/drawing/2014/main" id="{B2B09B09-3185-2AD0-8000-E94429BF2DC7}"/>
                </a:ext>
              </a:extLst>
            </p:cNvPr>
            <p:cNvCxnSpPr>
              <a:cxnSpLocks/>
              <a:stCxn id="301" idx="6"/>
              <a:endCxn id="295" idx="0"/>
            </p:cNvCxnSpPr>
            <p:nvPr/>
          </p:nvCxnSpPr>
          <p:spPr>
            <a:xfrm flipH="1">
              <a:off x="51823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97" name="Oval 296">
              <a:extLst>
                <a:ext uri="{FF2B5EF4-FFF2-40B4-BE49-F238E27FC236}">
                  <a16:creationId xmlns:a16="http://schemas.microsoft.com/office/drawing/2014/main" id="{6D3191D0-56F7-A3F9-4B2A-0C1A649A47F5}"/>
                </a:ext>
              </a:extLst>
            </p:cNvPr>
            <p:cNvSpPr/>
            <p:nvPr/>
          </p:nvSpPr>
          <p:spPr>
            <a:xfrm>
              <a:off x="5258738"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8" name="Oval 297">
              <a:extLst>
                <a:ext uri="{FF2B5EF4-FFF2-40B4-BE49-F238E27FC236}">
                  <a16:creationId xmlns:a16="http://schemas.microsoft.com/office/drawing/2014/main" id="{F243E6E8-9DD5-9426-4070-EBD66245807D}"/>
                </a:ext>
              </a:extLst>
            </p:cNvPr>
            <p:cNvSpPr/>
            <p:nvPr/>
          </p:nvSpPr>
          <p:spPr>
            <a:xfrm>
              <a:off x="5488041"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9" name="Oval 298">
              <a:extLst>
                <a:ext uri="{FF2B5EF4-FFF2-40B4-BE49-F238E27FC236}">
                  <a16:creationId xmlns:a16="http://schemas.microsoft.com/office/drawing/2014/main" id="{35E99F43-0613-95BC-AC9A-A0A3D49C744D}"/>
                </a:ext>
              </a:extLst>
            </p:cNvPr>
            <p:cNvSpPr/>
            <p:nvPr/>
          </p:nvSpPr>
          <p:spPr>
            <a:xfrm>
              <a:off x="5717344"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0" name="Oval 299">
              <a:extLst>
                <a:ext uri="{FF2B5EF4-FFF2-40B4-BE49-F238E27FC236}">
                  <a16:creationId xmlns:a16="http://schemas.microsoft.com/office/drawing/2014/main" id="{1DDB4055-1E2A-A102-CD59-95BFF6E3DA3B}"/>
                </a:ext>
              </a:extLst>
            </p:cNvPr>
            <p:cNvSpPr/>
            <p:nvPr/>
          </p:nvSpPr>
          <p:spPr>
            <a:xfrm>
              <a:off x="5946648"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1" name="Oval 300">
              <a:extLst>
                <a:ext uri="{FF2B5EF4-FFF2-40B4-BE49-F238E27FC236}">
                  <a16:creationId xmlns:a16="http://schemas.microsoft.com/office/drawing/2014/main" id="{7CB0AC50-7A9E-F089-F5EC-738687005F99}"/>
                </a:ext>
              </a:extLst>
            </p:cNvPr>
            <p:cNvSpPr/>
            <p:nvPr/>
          </p:nvSpPr>
          <p:spPr>
            <a:xfrm>
              <a:off x="6175951"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02" name="Group 301">
            <a:extLst>
              <a:ext uri="{FF2B5EF4-FFF2-40B4-BE49-F238E27FC236}">
                <a16:creationId xmlns:a16="http://schemas.microsoft.com/office/drawing/2014/main" id="{94B66537-AAF8-2B5B-6EDA-375EAA216F66}"/>
              </a:ext>
            </a:extLst>
          </p:cNvPr>
          <p:cNvGrpSpPr/>
          <p:nvPr/>
        </p:nvGrpSpPr>
        <p:grpSpPr>
          <a:xfrm>
            <a:off x="6310967" y="3438966"/>
            <a:ext cx="1414038" cy="191087"/>
            <a:chOff x="6510527" y="2017072"/>
            <a:chExt cx="1414038" cy="191087"/>
          </a:xfrm>
        </p:grpSpPr>
        <p:sp>
          <p:nvSpPr>
            <p:cNvPr id="303" name="DRAM">
              <a:extLst>
                <a:ext uri="{FF2B5EF4-FFF2-40B4-BE49-F238E27FC236}">
                  <a16:creationId xmlns:a16="http://schemas.microsoft.com/office/drawing/2014/main" id="{3DA73174-AD3F-43A2-3BB5-2BFA347B9DE1}"/>
                </a:ext>
              </a:extLst>
            </p:cNvPr>
            <p:cNvSpPr/>
            <p:nvPr/>
          </p:nvSpPr>
          <p:spPr>
            <a:xfrm rot="5400000">
              <a:off x="65296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4" name="Straight Connector 303">
              <a:extLst>
                <a:ext uri="{FF2B5EF4-FFF2-40B4-BE49-F238E27FC236}">
                  <a16:creationId xmlns:a16="http://schemas.microsoft.com/office/drawing/2014/main" id="{49BC8CA9-D5ED-218D-85A1-2B1450ACA3B5}"/>
                </a:ext>
              </a:extLst>
            </p:cNvPr>
            <p:cNvCxnSpPr>
              <a:cxnSpLocks/>
              <a:stCxn id="309" idx="6"/>
              <a:endCxn id="303" idx="0"/>
            </p:cNvCxnSpPr>
            <p:nvPr/>
          </p:nvCxnSpPr>
          <p:spPr>
            <a:xfrm flipH="1">
              <a:off x="6739831"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05" name="Oval 304">
              <a:extLst>
                <a:ext uri="{FF2B5EF4-FFF2-40B4-BE49-F238E27FC236}">
                  <a16:creationId xmlns:a16="http://schemas.microsoft.com/office/drawing/2014/main" id="{5B28602A-D34C-B079-018B-E063FBADB582}"/>
                </a:ext>
              </a:extLst>
            </p:cNvPr>
            <p:cNvSpPr/>
            <p:nvPr/>
          </p:nvSpPr>
          <p:spPr>
            <a:xfrm>
              <a:off x="6816266"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6" name="Oval 305">
              <a:extLst>
                <a:ext uri="{FF2B5EF4-FFF2-40B4-BE49-F238E27FC236}">
                  <a16:creationId xmlns:a16="http://schemas.microsoft.com/office/drawing/2014/main" id="{61C81FF0-839E-BE43-1D30-B698656F6680}"/>
                </a:ext>
              </a:extLst>
            </p:cNvPr>
            <p:cNvSpPr/>
            <p:nvPr/>
          </p:nvSpPr>
          <p:spPr>
            <a:xfrm>
              <a:off x="7045569"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7" name="Oval 306">
              <a:extLst>
                <a:ext uri="{FF2B5EF4-FFF2-40B4-BE49-F238E27FC236}">
                  <a16:creationId xmlns:a16="http://schemas.microsoft.com/office/drawing/2014/main" id="{626FB3D7-7289-5F33-8C02-83DAD4384547}"/>
                </a:ext>
              </a:extLst>
            </p:cNvPr>
            <p:cNvSpPr/>
            <p:nvPr/>
          </p:nvSpPr>
          <p:spPr>
            <a:xfrm>
              <a:off x="7274872"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8" name="Oval 307">
              <a:extLst>
                <a:ext uri="{FF2B5EF4-FFF2-40B4-BE49-F238E27FC236}">
                  <a16:creationId xmlns:a16="http://schemas.microsoft.com/office/drawing/2014/main" id="{83AC72C1-4687-1906-BFD2-688C5891089D}"/>
                </a:ext>
              </a:extLst>
            </p:cNvPr>
            <p:cNvSpPr/>
            <p:nvPr/>
          </p:nvSpPr>
          <p:spPr>
            <a:xfrm>
              <a:off x="7504176"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9" name="Oval 308">
              <a:extLst>
                <a:ext uri="{FF2B5EF4-FFF2-40B4-BE49-F238E27FC236}">
                  <a16:creationId xmlns:a16="http://schemas.microsoft.com/office/drawing/2014/main" id="{22984117-D059-3881-2F09-FC8812879DDB}"/>
                </a:ext>
              </a:extLst>
            </p:cNvPr>
            <p:cNvSpPr/>
            <p:nvPr/>
          </p:nvSpPr>
          <p:spPr>
            <a:xfrm>
              <a:off x="7733479" y="2017072"/>
              <a:ext cx="191086" cy="191086"/>
            </a:xfrm>
            <a:prstGeom prst="ellipse">
              <a:avLst/>
            </a:prstGeom>
            <a:solidFill>
              <a:schemeClr val="bg1">
                <a:lumMod val="85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5363040" y="2107694"/>
            <a:ext cx="2663952"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a:t>
            </a:r>
            <a:r>
              <a:rPr kumimoji="0" lang="en-US" sz="1800" b="0" i="0" u="none" strike="noStrike" kern="1200" cap="none" spc="0" normalizeH="0" baseline="0" noProof="0" dirty="0" err="1">
                <a:ln>
                  <a:noFill/>
                </a:ln>
                <a:solidFill>
                  <a:srgbClr val="000000"/>
                </a:solidFill>
                <a:effectLst/>
                <a:uLnTx/>
                <a:uFillTx/>
                <a:latin typeface="Avenir Next" panose="020B0503020202020204" pitchFamily="34" charset="0"/>
                <a:ea typeface="+mn-ea"/>
                <a:cs typeface="+mn-cs"/>
              </a:rPr>
              <a:t>wordline</a:t>
            </a:r>
            <a:endPar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sp>
        <p:nvSpPr>
          <p:cNvPr id="421" name="Rounded Rectangle 420">
            <a:extLst>
              <a:ext uri="{FF2B5EF4-FFF2-40B4-BE49-F238E27FC236}">
                <a16:creationId xmlns:a16="http://schemas.microsoft.com/office/drawing/2014/main" id="{28AB7A7F-81FF-E266-F4A2-105F190C073E}"/>
              </a:ext>
            </a:extLst>
          </p:cNvPr>
          <p:cNvSpPr/>
          <p:nvPr/>
        </p:nvSpPr>
        <p:spPr>
          <a:xfrm>
            <a:off x="1492047" y="2412494"/>
            <a:ext cx="1618285" cy="1480681"/>
          </a:xfrm>
          <a:prstGeom prst="roundRect">
            <a:avLst>
              <a:gd name="adj" fmla="val 11846"/>
            </a:avLst>
          </a:prstGeom>
          <a:noFill/>
          <a:ln w="3810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422" name="TextBox 421">
            <a:extLst>
              <a:ext uri="{FF2B5EF4-FFF2-40B4-BE49-F238E27FC236}">
                <a16:creationId xmlns:a16="http://schemas.microsoft.com/office/drawing/2014/main" id="{8189EF48-97B5-ABC4-C69B-FCAD6BF7A53B}"/>
              </a:ext>
            </a:extLst>
          </p:cNvPr>
          <p:cNvSpPr txBox="1"/>
          <p:nvPr/>
        </p:nvSpPr>
        <p:spPr>
          <a:xfrm>
            <a:off x="1475587" y="2066068"/>
            <a:ext cx="1634745" cy="387103"/>
          </a:xfrm>
          <a:prstGeom prst="rect">
            <a:avLst/>
          </a:prstGeom>
          <a:noFill/>
        </p:spPr>
        <p:txBody>
          <a:bodyPr wrap="square" rtlCol="0" anchor="ctr">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DRAM mat</a:t>
            </a:r>
          </a:p>
        </p:txBody>
      </p:sp>
      <p:sp>
        <p:nvSpPr>
          <p:cNvPr id="423" name="TextBox 422">
            <a:extLst>
              <a:ext uri="{FF2B5EF4-FFF2-40B4-BE49-F238E27FC236}">
                <a16:creationId xmlns:a16="http://schemas.microsoft.com/office/drawing/2014/main" id="{54DFF5B2-CBBD-B63D-9F7E-EE07071C0BA5}"/>
              </a:ext>
            </a:extLst>
          </p:cNvPr>
          <p:cNvSpPr txBox="1"/>
          <p:nvPr/>
        </p:nvSpPr>
        <p:spPr>
          <a:xfrm>
            <a:off x="3813" y="4673515"/>
            <a:ext cx="9136372"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Key Issue: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on a DRAM access, the global wordline propagates across all DRAM mats</a:t>
            </a:r>
          </a:p>
        </p:txBody>
      </p:sp>
      <p:sp>
        <p:nvSpPr>
          <p:cNvPr id="424" name="TextBox 423">
            <a:extLst>
              <a:ext uri="{FF2B5EF4-FFF2-40B4-BE49-F238E27FC236}">
                <a16:creationId xmlns:a16="http://schemas.microsoft.com/office/drawing/2014/main" id="{07E5F1AA-BB4D-7410-5A47-B04E746A3311}"/>
              </a:ext>
            </a:extLst>
          </p:cNvPr>
          <p:cNvSpPr txBox="1"/>
          <p:nvPr/>
        </p:nvSpPr>
        <p:spPr>
          <a:xfrm>
            <a:off x="0" y="5642329"/>
            <a:ext cx="9144000" cy="777240"/>
          </a:xfrm>
          <a:prstGeom prst="rect">
            <a:avLst/>
          </a:prstGeom>
          <a:solidFill>
            <a:schemeClr val="bg1">
              <a:lumMod val="95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Fine-Grained DRAM: </a:t>
            </a:r>
            <a:b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segments</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the global wordline to access </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individual</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DRAM mats</a:t>
            </a:r>
          </a:p>
        </p:txBody>
      </p:sp>
      <p:grpSp>
        <p:nvGrpSpPr>
          <p:cNvPr id="446" name="Group 445">
            <a:extLst>
              <a:ext uri="{FF2B5EF4-FFF2-40B4-BE49-F238E27FC236}">
                <a16:creationId xmlns:a16="http://schemas.microsoft.com/office/drawing/2014/main" id="{7C621D1A-6C7D-D1DB-D7D7-8CC078DA18EC}"/>
              </a:ext>
            </a:extLst>
          </p:cNvPr>
          <p:cNvGrpSpPr/>
          <p:nvPr/>
        </p:nvGrpSpPr>
        <p:grpSpPr>
          <a:xfrm>
            <a:off x="786595" y="4051113"/>
            <a:ext cx="6938410" cy="647381"/>
            <a:chOff x="757719" y="4572696"/>
            <a:chExt cx="6938410" cy="647381"/>
          </a:xfrm>
        </p:grpSpPr>
        <p:grpSp>
          <p:nvGrpSpPr>
            <p:cNvPr id="444" name="Group 443">
              <a:extLst>
                <a:ext uri="{FF2B5EF4-FFF2-40B4-BE49-F238E27FC236}">
                  <a16:creationId xmlns:a16="http://schemas.microsoft.com/office/drawing/2014/main" id="{001C9EF5-FFA4-7986-AF44-B66A506E66DD}"/>
                </a:ext>
              </a:extLst>
            </p:cNvPr>
            <p:cNvGrpSpPr/>
            <p:nvPr/>
          </p:nvGrpSpPr>
          <p:grpSpPr>
            <a:xfrm>
              <a:off x="1906102" y="4572696"/>
              <a:ext cx="5790027" cy="251465"/>
              <a:chOff x="1906102" y="4572696"/>
              <a:chExt cx="5790027" cy="251465"/>
            </a:xfrm>
          </p:grpSpPr>
          <p:grpSp>
            <p:nvGrpSpPr>
              <p:cNvPr id="434" name="Group 433">
                <a:extLst>
                  <a:ext uri="{FF2B5EF4-FFF2-40B4-BE49-F238E27FC236}">
                    <a16:creationId xmlns:a16="http://schemas.microsoft.com/office/drawing/2014/main" id="{2D7C9FF4-BFB9-3385-5E5D-CF6FF37484A0}"/>
                  </a:ext>
                </a:extLst>
              </p:cNvPr>
              <p:cNvGrpSpPr/>
              <p:nvPr/>
            </p:nvGrpSpPr>
            <p:grpSpPr>
              <a:xfrm>
                <a:off x="1906102" y="4572696"/>
                <a:ext cx="5790027" cy="251465"/>
                <a:chOff x="1906102" y="4605667"/>
                <a:chExt cx="5790027" cy="251465"/>
              </a:xfrm>
            </p:grpSpPr>
            <p:cxnSp>
              <p:nvCxnSpPr>
                <p:cNvPr id="426" name="Straight Connector 425">
                  <a:extLst>
                    <a:ext uri="{FF2B5EF4-FFF2-40B4-BE49-F238E27FC236}">
                      <a16:creationId xmlns:a16="http://schemas.microsoft.com/office/drawing/2014/main" id="{5B375868-B02D-4784-686E-FC1926E647D2}"/>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0E763279-F41C-BF3E-B0EF-B374A54FB361}"/>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DE306FA7-AAB0-384E-027F-5A88B8AE6AB4}"/>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6A6E6B83-5062-940D-9AF1-E843C5AEC0BF}"/>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C2FD01AC-B20A-B2FC-B9A3-80EED0BDD6BD}"/>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7A3CFFE4-8286-DF63-43CC-7FC78A3C8CBA}"/>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EF463F03-614B-EAE1-FF88-9D8F24BBB057}"/>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ABD7054C-49EB-D248-FC75-5FBD11E035D8}"/>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436" name="Straight Connector 435">
                <a:extLst>
                  <a:ext uri="{FF2B5EF4-FFF2-40B4-BE49-F238E27FC236}">
                    <a16:creationId xmlns:a16="http://schemas.microsoft.com/office/drawing/2014/main" id="{62E565DE-C853-7FD6-ACCE-50572376A0A6}"/>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445" name="TextBox 444">
              <a:extLst>
                <a:ext uri="{FF2B5EF4-FFF2-40B4-BE49-F238E27FC236}">
                  <a16:creationId xmlns:a16="http://schemas.microsoft.com/office/drawing/2014/main" id="{382C8B35-E844-9CFD-7E65-65D933CC057A}"/>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sp>
        <p:nvSpPr>
          <p:cNvPr id="447" name="Down Arrow 446">
            <a:extLst>
              <a:ext uri="{FF2B5EF4-FFF2-40B4-BE49-F238E27FC236}">
                <a16:creationId xmlns:a16="http://schemas.microsoft.com/office/drawing/2014/main" id="{9ED10959-7AB5-D44E-0DA7-A407A37174ED}"/>
              </a:ext>
            </a:extLst>
          </p:cNvPr>
          <p:cNvSpPr/>
          <p:nvPr/>
        </p:nvSpPr>
        <p:spPr>
          <a:xfrm>
            <a:off x="4425459" y="5311588"/>
            <a:ext cx="293083" cy="248845"/>
          </a:xfrm>
          <a:prstGeom prst="down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42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par>
                                <p:cTn id="8" presetID="22" presetClass="entr" presetSubtype="8" fill="hold" nodeType="withEffect">
                                  <p:stCondLst>
                                    <p:cond delay="0"/>
                                  </p:stCondLst>
                                  <p:childTnLst>
                                    <p:set>
                                      <p:cBhvr>
                                        <p:cTn id="9" dur="1" fill="hold">
                                          <p:stCondLst>
                                            <p:cond delay="0"/>
                                          </p:stCondLst>
                                        </p:cTn>
                                        <p:tgtEl>
                                          <p:spTgt spid="219"/>
                                        </p:tgtEl>
                                        <p:attrNameLst>
                                          <p:attrName>style.visibility</p:attrName>
                                        </p:attrNameLst>
                                      </p:cBhvr>
                                      <p:to>
                                        <p:strVal val="visible"/>
                                      </p:to>
                                    </p:set>
                                    <p:animEffect transition="in" filter="wipe(left)">
                                      <p:cBhvr>
                                        <p:cTn id="10" dur="500"/>
                                        <p:tgtEl>
                                          <p:spTgt spid="219"/>
                                        </p:tgtEl>
                                      </p:cBhvr>
                                    </p:animEffect>
                                  </p:childTnLst>
                                </p:cTn>
                              </p:par>
                              <p:par>
                                <p:cTn id="11" presetID="22" presetClass="entr" presetSubtype="1" fill="hold" nodeType="withEffect">
                                  <p:stCondLst>
                                    <p:cond delay="0"/>
                                  </p:stCondLst>
                                  <p:childTnLst>
                                    <p:set>
                                      <p:cBhvr>
                                        <p:cTn id="12" dur="1" fill="hold">
                                          <p:stCondLst>
                                            <p:cond delay="0"/>
                                          </p:stCondLst>
                                        </p:cTn>
                                        <p:tgtEl>
                                          <p:spTgt spid="220"/>
                                        </p:tgtEl>
                                        <p:attrNameLst>
                                          <p:attrName>style.visibility</p:attrName>
                                        </p:attrNameLst>
                                      </p:cBhvr>
                                      <p:to>
                                        <p:strVal val="visible"/>
                                      </p:to>
                                    </p:set>
                                    <p:animEffect transition="in" filter="wipe(up)">
                                      <p:cBhvr>
                                        <p:cTn id="13" dur="500"/>
                                        <p:tgtEl>
                                          <p:spTgt spid="220"/>
                                        </p:tgtEl>
                                      </p:cBhvr>
                                    </p:animEffect>
                                  </p:childTnLst>
                                </p:cTn>
                              </p:par>
                              <p:par>
                                <p:cTn id="14" presetID="22" presetClass="entr" presetSubtype="8" fill="hold" nodeType="withEffect">
                                  <p:stCondLst>
                                    <p:cond delay="0"/>
                                  </p:stCondLst>
                                  <p:childTnLst>
                                    <p:set>
                                      <p:cBhvr>
                                        <p:cTn id="15" dur="1" fill="hold">
                                          <p:stCondLst>
                                            <p:cond delay="0"/>
                                          </p:stCondLst>
                                        </p:cTn>
                                        <p:tgtEl>
                                          <p:spTgt spid="278"/>
                                        </p:tgtEl>
                                        <p:attrNameLst>
                                          <p:attrName>style.visibility</p:attrName>
                                        </p:attrNameLst>
                                      </p:cBhvr>
                                      <p:to>
                                        <p:strVal val="visible"/>
                                      </p:to>
                                    </p:set>
                                    <p:animEffect transition="in" filter="wipe(left)">
                                      <p:cBhvr>
                                        <p:cTn id="16" dur="500"/>
                                        <p:tgtEl>
                                          <p:spTgt spid="278"/>
                                        </p:tgtEl>
                                      </p:cBhvr>
                                    </p:animEffect>
                                  </p:childTnLst>
                                </p:cTn>
                              </p:par>
                              <p:par>
                                <p:cTn id="17" presetID="22" presetClass="entr" presetSubtype="1" fill="hold" nodeType="withEffect">
                                  <p:stCondLst>
                                    <p:cond delay="0"/>
                                  </p:stCondLst>
                                  <p:childTnLst>
                                    <p:set>
                                      <p:cBhvr>
                                        <p:cTn id="18" dur="1" fill="hold">
                                          <p:stCondLst>
                                            <p:cond delay="0"/>
                                          </p:stCondLst>
                                        </p:cTn>
                                        <p:tgtEl>
                                          <p:spTgt spid="221"/>
                                        </p:tgtEl>
                                        <p:attrNameLst>
                                          <p:attrName>style.visibility</p:attrName>
                                        </p:attrNameLst>
                                      </p:cBhvr>
                                      <p:to>
                                        <p:strVal val="visible"/>
                                      </p:to>
                                    </p:set>
                                    <p:animEffect transition="in" filter="wipe(up)">
                                      <p:cBhvr>
                                        <p:cTn id="19" dur="500"/>
                                        <p:tgtEl>
                                          <p:spTgt spid="221"/>
                                        </p:tgtEl>
                                      </p:cBhvr>
                                    </p:animEffect>
                                  </p:childTnLst>
                                </p:cTn>
                              </p:par>
                              <p:par>
                                <p:cTn id="20" presetID="22" presetClass="entr" presetSubtype="8" fill="hold" nodeType="withEffect">
                                  <p:stCondLst>
                                    <p:cond delay="0"/>
                                  </p:stCondLst>
                                  <p:childTnLst>
                                    <p:set>
                                      <p:cBhvr>
                                        <p:cTn id="21" dur="1" fill="hold">
                                          <p:stCondLst>
                                            <p:cond delay="0"/>
                                          </p:stCondLst>
                                        </p:cTn>
                                        <p:tgtEl>
                                          <p:spTgt spid="286"/>
                                        </p:tgtEl>
                                        <p:attrNameLst>
                                          <p:attrName>style.visibility</p:attrName>
                                        </p:attrNameLst>
                                      </p:cBhvr>
                                      <p:to>
                                        <p:strVal val="visible"/>
                                      </p:to>
                                    </p:set>
                                    <p:animEffect transition="in" filter="wipe(left)">
                                      <p:cBhvr>
                                        <p:cTn id="22" dur="500"/>
                                        <p:tgtEl>
                                          <p:spTgt spid="286"/>
                                        </p:tgtEl>
                                      </p:cBhvr>
                                    </p:animEffect>
                                  </p:childTnLst>
                                </p:cTn>
                              </p:par>
                              <p:par>
                                <p:cTn id="23" presetID="22" presetClass="entr" presetSubtype="1" fill="hold" nodeType="withEffect">
                                  <p:stCondLst>
                                    <p:cond delay="0"/>
                                  </p:stCondLst>
                                  <p:childTnLst>
                                    <p:set>
                                      <p:cBhvr>
                                        <p:cTn id="24" dur="1" fill="hold">
                                          <p:stCondLst>
                                            <p:cond delay="0"/>
                                          </p:stCondLst>
                                        </p:cTn>
                                        <p:tgtEl>
                                          <p:spTgt spid="222"/>
                                        </p:tgtEl>
                                        <p:attrNameLst>
                                          <p:attrName>style.visibility</p:attrName>
                                        </p:attrNameLst>
                                      </p:cBhvr>
                                      <p:to>
                                        <p:strVal val="visible"/>
                                      </p:to>
                                    </p:set>
                                    <p:animEffect transition="in" filter="wipe(up)">
                                      <p:cBhvr>
                                        <p:cTn id="25" dur="500"/>
                                        <p:tgtEl>
                                          <p:spTgt spid="222"/>
                                        </p:tgtEl>
                                      </p:cBhvr>
                                    </p:animEffect>
                                  </p:childTnLst>
                                </p:cTn>
                              </p:par>
                              <p:par>
                                <p:cTn id="26" presetID="22" presetClass="entr" presetSubtype="8" fill="hold" nodeType="withEffect">
                                  <p:stCondLst>
                                    <p:cond delay="0"/>
                                  </p:stCondLst>
                                  <p:childTnLst>
                                    <p:set>
                                      <p:cBhvr>
                                        <p:cTn id="27" dur="1" fill="hold">
                                          <p:stCondLst>
                                            <p:cond delay="0"/>
                                          </p:stCondLst>
                                        </p:cTn>
                                        <p:tgtEl>
                                          <p:spTgt spid="294"/>
                                        </p:tgtEl>
                                        <p:attrNameLst>
                                          <p:attrName>style.visibility</p:attrName>
                                        </p:attrNameLst>
                                      </p:cBhvr>
                                      <p:to>
                                        <p:strVal val="visible"/>
                                      </p:to>
                                    </p:set>
                                    <p:animEffect transition="in" filter="wipe(left)">
                                      <p:cBhvr>
                                        <p:cTn id="28" dur="500"/>
                                        <p:tgtEl>
                                          <p:spTgt spid="294"/>
                                        </p:tgtEl>
                                      </p:cBhvr>
                                    </p:animEffect>
                                  </p:childTnLst>
                                </p:cTn>
                              </p:par>
                              <p:par>
                                <p:cTn id="29" presetID="22" presetClass="entr" presetSubtype="1" fill="hold" nodeType="withEffect">
                                  <p:stCondLst>
                                    <p:cond delay="0"/>
                                  </p:stCondLst>
                                  <p:childTnLst>
                                    <p:set>
                                      <p:cBhvr>
                                        <p:cTn id="30" dur="1" fill="hold">
                                          <p:stCondLst>
                                            <p:cond delay="0"/>
                                          </p:stCondLst>
                                        </p:cTn>
                                        <p:tgtEl>
                                          <p:spTgt spid="223"/>
                                        </p:tgtEl>
                                        <p:attrNameLst>
                                          <p:attrName>style.visibility</p:attrName>
                                        </p:attrNameLst>
                                      </p:cBhvr>
                                      <p:to>
                                        <p:strVal val="visible"/>
                                      </p:to>
                                    </p:set>
                                    <p:animEffect transition="in" filter="wipe(up)">
                                      <p:cBhvr>
                                        <p:cTn id="31" dur="500"/>
                                        <p:tgtEl>
                                          <p:spTgt spid="223"/>
                                        </p:tgtEl>
                                      </p:cBhvr>
                                    </p:animEffect>
                                  </p:childTnLst>
                                </p:cTn>
                              </p:par>
                              <p:par>
                                <p:cTn id="32" presetID="22" presetClass="entr" presetSubtype="8" fill="hold" nodeType="withEffect">
                                  <p:stCondLst>
                                    <p:cond delay="0"/>
                                  </p:stCondLst>
                                  <p:childTnLst>
                                    <p:set>
                                      <p:cBhvr>
                                        <p:cTn id="33" dur="1" fill="hold">
                                          <p:stCondLst>
                                            <p:cond delay="0"/>
                                          </p:stCondLst>
                                        </p:cTn>
                                        <p:tgtEl>
                                          <p:spTgt spid="302"/>
                                        </p:tgtEl>
                                        <p:attrNameLst>
                                          <p:attrName>style.visibility</p:attrName>
                                        </p:attrNameLst>
                                      </p:cBhvr>
                                      <p:to>
                                        <p:strVal val="visible"/>
                                      </p:to>
                                    </p:set>
                                    <p:animEffect transition="in" filter="wipe(left)">
                                      <p:cBhvr>
                                        <p:cTn id="34" dur="500"/>
                                        <p:tgtEl>
                                          <p:spTgt spid="302"/>
                                        </p:tgtEl>
                                      </p:cBhvr>
                                    </p:animEffect>
                                  </p:childTnLst>
                                </p:cTn>
                              </p:par>
                              <p:par>
                                <p:cTn id="35" presetID="22" presetClass="entr" presetSubtype="1" fill="hold" nodeType="withEffect">
                                  <p:stCondLst>
                                    <p:cond delay="0"/>
                                  </p:stCondLst>
                                  <p:childTnLst>
                                    <p:set>
                                      <p:cBhvr>
                                        <p:cTn id="36" dur="1" fill="hold">
                                          <p:stCondLst>
                                            <p:cond delay="0"/>
                                          </p:stCondLst>
                                        </p:cTn>
                                        <p:tgtEl>
                                          <p:spTgt spid="225"/>
                                        </p:tgtEl>
                                        <p:attrNameLst>
                                          <p:attrName>style.visibility</p:attrName>
                                        </p:attrNameLst>
                                      </p:cBhvr>
                                      <p:to>
                                        <p:strVal val="visible"/>
                                      </p:to>
                                    </p:set>
                                    <p:animEffect transition="in" filter="wipe(up)">
                                      <p:cBhvr>
                                        <p:cTn id="37" dur="500"/>
                                        <p:tgtEl>
                                          <p:spTgt spid="2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3"/>
                                        </p:tgtEl>
                                        <p:attrNameLst>
                                          <p:attrName>style.visibility</p:attrName>
                                        </p:attrNameLst>
                                      </p:cBhvr>
                                      <p:to>
                                        <p:strVal val="visible"/>
                                      </p:to>
                                    </p:set>
                                    <p:animEffect transition="in" filter="fade">
                                      <p:cBhvr>
                                        <p:cTn id="40" dur="500"/>
                                        <p:tgtEl>
                                          <p:spTgt spid="4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24"/>
                                        </p:tgtEl>
                                        <p:attrNameLst>
                                          <p:attrName>style.visibility</p:attrName>
                                        </p:attrNameLst>
                                      </p:cBhvr>
                                      <p:to>
                                        <p:strVal val="visible"/>
                                      </p:to>
                                    </p:set>
                                    <p:animEffect transition="in" filter="fade">
                                      <p:cBhvr>
                                        <p:cTn id="45" dur="500"/>
                                        <p:tgtEl>
                                          <p:spTgt spid="4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7"/>
                                        </p:tgtEl>
                                        <p:attrNameLst>
                                          <p:attrName>style.visibility</p:attrName>
                                        </p:attrNameLst>
                                      </p:cBhvr>
                                      <p:to>
                                        <p:strVal val="visible"/>
                                      </p:to>
                                    </p:set>
                                    <p:animEffect transition="in" filter="fade">
                                      <p:cBhvr>
                                        <p:cTn id="48" dur="500"/>
                                        <p:tgtEl>
                                          <p:spTgt spid="44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22"/>
                                        </p:tgtEl>
                                        <p:attrNameLst>
                                          <p:attrName>style.visibility</p:attrName>
                                        </p:attrNameLst>
                                      </p:cBhvr>
                                      <p:to>
                                        <p:strVal val="visible"/>
                                      </p:to>
                                    </p:set>
                                    <p:animEffect transition="in" filter="fade">
                                      <p:cBhvr>
                                        <p:cTn id="51" dur="500"/>
                                        <p:tgtEl>
                                          <p:spTgt spid="4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21"/>
                                        </p:tgtEl>
                                        <p:attrNameLst>
                                          <p:attrName>style.visibility</p:attrName>
                                        </p:attrNameLst>
                                      </p:cBhvr>
                                      <p:to>
                                        <p:strVal val="visible"/>
                                      </p:to>
                                    </p:set>
                                    <p:animEffect transition="in" filter="fade">
                                      <p:cBhvr>
                                        <p:cTn id="54" dur="5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P spid="421" grpId="0" animBg="1"/>
      <p:bldP spid="422" grpId="0"/>
      <p:bldP spid="423" grpId="0"/>
      <p:bldP spid="424" grpId="0" animBg="1"/>
      <p:bldP spid="44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0" y="132334"/>
            <a:ext cx="9143999" cy="925840"/>
          </a:xfrm>
        </p:spPr>
        <p:txBody>
          <a:bodyPr>
            <a:noAutofit/>
          </a:bodyPr>
          <a:lstStyle/>
          <a:p>
            <a:r>
              <a:rPr lang="en-US" sz="3600" dirty="0"/>
              <a:t>MIMDRAM: </a:t>
            </a:r>
            <a:br>
              <a:rPr lang="en-US" sz="3600" dirty="0"/>
            </a:br>
            <a:r>
              <a:rPr lang="en-US" sz="2800" dirty="0"/>
              <a:t>Key Idea (II)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7261" y="2826701"/>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4789" y="2826701"/>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1461" y="2826701"/>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08989" y="2826701"/>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4860" y="2488139"/>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398660" y="2640539"/>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3905" y="2640539"/>
            <a:ext cx="4671060" cy="1219201"/>
            <a:chOff x="2174045" y="1143000"/>
            <a:chExt cx="4671060" cy="1219201"/>
          </a:xfrm>
        </p:grpSpPr>
        <p:cxnSp>
          <p:nvCxnSpPr>
            <p:cNvPr id="215" name="Straight Connector 214">
              <a:extLst>
                <a:ext uri="{FF2B5EF4-FFF2-40B4-BE49-F238E27FC236}">
                  <a16:creationId xmlns:a16="http://schemas.microsoft.com/office/drawing/2014/main" id="{402E0C80-0CB3-1DFC-BA6E-F4CB819AC190}"/>
                </a:ext>
              </a:extLst>
            </p:cNvPr>
            <p:cNvCxnSpPr/>
            <p:nvPr/>
          </p:nvCxnSpPr>
          <p:spPr>
            <a:xfrm flipV="1">
              <a:off x="217404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p:nvPr/>
          </p:nvCxnSpPr>
          <p:spPr>
            <a:xfrm flipV="1">
              <a:off x="3730049"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23AF8F67-6E35-1D0F-534F-042DD53F82AF}"/>
              </a:ext>
            </a:extLst>
          </p:cNvPr>
          <p:cNvCxnSpPr>
            <a:cxnSpLocks/>
          </p:cNvCxnSpPr>
          <p:nvPr/>
        </p:nvCxnSpPr>
        <p:spPr>
          <a:xfrm flipH="1">
            <a:off x="1401005" y="2640539"/>
            <a:ext cx="6226479" cy="0"/>
          </a:xfrm>
          <a:prstGeom prst="line">
            <a:avLst/>
          </a:prstGeom>
          <a:solidFill>
            <a:schemeClr val="tx1">
              <a:lumMod val="65000"/>
              <a:lumOff val="35000"/>
            </a:schemeClr>
          </a:solidFill>
          <a:ln w="50800" cap="rnd">
            <a:solidFill>
              <a:srgbClr val="C00000"/>
            </a:solidFill>
            <a:round/>
            <a:headEnd type="none"/>
            <a:tailEnd w="lg" len="sm"/>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49EDD477-8034-2B77-7E46-85CFE52A9ACE}"/>
              </a:ext>
            </a:extLst>
          </p:cNvPr>
          <p:cNvCxnSpPr>
            <a:cxnSpLocks/>
          </p:cNvCxnSpPr>
          <p:nvPr/>
        </p:nvCxnSpPr>
        <p:spPr>
          <a:xfrm flipV="1">
            <a:off x="1746250" y="2640539"/>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C460F50-4E91-5EA3-8239-2DDC925AE533}"/>
              </a:ext>
            </a:extLst>
          </p:cNvPr>
          <p:cNvCxnSpPr>
            <a:cxnSpLocks/>
          </p:cNvCxnSpPr>
          <p:nvPr/>
        </p:nvCxnSpPr>
        <p:spPr>
          <a:xfrm flipV="1">
            <a:off x="3300349" y="2640539"/>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4" name="DRAM">
            <a:extLst>
              <a:ext uri="{FF2B5EF4-FFF2-40B4-BE49-F238E27FC236}">
                <a16:creationId xmlns:a16="http://schemas.microsoft.com/office/drawing/2014/main" id="{ED56E525-600A-350A-CE7D-E6BB2D6D79C9}"/>
              </a:ext>
            </a:extLst>
          </p:cNvPr>
          <p:cNvSpPr/>
          <p:nvPr/>
        </p:nvSpPr>
        <p:spPr>
          <a:xfrm rot="16200000">
            <a:off x="141906" y="3211493"/>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32998" y="2836854"/>
            <a:ext cx="2665827" cy="1402792"/>
            <a:chOff x="2134538" y="2243328"/>
            <a:chExt cx="2665827" cy="1490472"/>
          </a:xfrm>
          <a:solidFill>
            <a:srgbClr val="1A82C4"/>
          </a:solidFill>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a:grpFill/>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a:grpFill/>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a:grpFill/>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a:grpFill/>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a:grpFill/>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a:grpFill/>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7259" y="3514611"/>
            <a:ext cx="1414038" cy="191087"/>
            <a:chOff x="1828799" y="2017072"/>
            <a:chExt cx="1414038" cy="191087"/>
          </a:xfrm>
          <a:solidFill>
            <a:srgbClr val="1A82C4"/>
          </a:solidFill>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4787" y="3514611"/>
            <a:ext cx="1414038" cy="191087"/>
            <a:chOff x="3386327" y="2017072"/>
            <a:chExt cx="1414038" cy="191087"/>
          </a:xfrm>
          <a:solidFill>
            <a:srgbClr val="1A82C4"/>
          </a:solidFill>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424" name="TextBox 423">
            <a:extLst>
              <a:ext uri="{FF2B5EF4-FFF2-40B4-BE49-F238E27FC236}">
                <a16:creationId xmlns:a16="http://schemas.microsoft.com/office/drawing/2014/main" id="{07E5F1AA-BB4D-7410-5A47-B04E746A3311}"/>
              </a:ext>
            </a:extLst>
          </p:cNvPr>
          <p:cNvSpPr txBox="1"/>
          <p:nvPr/>
        </p:nvSpPr>
        <p:spPr>
          <a:xfrm>
            <a:off x="0" y="1323368"/>
            <a:ext cx="9144000" cy="777240"/>
          </a:xfrm>
          <a:prstGeom prst="rect">
            <a:avLst/>
          </a:prstGeom>
          <a:solidFill>
            <a:schemeClr val="bg1">
              <a:lumMod val="95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Fine-Grained DRAM: </a:t>
            </a:r>
            <a:b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segments</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the global wordline to access </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individual</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DRAM mats</a:t>
            </a:r>
          </a:p>
        </p:txBody>
      </p:sp>
      <p:grpSp>
        <p:nvGrpSpPr>
          <p:cNvPr id="319" name="Group 318">
            <a:extLst>
              <a:ext uri="{FF2B5EF4-FFF2-40B4-BE49-F238E27FC236}">
                <a16:creationId xmlns:a16="http://schemas.microsoft.com/office/drawing/2014/main" id="{5CB0FDEC-5895-DCA8-211E-FA7597764EDD}"/>
              </a:ext>
            </a:extLst>
          </p:cNvPr>
          <p:cNvGrpSpPr/>
          <p:nvPr/>
        </p:nvGrpSpPr>
        <p:grpSpPr>
          <a:xfrm>
            <a:off x="4310251" y="2216008"/>
            <a:ext cx="4305183" cy="764735"/>
            <a:chOff x="4283355" y="2661946"/>
            <a:chExt cx="4305183" cy="764735"/>
          </a:xfrm>
        </p:grpSpPr>
        <p:sp>
          <p:nvSpPr>
            <p:cNvPr id="330" name="TextBox 329">
              <a:extLst>
                <a:ext uri="{FF2B5EF4-FFF2-40B4-BE49-F238E27FC236}">
                  <a16:creationId xmlns:a16="http://schemas.microsoft.com/office/drawing/2014/main" id="{170B0079-999B-634A-50ED-EC07C4B48580}"/>
                </a:ext>
              </a:extLst>
            </p:cNvPr>
            <p:cNvSpPr txBox="1"/>
            <p:nvPr/>
          </p:nvSpPr>
          <p:spPr>
            <a:xfrm>
              <a:off x="4283355" y="2661946"/>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segmented global wordline</a:t>
              </a:r>
            </a:p>
          </p:txBody>
        </p:sp>
        <p:sp>
          <p:nvSpPr>
            <p:cNvPr id="317" name="Rounded Rectangle 316">
              <a:extLst>
                <a:ext uri="{FF2B5EF4-FFF2-40B4-BE49-F238E27FC236}">
                  <a16:creationId xmlns:a16="http://schemas.microsoft.com/office/drawing/2014/main" id="{EC1E66E7-E25C-9EE1-ECB3-D5EC14BEF419}"/>
                </a:ext>
              </a:extLst>
            </p:cNvPr>
            <p:cNvSpPr/>
            <p:nvPr/>
          </p:nvSpPr>
          <p:spPr>
            <a:xfrm>
              <a:off x="4645785" y="3154544"/>
              <a:ext cx="1942043" cy="272137"/>
            </a:xfrm>
            <a:prstGeom prst="roundRect">
              <a:avLst/>
            </a:prstGeom>
            <a:noFill/>
            <a:ln w="38100">
              <a:solidFill>
                <a:srgbClr val="E1616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20" name="Rectangle 319">
            <a:extLst>
              <a:ext uri="{FF2B5EF4-FFF2-40B4-BE49-F238E27FC236}">
                <a16:creationId xmlns:a16="http://schemas.microsoft.com/office/drawing/2014/main" id="{44C2EA2F-00A4-DCDF-747B-A44DEA526E5E}"/>
              </a:ext>
            </a:extLst>
          </p:cNvPr>
          <p:cNvSpPr/>
          <p:nvPr/>
        </p:nvSpPr>
        <p:spPr>
          <a:xfrm>
            <a:off x="-71" y="4713155"/>
            <a:ext cx="9188383" cy="430887"/>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Fine-grained DRAM for energy-efficient DRAM access: </a:t>
            </a:r>
          </a:p>
        </p:txBody>
      </p:sp>
      <p:sp>
        <p:nvSpPr>
          <p:cNvPr id="321" name="Rectangle 320">
            <a:extLst>
              <a:ext uri="{FF2B5EF4-FFF2-40B4-BE49-F238E27FC236}">
                <a16:creationId xmlns:a16="http://schemas.microsoft.com/office/drawing/2014/main" id="{A9C6A0F9-AA90-5B3A-4264-407E3DD047AA}"/>
              </a:ext>
            </a:extLst>
          </p:cNvPr>
          <p:cNvSpPr/>
          <p:nvPr/>
        </p:nvSpPr>
        <p:spPr>
          <a:xfrm>
            <a:off x="-3491" y="5089476"/>
            <a:ext cx="9144000"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[Cooper-</a:t>
            </a:r>
            <a:r>
              <a:rPr kumimoji="0" lang="en-US" sz="1400" b="1" i="0" u="none" strike="noStrike" kern="1200" cap="none" spc="0" normalizeH="0" baseline="0" noProof="0" dirty="0" err="1">
                <a:ln>
                  <a:noFill/>
                </a:ln>
                <a:solidFill>
                  <a:srgbClr val="1982C3"/>
                </a:solidFill>
                <a:effectLst/>
                <a:uLnTx/>
                <a:uFillTx/>
                <a:latin typeface="Avenir Next" panose="020B0503020202020204" pitchFamily="34" charset="0"/>
                <a:ea typeface="+mn-ea"/>
                <a:cs typeface="+mn-cs"/>
              </a:rPr>
              <a:t>Balis</a:t>
            </a: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2010]: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Fine-Grained Activation for Power Reduction in DRAM</a:t>
            </a:r>
            <a:b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1400" b="1" i="0" u="none" strike="noStrike" kern="1200" cap="none" spc="0" normalizeH="0" baseline="0" noProof="0" dirty="0">
                <a:ln>
                  <a:noFill/>
                </a:ln>
                <a:solidFill>
                  <a:srgbClr val="1A82C4"/>
                </a:solidFill>
                <a:effectLst/>
                <a:uLnTx/>
                <a:uFillTx/>
                <a:latin typeface="Avenir Next" panose="020B0503020202020204" pitchFamily="34" charset="0"/>
                <a:ea typeface="+mn-ea"/>
                <a:cs typeface="+mn-cs"/>
              </a:rPr>
              <a:t>[</a:t>
            </a:r>
            <a:r>
              <a:rPr kumimoji="0" lang="en-US" sz="1400" b="1" i="0" u="none" strike="noStrike" kern="1200" cap="none" spc="0" normalizeH="0" baseline="0" noProof="0" dirty="0" err="1">
                <a:ln>
                  <a:noFill/>
                </a:ln>
                <a:solidFill>
                  <a:srgbClr val="1A82C4"/>
                </a:solidFill>
                <a:effectLst/>
                <a:uLnTx/>
                <a:uFillTx/>
                <a:latin typeface="Avenir Next" panose="020B0503020202020204" pitchFamily="34" charset="0"/>
                <a:ea typeface="+mn-ea"/>
                <a:cs typeface="+mn-cs"/>
              </a:rPr>
              <a:t>Udipi</a:t>
            </a:r>
            <a:r>
              <a:rPr kumimoji="0" lang="en-US" sz="1400" b="1" i="0" u="none" strike="noStrike" kern="1200" cap="none" spc="0" normalizeH="0" baseline="0" noProof="0" dirty="0">
                <a:ln>
                  <a:noFill/>
                </a:ln>
                <a:solidFill>
                  <a:srgbClr val="1A82C4"/>
                </a:solidFill>
                <a:effectLst/>
                <a:uLnTx/>
                <a:uFillTx/>
                <a:latin typeface="Avenir Next" panose="020B0503020202020204" pitchFamily="34" charset="0"/>
                <a:ea typeface="+mn-ea"/>
                <a:cs typeface="+mn-cs"/>
              </a:rPr>
              <a:t>+, 2010]: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Rethinking DRAM Design and Organization for Energy-Constrained Multi-Cores</a:t>
            </a:r>
            <a:endParaRPr kumimoji="0" lang="en-US" sz="1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[Zhang+, 2014]: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Half-DRAM</a:t>
            </a:r>
            <a:b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1400" b="1" i="0" u="none" strike="noStrike" kern="1200" cap="none" spc="0" normalizeH="0" baseline="0" noProof="0" dirty="0">
                <a:ln>
                  <a:noFill/>
                </a:ln>
                <a:solidFill>
                  <a:srgbClr val="1A82C4"/>
                </a:solidFill>
                <a:effectLst/>
                <a:uLnTx/>
                <a:uFillTx/>
                <a:latin typeface="Avenir Next" panose="020B0503020202020204" pitchFamily="34" charset="0"/>
                <a:ea typeface="+mn-ea"/>
                <a:cs typeface="+mn-cs"/>
              </a:rPr>
              <a:t>[Ha+, 2016]: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Improving Energy Efficiency of DRAM by Exploiting Half Page Row Access</a:t>
            </a:r>
            <a:endParaRPr kumimoji="0" lang="en-US" sz="1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[O’Connor+, 2017]: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Fine-Grained DRAM</a:t>
            </a:r>
            <a:endParaRPr kumimoji="0" lang="en-US" sz="1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a:t>
            </a:r>
            <a:r>
              <a:rPr kumimoji="0" lang="en-US" sz="1400" b="1" i="0" u="none" strike="noStrike" kern="1200" cap="none" spc="0" normalizeH="0" baseline="0" noProof="0" dirty="0" err="1">
                <a:ln>
                  <a:noFill/>
                </a:ln>
                <a:solidFill>
                  <a:srgbClr val="1982C3"/>
                </a:solidFill>
                <a:effectLst/>
                <a:uLnTx/>
                <a:uFillTx/>
                <a:latin typeface="Avenir Next" panose="020B0503020202020204" pitchFamily="34" charset="0"/>
                <a:ea typeface="+mn-ea"/>
                <a:cs typeface="+mn-cs"/>
              </a:rPr>
              <a:t>Olgun</a:t>
            </a:r>
            <a:r>
              <a:rPr kumimoji="0" lang="en-US" sz="14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2024]: </a:t>
            </a:r>
            <a:r>
              <a:rPr kumimoji="0" 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Sectored DRAM</a:t>
            </a:r>
            <a:endParaRPr kumimoji="0" lang="en-US" sz="20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grpSp>
        <p:nvGrpSpPr>
          <p:cNvPr id="327" name="Group 326">
            <a:extLst>
              <a:ext uri="{FF2B5EF4-FFF2-40B4-BE49-F238E27FC236}">
                <a16:creationId xmlns:a16="http://schemas.microsoft.com/office/drawing/2014/main" id="{10603881-2B8F-7855-9742-05280D97116C}"/>
              </a:ext>
            </a:extLst>
          </p:cNvPr>
          <p:cNvGrpSpPr/>
          <p:nvPr/>
        </p:nvGrpSpPr>
        <p:grpSpPr>
          <a:xfrm>
            <a:off x="784522" y="4194935"/>
            <a:ext cx="6938410" cy="647381"/>
            <a:chOff x="757719" y="4572696"/>
            <a:chExt cx="6938410" cy="647381"/>
          </a:xfrm>
        </p:grpSpPr>
        <p:grpSp>
          <p:nvGrpSpPr>
            <p:cNvPr id="328" name="Group 327">
              <a:extLst>
                <a:ext uri="{FF2B5EF4-FFF2-40B4-BE49-F238E27FC236}">
                  <a16:creationId xmlns:a16="http://schemas.microsoft.com/office/drawing/2014/main" id="{AD3F0976-DB54-75D5-DCEA-A24B5FE1FC69}"/>
                </a:ext>
              </a:extLst>
            </p:cNvPr>
            <p:cNvGrpSpPr/>
            <p:nvPr/>
          </p:nvGrpSpPr>
          <p:grpSpPr>
            <a:xfrm>
              <a:off x="1906102" y="4572696"/>
              <a:ext cx="5790027" cy="251465"/>
              <a:chOff x="1906102" y="4572696"/>
              <a:chExt cx="5790027" cy="251465"/>
            </a:xfrm>
          </p:grpSpPr>
          <p:grpSp>
            <p:nvGrpSpPr>
              <p:cNvPr id="395" name="Group 394">
                <a:extLst>
                  <a:ext uri="{FF2B5EF4-FFF2-40B4-BE49-F238E27FC236}">
                    <a16:creationId xmlns:a16="http://schemas.microsoft.com/office/drawing/2014/main" id="{D0EF728D-8DBE-7CEC-CDB5-F12AF623E57E}"/>
                  </a:ext>
                </a:extLst>
              </p:cNvPr>
              <p:cNvGrpSpPr/>
              <p:nvPr/>
            </p:nvGrpSpPr>
            <p:grpSpPr>
              <a:xfrm>
                <a:off x="1906102" y="4572696"/>
                <a:ext cx="5790027" cy="251465"/>
                <a:chOff x="1906102" y="4605667"/>
                <a:chExt cx="5790027" cy="251465"/>
              </a:xfrm>
            </p:grpSpPr>
            <p:cxnSp>
              <p:nvCxnSpPr>
                <p:cNvPr id="397" name="Straight Connector 396">
                  <a:extLst>
                    <a:ext uri="{FF2B5EF4-FFF2-40B4-BE49-F238E27FC236}">
                      <a16:creationId xmlns:a16="http://schemas.microsoft.com/office/drawing/2014/main" id="{668537B8-112C-444A-1AC5-C6AD56117F02}"/>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73106B26-6E34-AC80-E0E7-B3822C4CCBB1}"/>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EC0ED497-8846-DF8A-930C-C31C6CB0AB28}"/>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E12467CD-5172-D6A3-0584-56B093666CC2}"/>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5E715781-E3B3-740D-FCF2-564F3012E64D}"/>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AD77F024-2A68-F2E1-56BA-C89C4AC25F64}"/>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D726812C-B2C6-7D06-CE8B-4649230DA85E}"/>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B77A6D42-A7F2-E8A4-6F78-2D1D2F02E91F}"/>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396" name="Straight Connector 395">
                <a:extLst>
                  <a:ext uri="{FF2B5EF4-FFF2-40B4-BE49-F238E27FC236}">
                    <a16:creationId xmlns:a16="http://schemas.microsoft.com/office/drawing/2014/main" id="{E6892669-618B-521F-2431-F3FB390C98B4}"/>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329" name="TextBox 328">
              <a:extLst>
                <a:ext uri="{FF2B5EF4-FFF2-40B4-BE49-F238E27FC236}">
                  <a16:creationId xmlns:a16="http://schemas.microsoft.com/office/drawing/2014/main" id="{66228A6C-AABB-CCEE-2EF2-8130F9FB0374}"/>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spTree>
    <p:extLst>
      <p:ext uri="{BB962C8B-B14F-4D97-AF65-F5344CB8AC3E}">
        <p14:creationId xmlns:p14="http://schemas.microsoft.com/office/powerpoint/2010/main" val="117018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par>
                                <p:cTn id="8" presetID="22" presetClass="entr" presetSubtype="8" fill="hold" nodeType="withEffect">
                                  <p:stCondLst>
                                    <p:cond delay="0"/>
                                  </p:stCondLst>
                                  <p:childTnLst>
                                    <p:set>
                                      <p:cBhvr>
                                        <p:cTn id="9" dur="1" fill="hold">
                                          <p:stCondLst>
                                            <p:cond delay="0"/>
                                          </p:stCondLst>
                                        </p:cTn>
                                        <p:tgtEl>
                                          <p:spTgt spid="219"/>
                                        </p:tgtEl>
                                        <p:attrNameLst>
                                          <p:attrName>style.visibility</p:attrName>
                                        </p:attrNameLst>
                                      </p:cBhvr>
                                      <p:to>
                                        <p:strVal val="visible"/>
                                      </p:to>
                                    </p:set>
                                    <p:animEffect transition="in" filter="wipe(left)">
                                      <p:cBhvr>
                                        <p:cTn id="10" dur="500"/>
                                        <p:tgtEl>
                                          <p:spTgt spid="219"/>
                                        </p:tgtEl>
                                      </p:cBhvr>
                                    </p:animEffect>
                                  </p:childTnLst>
                                </p:cTn>
                              </p:par>
                              <p:par>
                                <p:cTn id="11" presetID="22" presetClass="entr" presetSubtype="1" fill="hold" nodeType="withEffect">
                                  <p:stCondLst>
                                    <p:cond delay="100"/>
                                  </p:stCondLst>
                                  <p:childTnLst>
                                    <p:set>
                                      <p:cBhvr>
                                        <p:cTn id="12" dur="1" fill="hold">
                                          <p:stCondLst>
                                            <p:cond delay="0"/>
                                          </p:stCondLst>
                                        </p:cTn>
                                        <p:tgtEl>
                                          <p:spTgt spid="220"/>
                                        </p:tgtEl>
                                        <p:attrNameLst>
                                          <p:attrName>style.visibility</p:attrName>
                                        </p:attrNameLst>
                                      </p:cBhvr>
                                      <p:to>
                                        <p:strVal val="visible"/>
                                      </p:to>
                                    </p:set>
                                    <p:animEffect transition="in" filter="wipe(up)">
                                      <p:cBhvr>
                                        <p:cTn id="13" dur="500"/>
                                        <p:tgtEl>
                                          <p:spTgt spid="220"/>
                                        </p:tgtEl>
                                      </p:cBhvr>
                                    </p:animEffect>
                                  </p:childTnLst>
                                </p:cTn>
                              </p:par>
                              <p:par>
                                <p:cTn id="14" presetID="22" presetClass="entr" presetSubtype="8" fill="hold" nodeType="withEffect">
                                  <p:stCondLst>
                                    <p:cond delay="0"/>
                                  </p:stCondLst>
                                  <p:childTnLst>
                                    <p:set>
                                      <p:cBhvr>
                                        <p:cTn id="15" dur="1" fill="hold">
                                          <p:stCondLst>
                                            <p:cond delay="0"/>
                                          </p:stCondLst>
                                        </p:cTn>
                                        <p:tgtEl>
                                          <p:spTgt spid="278"/>
                                        </p:tgtEl>
                                        <p:attrNameLst>
                                          <p:attrName>style.visibility</p:attrName>
                                        </p:attrNameLst>
                                      </p:cBhvr>
                                      <p:to>
                                        <p:strVal val="visible"/>
                                      </p:to>
                                    </p:set>
                                    <p:animEffect transition="in" filter="wipe(left)">
                                      <p:cBhvr>
                                        <p:cTn id="16" dur="500"/>
                                        <p:tgtEl>
                                          <p:spTgt spid="278"/>
                                        </p:tgtEl>
                                      </p:cBhvr>
                                    </p:animEffect>
                                  </p:childTnLst>
                                </p:cTn>
                              </p:par>
                              <p:par>
                                <p:cTn id="17" presetID="22" presetClass="entr" presetSubtype="1" fill="hold" nodeType="withEffect">
                                  <p:stCondLst>
                                    <p:cond delay="0"/>
                                  </p:stCondLst>
                                  <p:childTnLst>
                                    <p:set>
                                      <p:cBhvr>
                                        <p:cTn id="18" dur="1" fill="hold">
                                          <p:stCondLst>
                                            <p:cond delay="0"/>
                                          </p:stCondLst>
                                        </p:cTn>
                                        <p:tgtEl>
                                          <p:spTgt spid="221"/>
                                        </p:tgtEl>
                                        <p:attrNameLst>
                                          <p:attrName>style.visibility</p:attrName>
                                        </p:attrNameLst>
                                      </p:cBhvr>
                                      <p:to>
                                        <p:strVal val="visible"/>
                                      </p:to>
                                    </p:set>
                                    <p:animEffect transition="in" filter="wipe(up)">
                                      <p:cBhvr>
                                        <p:cTn id="19" dur="500"/>
                                        <p:tgtEl>
                                          <p:spTgt spid="221"/>
                                        </p:tgtEl>
                                      </p:cBhvr>
                                    </p:animEffect>
                                  </p:childTnLst>
                                </p:cTn>
                              </p:par>
                              <p:par>
                                <p:cTn id="20" presetID="22" presetClass="entr" presetSubtype="8" fill="hold" nodeType="withEffect">
                                  <p:stCondLst>
                                    <p:cond delay="0"/>
                                  </p:stCondLst>
                                  <p:childTnLst>
                                    <p:set>
                                      <p:cBhvr>
                                        <p:cTn id="21" dur="1" fill="hold">
                                          <p:stCondLst>
                                            <p:cond delay="0"/>
                                          </p:stCondLst>
                                        </p:cTn>
                                        <p:tgtEl>
                                          <p:spTgt spid="286"/>
                                        </p:tgtEl>
                                        <p:attrNameLst>
                                          <p:attrName>style.visibility</p:attrName>
                                        </p:attrNameLst>
                                      </p:cBhvr>
                                      <p:to>
                                        <p:strVal val="visible"/>
                                      </p:to>
                                    </p:set>
                                    <p:animEffect transition="in" filter="wipe(left)">
                                      <p:cBhvr>
                                        <p:cTn id="22" dur="500"/>
                                        <p:tgtEl>
                                          <p:spTgt spid="286"/>
                                        </p:tgtEl>
                                      </p:cBhvr>
                                    </p:animEffect>
                                  </p:childTnLst>
                                </p:cTn>
                              </p:par>
                              <p:par>
                                <p:cTn id="23" presetID="22" presetClass="entr" presetSubtype="1" fill="hold" nodeType="with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wipe(up)">
                                      <p:cBhvr>
                                        <p:cTn id="25" dur="500"/>
                                        <p:tgtEl>
                                          <p:spTgt spid="2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0"/>
                                        </p:tgtEl>
                                        <p:attrNameLst>
                                          <p:attrName>style.visibility</p:attrName>
                                        </p:attrNameLst>
                                      </p:cBhvr>
                                      <p:to>
                                        <p:strVal val="visible"/>
                                      </p:to>
                                    </p:set>
                                    <p:animEffect transition="in" filter="fade">
                                      <p:cBhvr>
                                        <p:cTn id="28" dur="500"/>
                                        <p:tgtEl>
                                          <p:spTgt spid="3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1"/>
                                        </p:tgtEl>
                                        <p:attrNameLst>
                                          <p:attrName>style.visibility</p:attrName>
                                        </p:attrNameLst>
                                      </p:cBhvr>
                                      <p:to>
                                        <p:strVal val="visible"/>
                                      </p:to>
                                    </p:set>
                                    <p:animEffect transition="in" filter="fade">
                                      <p:cBhvr>
                                        <p:cTn id="31"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P spid="320" grpId="0"/>
      <p:bldP spid="32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Key Idea (III)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34508" y="1669727"/>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92036" y="1669727"/>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8708" y="1669727"/>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16236" y="1669727"/>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82107" y="1331165"/>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405907" y="1483565"/>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51152" y="1483565"/>
            <a:ext cx="4671060" cy="1219201"/>
            <a:chOff x="2174045" y="1143000"/>
            <a:chExt cx="4671060" cy="1219201"/>
          </a:xfrm>
        </p:grpSpPr>
        <p:cxnSp>
          <p:nvCxnSpPr>
            <p:cNvPr id="215" name="Straight Connector 214">
              <a:extLst>
                <a:ext uri="{FF2B5EF4-FFF2-40B4-BE49-F238E27FC236}">
                  <a16:creationId xmlns:a16="http://schemas.microsoft.com/office/drawing/2014/main" id="{402E0C80-0CB3-1DFC-BA6E-F4CB819AC190}"/>
                </a:ext>
              </a:extLst>
            </p:cNvPr>
            <p:cNvCxnSpPr/>
            <p:nvPr/>
          </p:nvCxnSpPr>
          <p:spPr>
            <a:xfrm flipV="1">
              <a:off x="217404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p:nvPr/>
          </p:nvCxnSpPr>
          <p:spPr>
            <a:xfrm flipV="1">
              <a:off x="3730049"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23AF8F67-6E35-1D0F-534F-042DD53F82AF}"/>
              </a:ext>
            </a:extLst>
          </p:cNvPr>
          <p:cNvCxnSpPr>
            <a:cxnSpLocks/>
          </p:cNvCxnSpPr>
          <p:nvPr/>
        </p:nvCxnSpPr>
        <p:spPr>
          <a:xfrm flipH="1">
            <a:off x="1408252" y="1483565"/>
            <a:ext cx="6226479" cy="0"/>
          </a:xfrm>
          <a:prstGeom prst="line">
            <a:avLst/>
          </a:prstGeom>
          <a:solidFill>
            <a:schemeClr val="tx1">
              <a:lumMod val="65000"/>
              <a:lumOff val="35000"/>
            </a:schemeClr>
          </a:solidFill>
          <a:ln w="50800" cap="rnd">
            <a:solidFill>
              <a:srgbClr val="C00000"/>
            </a:solidFill>
            <a:round/>
            <a:headEnd type="none"/>
            <a:tailEnd w="lg" len="sm"/>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49EDD477-8034-2B77-7E46-85CFE52A9ACE}"/>
              </a:ext>
            </a:extLst>
          </p:cNvPr>
          <p:cNvCxnSpPr>
            <a:cxnSpLocks/>
          </p:cNvCxnSpPr>
          <p:nvPr/>
        </p:nvCxnSpPr>
        <p:spPr>
          <a:xfrm flipV="1">
            <a:off x="1753497" y="1483565"/>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C460F50-4E91-5EA3-8239-2DDC925AE533}"/>
              </a:ext>
            </a:extLst>
          </p:cNvPr>
          <p:cNvCxnSpPr>
            <a:cxnSpLocks/>
          </p:cNvCxnSpPr>
          <p:nvPr/>
        </p:nvCxnSpPr>
        <p:spPr>
          <a:xfrm flipV="1">
            <a:off x="3307596" y="1483565"/>
            <a:ext cx="0" cy="911587"/>
          </a:xfrm>
          <a:prstGeom prst="line">
            <a:avLst/>
          </a:prstGeom>
          <a:solidFill>
            <a:schemeClr val="tx1">
              <a:lumMod val="65000"/>
              <a:lumOff val="35000"/>
            </a:schemeClr>
          </a:solidFill>
          <a:ln w="50800" cap="rnd">
            <a:solidFill>
              <a:srgbClr val="C0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4" name="DRAM">
            <a:extLst>
              <a:ext uri="{FF2B5EF4-FFF2-40B4-BE49-F238E27FC236}">
                <a16:creationId xmlns:a16="http://schemas.microsoft.com/office/drawing/2014/main" id="{ED56E525-600A-350A-CE7D-E6BB2D6D79C9}"/>
              </a:ext>
            </a:extLst>
          </p:cNvPr>
          <p:cNvSpPr/>
          <p:nvPr/>
        </p:nvSpPr>
        <p:spPr>
          <a:xfrm rot="16200000">
            <a:off x="149153" y="2054519"/>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40245" y="1679880"/>
            <a:ext cx="2665827" cy="1402792"/>
            <a:chOff x="2134538" y="2243328"/>
            <a:chExt cx="2665827" cy="1490472"/>
          </a:xfrm>
          <a:solidFill>
            <a:schemeClr val="accent4"/>
          </a:solidFill>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a:grpFill/>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a:grpFill/>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a:grpFill/>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a:grpFill/>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a:grpFill/>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a:grpFill/>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34506" y="2357637"/>
            <a:ext cx="1414038" cy="191087"/>
            <a:chOff x="1828799" y="2017072"/>
            <a:chExt cx="1414038" cy="191087"/>
          </a:xfrm>
          <a:solidFill>
            <a:schemeClr val="accent4"/>
          </a:solidFill>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92034" y="2357637"/>
            <a:ext cx="1414038" cy="191087"/>
            <a:chOff x="3386327" y="2017072"/>
            <a:chExt cx="1414038" cy="191087"/>
          </a:xfrm>
          <a:solidFill>
            <a:schemeClr val="accent4"/>
          </a:solidFill>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1" name="Group 330">
            <a:extLst>
              <a:ext uri="{FF2B5EF4-FFF2-40B4-BE49-F238E27FC236}">
                <a16:creationId xmlns:a16="http://schemas.microsoft.com/office/drawing/2014/main" id="{8B1B3ED4-45C8-77E4-07E9-3A3F07ED4419}"/>
              </a:ext>
            </a:extLst>
          </p:cNvPr>
          <p:cNvGrpSpPr/>
          <p:nvPr/>
        </p:nvGrpSpPr>
        <p:grpSpPr>
          <a:xfrm>
            <a:off x="1634506" y="1897845"/>
            <a:ext cx="1414038" cy="191087"/>
            <a:chOff x="1828799" y="2017072"/>
            <a:chExt cx="1414038" cy="191087"/>
          </a:xfrm>
          <a:solidFill>
            <a:schemeClr val="accent4"/>
          </a:solidFill>
        </p:grpSpPr>
        <p:sp>
          <p:nvSpPr>
            <p:cNvPr id="332" name="DRAM">
              <a:extLst>
                <a:ext uri="{FF2B5EF4-FFF2-40B4-BE49-F238E27FC236}">
                  <a16:creationId xmlns:a16="http://schemas.microsoft.com/office/drawing/2014/main" id="{7EE68B79-0BDF-D7EC-0D67-9F3EC025BF67}"/>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333" name="Straight Connector 332">
              <a:extLst>
                <a:ext uri="{FF2B5EF4-FFF2-40B4-BE49-F238E27FC236}">
                  <a16:creationId xmlns:a16="http://schemas.microsoft.com/office/drawing/2014/main" id="{FD072386-6453-5695-FF21-E665ECE2B147}"/>
                </a:ext>
              </a:extLst>
            </p:cNvPr>
            <p:cNvCxnSpPr>
              <a:cxnSpLocks/>
              <a:stCxn id="338" idx="6"/>
              <a:endCxn id="332" idx="0"/>
            </p:cNvCxnSpPr>
            <p:nvPr/>
          </p:nvCxnSpPr>
          <p:spPr>
            <a:xfrm flipH="1">
              <a:off x="2058103" y="2112615"/>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34" name="Oval 333">
              <a:extLst>
                <a:ext uri="{FF2B5EF4-FFF2-40B4-BE49-F238E27FC236}">
                  <a16:creationId xmlns:a16="http://schemas.microsoft.com/office/drawing/2014/main" id="{DE527410-678A-8F73-2277-93FB261A64FC}"/>
                </a:ext>
              </a:extLst>
            </p:cNvPr>
            <p:cNvSpPr/>
            <p:nvPr/>
          </p:nvSpPr>
          <p:spPr>
            <a:xfrm>
              <a:off x="213453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5" name="Oval 334">
              <a:extLst>
                <a:ext uri="{FF2B5EF4-FFF2-40B4-BE49-F238E27FC236}">
                  <a16:creationId xmlns:a16="http://schemas.microsoft.com/office/drawing/2014/main" id="{4165B646-EF15-8011-5FF9-D7EF94F4730D}"/>
                </a:ext>
              </a:extLst>
            </p:cNvPr>
            <p:cNvSpPr/>
            <p:nvPr/>
          </p:nvSpPr>
          <p:spPr>
            <a:xfrm>
              <a:off x="236384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6" name="Oval 335">
              <a:extLst>
                <a:ext uri="{FF2B5EF4-FFF2-40B4-BE49-F238E27FC236}">
                  <a16:creationId xmlns:a16="http://schemas.microsoft.com/office/drawing/2014/main" id="{6BAFFE52-6A53-E9E5-D685-49ACE3B9B3D4}"/>
                </a:ext>
              </a:extLst>
            </p:cNvPr>
            <p:cNvSpPr/>
            <p:nvPr/>
          </p:nvSpPr>
          <p:spPr>
            <a:xfrm>
              <a:off x="2593144"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7" name="Oval 336">
              <a:extLst>
                <a:ext uri="{FF2B5EF4-FFF2-40B4-BE49-F238E27FC236}">
                  <a16:creationId xmlns:a16="http://schemas.microsoft.com/office/drawing/2014/main" id="{367AE665-AC83-E4C2-895C-3AFED95252A2}"/>
                </a:ext>
              </a:extLst>
            </p:cNvPr>
            <p:cNvSpPr/>
            <p:nvPr/>
          </p:nvSpPr>
          <p:spPr>
            <a:xfrm>
              <a:off x="2822448"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8" name="Oval 337">
              <a:extLst>
                <a:ext uri="{FF2B5EF4-FFF2-40B4-BE49-F238E27FC236}">
                  <a16:creationId xmlns:a16="http://schemas.microsoft.com/office/drawing/2014/main" id="{056A4AF3-4049-24A4-034B-CA7773F2FD6B}"/>
                </a:ext>
              </a:extLst>
            </p:cNvPr>
            <p:cNvSpPr/>
            <p:nvPr/>
          </p:nvSpPr>
          <p:spPr>
            <a:xfrm>
              <a:off x="3051751"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9" name="Group 338">
            <a:extLst>
              <a:ext uri="{FF2B5EF4-FFF2-40B4-BE49-F238E27FC236}">
                <a16:creationId xmlns:a16="http://schemas.microsoft.com/office/drawing/2014/main" id="{7C9806C2-E998-C6D7-C941-3AAE38E8871F}"/>
              </a:ext>
            </a:extLst>
          </p:cNvPr>
          <p:cNvGrpSpPr/>
          <p:nvPr/>
        </p:nvGrpSpPr>
        <p:grpSpPr>
          <a:xfrm>
            <a:off x="3192034" y="1897845"/>
            <a:ext cx="1414038" cy="191087"/>
            <a:chOff x="3386327" y="2017072"/>
            <a:chExt cx="1414038" cy="191087"/>
          </a:xfrm>
          <a:solidFill>
            <a:schemeClr val="accent4"/>
          </a:solidFill>
        </p:grpSpPr>
        <p:sp>
          <p:nvSpPr>
            <p:cNvPr id="340" name="DRAM">
              <a:extLst>
                <a:ext uri="{FF2B5EF4-FFF2-40B4-BE49-F238E27FC236}">
                  <a16:creationId xmlns:a16="http://schemas.microsoft.com/office/drawing/2014/main" id="{666118CA-BD9B-ED39-50D2-2826C0C1DD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41" name="Straight Connector 340">
              <a:extLst>
                <a:ext uri="{FF2B5EF4-FFF2-40B4-BE49-F238E27FC236}">
                  <a16:creationId xmlns:a16="http://schemas.microsoft.com/office/drawing/2014/main" id="{B91B5FC9-1342-3446-5B8E-2EA81024FA2B}"/>
                </a:ext>
              </a:extLst>
            </p:cNvPr>
            <p:cNvCxnSpPr>
              <a:cxnSpLocks/>
              <a:endCxn id="340" idx="0"/>
            </p:cNvCxnSpPr>
            <p:nvPr/>
          </p:nvCxnSpPr>
          <p:spPr>
            <a:xfrm flipH="1" flipV="1">
              <a:off x="3615631" y="2112616"/>
              <a:ext cx="1184734" cy="1"/>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42" name="Oval 341">
              <a:extLst>
                <a:ext uri="{FF2B5EF4-FFF2-40B4-BE49-F238E27FC236}">
                  <a16:creationId xmlns:a16="http://schemas.microsoft.com/office/drawing/2014/main" id="{73C07C20-BAA9-106B-CAE9-9B670868FB84}"/>
                </a:ext>
              </a:extLst>
            </p:cNvPr>
            <p:cNvSpPr/>
            <p:nvPr/>
          </p:nvSpPr>
          <p:spPr>
            <a:xfrm>
              <a:off x="369206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3" name="Oval 342">
              <a:extLst>
                <a:ext uri="{FF2B5EF4-FFF2-40B4-BE49-F238E27FC236}">
                  <a16:creationId xmlns:a16="http://schemas.microsoft.com/office/drawing/2014/main" id="{A83ADA2C-2FFC-48A3-D1D4-3F90792E1436}"/>
                </a:ext>
              </a:extLst>
            </p:cNvPr>
            <p:cNvSpPr/>
            <p:nvPr/>
          </p:nvSpPr>
          <p:spPr>
            <a:xfrm>
              <a:off x="392136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4" name="Oval 343">
              <a:extLst>
                <a:ext uri="{FF2B5EF4-FFF2-40B4-BE49-F238E27FC236}">
                  <a16:creationId xmlns:a16="http://schemas.microsoft.com/office/drawing/2014/main" id="{BF7A768D-6FA9-0465-95A7-C9FB7B87651F}"/>
                </a:ext>
              </a:extLst>
            </p:cNvPr>
            <p:cNvSpPr/>
            <p:nvPr/>
          </p:nvSpPr>
          <p:spPr>
            <a:xfrm>
              <a:off x="4150672"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5" name="Oval 344">
              <a:extLst>
                <a:ext uri="{FF2B5EF4-FFF2-40B4-BE49-F238E27FC236}">
                  <a16:creationId xmlns:a16="http://schemas.microsoft.com/office/drawing/2014/main" id="{99EEC3A4-7F24-BE05-0468-A22B85ECC12F}"/>
                </a:ext>
              </a:extLst>
            </p:cNvPr>
            <p:cNvSpPr/>
            <p:nvPr/>
          </p:nvSpPr>
          <p:spPr>
            <a:xfrm>
              <a:off x="4379976"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6" name="Oval 345">
              <a:extLst>
                <a:ext uri="{FF2B5EF4-FFF2-40B4-BE49-F238E27FC236}">
                  <a16:creationId xmlns:a16="http://schemas.microsoft.com/office/drawing/2014/main" id="{CDE2C779-A438-CB1E-9EF5-1CE337FDB528}"/>
                </a:ext>
              </a:extLst>
            </p:cNvPr>
            <p:cNvSpPr/>
            <p:nvPr/>
          </p:nvSpPr>
          <p:spPr>
            <a:xfrm>
              <a:off x="4609279" y="2017072"/>
              <a:ext cx="191086" cy="191086"/>
            </a:xfrm>
            <a:prstGeom prst="ellipse">
              <a:avLst/>
            </a:prstGeom>
            <a:grp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63" name="Group 362">
            <a:extLst>
              <a:ext uri="{FF2B5EF4-FFF2-40B4-BE49-F238E27FC236}">
                <a16:creationId xmlns:a16="http://schemas.microsoft.com/office/drawing/2014/main" id="{03D2156D-53C1-3291-762A-E3E769A325C9}"/>
              </a:ext>
            </a:extLst>
          </p:cNvPr>
          <p:cNvGrpSpPr/>
          <p:nvPr/>
        </p:nvGrpSpPr>
        <p:grpSpPr>
          <a:xfrm>
            <a:off x="1634506" y="2127451"/>
            <a:ext cx="1414038" cy="191087"/>
            <a:chOff x="1828799" y="2017072"/>
            <a:chExt cx="1414038" cy="191087"/>
          </a:xfrm>
        </p:grpSpPr>
        <p:sp>
          <p:nvSpPr>
            <p:cNvPr id="364" name="DRAM">
              <a:extLst>
                <a:ext uri="{FF2B5EF4-FFF2-40B4-BE49-F238E27FC236}">
                  <a16:creationId xmlns:a16="http://schemas.microsoft.com/office/drawing/2014/main" id="{A33476AE-7D06-4E1D-1B7D-97E59F879668}"/>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65" name="Straight Connector 364">
              <a:extLst>
                <a:ext uri="{FF2B5EF4-FFF2-40B4-BE49-F238E27FC236}">
                  <a16:creationId xmlns:a16="http://schemas.microsoft.com/office/drawing/2014/main" id="{1EF0EBBB-D2DF-53FC-DAC4-10D3F8354D02}"/>
                </a:ext>
              </a:extLst>
            </p:cNvPr>
            <p:cNvCxnSpPr>
              <a:cxnSpLocks/>
              <a:stCxn id="370" idx="6"/>
              <a:endCxn id="364"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66" name="Oval 365">
              <a:extLst>
                <a:ext uri="{FF2B5EF4-FFF2-40B4-BE49-F238E27FC236}">
                  <a16:creationId xmlns:a16="http://schemas.microsoft.com/office/drawing/2014/main" id="{BB3EAAC7-A09E-3CDA-3AE9-710BB8289FF7}"/>
                </a:ext>
              </a:extLst>
            </p:cNvPr>
            <p:cNvSpPr/>
            <p:nvPr/>
          </p:nvSpPr>
          <p:spPr>
            <a:xfrm>
              <a:off x="213453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7" name="Oval 366">
              <a:extLst>
                <a:ext uri="{FF2B5EF4-FFF2-40B4-BE49-F238E27FC236}">
                  <a16:creationId xmlns:a16="http://schemas.microsoft.com/office/drawing/2014/main" id="{6632B356-D188-8AAB-A0D4-C288F31747E5}"/>
                </a:ext>
              </a:extLst>
            </p:cNvPr>
            <p:cNvSpPr/>
            <p:nvPr/>
          </p:nvSpPr>
          <p:spPr>
            <a:xfrm>
              <a:off x="236384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8" name="Oval 367">
              <a:extLst>
                <a:ext uri="{FF2B5EF4-FFF2-40B4-BE49-F238E27FC236}">
                  <a16:creationId xmlns:a16="http://schemas.microsoft.com/office/drawing/2014/main" id="{60B64B00-9738-5F63-2EE8-20C8ABAC0D89}"/>
                </a:ext>
              </a:extLst>
            </p:cNvPr>
            <p:cNvSpPr/>
            <p:nvPr/>
          </p:nvSpPr>
          <p:spPr>
            <a:xfrm>
              <a:off x="2593144"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9" name="Oval 368">
              <a:extLst>
                <a:ext uri="{FF2B5EF4-FFF2-40B4-BE49-F238E27FC236}">
                  <a16:creationId xmlns:a16="http://schemas.microsoft.com/office/drawing/2014/main" id="{C95BA703-DAF0-035F-9AB1-4BF32675062B}"/>
                </a:ext>
              </a:extLst>
            </p:cNvPr>
            <p:cNvSpPr/>
            <p:nvPr/>
          </p:nvSpPr>
          <p:spPr>
            <a:xfrm>
              <a:off x="282244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0" name="Oval 369">
              <a:extLst>
                <a:ext uri="{FF2B5EF4-FFF2-40B4-BE49-F238E27FC236}">
                  <a16:creationId xmlns:a16="http://schemas.microsoft.com/office/drawing/2014/main" id="{28A21BD4-37FE-E7C7-123C-CCE1B237055E}"/>
                </a:ext>
              </a:extLst>
            </p:cNvPr>
            <p:cNvSpPr/>
            <p:nvPr/>
          </p:nvSpPr>
          <p:spPr>
            <a:xfrm>
              <a:off x="305175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71" name="Group 370">
            <a:extLst>
              <a:ext uri="{FF2B5EF4-FFF2-40B4-BE49-F238E27FC236}">
                <a16:creationId xmlns:a16="http://schemas.microsoft.com/office/drawing/2014/main" id="{6DB68126-E3CB-0E33-EA5A-3A5D6B094E52}"/>
              </a:ext>
            </a:extLst>
          </p:cNvPr>
          <p:cNvGrpSpPr/>
          <p:nvPr/>
        </p:nvGrpSpPr>
        <p:grpSpPr>
          <a:xfrm>
            <a:off x="3192034" y="2127451"/>
            <a:ext cx="1414038" cy="191087"/>
            <a:chOff x="3386327" y="2017072"/>
            <a:chExt cx="1414038" cy="191087"/>
          </a:xfrm>
        </p:grpSpPr>
        <p:sp>
          <p:nvSpPr>
            <p:cNvPr id="372" name="DRAM">
              <a:extLst>
                <a:ext uri="{FF2B5EF4-FFF2-40B4-BE49-F238E27FC236}">
                  <a16:creationId xmlns:a16="http://schemas.microsoft.com/office/drawing/2014/main" id="{29A80598-D0EC-5775-86EE-43E2E1FB6C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73" name="Straight Connector 372">
              <a:extLst>
                <a:ext uri="{FF2B5EF4-FFF2-40B4-BE49-F238E27FC236}">
                  <a16:creationId xmlns:a16="http://schemas.microsoft.com/office/drawing/2014/main" id="{F42B0436-F9FD-8CDF-CCD5-78F4C72F1BF6}"/>
                </a:ext>
              </a:extLst>
            </p:cNvPr>
            <p:cNvCxnSpPr>
              <a:cxnSpLocks/>
              <a:endCxn id="372"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895AA001-B87F-4D73-257A-892D7F7E91E2}"/>
                </a:ext>
              </a:extLst>
            </p:cNvPr>
            <p:cNvSpPr/>
            <p:nvPr/>
          </p:nvSpPr>
          <p:spPr>
            <a:xfrm>
              <a:off x="369206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5" name="Oval 374">
              <a:extLst>
                <a:ext uri="{FF2B5EF4-FFF2-40B4-BE49-F238E27FC236}">
                  <a16:creationId xmlns:a16="http://schemas.microsoft.com/office/drawing/2014/main" id="{EC220833-140A-6751-410A-E409792A18A0}"/>
                </a:ext>
              </a:extLst>
            </p:cNvPr>
            <p:cNvSpPr/>
            <p:nvPr/>
          </p:nvSpPr>
          <p:spPr>
            <a:xfrm>
              <a:off x="392136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6" name="Oval 375">
              <a:extLst>
                <a:ext uri="{FF2B5EF4-FFF2-40B4-BE49-F238E27FC236}">
                  <a16:creationId xmlns:a16="http://schemas.microsoft.com/office/drawing/2014/main" id="{EBBCDD01-3E41-9C17-E672-F4EDE43F9363}"/>
                </a:ext>
              </a:extLst>
            </p:cNvPr>
            <p:cNvSpPr/>
            <p:nvPr/>
          </p:nvSpPr>
          <p:spPr>
            <a:xfrm>
              <a:off x="4150672"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7" name="Oval 376">
              <a:extLst>
                <a:ext uri="{FF2B5EF4-FFF2-40B4-BE49-F238E27FC236}">
                  <a16:creationId xmlns:a16="http://schemas.microsoft.com/office/drawing/2014/main" id="{99CA265E-A624-86F0-8FB0-C8DDE9CA6C8E}"/>
                </a:ext>
              </a:extLst>
            </p:cNvPr>
            <p:cNvSpPr/>
            <p:nvPr/>
          </p:nvSpPr>
          <p:spPr>
            <a:xfrm>
              <a:off x="437997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8" name="Oval 377">
              <a:extLst>
                <a:ext uri="{FF2B5EF4-FFF2-40B4-BE49-F238E27FC236}">
                  <a16:creationId xmlns:a16="http://schemas.microsoft.com/office/drawing/2014/main" id="{3ABCE4AB-361A-42F9-B07B-7AFD362BF2E2}"/>
                </a:ext>
              </a:extLst>
            </p:cNvPr>
            <p:cNvSpPr/>
            <p:nvPr/>
          </p:nvSpPr>
          <p:spPr>
            <a:xfrm>
              <a:off x="460927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4317498" y="1059034"/>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segmented global wordline</a:t>
            </a:r>
          </a:p>
        </p:txBody>
      </p:sp>
      <p:sp>
        <p:nvSpPr>
          <p:cNvPr id="320" name="Rectangle 319">
            <a:extLst>
              <a:ext uri="{FF2B5EF4-FFF2-40B4-BE49-F238E27FC236}">
                <a16:creationId xmlns:a16="http://schemas.microsoft.com/office/drawing/2014/main" id="{44C2EA2F-00A4-DCDF-747B-A44DEA526E5E}"/>
              </a:ext>
            </a:extLst>
          </p:cNvPr>
          <p:cNvSpPr/>
          <p:nvPr/>
        </p:nvSpPr>
        <p:spPr>
          <a:xfrm>
            <a:off x="-13791" y="3567676"/>
            <a:ext cx="9143999"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Fine-grained DRAM for processing-using-DRAM: </a:t>
            </a:r>
          </a:p>
        </p:txBody>
      </p:sp>
      <p:grpSp>
        <p:nvGrpSpPr>
          <p:cNvPr id="2" name="Group 1">
            <a:extLst>
              <a:ext uri="{FF2B5EF4-FFF2-40B4-BE49-F238E27FC236}">
                <a16:creationId xmlns:a16="http://schemas.microsoft.com/office/drawing/2014/main" id="{CA353D25-7C61-28E5-1100-1CC7B4D8880D}"/>
              </a:ext>
            </a:extLst>
          </p:cNvPr>
          <p:cNvGrpSpPr/>
          <p:nvPr/>
        </p:nvGrpSpPr>
        <p:grpSpPr>
          <a:xfrm>
            <a:off x="5778" y="3927400"/>
            <a:ext cx="9470110" cy="1335036"/>
            <a:chOff x="549218" y="3454216"/>
            <a:chExt cx="8426174" cy="1348074"/>
          </a:xfrm>
        </p:grpSpPr>
        <p:sp>
          <p:nvSpPr>
            <p:cNvPr id="3" name="TextBox 2">
              <a:extLst>
                <a:ext uri="{FF2B5EF4-FFF2-40B4-BE49-F238E27FC236}">
                  <a16:creationId xmlns:a16="http://schemas.microsoft.com/office/drawing/2014/main" id="{411F4A0B-A23D-C33A-7950-12FA9B0D025F}"/>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1</a:t>
              </a:r>
            </a:p>
          </p:txBody>
        </p:sp>
        <p:sp>
          <p:nvSpPr>
            <p:cNvPr id="5" name="TextBox 4">
              <a:extLst>
                <a:ext uri="{FF2B5EF4-FFF2-40B4-BE49-F238E27FC236}">
                  <a16:creationId xmlns:a16="http://schemas.microsoft.com/office/drawing/2014/main" id="{348D7EEB-F02B-39FC-5EC9-DAEF6ABE8039}"/>
                </a:ext>
              </a:extLst>
            </p:cNvPr>
            <p:cNvSpPr txBox="1"/>
            <p:nvPr/>
          </p:nvSpPr>
          <p:spPr>
            <a:xfrm>
              <a:off x="974390" y="3528082"/>
              <a:ext cx="8001002" cy="1274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Improves SIMD utilization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a single PUD operation, only access the DRAM mats with target data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multiple PUD operations, execute independent operations concurrently</a:t>
              </a: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sp>
        <p:nvSpPr>
          <p:cNvPr id="233" name="Rectangle 232">
            <a:extLst>
              <a:ext uri="{FF2B5EF4-FFF2-40B4-BE49-F238E27FC236}">
                <a16:creationId xmlns:a16="http://schemas.microsoft.com/office/drawing/2014/main" id="{AFF2EE9C-8313-E806-7048-F1780CFE7EC2}"/>
              </a:ext>
            </a:extLst>
          </p:cNvPr>
          <p:cNvSpPr/>
          <p:nvPr/>
        </p:nvSpPr>
        <p:spPr>
          <a:xfrm>
            <a:off x="463125" y="4673162"/>
            <a:ext cx="8265239" cy="382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34" name="Group 233">
            <a:extLst>
              <a:ext uri="{FF2B5EF4-FFF2-40B4-BE49-F238E27FC236}">
                <a16:creationId xmlns:a16="http://schemas.microsoft.com/office/drawing/2014/main" id="{7ADED821-6D77-AAA9-3BB6-5E04FD30627E}"/>
              </a:ext>
            </a:extLst>
          </p:cNvPr>
          <p:cNvGrpSpPr/>
          <p:nvPr/>
        </p:nvGrpSpPr>
        <p:grpSpPr>
          <a:xfrm>
            <a:off x="794664" y="2977618"/>
            <a:ext cx="6938410" cy="647381"/>
            <a:chOff x="757719" y="4572696"/>
            <a:chExt cx="6938410" cy="647381"/>
          </a:xfrm>
        </p:grpSpPr>
        <p:grpSp>
          <p:nvGrpSpPr>
            <p:cNvPr id="235" name="Group 234">
              <a:extLst>
                <a:ext uri="{FF2B5EF4-FFF2-40B4-BE49-F238E27FC236}">
                  <a16:creationId xmlns:a16="http://schemas.microsoft.com/office/drawing/2014/main" id="{D8B75B55-1C61-6FF4-C5D5-B6C677ECFE7A}"/>
                </a:ext>
              </a:extLst>
            </p:cNvPr>
            <p:cNvGrpSpPr/>
            <p:nvPr/>
          </p:nvGrpSpPr>
          <p:grpSpPr>
            <a:xfrm>
              <a:off x="1906102" y="4572696"/>
              <a:ext cx="5790027" cy="251465"/>
              <a:chOff x="1906102" y="4572696"/>
              <a:chExt cx="5790027" cy="251465"/>
            </a:xfrm>
          </p:grpSpPr>
          <p:grpSp>
            <p:nvGrpSpPr>
              <p:cNvPr id="237" name="Group 236">
                <a:extLst>
                  <a:ext uri="{FF2B5EF4-FFF2-40B4-BE49-F238E27FC236}">
                    <a16:creationId xmlns:a16="http://schemas.microsoft.com/office/drawing/2014/main" id="{BA33DA29-3E19-D781-7F0A-C07F6BFC0A48}"/>
                  </a:ext>
                </a:extLst>
              </p:cNvPr>
              <p:cNvGrpSpPr/>
              <p:nvPr/>
            </p:nvGrpSpPr>
            <p:grpSpPr>
              <a:xfrm>
                <a:off x="1906102" y="4572696"/>
                <a:ext cx="5790027" cy="251465"/>
                <a:chOff x="1906102" y="4605667"/>
                <a:chExt cx="5790027" cy="251465"/>
              </a:xfrm>
            </p:grpSpPr>
            <p:cxnSp>
              <p:nvCxnSpPr>
                <p:cNvPr id="239" name="Straight Connector 238">
                  <a:extLst>
                    <a:ext uri="{FF2B5EF4-FFF2-40B4-BE49-F238E27FC236}">
                      <a16:creationId xmlns:a16="http://schemas.microsoft.com/office/drawing/2014/main" id="{763B86A0-33BD-6CE6-44BC-CDF5E86FD96E}"/>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AC99DC44-F5B6-EC36-386A-2CEE5102C773}"/>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22632E88-7D9F-82BA-BDCA-9E9CC4F99217}"/>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D4DE54B6-C80C-03AD-C774-D7958489E9DB}"/>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2E7A7281-D829-7341-B959-88B336AD7950}"/>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FB4DE163-287B-91F4-50DD-5B9B17A3410E}"/>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C25D3DB-BA3E-FC76-B940-D9793A3852A1}"/>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F5DC6BAB-C55C-E964-88C3-303AFDE37FEB}"/>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238" name="Straight Connector 237">
                <a:extLst>
                  <a:ext uri="{FF2B5EF4-FFF2-40B4-BE49-F238E27FC236}">
                    <a16:creationId xmlns:a16="http://schemas.microsoft.com/office/drawing/2014/main" id="{7A9AF2E4-9057-0E5E-997D-E9A88DAE95E6}"/>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236" name="TextBox 235">
              <a:extLst>
                <a:ext uri="{FF2B5EF4-FFF2-40B4-BE49-F238E27FC236}">
                  <a16:creationId xmlns:a16="http://schemas.microsoft.com/office/drawing/2014/main" id="{5ABA3AE9-9011-4981-7B0B-CA4610C5DFA4}"/>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spTree>
    <p:extLst>
      <p:ext uri="{BB962C8B-B14F-4D97-AF65-F5344CB8AC3E}">
        <p14:creationId xmlns:p14="http://schemas.microsoft.com/office/powerpoint/2010/main" val="427761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2"/>
                                        </p:tgtEl>
                                        <p:attrNameLst>
                                          <p:attrName>style.visibility</p:attrName>
                                        </p:attrNameLst>
                                      </p:cBhvr>
                                      <p:to>
                                        <p:strVal val="visible"/>
                                      </p:to>
                                    </p:set>
                                    <p:animEffect transition="in" filter="fade">
                                      <p:cBhvr>
                                        <p:cTn id="10" dur="500"/>
                                        <p:tgtEl>
                                          <p:spTgt spid="212"/>
                                        </p:tgtEl>
                                      </p:cBhvr>
                                    </p:animEffect>
                                  </p:childTnLst>
                                </p:cTn>
                              </p:par>
                              <p:par>
                                <p:cTn id="11" presetID="22" presetClass="entr" presetSubtype="8" fill="hold" nodeType="withEffect">
                                  <p:stCondLst>
                                    <p:cond delay="0"/>
                                  </p:stCondLst>
                                  <p:childTnLst>
                                    <p:set>
                                      <p:cBhvr>
                                        <p:cTn id="12" dur="1" fill="hold">
                                          <p:stCondLst>
                                            <p:cond delay="0"/>
                                          </p:stCondLst>
                                        </p:cTn>
                                        <p:tgtEl>
                                          <p:spTgt spid="219"/>
                                        </p:tgtEl>
                                        <p:attrNameLst>
                                          <p:attrName>style.visibility</p:attrName>
                                        </p:attrNameLst>
                                      </p:cBhvr>
                                      <p:to>
                                        <p:strVal val="visible"/>
                                      </p:to>
                                    </p:set>
                                    <p:animEffect transition="in" filter="wipe(left)">
                                      <p:cBhvr>
                                        <p:cTn id="13" dur="500"/>
                                        <p:tgtEl>
                                          <p:spTgt spid="219"/>
                                        </p:tgtEl>
                                      </p:cBhvr>
                                    </p:animEffect>
                                  </p:childTnLst>
                                </p:cTn>
                              </p:par>
                              <p:par>
                                <p:cTn id="14" presetID="22" presetClass="entr" presetSubtype="1" fill="hold" nodeType="withEffect">
                                  <p:stCondLst>
                                    <p:cond delay="100"/>
                                  </p:stCondLst>
                                  <p:childTnLst>
                                    <p:set>
                                      <p:cBhvr>
                                        <p:cTn id="15" dur="1" fill="hold">
                                          <p:stCondLst>
                                            <p:cond delay="0"/>
                                          </p:stCondLst>
                                        </p:cTn>
                                        <p:tgtEl>
                                          <p:spTgt spid="220"/>
                                        </p:tgtEl>
                                        <p:attrNameLst>
                                          <p:attrName>style.visibility</p:attrName>
                                        </p:attrNameLst>
                                      </p:cBhvr>
                                      <p:to>
                                        <p:strVal val="visible"/>
                                      </p:to>
                                    </p:set>
                                    <p:animEffect transition="in" filter="wipe(up)">
                                      <p:cBhvr>
                                        <p:cTn id="16" dur="500"/>
                                        <p:tgtEl>
                                          <p:spTgt spid="220"/>
                                        </p:tgtEl>
                                      </p:cBhvr>
                                    </p:animEffect>
                                  </p:childTnLst>
                                </p:cTn>
                              </p:par>
                              <p:par>
                                <p:cTn id="17" presetID="22" presetClass="entr" presetSubtype="8"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Effect transition="in" filter="wipe(left)">
                                      <p:cBhvr>
                                        <p:cTn id="19" dur="500"/>
                                        <p:tgtEl>
                                          <p:spTgt spid="331"/>
                                        </p:tgtEl>
                                      </p:cBhvr>
                                    </p:animEffect>
                                  </p:childTnLst>
                                </p:cTn>
                              </p:par>
                              <p:par>
                                <p:cTn id="20" presetID="22" presetClass="entr" presetSubtype="8" fill="hold" nodeType="withEffect">
                                  <p:stCondLst>
                                    <p:cond delay="0"/>
                                  </p:stCondLst>
                                  <p:childTnLst>
                                    <p:set>
                                      <p:cBhvr>
                                        <p:cTn id="21" dur="1" fill="hold">
                                          <p:stCondLst>
                                            <p:cond delay="0"/>
                                          </p:stCondLst>
                                        </p:cTn>
                                        <p:tgtEl>
                                          <p:spTgt spid="363"/>
                                        </p:tgtEl>
                                        <p:attrNameLst>
                                          <p:attrName>style.visibility</p:attrName>
                                        </p:attrNameLst>
                                      </p:cBhvr>
                                      <p:to>
                                        <p:strVal val="visible"/>
                                      </p:to>
                                    </p:set>
                                    <p:animEffect transition="in" filter="wipe(left)">
                                      <p:cBhvr>
                                        <p:cTn id="22" dur="500"/>
                                        <p:tgtEl>
                                          <p:spTgt spid="363"/>
                                        </p:tgtEl>
                                      </p:cBhvr>
                                    </p:animEffect>
                                  </p:childTnLst>
                                </p:cTn>
                              </p:par>
                              <p:par>
                                <p:cTn id="23" presetID="22" presetClass="entr" presetSubtype="8" fill="hold" nodeType="withEffect">
                                  <p:stCondLst>
                                    <p:cond delay="0"/>
                                  </p:stCondLst>
                                  <p:childTnLst>
                                    <p:set>
                                      <p:cBhvr>
                                        <p:cTn id="24" dur="1" fill="hold">
                                          <p:stCondLst>
                                            <p:cond delay="0"/>
                                          </p:stCondLst>
                                        </p:cTn>
                                        <p:tgtEl>
                                          <p:spTgt spid="278"/>
                                        </p:tgtEl>
                                        <p:attrNameLst>
                                          <p:attrName>style.visibility</p:attrName>
                                        </p:attrNameLst>
                                      </p:cBhvr>
                                      <p:to>
                                        <p:strVal val="visible"/>
                                      </p:to>
                                    </p:set>
                                    <p:animEffect transition="in" filter="wipe(left)">
                                      <p:cBhvr>
                                        <p:cTn id="25" dur="500"/>
                                        <p:tgtEl>
                                          <p:spTgt spid="278"/>
                                        </p:tgtEl>
                                      </p:cBhvr>
                                    </p:animEffect>
                                  </p:childTnLst>
                                </p:cTn>
                              </p:par>
                              <p:par>
                                <p:cTn id="26" presetID="22" presetClass="entr" presetSubtype="1" fill="hold" nodeType="withEffect">
                                  <p:stCondLst>
                                    <p:cond delay="0"/>
                                  </p:stCondLst>
                                  <p:childTnLst>
                                    <p:set>
                                      <p:cBhvr>
                                        <p:cTn id="27" dur="1" fill="hold">
                                          <p:stCondLst>
                                            <p:cond delay="0"/>
                                          </p:stCondLst>
                                        </p:cTn>
                                        <p:tgtEl>
                                          <p:spTgt spid="221"/>
                                        </p:tgtEl>
                                        <p:attrNameLst>
                                          <p:attrName>style.visibility</p:attrName>
                                        </p:attrNameLst>
                                      </p:cBhvr>
                                      <p:to>
                                        <p:strVal val="visible"/>
                                      </p:to>
                                    </p:set>
                                    <p:animEffect transition="in" filter="wipe(up)">
                                      <p:cBhvr>
                                        <p:cTn id="28" dur="500"/>
                                        <p:tgtEl>
                                          <p:spTgt spid="221"/>
                                        </p:tgtEl>
                                      </p:cBhvr>
                                    </p:animEffect>
                                  </p:childTnLst>
                                </p:cTn>
                              </p:par>
                              <p:par>
                                <p:cTn id="29" presetID="22" presetClass="entr" presetSubtype="8" fill="hold" nodeType="withEffect">
                                  <p:stCondLst>
                                    <p:cond delay="0"/>
                                  </p:stCondLst>
                                  <p:childTnLst>
                                    <p:set>
                                      <p:cBhvr>
                                        <p:cTn id="30" dur="1" fill="hold">
                                          <p:stCondLst>
                                            <p:cond delay="0"/>
                                          </p:stCondLst>
                                        </p:cTn>
                                        <p:tgtEl>
                                          <p:spTgt spid="339"/>
                                        </p:tgtEl>
                                        <p:attrNameLst>
                                          <p:attrName>style.visibility</p:attrName>
                                        </p:attrNameLst>
                                      </p:cBhvr>
                                      <p:to>
                                        <p:strVal val="visible"/>
                                      </p:to>
                                    </p:set>
                                    <p:animEffect transition="in" filter="wipe(left)">
                                      <p:cBhvr>
                                        <p:cTn id="31" dur="500"/>
                                        <p:tgtEl>
                                          <p:spTgt spid="339"/>
                                        </p:tgtEl>
                                      </p:cBhvr>
                                    </p:animEffect>
                                  </p:childTnLst>
                                </p:cTn>
                              </p:par>
                              <p:par>
                                <p:cTn id="32" presetID="22" presetClass="entr" presetSubtype="8" fill="hold" nodeType="withEffect">
                                  <p:stCondLst>
                                    <p:cond delay="0"/>
                                  </p:stCondLst>
                                  <p:childTnLst>
                                    <p:set>
                                      <p:cBhvr>
                                        <p:cTn id="33" dur="1" fill="hold">
                                          <p:stCondLst>
                                            <p:cond delay="0"/>
                                          </p:stCondLst>
                                        </p:cTn>
                                        <p:tgtEl>
                                          <p:spTgt spid="371"/>
                                        </p:tgtEl>
                                        <p:attrNameLst>
                                          <p:attrName>style.visibility</p:attrName>
                                        </p:attrNameLst>
                                      </p:cBhvr>
                                      <p:to>
                                        <p:strVal val="visible"/>
                                      </p:to>
                                    </p:set>
                                    <p:animEffect transition="in" filter="wipe(left)">
                                      <p:cBhvr>
                                        <p:cTn id="34" dur="500"/>
                                        <p:tgtEl>
                                          <p:spTgt spid="371"/>
                                        </p:tgtEl>
                                      </p:cBhvr>
                                    </p:animEffect>
                                  </p:childTnLst>
                                </p:cTn>
                              </p:par>
                              <p:par>
                                <p:cTn id="35" presetID="22" presetClass="entr" presetSubtype="8" fill="hold" nodeType="withEffect">
                                  <p:stCondLst>
                                    <p:cond delay="0"/>
                                  </p:stCondLst>
                                  <p:childTnLst>
                                    <p:set>
                                      <p:cBhvr>
                                        <p:cTn id="36" dur="1" fill="hold">
                                          <p:stCondLst>
                                            <p:cond delay="0"/>
                                          </p:stCondLst>
                                        </p:cTn>
                                        <p:tgtEl>
                                          <p:spTgt spid="286"/>
                                        </p:tgtEl>
                                        <p:attrNameLst>
                                          <p:attrName>style.visibility</p:attrName>
                                        </p:attrNameLst>
                                      </p:cBhvr>
                                      <p:to>
                                        <p:strVal val="visible"/>
                                      </p:to>
                                    </p:set>
                                    <p:animEffect transition="in" filter="wipe(left)">
                                      <p:cBhvr>
                                        <p:cTn id="37" dur="500"/>
                                        <p:tgtEl>
                                          <p:spTgt spid="286"/>
                                        </p:tgtEl>
                                      </p:cBhvr>
                                    </p:animEffect>
                                  </p:childTnLst>
                                </p:cTn>
                              </p:par>
                              <p:par>
                                <p:cTn id="38" presetID="22" presetClass="entr" presetSubtype="1" fill="hold" nodeType="withEffect">
                                  <p:stCondLst>
                                    <p:cond delay="0"/>
                                  </p:stCondLst>
                                  <p:childTnLst>
                                    <p:set>
                                      <p:cBhvr>
                                        <p:cTn id="39" dur="1" fill="hold">
                                          <p:stCondLst>
                                            <p:cond delay="0"/>
                                          </p:stCondLst>
                                        </p:cTn>
                                        <p:tgtEl>
                                          <p:spTgt spid="225"/>
                                        </p:tgtEl>
                                        <p:attrNameLst>
                                          <p:attrName>style.visibility</p:attrName>
                                        </p:attrNameLst>
                                      </p:cBhvr>
                                      <p:to>
                                        <p:strVal val="visible"/>
                                      </p:to>
                                    </p:set>
                                    <p:animEffect transition="in" filter="wipe(up)">
                                      <p:cBhvr>
                                        <p:cTn id="40"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Key Idea (III)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7786" y="1663010"/>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5314" y="1663010"/>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1986" y="1663010"/>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09514" y="1663010"/>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5385" y="1324448"/>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399185" y="1476848"/>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4430" y="1663010"/>
            <a:ext cx="4671060" cy="1033039"/>
            <a:chOff x="2174045" y="1329162"/>
            <a:chExt cx="4671060" cy="1033039"/>
          </a:xfrm>
        </p:grpSpPr>
        <p:cxnSp>
          <p:nvCxnSpPr>
            <p:cNvPr id="215" name="Straight Connector 214">
              <a:extLst>
                <a:ext uri="{FF2B5EF4-FFF2-40B4-BE49-F238E27FC236}">
                  <a16:creationId xmlns:a16="http://schemas.microsoft.com/office/drawing/2014/main" id="{402E0C80-0CB3-1DFC-BA6E-F4CB819AC190}"/>
                </a:ext>
              </a:extLst>
            </p:cNvPr>
            <p:cNvCxnSpPr>
              <a:cxnSpLocks/>
            </p:cNvCxnSpPr>
            <p:nvPr/>
          </p:nvCxnSpPr>
          <p:spPr>
            <a:xfrm flipV="1">
              <a:off x="2174045"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a:cxnSpLocks/>
            </p:cNvCxnSpPr>
            <p:nvPr/>
          </p:nvCxnSpPr>
          <p:spPr>
            <a:xfrm flipV="1">
              <a:off x="3730049"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23AF8F67-6E35-1D0F-534F-042DD53F82AF}"/>
              </a:ext>
            </a:extLst>
          </p:cNvPr>
          <p:cNvCxnSpPr>
            <a:cxnSpLocks/>
          </p:cNvCxnSpPr>
          <p:nvPr/>
        </p:nvCxnSpPr>
        <p:spPr>
          <a:xfrm flipH="1">
            <a:off x="1401530" y="1476848"/>
            <a:ext cx="6226479" cy="0"/>
          </a:xfrm>
          <a:prstGeom prst="line">
            <a:avLst/>
          </a:prstGeom>
          <a:solidFill>
            <a:schemeClr val="tx1">
              <a:lumMod val="65000"/>
              <a:lumOff val="35000"/>
            </a:schemeClr>
          </a:solidFill>
          <a:ln w="50800" cap="rnd">
            <a:solidFill>
              <a:srgbClr val="FF7100"/>
            </a:solidFill>
            <a:round/>
            <a:headEnd type="none"/>
            <a:tailEnd w="lg" len="sm"/>
          </a:ln>
        </p:spPr>
        <p:style>
          <a:lnRef idx="1">
            <a:schemeClr val="accent1"/>
          </a:lnRef>
          <a:fillRef idx="0">
            <a:schemeClr val="accent1"/>
          </a:fillRef>
          <a:effectRef idx="0">
            <a:schemeClr val="accent1"/>
          </a:effectRef>
          <a:fontRef idx="minor">
            <a:schemeClr val="tx1"/>
          </a:fontRef>
        </p:style>
      </p:cxnSp>
      <p:sp>
        <p:nvSpPr>
          <p:cNvPr id="224" name="DRAM">
            <a:extLst>
              <a:ext uri="{FF2B5EF4-FFF2-40B4-BE49-F238E27FC236}">
                <a16:creationId xmlns:a16="http://schemas.microsoft.com/office/drawing/2014/main" id="{ED56E525-600A-350A-CE7D-E6BB2D6D79C9}"/>
              </a:ext>
            </a:extLst>
          </p:cNvPr>
          <p:cNvSpPr/>
          <p:nvPr/>
        </p:nvSpPr>
        <p:spPr>
          <a:xfrm rot="16200000">
            <a:off x="142431" y="2047802"/>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33523" y="1673163"/>
            <a:ext cx="2665827" cy="1402792"/>
            <a:chOff x="2134538" y="2243328"/>
            <a:chExt cx="2665827" cy="1490472"/>
          </a:xfrm>
          <a:solidFill>
            <a:schemeClr val="accent4"/>
          </a:solidFill>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a:grpFill/>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a:grpFill/>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a:grpFill/>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a:grpFill/>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a:grpFill/>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a:grpFill/>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7784" y="2350920"/>
            <a:ext cx="1414038" cy="191087"/>
            <a:chOff x="1828799" y="2017072"/>
            <a:chExt cx="1414038" cy="191087"/>
          </a:xfrm>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5312" y="2350920"/>
            <a:ext cx="1414038" cy="191087"/>
            <a:chOff x="3386327" y="2017072"/>
            <a:chExt cx="1414038" cy="191087"/>
          </a:xfrm>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1" name="Group 330">
            <a:extLst>
              <a:ext uri="{FF2B5EF4-FFF2-40B4-BE49-F238E27FC236}">
                <a16:creationId xmlns:a16="http://schemas.microsoft.com/office/drawing/2014/main" id="{8B1B3ED4-45C8-77E4-07E9-3A3F07ED4419}"/>
              </a:ext>
            </a:extLst>
          </p:cNvPr>
          <p:cNvGrpSpPr/>
          <p:nvPr/>
        </p:nvGrpSpPr>
        <p:grpSpPr>
          <a:xfrm>
            <a:off x="1627784" y="1891128"/>
            <a:ext cx="1414038" cy="191087"/>
            <a:chOff x="1828799" y="2017072"/>
            <a:chExt cx="1414038" cy="191087"/>
          </a:xfrm>
        </p:grpSpPr>
        <p:sp>
          <p:nvSpPr>
            <p:cNvPr id="332" name="DRAM">
              <a:extLst>
                <a:ext uri="{FF2B5EF4-FFF2-40B4-BE49-F238E27FC236}">
                  <a16:creationId xmlns:a16="http://schemas.microsoft.com/office/drawing/2014/main" id="{7EE68B79-0BDF-D7EC-0D67-9F3EC025BF67}"/>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33" name="Straight Connector 332">
              <a:extLst>
                <a:ext uri="{FF2B5EF4-FFF2-40B4-BE49-F238E27FC236}">
                  <a16:creationId xmlns:a16="http://schemas.microsoft.com/office/drawing/2014/main" id="{FD072386-6453-5695-FF21-E665ECE2B147}"/>
                </a:ext>
              </a:extLst>
            </p:cNvPr>
            <p:cNvCxnSpPr>
              <a:cxnSpLocks/>
              <a:stCxn id="338" idx="6"/>
              <a:endCxn id="332"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34" name="Oval 333">
              <a:extLst>
                <a:ext uri="{FF2B5EF4-FFF2-40B4-BE49-F238E27FC236}">
                  <a16:creationId xmlns:a16="http://schemas.microsoft.com/office/drawing/2014/main" id="{DE527410-678A-8F73-2277-93FB261A64FC}"/>
                </a:ext>
              </a:extLst>
            </p:cNvPr>
            <p:cNvSpPr/>
            <p:nvPr/>
          </p:nvSpPr>
          <p:spPr>
            <a:xfrm>
              <a:off x="213453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5" name="Oval 334">
              <a:extLst>
                <a:ext uri="{FF2B5EF4-FFF2-40B4-BE49-F238E27FC236}">
                  <a16:creationId xmlns:a16="http://schemas.microsoft.com/office/drawing/2014/main" id="{4165B646-EF15-8011-5FF9-D7EF94F4730D}"/>
                </a:ext>
              </a:extLst>
            </p:cNvPr>
            <p:cNvSpPr/>
            <p:nvPr/>
          </p:nvSpPr>
          <p:spPr>
            <a:xfrm>
              <a:off x="236384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6" name="Oval 335">
              <a:extLst>
                <a:ext uri="{FF2B5EF4-FFF2-40B4-BE49-F238E27FC236}">
                  <a16:creationId xmlns:a16="http://schemas.microsoft.com/office/drawing/2014/main" id="{6BAFFE52-6A53-E9E5-D685-49ACE3B9B3D4}"/>
                </a:ext>
              </a:extLst>
            </p:cNvPr>
            <p:cNvSpPr/>
            <p:nvPr/>
          </p:nvSpPr>
          <p:spPr>
            <a:xfrm>
              <a:off x="2593144"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7" name="Oval 336">
              <a:extLst>
                <a:ext uri="{FF2B5EF4-FFF2-40B4-BE49-F238E27FC236}">
                  <a16:creationId xmlns:a16="http://schemas.microsoft.com/office/drawing/2014/main" id="{367AE665-AC83-E4C2-895C-3AFED95252A2}"/>
                </a:ext>
              </a:extLst>
            </p:cNvPr>
            <p:cNvSpPr/>
            <p:nvPr/>
          </p:nvSpPr>
          <p:spPr>
            <a:xfrm>
              <a:off x="282244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8" name="Oval 337">
              <a:extLst>
                <a:ext uri="{FF2B5EF4-FFF2-40B4-BE49-F238E27FC236}">
                  <a16:creationId xmlns:a16="http://schemas.microsoft.com/office/drawing/2014/main" id="{056A4AF3-4049-24A4-034B-CA7773F2FD6B}"/>
                </a:ext>
              </a:extLst>
            </p:cNvPr>
            <p:cNvSpPr/>
            <p:nvPr/>
          </p:nvSpPr>
          <p:spPr>
            <a:xfrm>
              <a:off x="305175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9" name="Group 338">
            <a:extLst>
              <a:ext uri="{FF2B5EF4-FFF2-40B4-BE49-F238E27FC236}">
                <a16:creationId xmlns:a16="http://schemas.microsoft.com/office/drawing/2014/main" id="{7C9806C2-E998-C6D7-C941-3AAE38E8871F}"/>
              </a:ext>
            </a:extLst>
          </p:cNvPr>
          <p:cNvGrpSpPr/>
          <p:nvPr/>
        </p:nvGrpSpPr>
        <p:grpSpPr>
          <a:xfrm>
            <a:off x="3185312" y="1891128"/>
            <a:ext cx="1414038" cy="191087"/>
            <a:chOff x="3386327" y="2017072"/>
            <a:chExt cx="1414038" cy="191087"/>
          </a:xfrm>
        </p:grpSpPr>
        <p:sp>
          <p:nvSpPr>
            <p:cNvPr id="340" name="DRAM">
              <a:extLst>
                <a:ext uri="{FF2B5EF4-FFF2-40B4-BE49-F238E27FC236}">
                  <a16:creationId xmlns:a16="http://schemas.microsoft.com/office/drawing/2014/main" id="{666118CA-BD9B-ED39-50D2-2826C0C1DD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41" name="Straight Connector 340">
              <a:extLst>
                <a:ext uri="{FF2B5EF4-FFF2-40B4-BE49-F238E27FC236}">
                  <a16:creationId xmlns:a16="http://schemas.microsoft.com/office/drawing/2014/main" id="{B91B5FC9-1342-3446-5B8E-2EA81024FA2B}"/>
                </a:ext>
              </a:extLst>
            </p:cNvPr>
            <p:cNvCxnSpPr>
              <a:cxnSpLocks/>
              <a:endCxn id="340"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42" name="Oval 341">
              <a:extLst>
                <a:ext uri="{FF2B5EF4-FFF2-40B4-BE49-F238E27FC236}">
                  <a16:creationId xmlns:a16="http://schemas.microsoft.com/office/drawing/2014/main" id="{73C07C20-BAA9-106B-CAE9-9B670868FB84}"/>
                </a:ext>
              </a:extLst>
            </p:cNvPr>
            <p:cNvSpPr/>
            <p:nvPr/>
          </p:nvSpPr>
          <p:spPr>
            <a:xfrm>
              <a:off x="369206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3" name="Oval 342">
              <a:extLst>
                <a:ext uri="{FF2B5EF4-FFF2-40B4-BE49-F238E27FC236}">
                  <a16:creationId xmlns:a16="http://schemas.microsoft.com/office/drawing/2014/main" id="{A83ADA2C-2FFC-48A3-D1D4-3F90792E1436}"/>
                </a:ext>
              </a:extLst>
            </p:cNvPr>
            <p:cNvSpPr/>
            <p:nvPr/>
          </p:nvSpPr>
          <p:spPr>
            <a:xfrm>
              <a:off x="392136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4" name="Oval 343">
              <a:extLst>
                <a:ext uri="{FF2B5EF4-FFF2-40B4-BE49-F238E27FC236}">
                  <a16:creationId xmlns:a16="http://schemas.microsoft.com/office/drawing/2014/main" id="{BF7A768D-6FA9-0465-95A7-C9FB7B87651F}"/>
                </a:ext>
              </a:extLst>
            </p:cNvPr>
            <p:cNvSpPr/>
            <p:nvPr/>
          </p:nvSpPr>
          <p:spPr>
            <a:xfrm>
              <a:off x="4150672"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5" name="Oval 344">
              <a:extLst>
                <a:ext uri="{FF2B5EF4-FFF2-40B4-BE49-F238E27FC236}">
                  <a16:creationId xmlns:a16="http://schemas.microsoft.com/office/drawing/2014/main" id="{99EEC3A4-7F24-BE05-0468-A22B85ECC12F}"/>
                </a:ext>
              </a:extLst>
            </p:cNvPr>
            <p:cNvSpPr/>
            <p:nvPr/>
          </p:nvSpPr>
          <p:spPr>
            <a:xfrm>
              <a:off x="437997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6" name="Oval 345">
              <a:extLst>
                <a:ext uri="{FF2B5EF4-FFF2-40B4-BE49-F238E27FC236}">
                  <a16:creationId xmlns:a16="http://schemas.microsoft.com/office/drawing/2014/main" id="{CDE2C779-A438-CB1E-9EF5-1CE337FDB528}"/>
                </a:ext>
              </a:extLst>
            </p:cNvPr>
            <p:cNvSpPr/>
            <p:nvPr/>
          </p:nvSpPr>
          <p:spPr>
            <a:xfrm>
              <a:off x="460927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63" name="Group 362">
            <a:extLst>
              <a:ext uri="{FF2B5EF4-FFF2-40B4-BE49-F238E27FC236}">
                <a16:creationId xmlns:a16="http://schemas.microsoft.com/office/drawing/2014/main" id="{03D2156D-53C1-3291-762A-E3E769A325C9}"/>
              </a:ext>
            </a:extLst>
          </p:cNvPr>
          <p:cNvGrpSpPr/>
          <p:nvPr/>
        </p:nvGrpSpPr>
        <p:grpSpPr>
          <a:xfrm>
            <a:off x="1627784" y="2120734"/>
            <a:ext cx="1414038" cy="191087"/>
            <a:chOff x="1828799" y="2017072"/>
            <a:chExt cx="1414038" cy="191087"/>
          </a:xfrm>
        </p:grpSpPr>
        <p:sp>
          <p:nvSpPr>
            <p:cNvPr id="364" name="DRAM">
              <a:extLst>
                <a:ext uri="{FF2B5EF4-FFF2-40B4-BE49-F238E27FC236}">
                  <a16:creationId xmlns:a16="http://schemas.microsoft.com/office/drawing/2014/main" id="{A33476AE-7D06-4E1D-1B7D-97E59F879668}"/>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65" name="Straight Connector 364">
              <a:extLst>
                <a:ext uri="{FF2B5EF4-FFF2-40B4-BE49-F238E27FC236}">
                  <a16:creationId xmlns:a16="http://schemas.microsoft.com/office/drawing/2014/main" id="{1EF0EBBB-D2DF-53FC-DAC4-10D3F8354D02}"/>
                </a:ext>
              </a:extLst>
            </p:cNvPr>
            <p:cNvCxnSpPr>
              <a:cxnSpLocks/>
              <a:stCxn id="370" idx="6"/>
              <a:endCxn id="364"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66" name="Oval 365">
              <a:extLst>
                <a:ext uri="{FF2B5EF4-FFF2-40B4-BE49-F238E27FC236}">
                  <a16:creationId xmlns:a16="http://schemas.microsoft.com/office/drawing/2014/main" id="{BB3EAAC7-A09E-3CDA-3AE9-710BB8289FF7}"/>
                </a:ext>
              </a:extLst>
            </p:cNvPr>
            <p:cNvSpPr/>
            <p:nvPr/>
          </p:nvSpPr>
          <p:spPr>
            <a:xfrm>
              <a:off x="213453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7" name="Oval 366">
              <a:extLst>
                <a:ext uri="{FF2B5EF4-FFF2-40B4-BE49-F238E27FC236}">
                  <a16:creationId xmlns:a16="http://schemas.microsoft.com/office/drawing/2014/main" id="{6632B356-D188-8AAB-A0D4-C288F31747E5}"/>
                </a:ext>
              </a:extLst>
            </p:cNvPr>
            <p:cNvSpPr/>
            <p:nvPr/>
          </p:nvSpPr>
          <p:spPr>
            <a:xfrm>
              <a:off x="236384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8" name="Oval 367">
              <a:extLst>
                <a:ext uri="{FF2B5EF4-FFF2-40B4-BE49-F238E27FC236}">
                  <a16:creationId xmlns:a16="http://schemas.microsoft.com/office/drawing/2014/main" id="{60B64B00-9738-5F63-2EE8-20C8ABAC0D89}"/>
                </a:ext>
              </a:extLst>
            </p:cNvPr>
            <p:cNvSpPr/>
            <p:nvPr/>
          </p:nvSpPr>
          <p:spPr>
            <a:xfrm>
              <a:off x="2593144"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9" name="Oval 368">
              <a:extLst>
                <a:ext uri="{FF2B5EF4-FFF2-40B4-BE49-F238E27FC236}">
                  <a16:creationId xmlns:a16="http://schemas.microsoft.com/office/drawing/2014/main" id="{C95BA703-DAF0-035F-9AB1-4BF32675062B}"/>
                </a:ext>
              </a:extLst>
            </p:cNvPr>
            <p:cNvSpPr/>
            <p:nvPr/>
          </p:nvSpPr>
          <p:spPr>
            <a:xfrm>
              <a:off x="282244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0" name="Oval 369">
              <a:extLst>
                <a:ext uri="{FF2B5EF4-FFF2-40B4-BE49-F238E27FC236}">
                  <a16:creationId xmlns:a16="http://schemas.microsoft.com/office/drawing/2014/main" id="{28A21BD4-37FE-E7C7-123C-CCE1B237055E}"/>
                </a:ext>
              </a:extLst>
            </p:cNvPr>
            <p:cNvSpPr/>
            <p:nvPr/>
          </p:nvSpPr>
          <p:spPr>
            <a:xfrm>
              <a:off x="305175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71" name="Group 370">
            <a:extLst>
              <a:ext uri="{FF2B5EF4-FFF2-40B4-BE49-F238E27FC236}">
                <a16:creationId xmlns:a16="http://schemas.microsoft.com/office/drawing/2014/main" id="{6DB68126-E3CB-0E33-EA5A-3A5D6B094E52}"/>
              </a:ext>
            </a:extLst>
          </p:cNvPr>
          <p:cNvGrpSpPr/>
          <p:nvPr/>
        </p:nvGrpSpPr>
        <p:grpSpPr>
          <a:xfrm>
            <a:off x="3185312" y="2120734"/>
            <a:ext cx="1414038" cy="191087"/>
            <a:chOff x="3386327" y="2017072"/>
            <a:chExt cx="1414038" cy="191087"/>
          </a:xfrm>
        </p:grpSpPr>
        <p:sp>
          <p:nvSpPr>
            <p:cNvPr id="372" name="DRAM">
              <a:extLst>
                <a:ext uri="{FF2B5EF4-FFF2-40B4-BE49-F238E27FC236}">
                  <a16:creationId xmlns:a16="http://schemas.microsoft.com/office/drawing/2014/main" id="{29A80598-D0EC-5775-86EE-43E2E1FB6C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73" name="Straight Connector 372">
              <a:extLst>
                <a:ext uri="{FF2B5EF4-FFF2-40B4-BE49-F238E27FC236}">
                  <a16:creationId xmlns:a16="http://schemas.microsoft.com/office/drawing/2014/main" id="{F42B0436-F9FD-8CDF-CCD5-78F4C72F1BF6}"/>
                </a:ext>
              </a:extLst>
            </p:cNvPr>
            <p:cNvCxnSpPr>
              <a:cxnSpLocks/>
              <a:endCxn id="372"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895AA001-B87F-4D73-257A-892D7F7E91E2}"/>
                </a:ext>
              </a:extLst>
            </p:cNvPr>
            <p:cNvSpPr/>
            <p:nvPr/>
          </p:nvSpPr>
          <p:spPr>
            <a:xfrm>
              <a:off x="369206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5" name="Oval 374">
              <a:extLst>
                <a:ext uri="{FF2B5EF4-FFF2-40B4-BE49-F238E27FC236}">
                  <a16:creationId xmlns:a16="http://schemas.microsoft.com/office/drawing/2014/main" id="{EC220833-140A-6751-410A-E409792A18A0}"/>
                </a:ext>
              </a:extLst>
            </p:cNvPr>
            <p:cNvSpPr/>
            <p:nvPr/>
          </p:nvSpPr>
          <p:spPr>
            <a:xfrm>
              <a:off x="392136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6" name="Oval 375">
              <a:extLst>
                <a:ext uri="{FF2B5EF4-FFF2-40B4-BE49-F238E27FC236}">
                  <a16:creationId xmlns:a16="http://schemas.microsoft.com/office/drawing/2014/main" id="{EBBCDD01-3E41-9C17-E672-F4EDE43F9363}"/>
                </a:ext>
              </a:extLst>
            </p:cNvPr>
            <p:cNvSpPr/>
            <p:nvPr/>
          </p:nvSpPr>
          <p:spPr>
            <a:xfrm>
              <a:off x="4150672"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7" name="Oval 376">
              <a:extLst>
                <a:ext uri="{FF2B5EF4-FFF2-40B4-BE49-F238E27FC236}">
                  <a16:creationId xmlns:a16="http://schemas.microsoft.com/office/drawing/2014/main" id="{99CA265E-A624-86F0-8FB0-C8DDE9CA6C8E}"/>
                </a:ext>
              </a:extLst>
            </p:cNvPr>
            <p:cNvSpPr/>
            <p:nvPr/>
          </p:nvSpPr>
          <p:spPr>
            <a:xfrm>
              <a:off x="437997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8" name="Oval 377">
              <a:extLst>
                <a:ext uri="{FF2B5EF4-FFF2-40B4-BE49-F238E27FC236}">
                  <a16:creationId xmlns:a16="http://schemas.microsoft.com/office/drawing/2014/main" id="{3ABCE4AB-361A-42F9-B07B-7AFD362BF2E2}"/>
                </a:ext>
              </a:extLst>
            </p:cNvPr>
            <p:cNvSpPr/>
            <p:nvPr/>
          </p:nvSpPr>
          <p:spPr>
            <a:xfrm>
              <a:off x="460927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4310776" y="1052317"/>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segmented global wordline</a:t>
            </a:r>
          </a:p>
        </p:txBody>
      </p:sp>
      <p:sp>
        <p:nvSpPr>
          <p:cNvPr id="320" name="Rectangle 319">
            <a:extLst>
              <a:ext uri="{FF2B5EF4-FFF2-40B4-BE49-F238E27FC236}">
                <a16:creationId xmlns:a16="http://schemas.microsoft.com/office/drawing/2014/main" id="{44C2EA2F-00A4-DCDF-747B-A44DEA526E5E}"/>
              </a:ext>
            </a:extLst>
          </p:cNvPr>
          <p:cNvSpPr/>
          <p:nvPr/>
        </p:nvSpPr>
        <p:spPr>
          <a:xfrm>
            <a:off x="-13791" y="3567676"/>
            <a:ext cx="9143999"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Fine-grained DRAM for processing-using-DRAM: </a:t>
            </a:r>
          </a:p>
        </p:txBody>
      </p:sp>
      <p:grpSp>
        <p:nvGrpSpPr>
          <p:cNvPr id="2" name="Group 1">
            <a:extLst>
              <a:ext uri="{FF2B5EF4-FFF2-40B4-BE49-F238E27FC236}">
                <a16:creationId xmlns:a16="http://schemas.microsoft.com/office/drawing/2014/main" id="{CA353D25-7C61-28E5-1100-1CC7B4D8880D}"/>
              </a:ext>
            </a:extLst>
          </p:cNvPr>
          <p:cNvGrpSpPr/>
          <p:nvPr/>
        </p:nvGrpSpPr>
        <p:grpSpPr>
          <a:xfrm>
            <a:off x="5778" y="3927400"/>
            <a:ext cx="9470110" cy="1612035"/>
            <a:chOff x="549218" y="3454216"/>
            <a:chExt cx="8426174" cy="1627778"/>
          </a:xfrm>
        </p:grpSpPr>
        <p:sp>
          <p:nvSpPr>
            <p:cNvPr id="3" name="TextBox 2">
              <a:extLst>
                <a:ext uri="{FF2B5EF4-FFF2-40B4-BE49-F238E27FC236}">
                  <a16:creationId xmlns:a16="http://schemas.microsoft.com/office/drawing/2014/main" id="{411F4A0B-A23D-C33A-7950-12FA9B0D025F}"/>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1</a:t>
              </a:r>
            </a:p>
          </p:txBody>
        </p:sp>
        <p:sp>
          <p:nvSpPr>
            <p:cNvPr id="5" name="TextBox 4">
              <a:extLst>
                <a:ext uri="{FF2B5EF4-FFF2-40B4-BE49-F238E27FC236}">
                  <a16:creationId xmlns:a16="http://schemas.microsoft.com/office/drawing/2014/main" id="{348D7EEB-F02B-39FC-5EC9-DAEF6ABE8039}"/>
                </a:ext>
              </a:extLst>
            </p:cNvPr>
            <p:cNvSpPr txBox="1"/>
            <p:nvPr/>
          </p:nvSpPr>
          <p:spPr>
            <a:xfrm>
              <a:off x="974390" y="3528082"/>
              <a:ext cx="8001002" cy="15539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Improves SIMD utilization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a single PUD operation, only access the DRAM mats with target data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multiple PUD operations, execute independent operations concurrently</a:t>
              </a:r>
              <a:b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b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 </a:t>
              </a:r>
              <a:r>
                <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multiple instruction, multiple data (MIMD) execution model </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cxnSp>
        <p:nvCxnSpPr>
          <p:cNvPr id="6" name="Straight Connector 5">
            <a:extLst>
              <a:ext uri="{FF2B5EF4-FFF2-40B4-BE49-F238E27FC236}">
                <a16:creationId xmlns:a16="http://schemas.microsoft.com/office/drawing/2014/main" id="{AA6BEAA5-ABC6-1938-1A46-0CE39D123517}"/>
              </a:ext>
            </a:extLst>
          </p:cNvPr>
          <p:cNvCxnSpPr>
            <a:cxnSpLocks/>
          </p:cNvCxnSpPr>
          <p:nvPr/>
        </p:nvCxnSpPr>
        <p:spPr>
          <a:xfrm flipV="1">
            <a:off x="4865485" y="1474707"/>
            <a:ext cx="0" cy="911587"/>
          </a:xfrm>
          <a:prstGeom prst="line">
            <a:avLst/>
          </a:prstGeom>
          <a:solidFill>
            <a:schemeClr val="tx1">
              <a:lumMod val="65000"/>
              <a:lumOff val="35000"/>
            </a:schemeClr>
          </a:solidFill>
          <a:ln w="50800" cap="rnd">
            <a:solidFill>
              <a:srgbClr val="FF71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EB96CB9-E26D-A9C3-2838-F3D89733847C}"/>
              </a:ext>
            </a:extLst>
          </p:cNvPr>
          <p:cNvCxnSpPr>
            <a:cxnSpLocks/>
          </p:cNvCxnSpPr>
          <p:nvPr/>
        </p:nvCxnSpPr>
        <p:spPr>
          <a:xfrm flipV="1">
            <a:off x="6419584" y="1474707"/>
            <a:ext cx="0" cy="911587"/>
          </a:xfrm>
          <a:prstGeom prst="line">
            <a:avLst/>
          </a:prstGeom>
          <a:solidFill>
            <a:schemeClr val="tx1">
              <a:lumMod val="65000"/>
              <a:lumOff val="35000"/>
            </a:schemeClr>
          </a:solidFill>
          <a:ln w="50800" cap="rnd">
            <a:solidFill>
              <a:srgbClr val="FF71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22" name="Group 221">
            <a:extLst>
              <a:ext uri="{FF2B5EF4-FFF2-40B4-BE49-F238E27FC236}">
                <a16:creationId xmlns:a16="http://schemas.microsoft.com/office/drawing/2014/main" id="{CA463EB3-29EF-E48C-7F93-8A36AAAFF4CC}"/>
              </a:ext>
            </a:extLst>
          </p:cNvPr>
          <p:cNvGrpSpPr/>
          <p:nvPr/>
        </p:nvGrpSpPr>
        <p:grpSpPr>
          <a:xfrm>
            <a:off x="5052233" y="1671022"/>
            <a:ext cx="2665827" cy="1402792"/>
            <a:chOff x="2134538" y="2243328"/>
            <a:chExt cx="2665827" cy="1490472"/>
          </a:xfrm>
        </p:grpSpPr>
        <p:grpSp>
          <p:nvGrpSpPr>
            <p:cNvPr id="233" name="Group 232">
              <a:extLst>
                <a:ext uri="{FF2B5EF4-FFF2-40B4-BE49-F238E27FC236}">
                  <a16:creationId xmlns:a16="http://schemas.microsoft.com/office/drawing/2014/main" id="{EC7A130A-037A-B46D-37B2-1B1AA2CBB091}"/>
                </a:ext>
              </a:extLst>
            </p:cNvPr>
            <p:cNvGrpSpPr/>
            <p:nvPr/>
          </p:nvGrpSpPr>
          <p:grpSpPr>
            <a:xfrm>
              <a:off x="2134538" y="2243328"/>
              <a:ext cx="1108299" cy="1490472"/>
              <a:chOff x="2134538" y="2243328"/>
              <a:chExt cx="1108299" cy="1490472"/>
            </a:xfrm>
          </p:grpSpPr>
          <p:grpSp>
            <p:nvGrpSpPr>
              <p:cNvPr id="247" name="Group 246">
                <a:extLst>
                  <a:ext uri="{FF2B5EF4-FFF2-40B4-BE49-F238E27FC236}">
                    <a16:creationId xmlns:a16="http://schemas.microsoft.com/office/drawing/2014/main" id="{86C16793-43EB-366C-EFA8-7054F8644B1C}"/>
                  </a:ext>
                </a:extLst>
              </p:cNvPr>
              <p:cNvGrpSpPr/>
              <p:nvPr/>
            </p:nvGrpSpPr>
            <p:grpSpPr>
              <a:xfrm>
                <a:off x="2134538" y="3504497"/>
                <a:ext cx="1108299" cy="229303"/>
                <a:chOff x="5486400" y="3962400"/>
                <a:chExt cx="2209800" cy="457200"/>
              </a:xfrm>
            </p:grpSpPr>
            <p:sp>
              <p:nvSpPr>
                <p:cNvPr id="294" name="DRAM">
                  <a:extLst>
                    <a:ext uri="{FF2B5EF4-FFF2-40B4-BE49-F238E27FC236}">
                      <a16:creationId xmlns:a16="http://schemas.microsoft.com/office/drawing/2014/main" id="{1A473BC3-230D-0F94-13FC-E75C927123C2}"/>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5" name="DRAM">
                  <a:extLst>
                    <a:ext uri="{FF2B5EF4-FFF2-40B4-BE49-F238E27FC236}">
                      <a16:creationId xmlns:a16="http://schemas.microsoft.com/office/drawing/2014/main" id="{439924DB-28CB-D5E3-4874-3D9B78DA362B}"/>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6" name="DRAM">
                  <a:extLst>
                    <a:ext uri="{FF2B5EF4-FFF2-40B4-BE49-F238E27FC236}">
                      <a16:creationId xmlns:a16="http://schemas.microsoft.com/office/drawing/2014/main" id="{5250AA90-06BB-85A5-1A59-2A63CDB5501C}"/>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7" name="DRAM">
                  <a:extLst>
                    <a:ext uri="{FF2B5EF4-FFF2-40B4-BE49-F238E27FC236}">
                      <a16:creationId xmlns:a16="http://schemas.microsoft.com/office/drawing/2014/main" id="{B9E1949F-7857-10B1-89E6-61D6FFA00C56}"/>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8" name="DRAM">
                  <a:extLst>
                    <a:ext uri="{FF2B5EF4-FFF2-40B4-BE49-F238E27FC236}">
                      <a16:creationId xmlns:a16="http://schemas.microsoft.com/office/drawing/2014/main" id="{40B46F78-EB64-C5A8-EDC2-AE4B4E98061B}"/>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48" name="Group 247">
                <a:extLst>
                  <a:ext uri="{FF2B5EF4-FFF2-40B4-BE49-F238E27FC236}">
                    <a16:creationId xmlns:a16="http://schemas.microsoft.com/office/drawing/2014/main" id="{7057E7EF-43F8-7654-6627-4F946840DC10}"/>
                  </a:ext>
                </a:extLst>
              </p:cNvPr>
              <p:cNvGrpSpPr/>
              <p:nvPr/>
            </p:nvGrpSpPr>
            <p:grpSpPr>
              <a:xfrm>
                <a:off x="2230081" y="2243328"/>
                <a:ext cx="917213" cy="1261169"/>
                <a:chOff x="5676900" y="990600"/>
                <a:chExt cx="1828800" cy="2971800"/>
              </a:xfrm>
            </p:grpSpPr>
            <p:cxnSp>
              <p:nvCxnSpPr>
                <p:cNvPr id="249" name="Straight Connector 248">
                  <a:extLst>
                    <a:ext uri="{FF2B5EF4-FFF2-40B4-BE49-F238E27FC236}">
                      <a16:creationId xmlns:a16="http://schemas.microsoft.com/office/drawing/2014/main" id="{4E3D9DA7-DA56-F5C5-AA92-E3DABA7CBFC9}"/>
                    </a:ext>
                  </a:extLst>
                </p:cNvPr>
                <p:cNvCxnSpPr>
                  <a:cxnSpLocks/>
                  <a:endCxn id="294"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87422FE9-DC21-1578-91C9-76BC15C38F3D}"/>
                    </a:ext>
                  </a:extLst>
                </p:cNvPr>
                <p:cNvCxnSpPr>
                  <a:cxnSpLocks/>
                  <a:endCxn id="296" idx="0"/>
                </p:cNvCxnSpPr>
                <p:nvPr/>
              </p:nvCxnSpPr>
              <p:spPr>
                <a:xfrm>
                  <a:off x="6591299"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D5027420-D0C9-ECBF-8512-1D07632A9527}"/>
                    </a:ext>
                  </a:extLst>
                </p:cNvPr>
                <p:cNvCxnSpPr>
                  <a:cxnSpLocks/>
                  <a:endCxn id="297"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79C66344-C314-5963-7623-2D57BE747A69}"/>
                    </a:ext>
                  </a:extLst>
                </p:cNvPr>
                <p:cNvCxnSpPr>
                  <a:cxnSpLocks/>
                  <a:endCxn id="298"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0A7B4DE0-7B2C-05F7-7F68-0BB48BD09599}"/>
                    </a:ext>
                  </a:extLst>
                </p:cNvPr>
                <p:cNvCxnSpPr>
                  <a:cxnSpLocks/>
                  <a:endCxn id="295"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nvGrpSpPr>
            <p:cNvPr id="234" name="Group 233">
              <a:extLst>
                <a:ext uri="{FF2B5EF4-FFF2-40B4-BE49-F238E27FC236}">
                  <a16:creationId xmlns:a16="http://schemas.microsoft.com/office/drawing/2014/main" id="{30BAA28D-3E8F-EE0D-ECD3-1B91698ECA9A}"/>
                </a:ext>
              </a:extLst>
            </p:cNvPr>
            <p:cNvGrpSpPr/>
            <p:nvPr/>
          </p:nvGrpSpPr>
          <p:grpSpPr>
            <a:xfrm>
              <a:off x="3692066" y="2243328"/>
              <a:ext cx="1108299" cy="1490472"/>
              <a:chOff x="3692066" y="2243328"/>
              <a:chExt cx="1108299" cy="1490472"/>
            </a:xfrm>
          </p:grpSpPr>
          <p:grpSp>
            <p:nvGrpSpPr>
              <p:cNvPr id="235" name="Group 234">
                <a:extLst>
                  <a:ext uri="{FF2B5EF4-FFF2-40B4-BE49-F238E27FC236}">
                    <a16:creationId xmlns:a16="http://schemas.microsoft.com/office/drawing/2014/main" id="{5FBC66E6-15E8-6588-43F1-BCE0278680C6}"/>
                  </a:ext>
                </a:extLst>
              </p:cNvPr>
              <p:cNvGrpSpPr/>
              <p:nvPr/>
            </p:nvGrpSpPr>
            <p:grpSpPr>
              <a:xfrm>
                <a:off x="3692066" y="3504497"/>
                <a:ext cx="1108299" cy="229303"/>
                <a:chOff x="5486400" y="3962400"/>
                <a:chExt cx="2209800" cy="457200"/>
              </a:xfrm>
            </p:grpSpPr>
            <p:sp>
              <p:nvSpPr>
                <p:cNvPr id="242" name="DRAM">
                  <a:extLst>
                    <a:ext uri="{FF2B5EF4-FFF2-40B4-BE49-F238E27FC236}">
                      <a16:creationId xmlns:a16="http://schemas.microsoft.com/office/drawing/2014/main" id="{BF5F35A0-1A2B-7251-383C-8B634052D258}"/>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3" name="DRAM">
                  <a:extLst>
                    <a:ext uri="{FF2B5EF4-FFF2-40B4-BE49-F238E27FC236}">
                      <a16:creationId xmlns:a16="http://schemas.microsoft.com/office/drawing/2014/main" id="{2273CB65-5AA7-735F-EA55-294094F5E9A0}"/>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4" name="DRAM">
                  <a:extLst>
                    <a:ext uri="{FF2B5EF4-FFF2-40B4-BE49-F238E27FC236}">
                      <a16:creationId xmlns:a16="http://schemas.microsoft.com/office/drawing/2014/main" id="{C473BE62-F99E-2D40-AAEF-5CB59B563C17}"/>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5" name="DRAM">
                  <a:extLst>
                    <a:ext uri="{FF2B5EF4-FFF2-40B4-BE49-F238E27FC236}">
                      <a16:creationId xmlns:a16="http://schemas.microsoft.com/office/drawing/2014/main" id="{CBE5B55C-7FEE-A218-3860-3CC2DE2503C7}"/>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6" name="DRAM">
                  <a:extLst>
                    <a:ext uri="{FF2B5EF4-FFF2-40B4-BE49-F238E27FC236}">
                      <a16:creationId xmlns:a16="http://schemas.microsoft.com/office/drawing/2014/main" id="{73F9D1E2-32BA-60C3-99C7-5FFFD95888CC}"/>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36" name="Group 235">
                <a:extLst>
                  <a:ext uri="{FF2B5EF4-FFF2-40B4-BE49-F238E27FC236}">
                    <a16:creationId xmlns:a16="http://schemas.microsoft.com/office/drawing/2014/main" id="{4FF58F55-3F67-9C44-5204-8415974B2223}"/>
                  </a:ext>
                </a:extLst>
              </p:cNvPr>
              <p:cNvGrpSpPr/>
              <p:nvPr/>
            </p:nvGrpSpPr>
            <p:grpSpPr>
              <a:xfrm>
                <a:off x="3787609" y="2243328"/>
                <a:ext cx="917213" cy="1261169"/>
                <a:chOff x="5676900" y="990600"/>
                <a:chExt cx="1828800" cy="2971800"/>
              </a:xfrm>
            </p:grpSpPr>
            <p:cxnSp>
              <p:nvCxnSpPr>
                <p:cNvPr id="237" name="Straight Connector 236">
                  <a:extLst>
                    <a:ext uri="{FF2B5EF4-FFF2-40B4-BE49-F238E27FC236}">
                      <a16:creationId xmlns:a16="http://schemas.microsoft.com/office/drawing/2014/main" id="{4E1667B0-A512-1DC7-393B-7E07CFCB0351}"/>
                    </a:ext>
                  </a:extLst>
                </p:cNvPr>
                <p:cNvCxnSpPr>
                  <a:cxnSpLocks/>
                  <a:endCxn id="242"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5E78D5D0-708A-43ED-F3EB-1F55953360E5}"/>
                    </a:ext>
                  </a:extLst>
                </p:cNvPr>
                <p:cNvCxnSpPr>
                  <a:cxnSpLocks/>
                  <a:endCxn id="244" idx="0"/>
                </p:cNvCxnSpPr>
                <p:nvPr/>
              </p:nvCxnSpPr>
              <p:spPr>
                <a:xfrm>
                  <a:off x="65913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65DEDC74-64DA-96EF-57D4-0743E79A567B}"/>
                    </a:ext>
                  </a:extLst>
                </p:cNvPr>
                <p:cNvCxnSpPr>
                  <a:cxnSpLocks/>
                  <a:endCxn id="245"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92EBAB71-455D-A06D-51F8-8036B96C052A}"/>
                    </a:ext>
                  </a:extLst>
                </p:cNvPr>
                <p:cNvCxnSpPr>
                  <a:cxnSpLocks/>
                  <a:endCxn id="246"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0F71D95D-86A7-96EE-10CC-AD438161307B}"/>
                    </a:ext>
                  </a:extLst>
                </p:cNvPr>
                <p:cNvCxnSpPr>
                  <a:cxnSpLocks/>
                  <a:endCxn id="243"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99" name="Group 298">
            <a:extLst>
              <a:ext uri="{FF2B5EF4-FFF2-40B4-BE49-F238E27FC236}">
                <a16:creationId xmlns:a16="http://schemas.microsoft.com/office/drawing/2014/main" id="{5B5930AB-7FA8-4984-8DC8-98A2257581F3}"/>
              </a:ext>
            </a:extLst>
          </p:cNvPr>
          <p:cNvGrpSpPr/>
          <p:nvPr/>
        </p:nvGrpSpPr>
        <p:grpSpPr>
          <a:xfrm>
            <a:off x="4746494" y="2348779"/>
            <a:ext cx="1414038" cy="191087"/>
            <a:chOff x="1828799" y="2017072"/>
            <a:chExt cx="1414038" cy="191087"/>
          </a:xfrm>
        </p:grpSpPr>
        <p:sp>
          <p:nvSpPr>
            <p:cNvPr id="300" name="DRAM">
              <a:extLst>
                <a:ext uri="{FF2B5EF4-FFF2-40B4-BE49-F238E27FC236}">
                  <a16:creationId xmlns:a16="http://schemas.microsoft.com/office/drawing/2014/main" id="{EEB69EEB-6484-8A1C-291B-F424321A43E5}"/>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1" name="Straight Connector 300">
              <a:extLst>
                <a:ext uri="{FF2B5EF4-FFF2-40B4-BE49-F238E27FC236}">
                  <a16:creationId xmlns:a16="http://schemas.microsoft.com/office/drawing/2014/main" id="{3449373D-F574-DADF-B86D-D21E178FD5ED}"/>
                </a:ext>
              </a:extLst>
            </p:cNvPr>
            <p:cNvCxnSpPr>
              <a:cxnSpLocks/>
              <a:stCxn id="306" idx="6"/>
              <a:endCxn id="30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02" name="Oval 301">
              <a:extLst>
                <a:ext uri="{FF2B5EF4-FFF2-40B4-BE49-F238E27FC236}">
                  <a16:creationId xmlns:a16="http://schemas.microsoft.com/office/drawing/2014/main" id="{7FE75F60-128B-FA7B-DDC5-8A3A2A82136C}"/>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3" name="Oval 302">
              <a:extLst>
                <a:ext uri="{FF2B5EF4-FFF2-40B4-BE49-F238E27FC236}">
                  <a16:creationId xmlns:a16="http://schemas.microsoft.com/office/drawing/2014/main" id="{C1623163-142A-1844-18F4-7C652BE4F422}"/>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4" name="Oval 303">
              <a:extLst>
                <a:ext uri="{FF2B5EF4-FFF2-40B4-BE49-F238E27FC236}">
                  <a16:creationId xmlns:a16="http://schemas.microsoft.com/office/drawing/2014/main" id="{BAA3CC2C-A7E5-565F-C84F-959511C7778C}"/>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5" name="Oval 304">
              <a:extLst>
                <a:ext uri="{FF2B5EF4-FFF2-40B4-BE49-F238E27FC236}">
                  <a16:creationId xmlns:a16="http://schemas.microsoft.com/office/drawing/2014/main" id="{5D5FFA11-8EE4-398C-8EED-0E3C15625299}"/>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6" name="Oval 305">
              <a:extLst>
                <a:ext uri="{FF2B5EF4-FFF2-40B4-BE49-F238E27FC236}">
                  <a16:creationId xmlns:a16="http://schemas.microsoft.com/office/drawing/2014/main" id="{AD625DF6-DDA1-0D42-A126-8E845F45DB4D}"/>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07" name="Group 306">
            <a:extLst>
              <a:ext uri="{FF2B5EF4-FFF2-40B4-BE49-F238E27FC236}">
                <a16:creationId xmlns:a16="http://schemas.microsoft.com/office/drawing/2014/main" id="{5D8BF13D-3021-99A0-3A06-AFA3325AB9B6}"/>
              </a:ext>
            </a:extLst>
          </p:cNvPr>
          <p:cNvGrpSpPr/>
          <p:nvPr/>
        </p:nvGrpSpPr>
        <p:grpSpPr>
          <a:xfrm>
            <a:off x="6304022" y="2348779"/>
            <a:ext cx="1414038" cy="191087"/>
            <a:chOff x="3386327" y="2017072"/>
            <a:chExt cx="1414038" cy="191087"/>
          </a:xfrm>
        </p:grpSpPr>
        <p:sp>
          <p:nvSpPr>
            <p:cNvPr id="308" name="DRAM">
              <a:extLst>
                <a:ext uri="{FF2B5EF4-FFF2-40B4-BE49-F238E27FC236}">
                  <a16:creationId xmlns:a16="http://schemas.microsoft.com/office/drawing/2014/main" id="{2797F0D6-0071-2EC9-477F-91E2FA97542B}"/>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9" name="Straight Connector 308">
              <a:extLst>
                <a:ext uri="{FF2B5EF4-FFF2-40B4-BE49-F238E27FC236}">
                  <a16:creationId xmlns:a16="http://schemas.microsoft.com/office/drawing/2014/main" id="{72A17121-F215-FC4C-5F0D-147420C6F530}"/>
                </a:ext>
              </a:extLst>
            </p:cNvPr>
            <p:cNvCxnSpPr>
              <a:cxnSpLocks/>
              <a:endCxn id="30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B04BB8EF-FF45-3E88-5AC3-DABAFF29990B}"/>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1" name="Oval 310">
              <a:extLst>
                <a:ext uri="{FF2B5EF4-FFF2-40B4-BE49-F238E27FC236}">
                  <a16:creationId xmlns:a16="http://schemas.microsoft.com/office/drawing/2014/main" id="{DFF2D600-2A90-4B09-D774-E77A5478D12E}"/>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2" name="Oval 311">
              <a:extLst>
                <a:ext uri="{FF2B5EF4-FFF2-40B4-BE49-F238E27FC236}">
                  <a16:creationId xmlns:a16="http://schemas.microsoft.com/office/drawing/2014/main" id="{0B5F992A-FBCA-0AA5-2355-B8D3BF5AE140}"/>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3" name="Oval 312">
              <a:extLst>
                <a:ext uri="{FF2B5EF4-FFF2-40B4-BE49-F238E27FC236}">
                  <a16:creationId xmlns:a16="http://schemas.microsoft.com/office/drawing/2014/main" id="{52474A84-EAB0-CEF0-5100-0452DCB951DF}"/>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4" name="Oval 313">
              <a:extLst>
                <a:ext uri="{FF2B5EF4-FFF2-40B4-BE49-F238E27FC236}">
                  <a16:creationId xmlns:a16="http://schemas.microsoft.com/office/drawing/2014/main" id="{391E094B-D796-D7A6-665F-0B7805DA5804}"/>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15" name="Group 314">
            <a:extLst>
              <a:ext uri="{FF2B5EF4-FFF2-40B4-BE49-F238E27FC236}">
                <a16:creationId xmlns:a16="http://schemas.microsoft.com/office/drawing/2014/main" id="{2A22309F-BAE1-9CCB-E37F-0E66C3061C46}"/>
              </a:ext>
            </a:extLst>
          </p:cNvPr>
          <p:cNvGrpSpPr/>
          <p:nvPr/>
        </p:nvGrpSpPr>
        <p:grpSpPr>
          <a:xfrm>
            <a:off x="4746494" y="1888987"/>
            <a:ext cx="1414038" cy="191087"/>
            <a:chOff x="1828799" y="2017072"/>
            <a:chExt cx="1414038" cy="191087"/>
          </a:xfrm>
        </p:grpSpPr>
        <p:sp>
          <p:nvSpPr>
            <p:cNvPr id="316" name="DRAM">
              <a:extLst>
                <a:ext uri="{FF2B5EF4-FFF2-40B4-BE49-F238E27FC236}">
                  <a16:creationId xmlns:a16="http://schemas.microsoft.com/office/drawing/2014/main" id="{3F9F3A9F-49F1-99C5-2CFC-39BB52644487}"/>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17" name="Straight Connector 316">
              <a:extLst>
                <a:ext uri="{FF2B5EF4-FFF2-40B4-BE49-F238E27FC236}">
                  <a16:creationId xmlns:a16="http://schemas.microsoft.com/office/drawing/2014/main" id="{F03D4FEA-C087-D158-29D9-48AAE4164D75}"/>
                </a:ext>
              </a:extLst>
            </p:cNvPr>
            <p:cNvCxnSpPr>
              <a:cxnSpLocks/>
              <a:stCxn id="323" idx="6"/>
              <a:endCxn id="316"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8" name="Oval 317">
              <a:extLst>
                <a:ext uri="{FF2B5EF4-FFF2-40B4-BE49-F238E27FC236}">
                  <a16:creationId xmlns:a16="http://schemas.microsoft.com/office/drawing/2014/main" id="{79608F25-B0BC-86E0-F6F3-FB2640A494A1}"/>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9" name="Oval 318">
              <a:extLst>
                <a:ext uri="{FF2B5EF4-FFF2-40B4-BE49-F238E27FC236}">
                  <a16:creationId xmlns:a16="http://schemas.microsoft.com/office/drawing/2014/main" id="{7CA1F1F7-0BB5-53BE-20F1-13A9B6E4B50B}"/>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1" name="Oval 320">
              <a:extLst>
                <a:ext uri="{FF2B5EF4-FFF2-40B4-BE49-F238E27FC236}">
                  <a16:creationId xmlns:a16="http://schemas.microsoft.com/office/drawing/2014/main" id="{C9417EED-4E14-247A-2132-F6B280789BA8}"/>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2" name="Oval 321">
              <a:extLst>
                <a:ext uri="{FF2B5EF4-FFF2-40B4-BE49-F238E27FC236}">
                  <a16:creationId xmlns:a16="http://schemas.microsoft.com/office/drawing/2014/main" id="{E20CE618-582B-BCD0-797B-C2B9BDD0EF92}"/>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3" name="Oval 322">
              <a:extLst>
                <a:ext uri="{FF2B5EF4-FFF2-40B4-BE49-F238E27FC236}">
                  <a16:creationId xmlns:a16="http://schemas.microsoft.com/office/drawing/2014/main" id="{B9A56D1D-A4D5-AD1F-D0C7-3085EA24528A}"/>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24" name="Group 323">
            <a:extLst>
              <a:ext uri="{FF2B5EF4-FFF2-40B4-BE49-F238E27FC236}">
                <a16:creationId xmlns:a16="http://schemas.microsoft.com/office/drawing/2014/main" id="{0B269F79-A9A7-1A98-24E6-E2C683FF78AD}"/>
              </a:ext>
            </a:extLst>
          </p:cNvPr>
          <p:cNvGrpSpPr/>
          <p:nvPr/>
        </p:nvGrpSpPr>
        <p:grpSpPr>
          <a:xfrm>
            <a:off x="6304022" y="1888987"/>
            <a:ext cx="1414038" cy="191087"/>
            <a:chOff x="3386327" y="2017072"/>
            <a:chExt cx="1414038" cy="191087"/>
          </a:xfrm>
        </p:grpSpPr>
        <p:sp>
          <p:nvSpPr>
            <p:cNvPr id="325" name="DRAM">
              <a:extLst>
                <a:ext uri="{FF2B5EF4-FFF2-40B4-BE49-F238E27FC236}">
                  <a16:creationId xmlns:a16="http://schemas.microsoft.com/office/drawing/2014/main" id="{D6004F7B-C33E-286B-97B7-5813A5D1A7DF}"/>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26" name="Straight Connector 325">
              <a:extLst>
                <a:ext uri="{FF2B5EF4-FFF2-40B4-BE49-F238E27FC236}">
                  <a16:creationId xmlns:a16="http://schemas.microsoft.com/office/drawing/2014/main" id="{F191CCBE-A787-5BE0-E95F-1692A3F88A27}"/>
                </a:ext>
              </a:extLst>
            </p:cNvPr>
            <p:cNvCxnSpPr>
              <a:cxnSpLocks/>
              <a:endCxn id="325"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6E72FD5C-E289-C91F-42EE-C43E10CF066F}"/>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8" name="Oval 327">
              <a:extLst>
                <a:ext uri="{FF2B5EF4-FFF2-40B4-BE49-F238E27FC236}">
                  <a16:creationId xmlns:a16="http://schemas.microsoft.com/office/drawing/2014/main" id="{6ADCD851-7199-82EB-969E-CE7D1B970FE9}"/>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9" name="Oval 328">
              <a:extLst>
                <a:ext uri="{FF2B5EF4-FFF2-40B4-BE49-F238E27FC236}">
                  <a16:creationId xmlns:a16="http://schemas.microsoft.com/office/drawing/2014/main" id="{33EFDD3B-CAFE-17B6-510A-78ADDEEC3E9B}"/>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7" name="Oval 346">
              <a:extLst>
                <a:ext uri="{FF2B5EF4-FFF2-40B4-BE49-F238E27FC236}">
                  <a16:creationId xmlns:a16="http://schemas.microsoft.com/office/drawing/2014/main" id="{682F40D4-E54C-8E86-02FD-FC5E73682339}"/>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8" name="Oval 347">
              <a:extLst>
                <a:ext uri="{FF2B5EF4-FFF2-40B4-BE49-F238E27FC236}">
                  <a16:creationId xmlns:a16="http://schemas.microsoft.com/office/drawing/2014/main" id="{FCCB6128-FE7C-4F39-022C-C07DC8677DFA}"/>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49" name="Group 348">
            <a:extLst>
              <a:ext uri="{FF2B5EF4-FFF2-40B4-BE49-F238E27FC236}">
                <a16:creationId xmlns:a16="http://schemas.microsoft.com/office/drawing/2014/main" id="{874D1307-59AE-A358-28A8-7D9BB717EEAE}"/>
              </a:ext>
            </a:extLst>
          </p:cNvPr>
          <p:cNvGrpSpPr/>
          <p:nvPr/>
        </p:nvGrpSpPr>
        <p:grpSpPr>
          <a:xfrm>
            <a:off x="4746494" y="2118593"/>
            <a:ext cx="1414038" cy="191087"/>
            <a:chOff x="1828799" y="2017072"/>
            <a:chExt cx="1414038" cy="191087"/>
          </a:xfrm>
        </p:grpSpPr>
        <p:sp>
          <p:nvSpPr>
            <p:cNvPr id="350" name="DRAM">
              <a:extLst>
                <a:ext uri="{FF2B5EF4-FFF2-40B4-BE49-F238E27FC236}">
                  <a16:creationId xmlns:a16="http://schemas.microsoft.com/office/drawing/2014/main" id="{EF257035-C3DF-6ED7-9E0E-5ABB6681C97E}"/>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1" name="Straight Connector 350">
              <a:extLst>
                <a:ext uri="{FF2B5EF4-FFF2-40B4-BE49-F238E27FC236}">
                  <a16:creationId xmlns:a16="http://schemas.microsoft.com/office/drawing/2014/main" id="{AE6DB108-D261-E80D-1963-23789D705207}"/>
                </a:ext>
              </a:extLst>
            </p:cNvPr>
            <p:cNvCxnSpPr>
              <a:cxnSpLocks/>
              <a:stCxn id="356" idx="6"/>
              <a:endCxn id="35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52" name="Oval 351">
              <a:extLst>
                <a:ext uri="{FF2B5EF4-FFF2-40B4-BE49-F238E27FC236}">
                  <a16:creationId xmlns:a16="http://schemas.microsoft.com/office/drawing/2014/main" id="{7F09A63D-392A-5384-F511-CE704376196C}"/>
                </a:ext>
              </a:extLst>
            </p:cNvPr>
            <p:cNvSpPr/>
            <p:nvPr/>
          </p:nvSpPr>
          <p:spPr>
            <a:xfrm>
              <a:off x="213453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3" name="Oval 352">
              <a:extLst>
                <a:ext uri="{FF2B5EF4-FFF2-40B4-BE49-F238E27FC236}">
                  <a16:creationId xmlns:a16="http://schemas.microsoft.com/office/drawing/2014/main" id="{ED3B2E97-7984-4986-BBB0-A7C2E6E1D690}"/>
                </a:ext>
              </a:extLst>
            </p:cNvPr>
            <p:cNvSpPr/>
            <p:nvPr/>
          </p:nvSpPr>
          <p:spPr>
            <a:xfrm>
              <a:off x="236384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4" name="Oval 353">
              <a:extLst>
                <a:ext uri="{FF2B5EF4-FFF2-40B4-BE49-F238E27FC236}">
                  <a16:creationId xmlns:a16="http://schemas.microsoft.com/office/drawing/2014/main" id="{3E111E80-3032-B6AE-2D6E-FBACB291AB22}"/>
                </a:ext>
              </a:extLst>
            </p:cNvPr>
            <p:cNvSpPr/>
            <p:nvPr/>
          </p:nvSpPr>
          <p:spPr>
            <a:xfrm>
              <a:off x="2593144"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5" name="Oval 354">
              <a:extLst>
                <a:ext uri="{FF2B5EF4-FFF2-40B4-BE49-F238E27FC236}">
                  <a16:creationId xmlns:a16="http://schemas.microsoft.com/office/drawing/2014/main" id="{BD7CB9A4-2DE1-D71E-1C35-00FD5D5D2196}"/>
                </a:ext>
              </a:extLst>
            </p:cNvPr>
            <p:cNvSpPr/>
            <p:nvPr/>
          </p:nvSpPr>
          <p:spPr>
            <a:xfrm>
              <a:off x="282244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6" name="Oval 355">
              <a:extLst>
                <a:ext uri="{FF2B5EF4-FFF2-40B4-BE49-F238E27FC236}">
                  <a16:creationId xmlns:a16="http://schemas.microsoft.com/office/drawing/2014/main" id="{88458397-ABAB-CFFD-3B27-06D51122EB63}"/>
                </a:ext>
              </a:extLst>
            </p:cNvPr>
            <p:cNvSpPr/>
            <p:nvPr/>
          </p:nvSpPr>
          <p:spPr>
            <a:xfrm>
              <a:off x="305175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57" name="Group 356">
            <a:extLst>
              <a:ext uri="{FF2B5EF4-FFF2-40B4-BE49-F238E27FC236}">
                <a16:creationId xmlns:a16="http://schemas.microsoft.com/office/drawing/2014/main" id="{19866068-FC27-C1A0-BF21-383DBB4FE667}"/>
              </a:ext>
            </a:extLst>
          </p:cNvPr>
          <p:cNvGrpSpPr/>
          <p:nvPr/>
        </p:nvGrpSpPr>
        <p:grpSpPr>
          <a:xfrm>
            <a:off x="6304022" y="2118593"/>
            <a:ext cx="1414038" cy="191087"/>
            <a:chOff x="3386327" y="2017072"/>
            <a:chExt cx="1414038" cy="191087"/>
          </a:xfrm>
        </p:grpSpPr>
        <p:sp>
          <p:nvSpPr>
            <p:cNvPr id="358" name="DRAM">
              <a:extLst>
                <a:ext uri="{FF2B5EF4-FFF2-40B4-BE49-F238E27FC236}">
                  <a16:creationId xmlns:a16="http://schemas.microsoft.com/office/drawing/2014/main" id="{62FDF9B2-FD1E-8432-660A-125AF0278BA6}"/>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9" name="Straight Connector 358">
              <a:extLst>
                <a:ext uri="{FF2B5EF4-FFF2-40B4-BE49-F238E27FC236}">
                  <a16:creationId xmlns:a16="http://schemas.microsoft.com/office/drawing/2014/main" id="{E692EA09-2ADC-2B06-6C69-BA7F98A8E1C9}"/>
                </a:ext>
              </a:extLst>
            </p:cNvPr>
            <p:cNvCxnSpPr>
              <a:cxnSpLocks/>
              <a:endCxn id="35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60" name="Oval 359">
              <a:extLst>
                <a:ext uri="{FF2B5EF4-FFF2-40B4-BE49-F238E27FC236}">
                  <a16:creationId xmlns:a16="http://schemas.microsoft.com/office/drawing/2014/main" id="{F5053594-705B-FAC7-5105-1E52CAF8FD73}"/>
                </a:ext>
              </a:extLst>
            </p:cNvPr>
            <p:cNvSpPr/>
            <p:nvPr/>
          </p:nvSpPr>
          <p:spPr>
            <a:xfrm>
              <a:off x="369206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1" name="Oval 360">
              <a:extLst>
                <a:ext uri="{FF2B5EF4-FFF2-40B4-BE49-F238E27FC236}">
                  <a16:creationId xmlns:a16="http://schemas.microsoft.com/office/drawing/2014/main" id="{7840ACBD-9195-815A-0118-FDCBB943F9F3}"/>
                </a:ext>
              </a:extLst>
            </p:cNvPr>
            <p:cNvSpPr/>
            <p:nvPr/>
          </p:nvSpPr>
          <p:spPr>
            <a:xfrm>
              <a:off x="392136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2" name="Oval 361">
              <a:extLst>
                <a:ext uri="{FF2B5EF4-FFF2-40B4-BE49-F238E27FC236}">
                  <a16:creationId xmlns:a16="http://schemas.microsoft.com/office/drawing/2014/main" id="{87B0E762-B92C-2CFA-5127-9A3A0C861824}"/>
                </a:ext>
              </a:extLst>
            </p:cNvPr>
            <p:cNvSpPr/>
            <p:nvPr/>
          </p:nvSpPr>
          <p:spPr>
            <a:xfrm>
              <a:off x="4150672"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9" name="Oval 378">
              <a:extLst>
                <a:ext uri="{FF2B5EF4-FFF2-40B4-BE49-F238E27FC236}">
                  <a16:creationId xmlns:a16="http://schemas.microsoft.com/office/drawing/2014/main" id="{0F20546C-9417-397E-F334-4E1FD5DF5E64}"/>
                </a:ext>
              </a:extLst>
            </p:cNvPr>
            <p:cNvSpPr/>
            <p:nvPr/>
          </p:nvSpPr>
          <p:spPr>
            <a:xfrm>
              <a:off x="437997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0" name="Oval 379">
              <a:extLst>
                <a:ext uri="{FF2B5EF4-FFF2-40B4-BE49-F238E27FC236}">
                  <a16:creationId xmlns:a16="http://schemas.microsoft.com/office/drawing/2014/main" id="{F8DF46E2-F40D-17BF-D7D2-4A322064E9B4}"/>
                </a:ext>
              </a:extLst>
            </p:cNvPr>
            <p:cNvSpPr/>
            <p:nvPr/>
          </p:nvSpPr>
          <p:spPr>
            <a:xfrm>
              <a:off x="460927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97" name="Group 396">
            <a:extLst>
              <a:ext uri="{FF2B5EF4-FFF2-40B4-BE49-F238E27FC236}">
                <a16:creationId xmlns:a16="http://schemas.microsoft.com/office/drawing/2014/main" id="{7C4CCB0E-D7D5-2702-8229-836279B7CA56}"/>
              </a:ext>
            </a:extLst>
          </p:cNvPr>
          <p:cNvGrpSpPr/>
          <p:nvPr/>
        </p:nvGrpSpPr>
        <p:grpSpPr>
          <a:xfrm>
            <a:off x="787942" y="2970901"/>
            <a:ext cx="6938410" cy="647381"/>
            <a:chOff x="757719" y="4572696"/>
            <a:chExt cx="6938410" cy="647381"/>
          </a:xfrm>
        </p:grpSpPr>
        <p:grpSp>
          <p:nvGrpSpPr>
            <p:cNvPr id="398" name="Group 397">
              <a:extLst>
                <a:ext uri="{FF2B5EF4-FFF2-40B4-BE49-F238E27FC236}">
                  <a16:creationId xmlns:a16="http://schemas.microsoft.com/office/drawing/2014/main" id="{3C188E67-B9AE-89B6-378C-4250591B7210}"/>
                </a:ext>
              </a:extLst>
            </p:cNvPr>
            <p:cNvGrpSpPr/>
            <p:nvPr/>
          </p:nvGrpSpPr>
          <p:grpSpPr>
            <a:xfrm>
              <a:off x="1906102" y="4572696"/>
              <a:ext cx="5790027" cy="251465"/>
              <a:chOff x="1906102" y="4572696"/>
              <a:chExt cx="5790027" cy="251465"/>
            </a:xfrm>
          </p:grpSpPr>
          <p:grpSp>
            <p:nvGrpSpPr>
              <p:cNvPr id="400" name="Group 399">
                <a:extLst>
                  <a:ext uri="{FF2B5EF4-FFF2-40B4-BE49-F238E27FC236}">
                    <a16:creationId xmlns:a16="http://schemas.microsoft.com/office/drawing/2014/main" id="{0916FE0C-FC13-6EFD-8FC3-539A563EF145}"/>
                  </a:ext>
                </a:extLst>
              </p:cNvPr>
              <p:cNvGrpSpPr/>
              <p:nvPr/>
            </p:nvGrpSpPr>
            <p:grpSpPr>
              <a:xfrm>
                <a:off x="1906102" y="4572696"/>
                <a:ext cx="5790027" cy="251465"/>
                <a:chOff x="1906102" y="4605667"/>
                <a:chExt cx="5790027" cy="251465"/>
              </a:xfrm>
            </p:grpSpPr>
            <p:cxnSp>
              <p:nvCxnSpPr>
                <p:cNvPr id="402" name="Straight Connector 401">
                  <a:extLst>
                    <a:ext uri="{FF2B5EF4-FFF2-40B4-BE49-F238E27FC236}">
                      <a16:creationId xmlns:a16="http://schemas.microsoft.com/office/drawing/2014/main" id="{D53F069B-1FEC-2848-9B09-4186F9949EE7}"/>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B2ADFD02-2F5B-E85A-3699-91F445F00C08}"/>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E27B028C-52D6-2246-A54C-C1741C9D91CA}"/>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1529CB80-7815-390D-F606-94065A9DD083}"/>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F3614106-0999-2540-5224-7A6FC588CA86}"/>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6EB0CC8A-3783-81DF-5489-B254212D4FBF}"/>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BA014CE8-A11E-778C-3C0C-2050730C48A7}"/>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26258DE8-F8BD-07C0-6395-22A14F841263}"/>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401" name="Straight Connector 400">
                <a:extLst>
                  <a:ext uri="{FF2B5EF4-FFF2-40B4-BE49-F238E27FC236}">
                    <a16:creationId xmlns:a16="http://schemas.microsoft.com/office/drawing/2014/main" id="{84FDC660-A3C9-59F4-CAD8-D1BBD9F1D343}"/>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399" name="TextBox 398">
              <a:extLst>
                <a:ext uri="{FF2B5EF4-FFF2-40B4-BE49-F238E27FC236}">
                  <a16:creationId xmlns:a16="http://schemas.microsoft.com/office/drawing/2014/main" id="{A6935B6E-1105-0B0A-7DCB-F72B40152E3C}"/>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spTree>
    <p:extLst>
      <p:ext uri="{BB962C8B-B14F-4D97-AF65-F5344CB8AC3E}">
        <p14:creationId xmlns:p14="http://schemas.microsoft.com/office/powerpoint/2010/main" val="220621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par>
                                <p:cTn id="8" presetID="22" presetClass="entr" presetSubtype="8" fill="hold" nodeType="withEffect">
                                  <p:stCondLst>
                                    <p:cond delay="0"/>
                                  </p:stCondLst>
                                  <p:childTnLst>
                                    <p:set>
                                      <p:cBhvr>
                                        <p:cTn id="9" dur="1" fill="hold">
                                          <p:stCondLst>
                                            <p:cond delay="0"/>
                                          </p:stCondLst>
                                        </p:cTn>
                                        <p:tgtEl>
                                          <p:spTgt spid="219"/>
                                        </p:tgtEl>
                                        <p:attrNameLst>
                                          <p:attrName>style.visibility</p:attrName>
                                        </p:attrNameLst>
                                      </p:cBhvr>
                                      <p:to>
                                        <p:strVal val="visible"/>
                                      </p:to>
                                    </p:set>
                                    <p:animEffect transition="in" filter="wipe(left)">
                                      <p:cBhvr>
                                        <p:cTn id="10" dur="500"/>
                                        <p:tgtEl>
                                          <p:spTgt spid="219"/>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315"/>
                                        </p:tgtEl>
                                        <p:attrNameLst>
                                          <p:attrName>style.visibility</p:attrName>
                                        </p:attrNameLst>
                                      </p:cBhvr>
                                      <p:to>
                                        <p:strVal val="visible"/>
                                      </p:to>
                                    </p:set>
                                    <p:animEffect transition="in" filter="wipe(left)">
                                      <p:cBhvr>
                                        <p:cTn id="16" dur="500"/>
                                        <p:tgtEl>
                                          <p:spTgt spid="315"/>
                                        </p:tgtEl>
                                      </p:cBhvr>
                                    </p:animEffect>
                                  </p:childTnLst>
                                </p:cTn>
                              </p:par>
                              <p:par>
                                <p:cTn id="17" presetID="22" presetClass="entr" presetSubtype="8" fill="hold" nodeType="withEffect">
                                  <p:stCondLst>
                                    <p:cond delay="0"/>
                                  </p:stCondLst>
                                  <p:childTnLst>
                                    <p:set>
                                      <p:cBhvr>
                                        <p:cTn id="18" dur="1" fill="hold">
                                          <p:stCondLst>
                                            <p:cond delay="0"/>
                                          </p:stCondLst>
                                        </p:cTn>
                                        <p:tgtEl>
                                          <p:spTgt spid="349"/>
                                        </p:tgtEl>
                                        <p:attrNameLst>
                                          <p:attrName>style.visibility</p:attrName>
                                        </p:attrNameLst>
                                      </p:cBhvr>
                                      <p:to>
                                        <p:strVal val="visible"/>
                                      </p:to>
                                    </p:set>
                                    <p:animEffect transition="in" filter="wipe(left)">
                                      <p:cBhvr>
                                        <p:cTn id="19" dur="500"/>
                                        <p:tgtEl>
                                          <p:spTgt spid="349"/>
                                        </p:tgtEl>
                                      </p:cBhvr>
                                    </p:animEffect>
                                  </p:childTnLst>
                                </p:cTn>
                              </p:par>
                              <p:par>
                                <p:cTn id="20" presetID="22" presetClass="entr" presetSubtype="8" fill="hold" nodeType="withEffect">
                                  <p:stCondLst>
                                    <p:cond delay="0"/>
                                  </p:stCondLst>
                                  <p:childTnLst>
                                    <p:set>
                                      <p:cBhvr>
                                        <p:cTn id="21" dur="1" fill="hold">
                                          <p:stCondLst>
                                            <p:cond delay="0"/>
                                          </p:stCondLst>
                                        </p:cTn>
                                        <p:tgtEl>
                                          <p:spTgt spid="299"/>
                                        </p:tgtEl>
                                        <p:attrNameLst>
                                          <p:attrName>style.visibility</p:attrName>
                                        </p:attrNameLst>
                                      </p:cBhvr>
                                      <p:to>
                                        <p:strVal val="visible"/>
                                      </p:to>
                                    </p:set>
                                    <p:animEffect transition="in" filter="wipe(left)">
                                      <p:cBhvr>
                                        <p:cTn id="22" dur="500"/>
                                        <p:tgtEl>
                                          <p:spTgt spid="299"/>
                                        </p:tgtEl>
                                      </p:cBhvr>
                                    </p:animEffect>
                                  </p:childTnLst>
                                </p:cTn>
                              </p:par>
                              <p:par>
                                <p:cTn id="23" presetID="22" presetClass="entr" presetSubtype="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par>
                                <p:cTn id="26" presetID="22" presetClass="entr" presetSubtype="8" fill="hold" nodeType="withEffect">
                                  <p:stCondLst>
                                    <p:cond delay="0"/>
                                  </p:stCondLst>
                                  <p:childTnLst>
                                    <p:set>
                                      <p:cBhvr>
                                        <p:cTn id="27" dur="1" fill="hold">
                                          <p:stCondLst>
                                            <p:cond delay="0"/>
                                          </p:stCondLst>
                                        </p:cTn>
                                        <p:tgtEl>
                                          <p:spTgt spid="324"/>
                                        </p:tgtEl>
                                        <p:attrNameLst>
                                          <p:attrName>style.visibility</p:attrName>
                                        </p:attrNameLst>
                                      </p:cBhvr>
                                      <p:to>
                                        <p:strVal val="visible"/>
                                      </p:to>
                                    </p:set>
                                    <p:animEffect transition="in" filter="wipe(left)">
                                      <p:cBhvr>
                                        <p:cTn id="28" dur="500"/>
                                        <p:tgtEl>
                                          <p:spTgt spid="324"/>
                                        </p:tgtEl>
                                      </p:cBhvr>
                                    </p:animEffect>
                                  </p:childTnLst>
                                </p:cTn>
                              </p:par>
                              <p:par>
                                <p:cTn id="29" presetID="22" presetClass="entr" presetSubtype="8" fill="hold" nodeType="withEffect">
                                  <p:stCondLst>
                                    <p:cond delay="0"/>
                                  </p:stCondLst>
                                  <p:childTnLst>
                                    <p:set>
                                      <p:cBhvr>
                                        <p:cTn id="30" dur="1" fill="hold">
                                          <p:stCondLst>
                                            <p:cond delay="0"/>
                                          </p:stCondLst>
                                        </p:cTn>
                                        <p:tgtEl>
                                          <p:spTgt spid="357"/>
                                        </p:tgtEl>
                                        <p:attrNameLst>
                                          <p:attrName>style.visibility</p:attrName>
                                        </p:attrNameLst>
                                      </p:cBhvr>
                                      <p:to>
                                        <p:strVal val="visible"/>
                                      </p:to>
                                    </p:set>
                                    <p:animEffect transition="in" filter="wipe(left)">
                                      <p:cBhvr>
                                        <p:cTn id="31" dur="500"/>
                                        <p:tgtEl>
                                          <p:spTgt spid="357"/>
                                        </p:tgtEl>
                                      </p:cBhvr>
                                    </p:animEffect>
                                  </p:childTnLst>
                                </p:cTn>
                              </p:par>
                              <p:par>
                                <p:cTn id="32" presetID="22" presetClass="entr" presetSubtype="8" fill="hold" nodeType="withEffect">
                                  <p:stCondLst>
                                    <p:cond delay="0"/>
                                  </p:stCondLst>
                                  <p:childTnLst>
                                    <p:set>
                                      <p:cBhvr>
                                        <p:cTn id="33" dur="1" fill="hold">
                                          <p:stCondLst>
                                            <p:cond delay="0"/>
                                          </p:stCondLst>
                                        </p:cTn>
                                        <p:tgtEl>
                                          <p:spTgt spid="307"/>
                                        </p:tgtEl>
                                        <p:attrNameLst>
                                          <p:attrName>style.visibility</p:attrName>
                                        </p:attrNameLst>
                                      </p:cBhvr>
                                      <p:to>
                                        <p:strVal val="visible"/>
                                      </p:to>
                                    </p:set>
                                    <p:animEffect transition="in" filter="wipe(left)">
                                      <p:cBhvr>
                                        <p:cTn id="34" dur="500"/>
                                        <p:tgtEl>
                                          <p:spTgt spid="307"/>
                                        </p:tgtEl>
                                      </p:cBhvr>
                                    </p:animEffect>
                                  </p:childTnLst>
                                </p:cTn>
                              </p:par>
                              <p:par>
                                <p:cTn id="35" presetID="22" presetClass="entr" presetSubtype="1" fill="hold" nodeType="withEffect">
                                  <p:stCondLst>
                                    <p:cond delay="0"/>
                                  </p:stCondLst>
                                  <p:childTnLst>
                                    <p:set>
                                      <p:cBhvr>
                                        <p:cTn id="36" dur="1" fill="hold">
                                          <p:stCondLst>
                                            <p:cond delay="0"/>
                                          </p:stCondLst>
                                        </p:cTn>
                                        <p:tgtEl>
                                          <p:spTgt spid="222"/>
                                        </p:tgtEl>
                                        <p:attrNameLst>
                                          <p:attrName>style.visibility</p:attrName>
                                        </p:attrNameLst>
                                      </p:cBhvr>
                                      <p:to>
                                        <p:strVal val="visible"/>
                                      </p:to>
                                    </p:set>
                                    <p:animEffect transition="in" filter="wipe(up)">
                                      <p:cBhvr>
                                        <p:cTn id="37"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Key Idea (III)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7786" y="1663010"/>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5314" y="1663010"/>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1986" y="1663010"/>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09514" y="1663010"/>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5385" y="1324448"/>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399185" y="1476848"/>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4430" y="1663010"/>
            <a:ext cx="4671060" cy="1033039"/>
            <a:chOff x="2174045" y="1329162"/>
            <a:chExt cx="4671060" cy="1033039"/>
          </a:xfrm>
        </p:grpSpPr>
        <p:cxnSp>
          <p:nvCxnSpPr>
            <p:cNvPr id="215" name="Straight Connector 214">
              <a:extLst>
                <a:ext uri="{FF2B5EF4-FFF2-40B4-BE49-F238E27FC236}">
                  <a16:creationId xmlns:a16="http://schemas.microsoft.com/office/drawing/2014/main" id="{402E0C80-0CB3-1DFC-BA6E-F4CB819AC190}"/>
                </a:ext>
              </a:extLst>
            </p:cNvPr>
            <p:cNvCxnSpPr>
              <a:cxnSpLocks/>
            </p:cNvCxnSpPr>
            <p:nvPr/>
          </p:nvCxnSpPr>
          <p:spPr>
            <a:xfrm flipV="1">
              <a:off x="2174045"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a:cxnSpLocks/>
            </p:cNvCxnSpPr>
            <p:nvPr/>
          </p:nvCxnSpPr>
          <p:spPr>
            <a:xfrm flipV="1">
              <a:off x="3730049"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9A39ED76-4529-C78C-EA30-0D93206B5F23}"/>
              </a:ext>
            </a:extLst>
          </p:cNvPr>
          <p:cNvGrpSpPr/>
          <p:nvPr/>
        </p:nvGrpSpPr>
        <p:grpSpPr>
          <a:xfrm>
            <a:off x="1933523" y="1673163"/>
            <a:ext cx="2665827" cy="1402792"/>
            <a:chOff x="2134538" y="2243328"/>
            <a:chExt cx="2665827" cy="1490472"/>
          </a:xfrm>
          <a:solidFill>
            <a:srgbClr val="1A82C4"/>
          </a:solidFill>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a:grpFill/>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a:grpFill/>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a:grpFill/>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a:grpFill/>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a:grpFill/>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grp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a:grpFill/>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grp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7784" y="2350920"/>
            <a:ext cx="1414038" cy="191087"/>
            <a:chOff x="1828799" y="2017072"/>
            <a:chExt cx="1414038" cy="191087"/>
          </a:xfrm>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5312" y="2350920"/>
            <a:ext cx="1414038" cy="191087"/>
            <a:chOff x="3386327" y="2017072"/>
            <a:chExt cx="1414038" cy="191087"/>
          </a:xfrm>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1" name="Group 330">
            <a:extLst>
              <a:ext uri="{FF2B5EF4-FFF2-40B4-BE49-F238E27FC236}">
                <a16:creationId xmlns:a16="http://schemas.microsoft.com/office/drawing/2014/main" id="{8B1B3ED4-45C8-77E4-07E9-3A3F07ED4419}"/>
              </a:ext>
            </a:extLst>
          </p:cNvPr>
          <p:cNvGrpSpPr/>
          <p:nvPr/>
        </p:nvGrpSpPr>
        <p:grpSpPr>
          <a:xfrm>
            <a:off x="1627784" y="1891128"/>
            <a:ext cx="1414038" cy="191087"/>
            <a:chOff x="1828799" y="2017072"/>
            <a:chExt cx="1414038" cy="191087"/>
          </a:xfrm>
        </p:grpSpPr>
        <p:sp>
          <p:nvSpPr>
            <p:cNvPr id="332" name="DRAM">
              <a:extLst>
                <a:ext uri="{FF2B5EF4-FFF2-40B4-BE49-F238E27FC236}">
                  <a16:creationId xmlns:a16="http://schemas.microsoft.com/office/drawing/2014/main" id="{7EE68B79-0BDF-D7EC-0D67-9F3EC025BF67}"/>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33" name="Straight Connector 332">
              <a:extLst>
                <a:ext uri="{FF2B5EF4-FFF2-40B4-BE49-F238E27FC236}">
                  <a16:creationId xmlns:a16="http://schemas.microsoft.com/office/drawing/2014/main" id="{FD072386-6453-5695-FF21-E665ECE2B147}"/>
                </a:ext>
              </a:extLst>
            </p:cNvPr>
            <p:cNvCxnSpPr>
              <a:cxnSpLocks/>
              <a:stCxn id="338" idx="6"/>
              <a:endCxn id="332"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34" name="Oval 333">
              <a:extLst>
                <a:ext uri="{FF2B5EF4-FFF2-40B4-BE49-F238E27FC236}">
                  <a16:creationId xmlns:a16="http://schemas.microsoft.com/office/drawing/2014/main" id="{DE527410-678A-8F73-2277-93FB261A64FC}"/>
                </a:ext>
              </a:extLst>
            </p:cNvPr>
            <p:cNvSpPr/>
            <p:nvPr/>
          </p:nvSpPr>
          <p:spPr>
            <a:xfrm>
              <a:off x="2134538"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5" name="Oval 334">
              <a:extLst>
                <a:ext uri="{FF2B5EF4-FFF2-40B4-BE49-F238E27FC236}">
                  <a16:creationId xmlns:a16="http://schemas.microsoft.com/office/drawing/2014/main" id="{4165B646-EF15-8011-5FF9-D7EF94F4730D}"/>
                </a:ext>
              </a:extLst>
            </p:cNvPr>
            <p:cNvSpPr/>
            <p:nvPr/>
          </p:nvSpPr>
          <p:spPr>
            <a:xfrm>
              <a:off x="2363841"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6" name="Oval 335">
              <a:extLst>
                <a:ext uri="{FF2B5EF4-FFF2-40B4-BE49-F238E27FC236}">
                  <a16:creationId xmlns:a16="http://schemas.microsoft.com/office/drawing/2014/main" id="{6BAFFE52-6A53-E9E5-D685-49ACE3B9B3D4}"/>
                </a:ext>
              </a:extLst>
            </p:cNvPr>
            <p:cNvSpPr/>
            <p:nvPr/>
          </p:nvSpPr>
          <p:spPr>
            <a:xfrm>
              <a:off x="2593144"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7" name="Oval 336">
              <a:extLst>
                <a:ext uri="{FF2B5EF4-FFF2-40B4-BE49-F238E27FC236}">
                  <a16:creationId xmlns:a16="http://schemas.microsoft.com/office/drawing/2014/main" id="{367AE665-AC83-E4C2-895C-3AFED95252A2}"/>
                </a:ext>
              </a:extLst>
            </p:cNvPr>
            <p:cNvSpPr/>
            <p:nvPr/>
          </p:nvSpPr>
          <p:spPr>
            <a:xfrm>
              <a:off x="2822448"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8" name="Oval 337">
              <a:extLst>
                <a:ext uri="{FF2B5EF4-FFF2-40B4-BE49-F238E27FC236}">
                  <a16:creationId xmlns:a16="http://schemas.microsoft.com/office/drawing/2014/main" id="{056A4AF3-4049-24A4-034B-CA7773F2FD6B}"/>
                </a:ext>
              </a:extLst>
            </p:cNvPr>
            <p:cNvSpPr/>
            <p:nvPr/>
          </p:nvSpPr>
          <p:spPr>
            <a:xfrm>
              <a:off x="3051751"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9" name="Group 338">
            <a:extLst>
              <a:ext uri="{FF2B5EF4-FFF2-40B4-BE49-F238E27FC236}">
                <a16:creationId xmlns:a16="http://schemas.microsoft.com/office/drawing/2014/main" id="{7C9806C2-E998-C6D7-C941-3AAE38E8871F}"/>
              </a:ext>
            </a:extLst>
          </p:cNvPr>
          <p:cNvGrpSpPr/>
          <p:nvPr/>
        </p:nvGrpSpPr>
        <p:grpSpPr>
          <a:xfrm>
            <a:off x="3185312" y="1891128"/>
            <a:ext cx="1414038" cy="191087"/>
            <a:chOff x="3386327" y="2017072"/>
            <a:chExt cx="1414038" cy="191087"/>
          </a:xfrm>
        </p:grpSpPr>
        <p:sp>
          <p:nvSpPr>
            <p:cNvPr id="340" name="DRAM">
              <a:extLst>
                <a:ext uri="{FF2B5EF4-FFF2-40B4-BE49-F238E27FC236}">
                  <a16:creationId xmlns:a16="http://schemas.microsoft.com/office/drawing/2014/main" id="{666118CA-BD9B-ED39-50D2-2826C0C1DD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41" name="Straight Connector 340">
              <a:extLst>
                <a:ext uri="{FF2B5EF4-FFF2-40B4-BE49-F238E27FC236}">
                  <a16:creationId xmlns:a16="http://schemas.microsoft.com/office/drawing/2014/main" id="{B91B5FC9-1342-3446-5B8E-2EA81024FA2B}"/>
                </a:ext>
              </a:extLst>
            </p:cNvPr>
            <p:cNvCxnSpPr>
              <a:cxnSpLocks/>
              <a:endCxn id="340"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42" name="Oval 341">
              <a:extLst>
                <a:ext uri="{FF2B5EF4-FFF2-40B4-BE49-F238E27FC236}">
                  <a16:creationId xmlns:a16="http://schemas.microsoft.com/office/drawing/2014/main" id="{73C07C20-BAA9-106B-CAE9-9B670868FB84}"/>
                </a:ext>
              </a:extLst>
            </p:cNvPr>
            <p:cNvSpPr/>
            <p:nvPr/>
          </p:nvSpPr>
          <p:spPr>
            <a:xfrm>
              <a:off x="3692066"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3" name="Oval 342">
              <a:extLst>
                <a:ext uri="{FF2B5EF4-FFF2-40B4-BE49-F238E27FC236}">
                  <a16:creationId xmlns:a16="http://schemas.microsoft.com/office/drawing/2014/main" id="{A83ADA2C-2FFC-48A3-D1D4-3F90792E1436}"/>
                </a:ext>
              </a:extLst>
            </p:cNvPr>
            <p:cNvSpPr/>
            <p:nvPr/>
          </p:nvSpPr>
          <p:spPr>
            <a:xfrm>
              <a:off x="3921369"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4" name="Oval 343">
              <a:extLst>
                <a:ext uri="{FF2B5EF4-FFF2-40B4-BE49-F238E27FC236}">
                  <a16:creationId xmlns:a16="http://schemas.microsoft.com/office/drawing/2014/main" id="{BF7A768D-6FA9-0465-95A7-C9FB7B87651F}"/>
                </a:ext>
              </a:extLst>
            </p:cNvPr>
            <p:cNvSpPr/>
            <p:nvPr/>
          </p:nvSpPr>
          <p:spPr>
            <a:xfrm>
              <a:off x="4150672"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5" name="Oval 344">
              <a:extLst>
                <a:ext uri="{FF2B5EF4-FFF2-40B4-BE49-F238E27FC236}">
                  <a16:creationId xmlns:a16="http://schemas.microsoft.com/office/drawing/2014/main" id="{99EEC3A4-7F24-BE05-0468-A22B85ECC12F}"/>
                </a:ext>
              </a:extLst>
            </p:cNvPr>
            <p:cNvSpPr/>
            <p:nvPr/>
          </p:nvSpPr>
          <p:spPr>
            <a:xfrm>
              <a:off x="4379976"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6" name="Oval 345">
              <a:extLst>
                <a:ext uri="{FF2B5EF4-FFF2-40B4-BE49-F238E27FC236}">
                  <a16:creationId xmlns:a16="http://schemas.microsoft.com/office/drawing/2014/main" id="{CDE2C779-A438-CB1E-9EF5-1CE337FDB528}"/>
                </a:ext>
              </a:extLst>
            </p:cNvPr>
            <p:cNvSpPr/>
            <p:nvPr/>
          </p:nvSpPr>
          <p:spPr>
            <a:xfrm>
              <a:off x="4609279" y="2017072"/>
              <a:ext cx="191086" cy="191086"/>
            </a:xfrm>
            <a:prstGeom prst="ellipse">
              <a:avLst/>
            </a:prstGeom>
            <a:solidFill>
              <a:srgbClr val="1A82C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63" name="Group 362">
            <a:extLst>
              <a:ext uri="{FF2B5EF4-FFF2-40B4-BE49-F238E27FC236}">
                <a16:creationId xmlns:a16="http://schemas.microsoft.com/office/drawing/2014/main" id="{03D2156D-53C1-3291-762A-E3E769A325C9}"/>
              </a:ext>
            </a:extLst>
          </p:cNvPr>
          <p:cNvGrpSpPr/>
          <p:nvPr/>
        </p:nvGrpSpPr>
        <p:grpSpPr>
          <a:xfrm>
            <a:off x="1627784" y="2120734"/>
            <a:ext cx="1414038" cy="191087"/>
            <a:chOff x="1828799" y="2017072"/>
            <a:chExt cx="1414038" cy="191087"/>
          </a:xfrm>
        </p:grpSpPr>
        <p:sp>
          <p:nvSpPr>
            <p:cNvPr id="364" name="DRAM">
              <a:extLst>
                <a:ext uri="{FF2B5EF4-FFF2-40B4-BE49-F238E27FC236}">
                  <a16:creationId xmlns:a16="http://schemas.microsoft.com/office/drawing/2014/main" id="{A33476AE-7D06-4E1D-1B7D-97E59F879668}"/>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65" name="Straight Connector 364">
              <a:extLst>
                <a:ext uri="{FF2B5EF4-FFF2-40B4-BE49-F238E27FC236}">
                  <a16:creationId xmlns:a16="http://schemas.microsoft.com/office/drawing/2014/main" id="{1EF0EBBB-D2DF-53FC-DAC4-10D3F8354D02}"/>
                </a:ext>
              </a:extLst>
            </p:cNvPr>
            <p:cNvCxnSpPr>
              <a:cxnSpLocks/>
              <a:stCxn id="370" idx="6"/>
              <a:endCxn id="364"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66" name="Oval 365">
              <a:extLst>
                <a:ext uri="{FF2B5EF4-FFF2-40B4-BE49-F238E27FC236}">
                  <a16:creationId xmlns:a16="http://schemas.microsoft.com/office/drawing/2014/main" id="{BB3EAAC7-A09E-3CDA-3AE9-710BB8289FF7}"/>
                </a:ext>
              </a:extLst>
            </p:cNvPr>
            <p:cNvSpPr/>
            <p:nvPr/>
          </p:nvSpPr>
          <p:spPr>
            <a:xfrm>
              <a:off x="213453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7" name="Oval 366">
              <a:extLst>
                <a:ext uri="{FF2B5EF4-FFF2-40B4-BE49-F238E27FC236}">
                  <a16:creationId xmlns:a16="http://schemas.microsoft.com/office/drawing/2014/main" id="{6632B356-D188-8AAB-A0D4-C288F31747E5}"/>
                </a:ext>
              </a:extLst>
            </p:cNvPr>
            <p:cNvSpPr/>
            <p:nvPr/>
          </p:nvSpPr>
          <p:spPr>
            <a:xfrm>
              <a:off x="236384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8" name="Oval 367">
              <a:extLst>
                <a:ext uri="{FF2B5EF4-FFF2-40B4-BE49-F238E27FC236}">
                  <a16:creationId xmlns:a16="http://schemas.microsoft.com/office/drawing/2014/main" id="{60B64B00-9738-5F63-2EE8-20C8ABAC0D89}"/>
                </a:ext>
              </a:extLst>
            </p:cNvPr>
            <p:cNvSpPr/>
            <p:nvPr/>
          </p:nvSpPr>
          <p:spPr>
            <a:xfrm>
              <a:off x="2593144"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9" name="Oval 368">
              <a:extLst>
                <a:ext uri="{FF2B5EF4-FFF2-40B4-BE49-F238E27FC236}">
                  <a16:creationId xmlns:a16="http://schemas.microsoft.com/office/drawing/2014/main" id="{C95BA703-DAF0-035F-9AB1-4BF32675062B}"/>
                </a:ext>
              </a:extLst>
            </p:cNvPr>
            <p:cNvSpPr/>
            <p:nvPr/>
          </p:nvSpPr>
          <p:spPr>
            <a:xfrm>
              <a:off x="282244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0" name="Oval 369">
              <a:extLst>
                <a:ext uri="{FF2B5EF4-FFF2-40B4-BE49-F238E27FC236}">
                  <a16:creationId xmlns:a16="http://schemas.microsoft.com/office/drawing/2014/main" id="{28A21BD4-37FE-E7C7-123C-CCE1B237055E}"/>
                </a:ext>
              </a:extLst>
            </p:cNvPr>
            <p:cNvSpPr/>
            <p:nvPr/>
          </p:nvSpPr>
          <p:spPr>
            <a:xfrm>
              <a:off x="305175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71" name="Group 370">
            <a:extLst>
              <a:ext uri="{FF2B5EF4-FFF2-40B4-BE49-F238E27FC236}">
                <a16:creationId xmlns:a16="http://schemas.microsoft.com/office/drawing/2014/main" id="{6DB68126-E3CB-0E33-EA5A-3A5D6B094E52}"/>
              </a:ext>
            </a:extLst>
          </p:cNvPr>
          <p:cNvGrpSpPr/>
          <p:nvPr/>
        </p:nvGrpSpPr>
        <p:grpSpPr>
          <a:xfrm>
            <a:off x="3185312" y="2120734"/>
            <a:ext cx="1414038" cy="191087"/>
            <a:chOff x="3386327" y="2017072"/>
            <a:chExt cx="1414038" cy="191087"/>
          </a:xfrm>
        </p:grpSpPr>
        <p:sp>
          <p:nvSpPr>
            <p:cNvPr id="372" name="DRAM">
              <a:extLst>
                <a:ext uri="{FF2B5EF4-FFF2-40B4-BE49-F238E27FC236}">
                  <a16:creationId xmlns:a16="http://schemas.microsoft.com/office/drawing/2014/main" id="{29A80598-D0EC-5775-86EE-43E2E1FB6C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73" name="Straight Connector 372">
              <a:extLst>
                <a:ext uri="{FF2B5EF4-FFF2-40B4-BE49-F238E27FC236}">
                  <a16:creationId xmlns:a16="http://schemas.microsoft.com/office/drawing/2014/main" id="{F42B0436-F9FD-8CDF-CCD5-78F4C72F1BF6}"/>
                </a:ext>
              </a:extLst>
            </p:cNvPr>
            <p:cNvCxnSpPr>
              <a:cxnSpLocks/>
              <a:endCxn id="372"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895AA001-B87F-4D73-257A-892D7F7E91E2}"/>
                </a:ext>
              </a:extLst>
            </p:cNvPr>
            <p:cNvSpPr/>
            <p:nvPr/>
          </p:nvSpPr>
          <p:spPr>
            <a:xfrm>
              <a:off x="369206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5" name="Oval 374">
              <a:extLst>
                <a:ext uri="{FF2B5EF4-FFF2-40B4-BE49-F238E27FC236}">
                  <a16:creationId xmlns:a16="http://schemas.microsoft.com/office/drawing/2014/main" id="{EC220833-140A-6751-410A-E409792A18A0}"/>
                </a:ext>
              </a:extLst>
            </p:cNvPr>
            <p:cNvSpPr/>
            <p:nvPr/>
          </p:nvSpPr>
          <p:spPr>
            <a:xfrm>
              <a:off x="392136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6" name="Oval 375">
              <a:extLst>
                <a:ext uri="{FF2B5EF4-FFF2-40B4-BE49-F238E27FC236}">
                  <a16:creationId xmlns:a16="http://schemas.microsoft.com/office/drawing/2014/main" id="{EBBCDD01-3E41-9C17-E672-F4EDE43F9363}"/>
                </a:ext>
              </a:extLst>
            </p:cNvPr>
            <p:cNvSpPr/>
            <p:nvPr/>
          </p:nvSpPr>
          <p:spPr>
            <a:xfrm>
              <a:off x="4150672"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7" name="Oval 376">
              <a:extLst>
                <a:ext uri="{FF2B5EF4-FFF2-40B4-BE49-F238E27FC236}">
                  <a16:creationId xmlns:a16="http://schemas.microsoft.com/office/drawing/2014/main" id="{99CA265E-A624-86F0-8FB0-C8DDE9CA6C8E}"/>
                </a:ext>
              </a:extLst>
            </p:cNvPr>
            <p:cNvSpPr/>
            <p:nvPr/>
          </p:nvSpPr>
          <p:spPr>
            <a:xfrm>
              <a:off x="437997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8" name="Oval 377">
              <a:extLst>
                <a:ext uri="{FF2B5EF4-FFF2-40B4-BE49-F238E27FC236}">
                  <a16:creationId xmlns:a16="http://schemas.microsoft.com/office/drawing/2014/main" id="{3ABCE4AB-361A-42F9-B07B-7AFD362BF2E2}"/>
                </a:ext>
              </a:extLst>
            </p:cNvPr>
            <p:cNvSpPr/>
            <p:nvPr/>
          </p:nvSpPr>
          <p:spPr>
            <a:xfrm>
              <a:off x="460927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4310776" y="1052317"/>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segmented global wordline</a:t>
            </a:r>
          </a:p>
        </p:txBody>
      </p:sp>
      <p:sp>
        <p:nvSpPr>
          <p:cNvPr id="320" name="Rectangle 319">
            <a:extLst>
              <a:ext uri="{FF2B5EF4-FFF2-40B4-BE49-F238E27FC236}">
                <a16:creationId xmlns:a16="http://schemas.microsoft.com/office/drawing/2014/main" id="{44C2EA2F-00A4-DCDF-747B-A44DEA526E5E}"/>
              </a:ext>
            </a:extLst>
          </p:cNvPr>
          <p:cNvSpPr/>
          <p:nvPr/>
        </p:nvSpPr>
        <p:spPr>
          <a:xfrm>
            <a:off x="-14722" y="3568396"/>
            <a:ext cx="9143999"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Fine-grained DRAM for processing-using-DRAM: </a:t>
            </a:r>
          </a:p>
        </p:txBody>
      </p:sp>
      <p:grpSp>
        <p:nvGrpSpPr>
          <p:cNvPr id="2" name="Group 1">
            <a:extLst>
              <a:ext uri="{FF2B5EF4-FFF2-40B4-BE49-F238E27FC236}">
                <a16:creationId xmlns:a16="http://schemas.microsoft.com/office/drawing/2014/main" id="{CA353D25-7C61-28E5-1100-1CC7B4D8880D}"/>
              </a:ext>
            </a:extLst>
          </p:cNvPr>
          <p:cNvGrpSpPr/>
          <p:nvPr/>
        </p:nvGrpSpPr>
        <p:grpSpPr>
          <a:xfrm>
            <a:off x="7530" y="3929127"/>
            <a:ext cx="9470110" cy="1612035"/>
            <a:chOff x="549218" y="3454216"/>
            <a:chExt cx="8426174" cy="1627778"/>
          </a:xfrm>
        </p:grpSpPr>
        <p:sp>
          <p:nvSpPr>
            <p:cNvPr id="3" name="TextBox 2">
              <a:extLst>
                <a:ext uri="{FF2B5EF4-FFF2-40B4-BE49-F238E27FC236}">
                  <a16:creationId xmlns:a16="http://schemas.microsoft.com/office/drawing/2014/main" id="{411F4A0B-A23D-C33A-7950-12FA9B0D025F}"/>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1</a:t>
              </a:r>
            </a:p>
          </p:txBody>
        </p:sp>
        <p:sp>
          <p:nvSpPr>
            <p:cNvPr id="5" name="TextBox 4">
              <a:extLst>
                <a:ext uri="{FF2B5EF4-FFF2-40B4-BE49-F238E27FC236}">
                  <a16:creationId xmlns:a16="http://schemas.microsoft.com/office/drawing/2014/main" id="{348D7EEB-F02B-39FC-5EC9-DAEF6ABE8039}"/>
                </a:ext>
              </a:extLst>
            </p:cNvPr>
            <p:cNvSpPr txBox="1"/>
            <p:nvPr/>
          </p:nvSpPr>
          <p:spPr>
            <a:xfrm>
              <a:off x="974390" y="3528082"/>
              <a:ext cx="8001002" cy="15539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Improves SIMD utilization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a single PUD operation, only access the DRAM mats with target data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multiple PUD operations, execute independent operations concurrently</a:t>
              </a:r>
              <a:b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b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 </a:t>
              </a:r>
              <a:r>
                <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multiple instruction, multiple data (MIMD) execution model </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grpSp>
        <p:nvGrpSpPr>
          <p:cNvPr id="222" name="Group 221">
            <a:extLst>
              <a:ext uri="{FF2B5EF4-FFF2-40B4-BE49-F238E27FC236}">
                <a16:creationId xmlns:a16="http://schemas.microsoft.com/office/drawing/2014/main" id="{CA463EB3-29EF-E48C-7F93-8A36AAAFF4CC}"/>
              </a:ext>
            </a:extLst>
          </p:cNvPr>
          <p:cNvGrpSpPr/>
          <p:nvPr/>
        </p:nvGrpSpPr>
        <p:grpSpPr>
          <a:xfrm>
            <a:off x="5052233" y="1671022"/>
            <a:ext cx="2665827" cy="1402792"/>
            <a:chOff x="2134538" y="2243328"/>
            <a:chExt cx="2665827" cy="1490472"/>
          </a:xfrm>
        </p:grpSpPr>
        <p:grpSp>
          <p:nvGrpSpPr>
            <p:cNvPr id="233" name="Group 232">
              <a:extLst>
                <a:ext uri="{FF2B5EF4-FFF2-40B4-BE49-F238E27FC236}">
                  <a16:creationId xmlns:a16="http://schemas.microsoft.com/office/drawing/2014/main" id="{EC7A130A-037A-B46D-37B2-1B1AA2CBB091}"/>
                </a:ext>
              </a:extLst>
            </p:cNvPr>
            <p:cNvGrpSpPr/>
            <p:nvPr/>
          </p:nvGrpSpPr>
          <p:grpSpPr>
            <a:xfrm>
              <a:off x="2134538" y="2243328"/>
              <a:ext cx="1108299" cy="1490472"/>
              <a:chOff x="2134538" y="2243328"/>
              <a:chExt cx="1108299" cy="1490472"/>
            </a:xfrm>
          </p:grpSpPr>
          <p:grpSp>
            <p:nvGrpSpPr>
              <p:cNvPr id="247" name="Group 246">
                <a:extLst>
                  <a:ext uri="{FF2B5EF4-FFF2-40B4-BE49-F238E27FC236}">
                    <a16:creationId xmlns:a16="http://schemas.microsoft.com/office/drawing/2014/main" id="{86C16793-43EB-366C-EFA8-7054F8644B1C}"/>
                  </a:ext>
                </a:extLst>
              </p:cNvPr>
              <p:cNvGrpSpPr/>
              <p:nvPr/>
            </p:nvGrpSpPr>
            <p:grpSpPr>
              <a:xfrm>
                <a:off x="2134538" y="3504497"/>
                <a:ext cx="1108299" cy="229303"/>
                <a:chOff x="5486400" y="3962400"/>
                <a:chExt cx="2209800" cy="457200"/>
              </a:xfrm>
            </p:grpSpPr>
            <p:sp>
              <p:nvSpPr>
                <p:cNvPr id="294" name="DRAM">
                  <a:extLst>
                    <a:ext uri="{FF2B5EF4-FFF2-40B4-BE49-F238E27FC236}">
                      <a16:creationId xmlns:a16="http://schemas.microsoft.com/office/drawing/2014/main" id="{1A473BC3-230D-0F94-13FC-E75C927123C2}"/>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5" name="DRAM">
                  <a:extLst>
                    <a:ext uri="{FF2B5EF4-FFF2-40B4-BE49-F238E27FC236}">
                      <a16:creationId xmlns:a16="http://schemas.microsoft.com/office/drawing/2014/main" id="{439924DB-28CB-D5E3-4874-3D9B78DA362B}"/>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6" name="DRAM">
                  <a:extLst>
                    <a:ext uri="{FF2B5EF4-FFF2-40B4-BE49-F238E27FC236}">
                      <a16:creationId xmlns:a16="http://schemas.microsoft.com/office/drawing/2014/main" id="{5250AA90-06BB-85A5-1A59-2A63CDB5501C}"/>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7" name="DRAM">
                  <a:extLst>
                    <a:ext uri="{FF2B5EF4-FFF2-40B4-BE49-F238E27FC236}">
                      <a16:creationId xmlns:a16="http://schemas.microsoft.com/office/drawing/2014/main" id="{B9E1949F-7857-10B1-89E6-61D6FFA00C56}"/>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8" name="DRAM">
                  <a:extLst>
                    <a:ext uri="{FF2B5EF4-FFF2-40B4-BE49-F238E27FC236}">
                      <a16:creationId xmlns:a16="http://schemas.microsoft.com/office/drawing/2014/main" id="{40B46F78-EB64-C5A8-EDC2-AE4B4E98061B}"/>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48" name="Group 247">
                <a:extLst>
                  <a:ext uri="{FF2B5EF4-FFF2-40B4-BE49-F238E27FC236}">
                    <a16:creationId xmlns:a16="http://schemas.microsoft.com/office/drawing/2014/main" id="{7057E7EF-43F8-7654-6627-4F946840DC10}"/>
                  </a:ext>
                </a:extLst>
              </p:cNvPr>
              <p:cNvGrpSpPr/>
              <p:nvPr/>
            </p:nvGrpSpPr>
            <p:grpSpPr>
              <a:xfrm>
                <a:off x="2230081" y="2243328"/>
                <a:ext cx="917213" cy="1261169"/>
                <a:chOff x="5676900" y="990600"/>
                <a:chExt cx="1828800" cy="2971800"/>
              </a:xfrm>
            </p:grpSpPr>
            <p:cxnSp>
              <p:nvCxnSpPr>
                <p:cNvPr id="249" name="Straight Connector 248">
                  <a:extLst>
                    <a:ext uri="{FF2B5EF4-FFF2-40B4-BE49-F238E27FC236}">
                      <a16:creationId xmlns:a16="http://schemas.microsoft.com/office/drawing/2014/main" id="{4E3D9DA7-DA56-F5C5-AA92-E3DABA7CBFC9}"/>
                    </a:ext>
                  </a:extLst>
                </p:cNvPr>
                <p:cNvCxnSpPr>
                  <a:cxnSpLocks/>
                  <a:endCxn id="294"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87422FE9-DC21-1578-91C9-76BC15C38F3D}"/>
                    </a:ext>
                  </a:extLst>
                </p:cNvPr>
                <p:cNvCxnSpPr>
                  <a:cxnSpLocks/>
                  <a:endCxn id="296" idx="0"/>
                </p:cNvCxnSpPr>
                <p:nvPr/>
              </p:nvCxnSpPr>
              <p:spPr>
                <a:xfrm>
                  <a:off x="6591299"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D5027420-D0C9-ECBF-8512-1D07632A9527}"/>
                    </a:ext>
                  </a:extLst>
                </p:cNvPr>
                <p:cNvCxnSpPr>
                  <a:cxnSpLocks/>
                  <a:endCxn id="297"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79C66344-C314-5963-7623-2D57BE747A69}"/>
                    </a:ext>
                  </a:extLst>
                </p:cNvPr>
                <p:cNvCxnSpPr>
                  <a:cxnSpLocks/>
                  <a:endCxn id="298"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0A7B4DE0-7B2C-05F7-7F68-0BB48BD09599}"/>
                    </a:ext>
                  </a:extLst>
                </p:cNvPr>
                <p:cNvCxnSpPr>
                  <a:cxnSpLocks/>
                  <a:endCxn id="295"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nvGrpSpPr>
            <p:cNvPr id="234" name="Group 233">
              <a:extLst>
                <a:ext uri="{FF2B5EF4-FFF2-40B4-BE49-F238E27FC236}">
                  <a16:creationId xmlns:a16="http://schemas.microsoft.com/office/drawing/2014/main" id="{30BAA28D-3E8F-EE0D-ECD3-1B91698ECA9A}"/>
                </a:ext>
              </a:extLst>
            </p:cNvPr>
            <p:cNvGrpSpPr/>
            <p:nvPr/>
          </p:nvGrpSpPr>
          <p:grpSpPr>
            <a:xfrm>
              <a:off x="3692066" y="2243328"/>
              <a:ext cx="1108299" cy="1490472"/>
              <a:chOff x="3692066" y="2243328"/>
              <a:chExt cx="1108299" cy="1490472"/>
            </a:xfrm>
          </p:grpSpPr>
          <p:grpSp>
            <p:nvGrpSpPr>
              <p:cNvPr id="235" name="Group 234">
                <a:extLst>
                  <a:ext uri="{FF2B5EF4-FFF2-40B4-BE49-F238E27FC236}">
                    <a16:creationId xmlns:a16="http://schemas.microsoft.com/office/drawing/2014/main" id="{5FBC66E6-15E8-6588-43F1-BCE0278680C6}"/>
                  </a:ext>
                </a:extLst>
              </p:cNvPr>
              <p:cNvGrpSpPr/>
              <p:nvPr/>
            </p:nvGrpSpPr>
            <p:grpSpPr>
              <a:xfrm>
                <a:off x="3692066" y="3504497"/>
                <a:ext cx="1108299" cy="229303"/>
                <a:chOff x="5486400" y="3962400"/>
                <a:chExt cx="2209800" cy="457200"/>
              </a:xfrm>
            </p:grpSpPr>
            <p:sp>
              <p:nvSpPr>
                <p:cNvPr id="242" name="DRAM">
                  <a:extLst>
                    <a:ext uri="{FF2B5EF4-FFF2-40B4-BE49-F238E27FC236}">
                      <a16:creationId xmlns:a16="http://schemas.microsoft.com/office/drawing/2014/main" id="{BF5F35A0-1A2B-7251-383C-8B634052D258}"/>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3" name="DRAM">
                  <a:extLst>
                    <a:ext uri="{FF2B5EF4-FFF2-40B4-BE49-F238E27FC236}">
                      <a16:creationId xmlns:a16="http://schemas.microsoft.com/office/drawing/2014/main" id="{2273CB65-5AA7-735F-EA55-294094F5E9A0}"/>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4" name="DRAM">
                  <a:extLst>
                    <a:ext uri="{FF2B5EF4-FFF2-40B4-BE49-F238E27FC236}">
                      <a16:creationId xmlns:a16="http://schemas.microsoft.com/office/drawing/2014/main" id="{C473BE62-F99E-2D40-AAEF-5CB59B563C17}"/>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5" name="DRAM">
                  <a:extLst>
                    <a:ext uri="{FF2B5EF4-FFF2-40B4-BE49-F238E27FC236}">
                      <a16:creationId xmlns:a16="http://schemas.microsoft.com/office/drawing/2014/main" id="{CBE5B55C-7FEE-A218-3860-3CC2DE2503C7}"/>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6" name="DRAM">
                  <a:extLst>
                    <a:ext uri="{FF2B5EF4-FFF2-40B4-BE49-F238E27FC236}">
                      <a16:creationId xmlns:a16="http://schemas.microsoft.com/office/drawing/2014/main" id="{73F9D1E2-32BA-60C3-99C7-5FFFD95888CC}"/>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36" name="Group 235">
                <a:extLst>
                  <a:ext uri="{FF2B5EF4-FFF2-40B4-BE49-F238E27FC236}">
                    <a16:creationId xmlns:a16="http://schemas.microsoft.com/office/drawing/2014/main" id="{4FF58F55-3F67-9C44-5204-8415974B2223}"/>
                  </a:ext>
                </a:extLst>
              </p:cNvPr>
              <p:cNvGrpSpPr/>
              <p:nvPr/>
            </p:nvGrpSpPr>
            <p:grpSpPr>
              <a:xfrm>
                <a:off x="3787609" y="2243328"/>
                <a:ext cx="917213" cy="1261169"/>
                <a:chOff x="5676900" y="990600"/>
                <a:chExt cx="1828800" cy="2971800"/>
              </a:xfrm>
            </p:grpSpPr>
            <p:cxnSp>
              <p:nvCxnSpPr>
                <p:cNvPr id="237" name="Straight Connector 236">
                  <a:extLst>
                    <a:ext uri="{FF2B5EF4-FFF2-40B4-BE49-F238E27FC236}">
                      <a16:creationId xmlns:a16="http://schemas.microsoft.com/office/drawing/2014/main" id="{4E1667B0-A512-1DC7-393B-7E07CFCB0351}"/>
                    </a:ext>
                  </a:extLst>
                </p:cNvPr>
                <p:cNvCxnSpPr>
                  <a:cxnSpLocks/>
                  <a:endCxn id="242"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5E78D5D0-708A-43ED-F3EB-1F55953360E5}"/>
                    </a:ext>
                  </a:extLst>
                </p:cNvPr>
                <p:cNvCxnSpPr>
                  <a:cxnSpLocks/>
                  <a:endCxn id="244" idx="0"/>
                </p:cNvCxnSpPr>
                <p:nvPr/>
              </p:nvCxnSpPr>
              <p:spPr>
                <a:xfrm>
                  <a:off x="65913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65DEDC74-64DA-96EF-57D4-0743E79A567B}"/>
                    </a:ext>
                  </a:extLst>
                </p:cNvPr>
                <p:cNvCxnSpPr>
                  <a:cxnSpLocks/>
                  <a:endCxn id="245"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92EBAB71-455D-A06D-51F8-8036B96C052A}"/>
                    </a:ext>
                  </a:extLst>
                </p:cNvPr>
                <p:cNvCxnSpPr>
                  <a:cxnSpLocks/>
                  <a:endCxn id="246"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0F71D95D-86A7-96EE-10CC-AD438161307B}"/>
                    </a:ext>
                  </a:extLst>
                </p:cNvPr>
                <p:cNvCxnSpPr>
                  <a:cxnSpLocks/>
                  <a:endCxn id="243"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99" name="Group 298">
            <a:extLst>
              <a:ext uri="{FF2B5EF4-FFF2-40B4-BE49-F238E27FC236}">
                <a16:creationId xmlns:a16="http://schemas.microsoft.com/office/drawing/2014/main" id="{5B5930AB-7FA8-4984-8DC8-98A2257581F3}"/>
              </a:ext>
            </a:extLst>
          </p:cNvPr>
          <p:cNvGrpSpPr/>
          <p:nvPr/>
        </p:nvGrpSpPr>
        <p:grpSpPr>
          <a:xfrm>
            <a:off x="4746494" y="2348779"/>
            <a:ext cx="1414038" cy="191087"/>
            <a:chOff x="1828799" y="2017072"/>
            <a:chExt cx="1414038" cy="191087"/>
          </a:xfrm>
        </p:grpSpPr>
        <p:sp>
          <p:nvSpPr>
            <p:cNvPr id="300" name="DRAM">
              <a:extLst>
                <a:ext uri="{FF2B5EF4-FFF2-40B4-BE49-F238E27FC236}">
                  <a16:creationId xmlns:a16="http://schemas.microsoft.com/office/drawing/2014/main" id="{EEB69EEB-6484-8A1C-291B-F424321A43E5}"/>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1" name="Straight Connector 300">
              <a:extLst>
                <a:ext uri="{FF2B5EF4-FFF2-40B4-BE49-F238E27FC236}">
                  <a16:creationId xmlns:a16="http://schemas.microsoft.com/office/drawing/2014/main" id="{3449373D-F574-DADF-B86D-D21E178FD5ED}"/>
                </a:ext>
              </a:extLst>
            </p:cNvPr>
            <p:cNvCxnSpPr>
              <a:cxnSpLocks/>
              <a:stCxn id="306" idx="6"/>
              <a:endCxn id="30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02" name="Oval 301">
              <a:extLst>
                <a:ext uri="{FF2B5EF4-FFF2-40B4-BE49-F238E27FC236}">
                  <a16:creationId xmlns:a16="http://schemas.microsoft.com/office/drawing/2014/main" id="{7FE75F60-128B-FA7B-DDC5-8A3A2A82136C}"/>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3" name="Oval 302">
              <a:extLst>
                <a:ext uri="{FF2B5EF4-FFF2-40B4-BE49-F238E27FC236}">
                  <a16:creationId xmlns:a16="http://schemas.microsoft.com/office/drawing/2014/main" id="{C1623163-142A-1844-18F4-7C652BE4F422}"/>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4" name="Oval 303">
              <a:extLst>
                <a:ext uri="{FF2B5EF4-FFF2-40B4-BE49-F238E27FC236}">
                  <a16:creationId xmlns:a16="http://schemas.microsoft.com/office/drawing/2014/main" id="{BAA3CC2C-A7E5-565F-C84F-959511C7778C}"/>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5" name="Oval 304">
              <a:extLst>
                <a:ext uri="{FF2B5EF4-FFF2-40B4-BE49-F238E27FC236}">
                  <a16:creationId xmlns:a16="http://schemas.microsoft.com/office/drawing/2014/main" id="{5D5FFA11-8EE4-398C-8EED-0E3C15625299}"/>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6" name="Oval 305">
              <a:extLst>
                <a:ext uri="{FF2B5EF4-FFF2-40B4-BE49-F238E27FC236}">
                  <a16:creationId xmlns:a16="http://schemas.microsoft.com/office/drawing/2014/main" id="{AD625DF6-DDA1-0D42-A126-8E845F45DB4D}"/>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07" name="Group 306">
            <a:extLst>
              <a:ext uri="{FF2B5EF4-FFF2-40B4-BE49-F238E27FC236}">
                <a16:creationId xmlns:a16="http://schemas.microsoft.com/office/drawing/2014/main" id="{5D8BF13D-3021-99A0-3A06-AFA3325AB9B6}"/>
              </a:ext>
            </a:extLst>
          </p:cNvPr>
          <p:cNvGrpSpPr/>
          <p:nvPr/>
        </p:nvGrpSpPr>
        <p:grpSpPr>
          <a:xfrm>
            <a:off x="6304022" y="2348779"/>
            <a:ext cx="1414038" cy="191087"/>
            <a:chOff x="3386327" y="2017072"/>
            <a:chExt cx="1414038" cy="191087"/>
          </a:xfrm>
        </p:grpSpPr>
        <p:sp>
          <p:nvSpPr>
            <p:cNvPr id="308" name="DRAM">
              <a:extLst>
                <a:ext uri="{FF2B5EF4-FFF2-40B4-BE49-F238E27FC236}">
                  <a16:creationId xmlns:a16="http://schemas.microsoft.com/office/drawing/2014/main" id="{2797F0D6-0071-2EC9-477F-91E2FA97542B}"/>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9" name="Straight Connector 308">
              <a:extLst>
                <a:ext uri="{FF2B5EF4-FFF2-40B4-BE49-F238E27FC236}">
                  <a16:creationId xmlns:a16="http://schemas.microsoft.com/office/drawing/2014/main" id="{72A17121-F215-FC4C-5F0D-147420C6F530}"/>
                </a:ext>
              </a:extLst>
            </p:cNvPr>
            <p:cNvCxnSpPr>
              <a:cxnSpLocks/>
              <a:endCxn id="30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B04BB8EF-FF45-3E88-5AC3-DABAFF29990B}"/>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1" name="Oval 310">
              <a:extLst>
                <a:ext uri="{FF2B5EF4-FFF2-40B4-BE49-F238E27FC236}">
                  <a16:creationId xmlns:a16="http://schemas.microsoft.com/office/drawing/2014/main" id="{DFF2D600-2A90-4B09-D774-E77A5478D12E}"/>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2" name="Oval 311">
              <a:extLst>
                <a:ext uri="{FF2B5EF4-FFF2-40B4-BE49-F238E27FC236}">
                  <a16:creationId xmlns:a16="http://schemas.microsoft.com/office/drawing/2014/main" id="{0B5F992A-FBCA-0AA5-2355-B8D3BF5AE140}"/>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3" name="Oval 312">
              <a:extLst>
                <a:ext uri="{FF2B5EF4-FFF2-40B4-BE49-F238E27FC236}">
                  <a16:creationId xmlns:a16="http://schemas.microsoft.com/office/drawing/2014/main" id="{52474A84-EAB0-CEF0-5100-0452DCB951DF}"/>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4" name="Oval 313">
              <a:extLst>
                <a:ext uri="{FF2B5EF4-FFF2-40B4-BE49-F238E27FC236}">
                  <a16:creationId xmlns:a16="http://schemas.microsoft.com/office/drawing/2014/main" id="{391E094B-D796-D7A6-665F-0B7805DA5804}"/>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15" name="Group 314">
            <a:extLst>
              <a:ext uri="{FF2B5EF4-FFF2-40B4-BE49-F238E27FC236}">
                <a16:creationId xmlns:a16="http://schemas.microsoft.com/office/drawing/2014/main" id="{2A22309F-BAE1-9CCB-E37F-0E66C3061C46}"/>
              </a:ext>
            </a:extLst>
          </p:cNvPr>
          <p:cNvGrpSpPr/>
          <p:nvPr/>
        </p:nvGrpSpPr>
        <p:grpSpPr>
          <a:xfrm>
            <a:off x="4746494" y="1888987"/>
            <a:ext cx="1414038" cy="191087"/>
            <a:chOff x="1828799" y="2017072"/>
            <a:chExt cx="1414038" cy="191087"/>
          </a:xfrm>
        </p:grpSpPr>
        <p:sp>
          <p:nvSpPr>
            <p:cNvPr id="316" name="DRAM">
              <a:extLst>
                <a:ext uri="{FF2B5EF4-FFF2-40B4-BE49-F238E27FC236}">
                  <a16:creationId xmlns:a16="http://schemas.microsoft.com/office/drawing/2014/main" id="{3F9F3A9F-49F1-99C5-2CFC-39BB52644487}"/>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17" name="Straight Connector 316">
              <a:extLst>
                <a:ext uri="{FF2B5EF4-FFF2-40B4-BE49-F238E27FC236}">
                  <a16:creationId xmlns:a16="http://schemas.microsoft.com/office/drawing/2014/main" id="{F03D4FEA-C087-D158-29D9-48AAE4164D75}"/>
                </a:ext>
              </a:extLst>
            </p:cNvPr>
            <p:cNvCxnSpPr>
              <a:cxnSpLocks/>
              <a:stCxn id="323" idx="6"/>
              <a:endCxn id="316"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8" name="Oval 317">
              <a:extLst>
                <a:ext uri="{FF2B5EF4-FFF2-40B4-BE49-F238E27FC236}">
                  <a16:creationId xmlns:a16="http://schemas.microsoft.com/office/drawing/2014/main" id="{79608F25-B0BC-86E0-F6F3-FB2640A494A1}"/>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9" name="Oval 318">
              <a:extLst>
                <a:ext uri="{FF2B5EF4-FFF2-40B4-BE49-F238E27FC236}">
                  <a16:creationId xmlns:a16="http://schemas.microsoft.com/office/drawing/2014/main" id="{7CA1F1F7-0BB5-53BE-20F1-13A9B6E4B50B}"/>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1" name="Oval 320">
              <a:extLst>
                <a:ext uri="{FF2B5EF4-FFF2-40B4-BE49-F238E27FC236}">
                  <a16:creationId xmlns:a16="http://schemas.microsoft.com/office/drawing/2014/main" id="{C9417EED-4E14-247A-2132-F6B280789BA8}"/>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2" name="Oval 321">
              <a:extLst>
                <a:ext uri="{FF2B5EF4-FFF2-40B4-BE49-F238E27FC236}">
                  <a16:creationId xmlns:a16="http://schemas.microsoft.com/office/drawing/2014/main" id="{E20CE618-582B-BCD0-797B-C2B9BDD0EF92}"/>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3" name="Oval 322">
              <a:extLst>
                <a:ext uri="{FF2B5EF4-FFF2-40B4-BE49-F238E27FC236}">
                  <a16:creationId xmlns:a16="http://schemas.microsoft.com/office/drawing/2014/main" id="{B9A56D1D-A4D5-AD1F-D0C7-3085EA24528A}"/>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24" name="Group 323">
            <a:extLst>
              <a:ext uri="{FF2B5EF4-FFF2-40B4-BE49-F238E27FC236}">
                <a16:creationId xmlns:a16="http://schemas.microsoft.com/office/drawing/2014/main" id="{0B269F79-A9A7-1A98-24E6-E2C683FF78AD}"/>
              </a:ext>
            </a:extLst>
          </p:cNvPr>
          <p:cNvGrpSpPr/>
          <p:nvPr/>
        </p:nvGrpSpPr>
        <p:grpSpPr>
          <a:xfrm>
            <a:off x="6304022" y="1888987"/>
            <a:ext cx="1414038" cy="191087"/>
            <a:chOff x="3386327" y="2017072"/>
            <a:chExt cx="1414038" cy="191087"/>
          </a:xfrm>
        </p:grpSpPr>
        <p:sp>
          <p:nvSpPr>
            <p:cNvPr id="325" name="DRAM">
              <a:extLst>
                <a:ext uri="{FF2B5EF4-FFF2-40B4-BE49-F238E27FC236}">
                  <a16:creationId xmlns:a16="http://schemas.microsoft.com/office/drawing/2014/main" id="{D6004F7B-C33E-286B-97B7-5813A5D1A7DF}"/>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326" name="Straight Connector 325">
              <a:extLst>
                <a:ext uri="{FF2B5EF4-FFF2-40B4-BE49-F238E27FC236}">
                  <a16:creationId xmlns:a16="http://schemas.microsoft.com/office/drawing/2014/main" id="{F191CCBE-A787-5BE0-E95F-1692A3F88A27}"/>
                </a:ext>
              </a:extLst>
            </p:cNvPr>
            <p:cNvCxnSpPr>
              <a:cxnSpLocks/>
              <a:endCxn id="325"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6E72FD5C-E289-C91F-42EE-C43E10CF066F}"/>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8" name="Oval 327">
              <a:extLst>
                <a:ext uri="{FF2B5EF4-FFF2-40B4-BE49-F238E27FC236}">
                  <a16:creationId xmlns:a16="http://schemas.microsoft.com/office/drawing/2014/main" id="{6ADCD851-7199-82EB-969E-CE7D1B970FE9}"/>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9" name="Oval 328">
              <a:extLst>
                <a:ext uri="{FF2B5EF4-FFF2-40B4-BE49-F238E27FC236}">
                  <a16:creationId xmlns:a16="http://schemas.microsoft.com/office/drawing/2014/main" id="{33EFDD3B-CAFE-17B6-510A-78ADDEEC3E9B}"/>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7" name="Oval 346">
              <a:extLst>
                <a:ext uri="{FF2B5EF4-FFF2-40B4-BE49-F238E27FC236}">
                  <a16:creationId xmlns:a16="http://schemas.microsoft.com/office/drawing/2014/main" id="{682F40D4-E54C-8E86-02FD-FC5E73682339}"/>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8" name="Oval 347">
              <a:extLst>
                <a:ext uri="{FF2B5EF4-FFF2-40B4-BE49-F238E27FC236}">
                  <a16:creationId xmlns:a16="http://schemas.microsoft.com/office/drawing/2014/main" id="{FCCB6128-FE7C-4F39-022C-C07DC8677DFA}"/>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49" name="Group 348">
            <a:extLst>
              <a:ext uri="{FF2B5EF4-FFF2-40B4-BE49-F238E27FC236}">
                <a16:creationId xmlns:a16="http://schemas.microsoft.com/office/drawing/2014/main" id="{874D1307-59AE-A358-28A8-7D9BB717EEAE}"/>
              </a:ext>
            </a:extLst>
          </p:cNvPr>
          <p:cNvGrpSpPr/>
          <p:nvPr/>
        </p:nvGrpSpPr>
        <p:grpSpPr>
          <a:xfrm>
            <a:off x="4746494" y="2118593"/>
            <a:ext cx="1414038" cy="191087"/>
            <a:chOff x="1828799" y="2017072"/>
            <a:chExt cx="1414038" cy="191087"/>
          </a:xfrm>
        </p:grpSpPr>
        <p:sp>
          <p:nvSpPr>
            <p:cNvPr id="350" name="DRAM">
              <a:extLst>
                <a:ext uri="{FF2B5EF4-FFF2-40B4-BE49-F238E27FC236}">
                  <a16:creationId xmlns:a16="http://schemas.microsoft.com/office/drawing/2014/main" id="{EF257035-C3DF-6ED7-9E0E-5ABB6681C97E}"/>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1" name="Straight Connector 350">
              <a:extLst>
                <a:ext uri="{FF2B5EF4-FFF2-40B4-BE49-F238E27FC236}">
                  <a16:creationId xmlns:a16="http://schemas.microsoft.com/office/drawing/2014/main" id="{AE6DB108-D261-E80D-1963-23789D705207}"/>
                </a:ext>
              </a:extLst>
            </p:cNvPr>
            <p:cNvCxnSpPr>
              <a:cxnSpLocks/>
              <a:stCxn id="356" idx="6"/>
              <a:endCxn id="35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52" name="Oval 351">
              <a:extLst>
                <a:ext uri="{FF2B5EF4-FFF2-40B4-BE49-F238E27FC236}">
                  <a16:creationId xmlns:a16="http://schemas.microsoft.com/office/drawing/2014/main" id="{7F09A63D-392A-5384-F511-CE704376196C}"/>
                </a:ext>
              </a:extLst>
            </p:cNvPr>
            <p:cNvSpPr/>
            <p:nvPr/>
          </p:nvSpPr>
          <p:spPr>
            <a:xfrm>
              <a:off x="213453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3" name="Oval 352">
              <a:extLst>
                <a:ext uri="{FF2B5EF4-FFF2-40B4-BE49-F238E27FC236}">
                  <a16:creationId xmlns:a16="http://schemas.microsoft.com/office/drawing/2014/main" id="{ED3B2E97-7984-4986-BBB0-A7C2E6E1D690}"/>
                </a:ext>
              </a:extLst>
            </p:cNvPr>
            <p:cNvSpPr/>
            <p:nvPr/>
          </p:nvSpPr>
          <p:spPr>
            <a:xfrm>
              <a:off x="236384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4" name="Oval 353">
              <a:extLst>
                <a:ext uri="{FF2B5EF4-FFF2-40B4-BE49-F238E27FC236}">
                  <a16:creationId xmlns:a16="http://schemas.microsoft.com/office/drawing/2014/main" id="{3E111E80-3032-B6AE-2D6E-FBACB291AB22}"/>
                </a:ext>
              </a:extLst>
            </p:cNvPr>
            <p:cNvSpPr/>
            <p:nvPr/>
          </p:nvSpPr>
          <p:spPr>
            <a:xfrm>
              <a:off x="2593144"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5" name="Oval 354">
              <a:extLst>
                <a:ext uri="{FF2B5EF4-FFF2-40B4-BE49-F238E27FC236}">
                  <a16:creationId xmlns:a16="http://schemas.microsoft.com/office/drawing/2014/main" id="{BD7CB9A4-2DE1-D71E-1C35-00FD5D5D2196}"/>
                </a:ext>
              </a:extLst>
            </p:cNvPr>
            <p:cNvSpPr/>
            <p:nvPr/>
          </p:nvSpPr>
          <p:spPr>
            <a:xfrm>
              <a:off x="282244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6" name="Oval 355">
              <a:extLst>
                <a:ext uri="{FF2B5EF4-FFF2-40B4-BE49-F238E27FC236}">
                  <a16:creationId xmlns:a16="http://schemas.microsoft.com/office/drawing/2014/main" id="{88458397-ABAB-CFFD-3B27-06D51122EB63}"/>
                </a:ext>
              </a:extLst>
            </p:cNvPr>
            <p:cNvSpPr/>
            <p:nvPr/>
          </p:nvSpPr>
          <p:spPr>
            <a:xfrm>
              <a:off x="305175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57" name="Group 356">
            <a:extLst>
              <a:ext uri="{FF2B5EF4-FFF2-40B4-BE49-F238E27FC236}">
                <a16:creationId xmlns:a16="http://schemas.microsoft.com/office/drawing/2014/main" id="{19866068-FC27-C1A0-BF21-383DBB4FE667}"/>
              </a:ext>
            </a:extLst>
          </p:cNvPr>
          <p:cNvGrpSpPr/>
          <p:nvPr/>
        </p:nvGrpSpPr>
        <p:grpSpPr>
          <a:xfrm>
            <a:off x="6304022" y="2118593"/>
            <a:ext cx="1414038" cy="191087"/>
            <a:chOff x="3386327" y="2017072"/>
            <a:chExt cx="1414038" cy="191087"/>
          </a:xfrm>
        </p:grpSpPr>
        <p:sp>
          <p:nvSpPr>
            <p:cNvPr id="358" name="DRAM">
              <a:extLst>
                <a:ext uri="{FF2B5EF4-FFF2-40B4-BE49-F238E27FC236}">
                  <a16:creationId xmlns:a16="http://schemas.microsoft.com/office/drawing/2014/main" id="{62FDF9B2-FD1E-8432-660A-125AF0278BA6}"/>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9" name="Straight Connector 358">
              <a:extLst>
                <a:ext uri="{FF2B5EF4-FFF2-40B4-BE49-F238E27FC236}">
                  <a16:creationId xmlns:a16="http://schemas.microsoft.com/office/drawing/2014/main" id="{E692EA09-2ADC-2B06-6C69-BA7F98A8E1C9}"/>
                </a:ext>
              </a:extLst>
            </p:cNvPr>
            <p:cNvCxnSpPr>
              <a:cxnSpLocks/>
              <a:endCxn id="35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60" name="Oval 359">
              <a:extLst>
                <a:ext uri="{FF2B5EF4-FFF2-40B4-BE49-F238E27FC236}">
                  <a16:creationId xmlns:a16="http://schemas.microsoft.com/office/drawing/2014/main" id="{F5053594-705B-FAC7-5105-1E52CAF8FD73}"/>
                </a:ext>
              </a:extLst>
            </p:cNvPr>
            <p:cNvSpPr/>
            <p:nvPr/>
          </p:nvSpPr>
          <p:spPr>
            <a:xfrm>
              <a:off x="369206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1" name="Oval 360">
              <a:extLst>
                <a:ext uri="{FF2B5EF4-FFF2-40B4-BE49-F238E27FC236}">
                  <a16:creationId xmlns:a16="http://schemas.microsoft.com/office/drawing/2014/main" id="{7840ACBD-9195-815A-0118-FDCBB943F9F3}"/>
                </a:ext>
              </a:extLst>
            </p:cNvPr>
            <p:cNvSpPr/>
            <p:nvPr/>
          </p:nvSpPr>
          <p:spPr>
            <a:xfrm>
              <a:off x="392136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2" name="Oval 361">
              <a:extLst>
                <a:ext uri="{FF2B5EF4-FFF2-40B4-BE49-F238E27FC236}">
                  <a16:creationId xmlns:a16="http://schemas.microsoft.com/office/drawing/2014/main" id="{87B0E762-B92C-2CFA-5127-9A3A0C861824}"/>
                </a:ext>
              </a:extLst>
            </p:cNvPr>
            <p:cNvSpPr/>
            <p:nvPr/>
          </p:nvSpPr>
          <p:spPr>
            <a:xfrm>
              <a:off x="4150672"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9" name="Oval 378">
              <a:extLst>
                <a:ext uri="{FF2B5EF4-FFF2-40B4-BE49-F238E27FC236}">
                  <a16:creationId xmlns:a16="http://schemas.microsoft.com/office/drawing/2014/main" id="{0F20546C-9417-397E-F334-4E1FD5DF5E64}"/>
                </a:ext>
              </a:extLst>
            </p:cNvPr>
            <p:cNvSpPr/>
            <p:nvPr/>
          </p:nvSpPr>
          <p:spPr>
            <a:xfrm>
              <a:off x="437997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0" name="Oval 379">
              <a:extLst>
                <a:ext uri="{FF2B5EF4-FFF2-40B4-BE49-F238E27FC236}">
                  <a16:creationId xmlns:a16="http://schemas.microsoft.com/office/drawing/2014/main" id="{F8DF46E2-F40D-17BF-D7D2-4A322064E9B4}"/>
                </a:ext>
              </a:extLst>
            </p:cNvPr>
            <p:cNvSpPr/>
            <p:nvPr/>
          </p:nvSpPr>
          <p:spPr>
            <a:xfrm>
              <a:off x="460927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97" name="Group 396">
            <a:extLst>
              <a:ext uri="{FF2B5EF4-FFF2-40B4-BE49-F238E27FC236}">
                <a16:creationId xmlns:a16="http://schemas.microsoft.com/office/drawing/2014/main" id="{7C4CCB0E-D7D5-2702-8229-836279B7CA56}"/>
              </a:ext>
            </a:extLst>
          </p:cNvPr>
          <p:cNvGrpSpPr/>
          <p:nvPr/>
        </p:nvGrpSpPr>
        <p:grpSpPr>
          <a:xfrm>
            <a:off x="787942" y="2970901"/>
            <a:ext cx="6938410" cy="647381"/>
            <a:chOff x="757719" y="4572696"/>
            <a:chExt cx="6938410" cy="647381"/>
          </a:xfrm>
        </p:grpSpPr>
        <p:grpSp>
          <p:nvGrpSpPr>
            <p:cNvPr id="398" name="Group 397">
              <a:extLst>
                <a:ext uri="{FF2B5EF4-FFF2-40B4-BE49-F238E27FC236}">
                  <a16:creationId xmlns:a16="http://schemas.microsoft.com/office/drawing/2014/main" id="{3C188E67-B9AE-89B6-378C-4250591B7210}"/>
                </a:ext>
              </a:extLst>
            </p:cNvPr>
            <p:cNvGrpSpPr/>
            <p:nvPr/>
          </p:nvGrpSpPr>
          <p:grpSpPr>
            <a:xfrm>
              <a:off x="1906102" y="4572696"/>
              <a:ext cx="5790027" cy="251465"/>
              <a:chOff x="1906102" y="4572696"/>
              <a:chExt cx="5790027" cy="251465"/>
            </a:xfrm>
          </p:grpSpPr>
          <p:grpSp>
            <p:nvGrpSpPr>
              <p:cNvPr id="400" name="Group 399">
                <a:extLst>
                  <a:ext uri="{FF2B5EF4-FFF2-40B4-BE49-F238E27FC236}">
                    <a16:creationId xmlns:a16="http://schemas.microsoft.com/office/drawing/2014/main" id="{0916FE0C-FC13-6EFD-8FC3-539A563EF145}"/>
                  </a:ext>
                </a:extLst>
              </p:cNvPr>
              <p:cNvGrpSpPr/>
              <p:nvPr/>
            </p:nvGrpSpPr>
            <p:grpSpPr>
              <a:xfrm>
                <a:off x="1906102" y="4572696"/>
                <a:ext cx="5790027" cy="251465"/>
                <a:chOff x="1906102" y="4605667"/>
                <a:chExt cx="5790027" cy="251465"/>
              </a:xfrm>
            </p:grpSpPr>
            <p:cxnSp>
              <p:nvCxnSpPr>
                <p:cNvPr id="402" name="Straight Connector 401">
                  <a:extLst>
                    <a:ext uri="{FF2B5EF4-FFF2-40B4-BE49-F238E27FC236}">
                      <a16:creationId xmlns:a16="http://schemas.microsoft.com/office/drawing/2014/main" id="{D53F069B-1FEC-2848-9B09-4186F9949EE7}"/>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B2ADFD02-2F5B-E85A-3699-91F445F00C08}"/>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E27B028C-52D6-2246-A54C-C1741C9D91CA}"/>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1529CB80-7815-390D-F606-94065A9DD083}"/>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F3614106-0999-2540-5224-7A6FC588CA86}"/>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6EB0CC8A-3783-81DF-5489-B254212D4FBF}"/>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BA014CE8-A11E-778C-3C0C-2050730C48A7}"/>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26258DE8-F8BD-07C0-6395-22A14F841263}"/>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401" name="Straight Connector 400">
                <a:extLst>
                  <a:ext uri="{FF2B5EF4-FFF2-40B4-BE49-F238E27FC236}">
                    <a16:creationId xmlns:a16="http://schemas.microsoft.com/office/drawing/2014/main" id="{84FDC660-A3C9-59F4-CAD8-D1BBD9F1D343}"/>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399" name="TextBox 398">
              <a:extLst>
                <a:ext uri="{FF2B5EF4-FFF2-40B4-BE49-F238E27FC236}">
                  <a16:creationId xmlns:a16="http://schemas.microsoft.com/office/drawing/2014/main" id="{A6935B6E-1105-0B0A-7DCB-F72B40152E3C}"/>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grpSp>
        <p:nvGrpSpPr>
          <p:cNvPr id="220" name="Group 219">
            <a:extLst>
              <a:ext uri="{FF2B5EF4-FFF2-40B4-BE49-F238E27FC236}">
                <a16:creationId xmlns:a16="http://schemas.microsoft.com/office/drawing/2014/main" id="{A6C02B7B-3574-9113-4CDC-B4122C166732}"/>
              </a:ext>
            </a:extLst>
          </p:cNvPr>
          <p:cNvGrpSpPr/>
          <p:nvPr/>
        </p:nvGrpSpPr>
        <p:grpSpPr>
          <a:xfrm>
            <a:off x="3239" y="5150643"/>
            <a:ext cx="9470110" cy="781038"/>
            <a:chOff x="549218" y="3454216"/>
            <a:chExt cx="8426174" cy="788666"/>
          </a:xfrm>
        </p:grpSpPr>
        <p:sp>
          <p:nvSpPr>
            <p:cNvPr id="221" name="TextBox 220">
              <a:extLst>
                <a:ext uri="{FF2B5EF4-FFF2-40B4-BE49-F238E27FC236}">
                  <a16:creationId xmlns:a16="http://schemas.microsoft.com/office/drawing/2014/main" id="{7E095E66-B7A3-3BC8-A6E1-DB69A134CA51}"/>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2</a:t>
              </a:r>
            </a:p>
          </p:txBody>
        </p:sp>
        <p:sp>
          <p:nvSpPr>
            <p:cNvPr id="223" name="TextBox 222">
              <a:extLst>
                <a:ext uri="{FF2B5EF4-FFF2-40B4-BE49-F238E27FC236}">
                  <a16:creationId xmlns:a16="http://schemas.microsoft.com/office/drawing/2014/main" id="{0B9BBA30-6AAB-BE80-7885-94A7F9C043CA}"/>
                </a:ext>
              </a:extLst>
            </p:cNvPr>
            <p:cNvSpPr txBox="1"/>
            <p:nvPr/>
          </p:nvSpPr>
          <p:spPr>
            <a:xfrm>
              <a:off x="974390" y="3528082"/>
              <a:ext cx="8001002"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Enables low-cost interconnects for vector reduction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global and local data buses can be used for inter-/intra-mat communication    </a:t>
              </a: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sp>
        <p:nvSpPr>
          <p:cNvPr id="429" name="Rectangle 428">
            <a:extLst>
              <a:ext uri="{FF2B5EF4-FFF2-40B4-BE49-F238E27FC236}">
                <a16:creationId xmlns:a16="http://schemas.microsoft.com/office/drawing/2014/main" id="{085632C7-4C22-06B2-18E9-FAF198B94922}"/>
              </a:ext>
            </a:extLst>
          </p:cNvPr>
          <p:cNvSpPr/>
          <p:nvPr/>
        </p:nvSpPr>
        <p:spPr>
          <a:xfrm>
            <a:off x="1549850" y="1523362"/>
            <a:ext cx="6228824" cy="1630639"/>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427" name="Rounded Rectangle 426">
            <a:extLst>
              <a:ext uri="{FF2B5EF4-FFF2-40B4-BE49-F238E27FC236}">
                <a16:creationId xmlns:a16="http://schemas.microsoft.com/office/drawing/2014/main" id="{23687877-EAC5-598F-F9B6-4E9FC3CEE0A0}"/>
              </a:ext>
            </a:extLst>
          </p:cNvPr>
          <p:cNvSpPr/>
          <p:nvPr/>
        </p:nvSpPr>
        <p:spPr>
          <a:xfrm flipH="1">
            <a:off x="3954680" y="2848727"/>
            <a:ext cx="190619" cy="234224"/>
          </a:xfrm>
          <a:prstGeom prst="roundRect">
            <a:avLst>
              <a:gd name="adj" fmla="val 23959"/>
            </a:avLst>
          </a:prstGeom>
          <a:solidFill>
            <a:srgbClr val="1A82C4"/>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grpSp>
        <p:nvGrpSpPr>
          <p:cNvPr id="391" name="Group 390">
            <a:extLst>
              <a:ext uri="{FF2B5EF4-FFF2-40B4-BE49-F238E27FC236}">
                <a16:creationId xmlns:a16="http://schemas.microsoft.com/office/drawing/2014/main" id="{1FA12B7F-BDE0-A6D0-D72A-7F31260A5624}"/>
              </a:ext>
            </a:extLst>
          </p:cNvPr>
          <p:cNvGrpSpPr/>
          <p:nvPr/>
        </p:nvGrpSpPr>
        <p:grpSpPr>
          <a:xfrm>
            <a:off x="1463607" y="2972793"/>
            <a:ext cx="6266338" cy="551305"/>
            <a:chOff x="1437348" y="4580253"/>
            <a:chExt cx="6266338" cy="551305"/>
          </a:xfrm>
        </p:grpSpPr>
        <p:grpSp>
          <p:nvGrpSpPr>
            <p:cNvPr id="392" name="Group 391">
              <a:extLst>
                <a:ext uri="{FF2B5EF4-FFF2-40B4-BE49-F238E27FC236}">
                  <a16:creationId xmlns:a16="http://schemas.microsoft.com/office/drawing/2014/main" id="{F9B737B6-9C0A-D16D-BDF5-5E374FC8C69A}"/>
                </a:ext>
              </a:extLst>
            </p:cNvPr>
            <p:cNvGrpSpPr/>
            <p:nvPr/>
          </p:nvGrpSpPr>
          <p:grpSpPr>
            <a:xfrm>
              <a:off x="1913659" y="4580253"/>
              <a:ext cx="5790027" cy="243908"/>
              <a:chOff x="1913659" y="4580253"/>
              <a:chExt cx="5790027" cy="243908"/>
            </a:xfrm>
          </p:grpSpPr>
          <p:grpSp>
            <p:nvGrpSpPr>
              <p:cNvPr id="394" name="Group 393">
                <a:extLst>
                  <a:ext uri="{FF2B5EF4-FFF2-40B4-BE49-F238E27FC236}">
                    <a16:creationId xmlns:a16="http://schemas.microsoft.com/office/drawing/2014/main" id="{1CE30848-7B3A-695A-2B2E-87BE9F4F17CA}"/>
                  </a:ext>
                </a:extLst>
              </p:cNvPr>
              <p:cNvGrpSpPr/>
              <p:nvPr/>
            </p:nvGrpSpPr>
            <p:grpSpPr>
              <a:xfrm>
                <a:off x="1913659" y="4580253"/>
                <a:ext cx="5790027" cy="243908"/>
                <a:chOff x="1913659" y="4613224"/>
                <a:chExt cx="5790027" cy="243908"/>
              </a:xfrm>
            </p:grpSpPr>
            <p:cxnSp>
              <p:nvCxnSpPr>
                <p:cNvPr id="396" name="Straight Connector 395">
                  <a:extLst>
                    <a:ext uri="{FF2B5EF4-FFF2-40B4-BE49-F238E27FC236}">
                      <a16:creationId xmlns:a16="http://schemas.microsoft.com/office/drawing/2014/main" id="{B2A8C27A-5CDA-CA9D-0305-04166F44A667}"/>
                    </a:ext>
                  </a:extLst>
                </p:cNvPr>
                <p:cNvCxnSpPr/>
                <p:nvPr/>
              </p:nvCxnSpPr>
              <p:spPr>
                <a:xfrm flipH="1">
                  <a:off x="1913659" y="4613224"/>
                  <a:ext cx="1108299"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54F766DF-4030-D369-FA55-B42671CC1337}"/>
                    </a:ext>
                  </a:extLst>
                </p:cNvPr>
                <p:cNvCxnSpPr/>
                <p:nvPr/>
              </p:nvCxnSpPr>
              <p:spPr>
                <a:xfrm flipH="1">
                  <a:off x="3471187" y="4613224"/>
                  <a:ext cx="1108299"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67DB4A52-0D10-1B2E-4C58-D76F6DAE030E}"/>
                    </a:ext>
                  </a:extLst>
                </p:cNvPr>
                <p:cNvCxnSpPr/>
                <p:nvPr/>
              </p:nvCxnSpPr>
              <p:spPr>
                <a:xfrm flipH="1">
                  <a:off x="5037859" y="4620493"/>
                  <a:ext cx="1108299"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07222473-0962-CE12-A071-0B5F96E3D0F7}"/>
                    </a:ext>
                  </a:extLst>
                </p:cNvPr>
                <p:cNvCxnSpPr/>
                <p:nvPr/>
              </p:nvCxnSpPr>
              <p:spPr>
                <a:xfrm flipH="1">
                  <a:off x="6595387" y="4613224"/>
                  <a:ext cx="1108299"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4BFBB4E2-AFF8-81D7-EA7A-8F9DCE5B8747}"/>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DF2F1E09-3F1D-77F0-0507-E4CB02B93762}"/>
                    </a:ext>
                  </a:extLst>
                </p:cNvPr>
                <p:cNvCxnSpPr>
                  <a:cxnSpLocks/>
                </p:cNvCxnSpPr>
                <p:nvPr/>
              </p:nvCxnSpPr>
              <p:spPr>
                <a:xfrm flipV="1">
                  <a:off x="4025336" y="4615982"/>
                  <a:ext cx="0" cy="24115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B2122419-6FD6-9208-F033-4A7B1816F77C}"/>
                    </a:ext>
                  </a:extLst>
                </p:cNvPr>
                <p:cNvCxnSpPr>
                  <a:cxnSpLocks/>
                </p:cNvCxnSpPr>
                <p:nvPr/>
              </p:nvCxnSpPr>
              <p:spPr>
                <a:xfrm flipV="1">
                  <a:off x="5592008" y="4615982"/>
                  <a:ext cx="0" cy="24115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634E4561-3808-2B31-3148-DDD44F9A9620}"/>
                    </a:ext>
                  </a:extLst>
                </p:cNvPr>
                <p:cNvCxnSpPr>
                  <a:cxnSpLocks/>
                </p:cNvCxnSpPr>
                <p:nvPr/>
              </p:nvCxnSpPr>
              <p:spPr>
                <a:xfrm flipV="1">
                  <a:off x="7149536" y="4615982"/>
                  <a:ext cx="0" cy="24115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395" name="Straight Connector 394">
                <a:extLst>
                  <a:ext uri="{FF2B5EF4-FFF2-40B4-BE49-F238E27FC236}">
                    <a16:creationId xmlns:a16="http://schemas.microsoft.com/office/drawing/2014/main" id="{9C67273B-538E-DF93-D24E-DC60F1284B3A}"/>
                  </a:ext>
                </a:extLst>
              </p:cNvPr>
              <p:cNvCxnSpPr>
                <a:cxnSpLocks/>
              </p:cNvCxnSpPr>
              <p:nvPr/>
            </p:nvCxnSpPr>
            <p:spPr>
              <a:xfrm>
                <a:off x="2143252" y="4824161"/>
                <a:ext cx="5397405" cy="0"/>
              </a:xfrm>
              <a:prstGeom prst="line">
                <a:avLst/>
              </a:prstGeom>
              <a:solidFill>
                <a:schemeClr val="tx1">
                  <a:lumMod val="65000"/>
                  <a:lumOff val="35000"/>
                </a:schemeClr>
              </a:solidFill>
              <a:ln w="38100" cap="rnd">
                <a:solidFill>
                  <a:srgbClr val="C00000"/>
                </a:solidFill>
                <a:round/>
                <a:tailEnd w="lg" len="sm"/>
              </a:ln>
            </p:spPr>
            <p:style>
              <a:lnRef idx="1">
                <a:schemeClr val="accent1"/>
              </a:lnRef>
              <a:fillRef idx="0">
                <a:schemeClr val="accent1"/>
              </a:fillRef>
              <a:effectRef idx="0">
                <a:schemeClr val="accent1"/>
              </a:effectRef>
              <a:fontRef idx="minor">
                <a:schemeClr val="tx1"/>
              </a:fontRef>
            </p:style>
          </p:cxnSp>
        </p:grpSp>
        <p:sp>
          <p:nvSpPr>
            <p:cNvPr id="393" name="TextBox 392">
              <a:extLst>
                <a:ext uri="{FF2B5EF4-FFF2-40B4-BE49-F238E27FC236}">
                  <a16:creationId xmlns:a16="http://schemas.microsoft.com/office/drawing/2014/main" id="{7EDAF3D7-309C-1971-DFFD-9B8527AA0B0E}"/>
                </a:ext>
              </a:extLst>
            </p:cNvPr>
            <p:cNvSpPr txBox="1"/>
            <p:nvPr/>
          </p:nvSpPr>
          <p:spPr>
            <a:xfrm>
              <a:off x="1437348" y="4863600"/>
              <a:ext cx="2320914" cy="267958"/>
            </a:xfrm>
            <a:prstGeom prst="rect">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595E"/>
                  </a:solidFill>
                  <a:effectLst/>
                  <a:uLnTx/>
                  <a:uFillTx/>
                  <a:latin typeface="Avenir Next" panose="020B0503020202020204" pitchFamily="34" charset="0"/>
                  <a:ea typeface="+mn-ea"/>
                  <a:cs typeface="+mn-cs"/>
                </a:rPr>
                <a:t>global sense amplifier </a:t>
              </a:r>
            </a:p>
          </p:txBody>
        </p:sp>
      </p:grpSp>
      <p:sp>
        <p:nvSpPr>
          <p:cNvPr id="224" name="DRAM">
            <a:extLst>
              <a:ext uri="{FF2B5EF4-FFF2-40B4-BE49-F238E27FC236}">
                <a16:creationId xmlns:a16="http://schemas.microsoft.com/office/drawing/2014/main" id="{ED56E525-600A-350A-CE7D-E6BB2D6D79C9}"/>
              </a:ext>
            </a:extLst>
          </p:cNvPr>
          <p:cNvSpPr/>
          <p:nvPr/>
        </p:nvSpPr>
        <p:spPr>
          <a:xfrm rot="16200000">
            <a:off x="142431" y="2047802"/>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sp>
        <p:nvSpPr>
          <p:cNvPr id="431" name="Rectangle 430">
            <a:extLst>
              <a:ext uri="{FF2B5EF4-FFF2-40B4-BE49-F238E27FC236}">
                <a16:creationId xmlns:a16="http://schemas.microsoft.com/office/drawing/2014/main" id="{2ED09BDB-0D30-1E15-42A7-604E5FED88EF}"/>
              </a:ext>
            </a:extLst>
          </p:cNvPr>
          <p:cNvSpPr/>
          <p:nvPr/>
        </p:nvSpPr>
        <p:spPr>
          <a:xfrm>
            <a:off x="7530" y="4002279"/>
            <a:ext cx="9121747" cy="118255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98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500"/>
                                        <p:tgtEl>
                                          <p:spTgt spid="220"/>
                                        </p:tgtEl>
                                      </p:cBhvr>
                                    </p:animEffect>
                                  </p:childTnLst>
                                </p:cTn>
                              </p:par>
                              <p:par>
                                <p:cTn id="8" presetID="10" presetClass="entr" presetSubtype="0" fill="hold" nodeType="withEffect">
                                  <p:stCondLst>
                                    <p:cond delay="0"/>
                                  </p:stCondLst>
                                  <p:childTnLst>
                                    <p:set>
                                      <p:cBhvr>
                                        <p:cTn id="9" dur="1" fill="hold">
                                          <p:stCondLst>
                                            <p:cond delay="0"/>
                                          </p:stCondLst>
                                        </p:cTn>
                                        <p:tgtEl>
                                          <p:spTgt spid="391"/>
                                        </p:tgtEl>
                                        <p:attrNameLst>
                                          <p:attrName>style.visibility</p:attrName>
                                        </p:attrNameLst>
                                      </p:cBhvr>
                                      <p:to>
                                        <p:strVal val="visible"/>
                                      </p:to>
                                    </p:set>
                                    <p:animEffect transition="in" filter="fade">
                                      <p:cBhvr>
                                        <p:cTn id="10" dur="500"/>
                                        <p:tgtEl>
                                          <p:spTgt spid="39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9"/>
                                        </p:tgtEl>
                                        <p:attrNameLst>
                                          <p:attrName>style.visibility</p:attrName>
                                        </p:attrNameLst>
                                      </p:cBhvr>
                                      <p:to>
                                        <p:strVal val="visible"/>
                                      </p:to>
                                    </p:set>
                                    <p:animEffect transition="in" filter="fade">
                                      <p:cBhvr>
                                        <p:cTn id="13" dur="500"/>
                                        <p:tgtEl>
                                          <p:spTgt spid="429"/>
                                        </p:tgtEl>
                                      </p:cBhvr>
                                    </p:animEffect>
                                  </p:childTnLst>
                                </p:cTn>
                              </p:par>
                              <p:par>
                                <p:cTn id="14" presetID="0" presetClass="path" presetSubtype="0" accel="50000" decel="50000" fill="hold" grpId="0" nodeType="withEffect">
                                  <p:stCondLst>
                                    <p:cond delay="0"/>
                                  </p:stCondLst>
                                  <p:childTnLst>
                                    <p:animMotion origin="layout" path="M 0 0 L 0 0.03912 L 0.17205 0.03912 L 0.17205 0.00116 " pathEditMode="relative" ptsTypes="AAAA">
                                      <p:cBhvr>
                                        <p:cTn id="15" dur="2000" fill="hold"/>
                                        <p:tgtEl>
                                          <p:spTgt spid="4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animBg="1"/>
      <p:bldP spid="42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31FC0-05FE-F10D-0AF4-FE7203665D14}"/>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Key Idea (III)</a:t>
            </a:r>
          </a:p>
        </p:txBody>
      </p:sp>
      <p:grpSp>
        <p:nvGrpSpPr>
          <p:cNvPr id="8" name="Group 7">
            <a:extLst>
              <a:ext uri="{FF2B5EF4-FFF2-40B4-BE49-F238E27FC236}">
                <a16:creationId xmlns:a16="http://schemas.microsoft.com/office/drawing/2014/main" id="{1D7B71D5-710A-6F8A-EC9D-612EC4135D5F}"/>
              </a:ext>
            </a:extLst>
          </p:cNvPr>
          <p:cNvGrpSpPr/>
          <p:nvPr/>
        </p:nvGrpSpPr>
        <p:grpSpPr>
          <a:xfrm>
            <a:off x="1627786" y="1663010"/>
            <a:ext cx="1414038" cy="1414038"/>
            <a:chOff x="4876800" y="1600199"/>
            <a:chExt cx="2819401" cy="2819401"/>
          </a:xfrm>
        </p:grpSpPr>
        <p:grpSp>
          <p:nvGrpSpPr>
            <p:cNvPr id="9" name="Group 8">
              <a:extLst>
                <a:ext uri="{FF2B5EF4-FFF2-40B4-BE49-F238E27FC236}">
                  <a16:creationId xmlns:a16="http://schemas.microsoft.com/office/drawing/2014/main" id="{145ADD40-8DAC-4AB7-793E-4189F586BDCC}"/>
                </a:ext>
              </a:extLst>
            </p:cNvPr>
            <p:cNvGrpSpPr/>
            <p:nvPr/>
          </p:nvGrpSpPr>
          <p:grpSpPr>
            <a:xfrm>
              <a:off x="5486400" y="3962400"/>
              <a:ext cx="2209800" cy="457200"/>
              <a:chOff x="5486400" y="3962400"/>
              <a:chExt cx="2209800" cy="457200"/>
            </a:xfrm>
          </p:grpSpPr>
          <p:sp>
            <p:nvSpPr>
              <p:cNvPr id="54" name="DRAM">
                <a:extLst>
                  <a:ext uri="{FF2B5EF4-FFF2-40B4-BE49-F238E27FC236}">
                    <a16:creationId xmlns:a16="http://schemas.microsoft.com/office/drawing/2014/main" id="{08113822-EBA6-BEEA-B6CF-1BB51723AD54}"/>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68D9188F-8773-604F-6441-0EC444051EB5}"/>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6C78EF99-BDA4-000F-B88D-38CEDCE77A07}"/>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E3516A6C-5911-CA9C-8438-40239A9300BB}"/>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2C2DA7A3-1EB8-D977-F203-00FC7BC1A975}"/>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 name="Group 9">
              <a:extLst>
                <a:ext uri="{FF2B5EF4-FFF2-40B4-BE49-F238E27FC236}">
                  <a16:creationId xmlns:a16="http://schemas.microsoft.com/office/drawing/2014/main" id="{94DD0A41-3448-75B2-A331-5F1DCD56A2EC}"/>
                </a:ext>
              </a:extLst>
            </p:cNvPr>
            <p:cNvGrpSpPr/>
            <p:nvPr/>
          </p:nvGrpSpPr>
          <p:grpSpPr>
            <a:xfrm>
              <a:off x="4876800" y="1600200"/>
              <a:ext cx="457200" cy="2209800"/>
              <a:chOff x="4876800" y="1600200"/>
              <a:chExt cx="457200" cy="2209800"/>
            </a:xfrm>
          </p:grpSpPr>
          <p:sp>
            <p:nvSpPr>
              <p:cNvPr id="49" name="DRAM">
                <a:extLst>
                  <a:ext uri="{FF2B5EF4-FFF2-40B4-BE49-F238E27FC236}">
                    <a16:creationId xmlns:a16="http://schemas.microsoft.com/office/drawing/2014/main" id="{5ADA0A14-531E-5BD8-8FD4-F6317FEB7F36}"/>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0" name="DRAM">
                <a:extLst>
                  <a:ext uri="{FF2B5EF4-FFF2-40B4-BE49-F238E27FC236}">
                    <a16:creationId xmlns:a16="http://schemas.microsoft.com/office/drawing/2014/main" id="{539CBE42-BEAD-57E8-EE95-0650BB7A87AD}"/>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1" name="DRAM">
                <a:extLst>
                  <a:ext uri="{FF2B5EF4-FFF2-40B4-BE49-F238E27FC236}">
                    <a16:creationId xmlns:a16="http://schemas.microsoft.com/office/drawing/2014/main" id="{8EDF89D6-E315-3E8E-81C4-3039A5DF39BA}"/>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2" name="DRAM">
                <a:extLst>
                  <a:ext uri="{FF2B5EF4-FFF2-40B4-BE49-F238E27FC236}">
                    <a16:creationId xmlns:a16="http://schemas.microsoft.com/office/drawing/2014/main" id="{C334229F-128E-DBA9-F5A7-0C1B8468429F}"/>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3" name="DRAM">
                <a:extLst>
                  <a:ext uri="{FF2B5EF4-FFF2-40B4-BE49-F238E27FC236}">
                    <a16:creationId xmlns:a16="http://schemas.microsoft.com/office/drawing/2014/main" id="{4CF44E52-958E-C9D5-98C9-B54F3DBCA04F}"/>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 name="Group 10">
              <a:extLst>
                <a:ext uri="{FF2B5EF4-FFF2-40B4-BE49-F238E27FC236}">
                  <a16:creationId xmlns:a16="http://schemas.microsoft.com/office/drawing/2014/main" id="{CD2FFD17-6BDD-A936-46CC-F92D905CE9B7}"/>
                </a:ext>
              </a:extLst>
            </p:cNvPr>
            <p:cNvGrpSpPr/>
            <p:nvPr/>
          </p:nvGrpSpPr>
          <p:grpSpPr>
            <a:xfrm>
              <a:off x="5676900" y="1600199"/>
              <a:ext cx="1828800" cy="2362201"/>
              <a:chOff x="5676900" y="1170708"/>
              <a:chExt cx="1828800" cy="2791692"/>
            </a:xfrm>
          </p:grpSpPr>
          <p:cxnSp>
            <p:nvCxnSpPr>
              <p:cNvPr id="44" name="Straight Connector 43">
                <a:extLst>
                  <a:ext uri="{FF2B5EF4-FFF2-40B4-BE49-F238E27FC236}">
                    <a16:creationId xmlns:a16="http://schemas.microsoft.com/office/drawing/2014/main" id="{47982167-B393-BEBF-D0E6-60AE4452DB55}"/>
                  </a:ext>
                </a:extLst>
              </p:cNvPr>
              <p:cNvCxnSpPr>
                <a:cxnSpLocks/>
                <a:stCxn id="14" idx="0"/>
                <a:endCxn id="54"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CAE485E-07E5-1852-1FA5-8B77F4343A36}"/>
                  </a:ext>
                </a:extLst>
              </p:cNvPr>
              <p:cNvCxnSpPr>
                <a:cxnSpLocks/>
                <a:stCxn id="16" idx="0"/>
                <a:endCxn id="56"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51F5A0-9936-DAC3-1A8B-823F41DF483A}"/>
                  </a:ext>
                </a:extLst>
              </p:cNvPr>
              <p:cNvCxnSpPr>
                <a:cxnSpLocks/>
                <a:stCxn id="17" idx="0"/>
                <a:endCxn id="57"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78CBE3-F678-3C09-8430-9732ADA562C8}"/>
                  </a:ext>
                </a:extLst>
              </p:cNvPr>
              <p:cNvCxnSpPr>
                <a:cxnSpLocks/>
                <a:stCxn id="18" idx="0"/>
                <a:endCxn id="58"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C4BBBD-04C0-0406-C150-CEAD9F531385}"/>
                  </a:ext>
                </a:extLst>
              </p:cNvPr>
              <p:cNvCxnSpPr>
                <a:cxnSpLocks/>
                <a:stCxn id="15" idx="0"/>
                <a:endCxn id="55"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782411-45D5-E378-555E-C520B6D4601A}"/>
                </a:ext>
              </a:extLst>
            </p:cNvPr>
            <p:cNvGrpSpPr/>
            <p:nvPr/>
          </p:nvGrpSpPr>
          <p:grpSpPr>
            <a:xfrm>
              <a:off x="5334000" y="1790700"/>
              <a:ext cx="2362201" cy="1828800"/>
              <a:chOff x="5333998" y="1790700"/>
              <a:chExt cx="2791691" cy="1828800"/>
            </a:xfrm>
          </p:grpSpPr>
          <p:cxnSp>
            <p:nvCxnSpPr>
              <p:cNvPr id="39" name="Straight Connector 38">
                <a:extLst>
                  <a:ext uri="{FF2B5EF4-FFF2-40B4-BE49-F238E27FC236}">
                    <a16:creationId xmlns:a16="http://schemas.microsoft.com/office/drawing/2014/main" id="{0973E1E4-F7EB-DF78-3A95-D481E2615AA9}"/>
                  </a:ext>
                </a:extLst>
              </p:cNvPr>
              <p:cNvCxnSpPr>
                <a:cxnSpLocks/>
                <a:stCxn id="18" idx="6"/>
                <a:endCxn id="49"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D3709A-6EC3-9DEC-74CE-BB8D1A9AF911}"/>
                  </a:ext>
                </a:extLst>
              </p:cNvPr>
              <p:cNvCxnSpPr>
                <a:cxnSpLocks/>
                <a:stCxn id="23" idx="6"/>
                <a:endCxn id="50"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96F3CD-FF35-33CD-C579-63D1293EA05B}"/>
                  </a:ext>
                </a:extLst>
              </p:cNvPr>
              <p:cNvCxnSpPr>
                <a:cxnSpLocks/>
                <a:stCxn id="28" idx="6"/>
                <a:endCxn id="51"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A65AB5-1AAE-F2B4-44B1-07375B5861A7}"/>
                  </a:ext>
                </a:extLst>
              </p:cNvPr>
              <p:cNvCxnSpPr>
                <a:cxnSpLocks/>
                <a:stCxn id="33" idx="6"/>
                <a:endCxn id="52"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185ED2-1506-90C3-8575-3E012A8B6A67}"/>
                  </a:ext>
                </a:extLst>
              </p:cNvPr>
              <p:cNvCxnSpPr>
                <a:cxnSpLocks/>
                <a:stCxn id="38" idx="6"/>
                <a:endCxn id="53"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C37A37-CAC8-FCB0-14D4-C955F03DABD6}"/>
                </a:ext>
              </a:extLst>
            </p:cNvPr>
            <p:cNvGrpSpPr/>
            <p:nvPr/>
          </p:nvGrpSpPr>
          <p:grpSpPr>
            <a:xfrm>
              <a:off x="5486400" y="1600200"/>
              <a:ext cx="2209800" cy="2209800"/>
              <a:chOff x="5486400" y="1600200"/>
              <a:chExt cx="2209800" cy="2209800"/>
            </a:xfrm>
          </p:grpSpPr>
          <p:sp>
            <p:nvSpPr>
              <p:cNvPr id="14" name="Oval 13">
                <a:extLst>
                  <a:ext uri="{FF2B5EF4-FFF2-40B4-BE49-F238E27FC236}">
                    <a16:creationId xmlns:a16="http://schemas.microsoft.com/office/drawing/2014/main" id="{B73AAB57-DD3D-42A4-FE36-9B219618DE9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 name="Oval 14">
                <a:extLst>
                  <a:ext uri="{FF2B5EF4-FFF2-40B4-BE49-F238E27FC236}">
                    <a16:creationId xmlns:a16="http://schemas.microsoft.com/office/drawing/2014/main" id="{036E9649-3335-5F8F-DFF0-5AFE26CD6FF6}"/>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 name="Oval 15">
                <a:extLst>
                  <a:ext uri="{FF2B5EF4-FFF2-40B4-BE49-F238E27FC236}">
                    <a16:creationId xmlns:a16="http://schemas.microsoft.com/office/drawing/2014/main" id="{3EDFF40E-4CDA-C1C4-26E4-3A4743C945D9}"/>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 name="Oval 16">
                <a:extLst>
                  <a:ext uri="{FF2B5EF4-FFF2-40B4-BE49-F238E27FC236}">
                    <a16:creationId xmlns:a16="http://schemas.microsoft.com/office/drawing/2014/main" id="{FC9B8174-13B5-9FC9-CC64-F927B63B7F63}"/>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Oval 17">
                <a:extLst>
                  <a:ext uri="{FF2B5EF4-FFF2-40B4-BE49-F238E27FC236}">
                    <a16:creationId xmlns:a16="http://schemas.microsoft.com/office/drawing/2014/main" id="{1C185B49-15D7-6C43-2FA2-1FBFBAB28ACC}"/>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Oval 18">
                <a:extLst>
                  <a:ext uri="{FF2B5EF4-FFF2-40B4-BE49-F238E27FC236}">
                    <a16:creationId xmlns:a16="http://schemas.microsoft.com/office/drawing/2014/main" id="{9C9D2251-A141-4961-93C9-15C78D5167A9}"/>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36404C5A-4466-D925-5219-3044FAFBAF41}"/>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A96CDC81-E151-0540-4A56-33ACEAE7DB4D}"/>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004F0346-A72C-797B-7F6D-767E332D697F}"/>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252FDEC4-9A89-24F2-E113-3FFC7015E6A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AE319149-A514-56AF-D1F1-09B72C618A7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71DF6166-E7B5-3C36-677A-966BDA0B28E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2D751B7B-9E7E-5198-582D-C15F27E345D1}"/>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CCF149F1-08F4-6F9B-93F0-0883026C9439}"/>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9954C2B-8BC4-E019-20D1-818FEE787E36}"/>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94767795-63AE-4358-92FA-6ACBC8FB876E}"/>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113EA8DF-82CD-EB35-6278-9557BBF25D19}"/>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AA77119B-7743-B690-9465-CC9E51CE4444}"/>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33334385-AB59-960E-A3E5-9501EADAA33F}"/>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991F5CFB-03F2-DC89-41BB-37ACAD3A39FE}"/>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AFA70928-8DA2-5560-5DD5-558045D02F9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FB809510-8147-E025-EEB8-8819A6D6FBD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D2F18ED2-E5E5-8B3D-481D-C15B8FC6951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DB7EC374-9A92-B410-2846-F5A581E96D11}"/>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C1CF4DD4-8671-73B0-4595-F5CF16D14DF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59" name="Group 58">
            <a:extLst>
              <a:ext uri="{FF2B5EF4-FFF2-40B4-BE49-F238E27FC236}">
                <a16:creationId xmlns:a16="http://schemas.microsoft.com/office/drawing/2014/main" id="{40794F95-87E5-0B79-8F49-F492B394493A}"/>
              </a:ext>
            </a:extLst>
          </p:cNvPr>
          <p:cNvGrpSpPr/>
          <p:nvPr/>
        </p:nvGrpSpPr>
        <p:grpSpPr>
          <a:xfrm>
            <a:off x="3185314" y="1663010"/>
            <a:ext cx="1414038" cy="1414038"/>
            <a:chOff x="4876800" y="1600199"/>
            <a:chExt cx="2819401" cy="2819401"/>
          </a:xfrm>
        </p:grpSpPr>
        <p:grpSp>
          <p:nvGrpSpPr>
            <p:cNvPr id="60" name="Group 59">
              <a:extLst>
                <a:ext uri="{FF2B5EF4-FFF2-40B4-BE49-F238E27FC236}">
                  <a16:creationId xmlns:a16="http://schemas.microsoft.com/office/drawing/2014/main" id="{97CD8AF8-689F-7235-F72C-8461333387F6}"/>
                </a:ext>
              </a:extLst>
            </p:cNvPr>
            <p:cNvGrpSpPr/>
            <p:nvPr/>
          </p:nvGrpSpPr>
          <p:grpSpPr>
            <a:xfrm>
              <a:off x="5486400" y="3962400"/>
              <a:ext cx="2209800" cy="457200"/>
              <a:chOff x="5486400" y="3962400"/>
              <a:chExt cx="2209800" cy="457200"/>
            </a:xfrm>
          </p:grpSpPr>
          <p:sp>
            <p:nvSpPr>
              <p:cNvPr id="105" name="DRAM">
                <a:extLst>
                  <a:ext uri="{FF2B5EF4-FFF2-40B4-BE49-F238E27FC236}">
                    <a16:creationId xmlns:a16="http://schemas.microsoft.com/office/drawing/2014/main" id="{409F785F-8AD8-92CD-60AC-6BF9A4F72D37}"/>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0B03D9C7-AF50-CE3F-684D-30F40D5916EF}"/>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41C9139-9E9B-72CD-FD27-6CB15407A15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CFD0D982-3EA8-3573-DE64-B9B92F5C942C}"/>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04C27DF3-24DF-3E8C-FFE9-F247D23270A1}"/>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1" name="Group 60">
              <a:extLst>
                <a:ext uri="{FF2B5EF4-FFF2-40B4-BE49-F238E27FC236}">
                  <a16:creationId xmlns:a16="http://schemas.microsoft.com/office/drawing/2014/main" id="{2148CD67-332C-F51A-988E-2611D4010668}"/>
                </a:ext>
              </a:extLst>
            </p:cNvPr>
            <p:cNvGrpSpPr/>
            <p:nvPr/>
          </p:nvGrpSpPr>
          <p:grpSpPr>
            <a:xfrm>
              <a:off x="4876800" y="1600200"/>
              <a:ext cx="457200" cy="2209800"/>
              <a:chOff x="4876800" y="1600200"/>
              <a:chExt cx="457200" cy="2209800"/>
            </a:xfrm>
          </p:grpSpPr>
          <p:sp>
            <p:nvSpPr>
              <p:cNvPr id="100" name="DRAM">
                <a:extLst>
                  <a:ext uri="{FF2B5EF4-FFF2-40B4-BE49-F238E27FC236}">
                    <a16:creationId xmlns:a16="http://schemas.microsoft.com/office/drawing/2014/main" id="{53133863-A8A6-7C24-65D5-1675607CF4AC}"/>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1" name="DRAM">
                <a:extLst>
                  <a:ext uri="{FF2B5EF4-FFF2-40B4-BE49-F238E27FC236}">
                    <a16:creationId xmlns:a16="http://schemas.microsoft.com/office/drawing/2014/main" id="{0BA01B15-9F60-761D-67BF-612AF92BAB88}"/>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2" name="DRAM">
                <a:extLst>
                  <a:ext uri="{FF2B5EF4-FFF2-40B4-BE49-F238E27FC236}">
                    <a16:creationId xmlns:a16="http://schemas.microsoft.com/office/drawing/2014/main" id="{E44FC94B-6DE2-7F93-FAAF-640F02FA702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3" name="DRAM">
                <a:extLst>
                  <a:ext uri="{FF2B5EF4-FFF2-40B4-BE49-F238E27FC236}">
                    <a16:creationId xmlns:a16="http://schemas.microsoft.com/office/drawing/2014/main" id="{D52D198B-BF07-D189-7654-F57F5A22BAA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4" name="DRAM">
                <a:extLst>
                  <a:ext uri="{FF2B5EF4-FFF2-40B4-BE49-F238E27FC236}">
                    <a16:creationId xmlns:a16="http://schemas.microsoft.com/office/drawing/2014/main" id="{01020030-5CDD-B848-3C60-D8A463E026C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2" name="Group 61">
              <a:extLst>
                <a:ext uri="{FF2B5EF4-FFF2-40B4-BE49-F238E27FC236}">
                  <a16:creationId xmlns:a16="http://schemas.microsoft.com/office/drawing/2014/main" id="{1DD7A0B9-FB33-6D2C-1012-44A2C98A9E1F}"/>
                </a:ext>
              </a:extLst>
            </p:cNvPr>
            <p:cNvGrpSpPr/>
            <p:nvPr/>
          </p:nvGrpSpPr>
          <p:grpSpPr>
            <a:xfrm>
              <a:off x="5676900" y="1600199"/>
              <a:ext cx="1828800" cy="2362201"/>
              <a:chOff x="5676900" y="1170708"/>
              <a:chExt cx="1828800" cy="2791692"/>
            </a:xfrm>
          </p:grpSpPr>
          <p:cxnSp>
            <p:nvCxnSpPr>
              <p:cNvPr id="95" name="Straight Connector 94">
                <a:extLst>
                  <a:ext uri="{FF2B5EF4-FFF2-40B4-BE49-F238E27FC236}">
                    <a16:creationId xmlns:a16="http://schemas.microsoft.com/office/drawing/2014/main" id="{11A5E939-1A98-0C74-70C6-00C30578CE8F}"/>
                  </a:ext>
                </a:extLst>
              </p:cNvPr>
              <p:cNvCxnSpPr>
                <a:cxnSpLocks/>
                <a:stCxn id="65" idx="0"/>
                <a:endCxn id="105"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59C9A8-65FB-2A14-48B0-37F6CEA0922A}"/>
                  </a:ext>
                </a:extLst>
              </p:cNvPr>
              <p:cNvCxnSpPr>
                <a:cxnSpLocks/>
                <a:stCxn id="67" idx="0"/>
                <a:endCxn id="107"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9D7CB-75FA-94FE-B461-82F19DC522AD}"/>
                  </a:ext>
                </a:extLst>
              </p:cNvPr>
              <p:cNvCxnSpPr>
                <a:cxnSpLocks/>
                <a:stCxn id="68" idx="0"/>
                <a:endCxn id="108"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76BA570-2A38-D337-48AD-A423A8D0BA13}"/>
                  </a:ext>
                </a:extLst>
              </p:cNvPr>
              <p:cNvCxnSpPr>
                <a:cxnSpLocks/>
                <a:stCxn id="69" idx="0"/>
                <a:endCxn id="109"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FACBF55-5AC5-FACA-60C8-997FC5703B80}"/>
                  </a:ext>
                </a:extLst>
              </p:cNvPr>
              <p:cNvCxnSpPr>
                <a:cxnSpLocks/>
                <a:stCxn id="66" idx="0"/>
                <a:endCxn id="106"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E6C3537-F9C5-4705-26EF-C924F0F5D5D7}"/>
                </a:ext>
              </a:extLst>
            </p:cNvPr>
            <p:cNvGrpSpPr/>
            <p:nvPr/>
          </p:nvGrpSpPr>
          <p:grpSpPr>
            <a:xfrm>
              <a:off x="5334000" y="1790700"/>
              <a:ext cx="2362201" cy="1828800"/>
              <a:chOff x="5333998" y="1790700"/>
              <a:chExt cx="2791691" cy="1828800"/>
            </a:xfrm>
          </p:grpSpPr>
          <p:cxnSp>
            <p:nvCxnSpPr>
              <p:cNvPr id="90" name="Straight Connector 89">
                <a:extLst>
                  <a:ext uri="{FF2B5EF4-FFF2-40B4-BE49-F238E27FC236}">
                    <a16:creationId xmlns:a16="http://schemas.microsoft.com/office/drawing/2014/main" id="{2C07D7F7-728D-01F4-880A-98B39E9A99B2}"/>
                  </a:ext>
                </a:extLst>
              </p:cNvPr>
              <p:cNvCxnSpPr>
                <a:cxnSpLocks/>
                <a:stCxn id="69" idx="6"/>
                <a:endCxn id="100"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98157F-C02A-60EE-E532-15DBC6E489BB}"/>
                  </a:ext>
                </a:extLst>
              </p:cNvPr>
              <p:cNvCxnSpPr>
                <a:cxnSpLocks/>
                <a:stCxn id="74" idx="6"/>
                <a:endCxn id="101"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735D65-3660-8AE7-0371-B03DF94DCB54}"/>
                  </a:ext>
                </a:extLst>
              </p:cNvPr>
              <p:cNvCxnSpPr>
                <a:cxnSpLocks/>
                <a:endCxn id="102"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81FD839-7FC4-4E78-792C-D16281A9C270}"/>
                  </a:ext>
                </a:extLst>
              </p:cNvPr>
              <p:cNvCxnSpPr>
                <a:cxnSpLocks/>
                <a:stCxn id="84" idx="6"/>
                <a:endCxn id="103"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6AD3AB-9600-A6BF-BFBF-068E37656400}"/>
                  </a:ext>
                </a:extLst>
              </p:cNvPr>
              <p:cNvCxnSpPr>
                <a:cxnSpLocks/>
                <a:stCxn id="89" idx="6"/>
                <a:endCxn id="104"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F764B5E-2A2B-5202-8C6F-6ACC1FF585B0}"/>
                </a:ext>
              </a:extLst>
            </p:cNvPr>
            <p:cNvGrpSpPr/>
            <p:nvPr/>
          </p:nvGrpSpPr>
          <p:grpSpPr>
            <a:xfrm>
              <a:off x="5486400" y="1600200"/>
              <a:ext cx="2209800" cy="2209800"/>
              <a:chOff x="5486400" y="1600200"/>
              <a:chExt cx="2209800" cy="2209800"/>
            </a:xfrm>
          </p:grpSpPr>
          <p:sp>
            <p:nvSpPr>
              <p:cNvPr id="65" name="Oval 64">
                <a:extLst>
                  <a:ext uri="{FF2B5EF4-FFF2-40B4-BE49-F238E27FC236}">
                    <a16:creationId xmlns:a16="http://schemas.microsoft.com/office/drawing/2014/main" id="{13D770BB-7217-38C5-711D-B5170B8CCC9F}"/>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6" name="Oval 65">
                <a:extLst>
                  <a:ext uri="{FF2B5EF4-FFF2-40B4-BE49-F238E27FC236}">
                    <a16:creationId xmlns:a16="http://schemas.microsoft.com/office/drawing/2014/main" id="{DB50467F-FEFD-794B-3319-E226669CFE8C}"/>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7" name="Oval 66">
                <a:extLst>
                  <a:ext uri="{FF2B5EF4-FFF2-40B4-BE49-F238E27FC236}">
                    <a16:creationId xmlns:a16="http://schemas.microsoft.com/office/drawing/2014/main" id="{51FA6554-610A-A0D6-0132-A77C72C68850}"/>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Oval 67">
                <a:extLst>
                  <a:ext uri="{FF2B5EF4-FFF2-40B4-BE49-F238E27FC236}">
                    <a16:creationId xmlns:a16="http://schemas.microsoft.com/office/drawing/2014/main" id="{586865B3-C286-94B9-E0A9-1E9D84ABEE21}"/>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9" name="Oval 68">
                <a:extLst>
                  <a:ext uri="{FF2B5EF4-FFF2-40B4-BE49-F238E27FC236}">
                    <a16:creationId xmlns:a16="http://schemas.microsoft.com/office/drawing/2014/main" id="{CAC2CBB4-018B-F3DC-C3BC-558E89C961AB}"/>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0" name="Oval 69">
                <a:extLst>
                  <a:ext uri="{FF2B5EF4-FFF2-40B4-BE49-F238E27FC236}">
                    <a16:creationId xmlns:a16="http://schemas.microsoft.com/office/drawing/2014/main" id="{D8287CBE-84C0-0AFA-E1FD-20A73C634A74}"/>
                  </a:ext>
                </a:extLst>
              </p:cNvPr>
              <p:cNvSpPr/>
              <p:nvPr/>
            </p:nvSpPr>
            <p:spPr>
              <a:xfrm>
                <a:off x="5486400" y="20574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24C174AB-3F60-50A6-58FA-D1E748D9A1C5}"/>
                  </a:ext>
                </a:extLst>
              </p:cNvPr>
              <p:cNvSpPr/>
              <p:nvPr/>
            </p:nvSpPr>
            <p:spPr>
              <a:xfrm>
                <a:off x="5943600" y="20574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1CC44215-7331-5864-7BD3-2AD3FDC413EF}"/>
                  </a:ext>
                </a:extLst>
              </p:cNvPr>
              <p:cNvSpPr/>
              <p:nvPr/>
            </p:nvSpPr>
            <p:spPr>
              <a:xfrm>
                <a:off x="6400800" y="20574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26C2B63A-40AF-34C4-818C-54EF22B10709}"/>
                  </a:ext>
                </a:extLst>
              </p:cNvPr>
              <p:cNvSpPr/>
              <p:nvPr/>
            </p:nvSpPr>
            <p:spPr>
              <a:xfrm>
                <a:off x="6858000" y="20574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22A79D5C-8525-AC9D-CAC0-1F0DF3D0B15B}"/>
                  </a:ext>
                </a:extLst>
              </p:cNvPr>
              <p:cNvSpPr/>
              <p:nvPr/>
            </p:nvSpPr>
            <p:spPr>
              <a:xfrm>
                <a:off x="7315200" y="20574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F4FEE0C3-3C8F-EA32-157D-1B842D24E5A3}"/>
                  </a:ext>
                </a:extLst>
              </p:cNvPr>
              <p:cNvSpPr/>
              <p:nvPr/>
            </p:nvSpPr>
            <p:spPr>
              <a:xfrm>
                <a:off x="5486400" y="2514600"/>
                <a:ext cx="381000" cy="381000"/>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CEBAB866-F9F2-7A33-FF7E-E780BA9DC69C}"/>
                  </a:ext>
                </a:extLst>
              </p:cNvPr>
              <p:cNvSpPr/>
              <p:nvPr/>
            </p:nvSpPr>
            <p:spPr>
              <a:xfrm>
                <a:off x="5943600" y="2514600"/>
                <a:ext cx="3810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97738BCC-FAE3-DFB7-9C37-CDAE7339B38C}"/>
                  </a:ext>
                </a:extLst>
              </p:cNvPr>
              <p:cNvSpPr/>
              <p:nvPr/>
            </p:nvSpPr>
            <p:spPr>
              <a:xfrm>
                <a:off x="6400800" y="2514600"/>
                <a:ext cx="381000" cy="381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9841D0FB-9DF1-17E4-4260-3888261CC348}"/>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8D98E843-490D-C1A9-BA17-B894DDFDC01D}"/>
                  </a:ext>
                </a:extLst>
              </p:cNvPr>
              <p:cNvSpPr/>
              <p:nvPr/>
            </p:nvSpPr>
            <p:spPr>
              <a:xfrm>
                <a:off x="7315200" y="2514600"/>
                <a:ext cx="381000" cy="3810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F1D9404C-500E-6F5D-E3F8-F513587236D5}"/>
                  </a:ext>
                </a:extLst>
              </p:cNvPr>
              <p:cNvSpPr/>
              <p:nvPr/>
            </p:nvSpPr>
            <p:spPr>
              <a:xfrm>
                <a:off x="5486400" y="2971800"/>
                <a:ext cx="381000" cy="381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F1B51AC3-4F3E-BF12-DDF5-5D2DA7C87890}"/>
                  </a:ext>
                </a:extLst>
              </p:cNvPr>
              <p:cNvSpPr/>
              <p:nvPr/>
            </p:nvSpPr>
            <p:spPr>
              <a:xfrm>
                <a:off x="5943600" y="2971800"/>
                <a:ext cx="381000" cy="38100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0E34BA3B-2E90-2F8A-3942-B87B8B418F3F}"/>
                  </a:ext>
                </a:extLst>
              </p:cNvPr>
              <p:cNvSpPr/>
              <p:nvPr/>
            </p:nvSpPr>
            <p:spPr>
              <a:xfrm>
                <a:off x="6400800" y="2971800"/>
                <a:ext cx="381000" cy="381000"/>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87C43EC3-04A5-4B10-9446-B91845F74C86}"/>
                  </a:ext>
                </a:extLst>
              </p:cNvPr>
              <p:cNvSpPr/>
              <p:nvPr/>
            </p:nvSpPr>
            <p:spPr>
              <a:xfrm>
                <a:off x="6858000" y="2971800"/>
                <a:ext cx="381000" cy="3810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C77B9788-E66E-D570-BE3D-FEC45F4C4FB8}"/>
                  </a:ext>
                </a:extLst>
              </p:cNvPr>
              <p:cNvSpPr/>
              <p:nvPr/>
            </p:nvSpPr>
            <p:spPr>
              <a:xfrm>
                <a:off x="7315200" y="2971800"/>
                <a:ext cx="381000" cy="3810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FB967F9E-AD0E-99F8-4C92-7B0C15A40A2D}"/>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2091FB07-CEC0-1813-13B0-9458C73FC33F}"/>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81102973-DB18-170B-60B8-6FB5AB67E2C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E934C76D-A9A1-3F43-AD2E-F83FD4DC3839}"/>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0E717C25-74D2-B4D9-6D7E-B29CE3266224}"/>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0" name="Group 109">
            <a:extLst>
              <a:ext uri="{FF2B5EF4-FFF2-40B4-BE49-F238E27FC236}">
                <a16:creationId xmlns:a16="http://schemas.microsoft.com/office/drawing/2014/main" id="{44362C14-2121-1971-5E30-DEC513A70F0B}"/>
              </a:ext>
            </a:extLst>
          </p:cNvPr>
          <p:cNvGrpSpPr/>
          <p:nvPr/>
        </p:nvGrpSpPr>
        <p:grpSpPr>
          <a:xfrm>
            <a:off x="4751986" y="1663010"/>
            <a:ext cx="1414038" cy="1414038"/>
            <a:chOff x="4876800" y="1600199"/>
            <a:chExt cx="2819401" cy="2819401"/>
          </a:xfrm>
        </p:grpSpPr>
        <p:grpSp>
          <p:nvGrpSpPr>
            <p:cNvPr id="111" name="Group 110">
              <a:extLst>
                <a:ext uri="{FF2B5EF4-FFF2-40B4-BE49-F238E27FC236}">
                  <a16:creationId xmlns:a16="http://schemas.microsoft.com/office/drawing/2014/main" id="{D265122C-F95D-0F77-8C39-5871E49BA90A}"/>
                </a:ext>
              </a:extLst>
            </p:cNvPr>
            <p:cNvGrpSpPr/>
            <p:nvPr/>
          </p:nvGrpSpPr>
          <p:grpSpPr>
            <a:xfrm>
              <a:off x="5486400" y="3962400"/>
              <a:ext cx="2209800" cy="457200"/>
              <a:chOff x="5486400" y="3962400"/>
              <a:chExt cx="2209800" cy="457200"/>
            </a:xfrm>
          </p:grpSpPr>
          <p:sp>
            <p:nvSpPr>
              <p:cNvPr id="156" name="DRAM">
                <a:extLst>
                  <a:ext uri="{FF2B5EF4-FFF2-40B4-BE49-F238E27FC236}">
                    <a16:creationId xmlns:a16="http://schemas.microsoft.com/office/drawing/2014/main" id="{DAC1715B-6A79-BB15-14B4-7C550BE4BD21}"/>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14844BF7-6BE5-52F2-FAE1-BDC846F2B603}"/>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7367EA0F-32E9-B6B2-7F8D-2AF18E75F3A3}"/>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1B727991-23A0-9AD3-2845-DB5F30128624}"/>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E86BE4CE-33B9-BCCA-12A1-2BFDCDA72272}"/>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2" name="Group 111">
              <a:extLst>
                <a:ext uri="{FF2B5EF4-FFF2-40B4-BE49-F238E27FC236}">
                  <a16:creationId xmlns:a16="http://schemas.microsoft.com/office/drawing/2014/main" id="{37875A4C-8BA4-BD76-6587-65782774FAC8}"/>
                </a:ext>
              </a:extLst>
            </p:cNvPr>
            <p:cNvGrpSpPr/>
            <p:nvPr/>
          </p:nvGrpSpPr>
          <p:grpSpPr>
            <a:xfrm>
              <a:off x="4876800" y="1600200"/>
              <a:ext cx="457200" cy="2209800"/>
              <a:chOff x="4876800" y="1600200"/>
              <a:chExt cx="457200" cy="2209800"/>
            </a:xfrm>
          </p:grpSpPr>
          <p:sp>
            <p:nvSpPr>
              <p:cNvPr id="151" name="DRAM">
                <a:extLst>
                  <a:ext uri="{FF2B5EF4-FFF2-40B4-BE49-F238E27FC236}">
                    <a16:creationId xmlns:a16="http://schemas.microsoft.com/office/drawing/2014/main" id="{3047A10C-4FEB-217B-08EA-A792A98C978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2" name="DRAM">
                <a:extLst>
                  <a:ext uri="{FF2B5EF4-FFF2-40B4-BE49-F238E27FC236}">
                    <a16:creationId xmlns:a16="http://schemas.microsoft.com/office/drawing/2014/main" id="{CB593E2C-26E8-EA6D-6186-844CC9BB1092}"/>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3" name="DRAM">
                <a:extLst>
                  <a:ext uri="{FF2B5EF4-FFF2-40B4-BE49-F238E27FC236}">
                    <a16:creationId xmlns:a16="http://schemas.microsoft.com/office/drawing/2014/main" id="{3B468AA9-D62E-FE27-F87E-A606CBF6ED8C}"/>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4" name="DRAM">
                <a:extLst>
                  <a:ext uri="{FF2B5EF4-FFF2-40B4-BE49-F238E27FC236}">
                    <a16:creationId xmlns:a16="http://schemas.microsoft.com/office/drawing/2014/main" id="{B1FD441F-F92C-CA76-4469-FC65356BD656}"/>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5" name="DRAM">
                <a:extLst>
                  <a:ext uri="{FF2B5EF4-FFF2-40B4-BE49-F238E27FC236}">
                    <a16:creationId xmlns:a16="http://schemas.microsoft.com/office/drawing/2014/main" id="{081B1368-AB3C-1D70-680F-869B42C5BFD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3" name="Group 112">
              <a:extLst>
                <a:ext uri="{FF2B5EF4-FFF2-40B4-BE49-F238E27FC236}">
                  <a16:creationId xmlns:a16="http://schemas.microsoft.com/office/drawing/2014/main" id="{314BB626-0C6D-EC1E-1C4A-16D30A51D47E}"/>
                </a:ext>
              </a:extLst>
            </p:cNvPr>
            <p:cNvGrpSpPr/>
            <p:nvPr/>
          </p:nvGrpSpPr>
          <p:grpSpPr>
            <a:xfrm>
              <a:off x="5676900" y="1600199"/>
              <a:ext cx="1828800" cy="2362201"/>
              <a:chOff x="5676900" y="1170708"/>
              <a:chExt cx="1828800" cy="2791692"/>
            </a:xfrm>
          </p:grpSpPr>
          <p:cxnSp>
            <p:nvCxnSpPr>
              <p:cNvPr id="146" name="Straight Connector 145">
                <a:extLst>
                  <a:ext uri="{FF2B5EF4-FFF2-40B4-BE49-F238E27FC236}">
                    <a16:creationId xmlns:a16="http://schemas.microsoft.com/office/drawing/2014/main" id="{147CE309-B301-E137-5428-29A0D1850F9E}"/>
                  </a:ext>
                </a:extLst>
              </p:cNvPr>
              <p:cNvCxnSpPr>
                <a:cxnSpLocks/>
                <a:stCxn id="116" idx="0"/>
                <a:endCxn id="156"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78F6E6-9827-6811-70BE-2493C80C7A79}"/>
                  </a:ext>
                </a:extLst>
              </p:cNvPr>
              <p:cNvCxnSpPr>
                <a:cxnSpLocks/>
                <a:stCxn id="118" idx="0"/>
                <a:endCxn id="158"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ABE3392-0824-83EC-D863-95A2508959F1}"/>
                  </a:ext>
                </a:extLst>
              </p:cNvPr>
              <p:cNvCxnSpPr>
                <a:cxnSpLocks/>
                <a:stCxn id="119" idx="0"/>
                <a:endCxn id="159"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D10862B-948F-BD19-6A01-00426565F83C}"/>
                  </a:ext>
                </a:extLst>
              </p:cNvPr>
              <p:cNvCxnSpPr>
                <a:cxnSpLocks/>
                <a:stCxn id="120" idx="0"/>
                <a:endCxn id="160"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42ABFB7-566B-288A-3DF5-69D7AAAADA0B}"/>
                  </a:ext>
                </a:extLst>
              </p:cNvPr>
              <p:cNvCxnSpPr>
                <a:cxnSpLocks/>
                <a:stCxn id="117" idx="0"/>
                <a:endCxn id="157"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1EA196E2-E5C9-A708-50BA-DA78A6401B1A}"/>
                </a:ext>
              </a:extLst>
            </p:cNvPr>
            <p:cNvGrpSpPr/>
            <p:nvPr/>
          </p:nvGrpSpPr>
          <p:grpSpPr>
            <a:xfrm>
              <a:off x="5334000" y="1790700"/>
              <a:ext cx="2362201" cy="1828800"/>
              <a:chOff x="5333998" y="1790700"/>
              <a:chExt cx="2791691" cy="1828800"/>
            </a:xfrm>
          </p:grpSpPr>
          <p:cxnSp>
            <p:nvCxnSpPr>
              <p:cNvPr id="141" name="Straight Connector 140">
                <a:extLst>
                  <a:ext uri="{FF2B5EF4-FFF2-40B4-BE49-F238E27FC236}">
                    <a16:creationId xmlns:a16="http://schemas.microsoft.com/office/drawing/2014/main" id="{2DA01EE4-4402-1523-A0FE-486AB469C3E4}"/>
                  </a:ext>
                </a:extLst>
              </p:cNvPr>
              <p:cNvCxnSpPr>
                <a:cxnSpLocks/>
                <a:stCxn id="120" idx="6"/>
                <a:endCxn id="151"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A54BBE-E795-26B3-AA72-8E0AA8C14FC6}"/>
                  </a:ext>
                </a:extLst>
              </p:cNvPr>
              <p:cNvCxnSpPr>
                <a:cxnSpLocks/>
                <a:stCxn id="125" idx="6"/>
                <a:endCxn id="152"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7A474F-1B87-9D69-9014-66DFF6256AC1}"/>
                  </a:ext>
                </a:extLst>
              </p:cNvPr>
              <p:cNvCxnSpPr>
                <a:cxnSpLocks/>
                <a:stCxn id="130" idx="6"/>
                <a:endCxn id="153"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6AB509-3A87-6CB2-373A-61AF1C3E37C7}"/>
                  </a:ext>
                </a:extLst>
              </p:cNvPr>
              <p:cNvCxnSpPr>
                <a:cxnSpLocks/>
                <a:stCxn id="135" idx="6"/>
                <a:endCxn id="154"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FEEE6F9-7184-0D50-2ACF-356C5284D112}"/>
                  </a:ext>
                </a:extLst>
              </p:cNvPr>
              <p:cNvCxnSpPr>
                <a:cxnSpLocks/>
                <a:stCxn id="140" idx="6"/>
                <a:endCxn id="155"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D24273-1E2A-A54E-51E3-D1E36A9D6861}"/>
                </a:ext>
              </a:extLst>
            </p:cNvPr>
            <p:cNvGrpSpPr/>
            <p:nvPr/>
          </p:nvGrpSpPr>
          <p:grpSpPr>
            <a:xfrm>
              <a:off x="5486400" y="1600200"/>
              <a:ext cx="2209800" cy="2209800"/>
              <a:chOff x="5486400" y="1600200"/>
              <a:chExt cx="2209800" cy="2209800"/>
            </a:xfrm>
          </p:grpSpPr>
          <p:sp>
            <p:nvSpPr>
              <p:cNvPr id="116" name="Oval 115">
                <a:extLst>
                  <a:ext uri="{FF2B5EF4-FFF2-40B4-BE49-F238E27FC236}">
                    <a16:creationId xmlns:a16="http://schemas.microsoft.com/office/drawing/2014/main" id="{AF4D7578-A609-0852-029C-AFAB630F045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7" name="Oval 116">
                <a:extLst>
                  <a:ext uri="{FF2B5EF4-FFF2-40B4-BE49-F238E27FC236}">
                    <a16:creationId xmlns:a16="http://schemas.microsoft.com/office/drawing/2014/main" id="{C3B4EB90-E9E1-742E-5ED4-BDD73F45B11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8" name="Oval 117">
                <a:extLst>
                  <a:ext uri="{FF2B5EF4-FFF2-40B4-BE49-F238E27FC236}">
                    <a16:creationId xmlns:a16="http://schemas.microsoft.com/office/drawing/2014/main" id="{A234198A-C055-2CF2-2D39-BD6DF053E31B}"/>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9" name="Oval 118">
                <a:extLst>
                  <a:ext uri="{FF2B5EF4-FFF2-40B4-BE49-F238E27FC236}">
                    <a16:creationId xmlns:a16="http://schemas.microsoft.com/office/drawing/2014/main" id="{A3207CC5-3B8C-47C5-E971-A50C66838754}"/>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0" name="Oval 119">
                <a:extLst>
                  <a:ext uri="{FF2B5EF4-FFF2-40B4-BE49-F238E27FC236}">
                    <a16:creationId xmlns:a16="http://schemas.microsoft.com/office/drawing/2014/main" id="{0E33B9A3-CA68-0BB0-DD73-FB43E8EEC852}"/>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1" name="Oval 120">
                <a:extLst>
                  <a:ext uri="{FF2B5EF4-FFF2-40B4-BE49-F238E27FC236}">
                    <a16:creationId xmlns:a16="http://schemas.microsoft.com/office/drawing/2014/main" id="{09B4A3C9-82E2-C209-3747-2AB0C39E7371}"/>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4BA7E62C-F457-7D1E-D497-3C9CF9526404}"/>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BD168504-D31B-1EBA-0E30-AA284679BC5F}"/>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DC37C0EF-5017-3A03-79DE-522118891193}"/>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7C0CA901-3E96-F59D-6D00-B41831E998FF}"/>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CC29802C-8233-364A-234A-64CFC8A1E453}"/>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8490AB7E-BCE8-3CBC-358D-46C9F6030FA9}"/>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7F23CAFE-1E98-B8BB-0E8A-0DAC6F38F157}"/>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B73DD793-3DE5-1609-8722-FD2134EB8C24}"/>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DBD0556D-D5CB-EAF2-C87F-976E02E14B72}"/>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C0044857-2C12-8D83-901C-2522FFAF6377}"/>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E033CA06-DD73-3506-CF02-FFC1C0B715E0}"/>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2DF0F984-31C7-2276-5833-ADAA0B27C398}"/>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F855FCBB-3E6B-B3B7-F70C-0FF607AA01D7}"/>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65457800-CD9B-12BA-06B1-17F88B8D67AF}"/>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A10E6C29-65B3-7CB9-F3AE-F9B816C13A8E}"/>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36A75D3D-2CC3-325E-41AD-EBF60B1F39AA}"/>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FBCD1691-1EB2-06E4-8704-5A6B025D1F50}"/>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8DCE5CD0-58BA-FCBE-3976-DD7AB86AEBD6}"/>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958A121F-2BAB-ACFB-63F0-DD3C46FD6426}"/>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1" name="Group 160">
            <a:extLst>
              <a:ext uri="{FF2B5EF4-FFF2-40B4-BE49-F238E27FC236}">
                <a16:creationId xmlns:a16="http://schemas.microsoft.com/office/drawing/2014/main" id="{C4B0AD1A-DABF-B57A-C7C7-3A2D8B467921}"/>
              </a:ext>
            </a:extLst>
          </p:cNvPr>
          <p:cNvGrpSpPr/>
          <p:nvPr/>
        </p:nvGrpSpPr>
        <p:grpSpPr>
          <a:xfrm>
            <a:off x="6309514" y="1663010"/>
            <a:ext cx="1414038" cy="1414038"/>
            <a:chOff x="4876800" y="1600199"/>
            <a:chExt cx="2819401" cy="2819401"/>
          </a:xfrm>
        </p:grpSpPr>
        <p:grpSp>
          <p:nvGrpSpPr>
            <p:cNvPr id="162" name="Group 161">
              <a:extLst>
                <a:ext uri="{FF2B5EF4-FFF2-40B4-BE49-F238E27FC236}">
                  <a16:creationId xmlns:a16="http://schemas.microsoft.com/office/drawing/2014/main" id="{9729CA9C-3D9B-0DE6-662A-C3AD5E4086D7}"/>
                </a:ext>
              </a:extLst>
            </p:cNvPr>
            <p:cNvGrpSpPr/>
            <p:nvPr/>
          </p:nvGrpSpPr>
          <p:grpSpPr>
            <a:xfrm>
              <a:off x="5486400" y="3962400"/>
              <a:ext cx="2209800" cy="457200"/>
              <a:chOff x="5486400" y="3962400"/>
              <a:chExt cx="2209800" cy="457200"/>
            </a:xfrm>
          </p:grpSpPr>
          <p:sp>
            <p:nvSpPr>
              <p:cNvPr id="207" name="DRAM">
                <a:extLst>
                  <a:ext uri="{FF2B5EF4-FFF2-40B4-BE49-F238E27FC236}">
                    <a16:creationId xmlns:a16="http://schemas.microsoft.com/office/drawing/2014/main" id="{C4E028EC-DD69-626D-F9AE-608532D6982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6FFE53BC-DE17-C53E-409D-3094806ED2E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EDC245B1-6698-7BFD-F49B-468104CCE082}"/>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B751B439-E225-E86D-B93B-7EF769BF843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AC6DC4A7-33C0-0411-700E-583AF7C3F8D3}"/>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3" name="Group 162">
              <a:extLst>
                <a:ext uri="{FF2B5EF4-FFF2-40B4-BE49-F238E27FC236}">
                  <a16:creationId xmlns:a16="http://schemas.microsoft.com/office/drawing/2014/main" id="{0B2ABD2D-E2F7-20A7-2A0B-B4BCAE3E0521}"/>
                </a:ext>
              </a:extLst>
            </p:cNvPr>
            <p:cNvGrpSpPr/>
            <p:nvPr/>
          </p:nvGrpSpPr>
          <p:grpSpPr>
            <a:xfrm>
              <a:off x="4876800" y="1600200"/>
              <a:ext cx="457200" cy="2209800"/>
              <a:chOff x="4876800" y="1600200"/>
              <a:chExt cx="457200" cy="2209800"/>
            </a:xfrm>
          </p:grpSpPr>
          <p:sp>
            <p:nvSpPr>
              <p:cNvPr id="202" name="DRAM">
                <a:extLst>
                  <a:ext uri="{FF2B5EF4-FFF2-40B4-BE49-F238E27FC236}">
                    <a16:creationId xmlns:a16="http://schemas.microsoft.com/office/drawing/2014/main" id="{49694578-A5F2-FFC6-DBA9-59B16608BB05}"/>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3" name="DRAM">
                <a:extLst>
                  <a:ext uri="{FF2B5EF4-FFF2-40B4-BE49-F238E27FC236}">
                    <a16:creationId xmlns:a16="http://schemas.microsoft.com/office/drawing/2014/main" id="{BE2CA46D-646E-78BC-BE2F-6DDEBCE0CBCA}"/>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4" name="DRAM">
                <a:extLst>
                  <a:ext uri="{FF2B5EF4-FFF2-40B4-BE49-F238E27FC236}">
                    <a16:creationId xmlns:a16="http://schemas.microsoft.com/office/drawing/2014/main" id="{DBFD7E01-9EB8-5931-6847-19EDB0D767D2}"/>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5" name="DRAM">
                <a:extLst>
                  <a:ext uri="{FF2B5EF4-FFF2-40B4-BE49-F238E27FC236}">
                    <a16:creationId xmlns:a16="http://schemas.microsoft.com/office/drawing/2014/main" id="{543A7A1D-6288-05D1-5358-4C29E7F33E98}"/>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6" name="DRAM">
                <a:extLst>
                  <a:ext uri="{FF2B5EF4-FFF2-40B4-BE49-F238E27FC236}">
                    <a16:creationId xmlns:a16="http://schemas.microsoft.com/office/drawing/2014/main" id="{47907783-B628-97AB-F49E-8EAFCA0CC604}"/>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4" name="Group 163">
              <a:extLst>
                <a:ext uri="{FF2B5EF4-FFF2-40B4-BE49-F238E27FC236}">
                  <a16:creationId xmlns:a16="http://schemas.microsoft.com/office/drawing/2014/main" id="{8F245FE2-624C-4191-100A-4DCD5C374A75}"/>
                </a:ext>
              </a:extLst>
            </p:cNvPr>
            <p:cNvGrpSpPr/>
            <p:nvPr/>
          </p:nvGrpSpPr>
          <p:grpSpPr>
            <a:xfrm>
              <a:off x="5676900" y="1600199"/>
              <a:ext cx="1828800" cy="2362201"/>
              <a:chOff x="5676900" y="1170708"/>
              <a:chExt cx="1828800" cy="2791692"/>
            </a:xfrm>
          </p:grpSpPr>
          <p:cxnSp>
            <p:nvCxnSpPr>
              <p:cNvPr id="197" name="Straight Connector 196">
                <a:extLst>
                  <a:ext uri="{FF2B5EF4-FFF2-40B4-BE49-F238E27FC236}">
                    <a16:creationId xmlns:a16="http://schemas.microsoft.com/office/drawing/2014/main" id="{C415C56D-8594-D144-E652-F6873AED5A8D}"/>
                  </a:ext>
                </a:extLst>
              </p:cNvPr>
              <p:cNvCxnSpPr>
                <a:cxnSpLocks/>
                <a:stCxn id="167" idx="0"/>
                <a:endCxn id="207"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99BE976-DD98-2067-05D2-2294272B55C9}"/>
                  </a:ext>
                </a:extLst>
              </p:cNvPr>
              <p:cNvCxnSpPr>
                <a:cxnSpLocks/>
                <a:stCxn id="169" idx="0"/>
                <a:endCxn id="209"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6C926-71AC-8DAF-6DBF-1B5F46DD8965}"/>
                  </a:ext>
                </a:extLst>
              </p:cNvPr>
              <p:cNvCxnSpPr>
                <a:cxnSpLocks/>
                <a:stCxn id="170" idx="0"/>
                <a:endCxn id="210"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BCB8053-A3DE-2416-92F2-B545B8F726E7}"/>
                  </a:ext>
                </a:extLst>
              </p:cNvPr>
              <p:cNvCxnSpPr>
                <a:cxnSpLocks/>
                <a:stCxn id="171" idx="0"/>
                <a:endCxn id="211"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9F711C-6FEB-5236-59D4-5945DE8E49E2}"/>
                  </a:ext>
                </a:extLst>
              </p:cNvPr>
              <p:cNvCxnSpPr>
                <a:cxnSpLocks/>
                <a:stCxn id="168" idx="0"/>
                <a:endCxn id="208"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CC192DD9-7926-6D2F-064E-8F5EEB587E90}"/>
                </a:ext>
              </a:extLst>
            </p:cNvPr>
            <p:cNvGrpSpPr/>
            <p:nvPr/>
          </p:nvGrpSpPr>
          <p:grpSpPr>
            <a:xfrm>
              <a:off x="5334000" y="1790700"/>
              <a:ext cx="2362201" cy="1828800"/>
              <a:chOff x="5333998" y="1790700"/>
              <a:chExt cx="2791691" cy="1828800"/>
            </a:xfrm>
          </p:grpSpPr>
          <p:cxnSp>
            <p:nvCxnSpPr>
              <p:cNvPr id="192" name="Straight Connector 191">
                <a:extLst>
                  <a:ext uri="{FF2B5EF4-FFF2-40B4-BE49-F238E27FC236}">
                    <a16:creationId xmlns:a16="http://schemas.microsoft.com/office/drawing/2014/main" id="{A369B99A-A520-1713-A4E2-0AF0EBDB1B4A}"/>
                  </a:ext>
                </a:extLst>
              </p:cNvPr>
              <p:cNvCxnSpPr>
                <a:cxnSpLocks/>
                <a:stCxn id="171" idx="6"/>
                <a:endCxn id="202"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BD9279A-86C5-5DF3-97F8-071D00FD14EC}"/>
                  </a:ext>
                </a:extLst>
              </p:cNvPr>
              <p:cNvCxnSpPr>
                <a:cxnSpLocks/>
                <a:stCxn id="176" idx="6"/>
                <a:endCxn id="203"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0AEA62C-5669-0B80-0849-1B99F1F1D9A3}"/>
                  </a:ext>
                </a:extLst>
              </p:cNvPr>
              <p:cNvCxnSpPr>
                <a:cxnSpLocks/>
                <a:stCxn id="181" idx="6"/>
                <a:endCxn id="204"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5B09E48-8702-D902-4565-207CBE5B2DB1}"/>
                  </a:ext>
                </a:extLst>
              </p:cNvPr>
              <p:cNvCxnSpPr>
                <a:cxnSpLocks/>
                <a:stCxn id="186" idx="6"/>
                <a:endCxn id="205"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0C45816-7676-9B47-081F-7735276F25CD}"/>
                  </a:ext>
                </a:extLst>
              </p:cNvPr>
              <p:cNvCxnSpPr>
                <a:cxnSpLocks/>
                <a:stCxn id="191" idx="6"/>
                <a:endCxn id="206"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B2FB1C3D-26C9-B442-347A-A48CC0A2322D}"/>
                </a:ext>
              </a:extLst>
            </p:cNvPr>
            <p:cNvGrpSpPr/>
            <p:nvPr/>
          </p:nvGrpSpPr>
          <p:grpSpPr>
            <a:xfrm>
              <a:off x="5486400" y="1600200"/>
              <a:ext cx="2209800" cy="2209800"/>
              <a:chOff x="5486400" y="1600200"/>
              <a:chExt cx="2209800" cy="2209800"/>
            </a:xfrm>
          </p:grpSpPr>
          <p:sp>
            <p:nvSpPr>
              <p:cNvPr id="167" name="Oval 166">
                <a:extLst>
                  <a:ext uri="{FF2B5EF4-FFF2-40B4-BE49-F238E27FC236}">
                    <a16:creationId xmlns:a16="http://schemas.microsoft.com/office/drawing/2014/main" id="{500657AD-DEA4-B87A-ACFC-8159322FAB89}"/>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Oval 167">
                <a:extLst>
                  <a:ext uri="{FF2B5EF4-FFF2-40B4-BE49-F238E27FC236}">
                    <a16:creationId xmlns:a16="http://schemas.microsoft.com/office/drawing/2014/main" id="{3CA492AF-23E5-5A68-6634-F09E12E4F140}"/>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9" name="Oval 168">
                <a:extLst>
                  <a:ext uri="{FF2B5EF4-FFF2-40B4-BE49-F238E27FC236}">
                    <a16:creationId xmlns:a16="http://schemas.microsoft.com/office/drawing/2014/main" id="{C07CF968-1987-EC2A-91A7-7885788BF593}"/>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0" name="Oval 169">
                <a:extLst>
                  <a:ext uri="{FF2B5EF4-FFF2-40B4-BE49-F238E27FC236}">
                    <a16:creationId xmlns:a16="http://schemas.microsoft.com/office/drawing/2014/main" id="{37F707C4-140E-984A-952C-C146F89D96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1" name="Oval 170">
                <a:extLst>
                  <a:ext uri="{FF2B5EF4-FFF2-40B4-BE49-F238E27FC236}">
                    <a16:creationId xmlns:a16="http://schemas.microsoft.com/office/drawing/2014/main" id="{24F8C8D8-8E68-8AB3-3FD7-71ECB043B421}"/>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2" name="Oval 171">
                <a:extLst>
                  <a:ext uri="{FF2B5EF4-FFF2-40B4-BE49-F238E27FC236}">
                    <a16:creationId xmlns:a16="http://schemas.microsoft.com/office/drawing/2014/main" id="{F33CB237-F24E-14A1-0983-EAE54612EA48}"/>
                  </a:ext>
                </a:extLst>
              </p:cNvPr>
              <p:cNvSpPr/>
              <p:nvPr/>
            </p:nvSpPr>
            <p:spPr>
              <a:xfrm>
                <a:off x="54864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97D6E58F-876D-16AD-986D-EF96AC6D624A}"/>
                  </a:ext>
                </a:extLst>
              </p:cNvPr>
              <p:cNvSpPr/>
              <p:nvPr/>
            </p:nvSpPr>
            <p:spPr>
              <a:xfrm>
                <a:off x="59436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E29F4A5-0402-8162-3F90-ECC58037BE9A}"/>
                  </a:ext>
                </a:extLst>
              </p:cNvPr>
              <p:cNvSpPr/>
              <p:nvPr/>
            </p:nvSpPr>
            <p:spPr>
              <a:xfrm>
                <a:off x="64008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5C894045-A035-B919-B49B-2D7A44F7A24C}"/>
                  </a:ext>
                </a:extLst>
              </p:cNvPr>
              <p:cNvSpPr/>
              <p:nvPr/>
            </p:nvSpPr>
            <p:spPr>
              <a:xfrm>
                <a:off x="68580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5041934-53DE-2291-016C-CCEEA2E04188}"/>
                  </a:ext>
                </a:extLst>
              </p:cNvPr>
              <p:cNvSpPr/>
              <p:nvPr/>
            </p:nvSpPr>
            <p:spPr>
              <a:xfrm>
                <a:off x="7315200" y="20574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B431870C-F12C-98BA-A456-FEEF50FF5441}"/>
                  </a:ext>
                </a:extLst>
              </p:cNvPr>
              <p:cNvSpPr/>
              <p:nvPr/>
            </p:nvSpPr>
            <p:spPr>
              <a:xfrm>
                <a:off x="54864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CDA326B9-1B0F-5FC5-762F-B006EC16EA04}"/>
                  </a:ext>
                </a:extLst>
              </p:cNvPr>
              <p:cNvSpPr/>
              <p:nvPr/>
            </p:nvSpPr>
            <p:spPr>
              <a:xfrm>
                <a:off x="59436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E1F375AA-AE59-9717-0E28-0A87F4BA51BD}"/>
                  </a:ext>
                </a:extLst>
              </p:cNvPr>
              <p:cNvSpPr/>
              <p:nvPr/>
            </p:nvSpPr>
            <p:spPr>
              <a:xfrm>
                <a:off x="64008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128C73E7-347C-6BDF-E690-2DB793D55441}"/>
                  </a:ext>
                </a:extLst>
              </p:cNvPr>
              <p:cNvSpPr/>
              <p:nvPr/>
            </p:nvSpPr>
            <p:spPr>
              <a:xfrm>
                <a:off x="68580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53700731-5A84-EA36-3A6E-F64861D96FEC}"/>
                  </a:ext>
                </a:extLst>
              </p:cNvPr>
              <p:cNvSpPr/>
              <p:nvPr/>
            </p:nvSpPr>
            <p:spPr>
              <a:xfrm>
                <a:off x="7315200" y="25146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10D1F3A3-F78A-E80A-FB90-728A81605B75}"/>
                  </a:ext>
                </a:extLst>
              </p:cNvPr>
              <p:cNvSpPr/>
              <p:nvPr/>
            </p:nvSpPr>
            <p:spPr>
              <a:xfrm>
                <a:off x="54864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4D46226E-7BC2-CDB5-896E-6ABE7C988235}"/>
                  </a:ext>
                </a:extLst>
              </p:cNvPr>
              <p:cNvSpPr/>
              <p:nvPr/>
            </p:nvSpPr>
            <p:spPr>
              <a:xfrm>
                <a:off x="59436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80E22B57-23F9-A1DA-EA84-B237477D51E6}"/>
                  </a:ext>
                </a:extLst>
              </p:cNvPr>
              <p:cNvSpPr/>
              <p:nvPr/>
            </p:nvSpPr>
            <p:spPr>
              <a:xfrm>
                <a:off x="64008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F99A8D22-FE5B-FE4F-9AFA-B346DA69D5AF}"/>
                  </a:ext>
                </a:extLst>
              </p:cNvPr>
              <p:cNvSpPr/>
              <p:nvPr/>
            </p:nvSpPr>
            <p:spPr>
              <a:xfrm>
                <a:off x="68580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8E2DDA56-B0FB-2874-A0A5-1012B7DC35A8}"/>
                  </a:ext>
                </a:extLst>
              </p:cNvPr>
              <p:cNvSpPr/>
              <p:nvPr/>
            </p:nvSpPr>
            <p:spPr>
              <a:xfrm>
                <a:off x="7315200" y="29718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80496042-CD32-6655-958B-1A265D74D650}"/>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A1DB0F8A-F845-29D6-200C-2DF47257CC6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6FA6A045-CFAB-085B-6F31-76E1E1C9AFBD}"/>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052F8890-68D6-4260-4800-BB1B256D760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A4E2BD0D-78E1-9DE6-D4F7-6E5B97A91EB9}"/>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12" name="Rectangle 211">
            <a:extLst>
              <a:ext uri="{FF2B5EF4-FFF2-40B4-BE49-F238E27FC236}">
                <a16:creationId xmlns:a16="http://schemas.microsoft.com/office/drawing/2014/main" id="{B2005E0F-849E-5E2E-1EAF-3FF39113ADC1}"/>
              </a:ext>
            </a:extLst>
          </p:cNvPr>
          <p:cNvSpPr/>
          <p:nvPr/>
        </p:nvSpPr>
        <p:spPr>
          <a:xfrm>
            <a:off x="1475385" y="1324448"/>
            <a:ext cx="6477000" cy="19050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213" name="Straight Connector 212">
            <a:extLst>
              <a:ext uri="{FF2B5EF4-FFF2-40B4-BE49-F238E27FC236}">
                <a16:creationId xmlns:a16="http://schemas.microsoft.com/office/drawing/2014/main" id="{DC77E31F-7776-D079-8213-9FAF5EE659AA}"/>
              </a:ext>
            </a:extLst>
          </p:cNvPr>
          <p:cNvCxnSpPr>
            <a:cxnSpLocks/>
          </p:cNvCxnSpPr>
          <p:nvPr/>
        </p:nvCxnSpPr>
        <p:spPr>
          <a:xfrm flipH="1">
            <a:off x="1399185" y="1476848"/>
            <a:ext cx="6228824"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1948DBEA-DA08-82F0-5900-D08D3CB16E0F}"/>
              </a:ext>
            </a:extLst>
          </p:cNvPr>
          <p:cNvGrpSpPr/>
          <p:nvPr/>
        </p:nvGrpSpPr>
        <p:grpSpPr>
          <a:xfrm>
            <a:off x="1744430" y="1663010"/>
            <a:ext cx="4671060" cy="1033039"/>
            <a:chOff x="2174045" y="1329162"/>
            <a:chExt cx="4671060" cy="1033039"/>
          </a:xfrm>
        </p:grpSpPr>
        <p:cxnSp>
          <p:nvCxnSpPr>
            <p:cNvPr id="215" name="Straight Connector 214">
              <a:extLst>
                <a:ext uri="{FF2B5EF4-FFF2-40B4-BE49-F238E27FC236}">
                  <a16:creationId xmlns:a16="http://schemas.microsoft.com/office/drawing/2014/main" id="{402E0C80-0CB3-1DFC-BA6E-F4CB819AC190}"/>
                </a:ext>
              </a:extLst>
            </p:cNvPr>
            <p:cNvCxnSpPr>
              <a:cxnSpLocks/>
            </p:cNvCxnSpPr>
            <p:nvPr/>
          </p:nvCxnSpPr>
          <p:spPr>
            <a:xfrm flipV="1">
              <a:off x="2174045"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F62CF72-1AD9-CC10-BB95-B46B1BC3461D}"/>
                </a:ext>
              </a:extLst>
            </p:cNvPr>
            <p:cNvCxnSpPr>
              <a:cxnSpLocks/>
            </p:cNvCxnSpPr>
            <p:nvPr/>
          </p:nvCxnSpPr>
          <p:spPr>
            <a:xfrm flipV="1">
              <a:off x="3730049" y="1337174"/>
              <a:ext cx="0" cy="1025027"/>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3C8E9B2-F972-C08D-B733-C59B781C38D5}"/>
                </a:ext>
              </a:extLst>
            </p:cNvPr>
            <p:cNvCxnSpPr>
              <a:cxnSpLocks/>
            </p:cNvCxnSpPr>
            <p:nvPr/>
          </p:nvCxnSpPr>
          <p:spPr>
            <a:xfrm flipV="1">
              <a:off x="5303325" y="1329162"/>
              <a:ext cx="0" cy="1033039"/>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BED908A-4254-8D76-541F-4774AF62F578}"/>
                </a:ext>
              </a:extLst>
            </p:cNvPr>
            <p:cNvCxnSpPr>
              <a:cxnSpLocks/>
            </p:cNvCxnSpPr>
            <p:nvPr/>
          </p:nvCxnSpPr>
          <p:spPr>
            <a:xfrm flipV="1">
              <a:off x="6845105" y="1339315"/>
              <a:ext cx="0" cy="1022886"/>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sp>
        <p:nvSpPr>
          <p:cNvPr id="224" name="DRAM">
            <a:extLst>
              <a:ext uri="{FF2B5EF4-FFF2-40B4-BE49-F238E27FC236}">
                <a16:creationId xmlns:a16="http://schemas.microsoft.com/office/drawing/2014/main" id="{ED56E525-600A-350A-CE7D-E6BB2D6D79C9}"/>
              </a:ext>
            </a:extLst>
          </p:cNvPr>
          <p:cNvSpPr/>
          <p:nvPr/>
        </p:nvSpPr>
        <p:spPr>
          <a:xfrm rot="16200000">
            <a:off x="142431" y="2047802"/>
            <a:ext cx="2057400"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225" name="Group 224">
            <a:extLst>
              <a:ext uri="{FF2B5EF4-FFF2-40B4-BE49-F238E27FC236}">
                <a16:creationId xmlns:a16="http://schemas.microsoft.com/office/drawing/2014/main" id="{9A39ED76-4529-C78C-EA30-0D93206B5F23}"/>
              </a:ext>
            </a:extLst>
          </p:cNvPr>
          <p:cNvGrpSpPr/>
          <p:nvPr/>
        </p:nvGrpSpPr>
        <p:grpSpPr>
          <a:xfrm>
            <a:off x="1933523" y="1673163"/>
            <a:ext cx="2665827" cy="1402792"/>
            <a:chOff x="2134538" y="2243328"/>
            <a:chExt cx="2665827" cy="1490472"/>
          </a:xfrm>
        </p:grpSpPr>
        <p:grpSp>
          <p:nvGrpSpPr>
            <p:cNvPr id="226" name="Group 225">
              <a:extLst>
                <a:ext uri="{FF2B5EF4-FFF2-40B4-BE49-F238E27FC236}">
                  <a16:creationId xmlns:a16="http://schemas.microsoft.com/office/drawing/2014/main" id="{DB800D8A-AF10-2AC4-6D5A-F4BCAE15E968}"/>
                </a:ext>
              </a:extLst>
            </p:cNvPr>
            <p:cNvGrpSpPr/>
            <p:nvPr/>
          </p:nvGrpSpPr>
          <p:grpSpPr>
            <a:xfrm>
              <a:off x="2134538" y="2243328"/>
              <a:ext cx="1108299" cy="1490472"/>
              <a:chOff x="2134538" y="2243328"/>
              <a:chExt cx="1108299" cy="1490472"/>
            </a:xfrm>
          </p:grpSpPr>
          <p:grpSp>
            <p:nvGrpSpPr>
              <p:cNvPr id="266" name="Group 265">
                <a:extLst>
                  <a:ext uri="{FF2B5EF4-FFF2-40B4-BE49-F238E27FC236}">
                    <a16:creationId xmlns:a16="http://schemas.microsoft.com/office/drawing/2014/main" id="{6C3D128E-6972-D81F-22AF-116952873BCC}"/>
                  </a:ext>
                </a:extLst>
              </p:cNvPr>
              <p:cNvGrpSpPr/>
              <p:nvPr/>
            </p:nvGrpSpPr>
            <p:grpSpPr>
              <a:xfrm>
                <a:off x="2134538" y="3504497"/>
                <a:ext cx="1108299" cy="229303"/>
                <a:chOff x="5486400" y="3962400"/>
                <a:chExt cx="2209800" cy="457200"/>
              </a:xfrm>
            </p:grpSpPr>
            <p:sp>
              <p:nvSpPr>
                <p:cNvPr id="273" name="DRAM">
                  <a:extLst>
                    <a:ext uri="{FF2B5EF4-FFF2-40B4-BE49-F238E27FC236}">
                      <a16:creationId xmlns:a16="http://schemas.microsoft.com/office/drawing/2014/main" id="{88CA1D5A-9C42-836B-8CC5-713C2893475B}"/>
                    </a:ext>
                  </a:extLst>
                </p:cNvPr>
                <p:cNvSpPr/>
                <p:nvPr/>
              </p:nvSpPr>
              <p:spPr>
                <a:xfrm>
                  <a:off x="54864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4" name="DRAM">
                  <a:extLst>
                    <a:ext uri="{FF2B5EF4-FFF2-40B4-BE49-F238E27FC236}">
                      <a16:creationId xmlns:a16="http://schemas.microsoft.com/office/drawing/2014/main" id="{7B6C45F7-4162-DA73-D715-80EDA3493FD5}"/>
                    </a:ext>
                  </a:extLst>
                </p:cNvPr>
                <p:cNvSpPr/>
                <p:nvPr/>
              </p:nvSpPr>
              <p:spPr>
                <a:xfrm>
                  <a:off x="59436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5" name="DRAM">
                  <a:extLst>
                    <a:ext uri="{FF2B5EF4-FFF2-40B4-BE49-F238E27FC236}">
                      <a16:creationId xmlns:a16="http://schemas.microsoft.com/office/drawing/2014/main" id="{7648CFF9-F6C3-B30F-FDF1-31C5BA7786D4}"/>
                    </a:ext>
                  </a:extLst>
                </p:cNvPr>
                <p:cNvSpPr/>
                <p:nvPr/>
              </p:nvSpPr>
              <p:spPr>
                <a:xfrm>
                  <a:off x="64008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6" name="DRAM">
                  <a:extLst>
                    <a:ext uri="{FF2B5EF4-FFF2-40B4-BE49-F238E27FC236}">
                      <a16:creationId xmlns:a16="http://schemas.microsoft.com/office/drawing/2014/main" id="{ABC4E3DB-9E0C-057D-03A2-B9EB1A543297}"/>
                    </a:ext>
                  </a:extLst>
                </p:cNvPr>
                <p:cNvSpPr/>
                <p:nvPr/>
              </p:nvSpPr>
              <p:spPr>
                <a:xfrm>
                  <a:off x="68580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7" name="DRAM">
                  <a:extLst>
                    <a:ext uri="{FF2B5EF4-FFF2-40B4-BE49-F238E27FC236}">
                      <a16:creationId xmlns:a16="http://schemas.microsoft.com/office/drawing/2014/main" id="{AF4AC96C-2C49-1CDC-8E08-2E05CB6A00E8}"/>
                    </a:ext>
                  </a:extLst>
                </p:cNvPr>
                <p:cNvSpPr/>
                <p:nvPr/>
              </p:nvSpPr>
              <p:spPr>
                <a:xfrm>
                  <a:off x="73152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67" name="Group 266">
                <a:extLst>
                  <a:ext uri="{FF2B5EF4-FFF2-40B4-BE49-F238E27FC236}">
                    <a16:creationId xmlns:a16="http://schemas.microsoft.com/office/drawing/2014/main" id="{4F76F2FD-1A54-DDA6-CF07-7E846DAD7759}"/>
                  </a:ext>
                </a:extLst>
              </p:cNvPr>
              <p:cNvGrpSpPr/>
              <p:nvPr/>
            </p:nvGrpSpPr>
            <p:grpSpPr>
              <a:xfrm>
                <a:off x="2230081" y="2243328"/>
                <a:ext cx="917213" cy="1261169"/>
                <a:chOff x="5676900" y="990600"/>
                <a:chExt cx="1828800" cy="2971800"/>
              </a:xfrm>
            </p:grpSpPr>
            <p:cxnSp>
              <p:nvCxnSpPr>
                <p:cNvPr id="268" name="Straight Connector 267">
                  <a:extLst>
                    <a:ext uri="{FF2B5EF4-FFF2-40B4-BE49-F238E27FC236}">
                      <a16:creationId xmlns:a16="http://schemas.microsoft.com/office/drawing/2014/main" id="{4D666B80-76CD-E6ED-D8A2-809620DA3F83}"/>
                    </a:ext>
                  </a:extLst>
                </p:cNvPr>
                <p:cNvCxnSpPr>
                  <a:cxnSpLocks/>
                  <a:endCxn id="273"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30395F8-3CDD-D46E-949F-A12771591700}"/>
                    </a:ext>
                  </a:extLst>
                </p:cNvPr>
                <p:cNvCxnSpPr>
                  <a:cxnSpLocks/>
                  <a:endCxn id="275" idx="0"/>
                </p:cNvCxnSpPr>
                <p:nvPr/>
              </p:nvCxnSpPr>
              <p:spPr>
                <a:xfrm>
                  <a:off x="6591299"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2045D98-07C6-C6C6-CFE4-7DC32DC1C3A8}"/>
                    </a:ext>
                  </a:extLst>
                </p:cNvPr>
                <p:cNvCxnSpPr>
                  <a:cxnSpLocks/>
                  <a:endCxn id="276"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28E6F1E-D8AB-6049-6722-29415A152DAA}"/>
                    </a:ext>
                  </a:extLst>
                </p:cNvPr>
                <p:cNvCxnSpPr>
                  <a:cxnSpLocks/>
                  <a:endCxn id="277"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A3F8AC9-D7F4-29E9-9A01-46EB3B1E1C80}"/>
                    </a:ext>
                  </a:extLst>
                </p:cNvPr>
                <p:cNvCxnSpPr>
                  <a:cxnSpLocks/>
                  <a:endCxn id="274"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nvGrpSpPr>
            <p:cNvPr id="227" name="Group 226">
              <a:extLst>
                <a:ext uri="{FF2B5EF4-FFF2-40B4-BE49-F238E27FC236}">
                  <a16:creationId xmlns:a16="http://schemas.microsoft.com/office/drawing/2014/main" id="{8B840DF0-3309-E6DE-EFAD-20D2A882B65C}"/>
                </a:ext>
              </a:extLst>
            </p:cNvPr>
            <p:cNvGrpSpPr/>
            <p:nvPr/>
          </p:nvGrpSpPr>
          <p:grpSpPr>
            <a:xfrm>
              <a:off x="3692066" y="2243328"/>
              <a:ext cx="1108299" cy="1490472"/>
              <a:chOff x="3692066" y="2243328"/>
              <a:chExt cx="1108299" cy="1490472"/>
            </a:xfrm>
          </p:grpSpPr>
          <p:grpSp>
            <p:nvGrpSpPr>
              <p:cNvPr id="254" name="Group 253">
                <a:extLst>
                  <a:ext uri="{FF2B5EF4-FFF2-40B4-BE49-F238E27FC236}">
                    <a16:creationId xmlns:a16="http://schemas.microsoft.com/office/drawing/2014/main" id="{B09A963D-D053-8871-33A0-2416C63D4472}"/>
                  </a:ext>
                </a:extLst>
              </p:cNvPr>
              <p:cNvGrpSpPr/>
              <p:nvPr/>
            </p:nvGrpSpPr>
            <p:grpSpPr>
              <a:xfrm>
                <a:off x="3692066" y="3504497"/>
                <a:ext cx="1108299" cy="229303"/>
                <a:chOff x="5486400" y="3962400"/>
                <a:chExt cx="2209800" cy="457200"/>
              </a:xfrm>
            </p:grpSpPr>
            <p:sp>
              <p:nvSpPr>
                <p:cNvPr id="261" name="DRAM">
                  <a:extLst>
                    <a:ext uri="{FF2B5EF4-FFF2-40B4-BE49-F238E27FC236}">
                      <a16:creationId xmlns:a16="http://schemas.microsoft.com/office/drawing/2014/main" id="{D2C19464-0533-09E3-18A4-976BD23F087B}"/>
                    </a:ext>
                  </a:extLst>
                </p:cNvPr>
                <p:cNvSpPr/>
                <p:nvPr/>
              </p:nvSpPr>
              <p:spPr>
                <a:xfrm>
                  <a:off x="54864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2" name="DRAM">
                  <a:extLst>
                    <a:ext uri="{FF2B5EF4-FFF2-40B4-BE49-F238E27FC236}">
                      <a16:creationId xmlns:a16="http://schemas.microsoft.com/office/drawing/2014/main" id="{2F1A6B18-6B8C-12F7-F0CC-3576E0CB4B12}"/>
                    </a:ext>
                  </a:extLst>
                </p:cNvPr>
                <p:cNvSpPr/>
                <p:nvPr/>
              </p:nvSpPr>
              <p:spPr>
                <a:xfrm>
                  <a:off x="59436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3" name="DRAM">
                  <a:extLst>
                    <a:ext uri="{FF2B5EF4-FFF2-40B4-BE49-F238E27FC236}">
                      <a16:creationId xmlns:a16="http://schemas.microsoft.com/office/drawing/2014/main" id="{E703FCF1-29CA-A8DE-AEBD-863F9ACAC6C4}"/>
                    </a:ext>
                  </a:extLst>
                </p:cNvPr>
                <p:cNvSpPr/>
                <p:nvPr/>
              </p:nvSpPr>
              <p:spPr>
                <a:xfrm>
                  <a:off x="64008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4" name="DRAM">
                  <a:extLst>
                    <a:ext uri="{FF2B5EF4-FFF2-40B4-BE49-F238E27FC236}">
                      <a16:creationId xmlns:a16="http://schemas.microsoft.com/office/drawing/2014/main" id="{9E7E5177-E65A-A12E-56DE-E33E6286FC67}"/>
                    </a:ext>
                  </a:extLst>
                </p:cNvPr>
                <p:cNvSpPr/>
                <p:nvPr/>
              </p:nvSpPr>
              <p:spPr>
                <a:xfrm>
                  <a:off x="68580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5" name="DRAM">
                  <a:extLst>
                    <a:ext uri="{FF2B5EF4-FFF2-40B4-BE49-F238E27FC236}">
                      <a16:creationId xmlns:a16="http://schemas.microsoft.com/office/drawing/2014/main" id="{461D493C-E0D8-51C7-3FD1-477C8557604F}"/>
                    </a:ext>
                  </a:extLst>
                </p:cNvPr>
                <p:cNvSpPr/>
                <p:nvPr/>
              </p:nvSpPr>
              <p:spPr>
                <a:xfrm>
                  <a:off x="7315200" y="3962400"/>
                  <a:ext cx="381000" cy="457200"/>
                </a:xfrm>
                <a:prstGeom prst="roundRect">
                  <a:avLst>
                    <a:gd name="adj" fmla="val 11319"/>
                  </a:avLst>
                </a:prstGeom>
                <a:solidFill>
                  <a:schemeClr val="accent4"/>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55" name="Group 254">
                <a:extLst>
                  <a:ext uri="{FF2B5EF4-FFF2-40B4-BE49-F238E27FC236}">
                    <a16:creationId xmlns:a16="http://schemas.microsoft.com/office/drawing/2014/main" id="{DF03980A-C8A5-A6C7-AB3D-F27A867628B6}"/>
                  </a:ext>
                </a:extLst>
              </p:cNvPr>
              <p:cNvGrpSpPr/>
              <p:nvPr/>
            </p:nvGrpSpPr>
            <p:grpSpPr>
              <a:xfrm>
                <a:off x="3787609" y="2243328"/>
                <a:ext cx="917213" cy="1261169"/>
                <a:chOff x="5676900" y="990600"/>
                <a:chExt cx="1828800" cy="2971800"/>
              </a:xfrm>
            </p:grpSpPr>
            <p:cxnSp>
              <p:nvCxnSpPr>
                <p:cNvPr id="256" name="Straight Connector 255">
                  <a:extLst>
                    <a:ext uri="{FF2B5EF4-FFF2-40B4-BE49-F238E27FC236}">
                      <a16:creationId xmlns:a16="http://schemas.microsoft.com/office/drawing/2014/main" id="{BD3D8CDE-9D2C-76ED-5983-5F09BD871F90}"/>
                    </a:ext>
                  </a:extLst>
                </p:cNvPr>
                <p:cNvCxnSpPr>
                  <a:cxnSpLocks/>
                  <a:endCxn id="261" idx="0"/>
                </p:cNvCxnSpPr>
                <p:nvPr/>
              </p:nvCxnSpPr>
              <p:spPr>
                <a:xfrm>
                  <a:off x="56769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445551A-2D1E-76EF-61BA-BA03694B1F5D}"/>
                    </a:ext>
                  </a:extLst>
                </p:cNvPr>
                <p:cNvCxnSpPr>
                  <a:cxnSpLocks/>
                  <a:endCxn id="263" idx="0"/>
                </p:cNvCxnSpPr>
                <p:nvPr/>
              </p:nvCxnSpPr>
              <p:spPr>
                <a:xfrm>
                  <a:off x="65913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AB4274E-0819-90CC-91FF-F5C2F2048F49}"/>
                    </a:ext>
                  </a:extLst>
                </p:cNvPr>
                <p:cNvCxnSpPr>
                  <a:cxnSpLocks/>
                  <a:endCxn id="264" idx="0"/>
                </p:cNvCxnSpPr>
                <p:nvPr/>
              </p:nvCxnSpPr>
              <p:spPr>
                <a:xfrm>
                  <a:off x="70485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548FC3C-4F71-FA18-F4C8-543E0D1B5A95}"/>
                    </a:ext>
                  </a:extLst>
                </p:cNvPr>
                <p:cNvCxnSpPr>
                  <a:cxnSpLocks/>
                  <a:endCxn id="265" idx="0"/>
                </p:cNvCxnSpPr>
                <p:nvPr/>
              </p:nvCxnSpPr>
              <p:spPr>
                <a:xfrm>
                  <a:off x="75057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BD29CFC-709B-0CA4-A80A-8268BC9618A7}"/>
                    </a:ext>
                  </a:extLst>
                </p:cNvPr>
                <p:cNvCxnSpPr>
                  <a:cxnSpLocks/>
                  <a:endCxn id="262" idx="0"/>
                </p:cNvCxnSpPr>
                <p:nvPr/>
              </p:nvCxnSpPr>
              <p:spPr>
                <a:xfrm>
                  <a:off x="6134100" y="990600"/>
                  <a:ext cx="0" cy="2971800"/>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78" name="Group 277">
            <a:extLst>
              <a:ext uri="{FF2B5EF4-FFF2-40B4-BE49-F238E27FC236}">
                <a16:creationId xmlns:a16="http://schemas.microsoft.com/office/drawing/2014/main" id="{751D7810-28AE-9675-5D77-8AA91A762EF3}"/>
              </a:ext>
            </a:extLst>
          </p:cNvPr>
          <p:cNvGrpSpPr/>
          <p:nvPr/>
        </p:nvGrpSpPr>
        <p:grpSpPr>
          <a:xfrm>
            <a:off x="1627784" y="2350920"/>
            <a:ext cx="1414038" cy="191087"/>
            <a:chOff x="1828799" y="2017072"/>
            <a:chExt cx="1414038" cy="191087"/>
          </a:xfrm>
        </p:grpSpPr>
        <p:sp>
          <p:nvSpPr>
            <p:cNvPr id="279" name="DRAM">
              <a:extLst>
                <a:ext uri="{FF2B5EF4-FFF2-40B4-BE49-F238E27FC236}">
                  <a16:creationId xmlns:a16="http://schemas.microsoft.com/office/drawing/2014/main" id="{C35A3294-BDFD-9E12-C8D2-EE371A532BA2}"/>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0" name="Straight Connector 279">
              <a:extLst>
                <a:ext uri="{FF2B5EF4-FFF2-40B4-BE49-F238E27FC236}">
                  <a16:creationId xmlns:a16="http://schemas.microsoft.com/office/drawing/2014/main" id="{3BB5EC43-D735-AFE7-E0A5-7713F28751D2}"/>
                </a:ext>
              </a:extLst>
            </p:cNvPr>
            <p:cNvCxnSpPr>
              <a:cxnSpLocks/>
              <a:stCxn id="285" idx="6"/>
              <a:endCxn id="279"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879A072C-338B-12D6-4838-76398FE22BCF}"/>
                </a:ext>
              </a:extLst>
            </p:cNvPr>
            <p:cNvSpPr/>
            <p:nvPr/>
          </p:nvSpPr>
          <p:spPr>
            <a:xfrm>
              <a:off x="213453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2" name="Oval 281">
              <a:extLst>
                <a:ext uri="{FF2B5EF4-FFF2-40B4-BE49-F238E27FC236}">
                  <a16:creationId xmlns:a16="http://schemas.microsoft.com/office/drawing/2014/main" id="{E55D7B27-5DC1-AAA0-0DA4-5CA6F9821F1F}"/>
                </a:ext>
              </a:extLst>
            </p:cNvPr>
            <p:cNvSpPr/>
            <p:nvPr/>
          </p:nvSpPr>
          <p:spPr>
            <a:xfrm>
              <a:off x="236384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3" name="Oval 282">
              <a:extLst>
                <a:ext uri="{FF2B5EF4-FFF2-40B4-BE49-F238E27FC236}">
                  <a16:creationId xmlns:a16="http://schemas.microsoft.com/office/drawing/2014/main" id="{C170B65F-3D9F-0D69-73EE-EF153E8DC964}"/>
                </a:ext>
              </a:extLst>
            </p:cNvPr>
            <p:cNvSpPr/>
            <p:nvPr/>
          </p:nvSpPr>
          <p:spPr>
            <a:xfrm>
              <a:off x="2593144"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4" name="Oval 283">
              <a:extLst>
                <a:ext uri="{FF2B5EF4-FFF2-40B4-BE49-F238E27FC236}">
                  <a16:creationId xmlns:a16="http://schemas.microsoft.com/office/drawing/2014/main" id="{C3A4C91E-C5D4-40BA-C7EA-83A4FB7C3E43}"/>
                </a:ext>
              </a:extLst>
            </p:cNvPr>
            <p:cNvSpPr/>
            <p:nvPr/>
          </p:nvSpPr>
          <p:spPr>
            <a:xfrm>
              <a:off x="282244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5" name="Oval 284">
              <a:extLst>
                <a:ext uri="{FF2B5EF4-FFF2-40B4-BE49-F238E27FC236}">
                  <a16:creationId xmlns:a16="http://schemas.microsoft.com/office/drawing/2014/main" id="{096A691E-5AFE-95A5-99D1-5E53171BEB91}"/>
                </a:ext>
              </a:extLst>
            </p:cNvPr>
            <p:cNvSpPr/>
            <p:nvPr/>
          </p:nvSpPr>
          <p:spPr>
            <a:xfrm>
              <a:off x="305175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86" name="Group 285">
            <a:extLst>
              <a:ext uri="{FF2B5EF4-FFF2-40B4-BE49-F238E27FC236}">
                <a16:creationId xmlns:a16="http://schemas.microsoft.com/office/drawing/2014/main" id="{41E04434-98A9-5CCF-5F67-B1136DF1B683}"/>
              </a:ext>
            </a:extLst>
          </p:cNvPr>
          <p:cNvGrpSpPr/>
          <p:nvPr/>
        </p:nvGrpSpPr>
        <p:grpSpPr>
          <a:xfrm>
            <a:off x="3185312" y="2350920"/>
            <a:ext cx="1414038" cy="191087"/>
            <a:chOff x="3386327" y="2017072"/>
            <a:chExt cx="1414038" cy="191087"/>
          </a:xfrm>
        </p:grpSpPr>
        <p:sp>
          <p:nvSpPr>
            <p:cNvPr id="287" name="DRAM">
              <a:extLst>
                <a:ext uri="{FF2B5EF4-FFF2-40B4-BE49-F238E27FC236}">
                  <a16:creationId xmlns:a16="http://schemas.microsoft.com/office/drawing/2014/main" id="{5C80A2B5-B64C-A3F0-B2E9-643764B7C188}"/>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88" name="Straight Connector 287">
              <a:extLst>
                <a:ext uri="{FF2B5EF4-FFF2-40B4-BE49-F238E27FC236}">
                  <a16:creationId xmlns:a16="http://schemas.microsoft.com/office/drawing/2014/main" id="{4E25ACFE-4602-3A75-551D-615C41A7A20D}"/>
                </a:ext>
              </a:extLst>
            </p:cNvPr>
            <p:cNvCxnSpPr>
              <a:cxnSpLocks/>
              <a:endCxn id="287"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1435732A-384B-BF54-7817-CFC26522B3DB}"/>
                </a:ext>
              </a:extLst>
            </p:cNvPr>
            <p:cNvSpPr/>
            <p:nvPr/>
          </p:nvSpPr>
          <p:spPr>
            <a:xfrm>
              <a:off x="369206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0" name="Oval 289">
              <a:extLst>
                <a:ext uri="{FF2B5EF4-FFF2-40B4-BE49-F238E27FC236}">
                  <a16:creationId xmlns:a16="http://schemas.microsoft.com/office/drawing/2014/main" id="{BC1D30A3-B202-3482-27EA-D1D86950AC92}"/>
                </a:ext>
              </a:extLst>
            </p:cNvPr>
            <p:cNvSpPr/>
            <p:nvPr/>
          </p:nvSpPr>
          <p:spPr>
            <a:xfrm>
              <a:off x="392136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1" name="Oval 290">
              <a:extLst>
                <a:ext uri="{FF2B5EF4-FFF2-40B4-BE49-F238E27FC236}">
                  <a16:creationId xmlns:a16="http://schemas.microsoft.com/office/drawing/2014/main" id="{BC551B06-4978-618A-DF4D-90C300541FD5}"/>
                </a:ext>
              </a:extLst>
            </p:cNvPr>
            <p:cNvSpPr/>
            <p:nvPr/>
          </p:nvSpPr>
          <p:spPr>
            <a:xfrm>
              <a:off x="4150672"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2" name="Oval 291">
              <a:extLst>
                <a:ext uri="{FF2B5EF4-FFF2-40B4-BE49-F238E27FC236}">
                  <a16:creationId xmlns:a16="http://schemas.microsoft.com/office/drawing/2014/main" id="{93459750-2AB3-AE71-EC96-277FF0E3A1AA}"/>
                </a:ext>
              </a:extLst>
            </p:cNvPr>
            <p:cNvSpPr/>
            <p:nvPr/>
          </p:nvSpPr>
          <p:spPr>
            <a:xfrm>
              <a:off x="437997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3" name="Oval 292">
              <a:extLst>
                <a:ext uri="{FF2B5EF4-FFF2-40B4-BE49-F238E27FC236}">
                  <a16:creationId xmlns:a16="http://schemas.microsoft.com/office/drawing/2014/main" id="{925605BB-32BB-C536-E210-5A4F49A05F8B}"/>
                </a:ext>
              </a:extLst>
            </p:cNvPr>
            <p:cNvSpPr/>
            <p:nvPr/>
          </p:nvSpPr>
          <p:spPr>
            <a:xfrm>
              <a:off x="460927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1" name="Group 330">
            <a:extLst>
              <a:ext uri="{FF2B5EF4-FFF2-40B4-BE49-F238E27FC236}">
                <a16:creationId xmlns:a16="http://schemas.microsoft.com/office/drawing/2014/main" id="{8B1B3ED4-45C8-77E4-07E9-3A3F07ED4419}"/>
              </a:ext>
            </a:extLst>
          </p:cNvPr>
          <p:cNvGrpSpPr/>
          <p:nvPr/>
        </p:nvGrpSpPr>
        <p:grpSpPr>
          <a:xfrm>
            <a:off x="1627784" y="1891128"/>
            <a:ext cx="1414038" cy="191087"/>
            <a:chOff x="1828799" y="2017072"/>
            <a:chExt cx="1414038" cy="191087"/>
          </a:xfrm>
        </p:grpSpPr>
        <p:sp>
          <p:nvSpPr>
            <p:cNvPr id="332" name="DRAM">
              <a:extLst>
                <a:ext uri="{FF2B5EF4-FFF2-40B4-BE49-F238E27FC236}">
                  <a16:creationId xmlns:a16="http://schemas.microsoft.com/office/drawing/2014/main" id="{7EE68B79-0BDF-D7EC-0D67-9F3EC025BF67}"/>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33" name="Straight Connector 332">
              <a:extLst>
                <a:ext uri="{FF2B5EF4-FFF2-40B4-BE49-F238E27FC236}">
                  <a16:creationId xmlns:a16="http://schemas.microsoft.com/office/drawing/2014/main" id="{FD072386-6453-5695-FF21-E665ECE2B147}"/>
                </a:ext>
              </a:extLst>
            </p:cNvPr>
            <p:cNvCxnSpPr>
              <a:cxnSpLocks/>
              <a:stCxn id="338" idx="6"/>
              <a:endCxn id="332"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34" name="Oval 333">
              <a:extLst>
                <a:ext uri="{FF2B5EF4-FFF2-40B4-BE49-F238E27FC236}">
                  <a16:creationId xmlns:a16="http://schemas.microsoft.com/office/drawing/2014/main" id="{DE527410-678A-8F73-2277-93FB261A64FC}"/>
                </a:ext>
              </a:extLst>
            </p:cNvPr>
            <p:cNvSpPr/>
            <p:nvPr/>
          </p:nvSpPr>
          <p:spPr>
            <a:xfrm>
              <a:off x="213453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5" name="Oval 334">
              <a:extLst>
                <a:ext uri="{FF2B5EF4-FFF2-40B4-BE49-F238E27FC236}">
                  <a16:creationId xmlns:a16="http://schemas.microsoft.com/office/drawing/2014/main" id="{4165B646-EF15-8011-5FF9-D7EF94F4730D}"/>
                </a:ext>
              </a:extLst>
            </p:cNvPr>
            <p:cNvSpPr/>
            <p:nvPr/>
          </p:nvSpPr>
          <p:spPr>
            <a:xfrm>
              <a:off x="236384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6" name="Oval 335">
              <a:extLst>
                <a:ext uri="{FF2B5EF4-FFF2-40B4-BE49-F238E27FC236}">
                  <a16:creationId xmlns:a16="http://schemas.microsoft.com/office/drawing/2014/main" id="{6BAFFE52-6A53-E9E5-D685-49ACE3B9B3D4}"/>
                </a:ext>
              </a:extLst>
            </p:cNvPr>
            <p:cNvSpPr/>
            <p:nvPr/>
          </p:nvSpPr>
          <p:spPr>
            <a:xfrm>
              <a:off x="2593144"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7" name="Oval 336">
              <a:extLst>
                <a:ext uri="{FF2B5EF4-FFF2-40B4-BE49-F238E27FC236}">
                  <a16:creationId xmlns:a16="http://schemas.microsoft.com/office/drawing/2014/main" id="{367AE665-AC83-E4C2-895C-3AFED95252A2}"/>
                </a:ext>
              </a:extLst>
            </p:cNvPr>
            <p:cNvSpPr/>
            <p:nvPr/>
          </p:nvSpPr>
          <p:spPr>
            <a:xfrm>
              <a:off x="2822448"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8" name="Oval 337">
              <a:extLst>
                <a:ext uri="{FF2B5EF4-FFF2-40B4-BE49-F238E27FC236}">
                  <a16:creationId xmlns:a16="http://schemas.microsoft.com/office/drawing/2014/main" id="{056A4AF3-4049-24A4-034B-CA7773F2FD6B}"/>
                </a:ext>
              </a:extLst>
            </p:cNvPr>
            <p:cNvSpPr/>
            <p:nvPr/>
          </p:nvSpPr>
          <p:spPr>
            <a:xfrm>
              <a:off x="3051751"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39" name="Group 338">
            <a:extLst>
              <a:ext uri="{FF2B5EF4-FFF2-40B4-BE49-F238E27FC236}">
                <a16:creationId xmlns:a16="http://schemas.microsoft.com/office/drawing/2014/main" id="{7C9806C2-E998-C6D7-C941-3AAE38E8871F}"/>
              </a:ext>
            </a:extLst>
          </p:cNvPr>
          <p:cNvGrpSpPr/>
          <p:nvPr/>
        </p:nvGrpSpPr>
        <p:grpSpPr>
          <a:xfrm>
            <a:off x="3185312" y="1891128"/>
            <a:ext cx="1414038" cy="191087"/>
            <a:chOff x="3386327" y="2017072"/>
            <a:chExt cx="1414038" cy="191087"/>
          </a:xfrm>
        </p:grpSpPr>
        <p:sp>
          <p:nvSpPr>
            <p:cNvPr id="340" name="DRAM">
              <a:extLst>
                <a:ext uri="{FF2B5EF4-FFF2-40B4-BE49-F238E27FC236}">
                  <a16:creationId xmlns:a16="http://schemas.microsoft.com/office/drawing/2014/main" id="{666118CA-BD9B-ED39-50D2-2826C0C1DD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41" name="Straight Connector 340">
              <a:extLst>
                <a:ext uri="{FF2B5EF4-FFF2-40B4-BE49-F238E27FC236}">
                  <a16:creationId xmlns:a16="http://schemas.microsoft.com/office/drawing/2014/main" id="{B91B5FC9-1342-3446-5B8E-2EA81024FA2B}"/>
                </a:ext>
              </a:extLst>
            </p:cNvPr>
            <p:cNvCxnSpPr>
              <a:cxnSpLocks/>
              <a:endCxn id="340"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42" name="Oval 341">
              <a:extLst>
                <a:ext uri="{FF2B5EF4-FFF2-40B4-BE49-F238E27FC236}">
                  <a16:creationId xmlns:a16="http://schemas.microsoft.com/office/drawing/2014/main" id="{73C07C20-BAA9-106B-CAE9-9B670868FB84}"/>
                </a:ext>
              </a:extLst>
            </p:cNvPr>
            <p:cNvSpPr/>
            <p:nvPr/>
          </p:nvSpPr>
          <p:spPr>
            <a:xfrm>
              <a:off x="369206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3" name="Oval 342">
              <a:extLst>
                <a:ext uri="{FF2B5EF4-FFF2-40B4-BE49-F238E27FC236}">
                  <a16:creationId xmlns:a16="http://schemas.microsoft.com/office/drawing/2014/main" id="{A83ADA2C-2FFC-48A3-D1D4-3F90792E1436}"/>
                </a:ext>
              </a:extLst>
            </p:cNvPr>
            <p:cNvSpPr/>
            <p:nvPr/>
          </p:nvSpPr>
          <p:spPr>
            <a:xfrm>
              <a:off x="392136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4" name="Oval 343">
              <a:extLst>
                <a:ext uri="{FF2B5EF4-FFF2-40B4-BE49-F238E27FC236}">
                  <a16:creationId xmlns:a16="http://schemas.microsoft.com/office/drawing/2014/main" id="{BF7A768D-6FA9-0465-95A7-C9FB7B87651F}"/>
                </a:ext>
              </a:extLst>
            </p:cNvPr>
            <p:cNvSpPr/>
            <p:nvPr/>
          </p:nvSpPr>
          <p:spPr>
            <a:xfrm>
              <a:off x="4150672"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5" name="Oval 344">
              <a:extLst>
                <a:ext uri="{FF2B5EF4-FFF2-40B4-BE49-F238E27FC236}">
                  <a16:creationId xmlns:a16="http://schemas.microsoft.com/office/drawing/2014/main" id="{99EEC3A4-7F24-BE05-0468-A22B85ECC12F}"/>
                </a:ext>
              </a:extLst>
            </p:cNvPr>
            <p:cNvSpPr/>
            <p:nvPr/>
          </p:nvSpPr>
          <p:spPr>
            <a:xfrm>
              <a:off x="4379976"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6" name="Oval 345">
              <a:extLst>
                <a:ext uri="{FF2B5EF4-FFF2-40B4-BE49-F238E27FC236}">
                  <a16:creationId xmlns:a16="http://schemas.microsoft.com/office/drawing/2014/main" id="{CDE2C779-A438-CB1E-9EF5-1CE337FDB528}"/>
                </a:ext>
              </a:extLst>
            </p:cNvPr>
            <p:cNvSpPr/>
            <p:nvPr/>
          </p:nvSpPr>
          <p:spPr>
            <a:xfrm>
              <a:off x="4609279" y="2017072"/>
              <a:ext cx="191086" cy="191086"/>
            </a:xfrm>
            <a:prstGeom prst="ellipse">
              <a:avLst/>
            </a:prstGeom>
            <a:solidFill>
              <a:schemeClr val="accent4"/>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63" name="Group 362">
            <a:extLst>
              <a:ext uri="{FF2B5EF4-FFF2-40B4-BE49-F238E27FC236}">
                <a16:creationId xmlns:a16="http://schemas.microsoft.com/office/drawing/2014/main" id="{03D2156D-53C1-3291-762A-E3E769A325C9}"/>
              </a:ext>
            </a:extLst>
          </p:cNvPr>
          <p:cNvGrpSpPr/>
          <p:nvPr/>
        </p:nvGrpSpPr>
        <p:grpSpPr>
          <a:xfrm>
            <a:off x="1627784" y="2120734"/>
            <a:ext cx="1414038" cy="191087"/>
            <a:chOff x="1828799" y="2017072"/>
            <a:chExt cx="1414038" cy="191087"/>
          </a:xfrm>
        </p:grpSpPr>
        <p:sp>
          <p:nvSpPr>
            <p:cNvPr id="364" name="DRAM">
              <a:extLst>
                <a:ext uri="{FF2B5EF4-FFF2-40B4-BE49-F238E27FC236}">
                  <a16:creationId xmlns:a16="http://schemas.microsoft.com/office/drawing/2014/main" id="{A33476AE-7D06-4E1D-1B7D-97E59F879668}"/>
                </a:ext>
              </a:extLst>
            </p:cNvPr>
            <p:cNvSpPr/>
            <p:nvPr/>
          </p:nvSpPr>
          <p:spPr>
            <a:xfrm rot="5400000">
              <a:off x="1847908"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65" name="Straight Connector 364">
              <a:extLst>
                <a:ext uri="{FF2B5EF4-FFF2-40B4-BE49-F238E27FC236}">
                  <a16:creationId xmlns:a16="http://schemas.microsoft.com/office/drawing/2014/main" id="{1EF0EBBB-D2DF-53FC-DAC4-10D3F8354D02}"/>
                </a:ext>
              </a:extLst>
            </p:cNvPr>
            <p:cNvCxnSpPr>
              <a:cxnSpLocks/>
              <a:stCxn id="370" idx="6"/>
              <a:endCxn id="364" idx="0"/>
            </p:cNvCxnSpPr>
            <p:nvPr/>
          </p:nvCxnSpPr>
          <p:spPr>
            <a:xfrm flipH="1">
              <a:off x="2058103" y="2112615"/>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66" name="Oval 365">
              <a:extLst>
                <a:ext uri="{FF2B5EF4-FFF2-40B4-BE49-F238E27FC236}">
                  <a16:creationId xmlns:a16="http://schemas.microsoft.com/office/drawing/2014/main" id="{BB3EAAC7-A09E-3CDA-3AE9-710BB8289FF7}"/>
                </a:ext>
              </a:extLst>
            </p:cNvPr>
            <p:cNvSpPr/>
            <p:nvPr/>
          </p:nvSpPr>
          <p:spPr>
            <a:xfrm>
              <a:off x="213453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7" name="Oval 366">
              <a:extLst>
                <a:ext uri="{FF2B5EF4-FFF2-40B4-BE49-F238E27FC236}">
                  <a16:creationId xmlns:a16="http://schemas.microsoft.com/office/drawing/2014/main" id="{6632B356-D188-8AAB-A0D4-C288F31747E5}"/>
                </a:ext>
              </a:extLst>
            </p:cNvPr>
            <p:cNvSpPr/>
            <p:nvPr/>
          </p:nvSpPr>
          <p:spPr>
            <a:xfrm>
              <a:off x="236384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8" name="Oval 367">
              <a:extLst>
                <a:ext uri="{FF2B5EF4-FFF2-40B4-BE49-F238E27FC236}">
                  <a16:creationId xmlns:a16="http://schemas.microsoft.com/office/drawing/2014/main" id="{60B64B00-9738-5F63-2EE8-20C8ABAC0D89}"/>
                </a:ext>
              </a:extLst>
            </p:cNvPr>
            <p:cNvSpPr/>
            <p:nvPr/>
          </p:nvSpPr>
          <p:spPr>
            <a:xfrm>
              <a:off x="2593144"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9" name="Oval 368">
              <a:extLst>
                <a:ext uri="{FF2B5EF4-FFF2-40B4-BE49-F238E27FC236}">
                  <a16:creationId xmlns:a16="http://schemas.microsoft.com/office/drawing/2014/main" id="{C95BA703-DAF0-035F-9AB1-4BF32675062B}"/>
                </a:ext>
              </a:extLst>
            </p:cNvPr>
            <p:cNvSpPr/>
            <p:nvPr/>
          </p:nvSpPr>
          <p:spPr>
            <a:xfrm>
              <a:off x="2822448"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0" name="Oval 369">
              <a:extLst>
                <a:ext uri="{FF2B5EF4-FFF2-40B4-BE49-F238E27FC236}">
                  <a16:creationId xmlns:a16="http://schemas.microsoft.com/office/drawing/2014/main" id="{28A21BD4-37FE-E7C7-123C-CCE1B237055E}"/>
                </a:ext>
              </a:extLst>
            </p:cNvPr>
            <p:cNvSpPr/>
            <p:nvPr/>
          </p:nvSpPr>
          <p:spPr>
            <a:xfrm>
              <a:off x="3051751"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71" name="Group 370">
            <a:extLst>
              <a:ext uri="{FF2B5EF4-FFF2-40B4-BE49-F238E27FC236}">
                <a16:creationId xmlns:a16="http://schemas.microsoft.com/office/drawing/2014/main" id="{6DB68126-E3CB-0E33-EA5A-3A5D6B094E52}"/>
              </a:ext>
            </a:extLst>
          </p:cNvPr>
          <p:cNvGrpSpPr/>
          <p:nvPr/>
        </p:nvGrpSpPr>
        <p:grpSpPr>
          <a:xfrm>
            <a:off x="3185312" y="2120734"/>
            <a:ext cx="1414038" cy="191087"/>
            <a:chOff x="3386327" y="2017072"/>
            <a:chExt cx="1414038" cy="191087"/>
          </a:xfrm>
        </p:grpSpPr>
        <p:sp>
          <p:nvSpPr>
            <p:cNvPr id="372" name="DRAM">
              <a:extLst>
                <a:ext uri="{FF2B5EF4-FFF2-40B4-BE49-F238E27FC236}">
                  <a16:creationId xmlns:a16="http://schemas.microsoft.com/office/drawing/2014/main" id="{29A80598-D0EC-5775-86EE-43E2E1FB6CEF}"/>
                </a:ext>
              </a:extLst>
            </p:cNvPr>
            <p:cNvSpPr/>
            <p:nvPr/>
          </p:nvSpPr>
          <p:spPr>
            <a:xfrm rot="5400000">
              <a:off x="3405436" y="1997964"/>
              <a:ext cx="191086" cy="229303"/>
            </a:xfrm>
            <a:prstGeom prst="roundRect">
              <a:avLst>
                <a:gd name="adj" fmla="val 11319"/>
              </a:avLst>
            </a:prstGeom>
            <a:solidFill>
              <a:schemeClr val="accent1">
                <a:lumMod val="60000"/>
                <a:lumOff val="40000"/>
              </a:schemeClr>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73" name="Straight Connector 372">
              <a:extLst>
                <a:ext uri="{FF2B5EF4-FFF2-40B4-BE49-F238E27FC236}">
                  <a16:creationId xmlns:a16="http://schemas.microsoft.com/office/drawing/2014/main" id="{F42B0436-F9FD-8CDF-CCD5-78F4C72F1BF6}"/>
                </a:ext>
              </a:extLst>
            </p:cNvPr>
            <p:cNvCxnSpPr>
              <a:cxnSpLocks/>
              <a:endCxn id="372" idx="0"/>
            </p:cNvCxnSpPr>
            <p:nvPr/>
          </p:nvCxnSpPr>
          <p:spPr>
            <a:xfrm flipH="1" flipV="1">
              <a:off x="3615631" y="2112616"/>
              <a:ext cx="1184734" cy="1"/>
            </a:xfrm>
            <a:prstGeom prst="line">
              <a:avLst/>
            </a:prstGeom>
            <a:solidFill>
              <a:schemeClr val="tx1">
                <a:lumMod val="65000"/>
                <a:lumOff val="35000"/>
              </a:schemeClr>
            </a:solidFill>
            <a:ln w="254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895AA001-B87F-4D73-257A-892D7F7E91E2}"/>
                </a:ext>
              </a:extLst>
            </p:cNvPr>
            <p:cNvSpPr/>
            <p:nvPr/>
          </p:nvSpPr>
          <p:spPr>
            <a:xfrm>
              <a:off x="369206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5" name="Oval 374">
              <a:extLst>
                <a:ext uri="{FF2B5EF4-FFF2-40B4-BE49-F238E27FC236}">
                  <a16:creationId xmlns:a16="http://schemas.microsoft.com/office/drawing/2014/main" id="{EC220833-140A-6751-410A-E409792A18A0}"/>
                </a:ext>
              </a:extLst>
            </p:cNvPr>
            <p:cNvSpPr/>
            <p:nvPr/>
          </p:nvSpPr>
          <p:spPr>
            <a:xfrm>
              <a:off x="392136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6" name="Oval 375">
              <a:extLst>
                <a:ext uri="{FF2B5EF4-FFF2-40B4-BE49-F238E27FC236}">
                  <a16:creationId xmlns:a16="http://schemas.microsoft.com/office/drawing/2014/main" id="{EBBCDD01-3E41-9C17-E672-F4EDE43F9363}"/>
                </a:ext>
              </a:extLst>
            </p:cNvPr>
            <p:cNvSpPr/>
            <p:nvPr/>
          </p:nvSpPr>
          <p:spPr>
            <a:xfrm>
              <a:off x="4150672"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7" name="Oval 376">
              <a:extLst>
                <a:ext uri="{FF2B5EF4-FFF2-40B4-BE49-F238E27FC236}">
                  <a16:creationId xmlns:a16="http://schemas.microsoft.com/office/drawing/2014/main" id="{99CA265E-A624-86F0-8FB0-C8DDE9CA6C8E}"/>
                </a:ext>
              </a:extLst>
            </p:cNvPr>
            <p:cNvSpPr/>
            <p:nvPr/>
          </p:nvSpPr>
          <p:spPr>
            <a:xfrm>
              <a:off x="4379976"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8" name="Oval 377">
              <a:extLst>
                <a:ext uri="{FF2B5EF4-FFF2-40B4-BE49-F238E27FC236}">
                  <a16:creationId xmlns:a16="http://schemas.microsoft.com/office/drawing/2014/main" id="{3ABCE4AB-361A-42F9-B07B-7AFD362BF2E2}"/>
                </a:ext>
              </a:extLst>
            </p:cNvPr>
            <p:cNvSpPr/>
            <p:nvPr/>
          </p:nvSpPr>
          <p:spPr>
            <a:xfrm>
              <a:off x="4609279" y="2017072"/>
              <a:ext cx="191086" cy="191086"/>
            </a:xfrm>
            <a:prstGeom prst="ellipse">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330" name="TextBox 329">
            <a:extLst>
              <a:ext uri="{FF2B5EF4-FFF2-40B4-BE49-F238E27FC236}">
                <a16:creationId xmlns:a16="http://schemas.microsoft.com/office/drawing/2014/main" id="{170B0079-999B-634A-50ED-EC07C4B48580}"/>
              </a:ext>
            </a:extLst>
          </p:cNvPr>
          <p:cNvSpPr txBox="1"/>
          <p:nvPr/>
        </p:nvSpPr>
        <p:spPr>
          <a:xfrm>
            <a:off x="4310776" y="1052317"/>
            <a:ext cx="4305183"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segmented global wordline</a:t>
            </a:r>
          </a:p>
        </p:txBody>
      </p:sp>
      <p:sp>
        <p:nvSpPr>
          <p:cNvPr id="320" name="Rectangle 319">
            <a:extLst>
              <a:ext uri="{FF2B5EF4-FFF2-40B4-BE49-F238E27FC236}">
                <a16:creationId xmlns:a16="http://schemas.microsoft.com/office/drawing/2014/main" id="{44C2EA2F-00A4-DCDF-747B-A44DEA526E5E}"/>
              </a:ext>
            </a:extLst>
          </p:cNvPr>
          <p:cNvSpPr/>
          <p:nvPr/>
        </p:nvSpPr>
        <p:spPr>
          <a:xfrm>
            <a:off x="-14722" y="3568396"/>
            <a:ext cx="9143999"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Fine-grained DRAM for processing-using-DRAM: </a:t>
            </a:r>
          </a:p>
        </p:txBody>
      </p:sp>
      <p:grpSp>
        <p:nvGrpSpPr>
          <p:cNvPr id="2" name="Group 1">
            <a:extLst>
              <a:ext uri="{FF2B5EF4-FFF2-40B4-BE49-F238E27FC236}">
                <a16:creationId xmlns:a16="http://schemas.microsoft.com/office/drawing/2014/main" id="{CA353D25-7C61-28E5-1100-1CC7B4D8880D}"/>
              </a:ext>
            </a:extLst>
          </p:cNvPr>
          <p:cNvGrpSpPr/>
          <p:nvPr/>
        </p:nvGrpSpPr>
        <p:grpSpPr>
          <a:xfrm>
            <a:off x="7530" y="3929127"/>
            <a:ext cx="9470110" cy="1612035"/>
            <a:chOff x="549218" y="3454216"/>
            <a:chExt cx="8426174" cy="1627778"/>
          </a:xfrm>
        </p:grpSpPr>
        <p:sp>
          <p:nvSpPr>
            <p:cNvPr id="3" name="TextBox 2">
              <a:extLst>
                <a:ext uri="{FF2B5EF4-FFF2-40B4-BE49-F238E27FC236}">
                  <a16:creationId xmlns:a16="http://schemas.microsoft.com/office/drawing/2014/main" id="{411F4A0B-A23D-C33A-7950-12FA9B0D025F}"/>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1</a:t>
              </a:r>
            </a:p>
          </p:txBody>
        </p:sp>
        <p:sp>
          <p:nvSpPr>
            <p:cNvPr id="5" name="TextBox 4">
              <a:extLst>
                <a:ext uri="{FF2B5EF4-FFF2-40B4-BE49-F238E27FC236}">
                  <a16:creationId xmlns:a16="http://schemas.microsoft.com/office/drawing/2014/main" id="{348D7EEB-F02B-39FC-5EC9-DAEF6ABE8039}"/>
                </a:ext>
              </a:extLst>
            </p:cNvPr>
            <p:cNvSpPr txBox="1"/>
            <p:nvPr/>
          </p:nvSpPr>
          <p:spPr>
            <a:xfrm>
              <a:off x="974390" y="3528082"/>
              <a:ext cx="8001002" cy="15539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Improves SIMD utilization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a single PUD operation, only access the DRAM mats with target data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for multiple PUD operations, execute independent operations concurrently</a:t>
              </a:r>
              <a:b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b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 </a:t>
              </a:r>
              <a:r>
                <a:rPr kumimoji="0" lang="en-US" sz="18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multiple instruction, multiple data (MIMD) execution model </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grpSp>
        <p:nvGrpSpPr>
          <p:cNvPr id="222" name="Group 221">
            <a:extLst>
              <a:ext uri="{FF2B5EF4-FFF2-40B4-BE49-F238E27FC236}">
                <a16:creationId xmlns:a16="http://schemas.microsoft.com/office/drawing/2014/main" id="{CA463EB3-29EF-E48C-7F93-8A36AAAFF4CC}"/>
              </a:ext>
            </a:extLst>
          </p:cNvPr>
          <p:cNvGrpSpPr/>
          <p:nvPr/>
        </p:nvGrpSpPr>
        <p:grpSpPr>
          <a:xfrm>
            <a:off x="5052233" y="1671022"/>
            <a:ext cx="2665827" cy="1402792"/>
            <a:chOff x="2134538" y="2243328"/>
            <a:chExt cx="2665827" cy="1490472"/>
          </a:xfrm>
        </p:grpSpPr>
        <p:grpSp>
          <p:nvGrpSpPr>
            <p:cNvPr id="233" name="Group 232">
              <a:extLst>
                <a:ext uri="{FF2B5EF4-FFF2-40B4-BE49-F238E27FC236}">
                  <a16:creationId xmlns:a16="http://schemas.microsoft.com/office/drawing/2014/main" id="{EC7A130A-037A-B46D-37B2-1B1AA2CBB091}"/>
                </a:ext>
              </a:extLst>
            </p:cNvPr>
            <p:cNvGrpSpPr/>
            <p:nvPr/>
          </p:nvGrpSpPr>
          <p:grpSpPr>
            <a:xfrm>
              <a:off x="2134538" y="2243328"/>
              <a:ext cx="1108299" cy="1490472"/>
              <a:chOff x="2134538" y="2243328"/>
              <a:chExt cx="1108299" cy="1490472"/>
            </a:xfrm>
          </p:grpSpPr>
          <p:grpSp>
            <p:nvGrpSpPr>
              <p:cNvPr id="247" name="Group 246">
                <a:extLst>
                  <a:ext uri="{FF2B5EF4-FFF2-40B4-BE49-F238E27FC236}">
                    <a16:creationId xmlns:a16="http://schemas.microsoft.com/office/drawing/2014/main" id="{86C16793-43EB-366C-EFA8-7054F8644B1C}"/>
                  </a:ext>
                </a:extLst>
              </p:cNvPr>
              <p:cNvGrpSpPr/>
              <p:nvPr/>
            </p:nvGrpSpPr>
            <p:grpSpPr>
              <a:xfrm>
                <a:off x="2134538" y="3504497"/>
                <a:ext cx="1108299" cy="229303"/>
                <a:chOff x="5486400" y="3962400"/>
                <a:chExt cx="2209800" cy="457200"/>
              </a:xfrm>
            </p:grpSpPr>
            <p:sp>
              <p:nvSpPr>
                <p:cNvPr id="294" name="DRAM">
                  <a:extLst>
                    <a:ext uri="{FF2B5EF4-FFF2-40B4-BE49-F238E27FC236}">
                      <a16:creationId xmlns:a16="http://schemas.microsoft.com/office/drawing/2014/main" id="{1A473BC3-230D-0F94-13FC-E75C927123C2}"/>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5" name="DRAM">
                  <a:extLst>
                    <a:ext uri="{FF2B5EF4-FFF2-40B4-BE49-F238E27FC236}">
                      <a16:creationId xmlns:a16="http://schemas.microsoft.com/office/drawing/2014/main" id="{439924DB-28CB-D5E3-4874-3D9B78DA362B}"/>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6" name="DRAM">
                  <a:extLst>
                    <a:ext uri="{FF2B5EF4-FFF2-40B4-BE49-F238E27FC236}">
                      <a16:creationId xmlns:a16="http://schemas.microsoft.com/office/drawing/2014/main" id="{5250AA90-06BB-85A5-1A59-2A63CDB5501C}"/>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7" name="DRAM">
                  <a:extLst>
                    <a:ext uri="{FF2B5EF4-FFF2-40B4-BE49-F238E27FC236}">
                      <a16:creationId xmlns:a16="http://schemas.microsoft.com/office/drawing/2014/main" id="{B9E1949F-7857-10B1-89E6-61D6FFA00C56}"/>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8" name="DRAM">
                  <a:extLst>
                    <a:ext uri="{FF2B5EF4-FFF2-40B4-BE49-F238E27FC236}">
                      <a16:creationId xmlns:a16="http://schemas.microsoft.com/office/drawing/2014/main" id="{40B46F78-EB64-C5A8-EDC2-AE4B4E98061B}"/>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48" name="Group 247">
                <a:extLst>
                  <a:ext uri="{FF2B5EF4-FFF2-40B4-BE49-F238E27FC236}">
                    <a16:creationId xmlns:a16="http://schemas.microsoft.com/office/drawing/2014/main" id="{7057E7EF-43F8-7654-6627-4F946840DC10}"/>
                  </a:ext>
                </a:extLst>
              </p:cNvPr>
              <p:cNvGrpSpPr/>
              <p:nvPr/>
            </p:nvGrpSpPr>
            <p:grpSpPr>
              <a:xfrm>
                <a:off x="2230081" y="2243328"/>
                <a:ext cx="917213" cy="1261169"/>
                <a:chOff x="5676900" y="990600"/>
                <a:chExt cx="1828800" cy="2971800"/>
              </a:xfrm>
            </p:grpSpPr>
            <p:cxnSp>
              <p:nvCxnSpPr>
                <p:cNvPr id="249" name="Straight Connector 248">
                  <a:extLst>
                    <a:ext uri="{FF2B5EF4-FFF2-40B4-BE49-F238E27FC236}">
                      <a16:creationId xmlns:a16="http://schemas.microsoft.com/office/drawing/2014/main" id="{4E3D9DA7-DA56-F5C5-AA92-E3DABA7CBFC9}"/>
                    </a:ext>
                  </a:extLst>
                </p:cNvPr>
                <p:cNvCxnSpPr>
                  <a:cxnSpLocks/>
                  <a:endCxn id="294"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87422FE9-DC21-1578-91C9-76BC15C38F3D}"/>
                    </a:ext>
                  </a:extLst>
                </p:cNvPr>
                <p:cNvCxnSpPr>
                  <a:cxnSpLocks/>
                  <a:endCxn id="296" idx="0"/>
                </p:cNvCxnSpPr>
                <p:nvPr/>
              </p:nvCxnSpPr>
              <p:spPr>
                <a:xfrm>
                  <a:off x="6591299"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D5027420-D0C9-ECBF-8512-1D07632A9527}"/>
                    </a:ext>
                  </a:extLst>
                </p:cNvPr>
                <p:cNvCxnSpPr>
                  <a:cxnSpLocks/>
                  <a:endCxn id="297"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79C66344-C314-5963-7623-2D57BE747A69}"/>
                    </a:ext>
                  </a:extLst>
                </p:cNvPr>
                <p:cNvCxnSpPr>
                  <a:cxnSpLocks/>
                  <a:endCxn id="298"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0A7B4DE0-7B2C-05F7-7F68-0BB48BD09599}"/>
                    </a:ext>
                  </a:extLst>
                </p:cNvPr>
                <p:cNvCxnSpPr>
                  <a:cxnSpLocks/>
                  <a:endCxn id="295"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nvGrpSpPr>
            <p:cNvPr id="234" name="Group 233">
              <a:extLst>
                <a:ext uri="{FF2B5EF4-FFF2-40B4-BE49-F238E27FC236}">
                  <a16:creationId xmlns:a16="http://schemas.microsoft.com/office/drawing/2014/main" id="{30BAA28D-3E8F-EE0D-ECD3-1B91698ECA9A}"/>
                </a:ext>
              </a:extLst>
            </p:cNvPr>
            <p:cNvGrpSpPr/>
            <p:nvPr/>
          </p:nvGrpSpPr>
          <p:grpSpPr>
            <a:xfrm>
              <a:off x="3692066" y="2243328"/>
              <a:ext cx="1108299" cy="1490472"/>
              <a:chOff x="3692066" y="2243328"/>
              <a:chExt cx="1108299" cy="1490472"/>
            </a:xfrm>
          </p:grpSpPr>
          <p:grpSp>
            <p:nvGrpSpPr>
              <p:cNvPr id="235" name="Group 234">
                <a:extLst>
                  <a:ext uri="{FF2B5EF4-FFF2-40B4-BE49-F238E27FC236}">
                    <a16:creationId xmlns:a16="http://schemas.microsoft.com/office/drawing/2014/main" id="{5FBC66E6-15E8-6588-43F1-BCE0278680C6}"/>
                  </a:ext>
                </a:extLst>
              </p:cNvPr>
              <p:cNvGrpSpPr/>
              <p:nvPr/>
            </p:nvGrpSpPr>
            <p:grpSpPr>
              <a:xfrm>
                <a:off x="3692066" y="3504497"/>
                <a:ext cx="1108299" cy="229303"/>
                <a:chOff x="5486400" y="3962400"/>
                <a:chExt cx="2209800" cy="457200"/>
              </a:xfrm>
            </p:grpSpPr>
            <p:sp>
              <p:nvSpPr>
                <p:cNvPr id="242" name="DRAM">
                  <a:extLst>
                    <a:ext uri="{FF2B5EF4-FFF2-40B4-BE49-F238E27FC236}">
                      <a16:creationId xmlns:a16="http://schemas.microsoft.com/office/drawing/2014/main" id="{BF5F35A0-1A2B-7251-383C-8B634052D258}"/>
                    </a:ext>
                  </a:extLst>
                </p:cNvPr>
                <p:cNvSpPr/>
                <p:nvPr/>
              </p:nvSpPr>
              <p:spPr>
                <a:xfrm>
                  <a:off x="54864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3" name="DRAM">
                  <a:extLst>
                    <a:ext uri="{FF2B5EF4-FFF2-40B4-BE49-F238E27FC236}">
                      <a16:creationId xmlns:a16="http://schemas.microsoft.com/office/drawing/2014/main" id="{2273CB65-5AA7-735F-EA55-294094F5E9A0}"/>
                    </a:ext>
                  </a:extLst>
                </p:cNvPr>
                <p:cNvSpPr/>
                <p:nvPr/>
              </p:nvSpPr>
              <p:spPr>
                <a:xfrm>
                  <a:off x="59436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4" name="DRAM">
                  <a:extLst>
                    <a:ext uri="{FF2B5EF4-FFF2-40B4-BE49-F238E27FC236}">
                      <a16:creationId xmlns:a16="http://schemas.microsoft.com/office/drawing/2014/main" id="{C473BE62-F99E-2D40-AAEF-5CB59B563C17}"/>
                    </a:ext>
                  </a:extLst>
                </p:cNvPr>
                <p:cNvSpPr/>
                <p:nvPr/>
              </p:nvSpPr>
              <p:spPr>
                <a:xfrm>
                  <a:off x="64008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5" name="DRAM">
                  <a:extLst>
                    <a:ext uri="{FF2B5EF4-FFF2-40B4-BE49-F238E27FC236}">
                      <a16:creationId xmlns:a16="http://schemas.microsoft.com/office/drawing/2014/main" id="{CBE5B55C-7FEE-A218-3860-3CC2DE2503C7}"/>
                    </a:ext>
                  </a:extLst>
                </p:cNvPr>
                <p:cNvSpPr/>
                <p:nvPr/>
              </p:nvSpPr>
              <p:spPr>
                <a:xfrm>
                  <a:off x="68580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6" name="DRAM">
                  <a:extLst>
                    <a:ext uri="{FF2B5EF4-FFF2-40B4-BE49-F238E27FC236}">
                      <a16:creationId xmlns:a16="http://schemas.microsoft.com/office/drawing/2014/main" id="{73F9D1E2-32BA-60C3-99C7-5FFFD95888CC}"/>
                    </a:ext>
                  </a:extLst>
                </p:cNvPr>
                <p:cNvSpPr/>
                <p:nvPr/>
              </p:nvSpPr>
              <p:spPr>
                <a:xfrm>
                  <a:off x="7315200" y="3962400"/>
                  <a:ext cx="381000" cy="457200"/>
                </a:xfrm>
                <a:prstGeom prst="roundRect">
                  <a:avLst>
                    <a:gd name="adj" fmla="val 11319"/>
                  </a:avLst>
                </a:prstGeom>
                <a:solidFill>
                  <a:schemeClr val="accent5"/>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36" name="Group 235">
                <a:extLst>
                  <a:ext uri="{FF2B5EF4-FFF2-40B4-BE49-F238E27FC236}">
                    <a16:creationId xmlns:a16="http://schemas.microsoft.com/office/drawing/2014/main" id="{4FF58F55-3F67-9C44-5204-8415974B2223}"/>
                  </a:ext>
                </a:extLst>
              </p:cNvPr>
              <p:cNvGrpSpPr/>
              <p:nvPr/>
            </p:nvGrpSpPr>
            <p:grpSpPr>
              <a:xfrm>
                <a:off x="3787609" y="2243328"/>
                <a:ext cx="917213" cy="1261169"/>
                <a:chOff x="5676900" y="990600"/>
                <a:chExt cx="1828800" cy="2971800"/>
              </a:xfrm>
            </p:grpSpPr>
            <p:cxnSp>
              <p:nvCxnSpPr>
                <p:cNvPr id="237" name="Straight Connector 236">
                  <a:extLst>
                    <a:ext uri="{FF2B5EF4-FFF2-40B4-BE49-F238E27FC236}">
                      <a16:creationId xmlns:a16="http://schemas.microsoft.com/office/drawing/2014/main" id="{4E1667B0-A512-1DC7-393B-7E07CFCB0351}"/>
                    </a:ext>
                  </a:extLst>
                </p:cNvPr>
                <p:cNvCxnSpPr>
                  <a:cxnSpLocks/>
                  <a:endCxn id="242" idx="0"/>
                </p:cNvCxnSpPr>
                <p:nvPr/>
              </p:nvCxnSpPr>
              <p:spPr>
                <a:xfrm>
                  <a:off x="56769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5E78D5D0-708A-43ED-F3EB-1F55953360E5}"/>
                    </a:ext>
                  </a:extLst>
                </p:cNvPr>
                <p:cNvCxnSpPr>
                  <a:cxnSpLocks/>
                  <a:endCxn id="244" idx="0"/>
                </p:cNvCxnSpPr>
                <p:nvPr/>
              </p:nvCxnSpPr>
              <p:spPr>
                <a:xfrm>
                  <a:off x="65913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65DEDC74-64DA-96EF-57D4-0743E79A567B}"/>
                    </a:ext>
                  </a:extLst>
                </p:cNvPr>
                <p:cNvCxnSpPr>
                  <a:cxnSpLocks/>
                  <a:endCxn id="245" idx="0"/>
                </p:cNvCxnSpPr>
                <p:nvPr/>
              </p:nvCxnSpPr>
              <p:spPr>
                <a:xfrm>
                  <a:off x="70485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92EBAB71-455D-A06D-51F8-8036B96C052A}"/>
                    </a:ext>
                  </a:extLst>
                </p:cNvPr>
                <p:cNvCxnSpPr>
                  <a:cxnSpLocks/>
                  <a:endCxn id="246" idx="0"/>
                </p:cNvCxnSpPr>
                <p:nvPr/>
              </p:nvCxnSpPr>
              <p:spPr>
                <a:xfrm>
                  <a:off x="75057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0F71D95D-86A7-96EE-10CC-AD438161307B}"/>
                    </a:ext>
                  </a:extLst>
                </p:cNvPr>
                <p:cNvCxnSpPr>
                  <a:cxnSpLocks/>
                  <a:endCxn id="243" idx="0"/>
                </p:cNvCxnSpPr>
                <p:nvPr/>
              </p:nvCxnSpPr>
              <p:spPr>
                <a:xfrm>
                  <a:off x="6134100" y="990600"/>
                  <a:ext cx="0" cy="2971800"/>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grpSp>
        </p:grpSp>
      </p:grpSp>
      <p:grpSp>
        <p:nvGrpSpPr>
          <p:cNvPr id="299" name="Group 298">
            <a:extLst>
              <a:ext uri="{FF2B5EF4-FFF2-40B4-BE49-F238E27FC236}">
                <a16:creationId xmlns:a16="http://schemas.microsoft.com/office/drawing/2014/main" id="{5B5930AB-7FA8-4984-8DC8-98A2257581F3}"/>
              </a:ext>
            </a:extLst>
          </p:cNvPr>
          <p:cNvGrpSpPr/>
          <p:nvPr/>
        </p:nvGrpSpPr>
        <p:grpSpPr>
          <a:xfrm>
            <a:off x="4746494" y="2348779"/>
            <a:ext cx="1414038" cy="191087"/>
            <a:chOff x="1828799" y="2017072"/>
            <a:chExt cx="1414038" cy="191087"/>
          </a:xfrm>
        </p:grpSpPr>
        <p:sp>
          <p:nvSpPr>
            <p:cNvPr id="300" name="DRAM">
              <a:extLst>
                <a:ext uri="{FF2B5EF4-FFF2-40B4-BE49-F238E27FC236}">
                  <a16:creationId xmlns:a16="http://schemas.microsoft.com/office/drawing/2014/main" id="{EEB69EEB-6484-8A1C-291B-F424321A43E5}"/>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1" name="Straight Connector 300">
              <a:extLst>
                <a:ext uri="{FF2B5EF4-FFF2-40B4-BE49-F238E27FC236}">
                  <a16:creationId xmlns:a16="http://schemas.microsoft.com/office/drawing/2014/main" id="{3449373D-F574-DADF-B86D-D21E178FD5ED}"/>
                </a:ext>
              </a:extLst>
            </p:cNvPr>
            <p:cNvCxnSpPr>
              <a:cxnSpLocks/>
              <a:stCxn id="306" idx="6"/>
              <a:endCxn id="30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02" name="Oval 301">
              <a:extLst>
                <a:ext uri="{FF2B5EF4-FFF2-40B4-BE49-F238E27FC236}">
                  <a16:creationId xmlns:a16="http://schemas.microsoft.com/office/drawing/2014/main" id="{7FE75F60-128B-FA7B-DDC5-8A3A2A82136C}"/>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3" name="Oval 302">
              <a:extLst>
                <a:ext uri="{FF2B5EF4-FFF2-40B4-BE49-F238E27FC236}">
                  <a16:creationId xmlns:a16="http://schemas.microsoft.com/office/drawing/2014/main" id="{C1623163-142A-1844-18F4-7C652BE4F422}"/>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4" name="Oval 303">
              <a:extLst>
                <a:ext uri="{FF2B5EF4-FFF2-40B4-BE49-F238E27FC236}">
                  <a16:creationId xmlns:a16="http://schemas.microsoft.com/office/drawing/2014/main" id="{BAA3CC2C-A7E5-565F-C84F-959511C7778C}"/>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5" name="Oval 304">
              <a:extLst>
                <a:ext uri="{FF2B5EF4-FFF2-40B4-BE49-F238E27FC236}">
                  <a16:creationId xmlns:a16="http://schemas.microsoft.com/office/drawing/2014/main" id="{5D5FFA11-8EE4-398C-8EED-0E3C15625299}"/>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6" name="Oval 305">
              <a:extLst>
                <a:ext uri="{FF2B5EF4-FFF2-40B4-BE49-F238E27FC236}">
                  <a16:creationId xmlns:a16="http://schemas.microsoft.com/office/drawing/2014/main" id="{AD625DF6-DDA1-0D42-A126-8E845F45DB4D}"/>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07" name="Group 306">
            <a:extLst>
              <a:ext uri="{FF2B5EF4-FFF2-40B4-BE49-F238E27FC236}">
                <a16:creationId xmlns:a16="http://schemas.microsoft.com/office/drawing/2014/main" id="{5D8BF13D-3021-99A0-3A06-AFA3325AB9B6}"/>
              </a:ext>
            </a:extLst>
          </p:cNvPr>
          <p:cNvGrpSpPr/>
          <p:nvPr/>
        </p:nvGrpSpPr>
        <p:grpSpPr>
          <a:xfrm>
            <a:off x="6304022" y="2348779"/>
            <a:ext cx="1414038" cy="191087"/>
            <a:chOff x="3386327" y="2017072"/>
            <a:chExt cx="1414038" cy="191087"/>
          </a:xfrm>
        </p:grpSpPr>
        <p:sp>
          <p:nvSpPr>
            <p:cNvPr id="308" name="DRAM">
              <a:extLst>
                <a:ext uri="{FF2B5EF4-FFF2-40B4-BE49-F238E27FC236}">
                  <a16:creationId xmlns:a16="http://schemas.microsoft.com/office/drawing/2014/main" id="{2797F0D6-0071-2EC9-477F-91E2FA97542B}"/>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09" name="Straight Connector 308">
              <a:extLst>
                <a:ext uri="{FF2B5EF4-FFF2-40B4-BE49-F238E27FC236}">
                  <a16:creationId xmlns:a16="http://schemas.microsoft.com/office/drawing/2014/main" id="{72A17121-F215-FC4C-5F0D-147420C6F530}"/>
                </a:ext>
              </a:extLst>
            </p:cNvPr>
            <p:cNvCxnSpPr>
              <a:cxnSpLocks/>
              <a:endCxn id="30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B04BB8EF-FF45-3E88-5AC3-DABAFF29990B}"/>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1" name="Oval 310">
              <a:extLst>
                <a:ext uri="{FF2B5EF4-FFF2-40B4-BE49-F238E27FC236}">
                  <a16:creationId xmlns:a16="http://schemas.microsoft.com/office/drawing/2014/main" id="{DFF2D600-2A90-4B09-D774-E77A5478D12E}"/>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2" name="Oval 311">
              <a:extLst>
                <a:ext uri="{FF2B5EF4-FFF2-40B4-BE49-F238E27FC236}">
                  <a16:creationId xmlns:a16="http://schemas.microsoft.com/office/drawing/2014/main" id="{0B5F992A-FBCA-0AA5-2355-B8D3BF5AE140}"/>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3" name="Oval 312">
              <a:extLst>
                <a:ext uri="{FF2B5EF4-FFF2-40B4-BE49-F238E27FC236}">
                  <a16:creationId xmlns:a16="http://schemas.microsoft.com/office/drawing/2014/main" id="{52474A84-EAB0-CEF0-5100-0452DCB951DF}"/>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4" name="Oval 313">
              <a:extLst>
                <a:ext uri="{FF2B5EF4-FFF2-40B4-BE49-F238E27FC236}">
                  <a16:creationId xmlns:a16="http://schemas.microsoft.com/office/drawing/2014/main" id="{391E094B-D796-D7A6-665F-0B7805DA5804}"/>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15" name="Group 314">
            <a:extLst>
              <a:ext uri="{FF2B5EF4-FFF2-40B4-BE49-F238E27FC236}">
                <a16:creationId xmlns:a16="http://schemas.microsoft.com/office/drawing/2014/main" id="{2A22309F-BAE1-9CCB-E37F-0E66C3061C46}"/>
              </a:ext>
            </a:extLst>
          </p:cNvPr>
          <p:cNvGrpSpPr/>
          <p:nvPr/>
        </p:nvGrpSpPr>
        <p:grpSpPr>
          <a:xfrm>
            <a:off x="4746494" y="1888987"/>
            <a:ext cx="1414038" cy="191087"/>
            <a:chOff x="1828799" y="2017072"/>
            <a:chExt cx="1414038" cy="191087"/>
          </a:xfrm>
        </p:grpSpPr>
        <p:sp>
          <p:nvSpPr>
            <p:cNvPr id="316" name="DRAM">
              <a:extLst>
                <a:ext uri="{FF2B5EF4-FFF2-40B4-BE49-F238E27FC236}">
                  <a16:creationId xmlns:a16="http://schemas.microsoft.com/office/drawing/2014/main" id="{3F9F3A9F-49F1-99C5-2CFC-39BB52644487}"/>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17" name="Straight Connector 316">
              <a:extLst>
                <a:ext uri="{FF2B5EF4-FFF2-40B4-BE49-F238E27FC236}">
                  <a16:creationId xmlns:a16="http://schemas.microsoft.com/office/drawing/2014/main" id="{F03D4FEA-C087-D158-29D9-48AAE4164D75}"/>
                </a:ext>
              </a:extLst>
            </p:cNvPr>
            <p:cNvCxnSpPr>
              <a:cxnSpLocks/>
              <a:stCxn id="323" idx="6"/>
              <a:endCxn id="316"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18" name="Oval 317">
              <a:extLst>
                <a:ext uri="{FF2B5EF4-FFF2-40B4-BE49-F238E27FC236}">
                  <a16:creationId xmlns:a16="http://schemas.microsoft.com/office/drawing/2014/main" id="{79608F25-B0BC-86E0-F6F3-FB2640A494A1}"/>
                </a:ext>
              </a:extLst>
            </p:cNvPr>
            <p:cNvSpPr/>
            <p:nvPr/>
          </p:nvSpPr>
          <p:spPr>
            <a:xfrm>
              <a:off x="213453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9" name="Oval 318">
              <a:extLst>
                <a:ext uri="{FF2B5EF4-FFF2-40B4-BE49-F238E27FC236}">
                  <a16:creationId xmlns:a16="http://schemas.microsoft.com/office/drawing/2014/main" id="{7CA1F1F7-0BB5-53BE-20F1-13A9B6E4B50B}"/>
                </a:ext>
              </a:extLst>
            </p:cNvPr>
            <p:cNvSpPr/>
            <p:nvPr/>
          </p:nvSpPr>
          <p:spPr>
            <a:xfrm>
              <a:off x="236384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1" name="Oval 320">
              <a:extLst>
                <a:ext uri="{FF2B5EF4-FFF2-40B4-BE49-F238E27FC236}">
                  <a16:creationId xmlns:a16="http://schemas.microsoft.com/office/drawing/2014/main" id="{C9417EED-4E14-247A-2132-F6B280789BA8}"/>
                </a:ext>
              </a:extLst>
            </p:cNvPr>
            <p:cNvSpPr/>
            <p:nvPr/>
          </p:nvSpPr>
          <p:spPr>
            <a:xfrm>
              <a:off x="2593144"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2" name="Oval 321">
              <a:extLst>
                <a:ext uri="{FF2B5EF4-FFF2-40B4-BE49-F238E27FC236}">
                  <a16:creationId xmlns:a16="http://schemas.microsoft.com/office/drawing/2014/main" id="{E20CE618-582B-BCD0-797B-C2B9BDD0EF92}"/>
                </a:ext>
              </a:extLst>
            </p:cNvPr>
            <p:cNvSpPr/>
            <p:nvPr/>
          </p:nvSpPr>
          <p:spPr>
            <a:xfrm>
              <a:off x="2822448"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3" name="Oval 322">
              <a:extLst>
                <a:ext uri="{FF2B5EF4-FFF2-40B4-BE49-F238E27FC236}">
                  <a16:creationId xmlns:a16="http://schemas.microsoft.com/office/drawing/2014/main" id="{B9A56D1D-A4D5-AD1F-D0C7-3085EA24528A}"/>
                </a:ext>
              </a:extLst>
            </p:cNvPr>
            <p:cNvSpPr/>
            <p:nvPr/>
          </p:nvSpPr>
          <p:spPr>
            <a:xfrm>
              <a:off x="3051751"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24" name="Group 323">
            <a:extLst>
              <a:ext uri="{FF2B5EF4-FFF2-40B4-BE49-F238E27FC236}">
                <a16:creationId xmlns:a16="http://schemas.microsoft.com/office/drawing/2014/main" id="{0B269F79-A9A7-1A98-24E6-E2C683FF78AD}"/>
              </a:ext>
            </a:extLst>
          </p:cNvPr>
          <p:cNvGrpSpPr/>
          <p:nvPr/>
        </p:nvGrpSpPr>
        <p:grpSpPr>
          <a:xfrm>
            <a:off x="6304022" y="1888987"/>
            <a:ext cx="1414038" cy="191087"/>
            <a:chOff x="3386327" y="2017072"/>
            <a:chExt cx="1414038" cy="191087"/>
          </a:xfrm>
        </p:grpSpPr>
        <p:sp>
          <p:nvSpPr>
            <p:cNvPr id="325" name="DRAM">
              <a:extLst>
                <a:ext uri="{FF2B5EF4-FFF2-40B4-BE49-F238E27FC236}">
                  <a16:creationId xmlns:a16="http://schemas.microsoft.com/office/drawing/2014/main" id="{D6004F7B-C33E-286B-97B7-5813A5D1A7DF}"/>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26" name="Straight Connector 325">
              <a:extLst>
                <a:ext uri="{FF2B5EF4-FFF2-40B4-BE49-F238E27FC236}">
                  <a16:creationId xmlns:a16="http://schemas.microsoft.com/office/drawing/2014/main" id="{F191CCBE-A787-5BE0-E95F-1692A3F88A27}"/>
                </a:ext>
              </a:extLst>
            </p:cNvPr>
            <p:cNvCxnSpPr>
              <a:cxnSpLocks/>
              <a:endCxn id="325"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6E72FD5C-E289-C91F-42EE-C43E10CF066F}"/>
                </a:ext>
              </a:extLst>
            </p:cNvPr>
            <p:cNvSpPr/>
            <p:nvPr/>
          </p:nvSpPr>
          <p:spPr>
            <a:xfrm>
              <a:off x="369206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8" name="Oval 327">
              <a:extLst>
                <a:ext uri="{FF2B5EF4-FFF2-40B4-BE49-F238E27FC236}">
                  <a16:creationId xmlns:a16="http://schemas.microsoft.com/office/drawing/2014/main" id="{6ADCD851-7199-82EB-969E-CE7D1B970FE9}"/>
                </a:ext>
              </a:extLst>
            </p:cNvPr>
            <p:cNvSpPr/>
            <p:nvPr/>
          </p:nvSpPr>
          <p:spPr>
            <a:xfrm>
              <a:off x="392136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9" name="Oval 328">
              <a:extLst>
                <a:ext uri="{FF2B5EF4-FFF2-40B4-BE49-F238E27FC236}">
                  <a16:creationId xmlns:a16="http://schemas.microsoft.com/office/drawing/2014/main" id="{33EFDD3B-CAFE-17B6-510A-78ADDEEC3E9B}"/>
                </a:ext>
              </a:extLst>
            </p:cNvPr>
            <p:cNvSpPr/>
            <p:nvPr/>
          </p:nvSpPr>
          <p:spPr>
            <a:xfrm>
              <a:off x="4150672"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7" name="Oval 346">
              <a:extLst>
                <a:ext uri="{FF2B5EF4-FFF2-40B4-BE49-F238E27FC236}">
                  <a16:creationId xmlns:a16="http://schemas.microsoft.com/office/drawing/2014/main" id="{682F40D4-E54C-8E86-02FD-FC5E73682339}"/>
                </a:ext>
              </a:extLst>
            </p:cNvPr>
            <p:cNvSpPr/>
            <p:nvPr/>
          </p:nvSpPr>
          <p:spPr>
            <a:xfrm>
              <a:off x="4379976"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8" name="Oval 347">
              <a:extLst>
                <a:ext uri="{FF2B5EF4-FFF2-40B4-BE49-F238E27FC236}">
                  <a16:creationId xmlns:a16="http://schemas.microsoft.com/office/drawing/2014/main" id="{FCCB6128-FE7C-4F39-022C-C07DC8677DFA}"/>
                </a:ext>
              </a:extLst>
            </p:cNvPr>
            <p:cNvSpPr/>
            <p:nvPr/>
          </p:nvSpPr>
          <p:spPr>
            <a:xfrm>
              <a:off x="4609279" y="2017072"/>
              <a:ext cx="191086" cy="191086"/>
            </a:xfrm>
            <a:prstGeom prst="ellipse">
              <a:avLst/>
            </a:prstGeom>
            <a:solidFill>
              <a:schemeClr val="accent5"/>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49" name="Group 348">
            <a:extLst>
              <a:ext uri="{FF2B5EF4-FFF2-40B4-BE49-F238E27FC236}">
                <a16:creationId xmlns:a16="http://schemas.microsoft.com/office/drawing/2014/main" id="{874D1307-59AE-A358-28A8-7D9BB717EEAE}"/>
              </a:ext>
            </a:extLst>
          </p:cNvPr>
          <p:cNvGrpSpPr/>
          <p:nvPr/>
        </p:nvGrpSpPr>
        <p:grpSpPr>
          <a:xfrm>
            <a:off x="4746494" y="2118593"/>
            <a:ext cx="1414038" cy="191087"/>
            <a:chOff x="1828799" y="2017072"/>
            <a:chExt cx="1414038" cy="191087"/>
          </a:xfrm>
        </p:grpSpPr>
        <p:sp>
          <p:nvSpPr>
            <p:cNvPr id="350" name="DRAM">
              <a:extLst>
                <a:ext uri="{FF2B5EF4-FFF2-40B4-BE49-F238E27FC236}">
                  <a16:creationId xmlns:a16="http://schemas.microsoft.com/office/drawing/2014/main" id="{EF257035-C3DF-6ED7-9E0E-5ABB6681C97E}"/>
                </a:ext>
              </a:extLst>
            </p:cNvPr>
            <p:cNvSpPr/>
            <p:nvPr/>
          </p:nvSpPr>
          <p:spPr>
            <a:xfrm rot="5400000">
              <a:off x="1847908"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1" name="Straight Connector 350">
              <a:extLst>
                <a:ext uri="{FF2B5EF4-FFF2-40B4-BE49-F238E27FC236}">
                  <a16:creationId xmlns:a16="http://schemas.microsoft.com/office/drawing/2014/main" id="{AE6DB108-D261-E80D-1963-23789D705207}"/>
                </a:ext>
              </a:extLst>
            </p:cNvPr>
            <p:cNvCxnSpPr>
              <a:cxnSpLocks/>
              <a:stCxn id="356" idx="6"/>
              <a:endCxn id="350" idx="0"/>
            </p:cNvCxnSpPr>
            <p:nvPr/>
          </p:nvCxnSpPr>
          <p:spPr>
            <a:xfrm flipH="1">
              <a:off x="2058103" y="2112615"/>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52" name="Oval 351">
              <a:extLst>
                <a:ext uri="{FF2B5EF4-FFF2-40B4-BE49-F238E27FC236}">
                  <a16:creationId xmlns:a16="http://schemas.microsoft.com/office/drawing/2014/main" id="{7F09A63D-392A-5384-F511-CE704376196C}"/>
                </a:ext>
              </a:extLst>
            </p:cNvPr>
            <p:cNvSpPr/>
            <p:nvPr/>
          </p:nvSpPr>
          <p:spPr>
            <a:xfrm>
              <a:off x="213453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3" name="Oval 352">
              <a:extLst>
                <a:ext uri="{FF2B5EF4-FFF2-40B4-BE49-F238E27FC236}">
                  <a16:creationId xmlns:a16="http://schemas.microsoft.com/office/drawing/2014/main" id="{ED3B2E97-7984-4986-BBB0-A7C2E6E1D690}"/>
                </a:ext>
              </a:extLst>
            </p:cNvPr>
            <p:cNvSpPr/>
            <p:nvPr/>
          </p:nvSpPr>
          <p:spPr>
            <a:xfrm>
              <a:off x="236384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4" name="Oval 353">
              <a:extLst>
                <a:ext uri="{FF2B5EF4-FFF2-40B4-BE49-F238E27FC236}">
                  <a16:creationId xmlns:a16="http://schemas.microsoft.com/office/drawing/2014/main" id="{3E111E80-3032-B6AE-2D6E-FBACB291AB22}"/>
                </a:ext>
              </a:extLst>
            </p:cNvPr>
            <p:cNvSpPr/>
            <p:nvPr/>
          </p:nvSpPr>
          <p:spPr>
            <a:xfrm>
              <a:off x="2593144"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5" name="Oval 354">
              <a:extLst>
                <a:ext uri="{FF2B5EF4-FFF2-40B4-BE49-F238E27FC236}">
                  <a16:creationId xmlns:a16="http://schemas.microsoft.com/office/drawing/2014/main" id="{BD7CB9A4-2DE1-D71E-1C35-00FD5D5D2196}"/>
                </a:ext>
              </a:extLst>
            </p:cNvPr>
            <p:cNvSpPr/>
            <p:nvPr/>
          </p:nvSpPr>
          <p:spPr>
            <a:xfrm>
              <a:off x="2822448"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6" name="Oval 355">
              <a:extLst>
                <a:ext uri="{FF2B5EF4-FFF2-40B4-BE49-F238E27FC236}">
                  <a16:creationId xmlns:a16="http://schemas.microsoft.com/office/drawing/2014/main" id="{88458397-ABAB-CFFD-3B27-06D51122EB63}"/>
                </a:ext>
              </a:extLst>
            </p:cNvPr>
            <p:cNvSpPr/>
            <p:nvPr/>
          </p:nvSpPr>
          <p:spPr>
            <a:xfrm>
              <a:off x="3051751"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57" name="Group 356">
            <a:extLst>
              <a:ext uri="{FF2B5EF4-FFF2-40B4-BE49-F238E27FC236}">
                <a16:creationId xmlns:a16="http://schemas.microsoft.com/office/drawing/2014/main" id="{19866068-FC27-C1A0-BF21-383DBB4FE667}"/>
              </a:ext>
            </a:extLst>
          </p:cNvPr>
          <p:cNvGrpSpPr/>
          <p:nvPr/>
        </p:nvGrpSpPr>
        <p:grpSpPr>
          <a:xfrm>
            <a:off x="6304022" y="2118593"/>
            <a:ext cx="1414038" cy="191087"/>
            <a:chOff x="3386327" y="2017072"/>
            <a:chExt cx="1414038" cy="191087"/>
          </a:xfrm>
        </p:grpSpPr>
        <p:sp>
          <p:nvSpPr>
            <p:cNvPr id="358" name="DRAM">
              <a:extLst>
                <a:ext uri="{FF2B5EF4-FFF2-40B4-BE49-F238E27FC236}">
                  <a16:creationId xmlns:a16="http://schemas.microsoft.com/office/drawing/2014/main" id="{62FDF9B2-FD1E-8432-660A-125AF0278BA6}"/>
                </a:ext>
              </a:extLst>
            </p:cNvPr>
            <p:cNvSpPr/>
            <p:nvPr/>
          </p:nvSpPr>
          <p:spPr>
            <a:xfrm rot="5400000">
              <a:off x="3405436" y="1997964"/>
              <a:ext cx="191086" cy="229303"/>
            </a:xfrm>
            <a:prstGeom prst="roundRect">
              <a:avLst>
                <a:gd name="adj" fmla="val 11319"/>
              </a:avLst>
            </a:prstGeom>
            <a:solidFill>
              <a:srgbClr val="FFD5B3"/>
            </a:solidFill>
            <a:ln w="25400">
              <a:solidFill>
                <a:srgbClr val="FF71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359" name="Straight Connector 358">
              <a:extLst>
                <a:ext uri="{FF2B5EF4-FFF2-40B4-BE49-F238E27FC236}">
                  <a16:creationId xmlns:a16="http://schemas.microsoft.com/office/drawing/2014/main" id="{E692EA09-2ADC-2B06-6C69-BA7F98A8E1C9}"/>
                </a:ext>
              </a:extLst>
            </p:cNvPr>
            <p:cNvCxnSpPr>
              <a:cxnSpLocks/>
              <a:endCxn id="358" idx="0"/>
            </p:cNvCxnSpPr>
            <p:nvPr/>
          </p:nvCxnSpPr>
          <p:spPr>
            <a:xfrm flipH="1" flipV="1">
              <a:off x="3615631" y="2112616"/>
              <a:ext cx="1184734" cy="1"/>
            </a:xfrm>
            <a:prstGeom prst="line">
              <a:avLst/>
            </a:prstGeom>
            <a:solidFill>
              <a:schemeClr val="tx1">
                <a:lumMod val="65000"/>
                <a:lumOff val="35000"/>
              </a:schemeClr>
            </a:solidFill>
            <a:ln w="25400" cap="rnd">
              <a:solidFill>
                <a:srgbClr val="FF7100"/>
              </a:solidFill>
              <a:round/>
            </a:ln>
          </p:spPr>
          <p:style>
            <a:lnRef idx="1">
              <a:schemeClr val="accent1"/>
            </a:lnRef>
            <a:fillRef idx="0">
              <a:schemeClr val="accent1"/>
            </a:fillRef>
            <a:effectRef idx="0">
              <a:schemeClr val="accent1"/>
            </a:effectRef>
            <a:fontRef idx="minor">
              <a:schemeClr val="tx1"/>
            </a:fontRef>
          </p:style>
        </p:cxnSp>
        <p:sp>
          <p:nvSpPr>
            <p:cNvPr id="360" name="Oval 359">
              <a:extLst>
                <a:ext uri="{FF2B5EF4-FFF2-40B4-BE49-F238E27FC236}">
                  <a16:creationId xmlns:a16="http://schemas.microsoft.com/office/drawing/2014/main" id="{F5053594-705B-FAC7-5105-1E52CAF8FD73}"/>
                </a:ext>
              </a:extLst>
            </p:cNvPr>
            <p:cNvSpPr/>
            <p:nvPr/>
          </p:nvSpPr>
          <p:spPr>
            <a:xfrm>
              <a:off x="369206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1" name="Oval 360">
              <a:extLst>
                <a:ext uri="{FF2B5EF4-FFF2-40B4-BE49-F238E27FC236}">
                  <a16:creationId xmlns:a16="http://schemas.microsoft.com/office/drawing/2014/main" id="{7840ACBD-9195-815A-0118-FDCBB943F9F3}"/>
                </a:ext>
              </a:extLst>
            </p:cNvPr>
            <p:cNvSpPr/>
            <p:nvPr/>
          </p:nvSpPr>
          <p:spPr>
            <a:xfrm>
              <a:off x="392136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2" name="Oval 361">
              <a:extLst>
                <a:ext uri="{FF2B5EF4-FFF2-40B4-BE49-F238E27FC236}">
                  <a16:creationId xmlns:a16="http://schemas.microsoft.com/office/drawing/2014/main" id="{87B0E762-B92C-2CFA-5127-9A3A0C861824}"/>
                </a:ext>
              </a:extLst>
            </p:cNvPr>
            <p:cNvSpPr/>
            <p:nvPr/>
          </p:nvSpPr>
          <p:spPr>
            <a:xfrm>
              <a:off x="4150672"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9" name="Oval 378">
              <a:extLst>
                <a:ext uri="{FF2B5EF4-FFF2-40B4-BE49-F238E27FC236}">
                  <a16:creationId xmlns:a16="http://schemas.microsoft.com/office/drawing/2014/main" id="{0F20546C-9417-397E-F334-4E1FD5DF5E64}"/>
                </a:ext>
              </a:extLst>
            </p:cNvPr>
            <p:cNvSpPr/>
            <p:nvPr/>
          </p:nvSpPr>
          <p:spPr>
            <a:xfrm>
              <a:off x="4379976"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0" name="Oval 379">
              <a:extLst>
                <a:ext uri="{FF2B5EF4-FFF2-40B4-BE49-F238E27FC236}">
                  <a16:creationId xmlns:a16="http://schemas.microsoft.com/office/drawing/2014/main" id="{F8DF46E2-F40D-17BF-D7D2-4A322064E9B4}"/>
                </a:ext>
              </a:extLst>
            </p:cNvPr>
            <p:cNvSpPr/>
            <p:nvPr/>
          </p:nvSpPr>
          <p:spPr>
            <a:xfrm>
              <a:off x="4609279" y="2017072"/>
              <a:ext cx="191086" cy="191086"/>
            </a:xfrm>
            <a:prstGeom prst="ellipse">
              <a:avLst/>
            </a:prstGeom>
            <a:solidFill>
              <a:schemeClr val="accent6"/>
            </a:solidFill>
            <a:ln w="25400">
              <a:solidFill>
                <a:srgbClr val="FF7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97" name="Group 396">
            <a:extLst>
              <a:ext uri="{FF2B5EF4-FFF2-40B4-BE49-F238E27FC236}">
                <a16:creationId xmlns:a16="http://schemas.microsoft.com/office/drawing/2014/main" id="{7C4CCB0E-D7D5-2702-8229-836279B7CA56}"/>
              </a:ext>
            </a:extLst>
          </p:cNvPr>
          <p:cNvGrpSpPr/>
          <p:nvPr/>
        </p:nvGrpSpPr>
        <p:grpSpPr>
          <a:xfrm>
            <a:off x="787942" y="2970901"/>
            <a:ext cx="6938410" cy="647381"/>
            <a:chOff x="757719" y="4572696"/>
            <a:chExt cx="6938410" cy="647381"/>
          </a:xfrm>
        </p:grpSpPr>
        <p:grpSp>
          <p:nvGrpSpPr>
            <p:cNvPr id="398" name="Group 397">
              <a:extLst>
                <a:ext uri="{FF2B5EF4-FFF2-40B4-BE49-F238E27FC236}">
                  <a16:creationId xmlns:a16="http://schemas.microsoft.com/office/drawing/2014/main" id="{3C188E67-B9AE-89B6-378C-4250591B7210}"/>
                </a:ext>
              </a:extLst>
            </p:cNvPr>
            <p:cNvGrpSpPr/>
            <p:nvPr/>
          </p:nvGrpSpPr>
          <p:grpSpPr>
            <a:xfrm>
              <a:off x="1906102" y="4572696"/>
              <a:ext cx="5790027" cy="251465"/>
              <a:chOff x="1906102" y="4572696"/>
              <a:chExt cx="5790027" cy="251465"/>
            </a:xfrm>
          </p:grpSpPr>
          <p:grpSp>
            <p:nvGrpSpPr>
              <p:cNvPr id="400" name="Group 399">
                <a:extLst>
                  <a:ext uri="{FF2B5EF4-FFF2-40B4-BE49-F238E27FC236}">
                    <a16:creationId xmlns:a16="http://schemas.microsoft.com/office/drawing/2014/main" id="{0916FE0C-FC13-6EFD-8FC3-539A563EF145}"/>
                  </a:ext>
                </a:extLst>
              </p:cNvPr>
              <p:cNvGrpSpPr/>
              <p:nvPr/>
            </p:nvGrpSpPr>
            <p:grpSpPr>
              <a:xfrm>
                <a:off x="1906102" y="4572696"/>
                <a:ext cx="5790027" cy="251465"/>
                <a:chOff x="1906102" y="4605667"/>
                <a:chExt cx="5790027" cy="251465"/>
              </a:xfrm>
            </p:grpSpPr>
            <p:cxnSp>
              <p:nvCxnSpPr>
                <p:cNvPr id="402" name="Straight Connector 401">
                  <a:extLst>
                    <a:ext uri="{FF2B5EF4-FFF2-40B4-BE49-F238E27FC236}">
                      <a16:creationId xmlns:a16="http://schemas.microsoft.com/office/drawing/2014/main" id="{D53F069B-1FEC-2848-9B09-4186F9949EE7}"/>
                    </a:ext>
                  </a:extLst>
                </p:cNvPr>
                <p:cNvCxnSpPr/>
                <p:nvPr/>
              </p:nvCxnSpPr>
              <p:spPr>
                <a:xfrm flipH="1">
                  <a:off x="1906102"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B2ADFD02-2F5B-E85A-3699-91F445F00C08}"/>
                    </a:ext>
                  </a:extLst>
                </p:cNvPr>
                <p:cNvCxnSpPr/>
                <p:nvPr/>
              </p:nvCxnSpPr>
              <p:spPr>
                <a:xfrm flipH="1">
                  <a:off x="34636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E27B028C-52D6-2246-A54C-C1741C9D91CA}"/>
                    </a:ext>
                  </a:extLst>
                </p:cNvPr>
                <p:cNvCxnSpPr/>
                <p:nvPr/>
              </p:nvCxnSpPr>
              <p:spPr>
                <a:xfrm flipH="1">
                  <a:off x="5030302" y="4612936"/>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1529CB80-7815-390D-F606-94065A9DD083}"/>
                    </a:ext>
                  </a:extLst>
                </p:cNvPr>
                <p:cNvCxnSpPr/>
                <p:nvPr/>
              </p:nvCxnSpPr>
              <p:spPr>
                <a:xfrm flipH="1">
                  <a:off x="6587830" y="4605667"/>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F3614106-0999-2540-5224-7A6FC588CA86}"/>
                    </a:ext>
                  </a:extLst>
                </p:cNvPr>
                <p:cNvCxnSpPr>
                  <a:cxnSpLocks/>
                </p:cNvCxnSpPr>
                <p:nvPr/>
              </p:nvCxnSpPr>
              <p:spPr>
                <a:xfrm flipV="1">
                  <a:off x="2460251" y="4615982"/>
                  <a:ext cx="0" cy="226344"/>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6EB0CC8A-3783-81DF-5489-B254212D4FBF}"/>
                    </a:ext>
                  </a:extLst>
                </p:cNvPr>
                <p:cNvCxnSpPr>
                  <a:cxnSpLocks/>
                </p:cNvCxnSpPr>
                <p:nvPr/>
              </p:nvCxnSpPr>
              <p:spPr>
                <a:xfrm flipV="1">
                  <a:off x="40177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BA014CE8-A11E-778C-3C0C-2050730C48A7}"/>
                    </a:ext>
                  </a:extLst>
                </p:cNvPr>
                <p:cNvCxnSpPr>
                  <a:cxnSpLocks/>
                </p:cNvCxnSpPr>
                <p:nvPr/>
              </p:nvCxnSpPr>
              <p:spPr>
                <a:xfrm flipV="1">
                  <a:off x="5584451"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26258DE8-F8BD-07C0-6395-22A14F841263}"/>
                    </a:ext>
                  </a:extLst>
                </p:cNvPr>
                <p:cNvCxnSpPr>
                  <a:cxnSpLocks/>
                </p:cNvCxnSpPr>
                <p:nvPr/>
              </p:nvCxnSpPr>
              <p:spPr>
                <a:xfrm flipV="1">
                  <a:off x="7141979" y="4615982"/>
                  <a:ext cx="0" cy="24115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401" name="Straight Connector 400">
                <a:extLst>
                  <a:ext uri="{FF2B5EF4-FFF2-40B4-BE49-F238E27FC236}">
                    <a16:creationId xmlns:a16="http://schemas.microsoft.com/office/drawing/2014/main" id="{84FDC660-A3C9-59F4-CAD8-D1BBD9F1D343}"/>
                  </a:ext>
                </a:extLst>
              </p:cNvPr>
              <p:cNvCxnSpPr>
                <a:cxnSpLocks/>
              </p:cNvCxnSpPr>
              <p:nvPr/>
            </p:nvCxnSpPr>
            <p:spPr>
              <a:xfrm>
                <a:off x="2135695" y="4824161"/>
                <a:ext cx="5397405"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399" name="TextBox 398">
              <a:extLst>
                <a:ext uri="{FF2B5EF4-FFF2-40B4-BE49-F238E27FC236}">
                  <a16:creationId xmlns:a16="http://schemas.microsoft.com/office/drawing/2014/main" id="{A6935B6E-1105-0B0A-7DCB-F72B40152E3C}"/>
                </a:ext>
              </a:extLst>
            </p:cNvPr>
            <p:cNvSpPr txBox="1"/>
            <p:nvPr/>
          </p:nvSpPr>
          <p:spPr>
            <a:xfrm>
              <a:off x="757719" y="4762877"/>
              <a:ext cx="3672585"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sense amplifier </a:t>
              </a:r>
            </a:p>
          </p:txBody>
        </p:sp>
      </p:grpSp>
      <p:grpSp>
        <p:nvGrpSpPr>
          <p:cNvPr id="220" name="Group 219">
            <a:extLst>
              <a:ext uri="{FF2B5EF4-FFF2-40B4-BE49-F238E27FC236}">
                <a16:creationId xmlns:a16="http://schemas.microsoft.com/office/drawing/2014/main" id="{A6C02B7B-3574-9113-4CDC-B4122C166732}"/>
              </a:ext>
            </a:extLst>
          </p:cNvPr>
          <p:cNvGrpSpPr/>
          <p:nvPr/>
        </p:nvGrpSpPr>
        <p:grpSpPr>
          <a:xfrm>
            <a:off x="3239" y="5150643"/>
            <a:ext cx="9470110" cy="781038"/>
            <a:chOff x="549218" y="3454216"/>
            <a:chExt cx="8426174" cy="788666"/>
          </a:xfrm>
        </p:grpSpPr>
        <p:sp>
          <p:nvSpPr>
            <p:cNvPr id="221" name="TextBox 220">
              <a:extLst>
                <a:ext uri="{FF2B5EF4-FFF2-40B4-BE49-F238E27FC236}">
                  <a16:creationId xmlns:a16="http://schemas.microsoft.com/office/drawing/2014/main" id="{7E095E66-B7A3-3BC8-A6E1-DB69A134CA51}"/>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2</a:t>
              </a:r>
            </a:p>
          </p:txBody>
        </p:sp>
        <p:sp>
          <p:nvSpPr>
            <p:cNvPr id="223" name="TextBox 222">
              <a:extLst>
                <a:ext uri="{FF2B5EF4-FFF2-40B4-BE49-F238E27FC236}">
                  <a16:creationId xmlns:a16="http://schemas.microsoft.com/office/drawing/2014/main" id="{0B9BBA30-6AAB-BE80-7885-94A7F9C043CA}"/>
                </a:ext>
              </a:extLst>
            </p:cNvPr>
            <p:cNvSpPr txBox="1"/>
            <p:nvPr/>
          </p:nvSpPr>
          <p:spPr>
            <a:xfrm>
              <a:off x="974390" y="3528082"/>
              <a:ext cx="8001002"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Enables low-cost interconnects for vector reduction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global and local data buses can be used for inter-/intra-mat communication    </a:t>
              </a: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grpSp>
        <p:nvGrpSpPr>
          <p:cNvPr id="228" name="Group 227">
            <a:extLst>
              <a:ext uri="{FF2B5EF4-FFF2-40B4-BE49-F238E27FC236}">
                <a16:creationId xmlns:a16="http://schemas.microsoft.com/office/drawing/2014/main" id="{E46F4404-BC62-B4F3-ACCD-5494AB90A171}"/>
              </a:ext>
            </a:extLst>
          </p:cNvPr>
          <p:cNvGrpSpPr/>
          <p:nvPr/>
        </p:nvGrpSpPr>
        <p:grpSpPr>
          <a:xfrm>
            <a:off x="7336" y="5831862"/>
            <a:ext cx="9470110" cy="781038"/>
            <a:chOff x="549218" y="3454216"/>
            <a:chExt cx="8426174" cy="788666"/>
          </a:xfrm>
        </p:grpSpPr>
        <p:sp>
          <p:nvSpPr>
            <p:cNvPr id="229" name="TextBox 228">
              <a:extLst>
                <a:ext uri="{FF2B5EF4-FFF2-40B4-BE49-F238E27FC236}">
                  <a16:creationId xmlns:a16="http://schemas.microsoft.com/office/drawing/2014/main" id="{85E81FB7-5BF8-CD34-1CFE-01872A17B084}"/>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3</a:t>
              </a:r>
            </a:p>
          </p:txBody>
        </p:sp>
        <p:sp>
          <p:nvSpPr>
            <p:cNvPr id="230" name="TextBox 229">
              <a:extLst>
                <a:ext uri="{FF2B5EF4-FFF2-40B4-BE49-F238E27FC236}">
                  <a16:creationId xmlns:a16="http://schemas.microsoft.com/office/drawing/2014/main" id="{2B3D6435-FF6F-8C93-2A2C-8A7668C5FA86}"/>
                </a:ext>
              </a:extLst>
            </p:cNvPr>
            <p:cNvSpPr txBox="1"/>
            <p:nvPr/>
          </p:nvSpPr>
          <p:spPr>
            <a:xfrm>
              <a:off x="974390" y="3528082"/>
              <a:ext cx="8001002"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rPr>
                <a:t>Eases programmability </a:t>
              </a:r>
              <a:endParaRPr kumimoji="0" lang="en-US" sz="22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Gill Sans M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SIMD parallelism in a DRAM mat is on par with vector ISAs’ SIMD width </a:t>
              </a:r>
              <a:endParaRPr kumimoji="0" lang="en-US" sz="18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endParaRPr>
            </a:p>
          </p:txBody>
        </p:sp>
      </p:grpSp>
      <p:sp>
        <p:nvSpPr>
          <p:cNvPr id="231" name="Rectangle 230">
            <a:extLst>
              <a:ext uri="{FF2B5EF4-FFF2-40B4-BE49-F238E27FC236}">
                <a16:creationId xmlns:a16="http://schemas.microsoft.com/office/drawing/2014/main" id="{984434A9-11B4-6C56-B5A1-632FFFC7478C}"/>
              </a:ext>
            </a:extLst>
          </p:cNvPr>
          <p:cNvSpPr/>
          <p:nvPr/>
        </p:nvSpPr>
        <p:spPr>
          <a:xfrm>
            <a:off x="7530" y="4052166"/>
            <a:ext cx="9121747" cy="185284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2" name="Rounded Rectangle 231">
            <a:extLst>
              <a:ext uri="{FF2B5EF4-FFF2-40B4-BE49-F238E27FC236}">
                <a16:creationId xmlns:a16="http://schemas.microsoft.com/office/drawing/2014/main" id="{439A8839-CF62-F175-9023-1DA19C8B03B6}"/>
              </a:ext>
            </a:extLst>
          </p:cNvPr>
          <p:cNvSpPr/>
          <p:nvPr/>
        </p:nvSpPr>
        <p:spPr>
          <a:xfrm>
            <a:off x="1501955" y="1600005"/>
            <a:ext cx="1650846" cy="1219405"/>
          </a:xfrm>
          <a:prstGeom prst="roundRect">
            <a:avLst>
              <a:gd name="adj" fmla="val 11846"/>
            </a:avLst>
          </a:prstGeom>
          <a:noFill/>
          <a:ln w="3810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381" name="TextBox 380">
            <a:extLst>
              <a:ext uri="{FF2B5EF4-FFF2-40B4-BE49-F238E27FC236}">
                <a16:creationId xmlns:a16="http://schemas.microsoft.com/office/drawing/2014/main" id="{65261135-95BE-743B-898C-780B3D4139F1}"/>
              </a:ext>
            </a:extLst>
          </p:cNvPr>
          <p:cNvSpPr txBox="1"/>
          <p:nvPr/>
        </p:nvSpPr>
        <p:spPr>
          <a:xfrm>
            <a:off x="598529" y="1144644"/>
            <a:ext cx="3535782" cy="387103"/>
          </a:xfrm>
          <a:prstGeom prst="rect">
            <a:avLst/>
          </a:prstGeom>
          <a:noFill/>
        </p:spPr>
        <p:txBody>
          <a:bodyPr wrap="square" rtlCol="0" anchor="ctr">
            <a:no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512 rows</a:t>
            </a:r>
          </a:p>
        </p:txBody>
      </p:sp>
    </p:spTree>
    <p:extLst>
      <p:ext uri="{BB962C8B-B14F-4D97-AF65-F5344CB8AC3E}">
        <p14:creationId xmlns:p14="http://schemas.microsoft.com/office/powerpoint/2010/main" val="54651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
                                        <p:tgtEl>
                                          <p:spTgt spid="2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1"/>
                                        </p:tgtEl>
                                        <p:attrNameLst>
                                          <p:attrName>style.visibility</p:attrName>
                                        </p:attrNameLst>
                                      </p:cBhvr>
                                      <p:to>
                                        <p:strVal val="visible"/>
                                      </p:to>
                                    </p:set>
                                    <p:animEffect transition="in" filter="fade">
                                      <p:cBhvr>
                                        <p:cTn id="10" dur="500"/>
                                        <p:tgtEl>
                                          <p:spTgt spid="3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2"/>
                                        </p:tgtEl>
                                        <p:attrNameLst>
                                          <p:attrName>style.visibility</p:attrName>
                                        </p:attrNameLst>
                                      </p:cBhvr>
                                      <p:to>
                                        <p:strVal val="visible"/>
                                      </p:to>
                                    </p:set>
                                    <p:animEffect transition="in" filter="fade">
                                      <p:cBhvr>
                                        <p:cTn id="13"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animBg="1"/>
      <p:bldP spid="38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11C99E-8D53-FF34-C48A-97416595E12A}"/>
              </a:ext>
            </a:extLst>
          </p:cNvPr>
          <p:cNvSpPr/>
          <p:nvPr/>
        </p:nvSpPr>
        <p:spPr>
          <a:xfrm>
            <a:off x="0" y="1321363"/>
            <a:ext cx="9144000" cy="11259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MIMDRAM</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is a hardware/software co-designed PUD system that </a:t>
            </a:r>
            <a:b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enables </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fine-grained PUD computation </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at </a:t>
            </a:r>
            <a:b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200" b="1" i="0" u="none" strike="noStrike" kern="1200" cap="none" spc="0" normalizeH="0" baseline="0" noProof="0" dirty="0">
                <a:ln>
                  <a:noFill/>
                </a:ln>
                <a:solidFill>
                  <a:srgbClr val="1A82C4"/>
                </a:solidFill>
                <a:effectLst/>
                <a:uLnTx/>
                <a:uFillTx/>
                <a:latin typeface="Avenir Next" panose="020B0503020202020204" pitchFamily="34" charset="0"/>
                <a:ea typeface="+mn-ea"/>
                <a:cs typeface="+mn-cs"/>
              </a:rPr>
              <a:t>low cost </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and </a:t>
            </a:r>
            <a:r>
              <a:rPr kumimoji="0" lang="en-US" sz="2200" b="1" i="0" u="none" strike="noStrike" kern="1200" cap="none" spc="0" normalizeH="0" baseline="0" noProof="0" dirty="0">
                <a:ln>
                  <a:noFill/>
                </a:ln>
                <a:solidFill>
                  <a:srgbClr val="1A82C4"/>
                </a:solidFill>
                <a:effectLst/>
                <a:uLnTx/>
                <a:uFillTx/>
                <a:latin typeface="Avenir Next" panose="020B0503020202020204" pitchFamily="34" charset="0"/>
                <a:ea typeface="+mn-ea"/>
                <a:cs typeface="+mn-cs"/>
              </a:rPr>
              <a:t>programming effort</a:t>
            </a:r>
          </a:p>
        </p:txBody>
      </p:sp>
      <p:sp>
        <p:nvSpPr>
          <p:cNvPr id="5" name="Up Arrow 4">
            <a:extLst>
              <a:ext uri="{FF2B5EF4-FFF2-40B4-BE49-F238E27FC236}">
                <a16:creationId xmlns:a16="http://schemas.microsoft.com/office/drawing/2014/main" id="{A5B3FEF0-8AEC-FB30-3FE4-BC39ABC59EC2}"/>
              </a:ext>
            </a:extLst>
          </p:cNvPr>
          <p:cNvSpPr/>
          <p:nvPr/>
        </p:nvSpPr>
        <p:spPr>
          <a:xfrm rot="10800000">
            <a:off x="4331688" y="2623349"/>
            <a:ext cx="480624" cy="555811"/>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595E">
                  <a:lumMod val="20000"/>
                  <a:lumOff val="80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EB9F2A8-A0B2-186E-B959-242B63B541CD}"/>
              </a:ext>
            </a:extLst>
          </p:cNvPr>
          <p:cNvSpPr/>
          <p:nvPr/>
        </p:nvSpPr>
        <p:spPr>
          <a:xfrm>
            <a:off x="0" y="3297460"/>
            <a:ext cx="9144000"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Main components of MIMDRAM:</a:t>
            </a:r>
          </a:p>
        </p:txBody>
      </p:sp>
      <p:grpSp>
        <p:nvGrpSpPr>
          <p:cNvPr id="7" name="Group 6">
            <a:extLst>
              <a:ext uri="{FF2B5EF4-FFF2-40B4-BE49-F238E27FC236}">
                <a16:creationId xmlns:a16="http://schemas.microsoft.com/office/drawing/2014/main" id="{F77A9372-D89A-033E-7576-BD2DE5A1B9D2}"/>
              </a:ext>
            </a:extLst>
          </p:cNvPr>
          <p:cNvGrpSpPr/>
          <p:nvPr/>
        </p:nvGrpSpPr>
        <p:grpSpPr>
          <a:xfrm>
            <a:off x="147701" y="3698400"/>
            <a:ext cx="9470110" cy="1335035"/>
            <a:chOff x="549218" y="3454216"/>
            <a:chExt cx="8426174" cy="1348074"/>
          </a:xfrm>
        </p:grpSpPr>
        <p:sp>
          <p:nvSpPr>
            <p:cNvPr id="8" name="TextBox 7">
              <a:extLst>
                <a:ext uri="{FF2B5EF4-FFF2-40B4-BE49-F238E27FC236}">
                  <a16:creationId xmlns:a16="http://schemas.microsoft.com/office/drawing/2014/main" id="{B7D22633-F4FD-EA98-2C60-588A0D74E13E}"/>
                </a:ext>
              </a:extLst>
            </p:cNvPr>
            <p:cNvSpPr txBox="1"/>
            <p:nvPr/>
          </p:nvSpPr>
          <p:spPr>
            <a:xfrm>
              <a:off x="549218" y="3454216"/>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1</a:t>
              </a:r>
            </a:p>
          </p:txBody>
        </p:sp>
        <p:sp>
          <p:nvSpPr>
            <p:cNvPr id="9" name="TextBox 8">
              <a:extLst>
                <a:ext uri="{FF2B5EF4-FFF2-40B4-BE49-F238E27FC236}">
                  <a16:creationId xmlns:a16="http://schemas.microsoft.com/office/drawing/2014/main" id="{45F37949-D120-22DF-4DBC-38DD40782913}"/>
                </a:ext>
              </a:extLst>
            </p:cNvPr>
            <p:cNvSpPr txBox="1"/>
            <p:nvPr/>
          </p:nvSpPr>
          <p:spPr>
            <a:xfrm>
              <a:off x="974390" y="3528082"/>
              <a:ext cx="8001002" cy="1274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7E6E6">
                      <a:lumMod val="25000"/>
                    </a:srgbClr>
                  </a:solidFill>
                  <a:effectLst/>
                  <a:uLnTx/>
                  <a:uFillTx/>
                  <a:latin typeface="Avenir Next" panose="020B0503020202020204" pitchFamily="34" charset="0"/>
                  <a:ea typeface="+mn-ea"/>
                  <a:cs typeface="Gill Sans MT"/>
                </a:rPr>
                <a:t>Hardware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DRAM array modification </a:t>
              </a:r>
              <a:r>
                <a:rPr kumimoji="0" lang="en-US" sz="18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to enable fine-grained PUD computation</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inter- and intra-mat interconnects </a:t>
              </a:r>
              <a:r>
                <a:rPr kumimoji="0" lang="en-US" sz="18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to enable PUD vector reduction</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control unit design</a:t>
              </a:r>
              <a:r>
                <a:rPr kumimoji="0" lang="en-US" sz="18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 to orchestrate PUD execution </a:t>
              </a:r>
            </a:p>
          </p:txBody>
        </p:sp>
      </p:grpSp>
      <p:grpSp>
        <p:nvGrpSpPr>
          <p:cNvPr id="10" name="Group 9">
            <a:extLst>
              <a:ext uri="{FF2B5EF4-FFF2-40B4-BE49-F238E27FC236}">
                <a16:creationId xmlns:a16="http://schemas.microsoft.com/office/drawing/2014/main" id="{2D07506A-E38B-2BCD-C04A-46A73D56D3DA}"/>
              </a:ext>
            </a:extLst>
          </p:cNvPr>
          <p:cNvGrpSpPr/>
          <p:nvPr/>
        </p:nvGrpSpPr>
        <p:grpSpPr>
          <a:xfrm>
            <a:off x="147701" y="5143222"/>
            <a:ext cx="9144001" cy="1094830"/>
            <a:chOff x="406767" y="3421560"/>
            <a:chExt cx="8475012" cy="1105522"/>
          </a:xfrm>
        </p:grpSpPr>
        <p:sp>
          <p:nvSpPr>
            <p:cNvPr id="11" name="TextBox 10">
              <a:extLst>
                <a:ext uri="{FF2B5EF4-FFF2-40B4-BE49-F238E27FC236}">
                  <a16:creationId xmlns:a16="http://schemas.microsoft.com/office/drawing/2014/main" id="{3B0EFA96-714E-9CA2-A8F1-5765611AB81B}"/>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2</a:t>
              </a:r>
            </a:p>
          </p:txBody>
        </p:sp>
        <p:sp>
          <p:nvSpPr>
            <p:cNvPr id="12" name="TextBox 11">
              <a:extLst>
                <a:ext uri="{FF2B5EF4-FFF2-40B4-BE49-F238E27FC236}">
                  <a16:creationId xmlns:a16="http://schemas.microsoft.com/office/drawing/2014/main" id="{0BB8E61D-6556-261E-31E4-0DF39140F5DB}"/>
                </a:ext>
              </a:extLst>
            </p:cNvPr>
            <p:cNvSpPr txBox="1"/>
            <p:nvPr/>
          </p:nvSpPr>
          <p:spPr>
            <a:xfrm>
              <a:off x="880777" y="3501500"/>
              <a:ext cx="8001002" cy="1025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7E6E6">
                      <a:lumMod val="25000"/>
                    </a:srgbClr>
                  </a:solidFill>
                  <a:effectLst/>
                  <a:uLnTx/>
                  <a:uFillTx/>
                  <a:latin typeface="Avenir Next" panose="020B0503020202020204" pitchFamily="34" charset="0"/>
                  <a:ea typeface="+mn-ea"/>
                  <a:cs typeface="Gill Sans MT"/>
                </a:rPr>
                <a:t>Software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9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compiler support </a:t>
              </a:r>
              <a:r>
                <a:rPr kumimoji="0" lang="en-US" sz="1900" b="0"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t>to transparently generate PUD instructions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9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system support </a:t>
              </a:r>
              <a:r>
                <a:rPr kumimoji="0" lang="en-US" sz="1900" b="0"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t>to map and execute PUD instructions </a:t>
              </a:r>
            </a:p>
          </p:txBody>
        </p:sp>
      </p:grpSp>
      <p:sp>
        <p:nvSpPr>
          <p:cNvPr id="17" name="Title 1">
            <a:extLst>
              <a:ext uri="{FF2B5EF4-FFF2-40B4-BE49-F238E27FC236}">
                <a16:creationId xmlns:a16="http://schemas.microsoft.com/office/drawing/2014/main" id="{FC2E6ED1-BE1E-3DEE-6550-665035AE5AB9}"/>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Overview</a:t>
            </a:r>
          </a:p>
        </p:txBody>
      </p:sp>
    </p:spTree>
    <p:extLst>
      <p:ext uri="{BB962C8B-B14F-4D97-AF65-F5344CB8AC3E}">
        <p14:creationId xmlns:p14="http://schemas.microsoft.com/office/powerpoint/2010/main" val="154494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159708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1" name="Group 450">
            <a:extLst>
              <a:ext uri="{FF2B5EF4-FFF2-40B4-BE49-F238E27FC236}">
                <a16:creationId xmlns:a16="http://schemas.microsoft.com/office/drawing/2014/main" id="{25473BE3-15BD-1785-3A47-9C31688C99C9}"/>
              </a:ext>
            </a:extLst>
          </p:cNvPr>
          <p:cNvGrpSpPr/>
          <p:nvPr/>
        </p:nvGrpSpPr>
        <p:grpSpPr>
          <a:xfrm>
            <a:off x="1894180" y="4808864"/>
            <a:ext cx="7254309" cy="710866"/>
            <a:chOff x="1894180" y="4808864"/>
            <a:chExt cx="7254309" cy="710866"/>
          </a:xfrm>
        </p:grpSpPr>
        <p:sp>
          <p:nvSpPr>
            <p:cNvPr id="6" name="DRAM">
              <a:extLst>
                <a:ext uri="{FF2B5EF4-FFF2-40B4-BE49-F238E27FC236}">
                  <a16:creationId xmlns:a16="http://schemas.microsoft.com/office/drawing/2014/main" id="{49FDB80D-70C9-D39D-3852-11B34FF9393F}"/>
                </a:ext>
              </a:extLst>
            </p:cNvPr>
            <p:cNvSpPr/>
            <p:nvPr/>
          </p:nvSpPr>
          <p:spPr>
            <a:xfrm>
              <a:off x="1894180" y="4808864"/>
              <a:ext cx="5840880" cy="458293"/>
            </a:xfrm>
            <a:prstGeom prst="roundRect">
              <a:avLst>
                <a:gd name="adj" fmla="val 11319"/>
              </a:avLst>
            </a:prstGeom>
            <a:solidFill>
              <a:schemeClr val="accent1">
                <a:lumMod val="20000"/>
                <a:lumOff val="80000"/>
              </a:schemeClr>
            </a:solidFill>
            <a:ln w="19050">
              <a:solidFill>
                <a:srgbClr val="E1616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grpSp>
          <p:nvGrpSpPr>
            <p:cNvPr id="518" name="Group 517">
              <a:extLst>
                <a:ext uri="{FF2B5EF4-FFF2-40B4-BE49-F238E27FC236}">
                  <a16:creationId xmlns:a16="http://schemas.microsoft.com/office/drawing/2014/main" id="{678A0DCB-F85C-F5E0-1848-222158028AC9}"/>
                </a:ext>
              </a:extLst>
            </p:cNvPr>
            <p:cNvGrpSpPr/>
            <p:nvPr/>
          </p:nvGrpSpPr>
          <p:grpSpPr>
            <a:xfrm>
              <a:off x="2746006" y="4891326"/>
              <a:ext cx="1406245" cy="301563"/>
              <a:chOff x="2746006" y="4891326"/>
              <a:chExt cx="1406245" cy="301563"/>
            </a:xfrm>
          </p:grpSpPr>
          <p:cxnSp>
            <p:nvCxnSpPr>
              <p:cNvPr id="499" name="Straight Connector 498">
                <a:extLst>
                  <a:ext uri="{FF2B5EF4-FFF2-40B4-BE49-F238E27FC236}">
                    <a16:creationId xmlns:a16="http://schemas.microsoft.com/office/drawing/2014/main" id="{1DA8121E-227C-7033-F55B-39A535BD9345}"/>
                  </a:ext>
                </a:extLst>
              </p:cNvPr>
              <p:cNvCxnSpPr>
                <a:cxnSpLocks/>
              </p:cNvCxnSpPr>
              <p:nvPr/>
            </p:nvCxnSpPr>
            <p:spPr>
              <a:xfrm flipV="1">
                <a:off x="2746006" y="5137087"/>
                <a:ext cx="0" cy="55802"/>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1E3B1D11-8FD5-A48B-72D8-50D8236F0B48}"/>
                  </a:ext>
                </a:extLst>
              </p:cNvPr>
              <p:cNvCxnSpPr>
                <a:cxnSpLocks/>
              </p:cNvCxnSpPr>
              <p:nvPr/>
            </p:nvCxnSpPr>
            <p:spPr>
              <a:xfrm flipH="1">
                <a:off x="2746006" y="5192889"/>
                <a:ext cx="659421" cy="0"/>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9E6D4C06-B05E-B477-A9E5-EF9113A2B0AF}"/>
                  </a:ext>
                </a:extLst>
              </p:cNvPr>
              <p:cNvCxnSpPr>
                <a:cxnSpLocks/>
              </p:cNvCxnSpPr>
              <p:nvPr/>
            </p:nvCxnSpPr>
            <p:spPr>
              <a:xfrm flipV="1">
                <a:off x="3402589" y="4891326"/>
                <a:ext cx="0" cy="296239"/>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AA72B7A4-E015-6F48-2833-D7A48EC7A88D}"/>
                  </a:ext>
                </a:extLst>
              </p:cNvPr>
              <p:cNvCxnSpPr>
                <a:cxnSpLocks/>
              </p:cNvCxnSpPr>
              <p:nvPr/>
            </p:nvCxnSpPr>
            <p:spPr>
              <a:xfrm flipH="1">
                <a:off x="3405427" y="4891326"/>
                <a:ext cx="746824" cy="0"/>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grpSp>
        <p:grpSp>
          <p:nvGrpSpPr>
            <p:cNvPr id="521" name="Group 520">
              <a:extLst>
                <a:ext uri="{FF2B5EF4-FFF2-40B4-BE49-F238E27FC236}">
                  <a16:creationId xmlns:a16="http://schemas.microsoft.com/office/drawing/2014/main" id="{C230AF51-91CC-96D4-A63E-358E554B9F59}"/>
                </a:ext>
              </a:extLst>
            </p:cNvPr>
            <p:cNvGrpSpPr/>
            <p:nvPr/>
          </p:nvGrpSpPr>
          <p:grpSpPr>
            <a:xfrm>
              <a:off x="4298007" y="4891326"/>
              <a:ext cx="1406245" cy="308237"/>
              <a:chOff x="2746006" y="4891326"/>
              <a:chExt cx="1406245" cy="308237"/>
            </a:xfrm>
          </p:grpSpPr>
          <p:cxnSp>
            <p:nvCxnSpPr>
              <p:cNvPr id="529" name="Straight Connector 528">
                <a:extLst>
                  <a:ext uri="{FF2B5EF4-FFF2-40B4-BE49-F238E27FC236}">
                    <a16:creationId xmlns:a16="http://schemas.microsoft.com/office/drawing/2014/main" id="{7AE42B41-0F42-ECCF-E68E-BF3D20E1B3C5}"/>
                  </a:ext>
                </a:extLst>
              </p:cNvPr>
              <p:cNvCxnSpPr>
                <a:cxnSpLocks/>
              </p:cNvCxnSpPr>
              <p:nvPr/>
            </p:nvCxnSpPr>
            <p:spPr>
              <a:xfrm flipV="1">
                <a:off x="2746006" y="5137087"/>
                <a:ext cx="0" cy="55802"/>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6769FF6-6447-E41E-EF42-BFBFBE490FF6}"/>
                  </a:ext>
                </a:extLst>
              </p:cNvPr>
              <p:cNvCxnSpPr>
                <a:cxnSpLocks/>
              </p:cNvCxnSpPr>
              <p:nvPr/>
            </p:nvCxnSpPr>
            <p:spPr>
              <a:xfrm flipH="1">
                <a:off x="2746006" y="5199563"/>
                <a:ext cx="659421" cy="0"/>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F252B1BB-FC57-D3AA-888A-A91AA5333586}"/>
                  </a:ext>
                </a:extLst>
              </p:cNvPr>
              <p:cNvCxnSpPr>
                <a:cxnSpLocks/>
              </p:cNvCxnSpPr>
              <p:nvPr/>
            </p:nvCxnSpPr>
            <p:spPr>
              <a:xfrm flipV="1">
                <a:off x="3409263" y="4891326"/>
                <a:ext cx="0" cy="296239"/>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647F5E3B-2CD7-0045-D390-F6BC3DC93C67}"/>
                  </a:ext>
                </a:extLst>
              </p:cNvPr>
              <p:cNvCxnSpPr>
                <a:cxnSpLocks/>
              </p:cNvCxnSpPr>
              <p:nvPr/>
            </p:nvCxnSpPr>
            <p:spPr>
              <a:xfrm flipH="1">
                <a:off x="3405427" y="4891326"/>
                <a:ext cx="746824" cy="0"/>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grpSp>
        <p:grpSp>
          <p:nvGrpSpPr>
            <p:cNvPr id="533" name="Group 532">
              <a:extLst>
                <a:ext uri="{FF2B5EF4-FFF2-40B4-BE49-F238E27FC236}">
                  <a16:creationId xmlns:a16="http://schemas.microsoft.com/office/drawing/2014/main" id="{D6D017D0-3E43-7266-4005-47DEB5E5EC53}"/>
                </a:ext>
              </a:extLst>
            </p:cNvPr>
            <p:cNvGrpSpPr/>
            <p:nvPr/>
          </p:nvGrpSpPr>
          <p:grpSpPr>
            <a:xfrm>
              <a:off x="5843575" y="4889380"/>
              <a:ext cx="1412919" cy="301563"/>
              <a:chOff x="2746006" y="4891326"/>
              <a:chExt cx="1412919" cy="301563"/>
            </a:xfrm>
          </p:grpSpPr>
          <p:cxnSp>
            <p:nvCxnSpPr>
              <p:cNvPr id="534" name="Straight Connector 533">
                <a:extLst>
                  <a:ext uri="{FF2B5EF4-FFF2-40B4-BE49-F238E27FC236}">
                    <a16:creationId xmlns:a16="http://schemas.microsoft.com/office/drawing/2014/main" id="{1342E8DA-AD8F-3255-88B7-37F4543EDA7D}"/>
                  </a:ext>
                </a:extLst>
              </p:cNvPr>
              <p:cNvCxnSpPr>
                <a:cxnSpLocks/>
              </p:cNvCxnSpPr>
              <p:nvPr/>
            </p:nvCxnSpPr>
            <p:spPr>
              <a:xfrm flipV="1">
                <a:off x="2746006" y="5137087"/>
                <a:ext cx="0" cy="55802"/>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2C919C88-21C2-4728-B1AC-3E7B168C36F5}"/>
                  </a:ext>
                </a:extLst>
              </p:cNvPr>
              <p:cNvCxnSpPr>
                <a:cxnSpLocks/>
              </p:cNvCxnSpPr>
              <p:nvPr/>
            </p:nvCxnSpPr>
            <p:spPr>
              <a:xfrm flipH="1">
                <a:off x="2746006" y="5192889"/>
                <a:ext cx="659421" cy="0"/>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ADBBF4D0-573D-294C-1E96-B8D4984DC09A}"/>
                  </a:ext>
                </a:extLst>
              </p:cNvPr>
              <p:cNvCxnSpPr>
                <a:cxnSpLocks/>
              </p:cNvCxnSpPr>
              <p:nvPr/>
            </p:nvCxnSpPr>
            <p:spPr>
              <a:xfrm flipV="1">
                <a:off x="3409263" y="4891326"/>
                <a:ext cx="0" cy="296239"/>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87881CF6-9731-4D44-5ABD-F95AACD73FD7}"/>
                  </a:ext>
                </a:extLst>
              </p:cNvPr>
              <p:cNvCxnSpPr>
                <a:cxnSpLocks/>
              </p:cNvCxnSpPr>
              <p:nvPr/>
            </p:nvCxnSpPr>
            <p:spPr>
              <a:xfrm flipH="1">
                <a:off x="3412101" y="4891326"/>
                <a:ext cx="746824" cy="0"/>
              </a:xfrm>
              <a:prstGeom prst="line">
                <a:avLst/>
              </a:prstGeom>
              <a:solidFill>
                <a:schemeClr val="tx1">
                  <a:lumMod val="65000"/>
                  <a:lumOff val="35000"/>
                </a:schemeClr>
              </a:solidFill>
              <a:ln w="38100" cap="rnd">
                <a:solidFill>
                  <a:srgbClr val="E16161"/>
                </a:solidFill>
                <a:round/>
                <a:tailEnd w="lg" len="sm"/>
              </a:ln>
            </p:spPr>
            <p:style>
              <a:lnRef idx="1">
                <a:schemeClr val="accent1"/>
              </a:lnRef>
              <a:fillRef idx="0">
                <a:schemeClr val="accent1"/>
              </a:fillRef>
              <a:effectRef idx="0">
                <a:schemeClr val="accent1"/>
              </a:effectRef>
              <a:fontRef idx="minor">
                <a:schemeClr val="tx1"/>
              </a:fontRef>
            </p:style>
          </p:cxnSp>
        </p:grpSp>
        <p:cxnSp>
          <p:nvCxnSpPr>
            <p:cNvPr id="497" name="Straight Connector 496">
              <a:extLst>
                <a:ext uri="{FF2B5EF4-FFF2-40B4-BE49-F238E27FC236}">
                  <a16:creationId xmlns:a16="http://schemas.microsoft.com/office/drawing/2014/main" id="{924D0C1A-3A9F-7377-B4C2-A4A5B9D52651}"/>
                </a:ext>
              </a:extLst>
            </p:cNvPr>
            <p:cNvCxnSpPr>
              <a:cxnSpLocks/>
            </p:cNvCxnSpPr>
            <p:nvPr/>
          </p:nvCxnSpPr>
          <p:spPr>
            <a:xfrm flipV="1">
              <a:off x="7275447" y="4896970"/>
              <a:ext cx="0" cy="62276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sp>
          <p:nvSpPr>
            <p:cNvPr id="457" name="Trapezoid 456">
              <a:extLst>
                <a:ext uri="{FF2B5EF4-FFF2-40B4-BE49-F238E27FC236}">
                  <a16:creationId xmlns:a16="http://schemas.microsoft.com/office/drawing/2014/main" id="{DBBE8450-7709-E16C-F7E9-E45DEB5F106A}"/>
                </a:ext>
              </a:extLst>
            </p:cNvPr>
            <p:cNvSpPr/>
            <p:nvPr/>
          </p:nvSpPr>
          <p:spPr>
            <a:xfrm>
              <a:off x="5470553" y="4971792"/>
              <a:ext cx="496825" cy="156127"/>
            </a:xfrm>
            <a:prstGeom prst="trapezoid">
              <a:avLst>
                <a:gd name="adj" fmla="val 38400"/>
              </a:avLst>
            </a:prstGeom>
            <a:solidFill>
              <a:srgbClr val="E161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4" name="Trapezoid 453">
              <a:extLst>
                <a:ext uri="{FF2B5EF4-FFF2-40B4-BE49-F238E27FC236}">
                  <a16:creationId xmlns:a16="http://schemas.microsoft.com/office/drawing/2014/main" id="{BE7A46B5-30B2-D9B9-C137-C5785BE1F6FA}"/>
                </a:ext>
              </a:extLst>
            </p:cNvPr>
            <p:cNvSpPr/>
            <p:nvPr/>
          </p:nvSpPr>
          <p:spPr>
            <a:xfrm>
              <a:off x="3908342" y="4971792"/>
              <a:ext cx="496825" cy="156127"/>
            </a:xfrm>
            <a:prstGeom prst="trapezoid">
              <a:avLst>
                <a:gd name="adj" fmla="val 38400"/>
              </a:avLst>
            </a:prstGeom>
            <a:solidFill>
              <a:srgbClr val="E161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rapezoid 6">
              <a:extLst>
                <a:ext uri="{FF2B5EF4-FFF2-40B4-BE49-F238E27FC236}">
                  <a16:creationId xmlns:a16="http://schemas.microsoft.com/office/drawing/2014/main" id="{ACB64C71-E0F3-F78F-A164-6FD9BDF9B86D}"/>
                </a:ext>
              </a:extLst>
            </p:cNvPr>
            <p:cNvSpPr/>
            <p:nvPr/>
          </p:nvSpPr>
          <p:spPr>
            <a:xfrm>
              <a:off x="2353070" y="4971792"/>
              <a:ext cx="496825" cy="156127"/>
            </a:xfrm>
            <a:prstGeom prst="trapezoid">
              <a:avLst>
                <a:gd name="adj" fmla="val 38400"/>
              </a:avLst>
            </a:prstGeom>
            <a:solidFill>
              <a:srgbClr val="E161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1" name="TextBox 550">
              <a:extLst>
                <a:ext uri="{FF2B5EF4-FFF2-40B4-BE49-F238E27FC236}">
                  <a16:creationId xmlns:a16="http://schemas.microsoft.com/office/drawing/2014/main" id="{AB91CB6C-D84E-BF2F-DE90-16C5D1B4680C}"/>
                </a:ext>
              </a:extLst>
            </p:cNvPr>
            <p:cNvSpPr txBox="1"/>
            <p:nvPr/>
          </p:nvSpPr>
          <p:spPr>
            <a:xfrm>
              <a:off x="7476102" y="5032624"/>
              <a:ext cx="1672387"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inter-mat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interconnect</a:t>
              </a:r>
            </a:p>
          </p:txBody>
        </p:sp>
      </p:grpSp>
      <p:sp>
        <p:nvSpPr>
          <p:cNvPr id="17" name="Title 1">
            <a:extLst>
              <a:ext uri="{FF2B5EF4-FFF2-40B4-BE49-F238E27FC236}">
                <a16:creationId xmlns:a16="http://schemas.microsoft.com/office/drawing/2014/main" id="{FC2E6ED1-BE1E-3DEE-6550-665035AE5AB9}"/>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Modifications to DRAM Chip</a:t>
            </a:r>
          </a:p>
        </p:txBody>
      </p:sp>
      <p:grpSp>
        <p:nvGrpSpPr>
          <p:cNvPr id="3" name="Group 2">
            <a:extLst>
              <a:ext uri="{FF2B5EF4-FFF2-40B4-BE49-F238E27FC236}">
                <a16:creationId xmlns:a16="http://schemas.microsoft.com/office/drawing/2014/main" id="{A82FD43A-3278-1DA7-F517-FB2A43E96832}"/>
              </a:ext>
            </a:extLst>
          </p:cNvPr>
          <p:cNvGrpSpPr/>
          <p:nvPr/>
        </p:nvGrpSpPr>
        <p:grpSpPr>
          <a:xfrm>
            <a:off x="1734836" y="2404844"/>
            <a:ext cx="1414038" cy="1414038"/>
            <a:chOff x="4876800" y="1600199"/>
            <a:chExt cx="2819401" cy="2819401"/>
          </a:xfrm>
        </p:grpSpPr>
        <p:grpSp>
          <p:nvGrpSpPr>
            <p:cNvPr id="13" name="Group 12">
              <a:extLst>
                <a:ext uri="{FF2B5EF4-FFF2-40B4-BE49-F238E27FC236}">
                  <a16:creationId xmlns:a16="http://schemas.microsoft.com/office/drawing/2014/main" id="{E99E7E8A-FE00-8AE5-D721-F1116F76AA56}"/>
                </a:ext>
              </a:extLst>
            </p:cNvPr>
            <p:cNvGrpSpPr/>
            <p:nvPr/>
          </p:nvGrpSpPr>
          <p:grpSpPr>
            <a:xfrm>
              <a:off x="5486400" y="3962400"/>
              <a:ext cx="2209800" cy="457200"/>
              <a:chOff x="5486400" y="3962400"/>
              <a:chExt cx="2209800" cy="457200"/>
            </a:xfrm>
          </p:grpSpPr>
          <p:sp>
            <p:nvSpPr>
              <p:cNvPr id="59" name="DRAM">
                <a:extLst>
                  <a:ext uri="{FF2B5EF4-FFF2-40B4-BE49-F238E27FC236}">
                    <a16:creationId xmlns:a16="http://schemas.microsoft.com/office/drawing/2014/main" id="{298E0214-9BCA-E990-048D-FD3281666826}"/>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0" name="DRAM">
                <a:extLst>
                  <a:ext uri="{FF2B5EF4-FFF2-40B4-BE49-F238E27FC236}">
                    <a16:creationId xmlns:a16="http://schemas.microsoft.com/office/drawing/2014/main" id="{13136B58-D80B-77CB-B7E4-DF2B531D498B}"/>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1" name="DRAM">
                <a:extLst>
                  <a:ext uri="{FF2B5EF4-FFF2-40B4-BE49-F238E27FC236}">
                    <a16:creationId xmlns:a16="http://schemas.microsoft.com/office/drawing/2014/main" id="{050E7E5E-4CFA-D987-998A-AFC31E679A1C}"/>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2" name="DRAM">
                <a:extLst>
                  <a:ext uri="{FF2B5EF4-FFF2-40B4-BE49-F238E27FC236}">
                    <a16:creationId xmlns:a16="http://schemas.microsoft.com/office/drawing/2014/main" id="{E9BF7E1B-D939-3D4D-A2F5-8D3E76614BFE}"/>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3" name="DRAM">
                <a:extLst>
                  <a:ext uri="{FF2B5EF4-FFF2-40B4-BE49-F238E27FC236}">
                    <a16:creationId xmlns:a16="http://schemas.microsoft.com/office/drawing/2014/main" id="{62072844-BB60-B0A9-AA14-89B5E45C750F}"/>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4" name="Group 13">
              <a:extLst>
                <a:ext uri="{FF2B5EF4-FFF2-40B4-BE49-F238E27FC236}">
                  <a16:creationId xmlns:a16="http://schemas.microsoft.com/office/drawing/2014/main" id="{408CA42F-AC6D-2060-4E4D-4ABCE271B370}"/>
                </a:ext>
              </a:extLst>
            </p:cNvPr>
            <p:cNvGrpSpPr/>
            <p:nvPr/>
          </p:nvGrpSpPr>
          <p:grpSpPr>
            <a:xfrm>
              <a:off x="4876800" y="1600200"/>
              <a:ext cx="457200" cy="2209800"/>
              <a:chOff x="4876800" y="1600200"/>
              <a:chExt cx="457200" cy="2209800"/>
            </a:xfrm>
          </p:grpSpPr>
          <p:sp>
            <p:nvSpPr>
              <p:cNvPr id="54" name="DRAM">
                <a:extLst>
                  <a:ext uri="{FF2B5EF4-FFF2-40B4-BE49-F238E27FC236}">
                    <a16:creationId xmlns:a16="http://schemas.microsoft.com/office/drawing/2014/main" id="{8428DF61-7CA9-76FD-A59F-61825302CD03}"/>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 name="DRAM">
                <a:extLst>
                  <a:ext uri="{FF2B5EF4-FFF2-40B4-BE49-F238E27FC236}">
                    <a16:creationId xmlns:a16="http://schemas.microsoft.com/office/drawing/2014/main" id="{19D6CBAE-D6CB-8769-75D4-FD805AF9CA6B}"/>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6" name="DRAM">
                <a:extLst>
                  <a:ext uri="{FF2B5EF4-FFF2-40B4-BE49-F238E27FC236}">
                    <a16:creationId xmlns:a16="http://schemas.microsoft.com/office/drawing/2014/main" id="{D0722138-7E03-34AF-422E-65001991758F}"/>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7" name="DRAM">
                <a:extLst>
                  <a:ext uri="{FF2B5EF4-FFF2-40B4-BE49-F238E27FC236}">
                    <a16:creationId xmlns:a16="http://schemas.microsoft.com/office/drawing/2014/main" id="{38B7E10E-918C-0D7C-CD3C-BD0A8C25DD1B}"/>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8" name="DRAM">
                <a:extLst>
                  <a:ext uri="{FF2B5EF4-FFF2-40B4-BE49-F238E27FC236}">
                    <a16:creationId xmlns:a16="http://schemas.microsoft.com/office/drawing/2014/main" id="{16639118-4C1C-7720-20FA-AEB297EAF8D6}"/>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grpSp>
        <p:grpSp>
          <p:nvGrpSpPr>
            <p:cNvPr id="15" name="Group 14">
              <a:extLst>
                <a:ext uri="{FF2B5EF4-FFF2-40B4-BE49-F238E27FC236}">
                  <a16:creationId xmlns:a16="http://schemas.microsoft.com/office/drawing/2014/main" id="{764C97C7-6C6D-7B25-5E97-7B0D594E67C7}"/>
                </a:ext>
              </a:extLst>
            </p:cNvPr>
            <p:cNvGrpSpPr/>
            <p:nvPr/>
          </p:nvGrpSpPr>
          <p:grpSpPr>
            <a:xfrm>
              <a:off x="5676900" y="1600199"/>
              <a:ext cx="1828800" cy="2362201"/>
              <a:chOff x="5676900" y="1170708"/>
              <a:chExt cx="1828800" cy="2791692"/>
            </a:xfrm>
          </p:grpSpPr>
          <p:cxnSp>
            <p:nvCxnSpPr>
              <p:cNvPr id="49" name="Straight Connector 48">
                <a:extLst>
                  <a:ext uri="{FF2B5EF4-FFF2-40B4-BE49-F238E27FC236}">
                    <a16:creationId xmlns:a16="http://schemas.microsoft.com/office/drawing/2014/main" id="{BB274D87-6CC5-E2D8-439F-4F3FFD01BFF7}"/>
                  </a:ext>
                </a:extLst>
              </p:cNvPr>
              <p:cNvCxnSpPr>
                <a:cxnSpLocks/>
                <a:stCxn id="19" idx="0"/>
                <a:endCxn id="59"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DD07DA0-AD73-0AFB-FB8E-B1D95D9FA33D}"/>
                  </a:ext>
                </a:extLst>
              </p:cNvPr>
              <p:cNvCxnSpPr>
                <a:cxnSpLocks/>
                <a:stCxn id="21" idx="0"/>
                <a:endCxn id="61"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4C7E66C-1FE8-00E2-1DBF-F6C5C5C14BDE}"/>
                  </a:ext>
                </a:extLst>
              </p:cNvPr>
              <p:cNvCxnSpPr>
                <a:cxnSpLocks/>
                <a:stCxn id="22" idx="0"/>
                <a:endCxn id="62"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01FAEC7-F6A4-98D1-AFD7-2BCEF351DD1D}"/>
                  </a:ext>
                </a:extLst>
              </p:cNvPr>
              <p:cNvCxnSpPr>
                <a:cxnSpLocks/>
                <a:stCxn id="23" idx="0"/>
                <a:endCxn id="63"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E2BA38F-775E-CBEC-D140-6EF77D614CDF}"/>
                  </a:ext>
                </a:extLst>
              </p:cNvPr>
              <p:cNvCxnSpPr>
                <a:cxnSpLocks/>
                <a:stCxn id="20" idx="0"/>
                <a:endCxn id="60"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CC2DEDBA-F5BE-B095-498A-5D047265BC5D}"/>
                </a:ext>
              </a:extLst>
            </p:cNvPr>
            <p:cNvGrpSpPr/>
            <p:nvPr/>
          </p:nvGrpSpPr>
          <p:grpSpPr>
            <a:xfrm>
              <a:off x="5334000" y="1790700"/>
              <a:ext cx="2362201" cy="1828800"/>
              <a:chOff x="5333998" y="1790700"/>
              <a:chExt cx="2791691" cy="1828800"/>
            </a:xfrm>
          </p:grpSpPr>
          <p:cxnSp>
            <p:nvCxnSpPr>
              <p:cNvPr id="44" name="Straight Connector 43">
                <a:extLst>
                  <a:ext uri="{FF2B5EF4-FFF2-40B4-BE49-F238E27FC236}">
                    <a16:creationId xmlns:a16="http://schemas.microsoft.com/office/drawing/2014/main" id="{3DEDC3AF-7DDD-D975-A3FD-15CCA6A44F81}"/>
                  </a:ext>
                </a:extLst>
              </p:cNvPr>
              <p:cNvCxnSpPr>
                <a:cxnSpLocks/>
                <a:stCxn id="23" idx="6"/>
                <a:endCxn id="54"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0995C7-76DC-78D8-2038-F54188EACE9F}"/>
                  </a:ext>
                </a:extLst>
              </p:cNvPr>
              <p:cNvCxnSpPr>
                <a:cxnSpLocks/>
                <a:stCxn id="28" idx="6"/>
                <a:endCxn id="55"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89F5D98-94C9-8A74-0399-C2886B94C89E}"/>
                  </a:ext>
                </a:extLst>
              </p:cNvPr>
              <p:cNvCxnSpPr>
                <a:cxnSpLocks/>
                <a:stCxn id="33" idx="6"/>
                <a:endCxn id="56"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9CFB171-2A43-30A0-BCED-F7BB858035CF}"/>
                  </a:ext>
                </a:extLst>
              </p:cNvPr>
              <p:cNvCxnSpPr>
                <a:cxnSpLocks/>
                <a:stCxn id="38" idx="6"/>
                <a:endCxn id="57"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9BD2673-B188-D184-8AC4-F882F290BFA5}"/>
                  </a:ext>
                </a:extLst>
              </p:cNvPr>
              <p:cNvCxnSpPr>
                <a:cxnSpLocks/>
                <a:stCxn id="43" idx="6"/>
                <a:endCxn id="58"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0AFCC473-9DB5-A891-14E3-8F5132DCBB96}"/>
                </a:ext>
              </a:extLst>
            </p:cNvPr>
            <p:cNvGrpSpPr/>
            <p:nvPr/>
          </p:nvGrpSpPr>
          <p:grpSpPr>
            <a:xfrm>
              <a:off x="5486400" y="1600200"/>
              <a:ext cx="2209800" cy="2209800"/>
              <a:chOff x="5486400" y="1600200"/>
              <a:chExt cx="2209800" cy="2209800"/>
            </a:xfrm>
          </p:grpSpPr>
          <p:sp>
            <p:nvSpPr>
              <p:cNvPr id="19" name="Oval 18">
                <a:extLst>
                  <a:ext uri="{FF2B5EF4-FFF2-40B4-BE49-F238E27FC236}">
                    <a16:creationId xmlns:a16="http://schemas.microsoft.com/office/drawing/2014/main" id="{2200FA58-F881-1601-F885-73D195B7C717}"/>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Oval 19">
                <a:extLst>
                  <a:ext uri="{FF2B5EF4-FFF2-40B4-BE49-F238E27FC236}">
                    <a16:creationId xmlns:a16="http://schemas.microsoft.com/office/drawing/2014/main" id="{854ADDCE-E891-5E18-3F86-A9680AC6A62D}"/>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 name="Oval 20">
                <a:extLst>
                  <a:ext uri="{FF2B5EF4-FFF2-40B4-BE49-F238E27FC236}">
                    <a16:creationId xmlns:a16="http://schemas.microsoft.com/office/drawing/2014/main" id="{70DA7459-04C4-771D-C8E7-B7B72E0CA886}"/>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 name="Oval 21">
                <a:extLst>
                  <a:ext uri="{FF2B5EF4-FFF2-40B4-BE49-F238E27FC236}">
                    <a16:creationId xmlns:a16="http://schemas.microsoft.com/office/drawing/2014/main" id="{C608C1BE-0889-D338-89A1-9300576BD070}"/>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 name="Oval 22">
                <a:extLst>
                  <a:ext uri="{FF2B5EF4-FFF2-40B4-BE49-F238E27FC236}">
                    <a16:creationId xmlns:a16="http://schemas.microsoft.com/office/drawing/2014/main" id="{7421EA12-7FA6-6018-AB28-DCF57EFA96D6}"/>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4" name="Oval 23">
                <a:extLst>
                  <a:ext uri="{FF2B5EF4-FFF2-40B4-BE49-F238E27FC236}">
                    <a16:creationId xmlns:a16="http://schemas.microsoft.com/office/drawing/2014/main" id="{02397864-4721-E866-3EEC-3DE15CFBE113}"/>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5" name="Oval 24">
                <a:extLst>
                  <a:ext uri="{FF2B5EF4-FFF2-40B4-BE49-F238E27FC236}">
                    <a16:creationId xmlns:a16="http://schemas.microsoft.com/office/drawing/2014/main" id="{CBF762D1-699D-9270-35C8-CCEA516DC58D}"/>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6" name="Oval 25">
                <a:extLst>
                  <a:ext uri="{FF2B5EF4-FFF2-40B4-BE49-F238E27FC236}">
                    <a16:creationId xmlns:a16="http://schemas.microsoft.com/office/drawing/2014/main" id="{5114B6DD-652E-ED47-B6A6-CD0A940A67C8}"/>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7" name="Oval 26">
                <a:extLst>
                  <a:ext uri="{FF2B5EF4-FFF2-40B4-BE49-F238E27FC236}">
                    <a16:creationId xmlns:a16="http://schemas.microsoft.com/office/drawing/2014/main" id="{2EF2F25C-EDE0-56B0-0C74-45B3479C83C7}"/>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8" name="Oval 27">
                <a:extLst>
                  <a:ext uri="{FF2B5EF4-FFF2-40B4-BE49-F238E27FC236}">
                    <a16:creationId xmlns:a16="http://schemas.microsoft.com/office/drawing/2014/main" id="{624BCC5C-6C08-3E8F-116B-B285DA0808B6}"/>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9" name="Oval 28">
                <a:extLst>
                  <a:ext uri="{FF2B5EF4-FFF2-40B4-BE49-F238E27FC236}">
                    <a16:creationId xmlns:a16="http://schemas.microsoft.com/office/drawing/2014/main" id="{F3EE3905-AF01-EE4F-EDBD-2E34417F31CE}"/>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0" name="Oval 29">
                <a:extLst>
                  <a:ext uri="{FF2B5EF4-FFF2-40B4-BE49-F238E27FC236}">
                    <a16:creationId xmlns:a16="http://schemas.microsoft.com/office/drawing/2014/main" id="{95614820-B89F-8B2C-1B1A-257CC3A045E6}"/>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1" name="Oval 30">
                <a:extLst>
                  <a:ext uri="{FF2B5EF4-FFF2-40B4-BE49-F238E27FC236}">
                    <a16:creationId xmlns:a16="http://schemas.microsoft.com/office/drawing/2014/main" id="{4ED2B818-1E87-389E-D7BE-7762CEDD5576}"/>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 name="Oval 31">
                <a:extLst>
                  <a:ext uri="{FF2B5EF4-FFF2-40B4-BE49-F238E27FC236}">
                    <a16:creationId xmlns:a16="http://schemas.microsoft.com/office/drawing/2014/main" id="{D78E1194-98C3-FFD1-DDD9-9ABB830B2845}"/>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Oval 32">
                <a:extLst>
                  <a:ext uri="{FF2B5EF4-FFF2-40B4-BE49-F238E27FC236}">
                    <a16:creationId xmlns:a16="http://schemas.microsoft.com/office/drawing/2014/main" id="{24C9EF06-4370-6778-ABF6-07F1262A7981}"/>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4" name="Oval 33">
                <a:extLst>
                  <a:ext uri="{FF2B5EF4-FFF2-40B4-BE49-F238E27FC236}">
                    <a16:creationId xmlns:a16="http://schemas.microsoft.com/office/drawing/2014/main" id="{B6486F34-408B-9C87-B310-C221B75BDF34}"/>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5" name="Oval 34">
                <a:extLst>
                  <a:ext uri="{FF2B5EF4-FFF2-40B4-BE49-F238E27FC236}">
                    <a16:creationId xmlns:a16="http://schemas.microsoft.com/office/drawing/2014/main" id="{595926EB-F5F7-5C49-8024-52351C5518D1}"/>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6" name="Oval 35">
                <a:extLst>
                  <a:ext uri="{FF2B5EF4-FFF2-40B4-BE49-F238E27FC236}">
                    <a16:creationId xmlns:a16="http://schemas.microsoft.com/office/drawing/2014/main" id="{4EB5A3FF-6225-72DA-2AE5-8E6A15321C92}"/>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7" name="Oval 36">
                <a:extLst>
                  <a:ext uri="{FF2B5EF4-FFF2-40B4-BE49-F238E27FC236}">
                    <a16:creationId xmlns:a16="http://schemas.microsoft.com/office/drawing/2014/main" id="{BAB58AA8-A254-6366-790A-270347B968C5}"/>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8" name="Oval 37">
                <a:extLst>
                  <a:ext uri="{FF2B5EF4-FFF2-40B4-BE49-F238E27FC236}">
                    <a16:creationId xmlns:a16="http://schemas.microsoft.com/office/drawing/2014/main" id="{3C8CC6A9-2D21-14AF-47C9-A503B2345175}"/>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9" name="Oval 38">
                <a:extLst>
                  <a:ext uri="{FF2B5EF4-FFF2-40B4-BE49-F238E27FC236}">
                    <a16:creationId xmlns:a16="http://schemas.microsoft.com/office/drawing/2014/main" id="{FA27E60E-4944-9323-2C02-4A3E156FA2FA}"/>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40" name="Oval 39">
                <a:extLst>
                  <a:ext uri="{FF2B5EF4-FFF2-40B4-BE49-F238E27FC236}">
                    <a16:creationId xmlns:a16="http://schemas.microsoft.com/office/drawing/2014/main" id="{5C771764-9EB5-A92D-0F70-2E30C152AB78}"/>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41" name="Oval 40">
                <a:extLst>
                  <a:ext uri="{FF2B5EF4-FFF2-40B4-BE49-F238E27FC236}">
                    <a16:creationId xmlns:a16="http://schemas.microsoft.com/office/drawing/2014/main" id="{328CED81-339D-EB0E-4CB4-2C4880F6F174}"/>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42" name="Oval 41">
                <a:extLst>
                  <a:ext uri="{FF2B5EF4-FFF2-40B4-BE49-F238E27FC236}">
                    <a16:creationId xmlns:a16="http://schemas.microsoft.com/office/drawing/2014/main" id="{9F6CB433-18DB-B1B3-7C34-7D75C1AAEE9D}"/>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43" name="Oval 42">
                <a:extLst>
                  <a:ext uri="{FF2B5EF4-FFF2-40B4-BE49-F238E27FC236}">
                    <a16:creationId xmlns:a16="http://schemas.microsoft.com/office/drawing/2014/main" id="{8393CFEC-EFA0-F0E3-061B-117760DB0955}"/>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64" name="Group 63">
            <a:extLst>
              <a:ext uri="{FF2B5EF4-FFF2-40B4-BE49-F238E27FC236}">
                <a16:creationId xmlns:a16="http://schemas.microsoft.com/office/drawing/2014/main" id="{D18E07A0-B9F6-3161-11CE-4BF557517F59}"/>
              </a:ext>
            </a:extLst>
          </p:cNvPr>
          <p:cNvGrpSpPr/>
          <p:nvPr/>
        </p:nvGrpSpPr>
        <p:grpSpPr>
          <a:xfrm>
            <a:off x="3292364" y="2404844"/>
            <a:ext cx="1414038" cy="1414038"/>
            <a:chOff x="4876800" y="1600199"/>
            <a:chExt cx="2819401" cy="2819401"/>
          </a:xfrm>
        </p:grpSpPr>
        <p:grpSp>
          <p:nvGrpSpPr>
            <p:cNvPr id="65" name="Group 64">
              <a:extLst>
                <a:ext uri="{FF2B5EF4-FFF2-40B4-BE49-F238E27FC236}">
                  <a16:creationId xmlns:a16="http://schemas.microsoft.com/office/drawing/2014/main" id="{2F0DF2D2-DA2A-BCF4-4C1D-58E052D04EBF}"/>
                </a:ext>
              </a:extLst>
            </p:cNvPr>
            <p:cNvGrpSpPr/>
            <p:nvPr/>
          </p:nvGrpSpPr>
          <p:grpSpPr>
            <a:xfrm>
              <a:off x="5486400" y="3962400"/>
              <a:ext cx="2209800" cy="457200"/>
              <a:chOff x="5486400" y="3962400"/>
              <a:chExt cx="2209800" cy="457200"/>
            </a:xfrm>
          </p:grpSpPr>
          <p:sp>
            <p:nvSpPr>
              <p:cNvPr id="110" name="DRAM">
                <a:extLst>
                  <a:ext uri="{FF2B5EF4-FFF2-40B4-BE49-F238E27FC236}">
                    <a16:creationId xmlns:a16="http://schemas.microsoft.com/office/drawing/2014/main" id="{87341B00-F32E-63E5-5E70-887D154AC19B}"/>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1" name="DRAM">
                <a:extLst>
                  <a:ext uri="{FF2B5EF4-FFF2-40B4-BE49-F238E27FC236}">
                    <a16:creationId xmlns:a16="http://schemas.microsoft.com/office/drawing/2014/main" id="{14B81951-1F06-5A21-642D-93FD9C55CB56}"/>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2" name="DRAM">
                <a:extLst>
                  <a:ext uri="{FF2B5EF4-FFF2-40B4-BE49-F238E27FC236}">
                    <a16:creationId xmlns:a16="http://schemas.microsoft.com/office/drawing/2014/main" id="{B14A978B-247F-19AA-82AB-EC9D5008CBE8}"/>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3" name="DRAM">
                <a:extLst>
                  <a:ext uri="{FF2B5EF4-FFF2-40B4-BE49-F238E27FC236}">
                    <a16:creationId xmlns:a16="http://schemas.microsoft.com/office/drawing/2014/main" id="{87D296C2-976D-1ABB-3675-B4CA3B2B74A5}"/>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4" name="DRAM">
                <a:extLst>
                  <a:ext uri="{FF2B5EF4-FFF2-40B4-BE49-F238E27FC236}">
                    <a16:creationId xmlns:a16="http://schemas.microsoft.com/office/drawing/2014/main" id="{99B70B23-5664-5B51-D2B0-E5B5A8F99B06}"/>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6" name="Group 65">
              <a:extLst>
                <a:ext uri="{FF2B5EF4-FFF2-40B4-BE49-F238E27FC236}">
                  <a16:creationId xmlns:a16="http://schemas.microsoft.com/office/drawing/2014/main" id="{2A6BADC1-0AE9-20D8-DDE1-252172B9975A}"/>
                </a:ext>
              </a:extLst>
            </p:cNvPr>
            <p:cNvGrpSpPr/>
            <p:nvPr/>
          </p:nvGrpSpPr>
          <p:grpSpPr>
            <a:xfrm>
              <a:off x="4876800" y="1600200"/>
              <a:ext cx="457200" cy="2209800"/>
              <a:chOff x="4876800" y="1600200"/>
              <a:chExt cx="457200" cy="2209800"/>
            </a:xfrm>
          </p:grpSpPr>
          <p:sp>
            <p:nvSpPr>
              <p:cNvPr id="105" name="DRAM">
                <a:extLst>
                  <a:ext uri="{FF2B5EF4-FFF2-40B4-BE49-F238E27FC236}">
                    <a16:creationId xmlns:a16="http://schemas.microsoft.com/office/drawing/2014/main" id="{DDCA578A-D1A9-3A94-F787-45D64E90D58B}"/>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DRAM">
                <a:extLst>
                  <a:ext uri="{FF2B5EF4-FFF2-40B4-BE49-F238E27FC236}">
                    <a16:creationId xmlns:a16="http://schemas.microsoft.com/office/drawing/2014/main" id="{930C93C9-27CE-453D-10F2-AAE8A9541819}"/>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7" name="DRAM">
                <a:extLst>
                  <a:ext uri="{FF2B5EF4-FFF2-40B4-BE49-F238E27FC236}">
                    <a16:creationId xmlns:a16="http://schemas.microsoft.com/office/drawing/2014/main" id="{EE63B6B3-967B-23F4-E9BE-F0DFC1D177E4}"/>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8" name="DRAM">
                <a:extLst>
                  <a:ext uri="{FF2B5EF4-FFF2-40B4-BE49-F238E27FC236}">
                    <a16:creationId xmlns:a16="http://schemas.microsoft.com/office/drawing/2014/main" id="{5AAB2302-8D86-D740-F46E-3ACE6E64941C}"/>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9" name="DRAM">
                <a:extLst>
                  <a:ext uri="{FF2B5EF4-FFF2-40B4-BE49-F238E27FC236}">
                    <a16:creationId xmlns:a16="http://schemas.microsoft.com/office/drawing/2014/main" id="{30004C9A-6054-A6D2-3078-0A545E661E2E}"/>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7" name="Group 66">
              <a:extLst>
                <a:ext uri="{FF2B5EF4-FFF2-40B4-BE49-F238E27FC236}">
                  <a16:creationId xmlns:a16="http://schemas.microsoft.com/office/drawing/2014/main" id="{3A69A455-64D7-3C98-6D76-A9EF0FDB9A40}"/>
                </a:ext>
              </a:extLst>
            </p:cNvPr>
            <p:cNvGrpSpPr/>
            <p:nvPr/>
          </p:nvGrpSpPr>
          <p:grpSpPr>
            <a:xfrm>
              <a:off x="5676900" y="1600199"/>
              <a:ext cx="1828800" cy="2362201"/>
              <a:chOff x="5676900" y="1170708"/>
              <a:chExt cx="1828800" cy="2791692"/>
            </a:xfrm>
          </p:grpSpPr>
          <p:cxnSp>
            <p:nvCxnSpPr>
              <p:cNvPr id="100" name="Straight Connector 99">
                <a:extLst>
                  <a:ext uri="{FF2B5EF4-FFF2-40B4-BE49-F238E27FC236}">
                    <a16:creationId xmlns:a16="http://schemas.microsoft.com/office/drawing/2014/main" id="{C992C460-A928-F2A5-3DBB-F5A6A6E4BD97}"/>
                  </a:ext>
                </a:extLst>
              </p:cNvPr>
              <p:cNvCxnSpPr>
                <a:cxnSpLocks/>
                <a:stCxn id="70" idx="0"/>
                <a:endCxn id="110"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D516655-5B21-FDA2-9D6F-445C3C23F644}"/>
                  </a:ext>
                </a:extLst>
              </p:cNvPr>
              <p:cNvCxnSpPr>
                <a:cxnSpLocks/>
                <a:stCxn id="72" idx="0"/>
                <a:endCxn id="112"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97580EF-2C2B-DC67-569C-D0928235C196}"/>
                  </a:ext>
                </a:extLst>
              </p:cNvPr>
              <p:cNvCxnSpPr>
                <a:cxnSpLocks/>
                <a:stCxn id="73" idx="0"/>
                <a:endCxn id="113"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95680FE-7867-D986-8855-6FF989F584E4}"/>
                  </a:ext>
                </a:extLst>
              </p:cNvPr>
              <p:cNvCxnSpPr>
                <a:cxnSpLocks/>
                <a:stCxn id="74" idx="0"/>
                <a:endCxn id="114"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2807942-FFE0-2DFE-CDB3-CB30A27E65CB}"/>
                  </a:ext>
                </a:extLst>
              </p:cNvPr>
              <p:cNvCxnSpPr>
                <a:cxnSpLocks/>
                <a:stCxn id="71" idx="0"/>
                <a:endCxn id="111"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9EB950DF-0B4C-0F23-7906-C99346F85E7D}"/>
                </a:ext>
              </a:extLst>
            </p:cNvPr>
            <p:cNvGrpSpPr/>
            <p:nvPr/>
          </p:nvGrpSpPr>
          <p:grpSpPr>
            <a:xfrm>
              <a:off x="5334000" y="1790700"/>
              <a:ext cx="2362201" cy="1828800"/>
              <a:chOff x="5333998" y="1790700"/>
              <a:chExt cx="2791691" cy="1828800"/>
            </a:xfrm>
          </p:grpSpPr>
          <p:cxnSp>
            <p:nvCxnSpPr>
              <p:cNvPr id="95" name="Straight Connector 94">
                <a:extLst>
                  <a:ext uri="{FF2B5EF4-FFF2-40B4-BE49-F238E27FC236}">
                    <a16:creationId xmlns:a16="http://schemas.microsoft.com/office/drawing/2014/main" id="{5D31620E-E97A-E448-1154-7B229A3B8A67}"/>
                  </a:ext>
                </a:extLst>
              </p:cNvPr>
              <p:cNvCxnSpPr>
                <a:cxnSpLocks/>
                <a:stCxn id="74" idx="6"/>
                <a:endCxn id="105"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D916C58-1981-61F0-1F07-F5F29AE7D823}"/>
                  </a:ext>
                </a:extLst>
              </p:cNvPr>
              <p:cNvCxnSpPr>
                <a:cxnSpLocks/>
                <a:stCxn id="79" idx="6"/>
                <a:endCxn id="106"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9A98748-D5A8-2A6E-6725-FE2E403C6FED}"/>
                  </a:ext>
                </a:extLst>
              </p:cNvPr>
              <p:cNvCxnSpPr>
                <a:cxnSpLocks/>
                <a:endCxn id="107" idx="0"/>
              </p:cNvCxnSpPr>
              <p:nvPr/>
            </p:nvCxnSpPr>
            <p:spPr>
              <a:xfrm flipH="1">
                <a:off x="5333998" y="2705100"/>
                <a:ext cx="2791686"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A4906D-1EF0-3F2D-62E6-FAC78377461D}"/>
                  </a:ext>
                </a:extLst>
              </p:cNvPr>
              <p:cNvCxnSpPr>
                <a:cxnSpLocks/>
                <a:stCxn id="89" idx="6"/>
                <a:endCxn id="108"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3D822DB-7C84-298A-A65C-977A38DE9C1D}"/>
                  </a:ext>
                </a:extLst>
              </p:cNvPr>
              <p:cNvCxnSpPr>
                <a:cxnSpLocks/>
                <a:stCxn id="94" idx="6"/>
                <a:endCxn id="109"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D166CF74-BA69-DB0C-0852-A104FDC6088F}"/>
                </a:ext>
              </a:extLst>
            </p:cNvPr>
            <p:cNvGrpSpPr/>
            <p:nvPr/>
          </p:nvGrpSpPr>
          <p:grpSpPr>
            <a:xfrm>
              <a:off x="5486400" y="1600200"/>
              <a:ext cx="2209800" cy="2209800"/>
              <a:chOff x="5486400" y="1600200"/>
              <a:chExt cx="2209800" cy="2209800"/>
            </a:xfrm>
          </p:grpSpPr>
          <p:sp>
            <p:nvSpPr>
              <p:cNvPr id="70" name="Oval 69">
                <a:extLst>
                  <a:ext uri="{FF2B5EF4-FFF2-40B4-BE49-F238E27FC236}">
                    <a16:creationId xmlns:a16="http://schemas.microsoft.com/office/drawing/2014/main" id="{DDF3F150-9FB3-DFBB-0679-C80A677A250E}"/>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1" name="Oval 70">
                <a:extLst>
                  <a:ext uri="{FF2B5EF4-FFF2-40B4-BE49-F238E27FC236}">
                    <a16:creationId xmlns:a16="http://schemas.microsoft.com/office/drawing/2014/main" id="{C11C1B19-46C0-D3CF-EF0C-305A6F3D2FFE}"/>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2" name="Oval 71">
                <a:extLst>
                  <a:ext uri="{FF2B5EF4-FFF2-40B4-BE49-F238E27FC236}">
                    <a16:creationId xmlns:a16="http://schemas.microsoft.com/office/drawing/2014/main" id="{AA4A1D33-C21B-3250-FAA3-A50A74F203E1}"/>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3" name="Oval 72">
                <a:extLst>
                  <a:ext uri="{FF2B5EF4-FFF2-40B4-BE49-F238E27FC236}">
                    <a16:creationId xmlns:a16="http://schemas.microsoft.com/office/drawing/2014/main" id="{887C6319-5CEC-4638-2A5D-AE16955770CD}"/>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4" name="Oval 73">
                <a:extLst>
                  <a:ext uri="{FF2B5EF4-FFF2-40B4-BE49-F238E27FC236}">
                    <a16:creationId xmlns:a16="http://schemas.microsoft.com/office/drawing/2014/main" id="{6B051FAF-736D-E2E6-66D4-C34DD6C767A5}"/>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5" name="Oval 74">
                <a:extLst>
                  <a:ext uri="{FF2B5EF4-FFF2-40B4-BE49-F238E27FC236}">
                    <a16:creationId xmlns:a16="http://schemas.microsoft.com/office/drawing/2014/main" id="{DD6E47A5-EAD6-FD79-43B8-B1B263DA6B79}"/>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6" name="Oval 75">
                <a:extLst>
                  <a:ext uri="{FF2B5EF4-FFF2-40B4-BE49-F238E27FC236}">
                    <a16:creationId xmlns:a16="http://schemas.microsoft.com/office/drawing/2014/main" id="{3C0BC89B-9DC3-B71C-95D0-4B23D9C2A6B0}"/>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7" name="Oval 76">
                <a:extLst>
                  <a:ext uri="{FF2B5EF4-FFF2-40B4-BE49-F238E27FC236}">
                    <a16:creationId xmlns:a16="http://schemas.microsoft.com/office/drawing/2014/main" id="{38C85D6C-8564-57B3-2F00-4F3B52ACD43C}"/>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8" name="Oval 77">
                <a:extLst>
                  <a:ext uri="{FF2B5EF4-FFF2-40B4-BE49-F238E27FC236}">
                    <a16:creationId xmlns:a16="http://schemas.microsoft.com/office/drawing/2014/main" id="{7566A891-5AF3-28D8-3630-F43D7A388CD5}"/>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79" name="Oval 78">
                <a:extLst>
                  <a:ext uri="{FF2B5EF4-FFF2-40B4-BE49-F238E27FC236}">
                    <a16:creationId xmlns:a16="http://schemas.microsoft.com/office/drawing/2014/main" id="{4826FAD3-177D-51AD-F1C8-386A0BCE59FF}"/>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0" name="Oval 79">
                <a:extLst>
                  <a:ext uri="{FF2B5EF4-FFF2-40B4-BE49-F238E27FC236}">
                    <a16:creationId xmlns:a16="http://schemas.microsoft.com/office/drawing/2014/main" id="{C4A83AD4-0D70-8EB2-EDA2-D5C3A5AD950D}"/>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1" name="Oval 80">
                <a:extLst>
                  <a:ext uri="{FF2B5EF4-FFF2-40B4-BE49-F238E27FC236}">
                    <a16:creationId xmlns:a16="http://schemas.microsoft.com/office/drawing/2014/main" id="{6452DB36-49DC-A14E-AA6E-EB9CDED66C0F}"/>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2" name="Oval 81">
                <a:extLst>
                  <a:ext uri="{FF2B5EF4-FFF2-40B4-BE49-F238E27FC236}">
                    <a16:creationId xmlns:a16="http://schemas.microsoft.com/office/drawing/2014/main" id="{77105C97-5552-5189-C92D-DB746ABCF0EF}"/>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3" name="Oval 82">
                <a:extLst>
                  <a:ext uri="{FF2B5EF4-FFF2-40B4-BE49-F238E27FC236}">
                    <a16:creationId xmlns:a16="http://schemas.microsoft.com/office/drawing/2014/main" id="{F97C2F56-33B3-A298-710A-0826FBA45E8B}"/>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4" name="Oval 83">
                <a:extLst>
                  <a:ext uri="{FF2B5EF4-FFF2-40B4-BE49-F238E27FC236}">
                    <a16:creationId xmlns:a16="http://schemas.microsoft.com/office/drawing/2014/main" id="{A20F7DDD-0DC3-8D93-FAB3-4707608465CD}"/>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5" name="Oval 84">
                <a:extLst>
                  <a:ext uri="{FF2B5EF4-FFF2-40B4-BE49-F238E27FC236}">
                    <a16:creationId xmlns:a16="http://schemas.microsoft.com/office/drawing/2014/main" id="{98BDF1FF-8CDE-B08E-0B58-B384115F3437}"/>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6" name="Oval 85">
                <a:extLst>
                  <a:ext uri="{FF2B5EF4-FFF2-40B4-BE49-F238E27FC236}">
                    <a16:creationId xmlns:a16="http://schemas.microsoft.com/office/drawing/2014/main" id="{EAE74374-01A1-C5E8-D3B8-270153BC90A1}"/>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7" name="Oval 86">
                <a:extLst>
                  <a:ext uri="{FF2B5EF4-FFF2-40B4-BE49-F238E27FC236}">
                    <a16:creationId xmlns:a16="http://schemas.microsoft.com/office/drawing/2014/main" id="{EB848FB2-16CA-1CCC-6F68-20641E8E99A1}"/>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8" name="Oval 87">
                <a:extLst>
                  <a:ext uri="{FF2B5EF4-FFF2-40B4-BE49-F238E27FC236}">
                    <a16:creationId xmlns:a16="http://schemas.microsoft.com/office/drawing/2014/main" id="{DE7FDACB-7AA7-7EBA-505B-8D93ADBA0E58}"/>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89" name="Oval 88">
                <a:extLst>
                  <a:ext uri="{FF2B5EF4-FFF2-40B4-BE49-F238E27FC236}">
                    <a16:creationId xmlns:a16="http://schemas.microsoft.com/office/drawing/2014/main" id="{A398C955-C910-22C7-703F-03E07EBE01A5}"/>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90" name="Oval 89">
                <a:extLst>
                  <a:ext uri="{FF2B5EF4-FFF2-40B4-BE49-F238E27FC236}">
                    <a16:creationId xmlns:a16="http://schemas.microsoft.com/office/drawing/2014/main" id="{504FEB88-B7BB-DDA0-4230-B58367291432}"/>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91" name="Oval 90">
                <a:extLst>
                  <a:ext uri="{FF2B5EF4-FFF2-40B4-BE49-F238E27FC236}">
                    <a16:creationId xmlns:a16="http://schemas.microsoft.com/office/drawing/2014/main" id="{E1DBEF38-2810-3F68-C99E-99760652CFAE}"/>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92" name="Oval 91">
                <a:extLst>
                  <a:ext uri="{FF2B5EF4-FFF2-40B4-BE49-F238E27FC236}">
                    <a16:creationId xmlns:a16="http://schemas.microsoft.com/office/drawing/2014/main" id="{BAF701D9-E9CC-9EAE-5645-3731F8AD4C16}"/>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93" name="Oval 92">
                <a:extLst>
                  <a:ext uri="{FF2B5EF4-FFF2-40B4-BE49-F238E27FC236}">
                    <a16:creationId xmlns:a16="http://schemas.microsoft.com/office/drawing/2014/main" id="{5AE66BBC-B5A7-F93D-1AAE-46BE58799DF3}"/>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94" name="Oval 93">
                <a:extLst>
                  <a:ext uri="{FF2B5EF4-FFF2-40B4-BE49-F238E27FC236}">
                    <a16:creationId xmlns:a16="http://schemas.microsoft.com/office/drawing/2014/main" id="{3936BCB3-FAEC-1D31-1DBF-51074A54195D}"/>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15" name="Group 114">
            <a:extLst>
              <a:ext uri="{FF2B5EF4-FFF2-40B4-BE49-F238E27FC236}">
                <a16:creationId xmlns:a16="http://schemas.microsoft.com/office/drawing/2014/main" id="{4F03F0AF-2B9D-F5B3-A3DA-A6EFFF21AC4A}"/>
              </a:ext>
            </a:extLst>
          </p:cNvPr>
          <p:cNvGrpSpPr/>
          <p:nvPr/>
        </p:nvGrpSpPr>
        <p:grpSpPr>
          <a:xfrm>
            <a:off x="4859036" y="2404844"/>
            <a:ext cx="1414038" cy="1414038"/>
            <a:chOff x="4876800" y="1600199"/>
            <a:chExt cx="2819401" cy="2819401"/>
          </a:xfrm>
        </p:grpSpPr>
        <p:grpSp>
          <p:nvGrpSpPr>
            <p:cNvPr id="116" name="Group 115">
              <a:extLst>
                <a:ext uri="{FF2B5EF4-FFF2-40B4-BE49-F238E27FC236}">
                  <a16:creationId xmlns:a16="http://schemas.microsoft.com/office/drawing/2014/main" id="{B503A83B-8376-94A7-5D63-B9CE832D6A1E}"/>
                </a:ext>
              </a:extLst>
            </p:cNvPr>
            <p:cNvGrpSpPr/>
            <p:nvPr/>
          </p:nvGrpSpPr>
          <p:grpSpPr>
            <a:xfrm>
              <a:off x="5486400" y="3962400"/>
              <a:ext cx="2209800" cy="457200"/>
              <a:chOff x="5486400" y="3962400"/>
              <a:chExt cx="2209800" cy="457200"/>
            </a:xfrm>
          </p:grpSpPr>
          <p:sp>
            <p:nvSpPr>
              <p:cNvPr id="161" name="DRAM">
                <a:extLst>
                  <a:ext uri="{FF2B5EF4-FFF2-40B4-BE49-F238E27FC236}">
                    <a16:creationId xmlns:a16="http://schemas.microsoft.com/office/drawing/2014/main" id="{7F1500E3-136B-F64F-E10C-3E118827FE5D}"/>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2" name="DRAM">
                <a:extLst>
                  <a:ext uri="{FF2B5EF4-FFF2-40B4-BE49-F238E27FC236}">
                    <a16:creationId xmlns:a16="http://schemas.microsoft.com/office/drawing/2014/main" id="{1E3CAC27-81D8-5A73-0C57-3224C9F07140}"/>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3" name="DRAM">
                <a:extLst>
                  <a:ext uri="{FF2B5EF4-FFF2-40B4-BE49-F238E27FC236}">
                    <a16:creationId xmlns:a16="http://schemas.microsoft.com/office/drawing/2014/main" id="{DE5C31B0-6F46-F76C-9C74-424439367020}"/>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4" name="DRAM">
                <a:extLst>
                  <a:ext uri="{FF2B5EF4-FFF2-40B4-BE49-F238E27FC236}">
                    <a16:creationId xmlns:a16="http://schemas.microsoft.com/office/drawing/2014/main" id="{6BE24405-125A-B1E5-C7EA-D43A43EC1071}"/>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5" name="DRAM">
                <a:extLst>
                  <a:ext uri="{FF2B5EF4-FFF2-40B4-BE49-F238E27FC236}">
                    <a16:creationId xmlns:a16="http://schemas.microsoft.com/office/drawing/2014/main" id="{6E5066D5-210C-D80F-F7CA-68A65A7C6939}"/>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7" name="Group 116">
              <a:extLst>
                <a:ext uri="{FF2B5EF4-FFF2-40B4-BE49-F238E27FC236}">
                  <a16:creationId xmlns:a16="http://schemas.microsoft.com/office/drawing/2014/main" id="{272C9C77-1E9F-DB77-BC85-C3B863F6E1F8}"/>
                </a:ext>
              </a:extLst>
            </p:cNvPr>
            <p:cNvGrpSpPr/>
            <p:nvPr/>
          </p:nvGrpSpPr>
          <p:grpSpPr>
            <a:xfrm>
              <a:off x="4876800" y="1600200"/>
              <a:ext cx="457200" cy="2209800"/>
              <a:chOff x="4876800" y="1600200"/>
              <a:chExt cx="457200" cy="2209800"/>
            </a:xfrm>
          </p:grpSpPr>
          <p:sp>
            <p:nvSpPr>
              <p:cNvPr id="156" name="DRAM">
                <a:extLst>
                  <a:ext uri="{FF2B5EF4-FFF2-40B4-BE49-F238E27FC236}">
                    <a16:creationId xmlns:a16="http://schemas.microsoft.com/office/drawing/2014/main" id="{62F34B16-A963-6AEA-8512-547F3960395E}"/>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7" name="DRAM">
                <a:extLst>
                  <a:ext uri="{FF2B5EF4-FFF2-40B4-BE49-F238E27FC236}">
                    <a16:creationId xmlns:a16="http://schemas.microsoft.com/office/drawing/2014/main" id="{643544B3-CA63-67B8-E5D0-77615A4F1B61}"/>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8" name="DRAM">
                <a:extLst>
                  <a:ext uri="{FF2B5EF4-FFF2-40B4-BE49-F238E27FC236}">
                    <a16:creationId xmlns:a16="http://schemas.microsoft.com/office/drawing/2014/main" id="{BC639314-A383-D095-2A99-91ADDBF45CFB}"/>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59" name="DRAM">
                <a:extLst>
                  <a:ext uri="{FF2B5EF4-FFF2-40B4-BE49-F238E27FC236}">
                    <a16:creationId xmlns:a16="http://schemas.microsoft.com/office/drawing/2014/main" id="{655D2F0E-3EBE-418F-55C7-0DF86EFCB78A}"/>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0" name="DRAM">
                <a:extLst>
                  <a:ext uri="{FF2B5EF4-FFF2-40B4-BE49-F238E27FC236}">
                    <a16:creationId xmlns:a16="http://schemas.microsoft.com/office/drawing/2014/main" id="{46E0DED4-D8BA-F33B-E583-DED8FE5A87F5}"/>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18" name="Group 117">
              <a:extLst>
                <a:ext uri="{FF2B5EF4-FFF2-40B4-BE49-F238E27FC236}">
                  <a16:creationId xmlns:a16="http://schemas.microsoft.com/office/drawing/2014/main" id="{D0DBA689-9671-6B51-8103-7A929BF28329}"/>
                </a:ext>
              </a:extLst>
            </p:cNvPr>
            <p:cNvGrpSpPr/>
            <p:nvPr/>
          </p:nvGrpSpPr>
          <p:grpSpPr>
            <a:xfrm>
              <a:off x="5676900" y="1600199"/>
              <a:ext cx="1828800" cy="2362201"/>
              <a:chOff x="5676900" y="1170708"/>
              <a:chExt cx="1828800" cy="2791692"/>
            </a:xfrm>
          </p:grpSpPr>
          <p:cxnSp>
            <p:nvCxnSpPr>
              <p:cNvPr id="151" name="Straight Connector 150">
                <a:extLst>
                  <a:ext uri="{FF2B5EF4-FFF2-40B4-BE49-F238E27FC236}">
                    <a16:creationId xmlns:a16="http://schemas.microsoft.com/office/drawing/2014/main" id="{5E5BA3A4-3C11-5873-E727-27EB6786FBE2}"/>
                  </a:ext>
                </a:extLst>
              </p:cNvPr>
              <p:cNvCxnSpPr>
                <a:cxnSpLocks/>
                <a:stCxn id="121" idx="0"/>
                <a:endCxn id="161"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B17CE286-6B95-4177-419C-4B11306E34B3}"/>
                  </a:ext>
                </a:extLst>
              </p:cNvPr>
              <p:cNvCxnSpPr>
                <a:cxnSpLocks/>
                <a:stCxn id="123" idx="0"/>
                <a:endCxn id="163"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617E350C-262E-C184-FA26-CD01521AAC64}"/>
                  </a:ext>
                </a:extLst>
              </p:cNvPr>
              <p:cNvCxnSpPr>
                <a:cxnSpLocks/>
                <a:stCxn id="124" idx="0"/>
                <a:endCxn id="164"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ADED7E1A-8EF6-73AF-BEBB-3E2DFAA53D10}"/>
                  </a:ext>
                </a:extLst>
              </p:cNvPr>
              <p:cNvCxnSpPr>
                <a:cxnSpLocks/>
                <a:stCxn id="125" idx="0"/>
                <a:endCxn id="165"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48386B09-1328-3FED-EEB5-1716F55AACDA}"/>
                  </a:ext>
                </a:extLst>
              </p:cNvPr>
              <p:cNvCxnSpPr>
                <a:cxnSpLocks/>
                <a:stCxn id="122" idx="0"/>
                <a:endCxn id="162"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E8C79089-AC95-579E-C9C6-5E5686C528DB}"/>
                </a:ext>
              </a:extLst>
            </p:cNvPr>
            <p:cNvGrpSpPr/>
            <p:nvPr/>
          </p:nvGrpSpPr>
          <p:grpSpPr>
            <a:xfrm>
              <a:off x="5334000" y="1790700"/>
              <a:ext cx="2362201" cy="1828800"/>
              <a:chOff x="5333998" y="1790700"/>
              <a:chExt cx="2791691" cy="1828800"/>
            </a:xfrm>
          </p:grpSpPr>
          <p:cxnSp>
            <p:nvCxnSpPr>
              <p:cNvPr id="146" name="Straight Connector 145">
                <a:extLst>
                  <a:ext uri="{FF2B5EF4-FFF2-40B4-BE49-F238E27FC236}">
                    <a16:creationId xmlns:a16="http://schemas.microsoft.com/office/drawing/2014/main" id="{9D91B128-0BC3-AADD-608F-6B5FA86731CE}"/>
                  </a:ext>
                </a:extLst>
              </p:cNvPr>
              <p:cNvCxnSpPr>
                <a:cxnSpLocks/>
                <a:stCxn id="125" idx="6"/>
                <a:endCxn id="156"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1434CD7A-3DDD-C6FA-483F-E97B22E810C2}"/>
                  </a:ext>
                </a:extLst>
              </p:cNvPr>
              <p:cNvCxnSpPr>
                <a:cxnSpLocks/>
                <a:stCxn id="130" idx="6"/>
                <a:endCxn id="157"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25E034E-CE22-2D60-B949-E74472644BBF}"/>
                  </a:ext>
                </a:extLst>
              </p:cNvPr>
              <p:cNvCxnSpPr>
                <a:cxnSpLocks/>
                <a:stCxn id="135" idx="6"/>
                <a:endCxn id="158"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E5F00080-D1E6-8266-4A46-3906C33B858F}"/>
                  </a:ext>
                </a:extLst>
              </p:cNvPr>
              <p:cNvCxnSpPr>
                <a:cxnSpLocks/>
                <a:stCxn id="140" idx="6"/>
                <a:endCxn id="159"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8C17689-F60D-4A84-684E-63081C4FA68A}"/>
                  </a:ext>
                </a:extLst>
              </p:cNvPr>
              <p:cNvCxnSpPr>
                <a:cxnSpLocks/>
                <a:stCxn id="145" idx="6"/>
                <a:endCxn id="160"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6860A47C-30D9-6645-B439-42D3DD6B7EBC}"/>
                </a:ext>
              </a:extLst>
            </p:cNvPr>
            <p:cNvGrpSpPr/>
            <p:nvPr/>
          </p:nvGrpSpPr>
          <p:grpSpPr>
            <a:xfrm>
              <a:off x="5486400" y="1600200"/>
              <a:ext cx="2209800" cy="2209800"/>
              <a:chOff x="5486400" y="1600200"/>
              <a:chExt cx="2209800" cy="2209800"/>
            </a:xfrm>
          </p:grpSpPr>
          <p:sp>
            <p:nvSpPr>
              <p:cNvPr id="121" name="Oval 120">
                <a:extLst>
                  <a:ext uri="{FF2B5EF4-FFF2-40B4-BE49-F238E27FC236}">
                    <a16:creationId xmlns:a16="http://schemas.microsoft.com/office/drawing/2014/main" id="{DB6313FD-E80C-8C49-BB91-7B44A429BC57}"/>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2" name="Oval 121">
                <a:extLst>
                  <a:ext uri="{FF2B5EF4-FFF2-40B4-BE49-F238E27FC236}">
                    <a16:creationId xmlns:a16="http://schemas.microsoft.com/office/drawing/2014/main" id="{EC6357A9-18AB-3955-920B-2A84EC42B679}"/>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3" name="Oval 122">
                <a:extLst>
                  <a:ext uri="{FF2B5EF4-FFF2-40B4-BE49-F238E27FC236}">
                    <a16:creationId xmlns:a16="http://schemas.microsoft.com/office/drawing/2014/main" id="{24A5AC04-C044-A6A8-38D2-5F0A8866049F}"/>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Oval 123">
                <a:extLst>
                  <a:ext uri="{FF2B5EF4-FFF2-40B4-BE49-F238E27FC236}">
                    <a16:creationId xmlns:a16="http://schemas.microsoft.com/office/drawing/2014/main" id="{F936BD68-9176-ED3C-358E-2EFC4F70D7EE}"/>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5" name="Oval 124">
                <a:extLst>
                  <a:ext uri="{FF2B5EF4-FFF2-40B4-BE49-F238E27FC236}">
                    <a16:creationId xmlns:a16="http://schemas.microsoft.com/office/drawing/2014/main" id="{A48B0853-2929-BB88-4E73-0C6B7FC18888}"/>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6" name="Oval 125">
                <a:extLst>
                  <a:ext uri="{FF2B5EF4-FFF2-40B4-BE49-F238E27FC236}">
                    <a16:creationId xmlns:a16="http://schemas.microsoft.com/office/drawing/2014/main" id="{0677050D-BFD4-1C29-3F79-34167BE70832}"/>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7" name="Oval 126">
                <a:extLst>
                  <a:ext uri="{FF2B5EF4-FFF2-40B4-BE49-F238E27FC236}">
                    <a16:creationId xmlns:a16="http://schemas.microsoft.com/office/drawing/2014/main" id="{396D7702-F9C9-F9D5-3157-2DCE33BEBA5F}"/>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8" name="Oval 127">
                <a:extLst>
                  <a:ext uri="{FF2B5EF4-FFF2-40B4-BE49-F238E27FC236}">
                    <a16:creationId xmlns:a16="http://schemas.microsoft.com/office/drawing/2014/main" id="{9D230F03-3B03-C2CB-952E-2A751337E0EC}"/>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9" name="Oval 128">
                <a:extLst>
                  <a:ext uri="{FF2B5EF4-FFF2-40B4-BE49-F238E27FC236}">
                    <a16:creationId xmlns:a16="http://schemas.microsoft.com/office/drawing/2014/main" id="{2EC05D65-B26A-60FF-671C-AF904BCB9EC9}"/>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0" name="Oval 129">
                <a:extLst>
                  <a:ext uri="{FF2B5EF4-FFF2-40B4-BE49-F238E27FC236}">
                    <a16:creationId xmlns:a16="http://schemas.microsoft.com/office/drawing/2014/main" id="{EC2B66E0-B476-742D-7738-1B513A537EB4}"/>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1" name="Oval 130">
                <a:extLst>
                  <a:ext uri="{FF2B5EF4-FFF2-40B4-BE49-F238E27FC236}">
                    <a16:creationId xmlns:a16="http://schemas.microsoft.com/office/drawing/2014/main" id="{B47708D6-9533-B829-E400-6018593B5EE2}"/>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Oval 131">
                <a:extLst>
                  <a:ext uri="{FF2B5EF4-FFF2-40B4-BE49-F238E27FC236}">
                    <a16:creationId xmlns:a16="http://schemas.microsoft.com/office/drawing/2014/main" id="{AB5598AE-532C-56BE-B018-A005969DF8ED}"/>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3" name="Oval 132">
                <a:extLst>
                  <a:ext uri="{FF2B5EF4-FFF2-40B4-BE49-F238E27FC236}">
                    <a16:creationId xmlns:a16="http://schemas.microsoft.com/office/drawing/2014/main" id="{105D1533-36BD-1E4A-183A-5A54DA2CAC3C}"/>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4" name="Oval 133">
                <a:extLst>
                  <a:ext uri="{FF2B5EF4-FFF2-40B4-BE49-F238E27FC236}">
                    <a16:creationId xmlns:a16="http://schemas.microsoft.com/office/drawing/2014/main" id="{575FC362-7EC5-34EE-D73E-3D250953236D}"/>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5" name="Oval 134">
                <a:extLst>
                  <a:ext uri="{FF2B5EF4-FFF2-40B4-BE49-F238E27FC236}">
                    <a16:creationId xmlns:a16="http://schemas.microsoft.com/office/drawing/2014/main" id="{423034C4-9505-EAD0-045B-C8CE9EB504B9}"/>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6" name="Oval 135">
                <a:extLst>
                  <a:ext uri="{FF2B5EF4-FFF2-40B4-BE49-F238E27FC236}">
                    <a16:creationId xmlns:a16="http://schemas.microsoft.com/office/drawing/2014/main" id="{BAC43739-4D07-BD03-047A-D933E7C684EA}"/>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7" name="Oval 136">
                <a:extLst>
                  <a:ext uri="{FF2B5EF4-FFF2-40B4-BE49-F238E27FC236}">
                    <a16:creationId xmlns:a16="http://schemas.microsoft.com/office/drawing/2014/main" id="{8203D34E-8998-0B97-A8A6-799FB16F4A82}"/>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8" name="Oval 137">
                <a:extLst>
                  <a:ext uri="{FF2B5EF4-FFF2-40B4-BE49-F238E27FC236}">
                    <a16:creationId xmlns:a16="http://schemas.microsoft.com/office/drawing/2014/main" id="{45B92879-CE42-6A33-1EA3-173E40A906C2}"/>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9" name="Oval 138">
                <a:extLst>
                  <a:ext uri="{FF2B5EF4-FFF2-40B4-BE49-F238E27FC236}">
                    <a16:creationId xmlns:a16="http://schemas.microsoft.com/office/drawing/2014/main" id="{102D5F52-0C54-CB61-60C1-8C171E663F51}"/>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0" name="Oval 139">
                <a:extLst>
                  <a:ext uri="{FF2B5EF4-FFF2-40B4-BE49-F238E27FC236}">
                    <a16:creationId xmlns:a16="http://schemas.microsoft.com/office/drawing/2014/main" id="{3F2393D2-137D-03F5-AD2E-7560693613E1}"/>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1" name="Oval 140">
                <a:extLst>
                  <a:ext uri="{FF2B5EF4-FFF2-40B4-BE49-F238E27FC236}">
                    <a16:creationId xmlns:a16="http://schemas.microsoft.com/office/drawing/2014/main" id="{A9273DD4-4979-EBF9-951B-4BCEAC57620F}"/>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2" name="Oval 141">
                <a:extLst>
                  <a:ext uri="{FF2B5EF4-FFF2-40B4-BE49-F238E27FC236}">
                    <a16:creationId xmlns:a16="http://schemas.microsoft.com/office/drawing/2014/main" id="{3E84FB21-9B44-DFB5-71D4-98206D78C7F1}"/>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3" name="Oval 142">
                <a:extLst>
                  <a:ext uri="{FF2B5EF4-FFF2-40B4-BE49-F238E27FC236}">
                    <a16:creationId xmlns:a16="http://schemas.microsoft.com/office/drawing/2014/main" id="{1A886595-35F2-D92F-A194-79101BD39B99}"/>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4" name="Oval 143">
                <a:extLst>
                  <a:ext uri="{FF2B5EF4-FFF2-40B4-BE49-F238E27FC236}">
                    <a16:creationId xmlns:a16="http://schemas.microsoft.com/office/drawing/2014/main" id="{2376D6B8-D129-121F-2E45-A43D35F80352}"/>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45" name="Oval 144">
                <a:extLst>
                  <a:ext uri="{FF2B5EF4-FFF2-40B4-BE49-F238E27FC236}">
                    <a16:creationId xmlns:a16="http://schemas.microsoft.com/office/drawing/2014/main" id="{782AC782-871E-8307-80AA-93FD575074F1}"/>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6" name="Group 165">
            <a:extLst>
              <a:ext uri="{FF2B5EF4-FFF2-40B4-BE49-F238E27FC236}">
                <a16:creationId xmlns:a16="http://schemas.microsoft.com/office/drawing/2014/main" id="{8720A464-AF3F-F741-2DCC-42978047C2A0}"/>
              </a:ext>
            </a:extLst>
          </p:cNvPr>
          <p:cNvGrpSpPr/>
          <p:nvPr/>
        </p:nvGrpSpPr>
        <p:grpSpPr>
          <a:xfrm>
            <a:off x="6416564" y="2404844"/>
            <a:ext cx="1414038" cy="1414038"/>
            <a:chOff x="4876800" y="1600199"/>
            <a:chExt cx="2819401" cy="2819401"/>
          </a:xfrm>
        </p:grpSpPr>
        <p:grpSp>
          <p:nvGrpSpPr>
            <p:cNvPr id="167" name="Group 166">
              <a:extLst>
                <a:ext uri="{FF2B5EF4-FFF2-40B4-BE49-F238E27FC236}">
                  <a16:creationId xmlns:a16="http://schemas.microsoft.com/office/drawing/2014/main" id="{C4586D45-B7EF-BD41-CF7B-1B4EDCF0F390}"/>
                </a:ext>
              </a:extLst>
            </p:cNvPr>
            <p:cNvGrpSpPr/>
            <p:nvPr/>
          </p:nvGrpSpPr>
          <p:grpSpPr>
            <a:xfrm>
              <a:off x="5486400" y="3962400"/>
              <a:ext cx="2209800" cy="457200"/>
              <a:chOff x="5486400" y="3962400"/>
              <a:chExt cx="2209800" cy="457200"/>
            </a:xfrm>
          </p:grpSpPr>
          <p:sp>
            <p:nvSpPr>
              <p:cNvPr id="212" name="DRAM">
                <a:extLst>
                  <a:ext uri="{FF2B5EF4-FFF2-40B4-BE49-F238E27FC236}">
                    <a16:creationId xmlns:a16="http://schemas.microsoft.com/office/drawing/2014/main" id="{DF7BFC4D-2A30-468D-3689-391AE1961F53}"/>
                  </a:ext>
                </a:extLst>
              </p:cNvPr>
              <p:cNvSpPr/>
              <p:nvPr/>
            </p:nvSpPr>
            <p:spPr>
              <a:xfrm>
                <a:off x="54864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3" name="DRAM">
                <a:extLst>
                  <a:ext uri="{FF2B5EF4-FFF2-40B4-BE49-F238E27FC236}">
                    <a16:creationId xmlns:a16="http://schemas.microsoft.com/office/drawing/2014/main" id="{B1D7C303-D3A1-A16A-D664-CA883F468CA2}"/>
                  </a:ext>
                </a:extLst>
              </p:cNvPr>
              <p:cNvSpPr/>
              <p:nvPr/>
            </p:nvSpPr>
            <p:spPr>
              <a:xfrm>
                <a:off x="59436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4" name="DRAM">
                <a:extLst>
                  <a:ext uri="{FF2B5EF4-FFF2-40B4-BE49-F238E27FC236}">
                    <a16:creationId xmlns:a16="http://schemas.microsoft.com/office/drawing/2014/main" id="{85DD5912-086B-B660-9D83-332AC49AA79A}"/>
                  </a:ext>
                </a:extLst>
              </p:cNvPr>
              <p:cNvSpPr/>
              <p:nvPr/>
            </p:nvSpPr>
            <p:spPr>
              <a:xfrm>
                <a:off x="64008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5" name="DRAM">
                <a:extLst>
                  <a:ext uri="{FF2B5EF4-FFF2-40B4-BE49-F238E27FC236}">
                    <a16:creationId xmlns:a16="http://schemas.microsoft.com/office/drawing/2014/main" id="{06BCECB9-29C3-321D-AD2C-796A1DEBC642}"/>
                  </a:ext>
                </a:extLst>
              </p:cNvPr>
              <p:cNvSpPr/>
              <p:nvPr/>
            </p:nvSpPr>
            <p:spPr>
              <a:xfrm>
                <a:off x="68580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6" name="DRAM">
                <a:extLst>
                  <a:ext uri="{FF2B5EF4-FFF2-40B4-BE49-F238E27FC236}">
                    <a16:creationId xmlns:a16="http://schemas.microsoft.com/office/drawing/2014/main" id="{E059B0C1-6B90-2F26-D10B-DA3DEAE1B6C9}"/>
                  </a:ext>
                </a:extLst>
              </p:cNvPr>
              <p:cNvSpPr/>
              <p:nvPr/>
            </p:nvSpPr>
            <p:spPr>
              <a:xfrm>
                <a:off x="7315200" y="39624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8" name="Group 167">
              <a:extLst>
                <a:ext uri="{FF2B5EF4-FFF2-40B4-BE49-F238E27FC236}">
                  <a16:creationId xmlns:a16="http://schemas.microsoft.com/office/drawing/2014/main" id="{6E4B0DD7-7D3F-883A-A723-6C111213C362}"/>
                </a:ext>
              </a:extLst>
            </p:cNvPr>
            <p:cNvGrpSpPr/>
            <p:nvPr/>
          </p:nvGrpSpPr>
          <p:grpSpPr>
            <a:xfrm>
              <a:off x="4876800" y="1600200"/>
              <a:ext cx="457200" cy="2209800"/>
              <a:chOff x="4876800" y="1600200"/>
              <a:chExt cx="457200" cy="2209800"/>
            </a:xfrm>
          </p:grpSpPr>
          <p:sp>
            <p:nvSpPr>
              <p:cNvPr id="207" name="DRAM">
                <a:extLst>
                  <a:ext uri="{FF2B5EF4-FFF2-40B4-BE49-F238E27FC236}">
                    <a16:creationId xmlns:a16="http://schemas.microsoft.com/office/drawing/2014/main" id="{CECDD39F-6776-710D-D268-89F4F3F3DBF9}"/>
                  </a:ext>
                </a:extLst>
              </p:cNvPr>
              <p:cNvSpPr/>
              <p:nvPr/>
            </p:nvSpPr>
            <p:spPr>
              <a:xfrm rot="5400000">
                <a:off x="4914900" y="15621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8" name="DRAM">
                <a:extLst>
                  <a:ext uri="{FF2B5EF4-FFF2-40B4-BE49-F238E27FC236}">
                    <a16:creationId xmlns:a16="http://schemas.microsoft.com/office/drawing/2014/main" id="{72C6550C-D533-DD97-3EEB-76192C2ECB7B}"/>
                  </a:ext>
                </a:extLst>
              </p:cNvPr>
              <p:cNvSpPr/>
              <p:nvPr/>
            </p:nvSpPr>
            <p:spPr>
              <a:xfrm rot="5400000">
                <a:off x="4914900" y="20193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9" name="DRAM">
                <a:extLst>
                  <a:ext uri="{FF2B5EF4-FFF2-40B4-BE49-F238E27FC236}">
                    <a16:creationId xmlns:a16="http://schemas.microsoft.com/office/drawing/2014/main" id="{F9FE6588-1523-E0F2-3C05-D46FDDDE3A3F}"/>
                  </a:ext>
                </a:extLst>
              </p:cNvPr>
              <p:cNvSpPr/>
              <p:nvPr/>
            </p:nvSpPr>
            <p:spPr>
              <a:xfrm rot="5400000">
                <a:off x="4914900" y="24765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0" name="DRAM">
                <a:extLst>
                  <a:ext uri="{FF2B5EF4-FFF2-40B4-BE49-F238E27FC236}">
                    <a16:creationId xmlns:a16="http://schemas.microsoft.com/office/drawing/2014/main" id="{60FB5837-4987-382E-523F-2A1792C52DCE}"/>
                  </a:ext>
                </a:extLst>
              </p:cNvPr>
              <p:cNvSpPr/>
              <p:nvPr/>
            </p:nvSpPr>
            <p:spPr>
              <a:xfrm rot="5400000">
                <a:off x="4914900" y="29337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1" name="DRAM">
                <a:extLst>
                  <a:ext uri="{FF2B5EF4-FFF2-40B4-BE49-F238E27FC236}">
                    <a16:creationId xmlns:a16="http://schemas.microsoft.com/office/drawing/2014/main" id="{4D4956AB-2680-F081-A3D3-2E8DAB0B5B67}"/>
                  </a:ext>
                </a:extLst>
              </p:cNvPr>
              <p:cNvSpPr/>
              <p:nvPr/>
            </p:nvSpPr>
            <p:spPr>
              <a:xfrm rot="5400000">
                <a:off x="4914900" y="3390900"/>
                <a:ext cx="381000" cy="457200"/>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69" name="Group 168">
              <a:extLst>
                <a:ext uri="{FF2B5EF4-FFF2-40B4-BE49-F238E27FC236}">
                  <a16:creationId xmlns:a16="http://schemas.microsoft.com/office/drawing/2014/main" id="{62A591EA-B85B-F97F-4607-3C25AD71421D}"/>
                </a:ext>
              </a:extLst>
            </p:cNvPr>
            <p:cNvGrpSpPr/>
            <p:nvPr/>
          </p:nvGrpSpPr>
          <p:grpSpPr>
            <a:xfrm>
              <a:off x="5676900" y="1600199"/>
              <a:ext cx="1828800" cy="2362201"/>
              <a:chOff x="5676900" y="1170708"/>
              <a:chExt cx="1828800" cy="2791692"/>
            </a:xfrm>
          </p:grpSpPr>
          <p:cxnSp>
            <p:nvCxnSpPr>
              <p:cNvPr id="202" name="Straight Connector 201">
                <a:extLst>
                  <a:ext uri="{FF2B5EF4-FFF2-40B4-BE49-F238E27FC236}">
                    <a16:creationId xmlns:a16="http://schemas.microsoft.com/office/drawing/2014/main" id="{51FCC50A-039C-8126-ED60-4949843C0C28}"/>
                  </a:ext>
                </a:extLst>
              </p:cNvPr>
              <p:cNvCxnSpPr>
                <a:cxnSpLocks/>
                <a:stCxn id="172" idx="0"/>
                <a:endCxn id="212" idx="0"/>
              </p:cNvCxnSpPr>
              <p:nvPr/>
            </p:nvCxnSpPr>
            <p:spPr>
              <a:xfrm>
                <a:off x="56769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0EC3D992-D0CC-E6BC-C1AA-98927959FB67}"/>
                  </a:ext>
                </a:extLst>
              </p:cNvPr>
              <p:cNvCxnSpPr>
                <a:cxnSpLocks/>
                <a:stCxn id="174" idx="0"/>
                <a:endCxn id="214" idx="0"/>
              </p:cNvCxnSpPr>
              <p:nvPr/>
            </p:nvCxnSpPr>
            <p:spPr>
              <a:xfrm>
                <a:off x="6591299"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F3D5AF3A-960F-5DF2-0459-2267DED853BD}"/>
                  </a:ext>
                </a:extLst>
              </p:cNvPr>
              <p:cNvCxnSpPr>
                <a:cxnSpLocks/>
                <a:stCxn id="175" idx="0"/>
                <a:endCxn id="215" idx="0"/>
              </p:cNvCxnSpPr>
              <p:nvPr/>
            </p:nvCxnSpPr>
            <p:spPr>
              <a:xfrm>
                <a:off x="70485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21628125-760E-E137-0CD9-09ABA6191E36}"/>
                  </a:ext>
                </a:extLst>
              </p:cNvPr>
              <p:cNvCxnSpPr>
                <a:cxnSpLocks/>
                <a:stCxn id="176" idx="0"/>
                <a:endCxn id="216" idx="0"/>
              </p:cNvCxnSpPr>
              <p:nvPr/>
            </p:nvCxnSpPr>
            <p:spPr>
              <a:xfrm>
                <a:off x="7505700" y="1170710"/>
                <a:ext cx="0" cy="279169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704A3AC1-A92D-E995-A19E-DDE768114979}"/>
                  </a:ext>
                </a:extLst>
              </p:cNvPr>
              <p:cNvCxnSpPr>
                <a:cxnSpLocks/>
                <a:stCxn id="173" idx="0"/>
                <a:endCxn id="213" idx="0"/>
              </p:cNvCxnSpPr>
              <p:nvPr/>
            </p:nvCxnSpPr>
            <p:spPr>
              <a:xfrm>
                <a:off x="6134100" y="1170708"/>
                <a:ext cx="0" cy="279169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EBC0EDEC-F084-98C8-90F5-C4E1114255FA}"/>
                </a:ext>
              </a:extLst>
            </p:cNvPr>
            <p:cNvGrpSpPr/>
            <p:nvPr/>
          </p:nvGrpSpPr>
          <p:grpSpPr>
            <a:xfrm>
              <a:off x="5334000" y="1790700"/>
              <a:ext cx="2362201" cy="1828800"/>
              <a:chOff x="5333998" y="1790700"/>
              <a:chExt cx="2791691" cy="1828800"/>
            </a:xfrm>
          </p:grpSpPr>
          <p:cxnSp>
            <p:nvCxnSpPr>
              <p:cNvPr id="197" name="Straight Connector 196">
                <a:extLst>
                  <a:ext uri="{FF2B5EF4-FFF2-40B4-BE49-F238E27FC236}">
                    <a16:creationId xmlns:a16="http://schemas.microsoft.com/office/drawing/2014/main" id="{5025AA34-15D4-F2CD-C2FB-0530AB7996CC}"/>
                  </a:ext>
                </a:extLst>
              </p:cNvPr>
              <p:cNvCxnSpPr>
                <a:cxnSpLocks/>
                <a:stCxn id="176" idx="6"/>
                <a:endCxn id="207" idx="0"/>
              </p:cNvCxnSpPr>
              <p:nvPr/>
            </p:nvCxnSpPr>
            <p:spPr>
              <a:xfrm flipH="1">
                <a:off x="5333998" y="17907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2FA4916-1039-5949-D147-B2A2C5E36A09}"/>
                  </a:ext>
                </a:extLst>
              </p:cNvPr>
              <p:cNvCxnSpPr>
                <a:cxnSpLocks/>
                <a:stCxn id="181" idx="6"/>
                <a:endCxn id="208" idx="0"/>
              </p:cNvCxnSpPr>
              <p:nvPr/>
            </p:nvCxnSpPr>
            <p:spPr>
              <a:xfrm flipH="1">
                <a:off x="5333998" y="22478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152AF810-CFEB-4FB3-DAB8-CE094F18DECB}"/>
                  </a:ext>
                </a:extLst>
              </p:cNvPr>
              <p:cNvCxnSpPr>
                <a:cxnSpLocks/>
                <a:stCxn id="186" idx="6"/>
                <a:endCxn id="209" idx="0"/>
              </p:cNvCxnSpPr>
              <p:nvPr/>
            </p:nvCxnSpPr>
            <p:spPr>
              <a:xfrm flipH="1">
                <a:off x="5333998" y="2705100"/>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F7C0077F-EF38-0737-F468-8136D26B750E}"/>
                  </a:ext>
                </a:extLst>
              </p:cNvPr>
              <p:cNvCxnSpPr>
                <a:cxnSpLocks/>
                <a:stCxn id="191" idx="6"/>
                <a:endCxn id="210" idx="0"/>
              </p:cNvCxnSpPr>
              <p:nvPr/>
            </p:nvCxnSpPr>
            <p:spPr>
              <a:xfrm flipH="1">
                <a:off x="5333998" y="3162299"/>
                <a:ext cx="2791691" cy="2"/>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81B0C434-2A6A-4BE1-27EA-947F356B367A}"/>
                  </a:ext>
                </a:extLst>
              </p:cNvPr>
              <p:cNvCxnSpPr>
                <a:cxnSpLocks/>
                <a:stCxn id="196" idx="6"/>
                <a:endCxn id="211" idx="0"/>
              </p:cNvCxnSpPr>
              <p:nvPr/>
            </p:nvCxnSpPr>
            <p:spPr>
              <a:xfrm flipH="1">
                <a:off x="5333998" y="3619500"/>
                <a:ext cx="2791691" cy="0"/>
              </a:xfrm>
              <a:prstGeom prst="line">
                <a:avLst/>
              </a:prstGeom>
              <a:solidFill>
                <a:schemeClr val="tx1">
                  <a:lumMod val="65000"/>
                  <a:lumOff val="35000"/>
                </a:schemeClr>
              </a:solidFill>
              <a:ln w="127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804F707E-C068-43ED-CE1B-ACF50A9A0F94}"/>
                </a:ext>
              </a:extLst>
            </p:cNvPr>
            <p:cNvGrpSpPr/>
            <p:nvPr/>
          </p:nvGrpSpPr>
          <p:grpSpPr>
            <a:xfrm>
              <a:off x="5486400" y="1600200"/>
              <a:ext cx="2209800" cy="2209800"/>
              <a:chOff x="5486400" y="1600200"/>
              <a:chExt cx="2209800" cy="2209800"/>
            </a:xfrm>
          </p:grpSpPr>
          <p:sp>
            <p:nvSpPr>
              <p:cNvPr id="172" name="Oval 171">
                <a:extLst>
                  <a:ext uri="{FF2B5EF4-FFF2-40B4-BE49-F238E27FC236}">
                    <a16:creationId xmlns:a16="http://schemas.microsoft.com/office/drawing/2014/main" id="{C07D1521-5CCE-A866-F264-D4AD1BE2288B}"/>
                  </a:ext>
                </a:extLst>
              </p:cNvPr>
              <p:cNvSpPr/>
              <p:nvPr/>
            </p:nvSpPr>
            <p:spPr>
              <a:xfrm>
                <a:off x="54864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3" name="Oval 172">
                <a:extLst>
                  <a:ext uri="{FF2B5EF4-FFF2-40B4-BE49-F238E27FC236}">
                    <a16:creationId xmlns:a16="http://schemas.microsoft.com/office/drawing/2014/main" id="{875DFCA8-9099-79E2-B6F5-338CF8C4443F}"/>
                  </a:ext>
                </a:extLst>
              </p:cNvPr>
              <p:cNvSpPr/>
              <p:nvPr/>
            </p:nvSpPr>
            <p:spPr>
              <a:xfrm>
                <a:off x="59436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4" name="Oval 173">
                <a:extLst>
                  <a:ext uri="{FF2B5EF4-FFF2-40B4-BE49-F238E27FC236}">
                    <a16:creationId xmlns:a16="http://schemas.microsoft.com/office/drawing/2014/main" id="{DB0AB8FE-BE1A-3383-9642-F13140BB588F}"/>
                  </a:ext>
                </a:extLst>
              </p:cNvPr>
              <p:cNvSpPr/>
              <p:nvPr/>
            </p:nvSpPr>
            <p:spPr>
              <a:xfrm>
                <a:off x="64008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5" name="Oval 174">
                <a:extLst>
                  <a:ext uri="{FF2B5EF4-FFF2-40B4-BE49-F238E27FC236}">
                    <a16:creationId xmlns:a16="http://schemas.microsoft.com/office/drawing/2014/main" id="{13069DFA-D548-D5A5-969B-8C6698010868}"/>
                  </a:ext>
                </a:extLst>
              </p:cNvPr>
              <p:cNvSpPr/>
              <p:nvPr/>
            </p:nvSpPr>
            <p:spPr>
              <a:xfrm>
                <a:off x="68580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6" name="Oval 175">
                <a:extLst>
                  <a:ext uri="{FF2B5EF4-FFF2-40B4-BE49-F238E27FC236}">
                    <a16:creationId xmlns:a16="http://schemas.microsoft.com/office/drawing/2014/main" id="{EE1F53C0-F5CD-3786-0DB4-6CEF5883E6B3}"/>
                  </a:ext>
                </a:extLst>
              </p:cNvPr>
              <p:cNvSpPr/>
              <p:nvPr/>
            </p:nvSpPr>
            <p:spPr>
              <a:xfrm>
                <a:off x="7315200" y="16002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7" name="Oval 176">
                <a:extLst>
                  <a:ext uri="{FF2B5EF4-FFF2-40B4-BE49-F238E27FC236}">
                    <a16:creationId xmlns:a16="http://schemas.microsoft.com/office/drawing/2014/main" id="{D0F35B7E-193A-E329-7A89-BDAEBAD46321}"/>
                  </a:ext>
                </a:extLst>
              </p:cNvPr>
              <p:cNvSpPr/>
              <p:nvPr/>
            </p:nvSpPr>
            <p:spPr>
              <a:xfrm>
                <a:off x="54864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8" name="Oval 177">
                <a:extLst>
                  <a:ext uri="{FF2B5EF4-FFF2-40B4-BE49-F238E27FC236}">
                    <a16:creationId xmlns:a16="http://schemas.microsoft.com/office/drawing/2014/main" id="{FE633989-085F-9B88-2B15-253C520986FD}"/>
                  </a:ext>
                </a:extLst>
              </p:cNvPr>
              <p:cNvSpPr/>
              <p:nvPr/>
            </p:nvSpPr>
            <p:spPr>
              <a:xfrm>
                <a:off x="59436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79" name="Oval 178">
                <a:extLst>
                  <a:ext uri="{FF2B5EF4-FFF2-40B4-BE49-F238E27FC236}">
                    <a16:creationId xmlns:a16="http://schemas.microsoft.com/office/drawing/2014/main" id="{B2543ABE-D8E5-2A27-8DB3-B070ABA90CF7}"/>
                  </a:ext>
                </a:extLst>
              </p:cNvPr>
              <p:cNvSpPr/>
              <p:nvPr/>
            </p:nvSpPr>
            <p:spPr>
              <a:xfrm>
                <a:off x="64008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80" name="Oval 179">
                <a:extLst>
                  <a:ext uri="{FF2B5EF4-FFF2-40B4-BE49-F238E27FC236}">
                    <a16:creationId xmlns:a16="http://schemas.microsoft.com/office/drawing/2014/main" id="{3457C19D-9C96-3943-5A82-8B700B3FA67A}"/>
                  </a:ext>
                </a:extLst>
              </p:cNvPr>
              <p:cNvSpPr/>
              <p:nvPr/>
            </p:nvSpPr>
            <p:spPr>
              <a:xfrm>
                <a:off x="68580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1" name="Oval 180">
                <a:extLst>
                  <a:ext uri="{FF2B5EF4-FFF2-40B4-BE49-F238E27FC236}">
                    <a16:creationId xmlns:a16="http://schemas.microsoft.com/office/drawing/2014/main" id="{32149CC8-82AE-C8B0-C3CB-6D19C95E8874}"/>
                  </a:ext>
                </a:extLst>
              </p:cNvPr>
              <p:cNvSpPr/>
              <p:nvPr/>
            </p:nvSpPr>
            <p:spPr>
              <a:xfrm>
                <a:off x="7315200" y="20574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2" name="Oval 181">
                <a:extLst>
                  <a:ext uri="{FF2B5EF4-FFF2-40B4-BE49-F238E27FC236}">
                    <a16:creationId xmlns:a16="http://schemas.microsoft.com/office/drawing/2014/main" id="{F3B0DCCE-80CD-1560-4FA2-734AA127EB20}"/>
                  </a:ext>
                </a:extLst>
              </p:cNvPr>
              <p:cNvSpPr/>
              <p:nvPr/>
            </p:nvSpPr>
            <p:spPr>
              <a:xfrm>
                <a:off x="54864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3" name="Oval 182">
                <a:extLst>
                  <a:ext uri="{FF2B5EF4-FFF2-40B4-BE49-F238E27FC236}">
                    <a16:creationId xmlns:a16="http://schemas.microsoft.com/office/drawing/2014/main" id="{5EC453EF-60B0-C64E-59D6-DCB30443A958}"/>
                  </a:ext>
                </a:extLst>
              </p:cNvPr>
              <p:cNvSpPr/>
              <p:nvPr/>
            </p:nvSpPr>
            <p:spPr>
              <a:xfrm>
                <a:off x="59436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4" name="Oval 183">
                <a:extLst>
                  <a:ext uri="{FF2B5EF4-FFF2-40B4-BE49-F238E27FC236}">
                    <a16:creationId xmlns:a16="http://schemas.microsoft.com/office/drawing/2014/main" id="{9C1C0821-A926-0117-2165-CAE9F4F892CE}"/>
                  </a:ext>
                </a:extLst>
              </p:cNvPr>
              <p:cNvSpPr/>
              <p:nvPr/>
            </p:nvSpPr>
            <p:spPr>
              <a:xfrm>
                <a:off x="64008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DCC7F14E-BACC-AA58-1963-1D2DE0C1B986}"/>
                  </a:ext>
                </a:extLst>
              </p:cNvPr>
              <p:cNvSpPr/>
              <p:nvPr/>
            </p:nvSpPr>
            <p:spPr>
              <a:xfrm>
                <a:off x="68580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E34770F4-2A8F-1B40-E704-8DBD3E494911}"/>
                  </a:ext>
                </a:extLst>
              </p:cNvPr>
              <p:cNvSpPr/>
              <p:nvPr/>
            </p:nvSpPr>
            <p:spPr>
              <a:xfrm>
                <a:off x="7315200" y="2514600"/>
                <a:ext cx="381000" cy="38100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7" name="Oval 186">
                <a:extLst>
                  <a:ext uri="{FF2B5EF4-FFF2-40B4-BE49-F238E27FC236}">
                    <a16:creationId xmlns:a16="http://schemas.microsoft.com/office/drawing/2014/main" id="{15460FE4-5279-C2EE-F75E-3E513166963C}"/>
                  </a:ext>
                </a:extLst>
              </p:cNvPr>
              <p:cNvSpPr/>
              <p:nvPr/>
            </p:nvSpPr>
            <p:spPr>
              <a:xfrm>
                <a:off x="54864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8" name="Oval 187">
                <a:extLst>
                  <a:ext uri="{FF2B5EF4-FFF2-40B4-BE49-F238E27FC236}">
                    <a16:creationId xmlns:a16="http://schemas.microsoft.com/office/drawing/2014/main" id="{F4C55E07-69A5-A655-A1EB-99C78D00D642}"/>
                  </a:ext>
                </a:extLst>
              </p:cNvPr>
              <p:cNvSpPr/>
              <p:nvPr/>
            </p:nvSpPr>
            <p:spPr>
              <a:xfrm>
                <a:off x="59436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90F11C5D-D40B-8E4B-5BE3-2AD08A228CFB}"/>
                  </a:ext>
                </a:extLst>
              </p:cNvPr>
              <p:cNvSpPr/>
              <p:nvPr/>
            </p:nvSpPr>
            <p:spPr>
              <a:xfrm>
                <a:off x="64008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CD7E0EE5-118C-57B8-D1FE-06DDB17E1520}"/>
                  </a:ext>
                </a:extLst>
              </p:cNvPr>
              <p:cNvSpPr/>
              <p:nvPr/>
            </p:nvSpPr>
            <p:spPr>
              <a:xfrm>
                <a:off x="68580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1" name="Oval 190">
                <a:extLst>
                  <a:ext uri="{FF2B5EF4-FFF2-40B4-BE49-F238E27FC236}">
                    <a16:creationId xmlns:a16="http://schemas.microsoft.com/office/drawing/2014/main" id="{99853C87-5F32-BE1A-1386-1B53616045D4}"/>
                  </a:ext>
                </a:extLst>
              </p:cNvPr>
              <p:cNvSpPr/>
              <p:nvPr/>
            </p:nvSpPr>
            <p:spPr>
              <a:xfrm>
                <a:off x="7315200" y="2971800"/>
                <a:ext cx="381000" cy="381000"/>
              </a:xfrm>
              <a:prstGeom prst="ellipse">
                <a:avLst/>
              </a:prstGeom>
              <a:solidFill>
                <a:srgbClr val="1A82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2" name="Oval 191">
                <a:extLst>
                  <a:ext uri="{FF2B5EF4-FFF2-40B4-BE49-F238E27FC236}">
                    <a16:creationId xmlns:a16="http://schemas.microsoft.com/office/drawing/2014/main" id="{03BAC2F5-FB74-44A8-E372-8300A795F258}"/>
                  </a:ext>
                </a:extLst>
              </p:cNvPr>
              <p:cNvSpPr/>
              <p:nvPr/>
            </p:nvSpPr>
            <p:spPr>
              <a:xfrm>
                <a:off x="54864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3" name="Oval 192">
                <a:extLst>
                  <a:ext uri="{FF2B5EF4-FFF2-40B4-BE49-F238E27FC236}">
                    <a16:creationId xmlns:a16="http://schemas.microsoft.com/office/drawing/2014/main" id="{318A189D-8A07-09F5-552D-70B1D5068E2B}"/>
                  </a:ext>
                </a:extLst>
              </p:cNvPr>
              <p:cNvSpPr/>
              <p:nvPr/>
            </p:nvSpPr>
            <p:spPr>
              <a:xfrm>
                <a:off x="59436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4" name="Oval 193">
                <a:extLst>
                  <a:ext uri="{FF2B5EF4-FFF2-40B4-BE49-F238E27FC236}">
                    <a16:creationId xmlns:a16="http://schemas.microsoft.com/office/drawing/2014/main" id="{CD385750-0B9C-BF51-FA8D-99CACBC5FCAA}"/>
                  </a:ext>
                </a:extLst>
              </p:cNvPr>
              <p:cNvSpPr/>
              <p:nvPr/>
            </p:nvSpPr>
            <p:spPr>
              <a:xfrm>
                <a:off x="64008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5" name="Oval 194">
                <a:extLst>
                  <a:ext uri="{FF2B5EF4-FFF2-40B4-BE49-F238E27FC236}">
                    <a16:creationId xmlns:a16="http://schemas.microsoft.com/office/drawing/2014/main" id="{79861D2F-2B2C-E1C3-F60D-3A12A86B58D0}"/>
                  </a:ext>
                </a:extLst>
              </p:cNvPr>
              <p:cNvSpPr/>
              <p:nvPr/>
            </p:nvSpPr>
            <p:spPr>
              <a:xfrm>
                <a:off x="68580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6" name="Oval 195">
                <a:extLst>
                  <a:ext uri="{FF2B5EF4-FFF2-40B4-BE49-F238E27FC236}">
                    <a16:creationId xmlns:a16="http://schemas.microsoft.com/office/drawing/2014/main" id="{FBF30AF6-995E-9A42-01A3-EE6F66FFF0CD}"/>
                  </a:ext>
                </a:extLst>
              </p:cNvPr>
              <p:cNvSpPr/>
              <p:nvPr/>
            </p:nvSpPr>
            <p:spPr>
              <a:xfrm>
                <a:off x="7315200" y="3429000"/>
                <a:ext cx="381000" cy="381000"/>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cxnSp>
        <p:nvCxnSpPr>
          <p:cNvPr id="218" name="Straight Connector 217">
            <a:extLst>
              <a:ext uri="{FF2B5EF4-FFF2-40B4-BE49-F238E27FC236}">
                <a16:creationId xmlns:a16="http://schemas.microsoft.com/office/drawing/2014/main" id="{CBF6A697-6E9E-75A8-88E2-078AE50B494C}"/>
              </a:ext>
            </a:extLst>
          </p:cNvPr>
          <p:cNvCxnSpPr>
            <a:cxnSpLocks/>
          </p:cNvCxnSpPr>
          <p:nvPr/>
        </p:nvCxnSpPr>
        <p:spPr>
          <a:xfrm flipH="1">
            <a:off x="1276381" y="1667244"/>
            <a:ext cx="6632999" cy="0"/>
          </a:xfrm>
          <a:prstGeom prst="line">
            <a:avLst/>
          </a:prstGeom>
          <a:solidFill>
            <a:schemeClr val="tx1">
              <a:lumMod val="65000"/>
              <a:lumOff val="35000"/>
            </a:schemeClr>
          </a:solidFill>
          <a:ln w="38100" cap="rnd">
            <a:solidFill>
              <a:schemeClr val="tx1"/>
            </a:solidFill>
            <a:round/>
            <a:headEnd type="none"/>
            <a:tailEnd w="lg" len="sm"/>
          </a:ln>
        </p:spPr>
        <p:style>
          <a:lnRef idx="1">
            <a:schemeClr val="accent1"/>
          </a:lnRef>
          <a:fillRef idx="0">
            <a:schemeClr val="accent1"/>
          </a:fillRef>
          <a:effectRef idx="0">
            <a:schemeClr val="accent1"/>
          </a:effectRef>
          <a:fontRef idx="minor">
            <a:schemeClr val="tx1"/>
          </a:fontRef>
        </p:style>
      </p:cxnSp>
      <p:grpSp>
        <p:nvGrpSpPr>
          <p:cNvPr id="219" name="Group 218">
            <a:extLst>
              <a:ext uri="{FF2B5EF4-FFF2-40B4-BE49-F238E27FC236}">
                <a16:creationId xmlns:a16="http://schemas.microsoft.com/office/drawing/2014/main" id="{12AFDB39-D3B2-D38B-67A8-8E03EACCEEBD}"/>
              </a:ext>
            </a:extLst>
          </p:cNvPr>
          <p:cNvGrpSpPr/>
          <p:nvPr/>
        </p:nvGrpSpPr>
        <p:grpSpPr>
          <a:xfrm>
            <a:off x="1855494" y="2175308"/>
            <a:ext cx="4667046" cy="1262575"/>
            <a:chOff x="2178059" y="1099626"/>
            <a:chExt cx="4667046" cy="1262575"/>
          </a:xfrm>
        </p:grpSpPr>
        <p:cxnSp>
          <p:nvCxnSpPr>
            <p:cNvPr id="220" name="Straight Connector 219">
              <a:extLst>
                <a:ext uri="{FF2B5EF4-FFF2-40B4-BE49-F238E27FC236}">
                  <a16:creationId xmlns:a16="http://schemas.microsoft.com/office/drawing/2014/main" id="{8EEAF674-C1B6-407D-BEBA-48263EB40618}"/>
                </a:ext>
              </a:extLst>
            </p:cNvPr>
            <p:cNvCxnSpPr>
              <a:cxnSpLocks/>
            </p:cNvCxnSpPr>
            <p:nvPr/>
          </p:nvCxnSpPr>
          <p:spPr>
            <a:xfrm flipV="1">
              <a:off x="2178059" y="1099626"/>
              <a:ext cx="0" cy="1262575"/>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42FE08E6-3F33-4F83-ECB0-AA5614950ABB}"/>
                </a:ext>
              </a:extLst>
            </p:cNvPr>
            <p:cNvCxnSpPr/>
            <p:nvPr/>
          </p:nvCxnSpPr>
          <p:spPr>
            <a:xfrm flipV="1">
              <a:off x="3730049"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F46F96A8-206A-6C67-B6F4-8BC2EF488284}"/>
                </a:ext>
              </a:extLst>
            </p:cNvPr>
            <p:cNvCxnSpPr/>
            <p:nvPr/>
          </p:nvCxnSpPr>
          <p:spPr>
            <a:xfrm flipV="1">
              <a:off x="530332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6481F6F-B2A4-0D12-AAC0-3618B6B18C08}"/>
                </a:ext>
              </a:extLst>
            </p:cNvPr>
            <p:cNvCxnSpPr/>
            <p:nvPr/>
          </p:nvCxnSpPr>
          <p:spPr>
            <a:xfrm flipV="1">
              <a:off x="6845105" y="1143000"/>
              <a:ext cx="0" cy="1219201"/>
            </a:xfrm>
            <a:prstGeom prst="line">
              <a:avLst/>
            </a:prstGeom>
            <a:solidFill>
              <a:schemeClr val="tx1">
                <a:lumMod val="65000"/>
                <a:lumOff val="35000"/>
              </a:schemeClr>
            </a:solidFill>
            <a:ln w="38100" cap="rnd">
              <a:solidFill>
                <a:schemeClr val="tx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sp>
        <p:nvSpPr>
          <p:cNvPr id="229" name="DRAM">
            <a:extLst>
              <a:ext uri="{FF2B5EF4-FFF2-40B4-BE49-F238E27FC236}">
                <a16:creationId xmlns:a16="http://schemas.microsoft.com/office/drawing/2014/main" id="{A5A7054E-AB81-129C-9AAD-44384D8FE063}"/>
              </a:ext>
            </a:extLst>
          </p:cNvPr>
          <p:cNvSpPr/>
          <p:nvPr/>
        </p:nvSpPr>
        <p:spPr>
          <a:xfrm rot="16200000">
            <a:off x="78839" y="2176842"/>
            <a:ext cx="1936792" cy="458292"/>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venir Next" panose="020B0503020202020204" pitchFamily="34" charset="0"/>
                <a:ea typeface="+mn-ea"/>
                <a:cs typeface="+mn-cs"/>
              </a:rPr>
              <a:t>row decoder</a:t>
            </a:r>
          </a:p>
        </p:txBody>
      </p:sp>
      <p:grpSp>
        <p:nvGrpSpPr>
          <p:cNvPr id="325" name="Group 324">
            <a:extLst>
              <a:ext uri="{FF2B5EF4-FFF2-40B4-BE49-F238E27FC236}">
                <a16:creationId xmlns:a16="http://schemas.microsoft.com/office/drawing/2014/main" id="{A702333C-BE16-F27D-0AAD-E7DF3F4599B4}"/>
              </a:ext>
            </a:extLst>
          </p:cNvPr>
          <p:cNvGrpSpPr/>
          <p:nvPr/>
        </p:nvGrpSpPr>
        <p:grpSpPr>
          <a:xfrm>
            <a:off x="1734835" y="3702045"/>
            <a:ext cx="6248400" cy="877744"/>
            <a:chOff x="1828800" y="2854963"/>
            <a:chExt cx="6248400" cy="877744"/>
          </a:xfrm>
        </p:grpSpPr>
        <p:cxnSp>
          <p:nvCxnSpPr>
            <p:cNvPr id="326" name="Straight Connector 325">
              <a:extLst>
                <a:ext uri="{FF2B5EF4-FFF2-40B4-BE49-F238E27FC236}">
                  <a16:creationId xmlns:a16="http://schemas.microsoft.com/office/drawing/2014/main" id="{6D0A53E7-2A90-99D1-EFB3-BCF37A2EEC09}"/>
                </a:ext>
              </a:extLst>
            </p:cNvPr>
            <p:cNvCxnSpPr/>
            <p:nvPr/>
          </p:nvCxnSpPr>
          <p:spPr>
            <a:xfrm flipH="1">
              <a:off x="2134539" y="2854963"/>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2B433F00-A0A2-0547-6ABD-2EA93A009840}"/>
                </a:ext>
              </a:extLst>
            </p:cNvPr>
            <p:cNvCxnSpPr/>
            <p:nvPr/>
          </p:nvCxnSpPr>
          <p:spPr>
            <a:xfrm flipH="1">
              <a:off x="3692067" y="2854963"/>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ABE6E349-EBE6-7A39-3AFD-39E8EC31E7F9}"/>
                </a:ext>
              </a:extLst>
            </p:cNvPr>
            <p:cNvCxnSpPr/>
            <p:nvPr/>
          </p:nvCxnSpPr>
          <p:spPr>
            <a:xfrm flipH="1">
              <a:off x="5258739" y="2862232"/>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8C27A6FF-A8E1-ADA1-F746-5A9AAD523639}"/>
                </a:ext>
              </a:extLst>
            </p:cNvPr>
            <p:cNvCxnSpPr/>
            <p:nvPr/>
          </p:nvCxnSpPr>
          <p:spPr>
            <a:xfrm flipH="1">
              <a:off x="6816267" y="2854963"/>
              <a:ext cx="1108299" cy="0"/>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sp>
          <p:nvSpPr>
            <p:cNvPr id="334" name="DRAM">
              <a:extLst>
                <a:ext uri="{FF2B5EF4-FFF2-40B4-BE49-F238E27FC236}">
                  <a16:creationId xmlns:a16="http://schemas.microsoft.com/office/drawing/2014/main" id="{F6373659-2605-FC7F-F1BD-CDD69DECC694}"/>
                </a:ext>
              </a:extLst>
            </p:cNvPr>
            <p:cNvSpPr/>
            <p:nvPr/>
          </p:nvSpPr>
          <p:spPr>
            <a:xfrm>
              <a:off x="1828800" y="3274414"/>
              <a:ext cx="6248400" cy="458293"/>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cxnSp>
          <p:nvCxnSpPr>
            <p:cNvPr id="330" name="Straight Connector 329">
              <a:extLst>
                <a:ext uri="{FF2B5EF4-FFF2-40B4-BE49-F238E27FC236}">
                  <a16:creationId xmlns:a16="http://schemas.microsoft.com/office/drawing/2014/main" id="{355305C0-0A0A-83AE-7E79-C81DD3FD813D}"/>
                </a:ext>
              </a:extLst>
            </p:cNvPr>
            <p:cNvCxnSpPr>
              <a:cxnSpLocks/>
            </p:cNvCxnSpPr>
            <p:nvPr/>
          </p:nvCxnSpPr>
          <p:spPr>
            <a:xfrm flipV="1">
              <a:off x="2688688" y="2865278"/>
              <a:ext cx="0" cy="561692"/>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C3893BDC-E2DA-58A7-3460-D002113BBE10}"/>
                </a:ext>
              </a:extLst>
            </p:cNvPr>
            <p:cNvCxnSpPr/>
            <p:nvPr/>
          </p:nvCxnSpPr>
          <p:spPr>
            <a:xfrm flipV="1">
              <a:off x="4246216" y="2865278"/>
              <a:ext cx="0" cy="561691"/>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7DFAE444-295F-E669-8A98-DDA61BFB7277}"/>
                </a:ext>
              </a:extLst>
            </p:cNvPr>
            <p:cNvCxnSpPr/>
            <p:nvPr/>
          </p:nvCxnSpPr>
          <p:spPr>
            <a:xfrm flipV="1">
              <a:off x="5812888" y="2865278"/>
              <a:ext cx="0" cy="561692"/>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8139446E-1947-1EAC-C8FB-A22AECFB0C12}"/>
                </a:ext>
              </a:extLst>
            </p:cNvPr>
            <p:cNvCxnSpPr/>
            <p:nvPr/>
          </p:nvCxnSpPr>
          <p:spPr>
            <a:xfrm flipV="1">
              <a:off x="7370416" y="2865278"/>
              <a:ext cx="0" cy="561692"/>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grpSp>
      <p:sp>
        <p:nvSpPr>
          <p:cNvPr id="335" name="TextBox 334">
            <a:extLst>
              <a:ext uri="{FF2B5EF4-FFF2-40B4-BE49-F238E27FC236}">
                <a16:creationId xmlns:a16="http://schemas.microsoft.com/office/drawing/2014/main" id="{D6210EC7-4CD4-CED3-6EEB-72270CB2F428}"/>
              </a:ext>
            </a:extLst>
          </p:cNvPr>
          <p:cNvSpPr txBox="1"/>
          <p:nvPr/>
        </p:nvSpPr>
        <p:spPr>
          <a:xfrm>
            <a:off x="5468635" y="1210044"/>
            <a:ext cx="2663952"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 </a:t>
            </a:r>
            <a:r>
              <a:rPr kumimoji="0" lang="en-US" sz="2000" b="0" i="0" u="none" strike="noStrike" kern="1200" cap="none" spc="0" normalizeH="0" baseline="0" noProof="0" dirty="0" err="1">
                <a:ln>
                  <a:noFill/>
                </a:ln>
                <a:solidFill>
                  <a:srgbClr val="000000"/>
                </a:solidFill>
                <a:effectLst/>
                <a:uLnTx/>
                <a:uFillTx/>
                <a:latin typeface="Avenir Next" panose="020B0503020202020204" pitchFamily="34" charset="0"/>
                <a:ea typeface="+mn-ea"/>
                <a:cs typeface="+mn-cs"/>
              </a:rPr>
              <a:t>wordline</a:t>
            </a:r>
            <a:endParaRPr kumimoji="0" lang="en-US" sz="20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grpSp>
        <p:nvGrpSpPr>
          <p:cNvPr id="450" name="Group 449">
            <a:extLst>
              <a:ext uri="{FF2B5EF4-FFF2-40B4-BE49-F238E27FC236}">
                <a16:creationId xmlns:a16="http://schemas.microsoft.com/office/drawing/2014/main" id="{9811B24A-F379-403A-E7D9-C7D125A6E15F}"/>
              </a:ext>
            </a:extLst>
          </p:cNvPr>
          <p:cNvGrpSpPr/>
          <p:nvPr/>
        </p:nvGrpSpPr>
        <p:grpSpPr>
          <a:xfrm>
            <a:off x="404728" y="1632137"/>
            <a:ext cx="9029843" cy="4468530"/>
            <a:chOff x="404728" y="1632137"/>
            <a:chExt cx="9029843" cy="4468530"/>
          </a:xfrm>
        </p:grpSpPr>
        <p:grpSp>
          <p:nvGrpSpPr>
            <p:cNvPr id="528" name="Group 527">
              <a:extLst>
                <a:ext uri="{FF2B5EF4-FFF2-40B4-BE49-F238E27FC236}">
                  <a16:creationId xmlns:a16="http://schemas.microsoft.com/office/drawing/2014/main" id="{11E1A2BB-2FC4-AFA8-A9D6-11503A98AE1E}"/>
                </a:ext>
              </a:extLst>
            </p:cNvPr>
            <p:cNvGrpSpPr/>
            <p:nvPr/>
          </p:nvGrpSpPr>
          <p:grpSpPr>
            <a:xfrm>
              <a:off x="404728" y="5433629"/>
              <a:ext cx="1276252" cy="667038"/>
              <a:chOff x="404728" y="5433629"/>
              <a:chExt cx="1276252" cy="667038"/>
            </a:xfrm>
          </p:grpSpPr>
          <p:cxnSp>
            <p:nvCxnSpPr>
              <p:cNvPr id="515" name="Straight Connector 514">
                <a:extLst>
                  <a:ext uri="{FF2B5EF4-FFF2-40B4-BE49-F238E27FC236}">
                    <a16:creationId xmlns:a16="http://schemas.microsoft.com/office/drawing/2014/main" id="{6925761C-D70E-69B7-90BB-56D35A4324C4}"/>
                  </a:ext>
                </a:extLst>
              </p:cNvPr>
              <p:cNvCxnSpPr>
                <a:cxnSpLocks/>
              </p:cNvCxnSpPr>
              <p:nvPr/>
            </p:nvCxnSpPr>
            <p:spPr>
              <a:xfrm>
                <a:off x="1041164" y="5433629"/>
                <a:ext cx="0" cy="294966"/>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sp>
            <p:nvSpPr>
              <p:cNvPr id="519" name="TextBox 518">
                <a:extLst>
                  <a:ext uri="{FF2B5EF4-FFF2-40B4-BE49-F238E27FC236}">
                    <a16:creationId xmlns:a16="http://schemas.microsoft.com/office/drawing/2014/main" id="{16C02C38-E183-F1EB-A6D3-A89B06A0AA2E}"/>
                  </a:ext>
                </a:extLst>
              </p:cNvPr>
              <p:cNvSpPr txBox="1"/>
              <p:nvPr/>
            </p:nvSpPr>
            <p:spPr>
              <a:xfrm>
                <a:off x="404728" y="5731335"/>
                <a:ext cx="1276252"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mat range</a:t>
                </a:r>
              </a:p>
            </p:txBody>
          </p:sp>
        </p:grpSp>
        <p:grpSp>
          <p:nvGrpSpPr>
            <p:cNvPr id="8" name="Group 7">
              <a:extLst>
                <a:ext uri="{FF2B5EF4-FFF2-40B4-BE49-F238E27FC236}">
                  <a16:creationId xmlns:a16="http://schemas.microsoft.com/office/drawing/2014/main" id="{1855D8EE-3BE7-B4AB-10A8-676AE3ACC836}"/>
                </a:ext>
              </a:extLst>
            </p:cNvPr>
            <p:cNvGrpSpPr/>
            <p:nvPr/>
          </p:nvGrpSpPr>
          <p:grpSpPr>
            <a:xfrm>
              <a:off x="813631" y="1632137"/>
              <a:ext cx="8620940" cy="3793902"/>
              <a:chOff x="813631" y="1632137"/>
              <a:chExt cx="8620940" cy="3793902"/>
            </a:xfrm>
          </p:grpSpPr>
          <p:grpSp>
            <p:nvGrpSpPr>
              <p:cNvPr id="527" name="Group 526">
                <a:extLst>
                  <a:ext uri="{FF2B5EF4-FFF2-40B4-BE49-F238E27FC236}">
                    <a16:creationId xmlns:a16="http://schemas.microsoft.com/office/drawing/2014/main" id="{7F9EF3DA-D028-EEBA-DE71-6D628A18164D}"/>
                  </a:ext>
                </a:extLst>
              </p:cNvPr>
              <p:cNvGrpSpPr/>
              <p:nvPr/>
            </p:nvGrpSpPr>
            <p:grpSpPr>
              <a:xfrm>
                <a:off x="813631" y="1946316"/>
                <a:ext cx="5503267" cy="3479723"/>
                <a:chOff x="813631" y="1946316"/>
                <a:chExt cx="5503267" cy="3479723"/>
              </a:xfrm>
            </p:grpSpPr>
            <p:cxnSp>
              <p:nvCxnSpPr>
                <p:cNvPr id="498" name="Straight Connector 497">
                  <a:extLst>
                    <a:ext uri="{FF2B5EF4-FFF2-40B4-BE49-F238E27FC236}">
                      <a16:creationId xmlns:a16="http://schemas.microsoft.com/office/drawing/2014/main" id="{DBAC6B2A-3742-B677-2F2F-A6CC20D0928B}"/>
                    </a:ext>
                  </a:extLst>
                </p:cNvPr>
                <p:cNvCxnSpPr>
                  <a:cxnSpLocks/>
                </p:cNvCxnSpPr>
                <p:nvPr/>
              </p:nvCxnSpPr>
              <p:spPr>
                <a:xfrm>
                  <a:off x="1492163" y="1946316"/>
                  <a:ext cx="0" cy="2939366"/>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BE417BFF-3C44-418D-D8BC-5640AFB37DC9}"/>
                    </a:ext>
                  </a:extLst>
                </p:cNvPr>
                <p:cNvCxnSpPr>
                  <a:cxnSpLocks/>
                </p:cNvCxnSpPr>
                <p:nvPr/>
              </p:nvCxnSpPr>
              <p:spPr>
                <a:xfrm flipH="1">
                  <a:off x="1492163" y="1946316"/>
                  <a:ext cx="4824735"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3A38D975-212A-68AC-7AE2-5D9DEEDF5350}"/>
                    </a:ext>
                  </a:extLst>
                </p:cNvPr>
                <p:cNvCxnSpPr>
                  <a:cxnSpLocks/>
                  <a:endCxn id="505" idx="2"/>
                </p:cNvCxnSpPr>
                <p:nvPr/>
              </p:nvCxnSpPr>
              <p:spPr>
                <a:xfrm flipH="1">
                  <a:off x="1267039" y="4446117"/>
                  <a:ext cx="215790"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sp>
              <p:nvSpPr>
                <p:cNvPr id="505" name="DRAM">
                  <a:extLst>
                    <a:ext uri="{FF2B5EF4-FFF2-40B4-BE49-F238E27FC236}">
                      <a16:creationId xmlns:a16="http://schemas.microsoft.com/office/drawing/2014/main" id="{2B286498-86D2-EB8F-5422-301B23286E7F}"/>
                    </a:ext>
                  </a:extLst>
                </p:cNvPr>
                <p:cNvSpPr/>
                <p:nvPr/>
              </p:nvSpPr>
              <p:spPr>
                <a:xfrm rot="16200000">
                  <a:off x="69953" y="4228954"/>
                  <a:ext cx="1940763" cy="453408"/>
                </a:xfrm>
                <a:prstGeom prst="roundRect">
                  <a:avLst>
                    <a:gd name="adj" fmla="val 11319"/>
                  </a:avLst>
                </a:prstGeom>
                <a:solidFill>
                  <a:schemeClr val="accent1">
                    <a:lumMod val="20000"/>
                    <a:lumOff val="80000"/>
                  </a:schemeClr>
                </a:solidFill>
                <a:ln w="19050">
                  <a:solidFill>
                    <a:srgbClr val="E1616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mat selector</a:t>
                  </a:r>
                </a:p>
              </p:txBody>
            </p:sp>
          </p:grpSp>
          <p:grpSp>
            <p:nvGrpSpPr>
              <p:cNvPr id="526" name="Group 525">
                <a:extLst>
                  <a:ext uri="{FF2B5EF4-FFF2-40B4-BE49-F238E27FC236}">
                    <a16:creationId xmlns:a16="http://schemas.microsoft.com/office/drawing/2014/main" id="{3C5F964E-A227-F655-7828-715344D25793}"/>
                  </a:ext>
                </a:extLst>
              </p:cNvPr>
              <p:cNvGrpSpPr/>
              <p:nvPr/>
            </p:nvGrpSpPr>
            <p:grpSpPr>
              <a:xfrm>
                <a:off x="1621409" y="1632137"/>
                <a:ext cx="7813162" cy="589615"/>
                <a:chOff x="1621409" y="1632137"/>
                <a:chExt cx="7813162" cy="589615"/>
              </a:xfrm>
            </p:grpSpPr>
            <p:grpSp>
              <p:nvGrpSpPr>
                <p:cNvPr id="523" name="Group 522">
                  <a:extLst>
                    <a:ext uri="{FF2B5EF4-FFF2-40B4-BE49-F238E27FC236}">
                      <a16:creationId xmlns:a16="http://schemas.microsoft.com/office/drawing/2014/main" id="{B0F63A26-3154-1BC4-3866-A6557394A51E}"/>
                    </a:ext>
                  </a:extLst>
                </p:cNvPr>
                <p:cNvGrpSpPr/>
                <p:nvPr/>
              </p:nvGrpSpPr>
              <p:grpSpPr>
                <a:xfrm>
                  <a:off x="1621409" y="1686164"/>
                  <a:ext cx="4902069" cy="535588"/>
                  <a:chOff x="1621409" y="1686164"/>
                  <a:chExt cx="4902069" cy="535588"/>
                </a:xfrm>
              </p:grpSpPr>
              <p:grpSp>
                <p:nvGrpSpPr>
                  <p:cNvPr id="449" name="Group 448">
                    <a:extLst>
                      <a:ext uri="{FF2B5EF4-FFF2-40B4-BE49-F238E27FC236}">
                        <a16:creationId xmlns:a16="http://schemas.microsoft.com/office/drawing/2014/main" id="{7272E566-DB4A-92AA-9DC9-470B709DCFC0}"/>
                      </a:ext>
                    </a:extLst>
                  </p:cNvPr>
                  <p:cNvGrpSpPr/>
                  <p:nvPr/>
                </p:nvGrpSpPr>
                <p:grpSpPr>
                  <a:xfrm rot="16200000">
                    <a:off x="1471080" y="1836493"/>
                    <a:ext cx="535588" cy="234929"/>
                    <a:chOff x="1989052" y="1313467"/>
                    <a:chExt cx="724316" cy="275603"/>
                  </a:xfrm>
                </p:grpSpPr>
                <p:cxnSp>
                  <p:nvCxnSpPr>
                    <p:cNvPr id="438" name="Straight Connector 437">
                      <a:extLst>
                        <a:ext uri="{FF2B5EF4-FFF2-40B4-BE49-F238E27FC236}">
                          <a16:creationId xmlns:a16="http://schemas.microsoft.com/office/drawing/2014/main" id="{FB104613-A2B0-118D-C12B-95238AD8DAC3}"/>
                        </a:ext>
                      </a:extLst>
                    </p:cNvPr>
                    <p:cNvCxnSpPr>
                      <a:cxnSpLocks/>
                    </p:cNvCxnSpPr>
                    <p:nvPr/>
                  </p:nvCxnSpPr>
                  <p:spPr>
                    <a:xfrm rot="5400000" flipH="1">
                      <a:off x="2335056" y="1339121"/>
                      <a:ext cx="51307"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428841F9-AF33-75DB-6E99-48A64835C3E6}"/>
                        </a:ext>
                      </a:extLst>
                    </p:cNvPr>
                    <p:cNvCxnSpPr>
                      <a:cxnSpLocks/>
                    </p:cNvCxnSpPr>
                    <p:nvPr/>
                  </p:nvCxnSpPr>
                  <p:spPr>
                    <a:xfrm flipH="1">
                      <a:off x="2255738" y="1451988"/>
                      <a:ext cx="210664"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FD42204A-6AC3-044B-460B-90839169FF22}"/>
                        </a:ext>
                      </a:extLst>
                    </p:cNvPr>
                    <p:cNvCxnSpPr>
                      <a:cxnSpLocks/>
                    </p:cNvCxnSpPr>
                    <p:nvPr/>
                  </p:nvCxnSpPr>
                  <p:spPr>
                    <a:xfrm flipV="1">
                      <a:off x="2470389" y="1455785"/>
                      <a:ext cx="0" cy="133285"/>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4445F350-BD82-6A9E-16A2-74714671CC45}"/>
                        </a:ext>
                      </a:extLst>
                    </p:cNvPr>
                    <p:cNvCxnSpPr>
                      <a:cxnSpLocks/>
                    </p:cNvCxnSpPr>
                    <p:nvPr/>
                  </p:nvCxnSpPr>
                  <p:spPr>
                    <a:xfrm flipH="1">
                      <a:off x="2255739" y="1387692"/>
                      <a:ext cx="210664"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41B97576-D749-5175-7DFC-18D92DFAE973}"/>
                        </a:ext>
                      </a:extLst>
                    </p:cNvPr>
                    <p:cNvCxnSpPr>
                      <a:cxnSpLocks/>
                    </p:cNvCxnSpPr>
                    <p:nvPr/>
                  </p:nvCxnSpPr>
                  <p:spPr>
                    <a:xfrm flipV="1">
                      <a:off x="2253163" y="1451072"/>
                      <a:ext cx="0" cy="133286"/>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A6F6ACD7-C58A-F7C3-8981-0B3552EFACFD}"/>
                        </a:ext>
                      </a:extLst>
                    </p:cNvPr>
                    <p:cNvCxnSpPr>
                      <a:cxnSpLocks/>
                    </p:cNvCxnSpPr>
                    <p:nvPr/>
                  </p:nvCxnSpPr>
                  <p:spPr>
                    <a:xfrm rot="5400000">
                      <a:off x="2594959" y="1470660"/>
                      <a:ext cx="0" cy="236818"/>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D9B0A42F-741C-C7BE-DBF2-BB3803D36FF9}"/>
                        </a:ext>
                      </a:extLst>
                    </p:cNvPr>
                    <p:cNvCxnSpPr>
                      <a:cxnSpLocks/>
                    </p:cNvCxnSpPr>
                    <p:nvPr/>
                  </p:nvCxnSpPr>
                  <p:spPr>
                    <a:xfrm rot="5400000">
                      <a:off x="2112712" y="1465405"/>
                      <a:ext cx="1" cy="247322"/>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grpSp>
                <p:nvGrpSpPr>
                  <p:cNvPr id="458" name="Group 457">
                    <a:extLst>
                      <a:ext uri="{FF2B5EF4-FFF2-40B4-BE49-F238E27FC236}">
                        <a16:creationId xmlns:a16="http://schemas.microsoft.com/office/drawing/2014/main" id="{439F8F05-68CF-F7A8-7008-7B8B15E67EC4}"/>
                      </a:ext>
                    </a:extLst>
                  </p:cNvPr>
                  <p:cNvGrpSpPr/>
                  <p:nvPr/>
                </p:nvGrpSpPr>
                <p:grpSpPr>
                  <a:xfrm rot="16200000">
                    <a:off x="3027345" y="1834959"/>
                    <a:ext cx="532520" cy="234929"/>
                    <a:chOff x="1993201" y="1313467"/>
                    <a:chExt cx="720167" cy="275603"/>
                  </a:xfrm>
                </p:grpSpPr>
                <p:cxnSp>
                  <p:nvCxnSpPr>
                    <p:cNvPr id="459" name="Straight Connector 458">
                      <a:extLst>
                        <a:ext uri="{FF2B5EF4-FFF2-40B4-BE49-F238E27FC236}">
                          <a16:creationId xmlns:a16="http://schemas.microsoft.com/office/drawing/2014/main" id="{6EC00532-1730-F280-074C-19B9540A0EF0}"/>
                        </a:ext>
                      </a:extLst>
                    </p:cNvPr>
                    <p:cNvCxnSpPr>
                      <a:cxnSpLocks/>
                    </p:cNvCxnSpPr>
                    <p:nvPr/>
                  </p:nvCxnSpPr>
                  <p:spPr>
                    <a:xfrm rot="5400000" flipH="1">
                      <a:off x="2335056" y="1339121"/>
                      <a:ext cx="51307"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D93E5E96-51AA-D4FA-A25B-BCC1950733BD}"/>
                        </a:ext>
                      </a:extLst>
                    </p:cNvPr>
                    <p:cNvCxnSpPr>
                      <a:cxnSpLocks/>
                    </p:cNvCxnSpPr>
                    <p:nvPr/>
                  </p:nvCxnSpPr>
                  <p:spPr>
                    <a:xfrm flipH="1">
                      <a:off x="2255738" y="1451988"/>
                      <a:ext cx="210664"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83DBDF13-5AED-458D-CECE-F6083C7C61D5}"/>
                        </a:ext>
                      </a:extLst>
                    </p:cNvPr>
                    <p:cNvCxnSpPr>
                      <a:cxnSpLocks/>
                    </p:cNvCxnSpPr>
                    <p:nvPr/>
                  </p:nvCxnSpPr>
                  <p:spPr>
                    <a:xfrm flipV="1">
                      <a:off x="2470389" y="1455785"/>
                      <a:ext cx="0" cy="133285"/>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7B188F63-C95D-90FE-613A-FA4D4FA37C8A}"/>
                        </a:ext>
                      </a:extLst>
                    </p:cNvPr>
                    <p:cNvCxnSpPr>
                      <a:cxnSpLocks/>
                    </p:cNvCxnSpPr>
                    <p:nvPr/>
                  </p:nvCxnSpPr>
                  <p:spPr>
                    <a:xfrm flipH="1">
                      <a:off x="2255739" y="1387692"/>
                      <a:ext cx="210664"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2D47ADF4-0491-6163-2CFE-CA197B6DC7D6}"/>
                        </a:ext>
                      </a:extLst>
                    </p:cNvPr>
                    <p:cNvCxnSpPr>
                      <a:cxnSpLocks/>
                    </p:cNvCxnSpPr>
                    <p:nvPr/>
                  </p:nvCxnSpPr>
                  <p:spPr>
                    <a:xfrm flipV="1">
                      <a:off x="2253162" y="1468015"/>
                      <a:ext cx="0" cy="117998"/>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7DEE7ACC-11CB-46D2-84E2-6186D16E8ADC}"/>
                        </a:ext>
                      </a:extLst>
                    </p:cNvPr>
                    <p:cNvCxnSpPr>
                      <a:cxnSpLocks/>
                    </p:cNvCxnSpPr>
                    <p:nvPr/>
                  </p:nvCxnSpPr>
                  <p:spPr>
                    <a:xfrm rot="5400000">
                      <a:off x="2594959" y="1470660"/>
                      <a:ext cx="0" cy="236818"/>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AE53B2FA-7D57-F6C5-7DF1-E366044E30BD}"/>
                        </a:ext>
                      </a:extLst>
                    </p:cNvPr>
                    <p:cNvCxnSpPr>
                      <a:cxnSpLocks/>
                    </p:cNvCxnSpPr>
                    <p:nvPr/>
                  </p:nvCxnSpPr>
                  <p:spPr>
                    <a:xfrm rot="5400000">
                      <a:off x="2114787" y="1464495"/>
                      <a:ext cx="0" cy="243171"/>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grpSp>
                <p:nvGrpSpPr>
                  <p:cNvPr id="470" name="Group 469">
                    <a:extLst>
                      <a:ext uri="{FF2B5EF4-FFF2-40B4-BE49-F238E27FC236}">
                        <a16:creationId xmlns:a16="http://schemas.microsoft.com/office/drawing/2014/main" id="{40A7F7B8-EE30-4E48-0CDE-0BE0E646A9A8}"/>
                      </a:ext>
                    </a:extLst>
                  </p:cNvPr>
                  <p:cNvGrpSpPr/>
                  <p:nvPr/>
                </p:nvGrpSpPr>
                <p:grpSpPr>
                  <a:xfrm rot="16200000">
                    <a:off x="4599394" y="1836493"/>
                    <a:ext cx="535588" cy="234929"/>
                    <a:chOff x="1989052" y="1313467"/>
                    <a:chExt cx="724316" cy="275603"/>
                  </a:xfrm>
                </p:grpSpPr>
                <p:cxnSp>
                  <p:nvCxnSpPr>
                    <p:cNvPr id="472" name="Straight Connector 471">
                      <a:extLst>
                        <a:ext uri="{FF2B5EF4-FFF2-40B4-BE49-F238E27FC236}">
                          <a16:creationId xmlns:a16="http://schemas.microsoft.com/office/drawing/2014/main" id="{A6B1A434-9FAF-F871-794E-E9BF10AA494D}"/>
                        </a:ext>
                      </a:extLst>
                    </p:cNvPr>
                    <p:cNvCxnSpPr>
                      <a:cxnSpLocks/>
                    </p:cNvCxnSpPr>
                    <p:nvPr/>
                  </p:nvCxnSpPr>
                  <p:spPr>
                    <a:xfrm rot="5400000" flipH="1">
                      <a:off x="2335056" y="1339121"/>
                      <a:ext cx="51307"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3B51B7D2-2AAE-76C4-32E5-99429A47AF18}"/>
                        </a:ext>
                      </a:extLst>
                    </p:cNvPr>
                    <p:cNvCxnSpPr>
                      <a:cxnSpLocks/>
                    </p:cNvCxnSpPr>
                    <p:nvPr/>
                  </p:nvCxnSpPr>
                  <p:spPr>
                    <a:xfrm flipH="1">
                      <a:off x="2255738" y="1451988"/>
                      <a:ext cx="210664"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43AD9476-7C94-9A8B-1678-4C327BF38AF2}"/>
                        </a:ext>
                      </a:extLst>
                    </p:cNvPr>
                    <p:cNvCxnSpPr>
                      <a:cxnSpLocks/>
                    </p:cNvCxnSpPr>
                    <p:nvPr/>
                  </p:nvCxnSpPr>
                  <p:spPr>
                    <a:xfrm flipV="1">
                      <a:off x="2470389" y="1455785"/>
                      <a:ext cx="0" cy="133285"/>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94CF7D1E-35AE-7E92-EE7F-96BC6C049E6D}"/>
                        </a:ext>
                      </a:extLst>
                    </p:cNvPr>
                    <p:cNvCxnSpPr>
                      <a:cxnSpLocks/>
                    </p:cNvCxnSpPr>
                    <p:nvPr/>
                  </p:nvCxnSpPr>
                  <p:spPr>
                    <a:xfrm flipH="1">
                      <a:off x="2255739" y="1387692"/>
                      <a:ext cx="210664"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E6CE19C2-1B17-416D-1211-BEE9C627AF16}"/>
                        </a:ext>
                      </a:extLst>
                    </p:cNvPr>
                    <p:cNvCxnSpPr>
                      <a:cxnSpLocks/>
                    </p:cNvCxnSpPr>
                    <p:nvPr/>
                  </p:nvCxnSpPr>
                  <p:spPr>
                    <a:xfrm flipV="1">
                      <a:off x="2253162" y="1468013"/>
                      <a:ext cx="0" cy="117998"/>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E1C5317F-318C-4A98-1599-08E60B279987}"/>
                        </a:ext>
                      </a:extLst>
                    </p:cNvPr>
                    <p:cNvCxnSpPr>
                      <a:cxnSpLocks/>
                    </p:cNvCxnSpPr>
                    <p:nvPr/>
                  </p:nvCxnSpPr>
                  <p:spPr>
                    <a:xfrm rot="5400000">
                      <a:off x="2594959" y="1470660"/>
                      <a:ext cx="0" cy="236818"/>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72F60F4D-9445-1750-34B3-4F72D7823368}"/>
                        </a:ext>
                      </a:extLst>
                    </p:cNvPr>
                    <p:cNvCxnSpPr>
                      <a:cxnSpLocks/>
                    </p:cNvCxnSpPr>
                    <p:nvPr/>
                  </p:nvCxnSpPr>
                  <p:spPr>
                    <a:xfrm rot="5400000">
                      <a:off x="2112712" y="1462419"/>
                      <a:ext cx="1" cy="247322"/>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grpSp>
                <p:nvGrpSpPr>
                  <p:cNvPr id="480" name="Group 479">
                    <a:extLst>
                      <a:ext uri="{FF2B5EF4-FFF2-40B4-BE49-F238E27FC236}">
                        <a16:creationId xmlns:a16="http://schemas.microsoft.com/office/drawing/2014/main" id="{4BFFDF0C-7E0B-DF8B-0752-599843DFD108}"/>
                      </a:ext>
                    </a:extLst>
                  </p:cNvPr>
                  <p:cNvGrpSpPr/>
                  <p:nvPr/>
                </p:nvGrpSpPr>
                <p:grpSpPr>
                  <a:xfrm rot="16200000">
                    <a:off x="6146177" y="1835030"/>
                    <a:ext cx="526165" cy="228437"/>
                    <a:chOff x="2001797" y="1313467"/>
                    <a:chExt cx="711571" cy="267985"/>
                  </a:xfrm>
                </p:grpSpPr>
                <p:cxnSp>
                  <p:nvCxnSpPr>
                    <p:cNvPr id="482" name="Straight Connector 481">
                      <a:extLst>
                        <a:ext uri="{FF2B5EF4-FFF2-40B4-BE49-F238E27FC236}">
                          <a16:creationId xmlns:a16="http://schemas.microsoft.com/office/drawing/2014/main" id="{D6C77763-835F-384D-831C-66A056AF1139}"/>
                        </a:ext>
                      </a:extLst>
                    </p:cNvPr>
                    <p:cNvCxnSpPr>
                      <a:cxnSpLocks/>
                    </p:cNvCxnSpPr>
                    <p:nvPr/>
                  </p:nvCxnSpPr>
                  <p:spPr>
                    <a:xfrm rot="5400000" flipH="1">
                      <a:off x="2335056" y="1339121"/>
                      <a:ext cx="51307"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F6A766A5-1D8B-C3A9-B2F8-C686B641D41F}"/>
                        </a:ext>
                      </a:extLst>
                    </p:cNvPr>
                    <p:cNvCxnSpPr>
                      <a:cxnSpLocks/>
                    </p:cNvCxnSpPr>
                    <p:nvPr/>
                  </p:nvCxnSpPr>
                  <p:spPr>
                    <a:xfrm flipH="1">
                      <a:off x="2255737" y="1436766"/>
                      <a:ext cx="210664"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29406150-E9A2-20C5-8E0F-71E84C40E624}"/>
                        </a:ext>
                      </a:extLst>
                    </p:cNvPr>
                    <p:cNvCxnSpPr>
                      <a:cxnSpLocks/>
                    </p:cNvCxnSpPr>
                    <p:nvPr/>
                  </p:nvCxnSpPr>
                  <p:spPr>
                    <a:xfrm flipV="1">
                      <a:off x="2470390" y="1440560"/>
                      <a:ext cx="0" cy="133286"/>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90C0C705-C892-A3EA-8DAC-17DF2494DA0E}"/>
                        </a:ext>
                      </a:extLst>
                    </p:cNvPr>
                    <p:cNvCxnSpPr>
                      <a:cxnSpLocks/>
                    </p:cNvCxnSpPr>
                    <p:nvPr/>
                  </p:nvCxnSpPr>
                  <p:spPr>
                    <a:xfrm flipH="1">
                      <a:off x="2255739" y="1372456"/>
                      <a:ext cx="210664" cy="0"/>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0913102F-46C3-46B5-B59D-79FADB0D7BE1}"/>
                        </a:ext>
                      </a:extLst>
                    </p:cNvPr>
                    <p:cNvCxnSpPr>
                      <a:cxnSpLocks/>
                    </p:cNvCxnSpPr>
                    <p:nvPr/>
                  </p:nvCxnSpPr>
                  <p:spPr>
                    <a:xfrm flipV="1">
                      <a:off x="2253161" y="1441376"/>
                      <a:ext cx="0" cy="133286"/>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768817DC-FF1A-C413-BD95-A18D39EA0D05}"/>
                        </a:ext>
                      </a:extLst>
                    </p:cNvPr>
                    <p:cNvCxnSpPr>
                      <a:cxnSpLocks/>
                    </p:cNvCxnSpPr>
                    <p:nvPr/>
                  </p:nvCxnSpPr>
                  <p:spPr>
                    <a:xfrm rot="5400000">
                      <a:off x="2594959" y="1455440"/>
                      <a:ext cx="0" cy="236818"/>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6441FF64-2B01-7E9B-CD56-24B79EE19EEF}"/>
                        </a:ext>
                      </a:extLst>
                    </p:cNvPr>
                    <p:cNvCxnSpPr>
                      <a:cxnSpLocks/>
                    </p:cNvCxnSpPr>
                    <p:nvPr/>
                  </p:nvCxnSpPr>
                  <p:spPr>
                    <a:xfrm rot="5400000">
                      <a:off x="2125458" y="1457791"/>
                      <a:ext cx="0" cy="247322"/>
                    </a:xfrm>
                    <a:prstGeom prst="line">
                      <a:avLst/>
                    </a:prstGeom>
                    <a:solidFill>
                      <a:schemeClr val="tx1">
                        <a:lumMod val="65000"/>
                        <a:lumOff val="35000"/>
                      </a:schemeClr>
                    </a:solidFill>
                    <a:ln w="38100" cap="rnd">
                      <a:solidFill>
                        <a:srgbClr val="E16161"/>
                      </a:solidFill>
                      <a:round/>
                      <a:headEnd type="none" w="lg" len="sm"/>
                      <a:tailEnd type="none" w="lg" len="sm"/>
                    </a:ln>
                  </p:spPr>
                  <p:style>
                    <a:lnRef idx="1">
                      <a:schemeClr val="accent1"/>
                    </a:lnRef>
                    <a:fillRef idx="0">
                      <a:schemeClr val="accent1"/>
                    </a:fillRef>
                    <a:effectRef idx="0">
                      <a:schemeClr val="accent1"/>
                    </a:effectRef>
                    <a:fontRef idx="minor">
                      <a:schemeClr val="tx1"/>
                    </a:fontRef>
                  </p:style>
                </p:cxnSp>
              </p:grpSp>
            </p:grpSp>
            <p:sp>
              <p:nvSpPr>
                <p:cNvPr id="520" name="TextBox 519">
                  <a:extLst>
                    <a:ext uri="{FF2B5EF4-FFF2-40B4-BE49-F238E27FC236}">
                      <a16:creationId xmlns:a16="http://schemas.microsoft.com/office/drawing/2014/main" id="{17BDC066-7DE3-FF53-C466-B805C837477F}"/>
                    </a:ext>
                  </a:extLst>
                </p:cNvPr>
                <p:cNvSpPr txBox="1"/>
                <p:nvPr/>
              </p:nvSpPr>
              <p:spPr>
                <a:xfrm>
                  <a:off x="6226631" y="1632137"/>
                  <a:ext cx="3207940"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E16161"/>
                      </a:solidFill>
                      <a:effectLst/>
                      <a:uLnTx/>
                      <a:uFillTx/>
                      <a:latin typeface="Avenir Next" panose="020B0503020202020204" pitchFamily="34" charset="0"/>
                      <a:ea typeface="+mn-ea"/>
                      <a:cs typeface="+mn-cs"/>
                    </a:rPr>
                    <a:t>i</a:t>
                  </a:r>
                  <a:r>
                    <a:rPr kumimoji="0" lang="en-US" sz="22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solation transistors</a:t>
                  </a:r>
                </a:p>
              </p:txBody>
            </p:sp>
          </p:grpSp>
          <p:grpSp>
            <p:nvGrpSpPr>
              <p:cNvPr id="525" name="Group 524">
                <a:extLst>
                  <a:ext uri="{FF2B5EF4-FFF2-40B4-BE49-F238E27FC236}">
                    <a16:creationId xmlns:a16="http://schemas.microsoft.com/office/drawing/2014/main" id="{FC754EA4-035F-62F9-9956-8B5E7A2AFE2D}"/>
                  </a:ext>
                </a:extLst>
              </p:cNvPr>
              <p:cNvGrpSpPr/>
              <p:nvPr/>
            </p:nvGrpSpPr>
            <p:grpSpPr>
              <a:xfrm>
                <a:off x="1735869" y="2025202"/>
                <a:ext cx="7685780" cy="457200"/>
                <a:chOff x="1735869" y="2025202"/>
                <a:chExt cx="7685780" cy="457200"/>
              </a:xfrm>
            </p:grpSpPr>
            <p:grpSp>
              <p:nvGrpSpPr>
                <p:cNvPr id="524" name="Group 523">
                  <a:extLst>
                    <a:ext uri="{FF2B5EF4-FFF2-40B4-BE49-F238E27FC236}">
                      <a16:creationId xmlns:a16="http://schemas.microsoft.com/office/drawing/2014/main" id="{294F1EE5-E029-C839-09AE-CD604EB8F0DA}"/>
                    </a:ext>
                  </a:extLst>
                </p:cNvPr>
                <p:cNvGrpSpPr/>
                <p:nvPr/>
              </p:nvGrpSpPr>
              <p:grpSpPr>
                <a:xfrm>
                  <a:off x="1735869" y="2202248"/>
                  <a:ext cx="4903097" cy="129425"/>
                  <a:chOff x="1735869" y="2202248"/>
                  <a:chExt cx="4903097" cy="129425"/>
                </a:xfrm>
              </p:grpSpPr>
              <p:sp>
                <p:nvSpPr>
                  <p:cNvPr id="455" name="DRAM">
                    <a:extLst>
                      <a:ext uri="{FF2B5EF4-FFF2-40B4-BE49-F238E27FC236}">
                        <a16:creationId xmlns:a16="http://schemas.microsoft.com/office/drawing/2014/main" id="{C80891E2-68C1-55D0-2A66-BB72F349A7D8}"/>
                      </a:ext>
                    </a:extLst>
                  </p:cNvPr>
                  <p:cNvSpPr/>
                  <p:nvPr/>
                </p:nvSpPr>
                <p:spPr>
                  <a:xfrm rot="5400000">
                    <a:off x="1785984" y="2152309"/>
                    <a:ext cx="129425" cy="229303"/>
                  </a:xfrm>
                  <a:prstGeom prst="roundRect">
                    <a:avLst>
                      <a:gd name="adj" fmla="val 11319"/>
                    </a:avLst>
                  </a:prstGeom>
                  <a:solidFill>
                    <a:schemeClr val="accent1">
                      <a:lumMod val="20000"/>
                      <a:lumOff val="80000"/>
                    </a:schemeClr>
                  </a:solidFill>
                  <a:ln w="12700">
                    <a:solidFill>
                      <a:srgbClr val="E1616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489" name="Triangle 488">
                    <a:extLst>
                      <a:ext uri="{FF2B5EF4-FFF2-40B4-BE49-F238E27FC236}">
                        <a16:creationId xmlns:a16="http://schemas.microsoft.com/office/drawing/2014/main" id="{7672112B-6377-BDEB-BC7C-96CAA5827227}"/>
                      </a:ext>
                    </a:extLst>
                  </p:cNvPr>
                  <p:cNvSpPr/>
                  <p:nvPr/>
                </p:nvSpPr>
                <p:spPr>
                  <a:xfrm rot="5400000">
                    <a:off x="1736968" y="2248838"/>
                    <a:ext cx="65987" cy="68186"/>
                  </a:xfrm>
                  <a:prstGeom prst="triangle">
                    <a:avLst/>
                  </a:prstGeom>
                  <a:solidFill>
                    <a:schemeClr val="bg1">
                      <a:lumMod val="95000"/>
                    </a:schemeClr>
                  </a:solidFill>
                  <a:ln>
                    <a:solidFill>
                      <a:srgbClr val="E161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6" name="DRAM">
                    <a:extLst>
                      <a:ext uri="{FF2B5EF4-FFF2-40B4-BE49-F238E27FC236}">
                        <a16:creationId xmlns:a16="http://schemas.microsoft.com/office/drawing/2014/main" id="{2346820B-3BB0-2B35-CE5C-98BF8A20F4FD}"/>
                      </a:ext>
                    </a:extLst>
                  </p:cNvPr>
                  <p:cNvSpPr/>
                  <p:nvPr/>
                </p:nvSpPr>
                <p:spPr>
                  <a:xfrm rot="5400000">
                    <a:off x="3340715" y="2152309"/>
                    <a:ext cx="129425" cy="229303"/>
                  </a:xfrm>
                  <a:prstGeom prst="roundRect">
                    <a:avLst>
                      <a:gd name="adj" fmla="val 11319"/>
                    </a:avLst>
                  </a:prstGeom>
                  <a:solidFill>
                    <a:schemeClr val="accent1">
                      <a:lumMod val="20000"/>
                      <a:lumOff val="80000"/>
                    </a:schemeClr>
                  </a:solidFill>
                  <a:ln w="12700">
                    <a:solidFill>
                      <a:srgbClr val="E1616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490" name="Triangle 489">
                    <a:extLst>
                      <a:ext uri="{FF2B5EF4-FFF2-40B4-BE49-F238E27FC236}">
                        <a16:creationId xmlns:a16="http://schemas.microsoft.com/office/drawing/2014/main" id="{30CE9415-5B5B-400C-1188-44883F8AC410}"/>
                      </a:ext>
                    </a:extLst>
                  </p:cNvPr>
                  <p:cNvSpPr/>
                  <p:nvPr/>
                </p:nvSpPr>
                <p:spPr>
                  <a:xfrm rot="5400000">
                    <a:off x="3293844" y="2248838"/>
                    <a:ext cx="65987" cy="68186"/>
                  </a:xfrm>
                  <a:prstGeom prst="triangle">
                    <a:avLst/>
                  </a:prstGeom>
                  <a:solidFill>
                    <a:schemeClr val="bg1">
                      <a:lumMod val="95000"/>
                    </a:schemeClr>
                  </a:solidFill>
                  <a:ln>
                    <a:solidFill>
                      <a:srgbClr val="E161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1" name="DRAM">
                    <a:extLst>
                      <a:ext uri="{FF2B5EF4-FFF2-40B4-BE49-F238E27FC236}">
                        <a16:creationId xmlns:a16="http://schemas.microsoft.com/office/drawing/2014/main" id="{5CC7670B-B5B2-2A8C-486B-D178BE3A19DD}"/>
                      </a:ext>
                    </a:extLst>
                  </p:cNvPr>
                  <p:cNvSpPr/>
                  <p:nvPr/>
                </p:nvSpPr>
                <p:spPr>
                  <a:xfrm rot="5400000">
                    <a:off x="4914298" y="2152309"/>
                    <a:ext cx="129425" cy="229303"/>
                  </a:xfrm>
                  <a:prstGeom prst="roundRect">
                    <a:avLst>
                      <a:gd name="adj" fmla="val 11319"/>
                    </a:avLst>
                  </a:prstGeom>
                  <a:solidFill>
                    <a:schemeClr val="accent1">
                      <a:lumMod val="20000"/>
                      <a:lumOff val="80000"/>
                    </a:schemeClr>
                  </a:solidFill>
                  <a:ln w="12700">
                    <a:solidFill>
                      <a:srgbClr val="E1616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491" name="Triangle 490">
                    <a:extLst>
                      <a:ext uri="{FF2B5EF4-FFF2-40B4-BE49-F238E27FC236}">
                        <a16:creationId xmlns:a16="http://schemas.microsoft.com/office/drawing/2014/main" id="{365B1E87-D1D7-AB94-A4DD-12877B56CAB3}"/>
                      </a:ext>
                    </a:extLst>
                  </p:cNvPr>
                  <p:cNvSpPr/>
                  <p:nvPr/>
                </p:nvSpPr>
                <p:spPr>
                  <a:xfrm rot="5400000">
                    <a:off x="4864189" y="2248838"/>
                    <a:ext cx="65987" cy="68186"/>
                  </a:xfrm>
                  <a:prstGeom prst="triangle">
                    <a:avLst/>
                  </a:prstGeom>
                  <a:solidFill>
                    <a:schemeClr val="bg1">
                      <a:lumMod val="95000"/>
                    </a:schemeClr>
                  </a:solidFill>
                  <a:ln>
                    <a:solidFill>
                      <a:srgbClr val="E161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1" name="DRAM">
                    <a:extLst>
                      <a:ext uri="{FF2B5EF4-FFF2-40B4-BE49-F238E27FC236}">
                        <a16:creationId xmlns:a16="http://schemas.microsoft.com/office/drawing/2014/main" id="{A451B454-A1E3-24A1-6092-986A1BE62441}"/>
                      </a:ext>
                    </a:extLst>
                  </p:cNvPr>
                  <p:cNvSpPr/>
                  <p:nvPr/>
                </p:nvSpPr>
                <p:spPr>
                  <a:xfrm rot="5400000">
                    <a:off x="6459602" y="2152309"/>
                    <a:ext cx="129425" cy="229303"/>
                  </a:xfrm>
                  <a:prstGeom prst="roundRect">
                    <a:avLst>
                      <a:gd name="adj" fmla="val 11319"/>
                    </a:avLst>
                  </a:prstGeom>
                  <a:solidFill>
                    <a:schemeClr val="accent1">
                      <a:lumMod val="20000"/>
                      <a:lumOff val="80000"/>
                    </a:schemeClr>
                  </a:solidFill>
                  <a:ln w="12700">
                    <a:solidFill>
                      <a:srgbClr val="E1616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492" name="Triangle 491">
                    <a:extLst>
                      <a:ext uri="{FF2B5EF4-FFF2-40B4-BE49-F238E27FC236}">
                        <a16:creationId xmlns:a16="http://schemas.microsoft.com/office/drawing/2014/main" id="{477250CC-01CB-0C6E-FDB3-8858BCD6932C}"/>
                      </a:ext>
                    </a:extLst>
                  </p:cNvPr>
                  <p:cNvSpPr/>
                  <p:nvPr/>
                </p:nvSpPr>
                <p:spPr>
                  <a:xfrm rot="5400000">
                    <a:off x="6416352" y="2248838"/>
                    <a:ext cx="65987" cy="68186"/>
                  </a:xfrm>
                  <a:prstGeom prst="triangle">
                    <a:avLst/>
                  </a:prstGeom>
                  <a:solidFill>
                    <a:schemeClr val="bg1">
                      <a:lumMod val="95000"/>
                    </a:schemeClr>
                  </a:solidFill>
                  <a:ln>
                    <a:solidFill>
                      <a:srgbClr val="E161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22" name="TextBox 521">
                  <a:extLst>
                    <a:ext uri="{FF2B5EF4-FFF2-40B4-BE49-F238E27FC236}">
                      <a16:creationId xmlns:a16="http://schemas.microsoft.com/office/drawing/2014/main" id="{BA9BC4C1-D411-D6C5-0E9D-D04668B029EE}"/>
                    </a:ext>
                  </a:extLst>
                </p:cNvPr>
                <p:cNvSpPr txBox="1"/>
                <p:nvPr/>
              </p:nvSpPr>
              <p:spPr>
                <a:xfrm>
                  <a:off x="6263422" y="2025202"/>
                  <a:ext cx="3158227"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mn-cs"/>
                    </a:rPr>
                    <a:t>row decoder latch</a:t>
                  </a:r>
                </a:p>
              </p:txBody>
            </p:sp>
          </p:grpSp>
        </p:grpSp>
      </p:grpSp>
      <p:sp>
        <p:nvSpPr>
          <p:cNvPr id="9" name="DRAM">
            <a:extLst>
              <a:ext uri="{FF2B5EF4-FFF2-40B4-BE49-F238E27FC236}">
                <a16:creationId xmlns:a16="http://schemas.microsoft.com/office/drawing/2014/main" id="{68B9DC2C-85B9-6628-8B96-25668D4F9E73}"/>
              </a:ext>
            </a:extLst>
          </p:cNvPr>
          <p:cNvSpPr/>
          <p:nvPr/>
        </p:nvSpPr>
        <p:spPr>
          <a:xfrm>
            <a:off x="2505897" y="4235990"/>
            <a:ext cx="191086" cy="229303"/>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24" name="DRAM">
            <a:extLst>
              <a:ext uri="{FF2B5EF4-FFF2-40B4-BE49-F238E27FC236}">
                <a16:creationId xmlns:a16="http://schemas.microsoft.com/office/drawing/2014/main" id="{97406C44-E37B-AD0F-DC1B-69A7D18977AD}"/>
              </a:ext>
            </a:extLst>
          </p:cNvPr>
          <p:cNvSpPr/>
          <p:nvPr/>
        </p:nvSpPr>
        <p:spPr>
          <a:xfrm>
            <a:off x="1734835" y="5541521"/>
            <a:ext cx="6248400" cy="458293"/>
          </a:xfrm>
          <a:prstGeom prst="roundRect">
            <a:avLst>
              <a:gd name="adj" fmla="val 11319"/>
            </a:avLst>
          </a:prstGeom>
          <a:solidFill>
            <a:schemeClr val="bg1">
              <a:lumMod val="65000"/>
            </a:schemeClr>
          </a:solidFill>
          <a:ln w="190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IO interface</a:t>
            </a:r>
          </a:p>
        </p:txBody>
      </p:sp>
      <p:cxnSp>
        <p:nvCxnSpPr>
          <p:cNvPr id="448" name="Straight Connector 447">
            <a:extLst>
              <a:ext uri="{FF2B5EF4-FFF2-40B4-BE49-F238E27FC236}">
                <a16:creationId xmlns:a16="http://schemas.microsoft.com/office/drawing/2014/main" id="{5A684679-BDDC-EB8E-7641-EA19004E6A9D}"/>
              </a:ext>
            </a:extLst>
          </p:cNvPr>
          <p:cNvCxnSpPr>
            <a:cxnSpLocks/>
            <a:stCxn id="7" idx="0"/>
            <a:endCxn id="9" idx="2"/>
          </p:cNvCxnSpPr>
          <p:nvPr/>
        </p:nvCxnSpPr>
        <p:spPr>
          <a:xfrm flipH="1" flipV="1">
            <a:off x="2601440" y="4465293"/>
            <a:ext cx="43" cy="506499"/>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06BB0381-346D-2C0A-D513-C2412D56752B}"/>
              </a:ext>
            </a:extLst>
          </p:cNvPr>
          <p:cNvCxnSpPr>
            <a:cxnSpLocks/>
          </p:cNvCxnSpPr>
          <p:nvPr/>
        </p:nvCxnSpPr>
        <p:spPr>
          <a:xfrm flipH="1" flipV="1">
            <a:off x="4156712" y="4446956"/>
            <a:ext cx="43" cy="515667"/>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C041F82E-2C68-3563-426B-65235A2A8BDD}"/>
              </a:ext>
            </a:extLst>
          </p:cNvPr>
          <p:cNvCxnSpPr>
            <a:cxnSpLocks/>
            <a:stCxn id="457" idx="0"/>
          </p:cNvCxnSpPr>
          <p:nvPr/>
        </p:nvCxnSpPr>
        <p:spPr>
          <a:xfrm flipH="1" flipV="1">
            <a:off x="5718923" y="4446956"/>
            <a:ext cx="43" cy="524836"/>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351E3B95-ABEA-D0B0-462F-A3CFAD779BA5}"/>
              </a:ext>
            </a:extLst>
          </p:cNvPr>
          <p:cNvCxnSpPr>
            <a:cxnSpLocks/>
          </p:cNvCxnSpPr>
          <p:nvPr/>
        </p:nvCxnSpPr>
        <p:spPr>
          <a:xfrm flipH="1" flipV="1">
            <a:off x="7275447" y="4446956"/>
            <a:ext cx="43" cy="524836"/>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5AD2D54E-8293-2E25-81ED-5735C1B808D9}"/>
              </a:ext>
            </a:extLst>
          </p:cNvPr>
          <p:cNvCxnSpPr>
            <a:cxnSpLocks/>
          </p:cNvCxnSpPr>
          <p:nvPr/>
        </p:nvCxnSpPr>
        <p:spPr>
          <a:xfrm flipV="1">
            <a:off x="2460320" y="5146429"/>
            <a:ext cx="0" cy="373301"/>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CD61EBDA-30BE-37F4-B18F-A151ABE214C0}"/>
              </a:ext>
            </a:extLst>
          </p:cNvPr>
          <p:cNvCxnSpPr>
            <a:cxnSpLocks/>
          </p:cNvCxnSpPr>
          <p:nvPr/>
        </p:nvCxnSpPr>
        <p:spPr>
          <a:xfrm flipV="1">
            <a:off x="4015466" y="5139207"/>
            <a:ext cx="0" cy="380523"/>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B67637DE-DD52-7C48-68FC-9FA4804EBBA0}"/>
              </a:ext>
            </a:extLst>
          </p:cNvPr>
          <p:cNvCxnSpPr>
            <a:cxnSpLocks/>
          </p:cNvCxnSpPr>
          <p:nvPr/>
        </p:nvCxnSpPr>
        <p:spPr>
          <a:xfrm flipV="1">
            <a:off x="5570612" y="5139207"/>
            <a:ext cx="0" cy="380523"/>
          </a:xfrm>
          <a:prstGeom prst="line">
            <a:avLst/>
          </a:prstGeom>
          <a:solidFill>
            <a:schemeClr val="tx1">
              <a:lumMod val="65000"/>
              <a:lumOff val="35000"/>
            </a:schemeClr>
          </a:solidFill>
          <a:ln w="38100" cap="rnd">
            <a:solidFill>
              <a:schemeClr val="tx1">
                <a:lumMod val="85000"/>
                <a:lumOff val="15000"/>
              </a:schemeClr>
            </a:solidFill>
            <a:round/>
            <a:tailEnd w="lg" len="sm"/>
          </a:ln>
        </p:spPr>
        <p:style>
          <a:lnRef idx="1">
            <a:schemeClr val="accent1"/>
          </a:lnRef>
          <a:fillRef idx="0">
            <a:schemeClr val="accent1"/>
          </a:fillRef>
          <a:effectRef idx="0">
            <a:schemeClr val="accent1"/>
          </a:effectRef>
          <a:fontRef idx="minor">
            <a:schemeClr val="tx1"/>
          </a:fontRef>
        </p:style>
      </p:cxnSp>
      <p:sp>
        <p:nvSpPr>
          <p:cNvPr id="552" name="TextBox 551">
            <a:extLst>
              <a:ext uri="{FF2B5EF4-FFF2-40B4-BE49-F238E27FC236}">
                <a16:creationId xmlns:a16="http://schemas.microsoft.com/office/drawing/2014/main" id="{23C3C069-2A74-8BBA-566C-3AB2BC9E0803}"/>
              </a:ext>
            </a:extLst>
          </p:cNvPr>
          <p:cNvSpPr txBox="1"/>
          <p:nvPr/>
        </p:nvSpPr>
        <p:spPr>
          <a:xfrm>
            <a:off x="7598002" y="4162936"/>
            <a:ext cx="1672387"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global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a:t>
            </a:r>
            <a:r>
              <a:rPr kumimoji="0" lang="en-US" sz="1800" b="0" i="0" u="none" strike="noStrike" kern="1200" cap="none" spc="0" normalizeH="0" baseline="0" noProof="0" dirty="0" err="1">
                <a:ln>
                  <a:noFill/>
                </a:ln>
                <a:solidFill>
                  <a:srgbClr val="000000"/>
                </a:solidFill>
                <a:effectLst/>
                <a:uLnTx/>
                <a:uFillTx/>
                <a:latin typeface="Avenir Next" panose="020B0503020202020204" pitchFamily="34" charset="0"/>
                <a:ea typeface="+mn-ea"/>
                <a:cs typeface="+mn-cs"/>
              </a:rPr>
              <a:t>ense</a:t>
            </a: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amplifier</a:t>
            </a:r>
          </a:p>
        </p:txBody>
      </p:sp>
      <p:sp>
        <p:nvSpPr>
          <p:cNvPr id="12" name="DRAM">
            <a:extLst>
              <a:ext uri="{FF2B5EF4-FFF2-40B4-BE49-F238E27FC236}">
                <a16:creationId xmlns:a16="http://schemas.microsoft.com/office/drawing/2014/main" id="{DDDC614F-18B1-7FD5-1DB0-E37F7A7470C2}"/>
              </a:ext>
            </a:extLst>
          </p:cNvPr>
          <p:cNvSpPr/>
          <p:nvPr/>
        </p:nvSpPr>
        <p:spPr>
          <a:xfrm>
            <a:off x="7180908" y="4214892"/>
            <a:ext cx="191086" cy="229303"/>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1" name="DRAM">
            <a:extLst>
              <a:ext uri="{FF2B5EF4-FFF2-40B4-BE49-F238E27FC236}">
                <a16:creationId xmlns:a16="http://schemas.microsoft.com/office/drawing/2014/main" id="{71E39812-F0AB-81A4-6BD4-1E7D687EF210}"/>
              </a:ext>
            </a:extLst>
          </p:cNvPr>
          <p:cNvSpPr/>
          <p:nvPr/>
        </p:nvSpPr>
        <p:spPr>
          <a:xfrm>
            <a:off x="5623381" y="4214892"/>
            <a:ext cx="191086" cy="229303"/>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 name="DRAM">
            <a:extLst>
              <a:ext uri="{FF2B5EF4-FFF2-40B4-BE49-F238E27FC236}">
                <a16:creationId xmlns:a16="http://schemas.microsoft.com/office/drawing/2014/main" id="{2F1BF9EC-FEEE-567A-D8A6-52151182B9B8}"/>
              </a:ext>
            </a:extLst>
          </p:cNvPr>
          <p:cNvSpPr/>
          <p:nvPr/>
        </p:nvSpPr>
        <p:spPr>
          <a:xfrm>
            <a:off x="4063424" y="4220428"/>
            <a:ext cx="191086" cy="229303"/>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3" name="DRAM">
            <a:extLst>
              <a:ext uri="{FF2B5EF4-FFF2-40B4-BE49-F238E27FC236}">
                <a16:creationId xmlns:a16="http://schemas.microsoft.com/office/drawing/2014/main" id="{8983E04C-65CF-9361-07AF-3EE88A95BF10}"/>
              </a:ext>
            </a:extLst>
          </p:cNvPr>
          <p:cNvSpPr/>
          <p:nvPr/>
        </p:nvSpPr>
        <p:spPr>
          <a:xfrm>
            <a:off x="5623380" y="3870579"/>
            <a:ext cx="191086" cy="93092"/>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4" name="DRAM">
            <a:extLst>
              <a:ext uri="{FF2B5EF4-FFF2-40B4-BE49-F238E27FC236}">
                <a16:creationId xmlns:a16="http://schemas.microsoft.com/office/drawing/2014/main" id="{75926AFC-C125-27CC-3C7D-33A4BE06B09B}"/>
              </a:ext>
            </a:extLst>
          </p:cNvPr>
          <p:cNvSpPr/>
          <p:nvPr/>
        </p:nvSpPr>
        <p:spPr>
          <a:xfrm>
            <a:off x="7182011" y="3870579"/>
            <a:ext cx="191086" cy="93092"/>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5" name="DRAM">
            <a:extLst>
              <a:ext uri="{FF2B5EF4-FFF2-40B4-BE49-F238E27FC236}">
                <a16:creationId xmlns:a16="http://schemas.microsoft.com/office/drawing/2014/main" id="{77DD4911-B2E3-1589-A6F2-A44D7908345D}"/>
              </a:ext>
            </a:extLst>
          </p:cNvPr>
          <p:cNvSpPr/>
          <p:nvPr/>
        </p:nvSpPr>
        <p:spPr>
          <a:xfrm>
            <a:off x="2505090" y="3870579"/>
            <a:ext cx="191086" cy="93092"/>
          </a:xfrm>
          <a:prstGeom prst="roundRect">
            <a:avLst>
              <a:gd name="adj" fmla="val 11319"/>
            </a:avLst>
          </a:prstGeom>
          <a:solidFill>
            <a:schemeClr val="tx1">
              <a:lumMod val="65000"/>
              <a:lumOff val="35000"/>
            </a:schemeClr>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556" name="DRAM">
            <a:extLst>
              <a:ext uri="{FF2B5EF4-FFF2-40B4-BE49-F238E27FC236}">
                <a16:creationId xmlns:a16="http://schemas.microsoft.com/office/drawing/2014/main" id="{86F79319-FD15-351F-B97E-0CBA62048F4C}"/>
              </a:ext>
            </a:extLst>
          </p:cNvPr>
          <p:cNvSpPr/>
          <p:nvPr/>
        </p:nvSpPr>
        <p:spPr>
          <a:xfrm>
            <a:off x="4059105" y="3870579"/>
            <a:ext cx="191086" cy="93092"/>
          </a:xfrm>
          <a:prstGeom prst="roundRect">
            <a:avLst>
              <a:gd name="adj" fmla="val 11319"/>
            </a:avLst>
          </a:prstGeom>
          <a:solidFill>
            <a:srgbClr val="595959"/>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 name="TextBox 1">
            <a:extLst>
              <a:ext uri="{FF2B5EF4-FFF2-40B4-BE49-F238E27FC236}">
                <a16:creationId xmlns:a16="http://schemas.microsoft.com/office/drawing/2014/main" id="{8401A077-8959-008A-464B-418658E72B16}"/>
              </a:ext>
            </a:extLst>
          </p:cNvPr>
          <p:cNvSpPr txBox="1"/>
          <p:nvPr/>
        </p:nvSpPr>
        <p:spPr>
          <a:xfrm>
            <a:off x="4035736" y="3746797"/>
            <a:ext cx="1672387" cy="4572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helper FFs</a:t>
            </a:r>
          </a:p>
        </p:txBody>
      </p:sp>
    </p:spTree>
    <p:extLst>
      <p:ext uri="{BB962C8B-B14F-4D97-AF65-F5344CB8AC3E}">
        <p14:creationId xmlns:p14="http://schemas.microsoft.com/office/powerpoint/2010/main" val="305434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500"/>
                                        <p:tgtEl>
                                          <p:spTgt spid="4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1"/>
                                        </p:tgtEl>
                                        <p:attrNameLst>
                                          <p:attrName>style.visibility</p:attrName>
                                        </p:attrNameLst>
                                      </p:cBhvr>
                                      <p:to>
                                        <p:strVal val="visible"/>
                                      </p:to>
                                    </p:set>
                                    <p:animEffect transition="in" filter="fade">
                                      <p:cBhvr>
                                        <p:cTn id="12" dur="50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112B6E-51E6-F314-3B2A-68ABAE2277B9}"/>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Control Unit Design</a:t>
            </a:r>
          </a:p>
        </p:txBody>
      </p:sp>
      <p:sp>
        <p:nvSpPr>
          <p:cNvPr id="7" name="Rectangle 6">
            <a:extLst>
              <a:ext uri="{FF2B5EF4-FFF2-40B4-BE49-F238E27FC236}">
                <a16:creationId xmlns:a16="http://schemas.microsoft.com/office/drawing/2014/main" id="{3CA16D9C-7981-F702-951F-F4B48C0F4E1C}"/>
              </a:ext>
            </a:extLst>
          </p:cNvPr>
          <p:cNvSpPr/>
          <p:nvPr/>
        </p:nvSpPr>
        <p:spPr>
          <a:xfrm>
            <a:off x="0" y="1318680"/>
            <a:ext cx="9144000" cy="7772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The control unit </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schedules</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and </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orchestrates</a:t>
            </a:r>
            <a:b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b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the execution of multiple PUD operations </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transparently</a:t>
            </a: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t>
            </a:r>
          </a:p>
        </p:txBody>
      </p:sp>
      <p:grpSp>
        <p:nvGrpSpPr>
          <p:cNvPr id="2" name="Group 1">
            <a:extLst>
              <a:ext uri="{FF2B5EF4-FFF2-40B4-BE49-F238E27FC236}">
                <a16:creationId xmlns:a16="http://schemas.microsoft.com/office/drawing/2014/main" id="{91974072-0568-D524-A1FF-1EC2B7361CFB}"/>
              </a:ext>
            </a:extLst>
          </p:cNvPr>
          <p:cNvGrpSpPr/>
          <p:nvPr/>
        </p:nvGrpSpPr>
        <p:grpSpPr>
          <a:xfrm>
            <a:off x="1705203" y="2196139"/>
            <a:ext cx="5846786" cy="4165189"/>
            <a:chOff x="1705203" y="2196139"/>
            <a:chExt cx="5846786" cy="4165189"/>
          </a:xfrm>
        </p:grpSpPr>
        <p:pic>
          <p:nvPicPr>
            <p:cNvPr id="173" name="Picture 172">
              <a:extLst>
                <a:ext uri="{FF2B5EF4-FFF2-40B4-BE49-F238E27FC236}">
                  <a16:creationId xmlns:a16="http://schemas.microsoft.com/office/drawing/2014/main" id="{1D0E3253-6106-C8E3-7A11-D6BFA5B015AB}"/>
                </a:ext>
              </a:extLst>
            </p:cNvPr>
            <p:cNvPicPr>
              <a:picLocks noChangeAspect="1"/>
            </p:cNvPicPr>
            <p:nvPr/>
          </p:nvPicPr>
          <p:blipFill>
            <a:blip r:embed="rId3"/>
            <a:stretch>
              <a:fillRect/>
            </a:stretch>
          </p:blipFill>
          <p:spPr>
            <a:xfrm>
              <a:off x="1705203" y="2196139"/>
              <a:ext cx="5846786" cy="4165189"/>
            </a:xfrm>
            <a:prstGeom prst="rect">
              <a:avLst/>
            </a:prstGeom>
          </p:spPr>
        </p:pic>
        <p:sp>
          <p:nvSpPr>
            <p:cNvPr id="174" name="Oval 173">
              <a:extLst>
                <a:ext uri="{FF2B5EF4-FFF2-40B4-BE49-F238E27FC236}">
                  <a16:creationId xmlns:a16="http://schemas.microsoft.com/office/drawing/2014/main" id="{436E566E-AA19-D6B4-2B51-B8F42D06659C}"/>
                </a:ext>
              </a:extLst>
            </p:cNvPr>
            <p:cNvSpPr/>
            <p:nvPr/>
          </p:nvSpPr>
          <p:spPr>
            <a:xfrm>
              <a:off x="4529787" y="2196139"/>
              <a:ext cx="351399" cy="3449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5" name="Oval 174">
              <a:extLst>
                <a:ext uri="{FF2B5EF4-FFF2-40B4-BE49-F238E27FC236}">
                  <a16:creationId xmlns:a16="http://schemas.microsoft.com/office/drawing/2014/main" id="{2F81D165-94E2-61F3-2812-D59661E8C819}"/>
                </a:ext>
              </a:extLst>
            </p:cNvPr>
            <p:cNvSpPr/>
            <p:nvPr/>
          </p:nvSpPr>
          <p:spPr>
            <a:xfrm>
              <a:off x="3234935" y="2822186"/>
              <a:ext cx="351399" cy="3449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Oval 175">
              <a:extLst>
                <a:ext uri="{FF2B5EF4-FFF2-40B4-BE49-F238E27FC236}">
                  <a16:creationId xmlns:a16="http://schemas.microsoft.com/office/drawing/2014/main" id="{0180C2CB-45CA-6727-A23E-05F0D2BA433D}"/>
                </a:ext>
              </a:extLst>
            </p:cNvPr>
            <p:cNvSpPr/>
            <p:nvPr/>
          </p:nvSpPr>
          <p:spPr>
            <a:xfrm>
              <a:off x="3913608" y="4533671"/>
              <a:ext cx="351399" cy="3449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D431A704-D8D8-599B-922F-AFEF85E4CEA0}"/>
                </a:ext>
              </a:extLst>
            </p:cNvPr>
            <p:cNvSpPr/>
            <p:nvPr/>
          </p:nvSpPr>
          <p:spPr>
            <a:xfrm>
              <a:off x="6013219" y="4533671"/>
              <a:ext cx="351399" cy="3449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8" name="Oval 177">
              <a:extLst>
                <a:ext uri="{FF2B5EF4-FFF2-40B4-BE49-F238E27FC236}">
                  <a16:creationId xmlns:a16="http://schemas.microsoft.com/office/drawing/2014/main" id="{F85E2129-13AD-6B14-20D4-5590EAF14B96}"/>
                </a:ext>
              </a:extLst>
            </p:cNvPr>
            <p:cNvSpPr/>
            <p:nvPr/>
          </p:nvSpPr>
          <p:spPr>
            <a:xfrm flipH="1">
              <a:off x="1705203" y="3429000"/>
              <a:ext cx="320950" cy="29438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9" name="Oval 178">
              <a:extLst>
                <a:ext uri="{FF2B5EF4-FFF2-40B4-BE49-F238E27FC236}">
                  <a16:creationId xmlns:a16="http://schemas.microsoft.com/office/drawing/2014/main" id="{DD838BB2-2AD6-3668-7541-2ECF6C495238}"/>
                </a:ext>
              </a:extLst>
            </p:cNvPr>
            <p:cNvSpPr/>
            <p:nvPr/>
          </p:nvSpPr>
          <p:spPr>
            <a:xfrm flipH="1">
              <a:off x="2416769" y="3046288"/>
              <a:ext cx="320950" cy="29438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0" name="Oval 179">
              <a:extLst>
                <a:ext uri="{FF2B5EF4-FFF2-40B4-BE49-F238E27FC236}">
                  <a16:creationId xmlns:a16="http://schemas.microsoft.com/office/drawing/2014/main" id="{367AC370-9318-1F18-13D4-DC42B75CA646}"/>
                </a:ext>
              </a:extLst>
            </p:cNvPr>
            <p:cNvSpPr/>
            <p:nvPr/>
          </p:nvSpPr>
          <p:spPr>
            <a:xfrm flipH="1">
              <a:off x="1718359" y="4874342"/>
              <a:ext cx="320950" cy="29438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1" name="Oval 180">
              <a:extLst>
                <a:ext uri="{FF2B5EF4-FFF2-40B4-BE49-F238E27FC236}">
                  <a16:creationId xmlns:a16="http://schemas.microsoft.com/office/drawing/2014/main" id="{68F0731F-D5D0-34B9-6638-16DA816F7FF9}"/>
                </a:ext>
              </a:extLst>
            </p:cNvPr>
            <p:cNvSpPr/>
            <p:nvPr/>
          </p:nvSpPr>
          <p:spPr>
            <a:xfrm flipH="1">
              <a:off x="2416769" y="4453563"/>
              <a:ext cx="320950" cy="29438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497970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DAE3152-EF73-7C24-AA26-102709B5CCF8}"/>
              </a:ext>
            </a:extLst>
          </p:cNvPr>
          <p:cNvGrpSpPr/>
          <p:nvPr/>
        </p:nvGrpSpPr>
        <p:grpSpPr>
          <a:xfrm>
            <a:off x="371659" y="1308732"/>
            <a:ext cx="8400681" cy="1328496"/>
            <a:chOff x="371659" y="2793619"/>
            <a:chExt cx="8400681" cy="1324131"/>
          </a:xfrm>
        </p:grpSpPr>
        <p:sp>
          <p:nvSpPr>
            <p:cNvPr id="4" name="Rounded Rectangle 3">
              <a:extLst>
                <a:ext uri="{FF2B5EF4-FFF2-40B4-BE49-F238E27FC236}">
                  <a16:creationId xmlns:a16="http://schemas.microsoft.com/office/drawing/2014/main" id="{A7E6E4CA-4219-9A84-8012-2A407B6E2FA5}"/>
                </a:ext>
              </a:extLst>
            </p:cNvPr>
            <p:cNvSpPr/>
            <p:nvPr/>
          </p:nvSpPr>
          <p:spPr>
            <a:xfrm>
              <a:off x="371659" y="2796294"/>
              <a:ext cx="8400681" cy="1321456"/>
            </a:xfrm>
            <a:prstGeom prst="roundRect">
              <a:avLst>
                <a:gd name="adj" fmla="val 9020"/>
              </a:avLst>
            </a:prstGeom>
            <a:solidFill>
              <a:schemeClr val="bg1">
                <a:lumMod val="9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Transparently: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1982C3"/>
                  </a:solidFill>
                  <a:effectLst/>
                  <a:uLnTx/>
                  <a:uFillTx/>
                  <a:latin typeface="Avenir Next" panose="020B0503020202020204" pitchFamily="34" charset="0"/>
                  <a:ea typeface="+mn-ea"/>
                  <a:cs typeface="+mn-cs"/>
                </a:rPr>
                <a:t>extract</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SIMD parallelism from an application,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1982C3"/>
                  </a:solidFill>
                  <a:effectLst/>
                  <a:uLnTx/>
                  <a:uFillTx/>
                  <a:latin typeface="Avenir Next" panose="020B0503020202020204" pitchFamily="34" charset="0"/>
                  <a:ea typeface="+mn-ea"/>
                  <a:cs typeface="+mn-cs"/>
                </a:rPr>
                <a:t>schedule</a:t>
              </a:r>
              <a:r>
                <a:rPr kumimoji="0" lang="en-US" sz="22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PUD instructions while maximizing </a:t>
              </a:r>
              <a:r>
                <a:rPr kumimoji="0" lang="en-US" sz="2200" b="1" i="0" u="sng" strike="noStrike" kern="1200" cap="none" spc="0" normalizeH="0" baseline="0" noProof="0" dirty="0">
                  <a:ln>
                    <a:noFill/>
                  </a:ln>
                  <a:solidFill>
                    <a:srgbClr val="1982C3"/>
                  </a:solidFill>
                  <a:effectLst/>
                  <a:uLnTx/>
                  <a:uFillTx/>
                  <a:latin typeface="Avenir Next" panose="020B0503020202020204" pitchFamily="34" charset="0"/>
                  <a:ea typeface="+mn-ea"/>
                  <a:cs typeface="+mn-cs"/>
                </a:rPr>
                <a:t>utilization</a:t>
              </a:r>
              <a:r>
                <a:rPr kumimoji="0" lang="en-US" sz="1600" b="1" i="0" u="none" strike="noStrike" kern="1200" cap="none" spc="0" normalizeH="0" baseline="0" noProof="0" dirty="0">
                  <a:ln>
                    <a:noFill/>
                  </a:ln>
                  <a:solidFill>
                    <a:srgbClr val="1982C3"/>
                  </a:solidFill>
                  <a:effectLst/>
                  <a:uLnTx/>
                  <a:uFillTx/>
                  <a:latin typeface="Avenir Next" panose="020B0503020202020204" pitchFamily="34" charset="0"/>
                  <a:ea typeface="+mn-ea"/>
                  <a:cs typeface="+mn-cs"/>
                </a:rPr>
                <a:t> </a:t>
              </a:r>
            </a:p>
          </p:txBody>
        </p:sp>
        <p:sp>
          <p:nvSpPr>
            <p:cNvPr id="5" name="TextBox 4">
              <a:extLst>
                <a:ext uri="{FF2B5EF4-FFF2-40B4-BE49-F238E27FC236}">
                  <a16:creationId xmlns:a16="http://schemas.microsoft.com/office/drawing/2014/main" id="{964CD386-BCB4-2F0B-2A1B-1C4D0C6C8168}"/>
                </a:ext>
              </a:extLst>
            </p:cNvPr>
            <p:cNvSpPr txBox="1"/>
            <p:nvPr/>
          </p:nvSpPr>
          <p:spPr>
            <a:xfrm rot="16200000">
              <a:off x="-28022" y="3269681"/>
              <a:ext cx="132145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Goal</a:t>
              </a:r>
            </a:p>
          </p:txBody>
        </p:sp>
      </p:grpSp>
      <p:sp>
        <p:nvSpPr>
          <p:cNvPr id="6" name="Up Arrow 5">
            <a:extLst>
              <a:ext uri="{FF2B5EF4-FFF2-40B4-BE49-F238E27FC236}">
                <a16:creationId xmlns:a16="http://schemas.microsoft.com/office/drawing/2014/main" id="{A8F08BDB-400B-8331-1F5B-B874FEE83E31}"/>
              </a:ext>
            </a:extLst>
          </p:cNvPr>
          <p:cNvSpPr/>
          <p:nvPr/>
        </p:nvSpPr>
        <p:spPr>
          <a:xfrm rot="10800000">
            <a:off x="4331688" y="2913587"/>
            <a:ext cx="480624" cy="555811"/>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595E">
                  <a:lumMod val="20000"/>
                  <a:lumOff val="80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12828C3-9632-A1EE-3DD3-F4DEAF77E3F2}"/>
              </a:ext>
            </a:extLst>
          </p:cNvPr>
          <p:cNvSpPr txBox="1"/>
          <p:nvPr/>
        </p:nvSpPr>
        <p:spPr>
          <a:xfrm>
            <a:off x="1" y="3628154"/>
            <a:ext cx="9144000" cy="43088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Three new LLVM-based passes targeting PUD execution</a:t>
            </a:r>
          </a:p>
        </p:txBody>
      </p:sp>
      <p:sp>
        <p:nvSpPr>
          <p:cNvPr id="10" name="Title 1">
            <a:extLst>
              <a:ext uri="{FF2B5EF4-FFF2-40B4-BE49-F238E27FC236}">
                <a16:creationId xmlns:a16="http://schemas.microsoft.com/office/drawing/2014/main" id="{73FB861D-C0E5-F24A-2621-83AF84FFD801}"/>
              </a:ext>
            </a:extLst>
          </p:cNvPr>
          <p:cNvSpPr>
            <a:spLocks noGrp="1"/>
          </p:cNvSpPr>
          <p:nvPr>
            <p:ph type="title"/>
          </p:nvPr>
        </p:nvSpPr>
        <p:spPr>
          <a:xfrm>
            <a:off x="169011" y="132334"/>
            <a:ext cx="8894602" cy="925840"/>
          </a:xfrm>
        </p:spPr>
        <p:txBody>
          <a:bodyPr>
            <a:noAutofit/>
          </a:bodyPr>
          <a:lstStyle/>
          <a:p>
            <a:r>
              <a:rPr lang="en-US" sz="3600" dirty="0"/>
              <a:t>MIMDRAM: </a:t>
            </a:r>
            <a:br>
              <a:rPr lang="en-US" sz="3600" dirty="0"/>
            </a:br>
            <a:r>
              <a:rPr lang="en-US" sz="2800" dirty="0"/>
              <a:t>Compiler Support</a:t>
            </a:r>
          </a:p>
        </p:txBody>
      </p:sp>
      <p:grpSp>
        <p:nvGrpSpPr>
          <p:cNvPr id="15" name="Group 14">
            <a:extLst>
              <a:ext uri="{FF2B5EF4-FFF2-40B4-BE49-F238E27FC236}">
                <a16:creationId xmlns:a16="http://schemas.microsoft.com/office/drawing/2014/main" id="{4D61C165-8173-658F-0DFF-1E651D5A89E4}"/>
              </a:ext>
            </a:extLst>
          </p:cNvPr>
          <p:cNvGrpSpPr/>
          <p:nvPr/>
        </p:nvGrpSpPr>
        <p:grpSpPr>
          <a:xfrm>
            <a:off x="400623" y="4241301"/>
            <a:ext cx="8342754" cy="1926446"/>
            <a:chOff x="400623" y="4241301"/>
            <a:chExt cx="8342754" cy="1926446"/>
          </a:xfrm>
        </p:grpSpPr>
        <p:pic>
          <p:nvPicPr>
            <p:cNvPr id="8" name="Picture 7">
              <a:extLst>
                <a:ext uri="{FF2B5EF4-FFF2-40B4-BE49-F238E27FC236}">
                  <a16:creationId xmlns:a16="http://schemas.microsoft.com/office/drawing/2014/main" id="{1E9FE1CE-C6ED-97FD-DE56-A674E05E227E}"/>
                </a:ext>
              </a:extLst>
            </p:cNvPr>
            <p:cNvPicPr>
              <a:picLocks noChangeAspect="1"/>
            </p:cNvPicPr>
            <p:nvPr/>
          </p:nvPicPr>
          <p:blipFill>
            <a:blip r:embed="rId3"/>
            <a:stretch>
              <a:fillRect/>
            </a:stretch>
          </p:blipFill>
          <p:spPr>
            <a:xfrm>
              <a:off x="400623" y="4241301"/>
              <a:ext cx="8342754" cy="1926446"/>
            </a:xfrm>
            <a:prstGeom prst="rect">
              <a:avLst/>
            </a:prstGeom>
          </p:spPr>
        </p:pic>
        <p:sp>
          <p:nvSpPr>
            <p:cNvPr id="9" name="Oval 8">
              <a:extLst>
                <a:ext uri="{FF2B5EF4-FFF2-40B4-BE49-F238E27FC236}">
                  <a16:creationId xmlns:a16="http://schemas.microsoft.com/office/drawing/2014/main" id="{9B7F09A4-8F92-9029-8A3B-7BF2DB55491A}"/>
                </a:ext>
              </a:extLst>
            </p:cNvPr>
            <p:cNvSpPr/>
            <p:nvPr/>
          </p:nvSpPr>
          <p:spPr>
            <a:xfrm>
              <a:off x="212482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103C3D96-E6A9-DFB9-1A0A-4548E48A5148}"/>
                </a:ext>
              </a:extLst>
            </p:cNvPr>
            <p:cNvSpPr/>
            <p:nvPr/>
          </p:nvSpPr>
          <p:spPr>
            <a:xfrm>
              <a:off x="4575489"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17C791A2-37C6-342B-D2EE-53544BA899F6}"/>
                </a:ext>
              </a:extLst>
            </p:cNvPr>
            <p:cNvSpPr/>
            <p:nvPr/>
          </p:nvSpPr>
          <p:spPr>
            <a:xfrm>
              <a:off x="5638800" y="4558843"/>
              <a:ext cx="236823" cy="217088"/>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74D2A2E-1453-4E4C-8549-95A4FC3A4C8F}"/>
                </a:ext>
              </a:extLst>
            </p:cNvPr>
            <p:cNvSpPr/>
            <p:nvPr/>
          </p:nvSpPr>
          <p:spPr>
            <a:xfrm>
              <a:off x="7243716" y="4545685"/>
              <a:ext cx="236824" cy="217089"/>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4767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096C0F-10C2-3D5A-7A54-1256575F1485}"/>
              </a:ext>
            </a:extLst>
          </p:cNvPr>
          <p:cNvSpPr>
            <a:spLocks noGrp="1"/>
          </p:cNvSpPr>
          <p:nvPr>
            <p:ph type="title"/>
          </p:nvPr>
        </p:nvSpPr>
        <p:spPr>
          <a:xfrm>
            <a:off x="169011" y="132334"/>
            <a:ext cx="8894602" cy="925840"/>
          </a:xfrm>
        </p:spPr>
        <p:txBody>
          <a:bodyPr>
            <a:noAutofit/>
          </a:bodyPr>
          <a:lstStyle/>
          <a:p>
            <a:r>
              <a:rPr lang="en-US" sz="3600" dirty="0">
                <a:solidFill>
                  <a:srgbClr val="1A82C4"/>
                </a:solidFill>
              </a:rPr>
              <a:t>Evaluation: </a:t>
            </a:r>
            <a:br>
              <a:rPr lang="en-US" sz="3600" dirty="0">
                <a:solidFill>
                  <a:srgbClr val="1A82C4"/>
                </a:solidFill>
              </a:rPr>
            </a:br>
            <a:r>
              <a:rPr lang="en-US" sz="2800" dirty="0">
                <a:solidFill>
                  <a:srgbClr val="1A82C4"/>
                </a:solidFill>
              </a:rPr>
              <a:t>Single Application Analysis – Energy Efficiency</a:t>
            </a:r>
          </a:p>
        </p:txBody>
      </p:sp>
      <p:grpSp>
        <p:nvGrpSpPr>
          <p:cNvPr id="8" name="Group 7">
            <a:extLst>
              <a:ext uri="{FF2B5EF4-FFF2-40B4-BE49-F238E27FC236}">
                <a16:creationId xmlns:a16="http://schemas.microsoft.com/office/drawing/2014/main" id="{4E2E875B-BA03-FEAB-0A9B-5CA6F1A46650}"/>
              </a:ext>
            </a:extLst>
          </p:cNvPr>
          <p:cNvGrpSpPr/>
          <p:nvPr/>
        </p:nvGrpSpPr>
        <p:grpSpPr>
          <a:xfrm>
            <a:off x="369284" y="4853140"/>
            <a:ext cx="8400681" cy="1321456"/>
            <a:chOff x="371659" y="2796294"/>
            <a:chExt cx="8400681" cy="1321456"/>
          </a:xfrm>
        </p:grpSpPr>
        <p:sp>
          <p:nvSpPr>
            <p:cNvPr id="9" name="Rounded Rectangle 8">
              <a:extLst>
                <a:ext uri="{FF2B5EF4-FFF2-40B4-BE49-F238E27FC236}">
                  <a16:creationId xmlns:a16="http://schemas.microsoft.com/office/drawing/2014/main" id="{7430F351-4CC6-93EA-6F52-193EA264A402}"/>
                </a:ext>
              </a:extLst>
            </p:cNvPr>
            <p:cNvSpPr/>
            <p:nvPr/>
          </p:nvSpPr>
          <p:spPr>
            <a:xfrm>
              <a:off x="371659" y="2796294"/>
              <a:ext cx="8400681" cy="1321456"/>
            </a:xfrm>
            <a:prstGeom prst="roundRect">
              <a:avLst>
                <a:gd name="adj" fmla="val 9020"/>
              </a:avLst>
            </a:prstGeom>
            <a:solidFill>
              <a:srgbClr val="FFFFFF">
                <a:lumMod val="95000"/>
              </a:srgbClr>
            </a:solidFill>
            <a:ln w="38100" cap="flat" cmpd="sng" algn="ctr">
              <a:solidFill>
                <a:srgbClr val="E0896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0" dirty="0">
                  <a:solidFill>
                    <a:srgbClr val="E08961"/>
                  </a:solidFill>
                  <a:latin typeface="Avenir Next" panose="020B0503020202020204" pitchFamily="34" charset="0"/>
                </a:rPr>
                <a:t>MIMDRAM significantly improves </a:t>
              </a:r>
              <a:br>
                <a:rPr lang="en-US" sz="2200" b="1" kern="0" dirty="0">
                  <a:solidFill>
                    <a:srgbClr val="E08961"/>
                  </a:solidFill>
                  <a:latin typeface="Avenir Next" panose="020B0503020202020204" pitchFamily="34" charset="0"/>
                </a:rPr>
              </a:br>
              <a:r>
                <a:rPr lang="en-US" sz="2200" b="1" kern="0" dirty="0">
                  <a:solidFill>
                    <a:srgbClr val="E08961"/>
                  </a:solidFill>
                  <a:latin typeface="Avenir Next" panose="020B0503020202020204" pitchFamily="34" charset="0"/>
                </a:rPr>
                <a:t>energy efficiency compared to </a:t>
              </a:r>
              <a:br>
                <a:rPr lang="en-US" sz="2200" b="1" kern="0" dirty="0">
                  <a:solidFill>
                    <a:srgbClr val="E08961"/>
                  </a:solidFill>
                  <a:latin typeface="Avenir Next" panose="020B0503020202020204" pitchFamily="34" charset="0"/>
                </a:rPr>
              </a:br>
              <a:r>
                <a:rPr lang="en-US" sz="2200" b="1" kern="0" dirty="0">
                  <a:solidFill>
                    <a:srgbClr val="E08961"/>
                  </a:solidFill>
                  <a:latin typeface="Avenir Next" panose="020B0503020202020204" pitchFamily="34" charset="0"/>
                </a:rPr>
                <a:t>CPU (30.6x), GPU (6.8x), and SIMDRAM (14.3x) </a:t>
              </a:r>
              <a:endParaRPr kumimoji="0" lang="en-US" sz="2200" b="1" i="0" u="none" strike="noStrike" kern="0" cap="none" spc="0" normalizeH="0" baseline="0" noProof="0" dirty="0">
                <a:ln>
                  <a:noFill/>
                </a:ln>
                <a:solidFill>
                  <a:srgbClr val="E08961"/>
                </a:solidFill>
                <a:effectLst/>
                <a:uLnTx/>
                <a:uFillTx/>
                <a:latin typeface="Avenir Next" panose="020B0503020202020204" pitchFamily="34" charset="0"/>
                <a:ea typeface="+mn-ea"/>
                <a:cs typeface="+mn-cs"/>
              </a:endParaRPr>
            </a:p>
          </p:txBody>
        </p:sp>
        <p:sp>
          <p:nvSpPr>
            <p:cNvPr id="10" name="TextBox 9">
              <a:extLst>
                <a:ext uri="{FF2B5EF4-FFF2-40B4-BE49-F238E27FC236}">
                  <a16:creationId xmlns:a16="http://schemas.microsoft.com/office/drawing/2014/main" id="{63E38FF8-B649-58AA-D6E3-9123E9C50B96}"/>
                </a:ext>
              </a:extLst>
            </p:cNvPr>
            <p:cNvSpPr txBox="1"/>
            <p:nvPr/>
          </p:nvSpPr>
          <p:spPr>
            <a:xfrm rot="16200000">
              <a:off x="2949" y="3247741"/>
              <a:ext cx="1259512"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E7E6E6">
                      <a:lumMod val="90000"/>
                    </a:srgbClr>
                  </a:solidFill>
                  <a:effectLst/>
                  <a:uLnTx/>
                  <a:uFillTx/>
                  <a:latin typeface="Avenir Next" panose="020B0503020202020204" pitchFamily="34" charset="0"/>
                </a:rPr>
                <a:t>Takeaway</a:t>
              </a:r>
            </a:p>
          </p:txBody>
        </p:sp>
      </p:grpSp>
      <p:graphicFrame>
        <p:nvGraphicFramePr>
          <p:cNvPr id="2" name="Chart 1">
            <a:extLst>
              <a:ext uri="{FF2B5EF4-FFF2-40B4-BE49-F238E27FC236}">
                <a16:creationId xmlns:a16="http://schemas.microsoft.com/office/drawing/2014/main" id="{0123B027-5D01-0D59-44F1-C99A9C4C56B5}"/>
              </a:ext>
            </a:extLst>
          </p:cNvPr>
          <p:cNvGraphicFramePr>
            <a:graphicFrameLocks/>
          </p:cNvGraphicFramePr>
          <p:nvPr/>
        </p:nvGraphicFramePr>
        <p:xfrm>
          <a:off x="37817" y="1219787"/>
          <a:ext cx="9063613" cy="3471740"/>
        </p:xfrm>
        <a:graphic>
          <a:graphicData uri="http://schemas.openxmlformats.org/drawingml/2006/chart">
            <c:chart xmlns:c="http://schemas.openxmlformats.org/drawingml/2006/chart" xmlns:r="http://schemas.openxmlformats.org/officeDocument/2006/relationships" r:id="rId3"/>
          </a:graphicData>
        </a:graphic>
      </p:graphicFrame>
      <p:sp>
        <p:nvSpPr>
          <p:cNvPr id="7" name="Rounded Rectangle 6">
            <a:extLst>
              <a:ext uri="{FF2B5EF4-FFF2-40B4-BE49-F238E27FC236}">
                <a16:creationId xmlns:a16="http://schemas.microsoft.com/office/drawing/2014/main" id="{2AD8B4C3-2AED-DDD1-5D92-FD6DF4EEFC4F}"/>
              </a:ext>
            </a:extLst>
          </p:cNvPr>
          <p:cNvSpPr/>
          <p:nvPr/>
        </p:nvSpPr>
        <p:spPr>
          <a:xfrm>
            <a:off x="8492737" y="1773868"/>
            <a:ext cx="570876" cy="2054771"/>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46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fade">
                                      <p:cBhvr>
                                        <p:cTn id="7" dur="500"/>
                                        <p:tgtEl>
                                          <p:spTgt spid="2">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fade">
                                      <p:cBhvr>
                                        <p:cTn id="10" dur="500"/>
                                        <p:tgtEl>
                                          <p:spTgt spid="2">
                                            <p:graphicEl>
                                              <a:chart seriesIdx="0" categoryIdx="-4" bldStep="series"/>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graphicEl>
                                              <a:chart seriesIdx="1" categoryIdx="-4" bldStep="series"/>
                                            </p:graphicEl>
                                          </p:spTgt>
                                        </p:tgtEl>
                                        <p:attrNameLst>
                                          <p:attrName>style.visibility</p:attrName>
                                        </p:attrNameLst>
                                      </p:cBhvr>
                                      <p:to>
                                        <p:strVal val="visible"/>
                                      </p:to>
                                    </p:set>
                                    <p:animEffect transition="in" filter="fade">
                                      <p:cBhvr>
                                        <p:cTn id="15" dur="500"/>
                                        <p:tgtEl>
                                          <p:spTgt spid="2">
                                            <p:graphicEl>
                                              <a:chart seriesIdx="1" categoryIdx="-4" bldStep="series"/>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graphicEl>
                                              <a:chart seriesIdx="2" categoryIdx="-4" bldStep="series"/>
                                            </p:graphicEl>
                                          </p:spTgt>
                                        </p:tgtEl>
                                        <p:attrNameLst>
                                          <p:attrName>style.visibility</p:attrName>
                                        </p:attrNameLst>
                                      </p:cBhvr>
                                      <p:to>
                                        <p:strVal val="visible"/>
                                      </p:to>
                                    </p:set>
                                    <p:animEffect transition="in" filter="fade">
                                      <p:cBhvr>
                                        <p:cTn id="20" dur="500"/>
                                        <p:tgtEl>
                                          <p:spTgt spid="2">
                                            <p:graphicEl>
                                              <a:chart seriesIdx="2" categoryIdx="-4" bldStep="series"/>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graphicEl>
                                              <a:chart seriesIdx="3" categoryIdx="-4" bldStep="series"/>
                                            </p:graphicEl>
                                          </p:spTgt>
                                        </p:tgtEl>
                                        <p:attrNameLst>
                                          <p:attrName>style.visibility</p:attrName>
                                        </p:attrNameLst>
                                      </p:cBhvr>
                                      <p:to>
                                        <p:strVal val="visible"/>
                                      </p:to>
                                    </p:set>
                                    <p:animEffect transition="in" filter="fade">
                                      <p:cBhvr>
                                        <p:cTn id="25" dur="500"/>
                                        <p:tgtEl>
                                          <p:spTgt spid="2">
                                            <p:graphicEl>
                                              <a:chart seriesIdx="3" categoryIdx="-4" bldStep="series"/>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series"/>
        </p:bldSub>
      </p:bldGraphic>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308EF-03D8-F4A9-869C-9C6379D64309}"/>
              </a:ext>
            </a:extLst>
          </p:cNvPr>
          <p:cNvSpPr>
            <a:spLocks noGrp="1"/>
          </p:cNvSpPr>
          <p:nvPr>
            <p:ph type="title"/>
          </p:nvPr>
        </p:nvSpPr>
        <p:spPr/>
        <p:txBody>
          <a:bodyPr/>
          <a:lstStyle/>
          <a:p>
            <a:r>
              <a:rPr lang="en-US" dirty="0"/>
              <a:t>More on MIMDRAM</a:t>
            </a:r>
          </a:p>
        </p:txBody>
      </p:sp>
      <p:sp>
        <p:nvSpPr>
          <p:cNvPr id="3" name="Content Placeholder 2">
            <a:extLst>
              <a:ext uri="{FF2B5EF4-FFF2-40B4-BE49-F238E27FC236}">
                <a16:creationId xmlns:a16="http://schemas.microsoft.com/office/drawing/2014/main" id="{38058194-321F-1DEF-000D-6FB35D055160}"/>
              </a:ext>
            </a:extLst>
          </p:cNvPr>
          <p:cNvSpPr>
            <a:spLocks noGrp="1"/>
          </p:cNvSpPr>
          <p:nvPr>
            <p:ph idx="1"/>
          </p:nvPr>
        </p:nvSpPr>
        <p:spPr>
          <a:xfrm>
            <a:off x="228600" y="1052736"/>
            <a:ext cx="8951912" cy="5195664"/>
          </a:xfrm>
        </p:spPr>
        <p:txBody>
          <a:bodyPr/>
          <a:lstStyle/>
          <a:p>
            <a:r>
              <a:rPr lang="en-US" sz="2200" dirty="0"/>
              <a:t>Geraldo F. Oliveira, </a:t>
            </a:r>
            <a:r>
              <a:rPr lang="en-US" sz="2200" dirty="0" err="1"/>
              <a:t>Ataberk</a:t>
            </a:r>
            <a:r>
              <a:rPr lang="en-US" sz="2200" dirty="0"/>
              <a:t> </a:t>
            </a:r>
            <a:r>
              <a:rPr lang="en-US" sz="2200" dirty="0" err="1"/>
              <a:t>Olgun</a:t>
            </a:r>
            <a:r>
              <a:rPr lang="en-US" sz="2200" dirty="0"/>
              <a:t>, Abdullah Giray </a:t>
            </a:r>
            <a:r>
              <a:rPr lang="en-US" sz="2200" dirty="0" err="1"/>
              <a:t>Yağlıkçı</a:t>
            </a:r>
            <a:r>
              <a:rPr lang="en-US" sz="2200" dirty="0"/>
              <a:t>, F. </a:t>
            </a:r>
            <a:r>
              <a:rPr lang="en-US" sz="2200" dirty="0" err="1"/>
              <a:t>Nisa</a:t>
            </a:r>
            <a:r>
              <a:rPr lang="en-US" sz="2200" dirty="0"/>
              <a:t> </a:t>
            </a:r>
            <a:r>
              <a:rPr lang="en-US" sz="2200" dirty="0" err="1"/>
              <a:t>Bostancı</a:t>
            </a:r>
            <a:r>
              <a:rPr lang="en-US" sz="2200" dirty="0"/>
              <a:t>, Juan Gómez-Luna, Saugata Ghose, and Onur Mutlu</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 MIMDRAM: An End-to-End Processing-Using-DRAM System for High-Throughput, Energy-Efficient and Programmer-Transparent Multiple-Instruction Multiple-Data Computing"</a:t>
            </a:r>
            <a:br>
              <a:rPr lang="en-US" sz="2200" dirty="0">
                <a:solidFill>
                  <a:srgbClr val="0432FF"/>
                </a:solidFill>
              </a:rPr>
            </a:br>
            <a:r>
              <a:rPr lang="en-US" sz="2200" i="1" dirty="0"/>
              <a:t>Proceedings of the </a:t>
            </a:r>
            <a:r>
              <a:rPr lang="en-US" sz="2200" i="1" dirty="0">
                <a:hlinkClick r:id="rId3"/>
              </a:rPr>
              <a:t>30th International Symposium on High-Performance Computer Architecture</a:t>
            </a:r>
            <a:r>
              <a:rPr lang="en-US" sz="2200" i="1" dirty="0"/>
              <a:t> (</a:t>
            </a:r>
            <a:r>
              <a:rPr lang="en-US" sz="2200" b="1" i="1" dirty="0"/>
              <a:t>HPCA</a:t>
            </a:r>
            <a:r>
              <a:rPr lang="en-US" sz="2200" i="1" dirty="0"/>
              <a:t>)</a:t>
            </a:r>
            <a:r>
              <a:rPr lang="en-US" sz="2200" dirty="0"/>
              <a:t>, Edinburgh, Scotland, March 2024.</a:t>
            </a:r>
          </a:p>
        </p:txBody>
      </p:sp>
      <p:sp>
        <p:nvSpPr>
          <p:cNvPr id="4" name="Slide Number Placeholder 3">
            <a:extLst>
              <a:ext uri="{FF2B5EF4-FFF2-40B4-BE49-F238E27FC236}">
                <a16:creationId xmlns:a16="http://schemas.microsoft.com/office/drawing/2014/main" id="{068E7854-75DC-E7B1-F146-4D5C609A7FB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64</a:t>
            </a:fld>
            <a:endParaRPr lang="en-US" altLang="en-US">
              <a:solidFill>
                <a:srgbClr val="000000"/>
              </a:solidFill>
            </a:endParaRPr>
          </a:p>
        </p:txBody>
      </p:sp>
      <p:pic>
        <p:nvPicPr>
          <p:cNvPr id="5" name="Picture 4">
            <a:extLst>
              <a:ext uri="{FF2B5EF4-FFF2-40B4-BE49-F238E27FC236}">
                <a16:creationId xmlns:a16="http://schemas.microsoft.com/office/drawing/2014/main" id="{7993042C-89BE-3FBD-AD66-204BCAE2A564}"/>
              </a:ext>
            </a:extLst>
          </p:cNvPr>
          <p:cNvPicPr>
            <a:picLocks noChangeAspect="1"/>
          </p:cNvPicPr>
          <p:nvPr/>
        </p:nvPicPr>
        <p:blipFill>
          <a:blip r:embed="rId4"/>
          <a:stretch>
            <a:fillRect/>
          </a:stretch>
        </p:blipFill>
        <p:spPr>
          <a:xfrm>
            <a:off x="986436" y="4157154"/>
            <a:ext cx="7094927" cy="2107281"/>
          </a:xfrm>
          <a:prstGeom prst="rect">
            <a:avLst/>
          </a:prstGeom>
          <a:ln w="38100">
            <a:noFill/>
          </a:ln>
        </p:spPr>
      </p:pic>
      <p:sp>
        <p:nvSpPr>
          <p:cNvPr id="6" name="TextBox 5">
            <a:extLst>
              <a:ext uri="{FF2B5EF4-FFF2-40B4-BE49-F238E27FC236}">
                <a16:creationId xmlns:a16="http://schemas.microsoft.com/office/drawing/2014/main" id="{A0FCC496-F66B-927F-C5D2-C976AAF65200}"/>
              </a:ext>
            </a:extLst>
          </p:cNvPr>
          <p:cNvSpPr txBox="1"/>
          <p:nvPr/>
        </p:nvSpPr>
        <p:spPr>
          <a:xfrm>
            <a:off x="1859659" y="6438543"/>
            <a:ext cx="5008807"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hlinkClick r:id="rId2">
                  <a:extLst>
                    <a:ext uri="{A12FA001-AC4F-418D-AE19-62706E023703}">
                      <ahyp:hlinkClr xmlns:ahyp="http://schemas.microsoft.com/office/drawing/2018/hyperlinkcolor" val="tx"/>
                    </a:ext>
                  </a:extLst>
                </a:hlinkClick>
              </a:rPr>
              <a:t>https://arxiv.org/pdf/2402.19080.pdf</a:t>
            </a:r>
            <a:r>
              <a:rPr kumimoji="0" lang="en-US" sz="20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rPr>
              <a:t> </a:t>
            </a:r>
          </a:p>
        </p:txBody>
      </p:sp>
    </p:spTree>
    <p:extLst>
      <p:ext uri="{BB962C8B-B14F-4D97-AF65-F5344CB8AC3E}">
        <p14:creationId xmlns:p14="http://schemas.microsoft.com/office/powerpoint/2010/main" val="253777774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In-DRAM Physical Unclonable Functions</a:t>
            </a:r>
          </a:p>
        </p:txBody>
      </p:sp>
      <p:sp>
        <p:nvSpPr>
          <p:cNvPr id="3" name="Content Placeholder 2"/>
          <p:cNvSpPr>
            <a:spLocks noGrp="1"/>
          </p:cNvSpPr>
          <p:nvPr>
            <p:ph idx="1"/>
          </p:nvPr>
        </p:nvSpPr>
        <p:spPr>
          <a:xfrm>
            <a:off x="228600" y="1043589"/>
            <a:ext cx="8915400" cy="5193723"/>
          </a:xfrm>
        </p:spPr>
        <p:txBody>
          <a:bodyPr/>
          <a:lstStyle/>
          <a:p>
            <a:r>
              <a:rPr lang="en-US" sz="1800" dirty="0" err="1"/>
              <a:t>Jeremie</a:t>
            </a:r>
            <a:r>
              <a:rPr lang="en-US" sz="1800" dirty="0"/>
              <a:t> S. Kim, </a:t>
            </a:r>
            <a:r>
              <a:rPr lang="en-US" sz="1800" dirty="0" err="1"/>
              <a:t>Minesh</a:t>
            </a:r>
            <a:r>
              <a:rPr lang="en-US" sz="1800" dirty="0"/>
              <a:t> Patel, Hasan Hassan,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"The DRAM Latency PUF: Quickly Evaluating Physical Unclonable Functions by Exploiting the Latency-Reliability Tradeoff in Modern DRAM Devices"</a:t>
            </a:r>
            <a:br>
              <a:rPr lang="en-US" sz="1800" dirty="0">
                <a:solidFill>
                  <a:srgbClr val="0432FF"/>
                </a:solidFill>
              </a:rPr>
            </a:br>
            <a:r>
              <a:rPr lang="en-US" sz="1800" i="1" dirty="0"/>
              <a:t>Proceedings of the </a:t>
            </a:r>
            <a:r>
              <a:rPr lang="en-US" sz="1800" i="1" dirty="0">
                <a:hlinkClick r:id="rId3"/>
              </a:rPr>
              <a:t>24th International Symposium on High-Performance Computer Architecture</a:t>
            </a:r>
            <a:r>
              <a:rPr lang="en-US" sz="1800" i="1" dirty="0"/>
              <a:t> (</a:t>
            </a:r>
            <a:r>
              <a:rPr lang="en-US" sz="1800" b="1" i="1" dirty="0"/>
              <a:t>HPCA</a:t>
            </a:r>
            <a:r>
              <a:rPr lang="en-US" sz="1800" i="1" dirty="0"/>
              <a:t>)</a:t>
            </a:r>
            <a:r>
              <a:rPr lang="en-US" sz="1800" dirty="0"/>
              <a:t>, Vienna, Austria, February 2018.</a:t>
            </a:r>
            <a:br>
              <a:rPr lang="en-US" sz="1800" dirty="0"/>
            </a:br>
            <a:r>
              <a:rPr lang="en-US" sz="1800" dirty="0"/>
              <a:t>[</a:t>
            </a:r>
            <a:r>
              <a:rPr lang="en-US" sz="1800" dirty="0">
                <a:hlinkClick r:id="rId4"/>
              </a:rPr>
              <a:t>Lightning Talk Video</a:t>
            </a:r>
            <a:r>
              <a:rPr lang="en-US" sz="1800" dirty="0"/>
              <a:t>]</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a:t>
            </a:r>
            <a:br>
              <a:rPr lang="en-US" sz="1800" dirty="0"/>
            </a:br>
            <a:r>
              <a:rPr lang="en-US" sz="1800" dirty="0"/>
              <a:t>[</a:t>
            </a:r>
            <a:r>
              <a:rPr lang="en-US" sz="1800" dirty="0">
                <a:hlinkClick r:id="rId9"/>
              </a:rPr>
              <a:t>Full Talk Lecture Video</a:t>
            </a:r>
            <a:r>
              <a:rPr lang="en-US" sz="1800" dirty="0"/>
              <a:t> (28 minutes)]</a:t>
            </a:r>
          </a:p>
          <a:p>
            <a:pPr marL="0" indent="0">
              <a:buNone/>
            </a:pP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3065707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800" dirty="0" err="1"/>
              <a:t>Jeremie</a:t>
            </a:r>
            <a:r>
              <a:rPr lang="en-US" sz="1800" dirty="0"/>
              <a:t> S. Kim, </a:t>
            </a:r>
            <a:r>
              <a:rPr lang="en-US" sz="1800" dirty="0" err="1"/>
              <a:t>Minesh</a:t>
            </a:r>
            <a:r>
              <a:rPr lang="en-US" sz="1800" dirty="0"/>
              <a:t> Patel, Hasan Hassan, Lois </a:t>
            </a:r>
            <a:r>
              <a:rPr lang="en-US" sz="1800" dirty="0" err="1"/>
              <a:t>Orosa</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"D-RaNGe: Using Commodity DRAM Devices to Generate True Random Numbers with Low Latency and High Throughput"</a:t>
            </a:r>
            <a:br>
              <a:rPr lang="en-US" sz="1800" dirty="0">
                <a:solidFill>
                  <a:srgbClr val="0432FF"/>
                </a:solidFill>
              </a:rPr>
            </a:br>
            <a:r>
              <a:rPr lang="en-US" sz="1800" i="1" dirty="0"/>
              <a:t>Proceedings of the </a:t>
            </a:r>
            <a:r>
              <a:rPr lang="en-US" sz="1800" i="1" dirty="0">
                <a:hlinkClick r:id="rId3"/>
              </a:rPr>
              <a:t>25th International Symposium on High-Performance Computer Architecture</a:t>
            </a:r>
            <a:r>
              <a:rPr lang="en-US" sz="1800" i="1" dirty="0"/>
              <a:t> (</a:t>
            </a:r>
            <a:r>
              <a:rPr lang="en-US" sz="1800" b="1" i="1" dirty="0"/>
              <a:t>HPCA</a:t>
            </a:r>
            <a:r>
              <a:rPr lang="en-US" sz="1800" i="1" dirty="0"/>
              <a:t>)</a:t>
            </a:r>
            <a:r>
              <a:rPr lang="en-US" sz="1800" dirty="0"/>
              <a:t>, Washington, DC, USA, February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Full Talk Video</a:t>
            </a:r>
            <a:r>
              <a:rPr lang="en-US" sz="1800" dirty="0"/>
              <a:t> (21 minutes)]</a:t>
            </a:r>
            <a:br>
              <a:rPr lang="en-US" sz="1800" dirty="0"/>
            </a:br>
            <a:r>
              <a:rPr lang="en-US" sz="1800" dirty="0"/>
              <a:t>[</a:t>
            </a:r>
            <a:r>
              <a:rPr lang="en-US" sz="1800" dirty="0">
                <a:hlinkClick r:id="rId7"/>
              </a:rPr>
              <a:t>Full Talk Lecture Video</a:t>
            </a:r>
            <a:r>
              <a:rPr lang="en-US" sz="1800" dirty="0"/>
              <a:t> (27 minutes)]</a:t>
            </a:r>
            <a:br>
              <a:rPr lang="en-US" sz="1800" dirty="0"/>
            </a:br>
            <a:r>
              <a:rPr lang="en-US" sz="1800" b="1" i="1" dirty="0">
                <a:solidFill>
                  <a:srgbClr val="FF0000"/>
                </a:solidFill>
              </a:rPr>
              <a:t>Top Picks Honorable Mention by IEEE Micro.</a:t>
            </a:r>
            <a:endParaRPr lang="en-US" sz="1800" dirty="0">
              <a:solidFill>
                <a:srgbClr val="FF0000"/>
              </a:solidFill>
            </a:endParaRPr>
          </a:p>
          <a:p>
            <a:pPr marL="0" indent="0">
              <a:buNone/>
            </a:pPr>
            <a:br>
              <a:rPr lang="en-US" sz="1800" dirty="0"/>
            </a:br>
            <a:endParaRPr lang="en-US" sz="18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984812"/>
            <a:ext cx="9144000" cy="2180492"/>
          </a:xfrm>
          <a:prstGeom prst="rect">
            <a:avLst/>
          </a:prstGeom>
        </p:spPr>
      </p:pic>
    </p:spTree>
    <p:extLst>
      <p:ext uri="{BB962C8B-B14F-4D97-AF65-F5344CB8AC3E}">
        <p14:creationId xmlns:p14="http://schemas.microsoft.com/office/powerpoint/2010/main" val="316061253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700" dirty="0" err="1"/>
              <a:t>Ataberk</a:t>
            </a:r>
            <a:r>
              <a:rPr lang="en-US" sz="1700" dirty="0"/>
              <a:t> </a:t>
            </a:r>
            <a:r>
              <a:rPr lang="en-US" sz="1700" dirty="0" err="1"/>
              <a:t>Olgun</a:t>
            </a:r>
            <a:r>
              <a:rPr lang="en-US" sz="1700" dirty="0"/>
              <a:t>, </a:t>
            </a:r>
            <a:r>
              <a:rPr lang="en-US" sz="1700" dirty="0" err="1"/>
              <a:t>Minesh</a:t>
            </a:r>
            <a:r>
              <a:rPr lang="en-US" sz="1700" dirty="0"/>
              <a:t> Patel, A. </a:t>
            </a:r>
            <a:r>
              <a:rPr lang="en-US" sz="1700" dirty="0" err="1"/>
              <a:t>Giray</a:t>
            </a:r>
            <a:r>
              <a:rPr lang="en-US" sz="1700" dirty="0"/>
              <a:t> </a:t>
            </a:r>
            <a:r>
              <a:rPr lang="en-US" sz="1700" dirty="0" err="1"/>
              <a:t>Yaglikci</a:t>
            </a:r>
            <a:r>
              <a:rPr lang="en-US" sz="1700" dirty="0"/>
              <a:t>, </a:t>
            </a:r>
            <a:r>
              <a:rPr lang="en-US" sz="1700" dirty="0" err="1"/>
              <a:t>Haocong</a:t>
            </a:r>
            <a:r>
              <a:rPr lang="en-US" sz="1700" dirty="0"/>
              <a:t> Luo, </a:t>
            </a:r>
            <a:r>
              <a:rPr lang="en-US" sz="1700" dirty="0" err="1"/>
              <a:t>Jeremie</a:t>
            </a:r>
            <a:r>
              <a:rPr lang="en-US" sz="1700" dirty="0"/>
              <a:t> S. Kim, F. </a:t>
            </a:r>
            <a:r>
              <a:rPr lang="en-US" sz="1700" dirty="0" err="1"/>
              <a:t>Nisa</a:t>
            </a:r>
            <a:r>
              <a:rPr lang="en-US" sz="1700" dirty="0"/>
              <a:t> </a:t>
            </a:r>
            <a:r>
              <a:rPr lang="en-US" sz="1700" dirty="0" err="1"/>
              <a:t>Bostanci</a:t>
            </a:r>
            <a:r>
              <a:rPr lang="en-US" sz="1700" dirty="0"/>
              <a:t>, Nandita Vijaykumar,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"QUAC-TRNG: High-Throughput True Random Number Generation Using Quadruple Row Activation in Commodity DRAM Chips"</a:t>
            </a:r>
            <a:br>
              <a:rPr lang="en-US" sz="1700" dirty="0"/>
            </a:br>
            <a:r>
              <a:rPr lang="en-US" sz="1700" i="1" dirty="0"/>
              <a:t>Proceedings of the </a:t>
            </a:r>
            <a:r>
              <a:rPr lang="en-US" sz="1700" i="1" dirty="0">
                <a:hlinkClick r:id="rId3"/>
              </a:rPr>
              <a:t>48th International Symposium on Computer Architecture</a:t>
            </a:r>
            <a:r>
              <a:rPr lang="en-US" sz="1700" i="1" dirty="0"/>
              <a:t> (</a:t>
            </a:r>
            <a:r>
              <a:rPr lang="en-US" sz="1700" b="1" i="1" dirty="0"/>
              <a:t>ISCA</a:t>
            </a:r>
            <a:r>
              <a:rPr lang="en-US" sz="1700" i="1" dirty="0"/>
              <a:t>)</a:t>
            </a:r>
            <a:r>
              <a:rPr lang="en-US" sz="1700" dirty="0"/>
              <a:t>, Virtual, June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Talk Video</a:t>
            </a:r>
            <a:r>
              <a:rPr lang="en-US" sz="1700" dirty="0"/>
              <a:t> (25 minutes)]</a:t>
            </a:r>
            <a:br>
              <a:rPr lang="en-US" sz="1700" dirty="0"/>
            </a:br>
            <a:r>
              <a:rPr lang="en-US" sz="1700" dirty="0"/>
              <a:t>[</a:t>
            </a:r>
            <a:r>
              <a:rPr lang="en-US" sz="1700" dirty="0">
                <a:hlinkClick r:id="rId9"/>
              </a:rPr>
              <a:t>SAFARI Live Seminar Video</a:t>
            </a:r>
            <a:r>
              <a:rPr lang="en-US" sz="1700" dirty="0"/>
              <a:t> (1 </a:t>
            </a:r>
            <a:r>
              <a:rPr lang="en-US" sz="1700" dirty="0" err="1"/>
              <a:t>hr</a:t>
            </a:r>
            <a:r>
              <a:rPr lang="en-US" sz="1700" dirty="0"/>
              <a:t> 26 mins)]</a:t>
            </a:r>
          </a:p>
          <a:p>
            <a:pPr marL="0" indent="0">
              <a:buNone/>
            </a:pPr>
            <a:br>
              <a:rPr lang="en-US" sz="1800" dirty="0"/>
            </a:br>
            <a:br>
              <a:rPr lang="en-US" sz="1800" dirty="0"/>
            </a:br>
            <a:endParaRPr lang="en-US" sz="1800" dirty="0"/>
          </a:p>
        </p:txBody>
      </p:sp>
      <p:pic>
        <p:nvPicPr>
          <p:cNvPr id="5" name="Picture 4">
            <a:extLst>
              <a:ext uri="{FF2B5EF4-FFF2-40B4-BE49-F238E27FC236}">
                <a16:creationId xmlns:a16="http://schemas.microsoft.com/office/drawing/2014/main" id="{C346B698-045C-9044-B1A7-4FFDCCB4C3C3}"/>
              </a:ext>
            </a:extLst>
          </p:cNvPr>
          <p:cNvPicPr>
            <a:picLocks noChangeAspect="1"/>
          </p:cNvPicPr>
          <p:nvPr/>
        </p:nvPicPr>
        <p:blipFill>
          <a:blip r:embed="rId10"/>
          <a:stretch>
            <a:fillRect/>
          </a:stretch>
        </p:blipFill>
        <p:spPr>
          <a:xfrm>
            <a:off x="0" y="4221088"/>
            <a:ext cx="9144000" cy="1726954"/>
          </a:xfrm>
          <a:prstGeom prst="rect">
            <a:avLst/>
          </a:prstGeom>
        </p:spPr>
      </p:pic>
    </p:spTree>
    <p:extLst>
      <p:ext uri="{BB962C8B-B14F-4D97-AF65-F5344CB8AC3E}">
        <p14:creationId xmlns:p14="http://schemas.microsoft.com/office/powerpoint/2010/main" val="23605622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700" dirty="0"/>
          </a:p>
          <a:p>
            <a:r>
              <a:rPr lang="en-US" sz="1700" dirty="0"/>
              <a:t>F. </a:t>
            </a:r>
            <a:r>
              <a:rPr lang="en-US" sz="1700" dirty="0" err="1"/>
              <a:t>Nisa</a:t>
            </a:r>
            <a:r>
              <a:rPr lang="en-US" sz="1700" dirty="0"/>
              <a:t> </a:t>
            </a:r>
            <a:r>
              <a:rPr lang="en-US" sz="1700" dirty="0" err="1"/>
              <a:t>Bostanci</a:t>
            </a:r>
            <a:r>
              <a:rPr lang="en-US" sz="1700" dirty="0"/>
              <a:t>, </a:t>
            </a:r>
            <a:r>
              <a:rPr lang="en-US" sz="1700" dirty="0" err="1"/>
              <a:t>Ataberk</a:t>
            </a:r>
            <a:r>
              <a:rPr lang="en-US" sz="1700" dirty="0"/>
              <a:t> </a:t>
            </a:r>
            <a:r>
              <a:rPr lang="en-US" sz="1700" dirty="0" err="1"/>
              <a:t>Olgun</a:t>
            </a:r>
            <a:r>
              <a:rPr lang="en-US" sz="1700" dirty="0"/>
              <a:t>, Lois </a:t>
            </a:r>
            <a:r>
              <a:rPr lang="en-US" sz="1700" dirty="0" err="1"/>
              <a:t>Orosa</a:t>
            </a:r>
            <a:r>
              <a:rPr lang="en-US" sz="1700" dirty="0"/>
              <a:t>, A. </a:t>
            </a:r>
            <a:r>
              <a:rPr lang="en-US" sz="1700" dirty="0" err="1"/>
              <a:t>Giray</a:t>
            </a:r>
            <a:r>
              <a:rPr lang="en-US" sz="1700" dirty="0"/>
              <a:t> </a:t>
            </a:r>
            <a:r>
              <a:rPr lang="en-US" sz="1700" dirty="0" err="1"/>
              <a:t>Yaglikci</a:t>
            </a:r>
            <a:r>
              <a:rPr lang="en-US" sz="1700" dirty="0"/>
              <a:t>, </a:t>
            </a:r>
            <a:r>
              <a:rPr lang="en-US" sz="1700" dirty="0" err="1"/>
              <a:t>Jeremie</a:t>
            </a:r>
            <a:r>
              <a:rPr lang="en-US" sz="1700" dirty="0"/>
              <a:t> S. Kim, Hasan Hassan,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"DR-STRaNGe: End-to-End System Design for DRAM-based True Random Number Generators"</a:t>
            </a:r>
            <a:br>
              <a:rPr lang="en-US" sz="1700" dirty="0">
                <a:solidFill>
                  <a:srgbClr val="0000FF"/>
                </a:solidFill>
              </a:rPr>
            </a:br>
            <a:r>
              <a:rPr lang="en-US" sz="1700" i="1" dirty="0"/>
              <a:t>Proceedings of the </a:t>
            </a:r>
            <a:r>
              <a:rPr lang="en-US" sz="1700" i="1" dirty="0">
                <a:hlinkClick r:id="rId3"/>
              </a:rPr>
              <a:t>28th International Symposium on High-Performance Computer Architecture</a:t>
            </a:r>
            <a:r>
              <a:rPr lang="en-US" sz="1700" i="1" dirty="0"/>
              <a:t> (</a:t>
            </a:r>
            <a:r>
              <a:rPr lang="en-US" sz="1700" b="1" i="1" dirty="0"/>
              <a:t>HPCA</a:t>
            </a:r>
            <a:r>
              <a:rPr lang="en-US" sz="1700" i="1" dirty="0"/>
              <a:t>)</a:t>
            </a:r>
            <a:r>
              <a:rPr lang="en-US" sz="1700" dirty="0"/>
              <a:t>, Virtual, April 2022.</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p>
          <a:p>
            <a:pPr marL="0" indent="0">
              <a:buNone/>
            </a:pPr>
            <a:br>
              <a:rPr lang="en-US" sz="1700" dirty="0"/>
            </a:br>
            <a:br>
              <a:rPr lang="en-US" sz="1700" dirty="0"/>
            </a:br>
            <a:endParaRPr lang="en-US" sz="1700" dirty="0"/>
          </a:p>
        </p:txBody>
      </p:sp>
      <p:pic>
        <p:nvPicPr>
          <p:cNvPr id="3" name="Picture 2">
            <a:extLst>
              <a:ext uri="{FF2B5EF4-FFF2-40B4-BE49-F238E27FC236}">
                <a16:creationId xmlns:a16="http://schemas.microsoft.com/office/drawing/2014/main" id="{F6CE8127-50F1-6E46-970D-5C4BAC456EE8}"/>
              </a:ext>
            </a:extLst>
          </p:cNvPr>
          <p:cNvPicPr>
            <a:picLocks noChangeAspect="1"/>
          </p:cNvPicPr>
          <p:nvPr/>
        </p:nvPicPr>
        <p:blipFill>
          <a:blip r:embed="rId8"/>
          <a:stretch>
            <a:fillRect/>
          </a:stretch>
        </p:blipFill>
        <p:spPr>
          <a:xfrm>
            <a:off x="0" y="3717032"/>
            <a:ext cx="9144000" cy="2399168"/>
          </a:xfrm>
          <a:prstGeom prst="rect">
            <a:avLst/>
          </a:prstGeom>
        </p:spPr>
      </p:pic>
      <p:sp>
        <p:nvSpPr>
          <p:cNvPr id="6" name="TextBox 5">
            <a:extLst>
              <a:ext uri="{FF2B5EF4-FFF2-40B4-BE49-F238E27FC236}">
                <a16:creationId xmlns:a16="http://schemas.microsoft.com/office/drawing/2014/main" id="{E1372BCE-C8A6-2D4D-B9A1-E34D95C97AFB}"/>
              </a:ext>
            </a:extLst>
          </p:cNvPr>
          <p:cNvSpPr txBox="1"/>
          <p:nvPr/>
        </p:nvSpPr>
        <p:spPr>
          <a:xfrm>
            <a:off x="1779861" y="6438543"/>
            <a:ext cx="51684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https://arxiv.org/pdf/2201.01385.pdf</a:t>
            </a:r>
            <a:endParaRPr kumimoji="0" lang="en-US" sz="20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822242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DFE2B-62C8-F048-5EED-E5C7C5402047}"/>
              </a:ext>
            </a:extLst>
          </p:cNvPr>
          <p:cNvSpPr>
            <a:spLocks noGrp="1"/>
          </p:cNvSpPr>
          <p:nvPr>
            <p:ph type="title"/>
          </p:nvPr>
        </p:nvSpPr>
        <p:spPr>
          <a:xfrm>
            <a:off x="228600" y="152400"/>
            <a:ext cx="9167936" cy="884238"/>
          </a:xfrm>
        </p:spPr>
        <p:txBody>
          <a:bodyPr/>
          <a:lstStyle/>
          <a:p>
            <a:r>
              <a:rPr lang="en-US" dirty="0"/>
              <a:t>In-DRAM Lookup-Table Based Execution</a:t>
            </a:r>
          </a:p>
        </p:txBody>
      </p:sp>
      <p:sp>
        <p:nvSpPr>
          <p:cNvPr id="3" name="Content Placeholder 2">
            <a:extLst>
              <a:ext uri="{FF2B5EF4-FFF2-40B4-BE49-F238E27FC236}">
                <a16:creationId xmlns:a16="http://schemas.microsoft.com/office/drawing/2014/main" id="{13895AE7-B5C5-A5B2-CE80-4C738F9DC9F4}"/>
              </a:ext>
            </a:extLst>
          </p:cNvPr>
          <p:cNvSpPr>
            <a:spLocks noGrp="1"/>
          </p:cNvSpPr>
          <p:nvPr>
            <p:ph idx="1"/>
          </p:nvPr>
        </p:nvSpPr>
        <p:spPr>
          <a:xfrm>
            <a:off x="206437" y="1052736"/>
            <a:ext cx="8610600" cy="5153025"/>
          </a:xfrm>
        </p:spPr>
        <p:txBody>
          <a:bodyPr/>
          <a:lstStyle/>
          <a:p>
            <a:pPr marL="0" indent="0" algn="l">
              <a:buNone/>
            </a:pP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João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Dinis</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Ferreira, Gabriel Falcao, Juan Gómez-Luna, Mohammed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Alser</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Lois Orosa, Mohammad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Jeremie</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 Kim, Geraldo F. Oliveira, Taha </a:t>
            </a:r>
            <a:r>
              <a:rPr lang="en-US" sz="15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Shahroodi</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Anant Nori, and Onur Mutlu,</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"pLUTo: Enabling Massively Parallel Computation in DRAM via Lookup Tables"</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55th International Symposium on Microarchitecture</a:t>
            </a: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MICRO</a:t>
            </a:r>
            <a:r>
              <a:rPr lang="en-US" sz="15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Chicago, IL, USA, October 2022.</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Longer Lecture Slides (pptx)</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(pdf)</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8"/>
              </a:rPr>
              <a:t>Lecture Video</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(26 minutes)]</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9"/>
              </a:rPr>
              <a:t>arXiv version</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10"/>
              </a:rPr>
              <a:t>Source Code (Officially Artifact Evaluated with All Badges)</a:t>
            </a:r>
            <a: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500" b="1" i="1" dirty="0">
                <a:solidFill>
                  <a:srgbClr val="FF0000"/>
                </a:solidFill>
                <a:effectLst/>
                <a:latin typeface="Tahoma" panose="020B0604030504040204" pitchFamily="34" charset="0"/>
                <a:ea typeface="Tahoma" panose="020B0604030504040204" pitchFamily="34" charset="0"/>
                <a:cs typeface="Tahoma" panose="020B0604030504040204" pitchFamily="34" charset="0"/>
              </a:rPr>
              <a:t>Officially artifact evaluated as available, reusable and reproducible.</a:t>
            </a:r>
            <a:endParaRPr lang="en-US" sz="1500" b="0" i="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F9CC08FC-8DC7-7D8C-1490-703F3B41A22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BCF1BF39-3166-E5AA-31DA-AB32F2F13B3B}"/>
              </a:ext>
            </a:extLst>
          </p:cNvPr>
          <p:cNvPicPr>
            <a:picLocks noChangeAspect="1"/>
          </p:cNvPicPr>
          <p:nvPr/>
        </p:nvPicPr>
        <p:blipFill>
          <a:blip r:embed="rId11"/>
          <a:stretch>
            <a:fillRect/>
          </a:stretch>
        </p:blipFill>
        <p:spPr>
          <a:xfrm>
            <a:off x="458405" y="3789040"/>
            <a:ext cx="8382143" cy="2575382"/>
          </a:xfrm>
          <a:prstGeom prst="rect">
            <a:avLst/>
          </a:prstGeom>
        </p:spPr>
      </p:pic>
      <p:sp>
        <p:nvSpPr>
          <p:cNvPr id="6" name="TextBox 5">
            <a:extLst>
              <a:ext uri="{FF2B5EF4-FFF2-40B4-BE49-F238E27FC236}">
                <a16:creationId xmlns:a16="http://schemas.microsoft.com/office/drawing/2014/main" id="{DDB1E472-B793-6F87-B750-2856953FBD40}"/>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https://arxiv.org/pdf/2104.07699.pdf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86436153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8800"/>
            <a:ext cx="7924800" cy="1752600"/>
          </a:xfrm>
        </p:spPr>
        <p:txBody>
          <a:bodyPr/>
          <a:lstStyle/>
          <a:p>
            <a:r>
              <a:rPr lang="en-US" dirty="0"/>
              <a:t>Brief Review: </a:t>
            </a:r>
            <a:br>
              <a:rPr lang="en-US" dirty="0"/>
            </a:br>
            <a:r>
              <a:rPr lang="en-US" dirty="0"/>
              <a:t>		Inside A DRAM Chip</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37333673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0D99B49-87D2-0787-63BB-27649CDF7682}"/>
              </a:ext>
            </a:extLst>
          </p:cNvPr>
          <p:cNvGraphicFramePr>
            <a:graphicFrameLocks noGrp="1"/>
          </p:cNvGraphicFramePr>
          <p:nvPr/>
        </p:nvGraphicFramePr>
        <p:xfrm>
          <a:off x="227098" y="879167"/>
          <a:ext cx="8685408" cy="1016807"/>
        </p:xfrm>
        <a:graphic>
          <a:graphicData uri="http://schemas.openxmlformats.org/drawingml/2006/table">
            <a:tbl>
              <a:tblPr firstRow="1" bandRow="1">
                <a:tableStyleId>{5C22544A-7EE6-4342-B048-85BDC9FD1C3A}</a:tableStyleId>
              </a:tblPr>
              <a:tblGrid>
                <a:gridCol w="4342704">
                  <a:extLst>
                    <a:ext uri="{9D8B030D-6E8A-4147-A177-3AD203B41FA5}">
                      <a16:colId xmlns:a16="http://schemas.microsoft.com/office/drawing/2014/main" val="1312902703"/>
                    </a:ext>
                  </a:extLst>
                </a:gridCol>
                <a:gridCol w="4342704">
                  <a:extLst>
                    <a:ext uri="{9D8B030D-6E8A-4147-A177-3AD203B41FA5}">
                      <a16:colId xmlns:a16="http://schemas.microsoft.com/office/drawing/2014/main" val="4245455081"/>
                    </a:ext>
                  </a:extLst>
                </a:gridCol>
              </a:tblGrid>
              <a:tr h="1016807">
                <a:tc>
                  <a:txBody>
                    <a:bodyPr/>
                    <a:lstStyle/>
                    <a:p>
                      <a:pPr algn="ctr"/>
                      <a:r>
                        <a:rPr lang="en-GB" sz="2400" b="1">
                          <a:solidFill>
                            <a:schemeClr val="bg1"/>
                          </a:solidFill>
                          <a:latin typeface="Corbel" panose="020B0503020204020204" pitchFamily="34" charset="0"/>
                        </a:rPr>
                        <a:t>Data Movement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14987"/>
                    </a:solidFill>
                  </a:tcPr>
                </a:tc>
                <a:tc>
                  <a:txBody>
                    <a:bodyPr/>
                    <a:lstStyle/>
                    <a:p>
                      <a:pPr marL="0" indent="0" algn="ctr">
                        <a:lnSpc>
                          <a:spcPct val="130000"/>
                        </a:lnSpc>
                        <a:buFont typeface="Arial" panose="020B0604020202020204" pitchFamily="34" charset="0"/>
                        <a:buNone/>
                      </a:pPr>
                      <a:r>
                        <a:rPr lang="en-GB" sz="2000" b="0" i="1" dirty="0" err="1">
                          <a:solidFill>
                            <a:schemeClr val="tx1"/>
                          </a:solidFill>
                          <a:latin typeface="Corbel" panose="020B0503020204020204" pitchFamily="34" charset="0"/>
                        </a:rPr>
                        <a:t>RowClone</a:t>
                      </a:r>
                      <a:r>
                        <a:rPr lang="en-GB" sz="2000" b="0" i="1" dirty="0">
                          <a:solidFill>
                            <a:schemeClr val="tx1"/>
                          </a:solidFill>
                          <a:latin typeface="Corbel" panose="020B0503020204020204" pitchFamily="34" charset="0"/>
                        </a:rPr>
                        <a:t>, Seshadri+ 2013</a:t>
                      </a:r>
                    </a:p>
                    <a:p>
                      <a:pPr marL="0" indent="0" algn="ctr">
                        <a:lnSpc>
                          <a:spcPct val="130000"/>
                        </a:lnSpc>
                        <a:buFont typeface="Arial" panose="020B0604020202020204" pitchFamily="34" charset="0"/>
                        <a:buNone/>
                      </a:pPr>
                      <a:r>
                        <a:rPr lang="en-GB" sz="2000" b="0" i="1" dirty="0">
                          <a:solidFill>
                            <a:schemeClr val="tx1"/>
                          </a:solidFill>
                          <a:latin typeface="Corbel" panose="020B0503020204020204" pitchFamily="34" charset="0"/>
                        </a:rPr>
                        <a:t>LISA, Chang+ 2013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27918717"/>
                  </a:ext>
                </a:extLst>
              </a:tr>
            </a:tbl>
          </a:graphicData>
        </a:graphic>
      </p:graphicFrame>
      <p:sp>
        <p:nvSpPr>
          <p:cNvPr id="2" name="Title 1">
            <a:extLst>
              <a:ext uri="{FF2B5EF4-FFF2-40B4-BE49-F238E27FC236}">
                <a16:creationId xmlns:a16="http://schemas.microsoft.com/office/drawing/2014/main" id="{E109BB3C-BDB2-0D4E-A0F6-0F383DF93FA4}"/>
              </a:ext>
            </a:extLst>
          </p:cNvPr>
          <p:cNvSpPr>
            <a:spLocks noGrp="1"/>
          </p:cNvSpPr>
          <p:nvPr>
            <p:ph type="title"/>
          </p:nvPr>
        </p:nvSpPr>
        <p:spPr>
          <a:xfrm>
            <a:off x="457200" y="79447"/>
            <a:ext cx="8229600" cy="740193"/>
          </a:xfrm>
        </p:spPr>
        <p:txBody>
          <a:bodyPr>
            <a:normAutofit fontScale="90000"/>
          </a:bodyPr>
          <a:lstStyle/>
          <a:p>
            <a:pPr algn="ctr"/>
            <a:r>
              <a:rPr lang="en-US" dirty="0"/>
              <a:t>Limitations of Processing-using-DRAM</a:t>
            </a:r>
            <a:endParaRPr lang="en-US" sz="4000" dirty="0"/>
          </a:p>
        </p:txBody>
      </p:sp>
      <p:sp>
        <p:nvSpPr>
          <p:cNvPr id="4" name="Slide Number Placeholder 3">
            <a:extLst>
              <a:ext uri="{FF2B5EF4-FFF2-40B4-BE49-F238E27FC236}">
                <a16:creationId xmlns:a16="http://schemas.microsoft.com/office/drawing/2014/main" id="{1FF231D5-8A07-B07C-FE7C-DBA15069E41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graphicFrame>
        <p:nvGraphicFramePr>
          <p:cNvPr id="5" name="Table 4">
            <a:extLst>
              <a:ext uri="{FF2B5EF4-FFF2-40B4-BE49-F238E27FC236}">
                <a16:creationId xmlns:a16="http://schemas.microsoft.com/office/drawing/2014/main" id="{C5D81618-14A6-EC91-CB12-ACD73E1B66BD}"/>
              </a:ext>
            </a:extLst>
          </p:cNvPr>
          <p:cNvGraphicFramePr>
            <a:graphicFrameLocks noGrp="1"/>
          </p:cNvGraphicFramePr>
          <p:nvPr/>
        </p:nvGraphicFramePr>
        <p:xfrm>
          <a:off x="227098" y="1895974"/>
          <a:ext cx="8685408" cy="1016807"/>
        </p:xfrm>
        <a:graphic>
          <a:graphicData uri="http://schemas.openxmlformats.org/drawingml/2006/table">
            <a:tbl>
              <a:tblPr firstRow="1" bandRow="1">
                <a:tableStyleId>{5C22544A-7EE6-4342-B048-85BDC9FD1C3A}</a:tableStyleId>
              </a:tblPr>
              <a:tblGrid>
                <a:gridCol w="4342704">
                  <a:extLst>
                    <a:ext uri="{9D8B030D-6E8A-4147-A177-3AD203B41FA5}">
                      <a16:colId xmlns:a16="http://schemas.microsoft.com/office/drawing/2014/main" val="3002112108"/>
                    </a:ext>
                  </a:extLst>
                </a:gridCol>
                <a:gridCol w="4342704">
                  <a:extLst>
                    <a:ext uri="{9D8B030D-6E8A-4147-A177-3AD203B41FA5}">
                      <a16:colId xmlns:a16="http://schemas.microsoft.com/office/drawing/2014/main" val="3837501275"/>
                    </a:ext>
                  </a:extLst>
                </a:gridCol>
              </a:tblGrid>
              <a:tr h="10168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2400" b="1">
                          <a:solidFill>
                            <a:schemeClr val="bg1"/>
                          </a:solidFill>
                          <a:latin typeface="Corbel" panose="020B0503020204020204" pitchFamily="34" charset="0"/>
                        </a:rPr>
                        <a:t>Bitwise Operations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14987"/>
                    </a:solidFill>
                  </a:tcPr>
                </a:tc>
                <a:tc>
                  <a:txBody>
                    <a:bodyPr/>
                    <a:lstStyle/>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Ambit, Seshadri+ 2017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23636657"/>
                  </a:ext>
                </a:extLst>
              </a:tr>
            </a:tbl>
          </a:graphicData>
        </a:graphic>
      </p:graphicFrame>
      <p:graphicFrame>
        <p:nvGraphicFramePr>
          <p:cNvPr id="6" name="Table 5">
            <a:extLst>
              <a:ext uri="{FF2B5EF4-FFF2-40B4-BE49-F238E27FC236}">
                <a16:creationId xmlns:a16="http://schemas.microsoft.com/office/drawing/2014/main" id="{5321486C-B5B6-C273-4534-88BE74B0140E}"/>
              </a:ext>
            </a:extLst>
          </p:cNvPr>
          <p:cNvGraphicFramePr>
            <a:graphicFrameLocks noGrp="1"/>
          </p:cNvGraphicFramePr>
          <p:nvPr/>
        </p:nvGraphicFramePr>
        <p:xfrm>
          <a:off x="227098" y="2894223"/>
          <a:ext cx="8685408" cy="1016807"/>
        </p:xfrm>
        <a:graphic>
          <a:graphicData uri="http://schemas.openxmlformats.org/drawingml/2006/table">
            <a:tbl>
              <a:tblPr firstRow="1" bandRow="1">
                <a:tableStyleId>{5C22544A-7EE6-4342-B048-85BDC9FD1C3A}</a:tableStyleId>
              </a:tblPr>
              <a:tblGrid>
                <a:gridCol w="4342704">
                  <a:extLst>
                    <a:ext uri="{9D8B030D-6E8A-4147-A177-3AD203B41FA5}">
                      <a16:colId xmlns:a16="http://schemas.microsoft.com/office/drawing/2014/main" val="586797535"/>
                    </a:ext>
                  </a:extLst>
                </a:gridCol>
                <a:gridCol w="4342704">
                  <a:extLst>
                    <a:ext uri="{9D8B030D-6E8A-4147-A177-3AD203B41FA5}">
                      <a16:colId xmlns:a16="http://schemas.microsoft.com/office/drawing/2014/main" val="503954612"/>
                    </a:ext>
                  </a:extLst>
                </a:gridCol>
              </a:tblGrid>
              <a:tr h="10168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2400" b="1">
                          <a:solidFill>
                            <a:schemeClr val="bg1"/>
                          </a:solidFill>
                          <a:latin typeface="Corbel" panose="020B0503020204020204" pitchFamily="34" charset="0"/>
                        </a:rPr>
                        <a:t>Bit Shifting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14987"/>
                    </a:solidFill>
                  </a:tcPr>
                </a:tc>
                <a:tc>
                  <a:txBody>
                    <a:bodyPr/>
                    <a:lstStyle/>
                    <a:p>
                      <a:pPr marL="0" indent="0" algn="ctr">
                        <a:lnSpc>
                          <a:spcPct val="130000"/>
                        </a:lnSpc>
                        <a:buFont typeface="Arial" panose="020B0604020202020204" pitchFamily="34" charset="0"/>
                        <a:buNone/>
                      </a:pPr>
                      <a:r>
                        <a:rPr lang="en-GB" sz="2000" b="0" i="1">
                          <a:solidFill>
                            <a:schemeClr val="tx1"/>
                          </a:solidFill>
                          <a:latin typeface="Corbel" panose="020B0503020204020204" pitchFamily="34" charset="0"/>
                        </a:rPr>
                        <a:t>DRISA, Li+ 2017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69888047"/>
                  </a:ext>
                </a:extLst>
              </a:tr>
            </a:tbl>
          </a:graphicData>
        </a:graphic>
      </p:graphicFrame>
      <p:graphicFrame>
        <p:nvGraphicFramePr>
          <p:cNvPr id="8" name="Table 7">
            <a:extLst>
              <a:ext uri="{FF2B5EF4-FFF2-40B4-BE49-F238E27FC236}">
                <a16:creationId xmlns:a16="http://schemas.microsoft.com/office/drawing/2014/main" id="{57647A1A-5203-E4A7-F87C-72A4039ED85C}"/>
              </a:ext>
            </a:extLst>
          </p:cNvPr>
          <p:cNvGraphicFramePr>
            <a:graphicFrameLocks noGrp="1"/>
          </p:cNvGraphicFramePr>
          <p:nvPr/>
        </p:nvGraphicFramePr>
        <p:xfrm>
          <a:off x="227098" y="3911030"/>
          <a:ext cx="8685408" cy="1016807"/>
        </p:xfrm>
        <a:graphic>
          <a:graphicData uri="http://schemas.openxmlformats.org/drawingml/2006/table">
            <a:tbl>
              <a:tblPr firstRow="1" bandRow="1">
                <a:tableStyleId>{5C22544A-7EE6-4342-B048-85BDC9FD1C3A}</a:tableStyleId>
              </a:tblPr>
              <a:tblGrid>
                <a:gridCol w="4342704">
                  <a:extLst>
                    <a:ext uri="{9D8B030D-6E8A-4147-A177-3AD203B41FA5}">
                      <a16:colId xmlns:a16="http://schemas.microsoft.com/office/drawing/2014/main" val="1919427309"/>
                    </a:ext>
                  </a:extLst>
                </a:gridCol>
                <a:gridCol w="4342704">
                  <a:extLst>
                    <a:ext uri="{9D8B030D-6E8A-4147-A177-3AD203B41FA5}">
                      <a16:colId xmlns:a16="http://schemas.microsoft.com/office/drawing/2014/main" val="3811479122"/>
                    </a:ext>
                  </a:extLst>
                </a:gridCol>
              </a:tblGrid>
              <a:tr h="10168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2400" b="1">
                          <a:solidFill>
                            <a:schemeClr val="bg1"/>
                          </a:solidFill>
                          <a:latin typeface="Corbel" panose="020B0503020204020204" pitchFamily="34" charset="0"/>
                        </a:rPr>
                        <a:t>Arithmetic Operations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14987"/>
                    </a:solidFill>
                  </a:tcPr>
                </a:tc>
                <a:tc>
                  <a:txBody>
                    <a:bodyPr/>
                    <a:lstStyle/>
                    <a:p>
                      <a:pPr marL="0" indent="0" algn="ctr">
                        <a:lnSpc>
                          <a:spcPct val="130000"/>
                        </a:lnSpc>
                        <a:buFont typeface="Arial" panose="020B0604020202020204" pitchFamily="34" charset="0"/>
                        <a:buNone/>
                      </a:pPr>
                      <a:r>
                        <a:rPr lang="en-GB" sz="2000" b="0" i="1">
                          <a:solidFill>
                            <a:schemeClr val="tx1"/>
                          </a:solidFill>
                          <a:latin typeface="Corbel" panose="020B0503020204020204" pitchFamily="34" charset="0"/>
                        </a:rPr>
                        <a:t>SIMDRAM, </a:t>
                      </a:r>
                      <a:r>
                        <a:rPr lang="en-GB" sz="2000" b="0" i="1" err="1">
                          <a:solidFill>
                            <a:schemeClr val="tx1"/>
                          </a:solidFill>
                          <a:latin typeface="Corbel" panose="020B0503020204020204" pitchFamily="34" charset="0"/>
                        </a:rPr>
                        <a:t>Hajinazar</a:t>
                      </a:r>
                      <a:r>
                        <a:rPr lang="en-GB" sz="2000" b="0" i="1">
                          <a:solidFill>
                            <a:schemeClr val="tx1"/>
                          </a:solidFill>
                          <a:latin typeface="Corbel" panose="020B0503020204020204" pitchFamily="34" charset="0"/>
                        </a:rPr>
                        <a:t> &amp; Oliveira+ 2021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933558895"/>
                  </a:ext>
                </a:extLst>
              </a:tr>
            </a:tbl>
          </a:graphicData>
        </a:graphic>
      </p:graphicFrame>
      <p:sp>
        <p:nvSpPr>
          <p:cNvPr id="10" name="TextBox 9">
            <a:extLst>
              <a:ext uri="{FF2B5EF4-FFF2-40B4-BE49-F238E27FC236}">
                <a16:creationId xmlns:a16="http://schemas.microsoft.com/office/drawing/2014/main" id="{2A2855DA-C419-C145-E424-4A37B1AF2D9F}"/>
              </a:ext>
            </a:extLst>
          </p:cNvPr>
          <p:cNvSpPr txBox="1"/>
          <p:nvPr/>
        </p:nvSpPr>
        <p:spPr>
          <a:xfrm>
            <a:off x="80387" y="5138313"/>
            <a:ext cx="8983226" cy="1186558"/>
          </a:xfrm>
          <a:prstGeom prst="roundRect">
            <a:avLst>
              <a:gd name="adj" fmla="val 4944"/>
            </a:avLst>
          </a:prstGeom>
          <a:solidFill>
            <a:schemeClr val="accent4">
              <a:lumMod val="20000"/>
              <a:lumOff val="80000"/>
            </a:schemeClr>
          </a:solidFill>
          <a:ln w="76200">
            <a:solidFill>
              <a:schemeClr val="accent1"/>
            </a:solidFill>
          </a:ln>
        </p:spPr>
        <p:txBody>
          <a:bodyPr wrap="square" lIns="72000" rIns="72000" rtlCol="0" anchor="ctr" anchorCtr="0">
            <a:noAutofit/>
          </a:bodyPr>
          <a:lstStyle>
            <a:defPPr>
              <a:defRPr lang="en-US"/>
            </a:defPPr>
            <a:lvl1pPr lvl="0" algn="ctr">
              <a:defRPr sz="2200" kern="0">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Existing Processing-using-DRAM architectures</a:t>
            </a:r>
            <a:b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b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only support a </a:t>
            </a:r>
            <a:r>
              <a:rPr kumimoji="0" lang="en-US" sz="3200" b="1" i="0" u="none" strike="noStrike" kern="0" cap="none" spc="0" normalizeH="0" baseline="0" noProof="0">
                <a:ln>
                  <a:noFill/>
                </a:ln>
                <a:solidFill>
                  <a:srgbClr val="FF0000"/>
                </a:solidFill>
                <a:effectLst/>
                <a:uLnTx/>
                <a:uFillTx/>
                <a:latin typeface="Corbel" panose="020B0503020204020204" pitchFamily="34" charset="0"/>
                <a:ea typeface="+mn-ea"/>
                <a:cs typeface="+mn-cs"/>
              </a:rPr>
              <a:t>limited range </a:t>
            </a: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of operations</a:t>
            </a:r>
          </a:p>
        </p:txBody>
      </p:sp>
    </p:spTree>
    <p:custDataLst>
      <p:tags r:id="rId1"/>
    </p:custDataLst>
    <p:extLst>
      <p:ext uri="{BB962C8B-B14F-4D97-AF65-F5344CB8AC3E}">
        <p14:creationId xmlns:p14="http://schemas.microsoft.com/office/powerpoint/2010/main" val="1545536650"/>
      </p:ext>
    </p:extLst>
  </p:cSld>
  <p:clrMapOvr>
    <a:masterClrMapping/>
  </p:clrMapOvr>
  <mc:AlternateContent xmlns:mc="http://schemas.openxmlformats.org/markup-compatibility/2006" xmlns:p14="http://schemas.microsoft.com/office/powerpoint/2010/main">
    <mc:Choice Requires="p14">
      <p:transition p14:dur="200" advTm="1125">
        <p:fade/>
      </p:transition>
    </mc:Choice>
    <mc:Fallback xmlns="">
      <p:transition advTm="112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9BB3C-BDB2-0D4E-A0F6-0F383DF93FA4}"/>
              </a:ext>
            </a:extLst>
          </p:cNvPr>
          <p:cNvSpPr>
            <a:spLocks noGrp="1"/>
          </p:cNvSpPr>
          <p:nvPr>
            <p:ph type="title"/>
          </p:nvPr>
        </p:nvSpPr>
        <p:spPr>
          <a:xfrm>
            <a:off x="457200" y="843376"/>
            <a:ext cx="8229600" cy="740193"/>
          </a:xfrm>
        </p:spPr>
        <p:txBody>
          <a:bodyPr>
            <a:normAutofit/>
          </a:bodyPr>
          <a:lstStyle/>
          <a:p>
            <a:pPr algn="ctr"/>
            <a:r>
              <a:rPr lang="en-US"/>
              <a:t>The Goal of pLUTo</a:t>
            </a:r>
            <a:endParaRPr lang="en-US" sz="4000"/>
          </a:p>
        </p:txBody>
      </p:sp>
      <p:sp>
        <p:nvSpPr>
          <p:cNvPr id="4" name="TextBox 3">
            <a:extLst>
              <a:ext uri="{FF2B5EF4-FFF2-40B4-BE49-F238E27FC236}">
                <a16:creationId xmlns:a16="http://schemas.microsoft.com/office/drawing/2014/main" id="{21D018E2-4352-C005-6341-039BA07E849B}"/>
              </a:ext>
            </a:extLst>
          </p:cNvPr>
          <p:cNvSpPr txBox="1"/>
          <p:nvPr/>
        </p:nvSpPr>
        <p:spPr>
          <a:xfrm>
            <a:off x="235527" y="2220107"/>
            <a:ext cx="8672946" cy="2725966"/>
          </a:xfrm>
          <a:prstGeom prst="roundRect">
            <a:avLst>
              <a:gd name="adj" fmla="val 4944"/>
            </a:avLst>
          </a:prstGeom>
          <a:solidFill>
            <a:schemeClr val="accent4">
              <a:lumMod val="20000"/>
              <a:lumOff val="80000"/>
            </a:schemeClr>
          </a:solidFill>
          <a:ln w="76200">
            <a:solidFill>
              <a:schemeClr val="accent1"/>
            </a:solidFill>
          </a:ln>
        </p:spPr>
        <p:txBody>
          <a:bodyPr wrap="square" lIns="72000" rIns="72000" rtlCol="0" anchor="ctr" anchorCtr="0">
            <a:noAutofit/>
          </a:bodyPr>
          <a:lstStyle>
            <a:defPPr>
              <a:defRPr lang="en-US"/>
            </a:defPPr>
            <a:lvl1pPr lvl="0" algn="ctr">
              <a:defRPr sz="2200" kern="0">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a:ln>
                  <a:noFill/>
                </a:ln>
                <a:solidFill>
                  <a:srgbClr val="4472C4"/>
                </a:solidFill>
                <a:effectLst/>
                <a:uLnTx/>
                <a:uFillTx/>
                <a:latin typeface="Corbel" panose="020B0503020204020204" pitchFamily="34" charset="0"/>
                <a:ea typeface="+mn-ea"/>
                <a:cs typeface="+mn-cs"/>
              </a:rPr>
              <a:t>Extend</a:t>
            </a: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 Processing-using-DRAM to support</a:t>
            </a:r>
            <a:b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b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the execution of </a:t>
            </a:r>
            <a:r>
              <a:rPr kumimoji="0" lang="en-US" sz="3200" b="1" i="1" u="none" strike="noStrike" kern="0" cap="none" spc="0" normalizeH="0" baseline="0" noProof="0">
                <a:ln>
                  <a:noFill/>
                </a:ln>
                <a:solidFill>
                  <a:srgbClr val="4472C4"/>
                </a:solidFill>
                <a:effectLst/>
                <a:uLnTx/>
                <a:uFillTx/>
                <a:latin typeface="Corbel" panose="020B0503020204020204" pitchFamily="34" charset="0"/>
                <a:ea typeface="+mn-ea"/>
                <a:cs typeface="+mn-cs"/>
              </a:rPr>
              <a:t>arbitrarily complex operations</a:t>
            </a:r>
          </a:p>
        </p:txBody>
      </p:sp>
      <p:sp>
        <p:nvSpPr>
          <p:cNvPr id="3" name="Slide Number Placeholder 2">
            <a:extLst>
              <a:ext uri="{FF2B5EF4-FFF2-40B4-BE49-F238E27FC236}">
                <a16:creationId xmlns:a16="http://schemas.microsoft.com/office/drawing/2014/main" id="{BAD4E34E-73B8-2176-23AF-1FDC3B2B7A5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3254082545"/>
      </p:ext>
    </p:extLst>
  </p:cSld>
  <p:clrMapOvr>
    <a:masterClrMapping/>
  </p:clrMapOvr>
  <mc:AlternateContent xmlns:mc="http://schemas.openxmlformats.org/markup-compatibility/2006" xmlns:p14="http://schemas.microsoft.com/office/powerpoint/2010/main">
    <mc:Choice Requires="p14">
      <p:transition p14:dur="200" advTm="416">
        <p:fade/>
      </p:transition>
    </mc:Choice>
    <mc:Fallback xmlns="">
      <p:transition advTm="41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4F75345-E31E-267D-A15A-4BC0CA4BC36B}"/>
              </a:ext>
            </a:extLst>
          </p:cNvPr>
          <p:cNvSpPr/>
          <p:nvPr/>
        </p:nvSpPr>
        <p:spPr>
          <a:xfrm>
            <a:off x="798785" y="754116"/>
            <a:ext cx="7546427" cy="207053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3" name="Oval 2">
            <a:extLst>
              <a:ext uri="{FF2B5EF4-FFF2-40B4-BE49-F238E27FC236}">
                <a16:creationId xmlns:a16="http://schemas.microsoft.com/office/drawing/2014/main" id="{A89E4BF1-5948-247B-1624-8CD07DEEE275}"/>
              </a:ext>
            </a:extLst>
          </p:cNvPr>
          <p:cNvSpPr/>
          <p:nvPr/>
        </p:nvSpPr>
        <p:spPr>
          <a:xfrm>
            <a:off x="4004369" y="1232626"/>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4" name="Title 1" descr=" 6">
            <a:extLst>
              <a:ext uri="{FF2B5EF4-FFF2-40B4-BE49-F238E27FC236}">
                <a16:creationId xmlns:a16="http://schemas.microsoft.com/office/drawing/2014/main" id="{4C7FE583-1732-0318-F3D9-50E239B168E8}"/>
              </a:ext>
            </a:extLst>
          </p:cNvPr>
          <p:cNvSpPr txBox="1">
            <a:spLocks/>
          </p:cNvSpPr>
          <p:nvPr/>
        </p:nvSpPr>
        <p:spPr>
          <a:xfrm>
            <a:off x="457200" y="0"/>
            <a:ext cx="8229600"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pLUTo: Key Idea </a:t>
            </a:r>
          </a:p>
        </p:txBody>
      </p:sp>
      <p:sp>
        <p:nvSpPr>
          <p:cNvPr id="5" name="Slide Number Placeholder 4">
            <a:extLst>
              <a:ext uri="{FF2B5EF4-FFF2-40B4-BE49-F238E27FC236}">
                <a16:creationId xmlns:a16="http://schemas.microsoft.com/office/drawing/2014/main" id="{6E1C5E70-FCDD-6E3C-1E36-0600CF26E99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
        <p:nvSpPr>
          <p:cNvPr id="12" name="Oval 11">
            <a:extLst>
              <a:ext uri="{FF2B5EF4-FFF2-40B4-BE49-F238E27FC236}">
                <a16:creationId xmlns:a16="http://schemas.microsoft.com/office/drawing/2014/main" id="{BD82B0AD-5AEF-3847-3B3F-624087253465}"/>
              </a:ext>
            </a:extLst>
          </p:cNvPr>
          <p:cNvSpPr/>
          <p:nvPr/>
        </p:nvSpPr>
        <p:spPr>
          <a:xfrm>
            <a:off x="6656498" y="1002848"/>
            <a:ext cx="1147262"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endParaRPr kumimoji="0" lang="en-CH"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13" name="Rounded Rectangle 12">
            <a:extLst>
              <a:ext uri="{FF2B5EF4-FFF2-40B4-BE49-F238E27FC236}">
                <a16:creationId xmlns:a16="http://schemas.microsoft.com/office/drawing/2014/main" id="{46DED1F9-80C7-6D24-C550-0C5D4407C6BB}"/>
              </a:ext>
            </a:extLst>
          </p:cNvPr>
          <p:cNvSpPr/>
          <p:nvPr/>
        </p:nvSpPr>
        <p:spPr>
          <a:xfrm>
            <a:off x="6656498" y="2269962"/>
            <a:ext cx="1147262" cy="346842"/>
          </a:xfrm>
          <a:prstGeom prst="roundRect">
            <a:avLst/>
          </a:prstGeom>
          <a:solidFill>
            <a:schemeClr val="accent4">
              <a:lumMod val="60000"/>
              <a:lumOff val="4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a:t>
            </a:r>
          </a:p>
        </p:txBody>
      </p:sp>
      <p:sp>
        <p:nvSpPr>
          <p:cNvPr id="14" name="Oval 13">
            <a:extLst>
              <a:ext uri="{FF2B5EF4-FFF2-40B4-BE49-F238E27FC236}">
                <a16:creationId xmlns:a16="http://schemas.microsoft.com/office/drawing/2014/main" id="{034023F0-8172-213F-EBEC-A14B45226FDD}"/>
              </a:ext>
            </a:extLst>
          </p:cNvPr>
          <p:cNvSpPr/>
          <p:nvPr/>
        </p:nvSpPr>
        <p:spPr>
          <a:xfrm>
            <a:off x="1556517" y="1191746"/>
            <a:ext cx="714703" cy="693682"/>
          </a:xfrm>
          <a:prstGeom prst="ellipse">
            <a:avLst/>
          </a:prstGeom>
          <a:solidFill>
            <a:schemeClr val="accent4">
              <a:lumMod val="20000"/>
              <a:lumOff val="80000"/>
            </a:schemeClr>
          </a:solidFill>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15" name="Rounded Rectangle 14">
            <a:extLst>
              <a:ext uri="{FF2B5EF4-FFF2-40B4-BE49-F238E27FC236}">
                <a16:creationId xmlns:a16="http://schemas.microsoft.com/office/drawing/2014/main" id="{BEDA25C8-1E39-A586-8207-0510E83B9487}"/>
              </a:ext>
            </a:extLst>
          </p:cNvPr>
          <p:cNvSpPr/>
          <p:nvPr/>
        </p:nvSpPr>
        <p:spPr>
          <a:xfrm>
            <a:off x="1340236" y="2269962"/>
            <a:ext cx="1147262" cy="346842"/>
          </a:xfrm>
          <a:prstGeom prst="roundRect">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a:t>
            </a:r>
          </a:p>
        </p:txBody>
      </p:sp>
      <p:sp>
        <p:nvSpPr>
          <p:cNvPr id="16" name="Oval 15">
            <a:extLst>
              <a:ext uri="{FF2B5EF4-FFF2-40B4-BE49-F238E27FC236}">
                <a16:creationId xmlns:a16="http://schemas.microsoft.com/office/drawing/2014/main" id="{FAA6C83E-C7E5-7413-7A9D-54DD23529667}"/>
              </a:ext>
            </a:extLst>
          </p:cNvPr>
          <p:cNvSpPr/>
          <p:nvPr/>
        </p:nvSpPr>
        <p:spPr>
          <a:xfrm>
            <a:off x="1340236" y="981829"/>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8" name="Hexagon 7">
            <a:extLst>
              <a:ext uri="{FF2B5EF4-FFF2-40B4-BE49-F238E27FC236}">
                <a16:creationId xmlns:a16="http://schemas.microsoft.com/office/drawing/2014/main" id="{0C1CAD20-F880-D2E3-8045-B58491FD5DFE}"/>
              </a:ext>
            </a:extLst>
          </p:cNvPr>
          <p:cNvSpPr/>
          <p:nvPr/>
        </p:nvSpPr>
        <p:spPr>
          <a:xfrm>
            <a:off x="3788980" y="1114368"/>
            <a:ext cx="1566041" cy="1350035"/>
          </a:xfrm>
          <a:prstGeom prst="hexagon">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3200" b="1" i="0" u="none" strike="noStrike" kern="1200" cap="none" spc="0" normalizeH="0" baseline="0" noProof="0">
                <a:ln>
                  <a:noFill/>
                </a:ln>
                <a:solidFill>
                  <a:prstClr val="white"/>
                </a:solidFill>
                <a:effectLst/>
                <a:uLnTx/>
                <a:uFillTx/>
                <a:latin typeface="Corbel" panose="020B0503020204020204" pitchFamily="34" charset="0"/>
                <a:ea typeface="+mn-ea"/>
                <a:cs typeface="+mn-cs"/>
              </a:rPr>
              <a:t>ALU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3200" b="1"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pic>
        <p:nvPicPr>
          <p:cNvPr id="10" name="Graphic 9" descr="Single gear">
            <a:extLst>
              <a:ext uri="{FF2B5EF4-FFF2-40B4-BE49-F238E27FC236}">
                <a16:creationId xmlns:a16="http://schemas.microsoft.com/office/drawing/2014/main" id="{90B34766-A81B-A316-76C0-A257CFBA95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14647" y="1728677"/>
            <a:ext cx="714706" cy="714706"/>
          </a:xfrm>
          <a:prstGeom prst="rect">
            <a:avLst/>
          </a:prstGeom>
        </p:spPr>
      </p:pic>
      <p:sp>
        <p:nvSpPr>
          <p:cNvPr id="6" name="Oval 5">
            <a:extLst>
              <a:ext uri="{FF2B5EF4-FFF2-40B4-BE49-F238E27FC236}">
                <a16:creationId xmlns:a16="http://schemas.microsoft.com/office/drawing/2014/main" id="{4BBC4D23-4637-B102-7B62-7E474CDE543D}"/>
              </a:ext>
            </a:extLst>
          </p:cNvPr>
          <p:cNvSpPr/>
          <p:nvPr/>
        </p:nvSpPr>
        <p:spPr>
          <a:xfrm>
            <a:off x="6656498" y="1002848"/>
            <a:ext cx="1147262"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f</a:t>
            </a:r>
            <a:r>
              <a:rPr kumimoji="0" lang="en-CH"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Tree>
    <p:extLst>
      <p:ext uri="{BB962C8B-B14F-4D97-AF65-F5344CB8AC3E}">
        <p14:creationId xmlns:p14="http://schemas.microsoft.com/office/powerpoint/2010/main" val="2087125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advTm="258">
        <p159:morph option="byObject"/>
      </p:transition>
    </mc:Choice>
    <mc:Fallback xmlns="">
      <p:transition spd="med" advTm="258">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655CB0B7-2BCA-3226-094B-FFE48DB36A13}"/>
              </a:ext>
            </a:extLst>
          </p:cNvPr>
          <p:cNvSpPr/>
          <p:nvPr/>
        </p:nvSpPr>
        <p:spPr>
          <a:xfrm>
            <a:off x="798785" y="3564780"/>
            <a:ext cx="7546428" cy="2296923"/>
          </a:xfrm>
          <a:prstGeom prst="roundRect">
            <a:avLst/>
          </a:prstGeom>
          <a:solidFill>
            <a:schemeClr val="accent5">
              <a:lumMod val="20000"/>
              <a:lumOff val="8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30" name="Oval 29">
            <a:extLst>
              <a:ext uri="{FF2B5EF4-FFF2-40B4-BE49-F238E27FC236}">
                <a16:creationId xmlns:a16="http://schemas.microsoft.com/office/drawing/2014/main" id="{6C1DB706-F764-F350-039D-195884DE35BA}"/>
              </a:ext>
            </a:extLst>
          </p:cNvPr>
          <p:cNvSpPr/>
          <p:nvPr/>
        </p:nvSpPr>
        <p:spPr>
          <a:xfrm>
            <a:off x="6656500" y="3999834"/>
            <a:ext cx="1147260"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t>
            </a:r>
            <a:endParaRPr kumimoji="0" lang="en-GB" sz="16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24" name="Rounded Rectangle 23">
            <a:extLst>
              <a:ext uri="{FF2B5EF4-FFF2-40B4-BE49-F238E27FC236}">
                <a16:creationId xmlns:a16="http://schemas.microsoft.com/office/drawing/2014/main" id="{6FF8EF0C-7E4B-E048-5A1C-411E2DF4A86E}"/>
              </a:ext>
            </a:extLst>
          </p:cNvPr>
          <p:cNvSpPr/>
          <p:nvPr/>
        </p:nvSpPr>
        <p:spPr>
          <a:xfrm>
            <a:off x="3252351" y="3778364"/>
            <a:ext cx="2639294" cy="1546062"/>
          </a:xfrm>
          <a:prstGeom prst="roundRect">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pic>
        <p:nvPicPr>
          <p:cNvPr id="25" name="Graphic 24" descr="Table with solid fill">
            <a:extLst>
              <a:ext uri="{FF2B5EF4-FFF2-40B4-BE49-F238E27FC236}">
                <a16:creationId xmlns:a16="http://schemas.microsoft.com/office/drawing/2014/main" id="{48A6851C-0D9B-8B53-8944-55149A580B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3537" y="3408131"/>
            <a:ext cx="2296922" cy="2296922"/>
          </a:xfrm>
          <a:prstGeom prst="rect">
            <a:avLst/>
          </a:prstGeom>
        </p:spPr>
      </p:pic>
      <p:sp>
        <p:nvSpPr>
          <p:cNvPr id="16" name="Rounded Rectangle 15">
            <a:extLst>
              <a:ext uri="{FF2B5EF4-FFF2-40B4-BE49-F238E27FC236}">
                <a16:creationId xmlns:a16="http://schemas.microsoft.com/office/drawing/2014/main" id="{88F93290-9DBB-EFFC-9A43-B5E1FB35882C}"/>
              </a:ext>
            </a:extLst>
          </p:cNvPr>
          <p:cNvSpPr/>
          <p:nvPr/>
        </p:nvSpPr>
        <p:spPr>
          <a:xfrm>
            <a:off x="1340236" y="5287967"/>
            <a:ext cx="1147262" cy="346842"/>
          </a:xfrm>
          <a:prstGeom prst="roundRect">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a:t>
            </a:r>
          </a:p>
        </p:txBody>
      </p:sp>
      <p:sp>
        <p:nvSpPr>
          <p:cNvPr id="19" name="Rounded Rectangle 18">
            <a:extLst>
              <a:ext uri="{FF2B5EF4-FFF2-40B4-BE49-F238E27FC236}">
                <a16:creationId xmlns:a16="http://schemas.microsoft.com/office/drawing/2014/main" id="{BEC3947B-D707-DD3B-3510-133991C8F410}"/>
              </a:ext>
            </a:extLst>
          </p:cNvPr>
          <p:cNvSpPr/>
          <p:nvPr/>
        </p:nvSpPr>
        <p:spPr>
          <a:xfrm>
            <a:off x="6656498" y="5287967"/>
            <a:ext cx="1147262" cy="346842"/>
          </a:xfrm>
          <a:prstGeom prst="roundRect">
            <a:avLst/>
          </a:prstGeom>
          <a:solidFill>
            <a:schemeClr val="accent4">
              <a:lumMod val="60000"/>
              <a:lumOff val="4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a:t>
            </a:r>
          </a:p>
        </p:txBody>
      </p:sp>
      <p:sp>
        <p:nvSpPr>
          <p:cNvPr id="3" name="Oval 2">
            <a:extLst>
              <a:ext uri="{FF2B5EF4-FFF2-40B4-BE49-F238E27FC236}">
                <a16:creationId xmlns:a16="http://schemas.microsoft.com/office/drawing/2014/main" id="{FD166C4F-B297-5E59-E434-4AAF17001221}"/>
              </a:ext>
            </a:extLst>
          </p:cNvPr>
          <p:cNvSpPr/>
          <p:nvPr/>
        </p:nvSpPr>
        <p:spPr>
          <a:xfrm>
            <a:off x="3998367" y="1232626"/>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4" name="Title 1" descr=" 6">
            <a:extLst>
              <a:ext uri="{FF2B5EF4-FFF2-40B4-BE49-F238E27FC236}">
                <a16:creationId xmlns:a16="http://schemas.microsoft.com/office/drawing/2014/main" id="{4C7FE583-1732-0318-F3D9-50E239B168E8}"/>
              </a:ext>
            </a:extLst>
          </p:cNvPr>
          <p:cNvSpPr txBox="1">
            <a:spLocks/>
          </p:cNvSpPr>
          <p:nvPr/>
        </p:nvSpPr>
        <p:spPr>
          <a:xfrm>
            <a:off x="457200" y="0"/>
            <a:ext cx="8229600"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pLUTo: Key Idea </a:t>
            </a:r>
          </a:p>
        </p:txBody>
      </p:sp>
      <p:sp>
        <p:nvSpPr>
          <p:cNvPr id="8" name="Hexagon 7">
            <a:extLst>
              <a:ext uri="{FF2B5EF4-FFF2-40B4-BE49-F238E27FC236}">
                <a16:creationId xmlns:a16="http://schemas.microsoft.com/office/drawing/2014/main" id="{0C1CAD20-F880-D2E3-8045-B58491FD5DFE}"/>
              </a:ext>
            </a:extLst>
          </p:cNvPr>
          <p:cNvSpPr/>
          <p:nvPr/>
        </p:nvSpPr>
        <p:spPr>
          <a:xfrm>
            <a:off x="3788978" y="1114368"/>
            <a:ext cx="1566041" cy="1350035"/>
          </a:xfrm>
          <a:prstGeom prst="hexagon">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3200" b="1" i="0" u="none" strike="noStrike" kern="1200" cap="none" spc="0" normalizeH="0" baseline="0" noProof="0">
                <a:ln>
                  <a:noFill/>
                </a:ln>
                <a:solidFill>
                  <a:prstClr val="white"/>
                </a:solidFill>
                <a:effectLst/>
                <a:uLnTx/>
                <a:uFillTx/>
                <a:latin typeface="Corbel" panose="020B0503020204020204" pitchFamily="34" charset="0"/>
                <a:ea typeface="+mn-ea"/>
                <a:cs typeface="+mn-cs"/>
              </a:rPr>
              <a:t>ALU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3200" b="1"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pic>
        <p:nvPicPr>
          <p:cNvPr id="10" name="Graphic 9" descr="Single gear">
            <a:extLst>
              <a:ext uri="{FF2B5EF4-FFF2-40B4-BE49-F238E27FC236}">
                <a16:creationId xmlns:a16="http://schemas.microsoft.com/office/drawing/2014/main" id="{90B34766-A81B-A316-76C0-A257CFBA95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4645" y="1728677"/>
            <a:ext cx="714706" cy="714706"/>
          </a:xfrm>
          <a:prstGeom prst="rect">
            <a:avLst/>
          </a:prstGeom>
        </p:spPr>
      </p:pic>
      <p:sp>
        <p:nvSpPr>
          <p:cNvPr id="7" name="Oval 6">
            <a:extLst>
              <a:ext uri="{FF2B5EF4-FFF2-40B4-BE49-F238E27FC236}">
                <a16:creationId xmlns:a16="http://schemas.microsoft.com/office/drawing/2014/main" id="{470A2C6D-3069-1D38-8437-A898FD2BBD99}"/>
              </a:ext>
            </a:extLst>
          </p:cNvPr>
          <p:cNvSpPr/>
          <p:nvPr/>
        </p:nvSpPr>
        <p:spPr>
          <a:xfrm>
            <a:off x="1556517" y="1191746"/>
            <a:ext cx="714703" cy="693682"/>
          </a:xfrm>
          <a:prstGeom prst="ellipse">
            <a:avLst/>
          </a:prstGeom>
          <a:solidFill>
            <a:schemeClr val="accent4">
              <a:lumMod val="20000"/>
              <a:lumOff val="80000"/>
            </a:schemeClr>
          </a:solidFill>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6" name="Rounded Rectangle 5">
            <a:extLst>
              <a:ext uri="{FF2B5EF4-FFF2-40B4-BE49-F238E27FC236}">
                <a16:creationId xmlns:a16="http://schemas.microsoft.com/office/drawing/2014/main" id="{EF95654E-5644-86C6-56B1-58E5EA0B00F4}"/>
              </a:ext>
            </a:extLst>
          </p:cNvPr>
          <p:cNvSpPr/>
          <p:nvPr/>
        </p:nvSpPr>
        <p:spPr>
          <a:xfrm>
            <a:off x="1340236" y="2269962"/>
            <a:ext cx="1147262" cy="346842"/>
          </a:xfrm>
          <a:prstGeom prst="roundRect">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a:t>
            </a:r>
          </a:p>
        </p:txBody>
      </p:sp>
      <p:sp>
        <p:nvSpPr>
          <p:cNvPr id="9" name="Oval 8">
            <a:extLst>
              <a:ext uri="{FF2B5EF4-FFF2-40B4-BE49-F238E27FC236}">
                <a16:creationId xmlns:a16="http://schemas.microsoft.com/office/drawing/2014/main" id="{BE418B42-84FB-B1A6-088A-88CAD7AEAD08}"/>
              </a:ext>
            </a:extLst>
          </p:cNvPr>
          <p:cNvSpPr/>
          <p:nvPr/>
        </p:nvSpPr>
        <p:spPr>
          <a:xfrm>
            <a:off x="6656498" y="1002848"/>
            <a:ext cx="1147262"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f</a:t>
            </a:r>
            <a:r>
              <a:rPr kumimoji="0" lang="en-CH"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11" name="Rounded Rectangle 10">
            <a:extLst>
              <a:ext uri="{FF2B5EF4-FFF2-40B4-BE49-F238E27FC236}">
                <a16:creationId xmlns:a16="http://schemas.microsoft.com/office/drawing/2014/main" id="{F543C05D-8D90-1B4A-EDAF-E057B4C5FBFB}"/>
              </a:ext>
            </a:extLst>
          </p:cNvPr>
          <p:cNvSpPr/>
          <p:nvPr/>
        </p:nvSpPr>
        <p:spPr>
          <a:xfrm>
            <a:off x="6656498" y="2269962"/>
            <a:ext cx="1147262" cy="346842"/>
          </a:xfrm>
          <a:prstGeom prst="roundRect">
            <a:avLst/>
          </a:prstGeom>
          <a:solidFill>
            <a:schemeClr val="accent4">
              <a:lumMod val="60000"/>
              <a:lumOff val="4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a:t>
            </a:r>
          </a:p>
        </p:txBody>
      </p:sp>
      <p:sp>
        <p:nvSpPr>
          <p:cNvPr id="2" name="Rounded Rectangle 1">
            <a:extLst>
              <a:ext uri="{FF2B5EF4-FFF2-40B4-BE49-F238E27FC236}">
                <a16:creationId xmlns:a16="http://schemas.microsoft.com/office/drawing/2014/main" id="{54F75345-E31E-267D-A15A-4BC0CA4BC36B}"/>
              </a:ext>
            </a:extLst>
          </p:cNvPr>
          <p:cNvSpPr/>
          <p:nvPr/>
        </p:nvSpPr>
        <p:spPr>
          <a:xfrm>
            <a:off x="798785" y="754116"/>
            <a:ext cx="7546427" cy="207053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7" name="Oval 16">
            <a:extLst>
              <a:ext uri="{FF2B5EF4-FFF2-40B4-BE49-F238E27FC236}">
                <a16:creationId xmlns:a16="http://schemas.microsoft.com/office/drawing/2014/main" id="{9CB6EC71-251C-0244-C240-55F3E3EF04E8}"/>
              </a:ext>
            </a:extLst>
          </p:cNvPr>
          <p:cNvSpPr/>
          <p:nvPr/>
        </p:nvSpPr>
        <p:spPr>
          <a:xfrm>
            <a:off x="1340236" y="981829"/>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5" name="Slide Number Placeholder 4">
            <a:extLst>
              <a:ext uri="{FF2B5EF4-FFF2-40B4-BE49-F238E27FC236}">
                <a16:creationId xmlns:a16="http://schemas.microsoft.com/office/drawing/2014/main" id="{6E1C5E70-FCDD-6E3C-1E36-0600CF26E99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
        <p:nvSpPr>
          <p:cNvPr id="15" name="Down Arrow 14">
            <a:extLst>
              <a:ext uri="{FF2B5EF4-FFF2-40B4-BE49-F238E27FC236}">
                <a16:creationId xmlns:a16="http://schemas.microsoft.com/office/drawing/2014/main" id="{37938AB3-7490-DA05-8EA5-55FE861E992E}"/>
              </a:ext>
            </a:extLst>
          </p:cNvPr>
          <p:cNvSpPr/>
          <p:nvPr/>
        </p:nvSpPr>
        <p:spPr>
          <a:xfrm>
            <a:off x="4353337" y="2950470"/>
            <a:ext cx="437322" cy="4884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27" name="Oval 26">
            <a:extLst>
              <a:ext uri="{FF2B5EF4-FFF2-40B4-BE49-F238E27FC236}">
                <a16:creationId xmlns:a16="http://schemas.microsoft.com/office/drawing/2014/main" id="{D5956C20-E7EF-32A8-59C7-25442F461B0A}"/>
              </a:ext>
            </a:extLst>
          </p:cNvPr>
          <p:cNvSpPr/>
          <p:nvPr/>
        </p:nvSpPr>
        <p:spPr>
          <a:xfrm>
            <a:off x="3998367" y="3994637"/>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26" name="Oval 25">
            <a:extLst>
              <a:ext uri="{FF2B5EF4-FFF2-40B4-BE49-F238E27FC236}">
                <a16:creationId xmlns:a16="http://schemas.microsoft.com/office/drawing/2014/main" id="{7FBDE41A-5758-D624-753E-044CBFB3900B}"/>
              </a:ext>
            </a:extLst>
          </p:cNvPr>
          <p:cNvSpPr/>
          <p:nvPr/>
        </p:nvSpPr>
        <p:spPr>
          <a:xfrm>
            <a:off x="3998367" y="3994637"/>
            <a:ext cx="1147260"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LUT</a:t>
            </a:r>
            <a:r>
              <a:rPr kumimoji="0" lang="en-CH" sz="24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endParaRPr kumimoji="0" lang="en-GB" sz="12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31" name="Oval 30">
            <a:extLst>
              <a:ext uri="{FF2B5EF4-FFF2-40B4-BE49-F238E27FC236}">
                <a16:creationId xmlns:a16="http://schemas.microsoft.com/office/drawing/2014/main" id="{F74F451A-874E-1FCE-8DC1-1FEBBF45E014}"/>
              </a:ext>
            </a:extLst>
          </p:cNvPr>
          <p:cNvSpPr/>
          <p:nvPr/>
        </p:nvSpPr>
        <p:spPr>
          <a:xfrm>
            <a:off x="1340236" y="3991082"/>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Tree>
    <p:custDataLst>
      <p:tags r:id="rId1"/>
    </p:custDataLst>
    <p:extLst>
      <p:ext uri="{BB962C8B-B14F-4D97-AF65-F5344CB8AC3E}">
        <p14:creationId xmlns:p14="http://schemas.microsoft.com/office/powerpoint/2010/main" val="4157577635"/>
      </p:ext>
    </p:extLst>
  </p:cSld>
  <p:clrMapOvr>
    <a:masterClrMapping/>
  </p:clrMapOvr>
  <mc:AlternateContent xmlns:mc="http://schemas.openxmlformats.org/markup-compatibility/2006" xmlns:p14="http://schemas.microsoft.com/office/powerpoint/2010/main">
    <mc:Choice Requires="p14">
      <p:transition spd="med" p14:dur="700" advTm="614">
        <p:fade/>
      </p:transition>
    </mc:Choice>
    <mc:Fallback xmlns="">
      <p:transition spd="med" advTm="6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par>
                          <p:cTn id="11" fill="hold">
                            <p:stCondLst>
                              <p:cond delay="1000"/>
                            </p:stCondLst>
                            <p:childTnLst>
                              <p:par>
                                <p:cTn id="12" presetID="53" presetClass="exit" presetSubtype="32" fill="hold" grpId="0" nodeType="afterEffect">
                                  <p:stCondLst>
                                    <p:cond delay="0"/>
                                  </p:stCondLst>
                                  <p:childTnLst>
                                    <p:anim calcmode="lin" valueType="num">
                                      <p:cBhvr>
                                        <p:cTn id="13" dur="500"/>
                                        <p:tgtEl>
                                          <p:spTgt spid="27"/>
                                        </p:tgtEl>
                                        <p:attrNameLst>
                                          <p:attrName>ppt_w</p:attrName>
                                        </p:attrNameLst>
                                      </p:cBhvr>
                                      <p:tavLst>
                                        <p:tav tm="0">
                                          <p:val>
                                            <p:strVal val="ppt_w"/>
                                          </p:val>
                                        </p:tav>
                                        <p:tav tm="100000">
                                          <p:val>
                                            <p:fltVal val="0"/>
                                          </p:val>
                                        </p:tav>
                                      </p:tavLst>
                                    </p:anim>
                                    <p:anim calcmode="lin" valueType="num">
                                      <p:cBhvr>
                                        <p:cTn id="14" dur="500"/>
                                        <p:tgtEl>
                                          <p:spTgt spid="27"/>
                                        </p:tgtEl>
                                        <p:attrNameLst>
                                          <p:attrName>ppt_h</p:attrName>
                                        </p:attrNameLst>
                                      </p:cBhvr>
                                      <p:tavLst>
                                        <p:tav tm="0">
                                          <p:val>
                                            <p:strVal val="ppt_h"/>
                                          </p:val>
                                        </p:tav>
                                        <p:tav tm="100000">
                                          <p:val>
                                            <p:fltVal val="0"/>
                                          </p:val>
                                        </p:tav>
                                      </p:tavLst>
                                    </p:anim>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path" presetSubtype="0" accel="50000" decel="50000" fill="hold" grpId="1" nodeType="clickEffect">
                                  <p:stCondLst>
                                    <p:cond delay="0"/>
                                  </p:stCondLst>
                                  <p:childTnLst>
                                    <p:animMotion origin="layout" path="M 0 2.59259E-6 L 0.0776 0.04004 C 0.0941 0.04907 0.11858 0.05393 0.14392 0.05393 C 0.17309 0.05393 0.19635 0.04907 0.21285 0.04004 L 0.29097 2.59259E-6 " pathEditMode="relative" rAng="0" ptsTypes="AAAAA">
                                      <p:cBhvr>
                                        <p:cTn id="25" dur="1000" fill="hold"/>
                                        <p:tgtEl>
                                          <p:spTgt spid="26"/>
                                        </p:tgtEl>
                                        <p:attrNameLst>
                                          <p:attrName>ppt_x</p:attrName>
                                          <p:attrName>ppt_y</p:attrName>
                                        </p:attrNameLst>
                                      </p:cBhvr>
                                      <p:rCtr x="14549"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26"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042B1278-B9B5-7D8F-79B9-C616679C119B}"/>
              </a:ext>
            </a:extLst>
          </p:cNvPr>
          <p:cNvSpPr/>
          <p:nvPr/>
        </p:nvSpPr>
        <p:spPr>
          <a:xfrm>
            <a:off x="798785" y="3564780"/>
            <a:ext cx="7546428" cy="2296923"/>
          </a:xfrm>
          <a:prstGeom prst="roundRect">
            <a:avLst/>
          </a:prstGeom>
          <a:solidFill>
            <a:schemeClr val="accent5">
              <a:lumMod val="20000"/>
              <a:lumOff val="8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70F0C87A-D7CF-8A67-5028-F3BF63321301}"/>
              </a:ext>
            </a:extLst>
          </p:cNvPr>
          <p:cNvSpPr/>
          <p:nvPr/>
        </p:nvSpPr>
        <p:spPr>
          <a:xfrm>
            <a:off x="3252351" y="3778364"/>
            <a:ext cx="2639294" cy="1546062"/>
          </a:xfrm>
          <a:prstGeom prst="roundRect">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pic>
        <p:nvPicPr>
          <p:cNvPr id="25" name="Graphic 24" descr="Table with solid fill">
            <a:extLst>
              <a:ext uri="{FF2B5EF4-FFF2-40B4-BE49-F238E27FC236}">
                <a16:creationId xmlns:a16="http://schemas.microsoft.com/office/drawing/2014/main" id="{4DB75DD4-0C3D-DD7F-420F-439AB0E6EA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3537" y="3408131"/>
            <a:ext cx="2296922" cy="2296922"/>
          </a:xfrm>
          <a:prstGeom prst="rect">
            <a:avLst/>
          </a:prstGeom>
        </p:spPr>
      </p:pic>
      <p:sp>
        <p:nvSpPr>
          <p:cNvPr id="16" name="Rounded Rectangle 15">
            <a:extLst>
              <a:ext uri="{FF2B5EF4-FFF2-40B4-BE49-F238E27FC236}">
                <a16:creationId xmlns:a16="http://schemas.microsoft.com/office/drawing/2014/main" id="{88F93290-9DBB-EFFC-9A43-B5E1FB35882C}"/>
              </a:ext>
            </a:extLst>
          </p:cNvPr>
          <p:cNvSpPr/>
          <p:nvPr/>
        </p:nvSpPr>
        <p:spPr>
          <a:xfrm>
            <a:off x="1340236" y="5287967"/>
            <a:ext cx="1147262" cy="346842"/>
          </a:xfrm>
          <a:prstGeom prst="roundRect">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a:t>
            </a:r>
          </a:p>
        </p:txBody>
      </p:sp>
      <p:sp>
        <p:nvSpPr>
          <p:cNvPr id="18" name="Oval 17">
            <a:extLst>
              <a:ext uri="{FF2B5EF4-FFF2-40B4-BE49-F238E27FC236}">
                <a16:creationId xmlns:a16="http://schemas.microsoft.com/office/drawing/2014/main" id="{5252151D-AA94-1E97-CDC4-2B5D43E300CC}"/>
              </a:ext>
            </a:extLst>
          </p:cNvPr>
          <p:cNvSpPr/>
          <p:nvPr/>
        </p:nvSpPr>
        <p:spPr>
          <a:xfrm>
            <a:off x="6656498" y="3999834"/>
            <a:ext cx="1147262"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LUT</a:t>
            </a:r>
            <a:r>
              <a:rPr kumimoji="0" lang="en-CH" sz="24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endParaRPr kumimoji="0" lang="en-GB" sz="1200"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19" name="Rounded Rectangle 18">
            <a:extLst>
              <a:ext uri="{FF2B5EF4-FFF2-40B4-BE49-F238E27FC236}">
                <a16:creationId xmlns:a16="http://schemas.microsoft.com/office/drawing/2014/main" id="{BEC3947B-D707-DD3B-3510-133991C8F410}"/>
              </a:ext>
            </a:extLst>
          </p:cNvPr>
          <p:cNvSpPr/>
          <p:nvPr/>
        </p:nvSpPr>
        <p:spPr>
          <a:xfrm>
            <a:off x="6656498" y="5287967"/>
            <a:ext cx="1147262" cy="346842"/>
          </a:xfrm>
          <a:prstGeom prst="roundRect">
            <a:avLst/>
          </a:prstGeom>
          <a:solidFill>
            <a:schemeClr val="accent4">
              <a:lumMod val="60000"/>
              <a:lumOff val="4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a:t>
            </a:r>
          </a:p>
        </p:txBody>
      </p:sp>
      <p:sp>
        <p:nvSpPr>
          <p:cNvPr id="20" name="Oval 19">
            <a:extLst>
              <a:ext uri="{FF2B5EF4-FFF2-40B4-BE49-F238E27FC236}">
                <a16:creationId xmlns:a16="http://schemas.microsoft.com/office/drawing/2014/main" id="{188C7472-87BC-99C2-A863-1F79D3C9EED3}"/>
              </a:ext>
            </a:extLst>
          </p:cNvPr>
          <p:cNvSpPr/>
          <p:nvPr/>
        </p:nvSpPr>
        <p:spPr>
          <a:xfrm>
            <a:off x="1340236" y="3999834"/>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3" name="Oval 2">
            <a:extLst>
              <a:ext uri="{FF2B5EF4-FFF2-40B4-BE49-F238E27FC236}">
                <a16:creationId xmlns:a16="http://schemas.microsoft.com/office/drawing/2014/main" id="{FD166C4F-B297-5E59-E434-4AAF17001221}"/>
              </a:ext>
            </a:extLst>
          </p:cNvPr>
          <p:cNvSpPr/>
          <p:nvPr/>
        </p:nvSpPr>
        <p:spPr>
          <a:xfrm>
            <a:off x="3998367" y="1232626"/>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8" name="Hexagon 7">
            <a:extLst>
              <a:ext uri="{FF2B5EF4-FFF2-40B4-BE49-F238E27FC236}">
                <a16:creationId xmlns:a16="http://schemas.microsoft.com/office/drawing/2014/main" id="{0C1CAD20-F880-D2E3-8045-B58491FD5DFE}"/>
              </a:ext>
            </a:extLst>
          </p:cNvPr>
          <p:cNvSpPr/>
          <p:nvPr/>
        </p:nvSpPr>
        <p:spPr>
          <a:xfrm>
            <a:off x="3788978" y="1114368"/>
            <a:ext cx="1566041" cy="1350035"/>
          </a:xfrm>
          <a:prstGeom prst="hexagon">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3200" b="1" i="0" u="none" strike="noStrike" kern="1200" cap="none" spc="0" normalizeH="0" baseline="0" noProof="0">
                <a:ln>
                  <a:noFill/>
                </a:ln>
                <a:solidFill>
                  <a:prstClr val="white"/>
                </a:solidFill>
                <a:effectLst/>
                <a:uLnTx/>
                <a:uFillTx/>
                <a:latin typeface="Corbel" panose="020B0503020204020204" pitchFamily="34" charset="0"/>
                <a:ea typeface="+mn-ea"/>
                <a:cs typeface="+mn-cs"/>
              </a:rPr>
              <a:t>ALU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3200" b="1"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pic>
        <p:nvPicPr>
          <p:cNvPr id="10" name="Graphic 9" descr="Single gear">
            <a:extLst>
              <a:ext uri="{FF2B5EF4-FFF2-40B4-BE49-F238E27FC236}">
                <a16:creationId xmlns:a16="http://schemas.microsoft.com/office/drawing/2014/main" id="{90B34766-A81B-A316-76C0-A257CFBA95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4645" y="1728677"/>
            <a:ext cx="714706" cy="714706"/>
          </a:xfrm>
          <a:prstGeom prst="rect">
            <a:avLst/>
          </a:prstGeom>
        </p:spPr>
      </p:pic>
      <p:sp>
        <p:nvSpPr>
          <p:cNvPr id="7" name="Oval 6">
            <a:extLst>
              <a:ext uri="{FF2B5EF4-FFF2-40B4-BE49-F238E27FC236}">
                <a16:creationId xmlns:a16="http://schemas.microsoft.com/office/drawing/2014/main" id="{470A2C6D-3069-1D38-8437-A898FD2BBD99}"/>
              </a:ext>
            </a:extLst>
          </p:cNvPr>
          <p:cNvSpPr/>
          <p:nvPr/>
        </p:nvSpPr>
        <p:spPr>
          <a:xfrm>
            <a:off x="1556517" y="1191746"/>
            <a:ext cx="714703" cy="693682"/>
          </a:xfrm>
          <a:prstGeom prst="ellipse">
            <a:avLst/>
          </a:prstGeom>
          <a:solidFill>
            <a:schemeClr val="accent4">
              <a:lumMod val="20000"/>
              <a:lumOff val="80000"/>
            </a:schemeClr>
          </a:solidFill>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6" name="Rounded Rectangle 5">
            <a:extLst>
              <a:ext uri="{FF2B5EF4-FFF2-40B4-BE49-F238E27FC236}">
                <a16:creationId xmlns:a16="http://schemas.microsoft.com/office/drawing/2014/main" id="{EF95654E-5644-86C6-56B1-58E5EA0B00F4}"/>
              </a:ext>
            </a:extLst>
          </p:cNvPr>
          <p:cNvSpPr/>
          <p:nvPr/>
        </p:nvSpPr>
        <p:spPr>
          <a:xfrm>
            <a:off x="1340236" y="2269962"/>
            <a:ext cx="1147262" cy="346842"/>
          </a:xfrm>
          <a:prstGeom prst="roundRect">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input</a:t>
            </a:r>
          </a:p>
        </p:txBody>
      </p:sp>
      <p:sp>
        <p:nvSpPr>
          <p:cNvPr id="9" name="Oval 8">
            <a:extLst>
              <a:ext uri="{FF2B5EF4-FFF2-40B4-BE49-F238E27FC236}">
                <a16:creationId xmlns:a16="http://schemas.microsoft.com/office/drawing/2014/main" id="{BE418B42-84FB-B1A6-088A-88CAD7AEAD08}"/>
              </a:ext>
            </a:extLst>
          </p:cNvPr>
          <p:cNvSpPr/>
          <p:nvPr/>
        </p:nvSpPr>
        <p:spPr>
          <a:xfrm>
            <a:off x="6656498" y="1002848"/>
            <a:ext cx="1147262" cy="1113516"/>
          </a:xfrm>
          <a:prstGeom prst="ellipse">
            <a:avLst/>
          </a:prstGeom>
          <a:solidFill>
            <a:srgbClr val="FFD966"/>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f</a:t>
            </a:r>
            <a:r>
              <a:rPr kumimoji="0" lang="en-CH" sz="3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11" name="Rounded Rectangle 10">
            <a:extLst>
              <a:ext uri="{FF2B5EF4-FFF2-40B4-BE49-F238E27FC236}">
                <a16:creationId xmlns:a16="http://schemas.microsoft.com/office/drawing/2014/main" id="{F543C05D-8D90-1B4A-EDAF-E057B4C5FBFB}"/>
              </a:ext>
            </a:extLst>
          </p:cNvPr>
          <p:cNvSpPr/>
          <p:nvPr/>
        </p:nvSpPr>
        <p:spPr>
          <a:xfrm>
            <a:off x="6656498" y="2269962"/>
            <a:ext cx="1147262" cy="346842"/>
          </a:xfrm>
          <a:prstGeom prst="roundRect">
            <a:avLst/>
          </a:prstGeom>
          <a:solidFill>
            <a:schemeClr val="accent4">
              <a:lumMod val="60000"/>
              <a:lumOff val="4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output</a:t>
            </a:r>
          </a:p>
        </p:txBody>
      </p:sp>
      <p:sp>
        <p:nvSpPr>
          <p:cNvPr id="2" name="Rounded Rectangle 1">
            <a:extLst>
              <a:ext uri="{FF2B5EF4-FFF2-40B4-BE49-F238E27FC236}">
                <a16:creationId xmlns:a16="http://schemas.microsoft.com/office/drawing/2014/main" id="{54F75345-E31E-267D-A15A-4BC0CA4BC36B}"/>
              </a:ext>
            </a:extLst>
          </p:cNvPr>
          <p:cNvSpPr/>
          <p:nvPr/>
        </p:nvSpPr>
        <p:spPr>
          <a:xfrm>
            <a:off x="798785" y="754116"/>
            <a:ext cx="7546427" cy="207053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7" name="Oval 16">
            <a:extLst>
              <a:ext uri="{FF2B5EF4-FFF2-40B4-BE49-F238E27FC236}">
                <a16:creationId xmlns:a16="http://schemas.microsoft.com/office/drawing/2014/main" id="{9CB6EC71-251C-0244-C240-55F3E3EF04E8}"/>
              </a:ext>
            </a:extLst>
          </p:cNvPr>
          <p:cNvSpPr/>
          <p:nvPr/>
        </p:nvSpPr>
        <p:spPr>
          <a:xfrm>
            <a:off x="1340236" y="981829"/>
            <a:ext cx="1147262" cy="1113516"/>
          </a:xfrm>
          <a:prstGeom prst="ellipse">
            <a:avLst/>
          </a:prstGeom>
          <a:solidFill>
            <a:schemeClr val="accent4">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a:t>
            </a:r>
          </a:p>
        </p:txBody>
      </p:sp>
      <p:sp>
        <p:nvSpPr>
          <p:cNvPr id="4" name="Title 1" descr=" 6">
            <a:extLst>
              <a:ext uri="{FF2B5EF4-FFF2-40B4-BE49-F238E27FC236}">
                <a16:creationId xmlns:a16="http://schemas.microsoft.com/office/drawing/2014/main" id="{4C7FE583-1732-0318-F3D9-50E239B168E8}"/>
              </a:ext>
            </a:extLst>
          </p:cNvPr>
          <p:cNvSpPr txBox="1">
            <a:spLocks/>
          </p:cNvSpPr>
          <p:nvPr/>
        </p:nvSpPr>
        <p:spPr>
          <a:xfrm>
            <a:off x="457200" y="0"/>
            <a:ext cx="8229600"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pLUTo: Key Idea </a:t>
            </a:r>
          </a:p>
        </p:txBody>
      </p:sp>
      <p:sp>
        <p:nvSpPr>
          <p:cNvPr id="5" name="Slide Number Placeholder 4">
            <a:extLst>
              <a:ext uri="{FF2B5EF4-FFF2-40B4-BE49-F238E27FC236}">
                <a16:creationId xmlns:a16="http://schemas.microsoft.com/office/drawing/2014/main" id="{6E1C5E70-FCDD-6E3C-1E36-0600CF26E99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
        <p:nvSpPr>
          <p:cNvPr id="15" name="Down Arrow 14">
            <a:extLst>
              <a:ext uri="{FF2B5EF4-FFF2-40B4-BE49-F238E27FC236}">
                <a16:creationId xmlns:a16="http://schemas.microsoft.com/office/drawing/2014/main" id="{37938AB3-7490-DA05-8EA5-55FE861E992E}"/>
              </a:ext>
            </a:extLst>
          </p:cNvPr>
          <p:cNvSpPr/>
          <p:nvPr/>
        </p:nvSpPr>
        <p:spPr>
          <a:xfrm>
            <a:off x="4353337" y="2950470"/>
            <a:ext cx="437322" cy="4884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22" name="Rectangle 21">
            <a:extLst>
              <a:ext uri="{FF2B5EF4-FFF2-40B4-BE49-F238E27FC236}">
                <a16:creationId xmlns:a16="http://schemas.microsoft.com/office/drawing/2014/main" id="{82A192AB-088D-35A3-50BC-F9B924DEEB48}"/>
              </a:ext>
            </a:extLst>
          </p:cNvPr>
          <p:cNvSpPr/>
          <p:nvPr/>
        </p:nvSpPr>
        <p:spPr>
          <a:xfrm>
            <a:off x="0" y="0"/>
            <a:ext cx="9144000" cy="6858000"/>
          </a:xfrm>
          <a:prstGeom prst="rect">
            <a:avLst/>
          </a:prstGeom>
          <a:solidFill>
            <a:srgbClr val="000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21" name="TextBox 20">
            <a:extLst>
              <a:ext uri="{FF2B5EF4-FFF2-40B4-BE49-F238E27FC236}">
                <a16:creationId xmlns:a16="http://schemas.microsoft.com/office/drawing/2014/main" id="{68D26666-06A0-7E8D-31B7-F681F5289D3B}"/>
              </a:ext>
            </a:extLst>
          </p:cNvPr>
          <p:cNvSpPr txBox="1"/>
          <p:nvPr/>
        </p:nvSpPr>
        <p:spPr>
          <a:xfrm>
            <a:off x="235525" y="2480372"/>
            <a:ext cx="8672946" cy="1913226"/>
          </a:xfrm>
          <a:prstGeom prst="roundRect">
            <a:avLst>
              <a:gd name="adj" fmla="val 4944"/>
            </a:avLst>
          </a:prstGeom>
          <a:solidFill>
            <a:schemeClr val="accent4">
              <a:lumMod val="20000"/>
              <a:lumOff val="80000"/>
            </a:schemeClr>
          </a:solidFill>
          <a:ln w="76200">
            <a:solidFill>
              <a:schemeClr val="accent1"/>
            </a:solidFill>
          </a:ln>
        </p:spPr>
        <p:txBody>
          <a:bodyPr wrap="square" lIns="72000" rIns="72000" rtlCol="0" anchor="ctr" anchorCtr="0">
            <a:noAutofit/>
          </a:bodyPr>
          <a:lstStyle>
            <a:defPPr>
              <a:defRPr lang="en-US"/>
            </a:defPPr>
            <a:lvl1pPr lvl="0" algn="ctr">
              <a:defRPr sz="2200" kern="0">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Replace </a:t>
            </a:r>
            <a:r>
              <a:rPr kumimoji="0" lang="en-US" sz="3200" b="1" i="0" u="none" strike="noStrike" kern="0" cap="none" spc="0" normalizeH="0" baseline="0" noProof="0">
                <a:ln>
                  <a:noFill/>
                </a:ln>
                <a:solidFill>
                  <a:srgbClr val="FF0000"/>
                </a:solidFill>
                <a:effectLst/>
                <a:uLnTx/>
                <a:uFillTx/>
                <a:latin typeface="Corbel" panose="020B0503020204020204" pitchFamily="34" charset="0"/>
                <a:ea typeface="+mn-ea"/>
                <a:cs typeface="+mn-cs"/>
              </a:rPr>
              <a:t>computation </a:t>
            </a: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with </a:t>
            </a:r>
            <a:r>
              <a:rPr kumimoji="0" lang="en-US" sz="3200" b="1" i="0" u="none" strike="noStrike" kern="0" cap="none" spc="0" normalizeH="0" baseline="0" noProof="0">
                <a:ln>
                  <a:noFill/>
                </a:ln>
                <a:solidFill>
                  <a:srgbClr val="00B050"/>
                </a:solidFill>
                <a:effectLst/>
                <a:uLnTx/>
                <a:uFillTx/>
                <a:latin typeface="Corbel" panose="020B0503020204020204" pitchFamily="34" charset="0"/>
                <a:ea typeface="+mn-ea"/>
                <a:cs typeface="+mn-cs"/>
              </a:rPr>
              <a:t>memory accesses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 </a:t>
            </a:r>
            <a:r>
              <a:rPr kumimoji="0" lang="en-US" sz="3200" b="1" i="1" u="none" strike="noStrike" kern="0" cap="none" spc="0" normalizeH="0" baseline="0" noProof="0">
                <a:ln>
                  <a:noFill/>
                </a:ln>
                <a:solidFill>
                  <a:srgbClr val="4472C4"/>
                </a:solidFill>
                <a:effectLst/>
                <a:uLnTx/>
                <a:uFillTx/>
                <a:latin typeface="Corbel" panose="020B0503020204020204" pitchFamily="34" charset="0"/>
                <a:ea typeface="+mn-ea"/>
                <a:cs typeface="+mn-cs"/>
              </a:rPr>
              <a:t>pLUTo LUT Query </a:t>
            </a:r>
            <a:r>
              <a:rPr kumimoji="0" lang="en-US" sz="3200" b="1" i="0" u="none" strike="noStrike" kern="0" cap="none" spc="0" normalizeH="0" baseline="0" noProof="0">
                <a:ln>
                  <a:noFill/>
                </a:ln>
                <a:solidFill>
                  <a:prstClr val="black"/>
                </a:solidFill>
                <a:effectLst/>
                <a:uLnTx/>
                <a:uFillTx/>
                <a:latin typeface="Corbel" panose="020B0503020204020204" pitchFamily="34" charset="0"/>
                <a:ea typeface="+mn-ea"/>
                <a:cs typeface="+mn-cs"/>
              </a:rPr>
              <a:t>operation</a:t>
            </a:r>
          </a:p>
        </p:txBody>
      </p:sp>
    </p:spTree>
    <p:extLst>
      <p:ext uri="{BB962C8B-B14F-4D97-AF65-F5344CB8AC3E}">
        <p14:creationId xmlns:p14="http://schemas.microsoft.com/office/powerpoint/2010/main" val="1191285055"/>
      </p:ext>
    </p:extLst>
  </p:cSld>
  <p:clrMapOvr>
    <a:masterClrMapping/>
  </p:clrMapOvr>
  <mc:AlternateContent xmlns:mc="http://schemas.openxmlformats.org/markup-compatibility/2006" xmlns:p14="http://schemas.microsoft.com/office/powerpoint/2010/main">
    <mc:Choice Requires="p14">
      <p:transition spd="med" p14:dur="700" advTm="134">
        <p:fade/>
      </p:transition>
    </mc:Choice>
    <mc:Fallback xmlns="">
      <p:transition spd="med" advTm="134">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 6">
            <a:extLst>
              <a:ext uri="{FF2B5EF4-FFF2-40B4-BE49-F238E27FC236}">
                <a16:creationId xmlns:a16="http://schemas.microsoft.com/office/drawing/2014/main" id="{225FE3A3-6745-502D-7F59-15867750339D}"/>
              </a:ext>
            </a:extLst>
          </p:cNvPr>
          <p:cNvSpPr txBox="1">
            <a:spLocks/>
          </p:cNvSpPr>
          <p:nvPr/>
        </p:nvSpPr>
        <p:spPr>
          <a:xfrm>
            <a:off x="457200" y="0"/>
            <a:ext cx="8229600" cy="70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System Integration</a:t>
            </a:r>
          </a:p>
        </p:txBody>
      </p:sp>
      <p:graphicFrame>
        <p:nvGraphicFramePr>
          <p:cNvPr id="11" name="Diagram 10">
            <a:extLst>
              <a:ext uri="{FF2B5EF4-FFF2-40B4-BE49-F238E27FC236}">
                <a16:creationId xmlns:a16="http://schemas.microsoft.com/office/drawing/2014/main" id="{C505E34D-42BE-5EFA-C2AF-D3AF7FFBFD91}"/>
              </a:ext>
            </a:extLst>
          </p:cNvPr>
          <p:cNvGraphicFramePr/>
          <p:nvPr/>
        </p:nvGraphicFramePr>
        <p:xfrm>
          <a:off x="168965" y="2378213"/>
          <a:ext cx="8806070" cy="2101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Curved Down Arrow 22">
            <a:extLst>
              <a:ext uri="{FF2B5EF4-FFF2-40B4-BE49-F238E27FC236}">
                <a16:creationId xmlns:a16="http://schemas.microsoft.com/office/drawing/2014/main" id="{A74D551D-B21D-2B4E-D353-95A701423AC5}"/>
              </a:ext>
            </a:extLst>
          </p:cNvPr>
          <p:cNvSpPr/>
          <p:nvPr/>
        </p:nvSpPr>
        <p:spPr>
          <a:xfrm>
            <a:off x="1636724" y="2189163"/>
            <a:ext cx="1766680" cy="690773"/>
          </a:xfrm>
          <a:prstGeom prst="curved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24" name="TextBox 23">
            <a:extLst>
              <a:ext uri="{FF2B5EF4-FFF2-40B4-BE49-F238E27FC236}">
                <a16:creationId xmlns:a16="http://schemas.microsoft.com/office/drawing/2014/main" id="{CB877E4D-D5B4-B4D8-7940-B4FB8AE5AA27}"/>
              </a:ext>
            </a:extLst>
          </p:cNvPr>
          <p:cNvSpPr txBox="1"/>
          <p:nvPr/>
        </p:nvSpPr>
        <p:spPr>
          <a:xfrm>
            <a:off x="1629275" y="1740893"/>
            <a:ext cx="1781578" cy="369332"/>
          </a:xfrm>
          <a:prstGeom prst="rect">
            <a:avLst/>
          </a:prstGeom>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a:ln>
                  <a:noFill/>
                </a:ln>
                <a:solidFill>
                  <a:prstClr val="black"/>
                </a:solidFill>
                <a:effectLst/>
                <a:uLnTx/>
                <a:uFillTx/>
                <a:latin typeface="Corbel" panose="020B0503020204020204" pitchFamily="34" charset="0"/>
                <a:ea typeface="+mn-ea"/>
                <a:cs typeface="+mn-cs"/>
              </a:rPr>
              <a:t>pLUTo Compiler</a:t>
            </a:r>
          </a:p>
        </p:txBody>
      </p:sp>
      <p:sp>
        <p:nvSpPr>
          <p:cNvPr id="22" name="Slide Number Placeholder 21">
            <a:extLst>
              <a:ext uri="{FF2B5EF4-FFF2-40B4-BE49-F238E27FC236}">
                <a16:creationId xmlns:a16="http://schemas.microsoft.com/office/drawing/2014/main" id="{481CC35D-4140-92A1-B3F3-F419633657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
        <p:nvSpPr>
          <p:cNvPr id="2" name="Curved Down Arrow 1">
            <a:extLst>
              <a:ext uri="{FF2B5EF4-FFF2-40B4-BE49-F238E27FC236}">
                <a16:creationId xmlns:a16="http://schemas.microsoft.com/office/drawing/2014/main" id="{76D56F03-01E4-D482-A4C6-90C9DD2EF9E0}"/>
              </a:ext>
            </a:extLst>
          </p:cNvPr>
          <p:cNvSpPr/>
          <p:nvPr/>
        </p:nvSpPr>
        <p:spPr>
          <a:xfrm>
            <a:off x="5330851" y="2189163"/>
            <a:ext cx="1766680" cy="690773"/>
          </a:xfrm>
          <a:prstGeom prst="curved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4" name="TextBox 3">
            <a:extLst>
              <a:ext uri="{FF2B5EF4-FFF2-40B4-BE49-F238E27FC236}">
                <a16:creationId xmlns:a16="http://schemas.microsoft.com/office/drawing/2014/main" id="{F126F2CB-6953-1F9B-0993-4C59CB1707B7}"/>
              </a:ext>
            </a:extLst>
          </p:cNvPr>
          <p:cNvSpPr txBox="1"/>
          <p:nvPr/>
        </p:nvSpPr>
        <p:spPr>
          <a:xfrm>
            <a:off x="5272908" y="1740893"/>
            <a:ext cx="1882567" cy="369332"/>
          </a:xfrm>
          <a:prstGeom prst="rect">
            <a:avLst/>
          </a:prstGeom>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defPPr>
              <a:defRPr lang="en-US"/>
            </a:defPPr>
            <a:lvl1pPr>
              <a:defRPr b="1" i="1">
                <a:solidFill>
                  <a:schemeClr val="tx1"/>
                </a:solidFill>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a:ln>
                  <a:noFill/>
                </a:ln>
                <a:solidFill>
                  <a:prstClr val="black"/>
                </a:solidFill>
                <a:effectLst/>
                <a:uLnTx/>
                <a:uFillTx/>
                <a:latin typeface="Corbel" panose="020B0503020204020204" pitchFamily="34" charset="0"/>
                <a:ea typeface="+mn-ea"/>
                <a:cs typeface="+mn-cs"/>
              </a:rPr>
              <a:t>pLUTo Controller</a:t>
            </a:r>
          </a:p>
        </p:txBody>
      </p:sp>
      <p:sp>
        <p:nvSpPr>
          <p:cNvPr id="6" name="TextBox 5">
            <a:extLst>
              <a:ext uri="{FF2B5EF4-FFF2-40B4-BE49-F238E27FC236}">
                <a16:creationId xmlns:a16="http://schemas.microsoft.com/office/drawing/2014/main" id="{4918B061-4ED7-0072-F43E-707B71F7F300}"/>
              </a:ext>
            </a:extLst>
          </p:cNvPr>
          <p:cNvSpPr txBox="1"/>
          <p:nvPr/>
        </p:nvSpPr>
        <p:spPr>
          <a:xfrm>
            <a:off x="327227" y="4924042"/>
            <a:ext cx="2024729" cy="348377"/>
          </a:xfrm>
          <a:prstGeom prst="roundRect">
            <a:avLst>
              <a:gd name="adj" fmla="val 5571"/>
            </a:avLst>
          </a:prstGeom>
          <a:solidFill>
            <a:schemeClr val="accent4">
              <a:lumMod val="20000"/>
              <a:lumOff val="80000"/>
            </a:schemeClr>
          </a:solidFill>
          <a:ln w="1905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JetBrains Mono" panose="020B0509020102050004" pitchFamily="49" charset="77"/>
                <a:ea typeface="+mn-ea"/>
                <a:cs typeface="Courier New" panose="02070309020205020404" pitchFamily="49" charset="0"/>
              </a:rPr>
              <a:t>api_pluto_mul</a:t>
            </a:r>
            <a:endParaRPr kumimoji="0" lang="en-CH"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endParaRPr>
          </a:p>
        </p:txBody>
      </p:sp>
      <p:sp>
        <p:nvSpPr>
          <p:cNvPr id="5" name="TextBox 4">
            <a:extLst>
              <a:ext uri="{FF2B5EF4-FFF2-40B4-BE49-F238E27FC236}">
                <a16:creationId xmlns:a16="http://schemas.microsoft.com/office/drawing/2014/main" id="{F9664707-61F7-E697-4349-479AC372CD88}"/>
              </a:ext>
            </a:extLst>
          </p:cNvPr>
          <p:cNvSpPr txBox="1"/>
          <p:nvPr/>
        </p:nvSpPr>
        <p:spPr>
          <a:xfrm>
            <a:off x="3210791" y="4582731"/>
            <a:ext cx="2722418" cy="1108472"/>
          </a:xfrm>
          <a:prstGeom prst="roundRect">
            <a:avLst>
              <a:gd name="adj" fmla="val 5571"/>
            </a:avLst>
          </a:prstGeom>
          <a:solidFill>
            <a:schemeClr val="accent4">
              <a:lumMod val="20000"/>
              <a:lumOff val="80000"/>
            </a:schemeClr>
          </a:solidFill>
          <a:ln w="1905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JetBrains Mono" panose="020B0509020102050004" pitchFamily="49" charset="77"/>
                <a:ea typeface="+mn-ea"/>
                <a:cs typeface="Courier New" panose="02070309020205020404" pitchFamily="49" charset="0"/>
              </a:rPr>
              <a:t>pluto_subarray_alloc</a:t>
            </a:r>
            <a:endPar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JetBrains Mono" panose="020B0509020102050004" pitchFamily="49" charset="77"/>
                <a:ea typeface="+mn-ea"/>
                <a:cs typeface="Courier New" panose="02070309020205020404" pitchFamily="49" charset="0"/>
              </a:rPr>
              <a:t>pluto_bit_shift_l</a:t>
            </a:r>
            <a:endPar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JetBrains Mono" panose="020B0509020102050004" pitchFamily="49" charset="77"/>
                <a:ea typeface="+mn-ea"/>
                <a:cs typeface="Courier New" panose="02070309020205020404" pitchFamily="49" charset="0"/>
              </a:rPr>
              <a:t>pluto_or</a:t>
            </a:r>
            <a:endPar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JetBrains Mono" panose="020B0509020102050004" pitchFamily="49" charset="77"/>
                <a:ea typeface="+mn-ea"/>
                <a:cs typeface="Courier New" panose="02070309020205020404" pitchFamily="49" charset="0"/>
              </a:rPr>
              <a:t>pluto_op</a:t>
            </a:r>
            <a:endPar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endParaRPr>
          </a:p>
        </p:txBody>
      </p:sp>
      <p:sp>
        <p:nvSpPr>
          <p:cNvPr id="7" name="TextBox 6">
            <a:extLst>
              <a:ext uri="{FF2B5EF4-FFF2-40B4-BE49-F238E27FC236}">
                <a16:creationId xmlns:a16="http://schemas.microsoft.com/office/drawing/2014/main" id="{D294DCF3-7985-9815-E6EE-DDE29D4B448A}"/>
              </a:ext>
            </a:extLst>
          </p:cNvPr>
          <p:cNvSpPr txBox="1"/>
          <p:nvPr/>
        </p:nvSpPr>
        <p:spPr>
          <a:xfrm>
            <a:off x="7276462" y="4329366"/>
            <a:ext cx="758451" cy="1615202"/>
          </a:xfrm>
          <a:prstGeom prst="roundRect">
            <a:avLst>
              <a:gd name="adj" fmla="val 5571"/>
            </a:avLst>
          </a:prstGeom>
          <a:solidFill>
            <a:schemeClr val="accent4">
              <a:lumMod val="20000"/>
              <a:lumOff val="80000"/>
            </a:schemeClr>
          </a:solidFill>
          <a:ln w="1905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rPr>
              <a:t>ACT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rPr>
              <a:t>PRE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rPr>
              <a:t>ACT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rPr>
              <a:t>ACT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rPr>
              <a:t>PRE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JetBrains Mono" panose="020B0509020102050004" pitchFamily="49" charset="77"/>
                <a:ea typeface="+mn-ea"/>
                <a:cs typeface="Courier New" panose="02070309020205020404" pitchFamily="49" charset="0"/>
              </a:rPr>
              <a:t>...</a:t>
            </a:r>
          </a:p>
        </p:txBody>
      </p:sp>
    </p:spTree>
    <p:extLst>
      <p:ext uri="{BB962C8B-B14F-4D97-AF65-F5344CB8AC3E}">
        <p14:creationId xmlns:p14="http://schemas.microsoft.com/office/powerpoint/2010/main" val="7959563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7E7589-A5B0-9C6A-AEB8-06F3CDDA1659}"/>
              </a:ext>
            </a:extLst>
          </p:cNvPr>
          <p:cNvSpPr txBox="1">
            <a:spLocks/>
          </p:cNvSpPr>
          <p:nvPr/>
        </p:nvSpPr>
        <p:spPr>
          <a:xfrm>
            <a:off x="75991" y="682423"/>
            <a:ext cx="8987622" cy="5318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orbel" panose="020B0503020204020204" pitchFamily="34" charset="0"/>
                <a:ea typeface="+mn-ea"/>
                <a:cs typeface="+mn-cs"/>
              </a:rPr>
              <a:t>Average speedup normalized to area across 7 real-world workloads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7" name="Title 1">
            <a:extLst>
              <a:ext uri="{FF2B5EF4-FFF2-40B4-BE49-F238E27FC236}">
                <a16:creationId xmlns:a16="http://schemas.microsoft.com/office/drawing/2014/main" id="{ECC737E1-45F8-4692-4D32-AEB9AE067363}"/>
              </a:ext>
            </a:extLst>
          </p:cNvPr>
          <p:cNvSpPr txBox="1">
            <a:spLocks/>
          </p:cNvSpPr>
          <p:nvPr/>
        </p:nvSpPr>
        <p:spPr>
          <a:xfrm>
            <a:off x="75991" y="51284"/>
            <a:ext cx="8987622" cy="7401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Performance (normalized to area)</a:t>
            </a:r>
          </a:p>
        </p:txBody>
      </p:sp>
      <p:sp>
        <p:nvSpPr>
          <p:cNvPr id="8" name="Slide Number Placeholder 7">
            <a:extLst>
              <a:ext uri="{FF2B5EF4-FFF2-40B4-BE49-F238E27FC236}">
                <a16:creationId xmlns:a16="http://schemas.microsoft.com/office/drawing/2014/main" id="{E9FF9455-F864-9AE1-6F11-396C322D6F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graphicFrame>
        <p:nvGraphicFramePr>
          <p:cNvPr id="4" name="Content Placeholder 3">
            <a:extLst>
              <a:ext uri="{FF2B5EF4-FFF2-40B4-BE49-F238E27FC236}">
                <a16:creationId xmlns:a16="http://schemas.microsoft.com/office/drawing/2014/main" id="{70193BD6-4264-7340-800C-17FDB32B4C7F}"/>
              </a:ext>
            </a:extLst>
          </p:cNvPr>
          <p:cNvGraphicFramePr>
            <a:graphicFrameLocks noGrp="1"/>
          </p:cNvGraphicFramePr>
          <p:nvPr>
            <p:ph idx="4294967295"/>
          </p:nvPr>
        </p:nvGraphicFramePr>
        <p:xfrm>
          <a:off x="402336" y="1304008"/>
          <a:ext cx="8339328" cy="3995928"/>
        </p:xfrm>
        <a:graphic>
          <a:graphicData uri="http://schemas.openxmlformats.org/drawingml/2006/chart">
            <c:chart xmlns:c="http://schemas.openxmlformats.org/drawingml/2006/chart" xmlns:r="http://schemas.openxmlformats.org/officeDocument/2006/relationships" r:id="rId3"/>
          </a:graphicData>
        </a:graphic>
      </p:graphicFrame>
      <p:sp>
        <p:nvSpPr>
          <p:cNvPr id="35" name="Rectangle 34">
            <a:extLst>
              <a:ext uri="{FF2B5EF4-FFF2-40B4-BE49-F238E27FC236}">
                <a16:creationId xmlns:a16="http://schemas.microsoft.com/office/drawing/2014/main" id="{E4E15C55-DF4B-CAE7-C43F-F999DE54E516}"/>
              </a:ext>
            </a:extLst>
          </p:cNvPr>
          <p:cNvSpPr/>
          <p:nvPr/>
        </p:nvSpPr>
        <p:spPr>
          <a:xfrm>
            <a:off x="225239" y="5396422"/>
            <a:ext cx="8693523" cy="920520"/>
          </a:xfrm>
          <a:prstGeom prst="rect">
            <a:avLst/>
          </a:prstGeom>
          <a:solidFill>
            <a:schemeClr val="accent4">
              <a:lumMod val="20000"/>
              <a:lumOff val="80000"/>
            </a:schemeClr>
          </a:solidFill>
          <a:ln w="76200">
            <a:solidFill>
              <a:schemeClr val="accent1"/>
            </a:solidFill>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pLUTo provides </a:t>
            </a:r>
            <a:r>
              <a:rPr kumimoji="0" lang="en-US" sz="2400" b="1" i="1" u="none" strike="noStrike" kern="1200" cap="none" spc="0" normalizeH="0" baseline="0" noProof="0">
                <a:ln>
                  <a:noFill/>
                </a:ln>
                <a:solidFill>
                  <a:srgbClr val="4472C4"/>
                </a:solidFill>
                <a:effectLst/>
                <a:uLnTx/>
                <a:uFillTx/>
                <a:latin typeface="Corbel" panose="020B0503020204020204" pitchFamily="34" charset="0"/>
                <a:ea typeface="+mn-ea"/>
                <a:cs typeface="+mn-cs"/>
              </a:rPr>
              <a:t>substantially higher</a:t>
            </a:r>
            <a:r>
              <a:rPr kumimoji="0" lang="en-US" sz="2400" b="1" i="0" u="none" strike="noStrike" kern="1200" cap="none" spc="0" normalizeH="0" baseline="0" noProof="0">
                <a:ln>
                  <a:noFill/>
                </a:ln>
                <a:solidFill>
                  <a:srgbClr val="4472C4"/>
                </a:solidFill>
                <a:effectLst/>
                <a:uLnTx/>
                <a:uFillTx/>
                <a:latin typeface="Corbel" panose="020B0503020204020204" pitchFamily="34" charset="0"/>
                <a:ea typeface="+mn-ea"/>
                <a:cs typeface="+mn-cs"/>
              </a:rPr>
              <a:t> </a:t>
            </a: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performance per unit area than </a:t>
            </a:r>
            <a:r>
              <a:rPr kumimoji="0" lang="en-US" sz="2400" b="1" i="1" u="none" strike="noStrike" kern="1200" cap="none" spc="0" normalizeH="0" baseline="0" noProof="0">
                <a:ln>
                  <a:noFill/>
                </a:ln>
                <a:solidFill>
                  <a:srgbClr val="4472C4"/>
                </a:solidFill>
                <a:effectLst/>
                <a:uLnTx/>
                <a:uFillTx/>
                <a:latin typeface="Corbel" panose="020B0503020204020204" pitchFamily="34" charset="0"/>
                <a:ea typeface="+mn-ea"/>
                <a:cs typeface="+mn-cs"/>
              </a:rPr>
              <a:t>both</a:t>
            </a: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 the CPU and the GPU</a:t>
            </a:r>
            <a:endParaRPr kumimoji="0" lang="en-US" sz="2400" b="0" i="0" u="none" strike="noStrike" kern="1200" cap="none" spc="0" normalizeH="0" baseline="0" noProof="0">
              <a:ln>
                <a:noFill/>
              </a:ln>
              <a:solidFill>
                <a:srgbClr val="FF00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96352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ACC3A2B-FBAF-F33D-FE3E-D62A837A45D3}"/>
              </a:ext>
            </a:extLst>
          </p:cNvPr>
          <p:cNvSpPr txBox="1">
            <a:spLocks/>
          </p:cNvSpPr>
          <p:nvPr/>
        </p:nvSpPr>
        <p:spPr>
          <a:xfrm>
            <a:off x="75991" y="682423"/>
            <a:ext cx="8987622" cy="5318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mn-cs"/>
              </a:rPr>
              <a:t>Average energy consumption across 7 real-world workloads</a:t>
            </a:r>
          </a:p>
        </p:txBody>
      </p:sp>
      <p:sp>
        <p:nvSpPr>
          <p:cNvPr id="8" name="Title 1">
            <a:extLst>
              <a:ext uri="{FF2B5EF4-FFF2-40B4-BE49-F238E27FC236}">
                <a16:creationId xmlns:a16="http://schemas.microsoft.com/office/drawing/2014/main" id="{DC666627-26A9-62DE-09FD-43A97662D062}"/>
              </a:ext>
            </a:extLst>
          </p:cNvPr>
          <p:cNvSpPr txBox="1">
            <a:spLocks/>
          </p:cNvSpPr>
          <p:nvPr/>
        </p:nvSpPr>
        <p:spPr>
          <a:xfrm>
            <a:off x="75991" y="51284"/>
            <a:ext cx="8987622" cy="7401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Energy Consumption</a:t>
            </a:r>
          </a:p>
        </p:txBody>
      </p:sp>
      <p:sp>
        <p:nvSpPr>
          <p:cNvPr id="3" name="Slide Number Placeholder 2">
            <a:extLst>
              <a:ext uri="{FF2B5EF4-FFF2-40B4-BE49-F238E27FC236}">
                <a16:creationId xmlns:a16="http://schemas.microsoft.com/office/drawing/2014/main" id="{9205F64A-6D08-507F-6676-85C41DBE945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graphicFrame>
        <p:nvGraphicFramePr>
          <p:cNvPr id="4" name="Content Placeholder 3">
            <a:extLst>
              <a:ext uri="{FF2B5EF4-FFF2-40B4-BE49-F238E27FC236}">
                <a16:creationId xmlns:a16="http://schemas.microsoft.com/office/drawing/2014/main" id="{792CB97D-E646-814C-8313-97F2A9D5DC32}"/>
              </a:ext>
            </a:extLst>
          </p:cNvPr>
          <p:cNvGraphicFramePr>
            <a:graphicFrameLocks noGrp="1"/>
          </p:cNvGraphicFramePr>
          <p:nvPr>
            <p:ph idx="4294967295"/>
          </p:nvPr>
        </p:nvGraphicFramePr>
        <p:xfrm>
          <a:off x="734034" y="1297630"/>
          <a:ext cx="7886700" cy="4034128"/>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a:extLst>
              <a:ext uri="{FF2B5EF4-FFF2-40B4-BE49-F238E27FC236}">
                <a16:creationId xmlns:a16="http://schemas.microsoft.com/office/drawing/2014/main" id="{A1551302-D185-7ED5-2A3A-A8BF28F5E601}"/>
              </a:ext>
            </a:extLst>
          </p:cNvPr>
          <p:cNvSpPr/>
          <p:nvPr/>
        </p:nvSpPr>
        <p:spPr>
          <a:xfrm>
            <a:off x="225239" y="5396422"/>
            <a:ext cx="8693523" cy="920520"/>
          </a:xfrm>
          <a:prstGeom prst="rect">
            <a:avLst/>
          </a:prstGeom>
          <a:solidFill>
            <a:schemeClr val="accent4">
              <a:lumMod val="20000"/>
              <a:lumOff val="80000"/>
            </a:schemeClr>
          </a:solidFill>
          <a:ln w="76200">
            <a:solidFill>
              <a:schemeClr val="accent1"/>
            </a:solidFill>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pLUTo </a:t>
            </a:r>
            <a:r>
              <a:rPr kumimoji="0" lang="en-US" sz="2400" b="1" i="1" u="none" strike="noStrike" kern="1200" cap="none" spc="0" normalizeH="0" baseline="0" noProof="0">
                <a:ln>
                  <a:noFill/>
                </a:ln>
                <a:solidFill>
                  <a:srgbClr val="4472C4"/>
                </a:solidFill>
                <a:effectLst/>
                <a:uLnTx/>
                <a:uFillTx/>
                <a:latin typeface="Corbel" panose="020B0503020204020204" pitchFamily="34" charset="0"/>
                <a:ea typeface="+mn-ea"/>
                <a:cs typeface="+mn-cs"/>
              </a:rPr>
              <a:t>significantly reduces energy consumption</a:t>
            </a:r>
            <a:r>
              <a:rPr kumimoji="0" lang="en-US" sz="2400" b="1" i="0" u="none" strike="noStrike" kern="1200" cap="none" spc="0" normalizeH="0" baseline="0" noProof="0">
                <a:ln>
                  <a:noFill/>
                </a:ln>
                <a:solidFill>
                  <a:srgbClr val="4472C4"/>
                </a:solidFill>
                <a:effectLst/>
                <a:uLnTx/>
                <a:uFillTx/>
                <a:latin typeface="Corbel" panose="020B0503020204020204" pitchFamily="34" charset="0"/>
                <a:ea typeface="+mn-ea"/>
                <a:cs typeface="+mn-cs"/>
              </a:rPr>
              <a:t> </a:t>
            </a:r>
            <a:r>
              <a:rPr kumimoji="0" lang="en-US" sz="2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compared to processor-centric architectures for various workloads</a:t>
            </a:r>
            <a:endParaRPr kumimoji="0" lang="en-US" sz="2400" b="1" i="0" u="none" strike="noStrike" kern="1200" cap="none" spc="0" normalizeH="0" baseline="0" noProof="0">
              <a:ln>
                <a:noFill/>
              </a:ln>
              <a:solidFill>
                <a:srgbClr val="FF00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43771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3BFC-E9D1-1242-B403-407892ED0A3F}"/>
              </a:ext>
            </a:extLst>
          </p:cNvPr>
          <p:cNvSpPr>
            <a:spLocks noGrp="1"/>
          </p:cNvSpPr>
          <p:nvPr>
            <p:ph type="title"/>
          </p:nvPr>
        </p:nvSpPr>
        <p:spPr>
          <a:xfrm>
            <a:off x="628649" y="282870"/>
            <a:ext cx="7886700" cy="773727"/>
          </a:xfrm>
        </p:spPr>
        <p:txBody>
          <a:bodyPr>
            <a:normAutofit/>
          </a:bodyPr>
          <a:lstStyle/>
          <a:p>
            <a:pPr algn="ctr"/>
            <a:r>
              <a:rPr lang="en-US" sz="4400" b="1">
                <a:latin typeface="Corbel" panose="020B0503020204020204" pitchFamily="34" charset="0"/>
              </a:rPr>
              <a:t>More Results in the Paper</a:t>
            </a:r>
          </a:p>
        </p:txBody>
      </p:sp>
      <p:grpSp>
        <p:nvGrpSpPr>
          <p:cNvPr id="14" name="Group 13">
            <a:extLst>
              <a:ext uri="{FF2B5EF4-FFF2-40B4-BE49-F238E27FC236}">
                <a16:creationId xmlns:a16="http://schemas.microsoft.com/office/drawing/2014/main" id="{FC3D97E7-EA2A-078B-0F5E-CEF04B57CAA9}"/>
              </a:ext>
            </a:extLst>
          </p:cNvPr>
          <p:cNvGrpSpPr/>
          <p:nvPr/>
        </p:nvGrpSpPr>
        <p:grpSpPr>
          <a:xfrm>
            <a:off x="218171" y="3023917"/>
            <a:ext cx="8707654" cy="3067398"/>
            <a:chOff x="218174" y="1205345"/>
            <a:chExt cx="8707654" cy="3067398"/>
          </a:xfrm>
        </p:grpSpPr>
        <p:sp>
          <p:nvSpPr>
            <p:cNvPr id="13" name="Rectangle 12">
              <a:extLst>
                <a:ext uri="{FF2B5EF4-FFF2-40B4-BE49-F238E27FC236}">
                  <a16:creationId xmlns:a16="http://schemas.microsoft.com/office/drawing/2014/main" id="{BE7BC525-989B-925D-1D1E-289C0A3818AB}"/>
                </a:ext>
              </a:extLst>
            </p:cNvPr>
            <p:cNvSpPr/>
            <p:nvPr/>
          </p:nvSpPr>
          <p:spPr>
            <a:xfrm>
              <a:off x="218174" y="1205345"/>
              <a:ext cx="8707654" cy="30673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pic>
          <p:nvPicPr>
            <p:cNvPr id="12" name="Picture 11">
              <a:extLst>
                <a:ext uri="{FF2B5EF4-FFF2-40B4-BE49-F238E27FC236}">
                  <a16:creationId xmlns:a16="http://schemas.microsoft.com/office/drawing/2014/main" id="{A04DC37F-8A7E-6F21-2357-20307A9679B4}"/>
                </a:ext>
              </a:extLst>
            </p:cNvPr>
            <p:cNvPicPr>
              <a:picLocks noChangeAspect="1"/>
            </p:cNvPicPr>
            <p:nvPr/>
          </p:nvPicPr>
          <p:blipFill>
            <a:blip r:embed="rId3"/>
            <a:stretch>
              <a:fillRect/>
            </a:stretch>
          </p:blipFill>
          <p:spPr>
            <a:xfrm>
              <a:off x="230991" y="1271212"/>
              <a:ext cx="8682019" cy="2716960"/>
            </a:xfrm>
            <a:prstGeom prst="rect">
              <a:avLst/>
            </a:prstGeom>
          </p:spPr>
        </p:pic>
      </p:grpSp>
      <p:sp>
        <p:nvSpPr>
          <p:cNvPr id="5" name="Slide Number Placeholder 4">
            <a:extLst>
              <a:ext uri="{FF2B5EF4-FFF2-40B4-BE49-F238E27FC236}">
                <a16:creationId xmlns:a16="http://schemas.microsoft.com/office/drawing/2014/main" id="{0533E8DA-08EE-9126-EF68-1F50D7AF944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AB76D-489F-BC47-AE8A-9A4958F60173}" type="slidenum">
              <a:rPr kumimoji="0" lang="en-CH" sz="1400" b="0" i="0" u="none" strike="noStrike" kern="1200" cap="none" spc="0" normalizeH="0" baseline="0" noProof="0" smtClean="0">
                <a:ln>
                  <a:noFill/>
                </a:ln>
                <a:solidFill>
                  <a:prstClr val="white">
                    <a:lumMod val="65000"/>
                  </a:prstClr>
                </a:solidFill>
                <a:effectLst/>
                <a:uLnTx/>
                <a:uFillTx/>
                <a:latin typeface="Corbel" panose="020B05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CH" sz="1400" b="0" i="0" u="none" strike="noStrike" kern="1200" cap="none" spc="0" normalizeH="0" baseline="0" noProof="0">
              <a:ln>
                <a:noFill/>
              </a:ln>
              <a:solidFill>
                <a:prstClr val="white">
                  <a:lumMod val="65000"/>
                </a:prstClr>
              </a:solidFill>
              <a:effectLst/>
              <a:uLnTx/>
              <a:uFillTx/>
              <a:latin typeface="Corbel" panose="020B0503020204020204" pitchFamily="34" charset="0"/>
              <a:ea typeface="+mn-ea"/>
              <a:cs typeface="+mn-cs"/>
            </a:endParaRPr>
          </a:p>
        </p:txBody>
      </p:sp>
      <p:sp>
        <p:nvSpPr>
          <p:cNvPr id="6" name="TextBox 5">
            <a:extLst>
              <a:ext uri="{FF2B5EF4-FFF2-40B4-BE49-F238E27FC236}">
                <a16:creationId xmlns:a16="http://schemas.microsoft.com/office/drawing/2014/main" id="{C8BD1F9A-5EE7-CF4A-6B05-D5328833E811}"/>
              </a:ext>
            </a:extLst>
          </p:cNvPr>
          <p:cNvSpPr txBox="1"/>
          <p:nvPr/>
        </p:nvSpPr>
        <p:spPr>
          <a:xfrm>
            <a:off x="-82062" y="1058037"/>
            <a:ext cx="5021567" cy="1563313"/>
          </a:xfrm>
          <a:prstGeom prst="rect">
            <a:avLst/>
          </a:prstGeom>
          <a:noFill/>
        </p:spPr>
        <p:txBody>
          <a:bodyPr wrap="none" rtlCol="0">
            <a:spAutoFit/>
          </a:bodyPr>
          <a:lstStyle/>
          <a:p>
            <a:pPr marL="283464" marR="0" lvl="0" indent="-144000" algn="l" defTabSz="457200" rtl="0" eaLnBrk="1" fontAlgn="ctr" latinLnBrk="0" hangingPunct="1">
              <a:lnSpc>
                <a:spcPct val="150000"/>
              </a:lnSpc>
              <a:spcBef>
                <a:spcPts val="0"/>
              </a:spcBef>
              <a:spcAft>
                <a:spcPts val="0"/>
              </a:spcAft>
              <a:buClrTx/>
              <a:buSzPts val="2000"/>
              <a:buFont typeface="Arial" panose="020B0604020202020204" pitchFamily="34" charset="0"/>
              <a:buChar char="•"/>
              <a:tabLst/>
              <a:defRPr/>
            </a:pPr>
            <a:r>
              <a:rPr kumimoji="0" lang="en-GB" sz="22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Comparison with FPGA</a:t>
            </a:r>
            <a:endParaRPr kumimoji="0" lang="en-CH" sz="2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a:p>
            <a:pPr marL="285750" marR="0" lvl="0" indent="-1440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Area Overhead Analysis</a:t>
            </a:r>
            <a:endParaRPr kumimoji="0" lang="en-CH" sz="2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a:p>
            <a:pPr marL="285750" marR="0" lvl="0" indent="-1440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Circuit-Level Reliability &amp; Correctness</a:t>
            </a:r>
            <a:endParaRPr kumimoji="0" lang="en-CH" sz="2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8" name="TextBox 7">
            <a:extLst>
              <a:ext uri="{FF2B5EF4-FFF2-40B4-BE49-F238E27FC236}">
                <a16:creationId xmlns:a16="http://schemas.microsoft.com/office/drawing/2014/main" id="{EBD30E56-5494-EF83-7F5A-B74C3D711F37}"/>
              </a:ext>
            </a:extLst>
          </p:cNvPr>
          <p:cNvSpPr txBox="1"/>
          <p:nvPr/>
        </p:nvSpPr>
        <p:spPr>
          <a:xfrm>
            <a:off x="4836965" y="1058037"/>
            <a:ext cx="4312143" cy="1563313"/>
          </a:xfrm>
          <a:prstGeom prst="rect">
            <a:avLst/>
          </a:prstGeom>
          <a:noFill/>
        </p:spPr>
        <p:txBody>
          <a:bodyPr wrap="none" rtlCol="0">
            <a:spAutoFit/>
          </a:bodyPr>
          <a:lstStyle/>
          <a:p>
            <a:pPr marL="283464" marR="0" lvl="0" indent="-144000" algn="l" defTabSz="457200" rtl="0" eaLnBrk="1" fontAlgn="ctr" latinLnBrk="0" hangingPunct="1">
              <a:lnSpc>
                <a:spcPct val="150000"/>
              </a:lnSpc>
              <a:spcBef>
                <a:spcPts val="0"/>
              </a:spcBef>
              <a:spcAft>
                <a:spcPts val="0"/>
              </a:spcAft>
              <a:buClrTx/>
              <a:buSzPts val="2000"/>
              <a:buFont typeface="Arial" panose="020B0604020202020204" pitchFamily="34" charset="0"/>
              <a:buChar char="•"/>
              <a:tabLst/>
              <a:defRPr/>
            </a:pPr>
            <a:r>
              <a:rPr kumimoji="0" lang="en-US" sz="22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Subarray-Level Parallelism</a:t>
            </a:r>
          </a:p>
          <a:p>
            <a:pPr marL="285750" marR="0" lvl="0" indent="-1440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LUT Loading Overhead</a:t>
            </a:r>
          </a:p>
          <a:p>
            <a:pPr marL="285750" marR="0" lvl="0" indent="-1440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a:ln>
                  <a:noFill/>
                </a:ln>
                <a:solidFill>
                  <a:srgbClr val="1F51FD"/>
                </a:solidFill>
                <a:effectLst/>
                <a:uLnTx/>
                <a:uFillTx/>
                <a:latin typeface="Corbel" panose="020B0503020204020204" pitchFamily="34" charset="0"/>
                <a:ea typeface="+mn-ea"/>
                <a:cs typeface="+mn-cs"/>
              </a:rPr>
              <a:t>Range of Supported Operations</a:t>
            </a:r>
            <a:endParaRPr kumimoji="0" lang="en-CH" sz="22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7" name="TextBox 6">
            <a:extLst>
              <a:ext uri="{FF2B5EF4-FFF2-40B4-BE49-F238E27FC236}">
                <a16:creationId xmlns:a16="http://schemas.microsoft.com/office/drawing/2014/main" id="{3F8ADD91-E0B1-7909-5E70-B057953419E2}"/>
              </a:ext>
            </a:extLst>
          </p:cNvPr>
          <p:cNvSpPr txBox="1"/>
          <p:nvPr/>
        </p:nvSpPr>
        <p:spPr>
          <a:xfrm>
            <a:off x="2657833" y="6365924"/>
            <a:ext cx="3828327" cy="369332"/>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a:ln>
                  <a:noFill/>
                </a:ln>
                <a:solidFill>
                  <a:prstClr val="black"/>
                </a:solidFill>
                <a:effectLst/>
                <a:uLnTx/>
                <a:uFillTx/>
                <a:latin typeface="Calibri" panose="020F0502020204030204"/>
                <a:ea typeface="+mn-ea"/>
                <a:cs typeface="+mn-cs"/>
                <a:hlinkClick r:id="rId4"/>
              </a:rPr>
              <a:t>https://arxiv.org/pdf/2104.07699.pdf</a:t>
            </a:r>
            <a:endParaRPr kumimoji="0" lang="en-CH"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4139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3E8E-0D66-4B42-A09B-0EA6C9449CE0}"/>
              </a:ext>
            </a:extLst>
          </p:cNvPr>
          <p:cNvSpPr>
            <a:spLocks noGrp="1"/>
          </p:cNvSpPr>
          <p:nvPr>
            <p:ph type="title"/>
          </p:nvPr>
        </p:nvSpPr>
        <p:spPr/>
        <p:txBody>
          <a:bodyPr/>
          <a:lstStyle/>
          <a:p>
            <a:r>
              <a:rPr lang="en-US" dirty="0"/>
              <a:t>SRC TECHCON Presentation</a:t>
            </a:r>
          </a:p>
        </p:txBody>
      </p:sp>
      <p:sp>
        <p:nvSpPr>
          <p:cNvPr id="3" name="Content Placeholder 2">
            <a:extLst>
              <a:ext uri="{FF2B5EF4-FFF2-40B4-BE49-F238E27FC236}">
                <a16:creationId xmlns:a16="http://schemas.microsoft.com/office/drawing/2014/main" id="{9B6CB1FC-4914-CE40-BC66-64BE3F801B6D}"/>
              </a:ext>
            </a:extLst>
          </p:cNvPr>
          <p:cNvSpPr>
            <a:spLocks noGrp="1"/>
          </p:cNvSpPr>
          <p:nvPr>
            <p:ph idx="1"/>
          </p:nvPr>
        </p:nvSpPr>
        <p:spPr>
          <a:xfrm>
            <a:off x="228600" y="908720"/>
            <a:ext cx="8915400" cy="5123656"/>
          </a:xfrm>
        </p:spPr>
        <p:txBody>
          <a:bodyPr/>
          <a:lstStyle/>
          <a:p>
            <a:r>
              <a:rPr lang="en-US" sz="2000" dirty="0">
                <a:solidFill>
                  <a:srgbClr val="0000FF"/>
                </a:solidFill>
              </a:rPr>
              <a:t>Geraldo F. Oliveira</a:t>
            </a:r>
          </a:p>
          <a:p>
            <a:pPr lvl="1"/>
            <a:r>
              <a:rPr lang="en-US" sz="1800" dirty="0" err="1"/>
              <a:t>pLUTo</a:t>
            </a:r>
            <a:r>
              <a:rPr lang="en-US" sz="1800" dirty="0"/>
              <a:t>: Enabling Massively Parallel Computation in DRAM via Lookup Tables</a:t>
            </a:r>
          </a:p>
          <a:p>
            <a:pPr lvl="1"/>
            <a:r>
              <a:rPr lang="en-US" sz="1800" dirty="0">
                <a:solidFill>
                  <a:srgbClr val="0000FF"/>
                </a:solidFill>
                <a:hlinkClick r:id="rId2">
                  <a:extLst>
                    <a:ext uri="{A12FA001-AC4F-418D-AE19-62706E023703}">
                      <ahyp:hlinkClr xmlns:ahyp="http://schemas.microsoft.com/office/drawing/2018/hyperlinkcolor" val="tx"/>
                    </a:ext>
                  </a:extLst>
                </a:hlinkClick>
              </a:rPr>
              <a:t>https://arxiv.org/pdf/2104.07699.pdf</a:t>
            </a:r>
            <a:endParaRPr lang="en-US" sz="1800" dirty="0">
              <a:solidFill>
                <a:srgbClr val="0000FF"/>
              </a:solidFill>
            </a:endParaRPr>
          </a:p>
          <a:p>
            <a:pPr lvl="1"/>
            <a:endParaRPr lang="en-US" sz="1800" dirty="0">
              <a:solidFill>
                <a:srgbClr val="0000FF"/>
              </a:solidFill>
            </a:endParaRPr>
          </a:p>
          <a:p>
            <a:pPr marL="344487" lvl="1" indent="0">
              <a:buNone/>
            </a:pPr>
            <a:endParaRPr lang="en-US" sz="1800" dirty="0">
              <a:solidFill>
                <a:srgbClr val="7030A0"/>
              </a:solidFill>
            </a:endParaRPr>
          </a:p>
          <a:p>
            <a:endParaRPr lang="en-US" sz="400" dirty="0">
              <a:solidFill>
                <a:srgbClr val="0000FF"/>
              </a:solidFill>
            </a:endParaRPr>
          </a:p>
          <a:p>
            <a:endParaRPr lang="en-US" sz="400" dirty="0">
              <a:solidFill>
                <a:srgbClr val="0000FF"/>
              </a:solidFill>
            </a:endParaRPr>
          </a:p>
          <a:p>
            <a:pPr marL="344487" lvl="1" indent="0">
              <a:buNone/>
            </a:pPr>
            <a:endParaRPr lang="en-US" dirty="0"/>
          </a:p>
        </p:txBody>
      </p:sp>
      <p:sp>
        <p:nvSpPr>
          <p:cNvPr id="4" name="Slide Number Placeholder 3">
            <a:extLst>
              <a:ext uri="{FF2B5EF4-FFF2-40B4-BE49-F238E27FC236}">
                <a16:creationId xmlns:a16="http://schemas.microsoft.com/office/drawing/2014/main" id="{39A137F2-11EA-384B-AE75-DB8ACDDA94B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A67BFC93-2FEB-043F-059C-46A5FFAB9787}"/>
              </a:ext>
            </a:extLst>
          </p:cNvPr>
          <p:cNvSpPr txBox="1"/>
          <p:nvPr/>
        </p:nvSpPr>
        <p:spPr>
          <a:xfrm>
            <a:off x="1507888" y="6419364"/>
            <a:ext cx="67778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https://youtu.be/9t1FJQ6nNw4?si=bhylWCLZde2DC7os</a:t>
            </a:r>
            <a:endPar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07D62855-B8F5-F44B-AB94-C79A8B97C999}"/>
              </a:ext>
            </a:extLst>
          </p:cNvPr>
          <p:cNvPicPr>
            <a:picLocks noChangeAspect="1"/>
          </p:cNvPicPr>
          <p:nvPr/>
        </p:nvPicPr>
        <p:blipFill>
          <a:blip r:embed="rId4"/>
          <a:stretch>
            <a:fillRect/>
          </a:stretch>
        </p:blipFill>
        <p:spPr>
          <a:xfrm>
            <a:off x="1551921" y="1937538"/>
            <a:ext cx="6040159" cy="4393968"/>
          </a:xfrm>
          <a:prstGeom prst="rect">
            <a:avLst/>
          </a:prstGeom>
        </p:spPr>
      </p:pic>
    </p:spTree>
    <p:extLst>
      <p:ext uri="{BB962C8B-B14F-4D97-AF65-F5344CB8AC3E}">
        <p14:creationId xmlns:p14="http://schemas.microsoft.com/office/powerpoint/2010/main" val="365824181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ounded Rectangle 149">
            <a:extLst>
              <a:ext uri="{FF2B5EF4-FFF2-40B4-BE49-F238E27FC236}">
                <a16:creationId xmlns:a16="http://schemas.microsoft.com/office/drawing/2014/main" id="{56943FBE-88BA-0C40-8459-C786C98FC24A}"/>
              </a:ext>
            </a:extLst>
          </p:cNvPr>
          <p:cNvSpPr/>
          <p:nvPr/>
        </p:nvSpPr>
        <p:spPr>
          <a:xfrm>
            <a:off x="6623916" y="2159294"/>
            <a:ext cx="1435814" cy="1708210"/>
          </a:xfrm>
          <a:prstGeom prst="roundRect">
            <a:avLst/>
          </a:prstGeom>
          <a:solidFill>
            <a:srgbClr val="CEE2F2"/>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2" name="Title 1">
            <a:extLst>
              <a:ext uri="{FF2B5EF4-FFF2-40B4-BE49-F238E27FC236}">
                <a16:creationId xmlns:a16="http://schemas.microsoft.com/office/drawing/2014/main" id="{7B109850-92E3-C647-9C81-512F4898D00C}"/>
              </a:ext>
            </a:extLst>
          </p:cNvPr>
          <p:cNvSpPr>
            <a:spLocks noGrp="1"/>
          </p:cNvSpPr>
          <p:nvPr>
            <p:ph type="title"/>
          </p:nvPr>
        </p:nvSpPr>
        <p:spPr/>
        <p:txBody>
          <a:bodyPr/>
          <a:lstStyle/>
          <a:p>
            <a:r>
              <a:rPr lang="en-US" sz="4400" dirty="0">
                <a:latin typeface="Cambria" panose="02040503050406030204" pitchFamily="18" charset="0"/>
              </a:rPr>
              <a:t>Inside a DRAM Chip </a:t>
            </a:r>
          </a:p>
        </p:txBody>
      </p:sp>
      <p:sp>
        <p:nvSpPr>
          <p:cNvPr id="5" name="Rounded Rectangle 4">
            <a:extLst>
              <a:ext uri="{FF2B5EF4-FFF2-40B4-BE49-F238E27FC236}">
                <a16:creationId xmlns:a16="http://schemas.microsoft.com/office/drawing/2014/main" id="{FDCCBA66-40A7-264A-9CEB-C7DC2FB1D5D2}"/>
              </a:ext>
            </a:extLst>
          </p:cNvPr>
          <p:cNvSpPr/>
          <p:nvPr/>
        </p:nvSpPr>
        <p:spPr>
          <a:xfrm>
            <a:off x="1700174" y="5252312"/>
            <a:ext cx="6400800" cy="1075335"/>
          </a:xfrm>
          <a:prstGeom prst="roundRect">
            <a:avLst>
              <a:gd name="adj" fmla="val 750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7" name="Rounded Rectangle 6">
            <a:extLst>
              <a:ext uri="{FF2B5EF4-FFF2-40B4-BE49-F238E27FC236}">
                <a16:creationId xmlns:a16="http://schemas.microsoft.com/office/drawing/2014/main" id="{B7DF4A09-6AC1-D54B-826B-4AA6989BC403}"/>
              </a:ext>
            </a:extLst>
          </p:cNvPr>
          <p:cNvSpPr/>
          <p:nvPr/>
        </p:nvSpPr>
        <p:spPr>
          <a:xfrm>
            <a:off x="2004974" y="549188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8" name="Rounded Rectangle 7">
            <a:extLst>
              <a:ext uri="{FF2B5EF4-FFF2-40B4-BE49-F238E27FC236}">
                <a16:creationId xmlns:a16="http://schemas.microsoft.com/office/drawing/2014/main" id="{43E3C8A5-4803-0544-B146-B9C76582B36D}"/>
              </a:ext>
            </a:extLst>
          </p:cNvPr>
          <p:cNvSpPr/>
          <p:nvPr/>
        </p:nvSpPr>
        <p:spPr>
          <a:xfrm>
            <a:off x="2667914" y="549188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9" name="Rounded Rectangle 8">
            <a:extLst>
              <a:ext uri="{FF2B5EF4-FFF2-40B4-BE49-F238E27FC236}">
                <a16:creationId xmlns:a16="http://schemas.microsoft.com/office/drawing/2014/main" id="{7B1CDDF2-18BF-C34A-9544-FDBB6B4BB74B}"/>
              </a:ext>
            </a:extLst>
          </p:cNvPr>
          <p:cNvSpPr/>
          <p:nvPr/>
        </p:nvSpPr>
        <p:spPr>
          <a:xfrm>
            <a:off x="3342284" y="549188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0" name="Rounded Rectangle 9">
            <a:extLst>
              <a:ext uri="{FF2B5EF4-FFF2-40B4-BE49-F238E27FC236}">
                <a16:creationId xmlns:a16="http://schemas.microsoft.com/office/drawing/2014/main" id="{A860C73B-FA2B-C04D-B1A7-9BD39A6E0749}"/>
              </a:ext>
            </a:extLst>
          </p:cNvPr>
          <p:cNvSpPr/>
          <p:nvPr/>
        </p:nvSpPr>
        <p:spPr>
          <a:xfrm>
            <a:off x="3997604" y="549188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1" name="Rounded Rectangle 10">
            <a:extLst>
              <a:ext uri="{FF2B5EF4-FFF2-40B4-BE49-F238E27FC236}">
                <a16:creationId xmlns:a16="http://schemas.microsoft.com/office/drawing/2014/main" id="{BBB61902-13B3-5340-A607-1EF2E98F134E}"/>
              </a:ext>
            </a:extLst>
          </p:cNvPr>
          <p:cNvSpPr/>
          <p:nvPr/>
        </p:nvSpPr>
        <p:spPr>
          <a:xfrm>
            <a:off x="5228234" y="549188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2" name="Rounded Rectangle 11">
            <a:extLst>
              <a:ext uri="{FF2B5EF4-FFF2-40B4-BE49-F238E27FC236}">
                <a16:creationId xmlns:a16="http://schemas.microsoft.com/office/drawing/2014/main" id="{1381E661-C1D4-7745-BF5D-B05F987670AE}"/>
              </a:ext>
            </a:extLst>
          </p:cNvPr>
          <p:cNvSpPr/>
          <p:nvPr/>
        </p:nvSpPr>
        <p:spPr>
          <a:xfrm>
            <a:off x="5891174" y="549188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3" name="Rounded Rectangle 12">
            <a:extLst>
              <a:ext uri="{FF2B5EF4-FFF2-40B4-BE49-F238E27FC236}">
                <a16:creationId xmlns:a16="http://schemas.microsoft.com/office/drawing/2014/main" id="{CCB9162B-BC72-284C-9439-D08D6340D7D6}"/>
              </a:ext>
            </a:extLst>
          </p:cNvPr>
          <p:cNvSpPr/>
          <p:nvPr/>
        </p:nvSpPr>
        <p:spPr>
          <a:xfrm>
            <a:off x="6565544" y="549188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4" name="Rounded Rectangle 13">
            <a:extLst>
              <a:ext uri="{FF2B5EF4-FFF2-40B4-BE49-F238E27FC236}">
                <a16:creationId xmlns:a16="http://schemas.microsoft.com/office/drawing/2014/main" id="{97F8B094-7615-4742-963F-2FFC1562F1B8}"/>
              </a:ext>
            </a:extLst>
          </p:cNvPr>
          <p:cNvSpPr/>
          <p:nvPr/>
        </p:nvSpPr>
        <p:spPr>
          <a:xfrm>
            <a:off x="7220864" y="549188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16" name="Straight Connector 15">
            <a:extLst>
              <a:ext uri="{FF2B5EF4-FFF2-40B4-BE49-F238E27FC236}">
                <a16:creationId xmlns:a16="http://schemas.microsoft.com/office/drawing/2014/main" id="{3F0E52E3-9455-3F45-BBEE-2E5519A501D5}"/>
              </a:ext>
            </a:extLst>
          </p:cNvPr>
          <p:cNvCxnSpPr/>
          <p:nvPr/>
        </p:nvCxnSpPr>
        <p:spPr>
          <a:xfrm flipH="1" flipV="1">
            <a:off x="2853353" y="4181490"/>
            <a:ext cx="1144251" cy="1295400"/>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D51562-7BA6-7F49-AF5A-F31DF6DD9F0C}"/>
              </a:ext>
            </a:extLst>
          </p:cNvPr>
          <p:cNvCxnSpPr>
            <a:cxnSpLocks/>
          </p:cNvCxnSpPr>
          <p:nvPr/>
        </p:nvCxnSpPr>
        <p:spPr>
          <a:xfrm flipV="1">
            <a:off x="4607204" y="4119658"/>
            <a:ext cx="1741170" cy="1357232"/>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11B9448-A4DC-5546-8EB6-661432ED7C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8574" y="5476890"/>
            <a:ext cx="685800" cy="685800"/>
          </a:xfrm>
          <a:prstGeom prst="rect">
            <a:avLst/>
          </a:prstGeom>
        </p:spPr>
      </p:pic>
      <p:sp>
        <p:nvSpPr>
          <p:cNvPr id="20" name="Rectangle 19">
            <a:extLst>
              <a:ext uri="{FF2B5EF4-FFF2-40B4-BE49-F238E27FC236}">
                <a16:creationId xmlns:a16="http://schemas.microsoft.com/office/drawing/2014/main" id="{3616BF7A-B2D3-414B-BD1D-8F8B715B8920}"/>
              </a:ext>
            </a:extLst>
          </p:cNvPr>
          <p:cNvSpPr/>
          <p:nvPr/>
        </p:nvSpPr>
        <p:spPr>
          <a:xfrm>
            <a:off x="2853353" y="1567519"/>
            <a:ext cx="3354194" cy="2595200"/>
          </a:xfrm>
          <a:prstGeom prst="rect">
            <a:avLst/>
          </a:prstGeom>
          <a:solidFill>
            <a:schemeClr val="bg1">
              <a:lumMod val="75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21" name="Rectangle 20">
            <a:extLst>
              <a:ext uri="{FF2B5EF4-FFF2-40B4-BE49-F238E27FC236}">
                <a16:creationId xmlns:a16="http://schemas.microsoft.com/office/drawing/2014/main" id="{19D508FD-33C4-004D-A886-46B4F7BDEB39}"/>
              </a:ext>
            </a:extLst>
          </p:cNvPr>
          <p:cNvSpPr/>
          <p:nvPr/>
        </p:nvSpPr>
        <p:spPr>
          <a:xfrm>
            <a:off x="2920641" y="1402561"/>
            <a:ext cx="3427733" cy="2666639"/>
          </a:xfrm>
          <a:prstGeom prst="rect">
            <a:avLst/>
          </a:prstGeom>
          <a:solidFill>
            <a:schemeClr val="bg1">
              <a:lumMod val="85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22" name="Rectangle 21">
            <a:extLst>
              <a:ext uri="{FF2B5EF4-FFF2-40B4-BE49-F238E27FC236}">
                <a16:creationId xmlns:a16="http://schemas.microsoft.com/office/drawing/2014/main" id="{1E76E1C8-C1E0-7C45-A00D-F33C29010305}"/>
              </a:ext>
            </a:extLst>
          </p:cNvPr>
          <p:cNvSpPr/>
          <p:nvPr/>
        </p:nvSpPr>
        <p:spPr>
          <a:xfrm>
            <a:off x="2994180" y="1309043"/>
            <a:ext cx="3421482" cy="2666639"/>
          </a:xfrm>
          <a:prstGeom prst="rect">
            <a:avLst/>
          </a:prstGeom>
          <a:solidFill>
            <a:schemeClr val="bg1">
              <a:lumMod val="95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24" name="Straight Connector 23">
            <a:extLst>
              <a:ext uri="{FF2B5EF4-FFF2-40B4-BE49-F238E27FC236}">
                <a16:creationId xmlns:a16="http://schemas.microsoft.com/office/drawing/2014/main" id="{EB55F072-631E-D54F-95BC-29BFD04F8E3B}"/>
              </a:ext>
            </a:extLst>
          </p:cNvPr>
          <p:cNvCxnSpPr>
            <a:cxnSpLocks/>
          </p:cNvCxnSpPr>
          <p:nvPr/>
        </p:nvCxnSpPr>
        <p:spPr>
          <a:xfrm>
            <a:off x="5398817" y="1567517"/>
            <a:ext cx="0" cy="2120285"/>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3D66D4-F9EB-9F42-93CA-23968745B142}"/>
              </a:ext>
            </a:extLst>
          </p:cNvPr>
          <p:cNvCxnSpPr>
            <a:cxnSpLocks/>
          </p:cNvCxnSpPr>
          <p:nvPr/>
        </p:nvCxnSpPr>
        <p:spPr>
          <a:xfrm>
            <a:off x="4995341" y="1567517"/>
            <a:ext cx="0" cy="2120285"/>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279288-A8D4-6646-91E0-3EF544EBC756}"/>
              </a:ext>
            </a:extLst>
          </p:cNvPr>
          <p:cNvCxnSpPr>
            <a:cxnSpLocks/>
          </p:cNvCxnSpPr>
          <p:nvPr/>
        </p:nvCxnSpPr>
        <p:spPr>
          <a:xfrm>
            <a:off x="4591865" y="1567517"/>
            <a:ext cx="0" cy="2103120"/>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9D6184-B9B0-9D41-965F-E5332FF87619}"/>
              </a:ext>
            </a:extLst>
          </p:cNvPr>
          <p:cNvCxnSpPr>
            <a:cxnSpLocks/>
          </p:cNvCxnSpPr>
          <p:nvPr/>
        </p:nvCxnSpPr>
        <p:spPr>
          <a:xfrm>
            <a:off x="4188388" y="1567517"/>
            <a:ext cx="0" cy="2103120"/>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81B7A9F-63AF-0647-BBA3-0289230A2C33}"/>
              </a:ext>
            </a:extLst>
          </p:cNvPr>
          <p:cNvCxnSpPr>
            <a:cxnSpLocks/>
          </p:cNvCxnSpPr>
          <p:nvPr/>
        </p:nvCxnSpPr>
        <p:spPr>
          <a:xfrm>
            <a:off x="3784508" y="1567518"/>
            <a:ext cx="0" cy="2120284"/>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861A8B-C7CE-B749-BEC2-B02BAF3F4329}"/>
              </a:ext>
            </a:extLst>
          </p:cNvPr>
          <p:cNvCxnSpPr>
            <a:cxnSpLocks/>
            <a:endCxn id="96" idx="2"/>
          </p:cNvCxnSpPr>
          <p:nvPr/>
        </p:nvCxnSpPr>
        <p:spPr>
          <a:xfrm>
            <a:off x="5801889" y="1567517"/>
            <a:ext cx="25862" cy="2112011"/>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2FA42EC-DC60-F74D-9F5E-34FD5DEAB651}"/>
              </a:ext>
            </a:extLst>
          </p:cNvPr>
          <p:cNvCxnSpPr>
            <a:cxnSpLocks/>
          </p:cNvCxnSpPr>
          <p:nvPr/>
        </p:nvCxnSpPr>
        <p:spPr>
          <a:xfrm>
            <a:off x="3601043" y="1843336"/>
            <a:ext cx="249251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67D720-606F-CD4D-A504-1F7CF254C9A7}"/>
              </a:ext>
            </a:extLst>
          </p:cNvPr>
          <p:cNvCxnSpPr>
            <a:cxnSpLocks/>
          </p:cNvCxnSpPr>
          <p:nvPr/>
        </p:nvCxnSpPr>
        <p:spPr>
          <a:xfrm>
            <a:off x="3601043" y="2247214"/>
            <a:ext cx="249251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AD3D9D3-9F70-E143-ACB8-86671FBD1E38}"/>
              </a:ext>
            </a:extLst>
          </p:cNvPr>
          <p:cNvCxnSpPr>
            <a:cxnSpLocks/>
          </p:cNvCxnSpPr>
          <p:nvPr/>
        </p:nvCxnSpPr>
        <p:spPr>
          <a:xfrm>
            <a:off x="3601043" y="2650039"/>
            <a:ext cx="249251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78E5FD8-2D55-544A-B04E-F996DF91CC95}"/>
              </a:ext>
            </a:extLst>
          </p:cNvPr>
          <p:cNvCxnSpPr>
            <a:cxnSpLocks/>
          </p:cNvCxnSpPr>
          <p:nvPr/>
        </p:nvCxnSpPr>
        <p:spPr>
          <a:xfrm>
            <a:off x="3592813" y="3136905"/>
            <a:ext cx="250074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23696145-28F9-354D-B7DB-5FA455E67434}"/>
              </a:ext>
            </a:extLst>
          </p:cNvPr>
          <p:cNvGrpSpPr/>
          <p:nvPr/>
        </p:nvGrpSpPr>
        <p:grpSpPr>
          <a:xfrm>
            <a:off x="3643816" y="1715948"/>
            <a:ext cx="2331421" cy="1554675"/>
            <a:chOff x="3643816" y="1715948"/>
            <a:chExt cx="2331421" cy="1554675"/>
          </a:xfrm>
        </p:grpSpPr>
        <p:sp>
          <p:nvSpPr>
            <p:cNvPr id="46" name="Oval 45">
              <a:extLst>
                <a:ext uri="{FF2B5EF4-FFF2-40B4-BE49-F238E27FC236}">
                  <a16:creationId xmlns:a16="http://schemas.microsoft.com/office/drawing/2014/main" id="{E38F8ACB-5E7D-A14F-A869-A4648FE70728}"/>
                </a:ext>
              </a:extLst>
            </p:cNvPr>
            <p:cNvSpPr>
              <a:spLocks noChangeAspect="1"/>
            </p:cNvSpPr>
            <p:nvPr/>
          </p:nvSpPr>
          <p:spPr>
            <a:xfrm>
              <a:off x="4058935"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7" name="Oval 46">
              <a:extLst>
                <a:ext uri="{FF2B5EF4-FFF2-40B4-BE49-F238E27FC236}">
                  <a16:creationId xmlns:a16="http://schemas.microsoft.com/office/drawing/2014/main" id="{D4245364-356F-B942-B770-5E3463DA006E}"/>
                </a:ext>
              </a:extLst>
            </p:cNvPr>
            <p:cNvSpPr>
              <a:spLocks noChangeAspect="1"/>
            </p:cNvSpPr>
            <p:nvPr/>
          </p:nvSpPr>
          <p:spPr>
            <a:xfrm>
              <a:off x="4462412"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8" name="Oval 47">
              <a:extLst>
                <a:ext uri="{FF2B5EF4-FFF2-40B4-BE49-F238E27FC236}">
                  <a16:creationId xmlns:a16="http://schemas.microsoft.com/office/drawing/2014/main" id="{8AF31CDD-50CA-D448-A8B8-704F46D9DB5C}"/>
                </a:ext>
              </a:extLst>
            </p:cNvPr>
            <p:cNvSpPr>
              <a:spLocks noChangeAspect="1"/>
            </p:cNvSpPr>
            <p:nvPr/>
          </p:nvSpPr>
          <p:spPr>
            <a:xfrm>
              <a:off x="4865888"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9" name="Oval 48">
              <a:extLst>
                <a:ext uri="{FF2B5EF4-FFF2-40B4-BE49-F238E27FC236}">
                  <a16:creationId xmlns:a16="http://schemas.microsoft.com/office/drawing/2014/main" id="{04FE45CD-E763-BD47-95F1-CEF3330616BE}"/>
                </a:ext>
              </a:extLst>
            </p:cNvPr>
            <p:cNvSpPr>
              <a:spLocks noChangeAspect="1"/>
            </p:cNvSpPr>
            <p:nvPr/>
          </p:nvSpPr>
          <p:spPr>
            <a:xfrm>
              <a:off x="5269364"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0" name="Oval 49">
              <a:extLst>
                <a:ext uri="{FF2B5EF4-FFF2-40B4-BE49-F238E27FC236}">
                  <a16:creationId xmlns:a16="http://schemas.microsoft.com/office/drawing/2014/main" id="{F2F9A2F3-02E7-8146-A233-9F47F9C23407}"/>
                </a:ext>
              </a:extLst>
            </p:cNvPr>
            <p:cNvSpPr>
              <a:spLocks noChangeAspect="1"/>
            </p:cNvSpPr>
            <p:nvPr/>
          </p:nvSpPr>
          <p:spPr>
            <a:xfrm>
              <a:off x="3655459" y="171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1" name="Oval 50">
              <a:extLst>
                <a:ext uri="{FF2B5EF4-FFF2-40B4-BE49-F238E27FC236}">
                  <a16:creationId xmlns:a16="http://schemas.microsoft.com/office/drawing/2014/main" id="{E0435125-C591-F14C-92BC-6856AD971AF0}"/>
                </a:ext>
              </a:extLst>
            </p:cNvPr>
            <p:cNvSpPr>
              <a:spLocks noChangeAspect="1"/>
            </p:cNvSpPr>
            <p:nvPr/>
          </p:nvSpPr>
          <p:spPr>
            <a:xfrm>
              <a:off x="4047292"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2" name="Oval 51">
              <a:extLst>
                <a:ext uri="{FF2B5EF4-FFF2-40B4-BE49-F238E27FC236}">
                  <a16:creationId xmlns:a16="http://schemas.microsoft.com/office/drawing/2014/main" id="{F3FB8EC1-92AA-B547-A2B0-B055E97AD708}"/>
                </a:ext>
              </a:extLst>
            </p:cNvPr>
            <p:cNvSpPr>
              <a:spLocks noChangeAspect="1"/>
            </p:cNvSpPr>
            <p:nvPr/>
          </p:nvSpPr>
          <p:spPr>
            <a:xfrm>
              <a:off x="4450769"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3" name="Oval 52">
              <a:extLst>
                <a:ext uri="{FF2B5EF4-FFF2-40B4-BE49-F238E27FC236}">
                  <a16:creationId xmlns:a16="http://schemas.microsoft.com/office/drawing/2014/main" id="{00925BCF-7BF5-A545-844E-0D9AC28DD470}"/>
                </a:ext>
              </a:extLst>
            </p:cNvPr>
            <p:cNvSpPr>
              <a:spLocks noChangeAspect="1"/>
            </p:cNvSpPr>
            <p:nvPr/>
          </p:nvSpPr>
          <p:spPr>
            <a:xfrm>
              <a:off x="4854245"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4" name="Oval 53">
              <a:extLst>
                <a:ext uri="{FF2B5EF4-FFF2-40B4-BE49-F238E27FC236}">
                  <a16:creationId xmlns:a16="http://schemas.microsoft.com/office/drawing/2014/main" id="{307E1D6F-65E5-EF41-B5B6-AF2D1629845E}"/>
                </a:ext>
              </a:extLst>
            </p:cNvPr>
            <p:cNvSpPr>
              <a:spLocks noChangeAspect="1"/>
            </p:cNvSpPr>
            <p:nvPr/>
          </p:nvSpPr>
          <p:spPr>
            <a:xfrm>
              <a:off x="5257721"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5" name="Oval 54">
              <a:extLst>
                <a:ext uri="{FF2B5EF4-FFF2-40B4-BE49-F238E27FC236}">
                  <a16:creationId xmlns:a16="http://schemas.microsoft.com/office/drawing/2014/main" id="{E06D5432-6872-0545-A453-F6C3C210C307}"/>
                </a:ext>
              </a:extLst>
            </p:cNvPr>
            <p:cNvSpPr>
              <a:spLocks noChangeAspect="1"/>
            </p:cNvSpPr>
            <p:nvPr/>
          </p:nvSpPr>
          <p:spPr>
            <a:xfrm>
              <a:off x="3643816" y="212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6" name="Oval 55">
              <a:extLst>
                <a:ext uri="{FF2B5EF4-FFF2-40B4-BE49-F238E27FC236}">
                  <a16:creationId xmlns:a16="http://schemas.microsoft.com/office/drawing/2014/main" id="{DFCBF30A-9998-EF46-B1C6-D1BD91901DA1}"/>
                </a:ext>
              </a:extLst>
            </p:cNvPr>
            <p:cNvSpPr>
              <a:spLocks noChangeAspect="1"/>
            </p:cNvSpPr>
            <p:nvPr/>
          </p:nvSpPr>
          <p:spPr>
            <a:xfrm>
              <a:off x="4050119"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7" name="Oval 56">
              <a:extLst>
                <a:ext uri="{FF2B5EF4-FFF2-40B4-BE49-F238E27FC236}">
                  <a16:creationId xmlns:a16="http://schemas.microsoft.com/office/drawing/2014/main" id="{E5E937F9-94DC-F742-BEC2-250A24202A08}"/>
                </a:ext>
              </a:extLst>
            </p:cNvPr>
            <p:cNvSpPr>
              <a:spLocks noChangeAspect="1"/>
            </p:cNvSpPr>
            <p:nvPr/>
          </p:nvSpPr>
          <p:spPr>
            <a:xfrm>
              <a:off x="4453596"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8" name="Oval 57">
              <a:extLst>
                <a:ext uri="{FF2B5EF4-FFF2-40B4-BE49-F238E27FC236}">
                  <a16:creationId xmlns:a16="http://schemas.microsoft.com/office/drawing/2014/main" id="{52068133-FFBE-8840-855B-2FE91FEA4572}"/>
                </a:ext>
              </a:extLst>
            </p:cNvPr>
            <p:cNvSpPr>
              <a:spLocks noChangeAspect="1"/>
            </p:cNvSpPr>
            <p:nvPr/>
          </p:nvSpPr>
          <p:spPr>
            <a:xfrm>
              <a:off x="4857072"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9" name="Oval 58">
              <a:extLst>
                <a:ext uri="{FF2B5EF4-FFF2-40B4-BE49-F238E27FC236}">
                  <a16:creationId xmlns:a16="http://schemas.microsoft.com/office/drawing/2014/main" id="{03303C3D-E7C0-3442-881C-D1ACD1CB8B74}"/>
                </a:ext>
              </a:extLst>
            </p:cNvPr>
            <p:cNvSpPr>
              <a:spLocks noChangeAspect="1"/>
            </p:cNvSpPr>
            <p:nvPr/>
          </p:nvSpPr>
          <p:spPr>
            <a:xfrm>
              <a:off x="5260548"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60" name="Oval 59">
              <a:extLst>
                <a:ext uri="{FF2B5EF4-FFF2-40B4-BE49-F238E27FC236}">
                  <a16:creationId xmlns:a16="http://schemas.microsoft.com/office/drawing/2014/main" id="{C94B7227-728C-7047-838B-A1C715886EBB}"/>
                </a:ext>
              </a:extLst>
            </p:cNvPr>
            <p:cNvSpPr>
              <a:spLocks noChangeAspect="1"/>
            </p:cNvSpPr>
            <p:nvPr/>
          </p:nvSpPr>
          <p:spPr>
            <a:xfrm>
              <a:off x="3646643" y="254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2" name="Oval 71">
              <a:extLst>
                <a:ext uri="{FF2B5EF4-FFF2-40B4-BE49-F238E27FC236}">
                  <a16:creationId xmlns:a16="http://schemas.microsoft.com/office/drawing/2014/main" id="{2D4DEA64-F858-A44F-B99A-FA3B67AAE5CB}"/>
                </a:ext>
              </a:extLst>
            </p:cNvPr>
            <p:cNvSpPr>
              <a:spLocks noChangeAspect="1"/>
            </p:cNvSpPr>
            <p:nvPr/>
          </p:nvSpPr>
          <p:spPr>
            <a:xfrm>
              <a:off x="4059095"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3" name="Oval 72">
              <a:extLst>
                <a:ext uri="{FF2B5EF4-FFF2-40B4-BE49-F238E27FC236}">
                  <a16:creationId xmlns:a16="http://schemas.microsoft.com/office/drawing/2014/main" id="{4C7038F2-E14E-1842-99C8-FFDC6A58319C}"/>
                </a:ext>
              </a:extLst>
            </p:cNvPr>
            <p:cNvSpPr>
              <a:spLocks noChangeAspect="1"/>
            </p:cNvSpPr>
            <p:nvPr/>
          </p:nvSpPr>
          <p:spPr>
            <a:xfrm>
              <a:off x="4462572"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4" name="Oval 73">
              <a:extLst>
                <a:ext uri="{FF2B5EF4-FFF2-40B4-BE49-F238E27FC236}">
                  <a16:creationId xmlns:a16="http://schemas.microsoft.com/office/drawing/2014/main" id="{8A2CF2FB-61D3-3F4D-B6F3-82FEA1A3B50C}"/>
                </a:ext>
              </a:extLst>
            </p:cNvPr>
            <p:cNvSpPr>
              <a:spLocks noChangeAspect="1"/>
            </p:cNvSpPr>
            <p:nvPr/>
          </p:nvSpPr>
          <p:spPr>
            <a:xfrm>
              <a:off x="4866048"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5" name="Oval 74">
              <a:extLst>
                <a:ext uri="{FF2B5EF4-FFF2-40B4-BE49-F238E27FC236}">
                  <a16:creationId xmlns:a16="http://schemas.microsoft.com/office/drawing/2014/main" id="{576C9905-6B4B-A94C-A6AF-0FB327863FC8}"/>
                </a:ext>
              </a:extLst>
            </p:cNvPr>
            <p:cNvSpPr>
              <a:spLocks noChangeAspect="1"/>
            </p:cNvSpPr>
            <p:nvPr/>
          </p:nvSpPr>
          <p:spPr>
            <a:xfrm>
              <a:off x="5269524"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6" name="Oval 75">
              <a:extLst>
                <a:ext uri="{FF2B5EF4-FFF2-40B4-BE49-F238E27FC236}">
                  <a16:creationId xmlns:a16="http://schemas.microsoft.com/office/drawing/2014/main" id="{0EB01E54-2C5F-7047-AD8D-69D27682643F}"/>
                </a:ext>
              </a:extLst>
            </p:cNvPr>
            <p:cNvSpPr>
              <a:spLocks noChangeAspect="1"/>
            </p:cNvSpPr>
            <p:nvPr/>
          </p:nvSpPr>
          <p:spPr>
            <a:xfrm>
              <a:off x="3655619" y="299036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7" name="Oval 76">
              <a:extLst>
                <a:ext uri="{FF2B5EF4-FFF2-40B4-BE49-F238E27FC236}">
                  <a16:creationId xmlns:a16="http://schemas.microsoft.com/office/drawing/2014/main" id="{BF0BFBB8-465E-CE49-9F0E-B040E395DE6A}"/>
                </a:ext>
              </a:extLst>
            </p:cNvPr>
            <p:cNvSpPr>
              <a:spLocks noChangeAspect="1"/>
            </p:cNvSpPr>
            <p:nvPr/>
          </p:nvSpPr>
          <p:spPr>
            <a:xfrm>
              <a:off x="5700110" y="171594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8" name="Oval 77">
              <a:extLst>
                <a:ext uri="{FF2B5EF4-FFF2-40B4-BE49-F238E27FC236}">
                  <a16:creationId xmlns:a16="http://schemas.microsoft.com/office/drawing/2014/main" id="{04E07FC5-7D6F-7A4E-B10B-B92C70D783C7}"/>
                </a:ext>
              </a:extLst>
            </p:cNvPr>
            <p:cNvSpPr>
              <a:spLocks noChangeAspect="1"/>
            </p:cNvSpPr>
            <p:nvPr/>
          </p:nvSpPr>
          <p:spPr>
            <a:xfrm>
              <a:off x="5688467" y="2126270"/>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9" name="Oval 78">
              <a:extLst>
                <a:ext uri="{FF2B5EF4-FFF2-40B4-BE49-F238E27FC236}">
                  <a16:creationId xmlns:a16="http://schemas.microsoft.com/office/drawing/2014/main" id="{8E8F7BED-5826-384B-956B-0C949000B887}"/>
                </a:ext>
              </a:extLst>
            </p:cNvPr>
            <p:cNvSpPr>
              <a:spLocks noChangeAspect="1"/>
            </p:cNvSpPr>
            <p:nvPr/>
          </p:nvSpPr>
          <p:spPr>
            <a:xfrm>
              <a:off x="5691294" y="254900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80" name="Oval 79">
              <a:extLst>
                <a:ext uri="{FF2B5EF4-FFF2-40B4-BE49-F238E27FC236}">
                  <a16:creationId xmlns:a16="http://schemas.microsoft.com/office/drawing/2014/main" id="{8D03E338-5E29-8143-83BF-C45298D05C4B}"/>
                </a:ext>
              </a:extLst>
            </p:cNvPr>
            <p:cNvSpPr>
              <a:spLocks noChangeAspect="1"/>
            </p:cNvSpPr>
            <p:nvPr/>
          </p:nvSpPr>
          <p:spPr>
            <a:xfrm>
              <a:off x="5678405" y="2996303"/>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cxnSp>
        <p:nvCxnSpPr>
          <p:cNvPr id="102" name="Straight Connector 101">
            <a:extLst>
              <a:ext uri="{FF2B5EF4-FFF2-40B4-BE49-F238E27FC236}">
                <a16:creationId xmlns:a16="http://schemas.microsoft.com/office/drawing/2014/main" id="{AA6A1856-AEE7-A243-B70B-EBAD03EEA3FF}"/>
              </a:ext>
            </a:extLst>
          </p:cNvPr>
          <p:cNvCxnSpPr>
            <a:cxnSpLocks/>
          </p:cNvCxnSpPr>
          <p:nvPr/>
        </p:nvCxnSpPr>
        <p:spPr>
          <a:xfrm flipV="1">
            <a:off x="5844255" y="2234793"/>
            <a:ext cx="879073" cy="733439"/>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6E1673D-E1FD-1A46-8A86-A4CA2E871F0E}"/>
              </a:ext>
            </a:extLst>
          </p:cNvPr>
          <p:cNvCxnSpPr>
            <a:cxnSpLocks/>
          </p:cNvCxnSpPr>
          <p:nvPr/>
        </p:nvCxnSpPr>
        <p:spPr>
          <a:xfrm>
            <a:off x="5842830" y="3268351"/>
            <a:ext cx="781086" cy="452744"/>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F385E4B5-77F7-9644-BF22-0AD50171E5DF}"/>
              </a:ext>
            </a:extLst>
          </p:cNvPr>
          <p:cNvSpPr/>
          <p:nvPr/>
        </p:nvSpPr>
        <p:spPr>
          <a:xfrm>
            <a:off x="8046134" y="2384925"/>
            <a:ext cx="1097866" cy="58477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Access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Transistor</a:t>
            </a:r>
          </a:p>
        </p:txBody>
      </p:sp>
      <p:cxnSp>
        <p:nvCxnSpPr>
          <p:cNvPr id="114" name="Curved Connector 113">
            <a:extLst>
              <a:ext uri="{FF2B5EF4-FFF2-40B4-BE49-F238E27FC236}">
                <a16:creationId xmlns:a16="http://schemas.microsoft.com/office/drawing/2014/main" id="{989F1745-1C13-6644-8CD4-E608166F0117}"/>
              </a:ext>
            </a:extLst>
          </p:cNvPr>
          <p:cNvCxnSpPr>
            <a:cxnSpLocks/>
          </p:cNvCxnSpPr>
          <p:nvPr/>
        </p:nvCxnSpPr>
        <p:spPr>
          <a:xfrm rot="10800000" flipV="1">
            <a:off x="7581725" y="2659802"/>
            <a:ext cx="737464" cy="173017"/>
          </a:xfrm>
          <a:prstGeom prst="curvedConnector3">
            <a:avLst/>
          </a:prstGeom>
          <a:ln w="19050">
            <a:solidFill>
              <a:schemeClr val="accent2"/>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553EFAFD-AC09-9046-971C-C3524C4B6471}"/>
              </a:ext>
            </a:extLst>
          </p:cNvPr>
          <p:cNvSpPr/>
          <p:nvPr/>
        </p:nvSpPr>
        <p:spPr>
          <a:xfrm>
            <a:off x="7126535" y="3963601"/>
            <a:ext cx="1024448"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Storage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Capacitor</a:t>
            </a:r>
          </a:p>
        </p:txBody>
      </p:sp>
      <p:cxnSp>
        <p:nvCxnSpPr>
          <p:cNvPr id="116" name="Curved Connector 115">
            <a:extLst>
              <a:ext uri="{FF2B5EF4-FFF2-40B4-BE49-F238E27FC236}">
                <a16:creationId xmlns:a16="http://schemas.microsoft.com/office/drawing/2014/main" id="{9C2416E4-85A0-2144-866B-A9048F31510B}"/>
              </a:ext>
            </a:extLst>
          </p:cNvPr>
          <p:cNvCxnSpPr>
            <a:cxnSpLocks/>
            <a:stCxn id="115" idx="1"/>
            <a:endCxn id="124" idx="2"/>
          </p:cNvCxnSpPr>
          <p:nvPr/>
        </p:nvCxnSpPr>
        <p:spPr>
          <a:xfrm rot="10800000">
            <a:off x="6928553" y="3584397"/>
            <a:ext cx="197982" cy="671592"/>
          </a:xfrm>
          <a:prstGeom prst="curvedConnector2">
            <a:avLst/>
          </a:prstGeom>
          <a:ln w="19050">
            <a:solidFill>
              <a:schemeClr val="accent2"/>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6" name="Curved Connector 125">
            <a:extLst>
              <a:ext uri="{FF2B5EF4-FFF2-40B4-BE49-F238E27FC236}">
                <a16:creationId xmlns:a16="http://schemas.microsoft.com/office/drawing/2014/main" id="{D28999CC-54A6-734C-AECF-6CD3E654B59E}"/>
              </a:ext>
            </a:extLst>
          </p:cNvPr>
          <p:cNvCxnSpPr>
            <a:cxnSpLocks/>
            <a:stCxn id="127" idx="3"/>
          </p:cNvCxnSpPr>
          <p:nvPr/>
        </p:nvCxnSpPr>
        <p:spPr>
          <a:xfrm>
            <a:off x="5452017" y="1131417"/>
            <a:ext cx="376999" cy="349222"/>
          </a:xfrm>
          <a:prstGeom prst="curvedConnector3">
            <a:avLst>
              <a:gd name="adj1" fmla="val 50000"/>
            </a:avLst>
          </a:prstGeom>
          <a:ln w="19050">
            <a:solidFill>
              <a:schemeClr val="accent6"/>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FDB95212-DA0C-1743-8FCF-8EE64DC17D66}"/>
              </a:ext>
            </a:extLst>
          </p:cNvPr>
          <p:cNvSpPr/>
          <p:nvPr/>
        </p:nvSpPr>
        <p:spPr>
          <a:xfrm>
            <a:off x="4704697" y="962140"/>
            <a:ext cx="74732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70AD47"/>
                </a:solidFill>
                <a:effectLst/>
                <a:uLnTx/>
                <a:uFillTx/>
                <a:latin typeface="Cambria" panose="02040503050406030204" pitchFamily="18" charset="0"/>
                <a:ea typeface="+mn-ea"/>
                <a:cs typeface="Arial" panose="020B0604020202020204" pitchFamily="34" charset="0"/>
              </a:rPr>
              <a:t>Bitline</a:t>
            </a:r>
          </a:p>
        </p:txBody>
      </p:sp>
      <p:cxnSp>
        <p:nvCxnSpPr>
          <p:cNvPr id="128" name="Curved Connector 127">
            <a:extLst>
              <a:ext uri="{FF2B5EF4-FFF2-40B4-BE49-F238E27FC236}">
                <a16:creationId xmlns:a16="http://schemas.microsoft.com/office/drawing/2014/main" id="{07A5A58C-1971-9543-BA58-11EB33E1A329}"/>
              </a:ext>
            </a:extLst>
          </p:cNvPr>
          <p:cNvCxnSpPr>
            <a:cxnSpLocks/>
            <a:stCxn id="129" idx="1"/>
          </p:cNvCxnSpPr>
          <p:nvPr/>
        </p:nvCxnSpPr>
        <p:spPr>
          <a:xfrm rot="10800000" flipV="1">
            <a:off x="6154696" y="1561842"/>
            <a:ext cx="320499" cy="282334"/>
          </a:xfrm>
          <a:prstGeom prst="curvedConnector3">
            <a:avLst/>
          </a:prstGeom>
          <a:ln w="19050">
            <a:solidFill>
              <a:srgbClr val="C0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1A5DAC68-9EDF-564A-92D9-1455B2912D78}"/>
              </a:ext>
            </a:extLst>
          </p:cNvPr>
          <p:cNvSpPr/>
          <p:nvPr/>
        </p:nvSpPr>
        <p:spPr>
          <a:xfrm>
            <a:off x="6475194" y="1392565"/>
            <a:ext cx="96674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Wordline</a:t>
            </a:r>
            <a:endParaRPr kumimoji="0" lang="en-US" sz="1600" b="0"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endParaRPr>
          </a:p>
        </p:txBody>
      </p:sp>
      <p:grpSp>
        <p:nvGrpSpPr>
          <p:cNvPr id="176" name="Group 175">
            <a:extLst>
              <a:ext uri="{FF2B5EF4-FFF2-40B4-BE49-F238E27FC236}">
                <a16:creationId xmlns:a16="http://schemas.microsoft.com/office/drawing/2014/main" id="{CD7123E7-0497-8A42-8D46-25C93209D69C}"/>
              </a:ext>
            </a:extLst>
          </p:cNvPr>
          <p:cNvGrpSpPr/>
          <p:nvPr/>
        </p:nvGrpSpPr>
        <p:grpSpPr>
          <a:xfrm>
            <a:off x="6823289" y="2234793"/>
            <a:ext cx="1185560" cy="1366780"/>
            <a:chOff x="6823289" y="2234793"/>
            <a:chExt cx="1185560" cy="1366780"/>
          </a:xfrm>
        </p:grpSpPr>
        <p:grpSp>
          <p:nvGrpSpPr>
            <p:cNvPr id="174" name="Group 173">
              <a:extLst>
                <a:ext uri="{FF2B5EF4-FFF2-40B4-BE49-F238E27FC236}">
                  <a16:creationId xmlns:a16="http://schemas.microsoft.com/office/drawing/2014/main" id="{6D31D841-6E68-8448-90F5-FD3D0ECAA46D}"/>
                </a:ext>
              </a:extLst>
            </p:cNvPr>
            <p:cNvGrpSpPr/>
            <p:nvPr/>
          </p:nvGrpSpPr>
          <p:grpSpPr>
            <a:xfrm>
              <a:off x="6823289" y="3018739"/>
              <a:ext cx="208915" cy="565658"/>
              <a:chOff x="6823289" y="3018739"/>
              <a:chExt cx="208915" cy="565658"/>
            </a:xfrm>
          </p:grpSpPr>
          <p:cxnSp>
            <p:nvCxnSpPr>
              <p:cNvPr id="111" name="Straight Connector 110">
                <a:extLst>
                  <a:ext uri="{FF2B5EF4-FFF2-40B4-BE49-F238E27FC236}">
                    <a16:creationId xmlns:a16="http://schemas.microsoft.com/office/drawing/2014/main" id="{26E415A8-E169-3F42-A1A5-9F72867A3D60}"/>
                  </a:ext>
                </a:extLst>
              </p:cNvPr>
              <p:cNvCxnSpPr>
                <a:cxnSpLocks/>
              </p:cNvCxnSpPr>
              <p:nvPr/>
            </p:nvCxnSpPr>
            <p:spPr>
              <a:xfrm>
                <a:off x="6913650" y="3018739"/>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741AB27F-7CAA-FF48-A60B-2AC24806457A}"/>
                  </a:ext>
                </a:extLst>
              </p:cNvPr>
              <p:cNvSpPr/>
              <p:nvPr/>
            </p:nvSpPr>
            <p:spPr>
              <a:xfrm>
                <a:off x="6823289" y="3273055"/>
                <a:ext cx="208915" cy="308304"/>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24" name="Rectangle 123">
                <a:extLst>
                  <a:ext uri="{FF2B5EF4-FFF2-40B4-BE49-F238E27FC236}">
                    <a16:creationId xmlns:a16="http://schemas.microsoft.com/office/drawing/2014/main" id="{790AA504-68AC-A94E-9383-4E39BCE9CB3A}"/>
                  </a:ext>
                </a:extLst>
              </p:cNvPr>
              <p:cNvSpPr/>
              <p:nvPr/>
            </p:nvSpPr>
            <p:spPr>
              <a:xfrm>
                <a:off x="6824903" y="3413572"/>
                <a:ext cx="207300" cy="17082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173" name="Group 172">
              <a:extLst>
                <a:ext uri="{FF2B5EF4-FFF2-40B4-BE49-F238E27FC236}">
                  <a16:creationId xmlns:a16="http://schemas.microsoft.com/office/drawing/2014/main" id="{11AB58AF-0A03-2347-9062-B27CEBDCAB9F}"/>
                </a:ext>
              </a:extLst>
            </p:cNvPr>
            <p:cNvGrpSpPr/>
            <p:nvPr/>
          </p:nvGrpSpPr>
          <p:grpSpPr>
            <a:xfrm>
              <a:off x="6848957" y="2234793"/>
              <a:ext cx="907677" cy="797975"/>
              <a:chOff x="6848957" y="2234793"/>
              <a:chExt cx="907677" cy="797975"/>
            </a:xfrm>
          </p:grpSpPr>
          <p:grpSp>
            <p:nvGrpSpPr>
              <p:cNvPr id="108" name="Group 107">
                <a:extLst>
                  <a:ext uri="{FF2B5EF4-FFF2-40B4-BE49-F238E27FC236}">
                    <a16:creationId xmlns:a16="http://schemas.microsoft.com/office/drawing/2014/main" id="{11533A39-5FFC-7A45-A4E1-96A753327ABC}"/>
                  </a:ext>
                </a:extLst>
              </p:cNvPr>
              <p:cNvGrpSpPr/>
              <p:nvPr/>
            </p:nvGrpSpPr>
            <p:grpSpPr>
              <a:xfrm>
                <a:off x="6906562" y="2523272"/>
                <a:ext cx="787634" cy="509496"/>
                <a:chOff x="3838575" y="2895602"/>
                <a:chExt cx="520698" cy="323849"/>
              </a:xfrm>
            </p:grpSpPr>
            <p:cxnSp>
              <p:nvCxnSpPr>
                <p:cNvPr id="117" name="Straight Connector 116">
                  <a:extLst>
                    <a:ext uri="{FF2B5EF4-FFF2-40B4-BE49-F238E27FC236}">
                      <a16:creationId xmlns:a16="http://schemas.microsoft.com/office/drawing/2014/main" id="{AB3A5992-A921-C74D-8D5A-F7817A2BF9D9}"/>
                    </a:ext>
                  </a:extLst>
                </p:cNvPr>
                <p:cNvCxnSpPr/>
                <p:nvPr/>
              </p:nvCxnSpPr>
              <p:spPr>
                <a:xfrm>
                  <a:off x="3838575" y="3214688"/>
                  <a:ext cx="180975" cy="0"/>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5621B20-BFE1-1847-80FB-1747AB02A45E}"/>
                    </a:ext>
                  </a:extLst>
                </p:cNvPr>
                <p:cNvCxnSpPr/>
                <p:nvPr/>
              </p:nvCxnSpPr>
              <p:spPr>
                <a:xfrm>
                  <a:off x="4010024" y="3086102"/>
                  <a:ext cx="180975" cy="0"/>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F51E0E0-C4BD-F34E-8FB0-74FCF615E09F}"/>
                    </a:ext>
                  </a:extLst>
                </p:cNvPr>
                <p:cNvCxnSpPr>
                  <a:cxnSpLocks/>
                </p:cNvCxnSpPr>
                <p:nvPr/>
              </p:nvCxnSpPr>
              <p:spPr>
                <a:xfrm flipV="1">
                  <a:off x="4014787" y="3081339"/>
                  <a:ext cx="0" cy="138112"/>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67EEC9A-F940-AF46-BA5E-8C0C4022EFD7}"/>
                    </a:ext>
                  </a:extLst>
                </p:cNvPr>
                <p:cNvCxnSpPr>
                  <a:cxnSpLocks/>
                </p:cNvCxnSpPr>
                <p:nvPr/>
              </p:nvCxnSpPr>
              <p:spPr>
                <a:xfrm flipV="1">
                  <a:off x="4192733" y="3081339"/>
                  <a:ext cx="0" cy="138112"/>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3FF963C-683A-6E41-A522-F27D0241B87A}"/>
                    </a:ext>
                  </a:extLst>
                </p:cNvPr>
                <p:cNvCxnSpPr>
                  <a:cxnSpLocks/>
                </p:cNvCxnSpPr>
                <p:nvPr/>
              </p:nvCxnSpPr>
              <p:spPr>
                <a:xfrm flipV="1">
                  <a:off x="4186162" y="3211513"/>
                  <a:ext cx="173111" cy="3288"/>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18910E0-A70F-AE46-95F2-1EDD17BD7B92}"/>
                    </a:ext>
                  </a:extLst>
                </p:cNvPr>
                <p:cNvCxnSpPr/>
                <p:nvPr/>
              </p:nvCxnSpPr>
              <p:spPr>
                <a:xfrm>
                  <a:off x="4010023" y="3033714"/>
                  <a:ext cx="180975" cy="0"/>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CC641A6-E640-3240-8EA0-C65B79C3A7C0}"/>
                    </a:ext>
                  </a:extLst>
                </p:cNvPr>
                <p:cNvCxnSpPr>
                  <a:cxnSpLocks/>
                </p:cNvCxnSpPr>
                <p:nvPr/>
              </p:nvCxnSpPr>
              <p:spPr>
                <a:xfrm flipV="1">
                  <a:off x="4100510" y="2895602"/>
                  <a:ext cx="0" cy="13811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0" name="Straight Connector 109">
                <a:extLst>
                  <a:ext uri="{FF2B5EF4-FFF2-40B4-BE49-F238E27FC236}">
                    <a16:creationId xmlns:a16="http://schemas.microsoft.com/office/drawing/2014/main" id="{C37ED91F-8479-634C-BBC0-34C5C6B10762}"/>
                  </a:ext>
                </a:extLst>
              </p:cNvPr>
              <p:cNvCxnSpPr/>
              <p:nvPr/>
            </p:nvCxnSpPr>
            <p:spPr>
              <a:xfrm>
                <a:off x="6906562" y="2523272"/>
                <a:ext cx="85007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87A68490-56A3-244B-B8A6-8A010E4112BD}"/>
                  </a:ext>
                </a:extLst>
              </p:cNvPr>
              <p:cNvSpPr/>
              <p:nvPr/>
            </p:nvSpPr>
            <p:spPr>
              <a:xfrm>
                <a:off x="6848957" y="2234793"/>
                <a:ext cx="867417"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Wordline</a:t>
                </a:r>
                <a:endParaRPr kumimoji="0" lang="en-US" sz="1400" b="0"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endParaRPr>
              </a:p>
            </p:txBody>
          </p:sp>
        </p:grpSp>
        <p:grpSp>
          <p:nvGrpSpPr>
            <p:cNvPr id="175" name="Group 174">
              <a:extLst>
                <a:ext uri="{FF2B5EF4-FFF2-40B4-BE49-F238E27FC236}">
                  <a16:creationId xmlns:a16="http://schemas.microsoft.com/office/drawing/2014/main" id="{CD940C29-F6E0-BD49-98D6-9E98B105A50D}"/>
                </a:ext>
              </a:extLst>
            </p:cNvPr>
            <p:cNvGrpSpPr/>
            <p:nvPr/>
          </p:nvGrpSpPr>
          <p:grpSpPr>
            <a:xfrm>
              <a:off x="7691794" y="2926195"/>
              <a:ext cx="317055" cy="675378"/>
              <a:chOff x="7691794" y="2926195"/>
              <a:chExt cx="317055" cy="675378"/>
            </a:xfrm>
          </p:grpSpPr>
          <p:cxnSp>
            <p:nvCxnSpPr>
              <p:cNvPr id="109" name="Straight Connector 108">
                <a:extLst>
                  <a:ext uri="{FF2B5EF4-FFF2-40B4-BE49-F238E27FC236}">
                    <a16:creationId xmlns:a16="http://schemas.microsoft.com/office/drawing/2014/main" id="{BAB63DA0-9E90-1B4E-B20C-7E2BE143A1EE}"/>
                  </a:ext>
                </a:extLst>
              </p:cNvPr>
              <p:cNvCxnSpPr>
                <a:cxnSpLocks/>
              </p:cNvCxnSpPr>
              <p:nvPr/>
            </p:nvCxnSpPr>
            <p:spPr>
              <a:xfrm>
                <a:off x="7691794" y="3011246"/>
                <a:ext cx="0" cy="447538"/>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ED4785E6-4DAA-6D4F-9E15-EC33689DA909}"/>
                  </a:ext>
                </a:extLst>
              </p:cNvPr>
              <p:cNvSpPr/>
              <p:nvPr/>
            </p:nvSpPr>
            <p:spPr>
              <a:xfrm rot="16200000">
                <a:off x="7517272" y="3109995"/>
                <a:ext cx="675378"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70AD47"/>
                    </a:solidFill>
                    <a:effectLst/>
                    <a:uLnTx/>
                    <a:uFillTx/>
                    <a:latin typeface="Cambria" panose="02040503050406030204" pitchFamily="18" charset="0"/>
                    <a:ea typeface="+mn-ea"/>
                    <a:cs typeface="Arial" panose="020B0604020202020204" pitchFamily="34" charset="0"/>
                  </a:rPr>
                  <a:t>Bitline</a:t>
                </a:r>
              </a:p>
            </p:txBody>
          </p:sp>
        </p:grpSp>
      </p:grpSp>
      <p:cxnSp>
        <p:nvCxnSpPr>
          <p:cNvPr id="141" name="Straight Connector 140">
            <a:extLst>
              <a:ext uri="{FF2B5EF4-FFF2-40B4-BE49-F238E27FC236}">
                <a16:creationId xmlns:a16="http://schemas.microsoft.com/office/drawing/2014/main" id="{9E61F23E-59F0-174D-97D9-87456C530A4D}"/>
              </a:ext>
            </a:extLst>
          </p:cNvPr>
          <p:cNvCxnSpPr>
            <a:cxnSpLocks/>
          </p:cNvCxnSpPr>
          <p:nvPr/>
        </p:nvCxnSpPr>
        <p:spPr>
          <a:xfrm flipH="1">
            <a:off x="1886821" y="1567517"/>
            <a:ext cx="1714222" cy="591776"/>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3E6D0186-186A-294A-86EB-C43553828912}"/>
              </a:ext>
            </a:extLst>
          </p:cNvPr>
          <p:cNvSpPr/>
          <p:nvPr/>
        </p:nvSpPr>
        <p:spPr>
          <a:xfrm>
            <a:off x="3635211" y="3404470"/>
            <a:ext cx="2367580" cy="340859"/>
          </a:xfrm>
          <a:prstGeom prst="roundRect">
            <a:avLst/>
          </a:prstGeom>
          <a:solidFill>
            <a:schemeClr val="accent4">
              <a:lumMod val="20000"/>
              <a:lumOff val="80000"/>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2" name="Straight Connector 141">
            <a:extLst>
              <a:ext uri="{FF2B5EF4-FFF2-40B4-BE49-F238E27FC236}">
                <a16:creationId xmlns:a16="http://schemas.microsoft.com/office/drawing/2014/main" id="{76A6BAB0-7CD1-BE46-9841-31181123A1C5}"/>
              </a:ext>
            </a:extLst>
          </p:cNvPr>
          <p:cNvCxnSpPr>
            <a:cxnSpLocks/>
          </p:cNvCxnSpPr>
          <p:nvPr/>
        </p:nvCxnSpPr>
        <p:spPr>
          <a:xfrm flipH="1" flipV="1">
            <a:off x="1902619" y="2627659"/>
            <a:ext cx="1638290" cy="596275"/>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388DABE2-7D16-E941-AA4B-32316D3A244F}"/>
              </a:ext>
            </a:extLst>
          </p:cNvPr>
          <p:cNvSpPr txBox="1"/>
          <p:nvPr/>
        </p:nvSpPr>
        <p:spPr>
          <a:xfrm>
            <a:off x="256968" y="1970306"/>
            <a:ext cx="1661032"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Subarray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(2D Array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of DRAM Cells)</a:t>
            </a:r>
          </a:p>
        </p:txBody>
      </p:sp>
      <p:sp>
        <p:nvSpPr>
          <p:cNvPr id="146" name="TextBox 145">
            <a:extLst>
              <a:ext uri="{FF2B5EF4-FFF2-40B4-BE49-F238E27FC236}">
                <a16:creationId xmlns:a16="http://schemas.microsoft.com/office/drawing/2014/main" id="{0B6EFC29-7C74-B547-8855-0FE3DC323D6A}"/>
              </a:ext>
            </a:extLst>
          </p:cNvPr>
          <p:cNvSpPr txBox="1"/>
          <p:nvPr/>
        </p:nvSpPr>
        <p:spPr>
          <a:xfrm>
            <a:off x="719662" y="3296050"/>
            <a:ext cx="18742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Sense Amplifiers</a:t>
            </a:r>
          </a:p>
        </p:txBody>
      </p:sp>
      <p:sp>
        <p:nvSpPr>
          <p:cNvPr id="163" name="TextBox 162">
            <a:extLst>
              <a:ext uri="{FF2B5EF4-FFF2-40B4-BE49-F238E27FC236}">
                <a16:creationId xmlns:a16="http://schemas.microsoft.com/office/drawing/2014/main" id="{14C68C6B-18F6-994D-999D-66F7123B472C}"/>
              </a:ext>
            </a:extLst>
          </p:cNvPr>
          <p:cNvSpPr txBox="1"/>
          <p:nvPr/>
        </p:nvSpPr>
        <p:spPr>
          <a:xfrm>
            <a:off x="4094739" y="6385174"/>
            <a:ext cx="160332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DRAM Module</a:t>
            </a:r>
          </a:p>
        </p:txBody>
      </p:sp>
      <p:cxnSp>
        <p:nvCxnSpPr>
          <p:cNvPr id="148" name="Straight Arrow Connector 147">
            <a:extLst>
              <a:ext uri="{FF2B5EF4-FFF2-40B4-BE49-F238E27FC236}">
                <a16:creationId xmlns:a16="http://schemas.microsoft.com/office/drawing/2014/main" id="{1D579AE1-80C7-DA47-954B-887CE1F48E4C}"/>
              </a:ext>
            </a:extLst>
          </p:cNvPr>
          <p:cNvCxnSpPr>
            <a:cxnSpLocks/>
          </p:cNvCxnSpPr>
          <p:nvPr/>
        </p:nvCxnSpPr>
        <p:spPr>
          <a:xfrm flipV="1">
            <a:off x="2730195" y="3504036"/>
            <a:ext cx="958053" cy="10416"/>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3FB038A0-ABBA-CD44-9844-EF45CF503AEC}"/>
              </a:ext>
            </a:extLst>
          </p:cNvPr>
          <p:cNvSpPr txBox="1"/>
          <p:nvPr/>
        </p:nvSpPr>
        <p:spPr>
          <a:xfrm>
            <a:off x="80292" y="5633495"/>
            <a:ext cx="141096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DRAM Chips</a:t>
            </a:r>
          </a:p>
        </p:txBody>
      </p:sp>
      <p:cxnSp>
        <p:nvCxnSpPr>
          <p:cNvPr id="165" name="Straight Arrow Connector 164">
            <a:extLst>
              <a:ext uri="{FF2B5EF4-FFF2-40B4-BE49-F238E27FC236}">
                <a16:creationId xmlns:a16="http://schemas.microsoft.com/office/drawing/2014/main" id="{CED732EE-6E69-0447-B635-5DB7A0351672}"/>
              </a:ext>
            </a:extLst>
          </p:cNvPr>
          <p:cNvCxnSpPr>
            <a:cxnSpLocks/>
            <a:stCxn id="164" idx="3"/>
            <a:endCxn id="7" idx="1"/>
          </p:cNvCxnSpPr>
          <p:nvPr/>
        </p:nvCxnSpPr>
        <p:spPr>
          <a:xfrm>
            <a:off x="1491256" y="5818161"/>
            <a:ext cx="513718" cy="9126"/>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FBD6D468-E7C9-1046-948C-FCFD5DCF1F23}"/>
              </a:ext>
            </a:extLst>
          </p:cNvPr>
          <p:cNvSpPr txBox="1"/>
          <p:nvPr/>
        </p:nvSpPr>
        <p:spPr>
          <a:xfrm>
            <a:off x="3951467" y="4163815"/>
            <a:ext cx="13660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DRAM Bank</a:t>
            </a:r>
          </a:p>
        </p:txBody>
      </p:sp>
      <p:sp>
        <p:nvSpPr>
          <p:cNvPr id="170" name="Rectangle 169">
            <a:extLst>
              <a:ext uri="{FF2B5EF4-FFF2-40B4-BE49-F238E27FC236}">
                <a16:creationId xmlns:a16="http://schemas.microsoft.com/office/drawing/2014/main" id="{9DD3745A-6058-374C-9DD2-2E2F7D3AF082}"/>
              </a:ext>
            </a:extLst>
          </p:cNvPr>
          <p:cNvSpPr/>
          <p:nvPr/>
        </p:nvSpPr>
        <p:spPr>
          <a:xfrm>
            <a:off x="6705311" y="1853142"/>
            <a:ext cx="132119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DRAM Cells</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0" name="Rectangle 89">
            <a:extLst>
              <a:ext uri="{FF2B5EF4-FFF2-40B4-BE49-F238E27FC236}">
                <a16:creationId xmlns:a16="http://schemas.microsoft.com/office/drawing/2014/main" id="{68D1BCD8-0B38-1444-BA72-1BE47E2D33B0}"/>
              </a:ext>
            </a:extLst>
          </p:cNvPr>
          <p:cNvSpPr/>
          <p:nvPr/>
        </p:nvSpPr>
        <p:spPr>
          <a:xfrm>
            <a:off x="3688248" y="345601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91" name="Rectangle 90">
            <a:extLst>
              <a:ext uri="{FF2B5EF4-FFF2-40B4-BE49-F238E27FC236}">
                <a16:creationId xmlns:a16="http://schemas.microsoft.com/office/drawing/2014/main" id="{E4A03376-B7DD-394B-894F-FEB932830241}"/>
              </a:ext>
            </a:extLst>
          </p:cNvPr>
          <p:cNvSpPr/>
          <p:nvPr/>
        </p:nvSpPr>
        <p:spPr>
          <a:xfrm>
            <a:off x="4093999" y="345601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92" name="Rectangle 91">
            <a:extLst>
              <a:ext uri="{FF2B5EF4-FFF2-40B4-BE49-F238E27FC236}">
                <a16:creationId xmlns:a16="http://schemas.microsoft.com/office/drawing/2014/main" id="{847F77F5-5584-744B-AF25-79B62104B748}"/>
              </a:ext>
            </a:extLst>
          </p:cNvPr>
          <p:cNvSpPr/>
          <p:nvPr/>
        </p:nvSpPr>
        <p:spPr>
          <a:xfrm>
            <a:off x="4495199" y="345601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93" name="Rectangle 92">
            <a:extLst>
              <a:ext uri="{FF2B5EF4-FFF2-40B4-BE49-F238E27FC236}">
                <a16:creationId xmlns:a16="http://schemas.microsoft.com/office/drawing/2014/main" id="{F1F8AEDB-6800-0C44-950E-62400299B033}"/>
              </a:ext>
            </a:extLst>
          </p:cNvPr>
          <p:cNvSpPr/>
          <p:nvPr/>
        </p:nvSpPr>
        <p:spPr>
          <a:xfrm>
            <a:off x="4896401" y="345601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94" name="Rectangle 93">
            <a:extLst>
              <a:ext uri="{FF2B5EF4-FFF2-40B4-BE49-F238E27FC236}">
                <a16:creationId xmlns:a16="http://schemas.microsoft.com/office/drawing/2014/main" id="{98820ADF-72D9-F440-9DA7-1EF06D69BBFE}"/>
              </a:ext>
            </a:extLst>
          </p:cNvPr>
          <p:cNvSpPr/>
          <p:nvPr/>
        </p:nvSpPr>
        <p:spPr>
          <a:xfrm>
            <a:off x="5302155" y="345601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96" name="Rectangle 95">
            <a:extLst>
              <a:ext uri="{FF2B5EF4-FFF2-40B4-BE49-F238E27FC236}">
                <a16:creationId xmlns:a16="http://schemas.microsoft.com/office/drawing/2014/main" id="{28A19337-EB21-144C-A3EB-D85B07ADF01B}"/>
              </a:ext>
            </a:extLst>
          </p:cNvPr>
          <p:cNvSpPr/>
          <p:nvPr/>
        </p:nvSpPr>
        <p:spPr>
          <a:xfrm>
            <a:off x="5707909" y="3449679"/>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5E74171F-D849-714A-B99A-10D7B3D8433D}"/>
              </a:ext>
            </a:extLst>
          </p:cNvPr>
          <p:cNvSpPr/>
          <p:nvPr/>
        </p:nvSpPr>
        <p:spPr>
          <a:xfrm>
            <a:off x="436329" y="4413660"/>
            <a:ext cx="1786448" cy="250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TextBox 124">
            <a:extLst>
              <a:ext uri="{FF2B5EF4-FFF2-40B4-BE49-F238E27FC236}">
                <a16:creationId xmlns:a16="http://schemas.microsoft.com/office/drawing/2014/main" id="{E97C55BC-AA4D-7C41-9716-2086070821A1}"/>
              </a:ext>
            </a:extLst>
          </p:cNvPr>
          <p:cNvSpPr txBox="1"/>
          <p:nvPr/>
        </p:nvSpPr>
        <p:spPr>
          <a:xfrm>
            <a:off x="925583" y="3706576"/>
            <a:ext cx="129061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Row Buffer</a:t>
            </a:r>
          </a:p>
        </p:txBody>
      </p:sp>
      <p:cxnSp>
        <p:nvCxnSpPr>
          <p:cNvPr id="31" name="Curved Connector 30">
            <a:extLst>
              <a:ext uri="{FF2B5EF4-FFF2-40B4-BE49-F238E27FC236}">
                <a16:creationId xmlns:a16="http://schemas.microsoft.com/office/drawing/2014/main" id="{635E2F32-1D6E-7544-8ED7-CF633BB99404}"/>
              </a:ext>
            </a:extLst>
          </p:cNvPr>
          <p:cNvCxnSpPr>
            <a:cxnSpLocks/>
            <a:stCxn id="125" idx="3"/>
          </p:cNvCxnSpPr>
          <p:nvPr/>
        </p:nvCxnSpPr>
        <p:spPr>
          <a:xfrm flipV="1">
            <a:off x="2216193" y="3702060"/>
            <a:ext cx="1419018" cy="189182"/>
          </a:xfrm>
          <a:prstGeom prst="curvedConnector3">
            <a:avLst>
              <a:gd name="adj1" fmla="val 50000"/>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54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4"/>
                                        </p:tgtEl>
                                        <p:attrNameLst>
                                          <p:attrName>style.visibility</p:attrName>
                                        </p:attrNameLst>
                                      </p:cBhvr>
                                      <p:to>
                                        <p:strVal val="visible"/>
                                      </p:to>
                                    </p:set>
                                    <p:animEffect transition="in" filter="fade">
                                      <p:cBhvr>
                                        <p:cTn id="15" dur="500"/>
                                        <p:tgtEl>
                                          <p:spTgt spid="164"/>
                                        </p:tgtEl>
                                      </p:cBhvr>
                                    </p:animEffect>
                                  </p:childTnLst>
                                </p:cTn>
                              </p:par>
                              <p:par>
                                <p:cTn id="16" presetID="10" presetClass="entr" presetSubtype="0" fill="hold" nodeType="withEffect">
                                  <p:stCondLst>
                                    <p:cond delay="0"/>
                                  </p:stCondLst>
                                  <p:childTnLst>
                                    <p:set>
                                      <p:cBhvr>
                                        <p:cTn id="17" dur="1" fill="hold">
                                          <p:stCondLst>
                                            <p:cond delay="0"/>
                                          </p:stCondLst>
                                        </p:cTn>
                                        <p:tgtEl>
                                          <p:spTgt spid="165"/>
                                        </p:tgtEl>
                                        <p:attrNameLst>
                                          <p:attrName>style.visibility</p:attrName>
                                        </p:attrNameLst>
                                      </p:cBhvr>
                                      <p:to>
                                        <p:strVal val="visible"/>
                                      </p:to>
                                    </p:set>
                                    <p:animEffect transition="in" filter="fade">
                                      <p:cBhvr>
                                        <p:cTn id="18" dur="500"/>
                                        <p:tgtEl>
                                          <p:spTgt spid="16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
                                        <p:tgtEl>
                                          <p:spTgt spid="8"/>
                                        </p:tgtEl>
                                      </p:cBhvr>
                                    </p:animEffect>
                                  </p:childTnLst>
                                </p:cTn>
                              </p:par>
                            </p:childTnLst>
                          </p:cTn>
                        </p:par>
                        <p:par>
                          <p:cTn id="26" fill="hold">
                            <p:stCondLst>
                              <p:cond delay="7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00"/>
                                        <p:tgtEl>
                                          <p:spTgt spid="9"/>
                                        </p:tgtEl>
                                      </p:cBhvr>
                                    </p:animEffect>
                                  </p:childTnLst>
                                </p:cTn>
                              </p:par>
                            </p:childTnLst>
                          </p:cTn>
                        </p:par>
                        <p:par>
                          <p:cTn id="30" fill="hold">
                            <p:stCondLst>
                              <p:cond delay="9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
                                        <p:tgtEl>
                                          <p:spTgt spid="10"/>
                                        </p:tgtEl>
                                      </p:cBhvr>
                                    </p:animEffect>
                                  </p:childTnLst>
                                </p:cTn>
                              </p:par>
                            </p:childTnLst>
                          </p:cTn>
                        </p:par>
                        <p:par>
                          <p:cTn id="34" fill="hold">
                            <p:stCondLst>
                              <p:cond delay="11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
                                        <p:tgtEl>
                                          <p:spTgt spid="11"/>
                                        </p:tgtEl>
                                      </p:cBhvr>
                                    </p:animEffect>
                                  </p:childTnLst>
                                </p:cTn>
                              </p:par>
                            </p:childTnLst>
                          </p:cTn>
                        </p:par>
                        <p:par>
                          <p:cTn id="38" fill="hold">
                            <p:stCondLst>
                              <p:cond delay="1300"/>
                            </p:stCondLst>
                            <p:childTnLst>
                              <p:par>
                                <p:cTn id="39" presetID="10"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
                                        <p:tgtEl>
                                          <p:spTgt spid="12"/>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
                                        <p:tgtEl>
                                          <p:spTgt spid="13"/>
                                        </p:tgtEl>
                                      </p:cBhvr>
                                    </p:animEffect>
                                  </p:childTnLst>
                                </p:cTn>
                              </p:par>
                            </p:childTnLst>
                          </p:cTn>
                        </p:par>
                        <p:par>
                          <p:cTn id="46" fill="hold">
                            <p:stCondLst>
                              <p:cond delay="1700"/>
                            </p:stCondLst>
                            <p:childTnLst>
                              <p:par>
                                <p:cTn id="47" presetID="10"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10"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67"/>
                                        </p:tgtEl>
                                        <p:attrNameLst>
                                          <p:attrName>style.visibility</p:attrName>
                                        </p:attrNameLst>
                                      </p:cBhvr>
                                      <p:to>
                                        <p:strVal val="visible"/>
                                      </p:to>
                                    </p:set>
                                    <p:animEffect transition="in" filter="fade">
                                      <p:cBhvr>
                                        <p:cTn id="64" dur="500"/>
                                        <p:tgtEl>
                                          <p:spTgt spid="16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200"/>
                                        <p:tgtEl>
                                          <p:spTgt spid="21"/>
                                        </p:tgtEl>
                                      </p:cBhvr>
                                    </p:animEffect>
                                  </p:childTnLst>
                                </p:cTn>
                              </p:par>
                            </p:childTnLst>
                          </p:cTn>
                        </p:par>
                        <p:par>
                          <p:cTn id="72" fill="hold">
                            <p:stCondLst>
                              <p:cond delay="1200"/>
                            </p:stCondLst>
                            <p:childTnLst>
                              <p:par>
                                <p:cTn id="73" presetID="10" presetClass="entr" presetSubtype="0" fill="hold" grpId="0"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2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45"/>
                                        </p:tgtEl>
                                        <p:attrNameLst>
                                          <p:attrName>style.visibility</p:attrName>
                                        </p:attrNameLst>
                                      </p:cBhvr>
                                      <p:to>
                                        <p:strVal val="visible"/>
                                      </p:to>
                                    </p:set>
                                    <p:animEffect transition="in" filter="fade">
                                      <p:cBhvr>
                                        <p:cTn id="80" dur="500"/>
                                        <p:tgtEl>
                                          <p:spTgt spid="145"/>
                                        </p:tgtEl>
                                      </p:cBhvr>
                                    </p:animEffect>
                                  </p:childTnLst>
                                </p:cTn>
                              </p:par>
                              <p:par>
                                <p:cTn id="81" presetID="10" presetClass="entr" presetSubtype="0" fill="hold" nodeType="withEffect">
                                  <p:stCondLst>
                                    <p:cond delay="0"/>
                                  </p:stCondLst>
                                  <p:childTnLst>
                                    <p:set>
                                      <p:cBhvr>
                                        <p:cTn id="82" dur="1" fill="hold">
                                          <p:stCondLst>
                                            <p:cond delay="0"/>
                                          </p:stCondLst>
                                        </p:cTn>
                                        <p:tgtEl>
                                          <p:spTgt spid="142"/>
                                        </p:tgtEl>
                                        <p:attrNameLst>
                                          <p:attrName>style.visibility</p:attrName>
                                        </p:attrNameLst>
                                      </p:cBhvr>
                                      <p:to>
                                        <p:strVal val="visible"/>
                                      </p:to>
                                    </p:set>
                                    <p:animEffect transition="in" filter="fade">
                                      <p:cBhvr>
                                        <p:cTn id="83" dur="500"/>
                                        <p:tgtEl>
                                          <p:spTgt spid="142"/>
                                        </p:tgtEl>
                                      </p:cBhvr>
                                    </p:animEffect>
                                  </p:childTnLst>
                                </p:cTn>
                              </p:par>
                              <p:par>
                                <p:cTn id="84" presetID="10" presetClass="entr" presetSubtype="0" fill="hold" nodeType="withEffect">
                                  <p:stCondLst>
                                    <p:cond delay="0"/>
                                  </p:stCondLst>
                                  <p:childTnLst>
                                    <p:set>
                                      <p:cBhvr>
                                        <p:cTn id="85" dur="1" fill="hold">
                                          <p:stCondLst>
                                            <p:cond delay="0"/>
                                          </p:stCondLst>
                                        </p:cTn>
                                        <p:tgtEl>
                                          <p:spTgt spid="141"/>
                                        </p:tgtEl>
                                        <p:attrNameLst>
                                          <p:attrName>style.visibility</p:attrName>
                                        </p:attrNameLst>
                                      </p:cBhvr>
                                      <p:to>
                                        <p:strVal val="visible"/>
                                      </p:to>
                                    </p:set>
                                    <p:animEffect transition="in" filter="fade">
                                      <p:cBhvr>
                                        <p:cTn id="86" dur="500"/>
                                        <p:tgtEl>
                                          <p:spTgt spid="141"/>
                                        </p:tgtEl>
                                      </p:cBhvr>
                                    </p:animEffect>
                                  </p:childTnLst>
                                </p:cTn>
                              </p:par>
                              <p:par>
                                <p:cTn id="87" presetID="10" presetClass="entr" presetSubtype="0" fill="hold" nodeType="withEffect">
                                  <p:stCondLst>
                                    <p:cond delay="0"/>
                                  </p:stCondLst>
                                  <p:childTnLst>
                                    <p:set>
                                      <p:cBhvr>
                                        <p:cTn id="88" dur="1" fill="hold">
                                          <p:stCondLst>
                                            <p:cond delay="0"/>
                                          </p:stCondLst>
                                        </p:cTn>
                                        <p:tgtEl>
                                          <p:spTgt spid="168"/>
                                        </p:tgtEl>
                                        <p:attrNameLst>
                                          <p:attrName>style.visibility</p:attrName>
                                        </p:attrNameLst>
                                      </p:cBhvr>
                                      <p:to>
                                        <p:strVal val="visible"/>
                                      </p:to>
                                    </p:set>
                                    <p:animEffect transition="in" filter="fade">
                                      <p:cBhvr>
                                        <p:cTn id="89" dur="500"/>
                                        <p:tgtEl>
                                          <p:spTgt spid="16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500"/>
                                        <p:tgtEl>
                                          <p:spTgt spid="36"/>
                                        </p:tgtEl>
                                      </p:cBhvr>
                                    </p:animEffect>
                                  </p:childTnLst>
                                </p:cTn>
                              </p:par>
                              <p:par>
                                <p:cTn id="95" presetID="10" presetClass="entr" presetSubtype="0" fill="hold" nodeType="withEffect">
                                  <p:stCondLst>
                                    <p:cond delay="0"/>
                                  </p:stCondLst>
                                  <p:childTnLst>
                                    <p:set>
                                      <p:cBhvr>
                                        <p:cTn id="96" dur="1" fill="hold">
                                          <p:stCondLst>
                                            <p:cond delay="0"/>
                                          </p:stCondLst>
                                        </p:cTn>
                                        <p:tgtEl>
                                          <p:spTgt spid="128"/>
                                        </p:tgtEl>
                                        <p:attrNameLst>
                                          <p:attrName>style.visibility</p:attrName>
                                        </p:attrNameLst>
                                      </p:cBhvr>
                                      <p:to>
                                        <p:strVal val="visible"/>
                                      </p:to>
                                    </p:set>
                                    <p:animEffect transition="in" filter="fade">
                                      <p:cBhvr>
                                        <p:cTn id="97" dur="500"/>
                                        <p:tgtEl>
                                          <p:spTgt spid="12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29"/>
                                        </p:tgtEl>
                                        <p:attrNameLst>
                                          <p:attrName>style.visibility</p:attrName>
                                        </p:attrNameLst>
                                      </p:cBhvr>
                                      <p:to>
                                        <p:strVal val="visible"/>
                                      </p:to>
                                    </p:set>
                                    <p:animEffect transition="in" filter="fade">
                                      <p:cBhvr>
                                        <p:cTn id="100" dur="500"/>
                                        <p:tgtEl>
                                          <p:spTgt spid="129"/>
                                        </p:tgtEl>
                                      </p:cBhvr>
                                    </p:animEffec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200"/>
                                        <p:tgtEl>
                                          <p:spTgt spid="34"/>
                                        </p:tgtEl>
                                      </p:cBhvr>
                                    </p:animEffect>
                                  </p:childTnLst>
                                </p:cTn>
                              </p:par>
                            </p:childTnLst>
                          </p:cTn>
                        </p:par>
                        <p:par>
                          <p:cTn id="105" fill="hold">
                            <p:stCondLst>
                              <p:cond delay="700"/>
                            </p:stCondLst>
                            <p:childTnLst>
                              <p:par>
                                <p:cTn id="106" presetID="10" presetClass="entr" presetSubtype="0" fill="hold" nodeType="after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fade">
                                      <p:cBhvr>
                                        <p:cTn id="108" dur="200"/>
                                        <p:tgtEl>
                                          <p:spTgt spid="35"/>
                                        </p:tgtEl>
                                      </p:cBhvr>
                                    </p:animEffect>
                                  </p:childTnLst>
                                </p:cTn>
                              </p:par>
                            </p:childTnLst>
                          </p:cTn>
                        </p:par>
                        <p:par>
                          <p:cTn id="109" fill="hold">
                            <p:stCondLst>
                              <p:cond delay="900"/>
                            </p:stCondLst>
                            <p:childTnLst>
                              <p:par>
                                <p:cTn id="110" presetID="10" presetClass="entr" presetSubtype="0" fill="hold" nodeType="after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fade">
                                      <p:cBhvr>
                                        <p:cTn id="112" dur="200"/>
                                        <p:tgtEl>
                                          <p:spTgt spid="6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500"/>
                                        <p:tgtEl>
                                          <p:spTgt spid="33"/>
                                        </p:tgtEl>
                                      </p:cBhvr>
                                    </p:animEffect>
                                  </p:childTnLst>
                                </p:cTn>
                              </p:par>
                              <p:par>
                                <p:cTn id="118" presetID="10" presetClass="entr" presetSubtype="0" fill="hold" nodeType="withEffect">
                                  <p:stCondLst>
                                    <p:cond delay="0"/>
                                  </p:stCondLst>
                                  <p:childTnLst>
                                    <p:set>
                                      <p:cBhvr>
                                        <p:cTn id="119" dur="1" fill="hold">
                                          <p:stCondLst>
                                            <p:cond delay="0"/>
                                          </p:stCondLst>
                                        </p:cTn>
                                        <p:tgtEl>
                                          <p:spTgt spid="126"/>
                                        </p:tgtEl>
                                        <p:attrNameLst>
                                          <p:attrName>style.visibility</p:attrName>
                                        </p:attrNameLst>
                                      </p:cBhvr>
                                      <p:to>
                                        <p:strVal val="visible"/>
                                      </p:to>
                                    </p:set>
                                    <p:animEffect transition="in" filter="fade">
                                      <p:cBhvr>
                                        <p:cTn id="120" dur="500"/>
                                        <p:tgtEl>
                                          <p:spTgt spid="126"/>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27"/>
                                        </p:tgtEl>
                                        <p:attrNameLst>
                                          <p:attrName>style.visibility</p:attrName>
                                        </p:attrNameLst>
                                      </p:cBhvr>
                                      <p:to>
                                        <p:strVal val="visible"/>
                                      </p:to>
                                    </p:set>
                                    <p:animEffect transition="in" filter="fade">
                                      <p:cBhvr>
                                        <p:cTn id="123" dur="500"/>
                                        <p:tgtEl>
                                          <p:spTgt spid="127"/>
                                        </p:tgtEl>
                                      </p:cBhvr>
                                    </p:animEffect>
                                  </p:childTnLst>
                                </p:cTn>
                              </p:par>
                            </p:childTnLst>
                          </p:cTn>
                        </p:par>
                        <p:par>
                          <p:cTn id="124" fill="hold">
                            <p:stCondLst>
                              <p:cond delay="500"/>
                            </p:stCondLst>
                            <p:childTnLst>
                              <p:par>
                                <p:cTn id="125" presetID="10" presetClass="entr" presetSubtype="0" fill="hold" nodeType="after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fade">
                                      <p:cBhvr>
                                        <p:cTn id="127" dur="200"/>
                                        <p:tgtEl>
                                          <p:spTgt spid="24"/>
                                        </p:tgtEl>
                                      </p:cBhvr>
                                    </p:animEffect>
                                  </p:childTnLst>
                                </p:cTn>
                              </p:par>
                            </p:childTnLst>
                          </p:cTn>
                        </p:par>
                        <p:par>
                          <p:cTn id="128" fill="hold">
                            <p:stCondLst>
                              <p:cond delay="700"/>
                            </p:stCondLst>
                            <p:childTnLst>
                              <p:par>
                                <p:cTn id="129" presetID="10" presetClass="entr" presetSubtype="0" fill="hold" nodeType="after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fade">
                                      <p:cBhvr>
                                        <p:cTn id="131" dur="200"/>
                                        <p:tgtEl>
                                          <p:spTgt spid="25"/>
                                        </p:tgtEl>
                                      </p:cBhvr>
                                    </p:animEffect>
                                  </p:childTnLst>
                                </p:cTn>
                              </p:par>
                            </p:childTnLst>
                          </p:cTn>
                        </p:par>
                        <p:par>
                          <p:cTn id="132" fill="hold">
                            <p:stCondLst>
                              <p:cond delay="900"/>
                            </p:stCondLst>
                            <p:childTnLst>
                              <p:par>
                                <p:cTn id="133" presetID="10" presetClass="entr" presetSubtype="0" fill="hold" nodeType="afterEffect">
                                  <p:stCondLst>
                                    <p:cond delay="0"/>
                                  </p:stCondLst>
                                  <p:childTnLst>
                                    <p:set>
                                      <p:cBhvr>
                                        <p:cTn id="134" dur="1" fill="hold">
                                          <p:stCondLst>
                                            <p:cond delay="0"/>
                                          </p:stCondLst>
                                        </p:cTn>
                                        <p:tgtEl>
                                          <p:spTgt spid="26"/>
                                        </p:tgtEl>
                                        <p:attrNameLst>
                                          <p:attrName>style.visibility</p:attrName>
                                        </p:attrNameLst>
                                      </p:cBhvr>
                                      <p:to>
                                        <p:strVal val="visible"/>
                                      </p:to>
                                    </p:set>
                                    <p:animEffect transition="in" filter="fade">
                                      <p:cBhvr>
                                        <p:cTn id="135" dur="200"/>
                                        <p:tgtEl>
                                          <p:spTgt spid="26"/>
                                        </p:tgtEl>
                                      </p:cBhvr>
                                    </p:animEffect>
                                  </p:childTnLst>
                                </p:cTn>
                              </p:par>
                            </p:childTnLst>
                          </p:cTn>
                        </p:par>
                        <p:par>
                          <p:cTn id="136" fill="hold">
                            <p:stCondLst>
                              <p:cond delay="1100"/>
                            </p:stCondLst>
                            <p:childTnLst>
                              <p:par>
                                <p:cTn id="137" presetID="10" presetClass="entr" presetSubtype="0" fill="hold" nodeType="afterEffect">
                                  <p:stCondLst>
                                    <p:cond delay="0"/>
                                  </p:stCondLst>
                                  <p:childTnLst>
                                    <p:set>
                                      <p:cBhvr>
                                        <p:cTn id="138" dur="1" fill="hold">
                                          <p:stCondLst>
                                            <p:cond delay="0"/>
                                          </p:stCondLst>
                                        </p:cTn>
                                        <p:tgtEl>
                                          <p:spTgt spid="27"/>
                                        </p:tgtEl>
                                        <p:attrNameLst>
                                          <p:attrName>style.visibility</p:attrName>
                                        </p:attrNameLst>
                                      </p:cBhvr>
                                      <p:to>
                                        <p:strVal val="visible"/>
                                      </p:to>
                                    </p:set>
                                    <p:animEffect transition="in" filter="fade">
                                      <p:cBhvr>
                                        <p:cTn id="139" dur="200"/>
                                        <p:tgtEl>
                                          <p:spTgt spid="27"/>
                                        </p:tgtEl>
                                      </p:cBhvr>
                                    </p:animEffect>
                                  </p:childTnLst>
                                </p:cTn>
                              </p:par>
                            </p:childTnLst>
                          </p:cTn>
                        </p:par>
                        <p:par>
                          <p:cTn id="140" fill="hold">
                            <p:stCondLst>
                              <p:cond delay="1300"/>
                            </p:stCondLst>
                            <p:childTnLst>
                              <p:par>
                                <p:cTn id="141" presetID="10" presetClass="entr" presetSubtype="0" fill="hold" nodeType="after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fade">
                                      <p:cBhvr>
                                        <p:cTn id="143" dur="200"/>
                                        <p:tgtEl>
                                          <p:spTgt spid="28"/>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146"/>
                                        </p:tgtEl>
                                        <p:attrNameLst>
                                          <p:attrName>style.visibility</p:attrName>
                                        </p:attrNameLst>
                                      </p:cBhvr>
                                      <p:to>
                                        <p:strVal val="visible"/>
                                      </p:to>
                                    </p:set>
                                    <p:animEffect transition="in" filter="fade">
                                      <p:cBhvr>
                                        <p:cTn id="148" dur="500"/>
                                        <p:tgtEl>
                                          <p:spTgt spid="146"/>
                                        </p:tgtEl>
                                      </p:cBhvr>
                                    </p:animEffect>
                                  </p:childTnLst>
                                </p:cTn>
                              </p:par>
                              <p:par>
                                <p:cTn id="149" presetID="10" presetClass="entr" presetSubtype="0" fill="hold" nodeType="withEffect">
                                  <p:stCondLst>
                                    <p:cond delay="0"/>
                                  </p:stCondLst>
                                  <p:childTnLst>
                                    <p:set>
                                      <p:cBhvr>
                                        <p:cTn id="150" dur="1" fill="hold">
                                          <p:stCondLst>
                                            <p:cond delay="0"/>
                                          </p:stCondLst>
                                        </p:cTn>
                                        <p:tgtEl>
                                          <p:spTgt spid="148"/>
                                        </p:tgtEl>
                                        <p:attrNameLst>
                                          <p:attrName>style.visibility</p:attrName>
                                        </p:attrNameLst>
                                      </p:cBhvr>
                                      <p:to>
                                        <p:strVal val="visible"/>
                                      </p:to>
                                    </p:set>
                                    <p:animEffect transition="in" filter="fade">
                                      <p:cBhvr>
                                        <p:cTn id="151" dur="500"/>
                                        <p:tgtEl>
                                          <p:spTgt spid="148"/>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90"/>
                                        </p:tgtEl>
                                        <p:attrNameLst>
                                          <p:attrName>style.visibility</p:attrName>
                                        </p:attrNameLst>
                                      </p:cBhvr>
                                      <p:to>
                                        <p:strVal val="visible"/>
                                      </p:to>
                                    </p:set>
                                    <p:animEffect transition="in" filter="fade">
                                      <p:cBhvr>
                                        <p:cTn id="154" dur="500"/>
                                        <p:tgtEl>
                                          <p:spTgt spid="90"/>
                                        </p:tgtEl>
                                      </p:cBhvr>
                                    </p:animEffect>
                                  </p:childTnLst>
                                </p:cTn>
                              </p:par>
                            </p:childTnLst>
                          </p:cTn>
                        </p:par>
                        <p:par>
                          <p:cTn id="155" fill="hold">
                            <p:stCondLst>
                              <p:cond delay="500"/>
                            </p:stCondLst>
                            <p:childTnLst>
                              <p:par>
                                <p:cTn id="156" presetID="10" presetClass="entr" presetSubtype="0" fill="hold" grpId="0" nodeType="afterEffect">
                                  <p:stCondLst>
                                    <p:cond delay="0"/>
                                  </p:stCondLst>
                                  <p:childTnLst>
                                    <p:set>
                                      <p:cBhvr>
                                        <p:cTn id="157" dur="1" fill="hold">
                                          <p:stCondLst>
                                            <p:cond delay="0"/>
                                          </p:stCondLst>
                                        </p:cTn>
                                        <p:tgtEl>
                                          <p:spTgt spid="91"/>
                                        </p:tgtEl>
                                        <p:attrNameLst>
                                          <p:attrName>style.visibility</p:attrName>
                                        </p:attrNameLst>
                                      </p:cBhvr>
                                      <p:to>
                                        <p:strVal val="visible"/>
                                      </p:to>
                                    </p:set>
                                    <p:animEffect transition="in" filter="fade">
                                      <p:cBhvr>
                                        <p:cTn id="158" dur="200"/>
                                        <p:tgtEl>
                                          <p:spTgt spid="91"/>
                                        </p:tgtEl>
                                      </p:cBhvr>
                                    </p:animEffect>
                                  </p:childTnLst>
                                </p:cTn>
                              </p:par>
                            </p:childTnLst>
                          </p:cTn>
                        </p:par>
                        <p:par>
                          <p:cTn id="159" fill="hold">
                            <p:stCondLst>
                              <p:cond delay="700"/>
                            </p:stCondLst>
                            <p:childTnLst>
                              <p:par>
                                <p:cTn id="160" presetID="10" presetClass="entr" presetSubtype="0" fill="hold" grpId="0" nodeType="afterEffect">
                                  <p:stCondLst>
                                    <p:cond delay="0"/>
                                  </p:stCondLst>
                                  <p:childTnLst>
                                    <p:set>
                                      <p:cBhvr>
                                        <p:cTn id="161" dur="1" fill="hold">
                                          <p:stCondLst>
                                            <p:cond delay="0"/>
                                          </p:stCondLst>
                                        </p:cTn>
                                        <p:tgtEl>
                                          <p:spTgt spid="92"/>
                                        </p:tgtEl>
                                        <p:attrNameLst>
                                          <p:attrName>style.visibility</p:attrName>
                                        </p:attrNameLst>
                                      </p:cBhvr>
                                      <p:to>
                                        <p:strVal val="visible"/>
                                      </p:to>
                                    </p:set>
                                    <p:animEffect transition="in" filter="fade">
                                      <p:cBhvr>
                                        <p:cTn id="162" dur="200"/>
                                        <p:tgtEl>
                                          <p:spTgt spid="92"/>
                                        </p:tgtEl>
                                      </p:cBhvr>
                                    </p:animEffect>
                                  </p:childTnLst>
                                </p:cTn>
                              </p:par>
                            </p:childTnLst>
                          </p:cTn>
                        </p:par>
                        <p:par>
                          <p:cTn id="163" fill="hold">
                            <p:stCondLst>
                              <p:cond delay="900"/>
                            </p:stCondLst>
                            <p:childTnLst>
                              <p:par>
                                <p:cTn id="164" presetID="10" presetClass="entr" presetSubtype="0" fill="hold" grpId="0" nodeType="afterEffect">
                                  <p:stCondLst>
                                    <p:cond delay="0"/>
                                  </p:stCondLst>
                                  <p:childTnLst>
                                    <p:set>
                                      <p:cBhvr>
                                        <p:cTn id="165" dur="1" fill="hold">
                                          <p:stCondLst>
                                            <p:cond delay="0"/>
                                          </p:stCondLst>
                                        </p:cTn>
                                        <p:tgtEl>
                                          <p:spTgt spid="93"/>
                                        </p:tgtEl>
                                        <p:attrNameLst>
                                          <p:attrName>style.visibility</p:attrName>
                                        </p:attrNameLst>
                                      </p:cBhvr>
                                      <p:to>
                                        <p:strVal val="visible"/>
                                      </p:to>
                                    </p:set>
                                    <p:animEffect transition="in" filter="fade">
                                      <p:cBhvr>
                                        <p:cTn id="166" dur="200"/>
                                        <p:tgtEl>
                                          <p:spTgt spid="93"/>
                                        </p:tgtEl>
                                      </p:cBhvr>
                                    </p:animEffect>
                                  </p:childTnLst>
                                </p:cTn>
                              </p:par>
                            </p:childTnLst>
                          </p:cTn>
                        </p:par>
                        <p:par>
                          <p:cTn id="167" fill="hold">
                            <p:stCondLst>
                              <p:cond delay="1100"/>
                            </p:stCondLst>
                            <p:childTnLst>
                              <p:par>
                                <p:cTn id="168" presetID="10" presetClass="entr" presetSubtype="0" fill="hold" grpId="0" nodeType="afterEffect">
                                  <p:stCondLst>
                                    <p:cond delay="0"/>
                                  </p:stCondLst>
                                  <p:childTnLst>
                                    <p:set>
                                      <p:cBhvr>
                                        <p:cTn id="169" dur="1" fill="hold">
                                          <p:stCondLst>
                                            <p:cond delay="0"/>
                                          </p:stCondLst>
                                        </p:cTn>
                                        <p:tgtEl>
                                          <p:spTgt spid="94"/>
                                        </p:tgtEl>
                                        <p:attrNameLst>
                                          <p:attrName>style.visibility</p:attrName>
                                        </p:attrNameLst>
                                      </p:cBhvr>
                                      <p:to>
                                        <p:strVal val="visible"/>
                                      </p:to>
                                    </p:set>
                                    <p:animEffect transition="in" filter="fade">
                                      <p:cBhvr>
                                        <p:cTn id="170" dur="200"/>
                                        <p:tgtEl>
                                          <p:spTgt spid="94"/>
                                        </p:tgtEl>
                                      </p:cBhvr>
                                    </p:animEffect>
                                  </p:childTnLst>
                                </p:cTn>
                              </p:par>
                            </p:childTnLst>
                          </p:cTn>
                        </p:par>
                        <p:par>
                          <p:cTn id="171" fill="hold">
                            <p:stCondLst>
                              <p:cond delay="1300"/>
                            </p:stCondLst>
                            <p:childTnLst>
                              <p:par>
                                <p:cTn id="172" presetID="10" presetClass="entr" presetSubtype="0" fill="hold" grpId="0" nodeType="afterEffect">
                                  <p:stCondLst>
                                    <p:cond delay="0"/>
                                  </p:stCondLst>
                                  <p:childTnLst>
                                    <p:set>
                                      <p:cBhvr>
                                        <p:cTn id="173" dur="1" fill="hold">
                                          <p:stCondLst>
                                            <p:cond delay="0"/>
                                          </p:stCondLst>
                                        </p:cTn>
                                        <p:tgtEl>
                                          <p:spTgt spid="96"/>
                                        </p:tgtEl>
                                        <p:attrNameLst>
                                          <p:attrName>style.visibility</p:attrName>
                                        </p:attrNameLst>
                                      </p:cBhvr>
                                      <p:to>
                                        <p:strVal val="visible"/>
                                      </p:to>
                                    </p:set>
                                    <p:animEffect transition="in" filter="fade">
                                      <p:cBhvr>
                                        <p:cTn id="174" dur="200"/>
                                        <p:tgtEl>
                                          <p:spTgt spid="96"/>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125"/>
                                        </p:tgtEl>
                                        <p:attrNameLst>
                                          <p:attrName>style.visibility</p:attrName>
                                        </p:attrNameLst>
                                      </p:cBhvr>
                                      <p:to>
                                        <p:strVal val="visible"/>
                                      </p:to>
                                    </p:set>
                                    <p:animEffect transition="in" filter="fade">
                                      <p:cBhvr>
                                        <p:cTn id="179" dur="500"/>
                                        <p:tgtEl>
                                          <p:spTgt spid="125"/>
                                        </p:tgtEl>
                                      </p:cBhvr>
                                    </p:animEffect>
                                  </p:childTnLst>
                                </p:cTn>
                              </p:par>
                              <p:par>
                                <p:cTn id="180" presetID="10" presetClass="entr" presetSubtype="0" fill="hold" nodeType="withEffect">
                                  <p:stCondLst>
                                    <p:cond delay="0"/>
                                  </p:stCondLst>
                                  <p:childTnLst>
                                    <p:set>
                                      <p:cBhvr>
                                        <p:cTn id="181" dur="1" fill="hold">
                                          <p:stCondLst>
                                            <p:cond delay="0"/>
                                          </p:stCondLst>
                                        </p:cTn>
                                        <p:tgtEl>
                                          <p:spTgt spid="31"/>
                                        </p:tgtEl>
                                        <p:attrNameLst>
                                          <p:attrName>style.visibility</p:attrName>
                                        </p:attrNameLst>
                                      </p:cBhvr>
                                      <p:to>
                                        <p:strVal val="visible"/>
                                      </p:to>
                                    </p:set>
                                    <p:animEffect transition="in" filter="fade">
                                      <p:cBhvr>
                                        <p:cTn id="182" dur="500"/>
                                        <p:tgtEl>
                                          <p:spTgt spid="31"/>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3"/>
                                        </p:tgtEl>
                                        <p:attrNameLst>
                                          <p:attrName>style.visibility</p:attrName>
                                        </p:attrNameLst>
                                      </p:cBhvr>
                                      <p:to>
                                        <p:strVal val="visible"/>
                                      </p:to>
                                    </p:set>
                                    <p:animEffect transition="in" filter="fade">
                                      <p:cBhvr>
                                        <p:cTn id="185" dur="500"/>
                                        <p:tgtEl>
                                          <p:spTgt spid="3"/>
                                        </p:tgtEl>
                                      </p:cBhvr>
                                    </p:animEffect>
                                  </p:childTnLst>
                                </p:cTn>
                              </p:par>
                            </p:childTnLst>
                          </p:cTn>
                        </p:par>
                      </p:childTnLst>
                    </p:cTn>
                  </p:par>
                  <p:par>
                    <p:cTn id="186" fill="hold">
                      <p:stCondLst>
                        <p:cond delay="indefinite"/>
                      </p:stCondLst>
                      <p:childTnLst>
                        <p:par>
                          <p:cTn id="187" fill="hold">
                            <p:stCondLst>
                              <p:cond delay="0"/>
                            </p:stCondLst>
                            <p:childTnLst>
                              <p:par>
                                <p:cTn id="188" presetID="18" presetClass="entr" presetSubtype="12" fill="hold" nodeType="clickEffect">
                                  <p:stCondLst>
                                    <p:cond delay="0"/>
                                  </p:stCondLst>
                                  <p:childTnLst>
                                    <p:set>
                                      <p:cBhvr>
                                        <p:cTn id="189" dur="1" fill="hold">
                                          <p:stCondLst>
                                            <p:cond delay="0"/>
                                          </p:stCondLst>
                                        </p:cTn>
                                        <p:tgtEl>
                                          <p:spTgt spid="102"/>
                                        </p:tgtEl>
                                        <p:attrNameLst>
                                          <p:attrName>style.visibility</p:attrName>
                                        </p:attrNameLst>
                                      </p:cBhvr>
                                      <p:to>
                                        <p:strVal val="visible"/>
                                      </p:to>
                                    </p:set>
                                    <p:animEffect transition="in" filter="strips(downLeft)">
                                      <p:cBhvr>
                                        <p:cTn id="190" dur="500"/>
                                        <p:tgtEl>
                                          <p:spTgt spid="102"/>
                                        </p:tgtEl>
                                      </p:cBhvr>
                                    </p:animEffect>
                                  </p:childTnLst>
                                </p:cTn>
                              </p:par>
                              <p:par>
                                <p:cTn id="191" presetID="10" presetClass="entr" presetSubtype="0" fill="hold" nodeType="withEffect">
                                  <p:stCondLst>
                                    <p:cond delay="0"/>
                                  </p:stCondLst>
                                  <p:childTnLst>
                                    <p:set>
                                      <p:cBhvr>
                                        <p:cTn id="192" dur="1" fill="hold">
                                          <p:stCondLst>
                                            <p:cond delay="0"/>
                                          </p:stCondLst>
                                        </p:cTn>
                                        <p:tgtEl>
                                          <p:spTgt spid="103"/>
                                        </p:tgtEl>
                                        <p:attrNameLst>
                                          <p:attrName>style.visibility</p:attrName>
                                        </p:attrNameLst>
                                      </p:cBhvr>
                                      <p:to>
                                        <p:strVal val="visible"/>
                                      </p:to>
                                    </p:set>
                                    <p:animEffect transition="in" filter="fade">
                                      <p:cBhvr>
                                        <p:cTn id="193" dur="500"/>
                                        <p:tgtEl>
                                          <p:spTgt spid="103"/>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150"/>
                                        </p:tgtEl>
                                        <p:attrNameLst>
                                          <p:attrName>style.visibility</p:attrName>
                                        </p:attrNameLst>
                                      </p:cBhvr>
                                      <p:to>
                                        <p:strVal val="visible"/>
                                      </p:to>
                                    </p:set>
                                    <p:animEffect transition="in" filter="fade">
                                      <p:cBhvr>
                                        <p:cTn id="196" dur="500"/>
                                        <p:tgtEl>
                                          <p:spTgt spid="150"/>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170"/>
                                        </p:tgtEl>
                                        <p:attrNameLst>
                                          <p:attrName>style.visibility</p:attrName>
                                        </p:attrNameLst>
                                      </p:cBhvr>
                                      <p:to>
                                        <p:strVal val="visible"/>
                                      </p:to>
                                    </p:set>
                                    <p:animEffect transition="in" filter="fade">
                                      <p:cBhvr>
                                        <p:cTn id="199" dur="500"/>
                                        <p:tgtEl>
                                          <p:spTgt spid="170"/>
                                        </p:tgtEl>
                                      </p:cBhvr>
                                    </p:animEffect>
                                  </p:childTnLst>
                                </p:cTn>
                              </p:par>
                            </p:childTnLst>
                          </p:cTn>
                        </p:par>
                        <p:par>
                          <p:cTn id="200" fill="hold">
                            <p:stCondLst>
                              <p:cond delay="500"/>
                            </p:stCondLst>
                            <p:childTnLst>
                              <p:par>
                                <p:cTn id="201" presetID="10" presetClass="entr" presetSubtype="0" fill="hold" nodeType="afterEffect">
                                  <p:stCondLst>
                                    <p:cond delay="0"/>
                                  </p:stCondLst>
                                  <p:childTnLst>
                                    <p:set>
                                      <p:cBhvr>
                                        <p:cTn id="202" dur="1" fill="hold">
                                          <p:stCondLst>
                                            <p:cond delay="0"/>
                                          </p:stCondLst>
                                        </p:cTn>
                                        <p:tgtEl>
                                          <p:spTgt spid="176"/>
                                        </p:tgtEl>
                                        <p:attrNameLst>
                                          <p:attrName>style.visibility</p:attrName>
                                        </p:attrNameLst>
                                      </p:cBhvr>
                                      <p:to>
                                        <p:strVal val="visible"/>
                                      </p:to>
                                    </p:set>
                                    <p:animEffect transition="in" filter="fade">
                                      <p:cBhvr>
                                        <p:cTn id="203" dur="500"/>
                                        <p:tgtEl>
                                          <p:spTgt spid="176"/>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nodeType="clickEffect">
                                  <p:stCondLst>
                                    <p:cond delay="0"/>
                                  </p:stCondLst>
                                  <p:childTnLst>
                                    <p:set>
                                      <p:cBhvr>
                                        <p:cTn id="207" dur="1" fill="hold">
                                          <p:stCondLst>
                                            <p:cond delay="0"/>
                                          </p:stCondLst>
                                        </p:cTn>
                                        <p:tgtEl>
                                          <p:spTgt spid="116"/>
                                        </p:tgtEl>
                                        <p:attrNameLst>
                                          <p:attrName>style.visibility</p:attrName>
                                        </p:attrNameLst>
                                      </p:cBhvr>
                                      <p:to>
                                        <p:strVal val="visible"/>
                                      </p:to>
                                    </p:set>
                                    <p:animEffect transition="in" filter="fade">
                                      <p:cBhvr>
                                        <p:cTn id="208" dur="500"/>
                                        <p:tgtEl>
                                          <p:spTgt spid="116"/>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15"/>
                                        </p:tgtEl>
                                        <p:attrNameLst>
                                          <p:attrName>style.visibility</p:attrName>
                                        </p:attrNameLst>
                                      </p:cBhvr>
                                      <p:to>
                                        <p:strVal val="visible"/>
                                      </p:to>
                                    </p:set>
                                    <p:animEffect transition="in" filter="fade">
                                      <p:cBhvr>
                                        <p:cTn id="211" dur="500"/>
                                        <p:tgtEl>
                                          <p:spTgt spid="115"/>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nodeType="clickEffect">
                                  <p:stCondLst>
                                    <p:cond delay="0"/>
                                  </p:stCondLst>
                                  <p:childTnLst>
                                    <p:set>
                                      <p:cBhvr>
                                        <p:cTn id="215" dur="1" fill="hold">
                                          <p:stCondLst>
                                            <p:cond delay="0"/>
                                          </p:stCondLst>
                                        </p:cTn>
                                        <p:tgtEl>
                                          <p:spTgt spid="114"/>
                                        </p:tgtEl>
                                        <p:attrNameLst>
                                          <p:attrName>style.visibility</p:attrName>
                                        </p:attrNameLst>
                                      </p:cBhvr>
                                      <p:to>
                                        <p:strVal val="visible"/>
                                      </p:to>
                                    </p:set>
                                    <p:animEffect transition="in" filter="fade">
                                      <p:cBhvr>
                                        <p:cTn id="216" dur="500"/>
                                        <p:tgtEl>
                                          <p:spTgt spid="114"/>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113"/>
                                        </p:tgtEl>
                                        <p:attrNameLst>
                                          <p:attrName>style.visibility</p:attrName>
                                        </p:attrNameLst>
                                      </p:cBhvr>
                                      <p:to>
                                        <p:strVal val="visible"/>
                                      </p:to>
                                    </p:set>
                                    <p:animEffect transition="in" filter="fade">
                                      <p:cBhvr>
                                        <p:cTn id="219"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5" grpId="0" animBg="1"/>
      <p:bldP spid="7" grpId="0" animBg="1"/>
      <p:bldP spid="8" grpId="0" animBg="1"/>
      <p:bldP spid="9" grpId="0" animBg="1"/>
      <p:bldP spid="10" grpId="0" animBg="1"/>
      <p:bldP spid="11" grpId="0" animBg="1"/>
      <p:bldP spid="12" grpId="0" animBg="1"/>
      <p:bldP spid="13" grpId="0" animBg="1"/>
      <p:bldP spid="14" grpId="0" animBg="1"/>
      <p:bldP spid="20" grpId="0" animBg="1"/>
      <p:bldP spid="21" grpId="0" animBg="1"/>
      <p:bldP spid="22" grpId="0" animBg="1"/>
      <p:bldP spid="113" grpId="0"/>
      <p:bldP spid="115" grpId="0"/>
      <p:bldP spid="127" grpId="0"/>
      <p:bldP spid="129" grpId="0"/>
      <p:bldP spid="3" grpId="0" animBg="1"/>
      <p:bldP spid="145" grpId="0"/>
      <p:bldP spid="146" grpId="0"/>
      <p:bldP spid="163" grpId="0"/>
      <p:bldP spid="164" grpId="0"/>
      <p:bldP spid="167" grpId="0"/>
      <p:bldP spid="170" grpId="0"/>
      <p:bldP spid="90" grpId="0" animBg="1"/>
      <p:bldP spid="91" grpId="0" animBg="1"/>
      <p:bldP spid="92" grpId="0" animBg="1"/>
      <p:bldP spid="93" grpId="0" animBg="1"/>
      <p:bldP spid="94" grpId="0" animBg="1"/>
      <p:bldP spid="96" grpId="0" animBg="1"/>
      <p:bldP spid="12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DFE2B-62C8-F048-5EED-E5C7C5402047}"/>
              </a:ext>
            </a:extLst>
          </p:cNvPr>
          <p:cNvSpPr>
            <a:spLocks noGrp="1"/>
          </p:cNvSpPr>
          <p:nvPr>
            <p:ph type="title"/>
          </p:nvPr>
        </p:nvSpPr>
        <p:spPr>
          <a:xfrm>
            <a:off x="228600" y="152400"/>
            <a:ext cx="9167936" cy="884238"/>
          </a:xfrm>
        </p:spPr>
        <p:txBody>
          <a:bodyPr/>
          <a:lstStyle/>
          <a:p>
            <a:r>
              <a:rPr lang="en-US" sz="3600" dirty="0"/>
              <a:t>Bulk Bitwise Operations in Real DRAM Chips</a:t>
            </a:r>
          </a:p>
        </p:txBody>
      </p:sp>
      <p:sp>
        <p:nvSpPr>
          <p:cNvPr id="3" name="Content Placeholder 2">
            <a:extLst>
              <a:ext uri="{FF2B5EF4-FFF2-40B4-BE49-F238E27FC236}">
                <a16:creationId xmlns:a16="http://schemas.microsoft.com/office/drawing/2014/main" id="{13895AE7-B5C5-A5B2-CE80-4C738F9DC9F4}"/>
              </a:ext>
            </a:extLst>
          </p:cNvPr>
          <p:cNvSpPr>
            <a:spLocks noGrp="1"/>
          </p:cNvSpPr>
          <p:nvPr>
            <p:ph idx="1"/>
          </p:nvPr>
        </p:nvSpPr>
        <p:spPr>
          <a:xfrm>
            <a:off x="206437" y="1052736"/>
            <a:ext cx="8610600" cy="5153025"/>
          </a:xfrm>
        </p:spPr>
        <p:txBody>
          <a:body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Ismail Emir </a:t>
            </a:r>
            <a:r>
              <a:rPr kumimoji="0" lang="en-US" sz="2200" b="0" i="0" u="none" strike="noStrike" kern="0" cap="none" spc="0" normalizeH="0" baseline="0" noProof="0" dirty="0" err="1">
                <a:ln>
                  <a:noFill/>
                </a:ln>
                <a:solidFill>
                  <a:srgbClr val="000000"/>
                </a:solidFill>
                <a:effectLst/>
                <a:uLnTx/>
                <a:uFillTx/>
                <a:latin typeface="Tahoma"/>
                <a:ea typeface="+mn-ea"/>
                <a:cs typeface="+mn-cs"/>
              </a:rPr>
              <a:t>Yüksel</a:t>
            </a:r>
            <a:r>
              <a:rPr kumimoji="0" lang="en-US" sz="2200" b="0" i="0" u="none" strike="noStrike" kern="0" cap="none" spc="0" normalizeH="0" baseline="0" noProof="0" dirty="0">
                <a:ln>
                  <a:noFill/>
                </a:ln>
                <a:solidFill>
                  <a:srgbClr val="000000"/>
                </a:solidFill>
                <a:effectLst/>
                <a:uLnTx/>
                <a:uFillTx/>
                <a:latin typeface="Tahoma"/>
                <a:ea typeface="+mn-ea"/>
                <a:cs typeface="+mn-cs"/>
              </a:rPr>
              <a:t>, Yahya Can </a:t>
            </a:r>
            <a:r>
              <a:rPr kumimoji="0" lang="en-US" sz="2200" b="0" i="0" u="none" strike="noStrike" kern="0" cap="none" spc="0" normalizeH="0" baseline="0" noProof="0" dirty="0" err="1">
                <a:ln>
                  <a:noFill/>
                </a:ln>
                <a:solidFill>
                  <a:srgbClr val="000000"/>
                </a:solidFill>
                <a:effectLst/>
                <a:uLnTx/>
                <a:uFillTx/>
                <a:latin typeface="Tahoma"/>
                <a:ea typeface="+mn-ea"/>
                <a:cs typeface="+mn-cs"/>
              </a:rPr>
              <a:t>Tugrul</a:t>
            </a:r>
            <a:r>
              <a:rPr kumimoji="0" lang="en-US" sz="2200" b="0" i="0" u="none" strike="noStrike" kern="0" cap="none" spc="0" normalizeH="0" baseline="0" noProof="0" dirty="0">
                <a:ln>
                  <a:noFill/>
                </a:ln>
                <a:solidFill>
                  <a:srgbClr val="000000"/>
                </a:solidFill>
                <a:effectLst/>
                <a:uLnTx/>
                <a:uFillTx/>
                <a:latin typeface="Tahoma"/>
                <a:ea typeface="+mn-ea"/>
                <a:cs typeface="+mn-cs"/>
              </a:rPr>
              <a:t> </a:t>
            </a:r>
            <a:r>
              <a:rPr kumimoji="0" lang="en-US" sz="2200" b="0" i="0" u="none" strike="noStrike" kern="0" cap="none" spc="0" normalizeH="0" baseline="0" noProof="0" dirty="0" err="1">
                <a:ln>
                  <a:noFill/>
                </a:ln>
                <a:solidFill>
                  <a:srgbClr val="000000"/>
                </a:solidFill>
                <a:effectLst/>
                <a:uLnTx/>
                <a:uFillTx/>
                <a:latin typeface="Tahoma"/>
                <a:ea typeface="+mn-ea"/>
                <a:cs typeface="+mn-cs"/>
              </a:rPr>
              <a:t>Ataberk</a:t>
            </a:r>
            <a:r>
              <a:rPr kumimoji="0" lang="en-US" sz="2200" b="0" i="0" u="none" strike="noStrike" kern="0" cap="none" spc="0" normalizeH="0" baseline="0" noProof="0" dirty="0">
                <a:ln>
                  <a:noFill/>
                </a:ln>
                <a:solidFill>
                  <a:srgbClr val="000000"/>
                </a:solidFill>
                <a:effectLst/>
                <a:uLnTx/>
                <a:uFillTx/>
                <a:latin typeface="Tahoma"/>
                <a:ea typeface="+mn-ea"/>
                <a:cs typeface="+mn-cs"/>
              </a:rPr>
              <a:t> </a:t>
            </a:r>
            <a:r>
              <a:rPr kumimoji="0" lang="en-US" sz="2200" b="0" i="0" u="none" strike="noStrike" kern="0" cap="none" spc="0" normalizeH="0" baseline="0" noProof="0" dirty="0" err="1">
                <a:ln>
                  <a:noFill/>
                </a:ln>
                <a:solidFill>
                  <a:srgbClr val="000000"/>
                </a:solidFill>
                <a:effectLst/>
                <a:uLnTx/>
                <a:uFillTx/>
                <a:latin typeface="Tahoma"/>
                <a:ea typeface="+mn-ea"/>
                <a:cs typeface="+mn-cs"/>
              </a:rPr>
              <a:t>Olgun</a:t>
            </a:r>
            <a:r>
              <a:rPr kumimoji="0" lang="en-US" sz="2200" b="0" i="0" u="none" strike="noStrike" kern="0" cap="none" spc="0" normalizeH="0" baseline="0" noProof="0" dirty="0">
                <a:ln>
                  <a:noFill/>
                </a:ln>
                <a:solidFill>
                  <a:srgbClr val="000000"/>
                </a:solidFill>
                <a:effectLst/>
                <a:uLnTx/>
                <a:uFillTx/>
                <a:latin typeface="Tahoma"/>
                <a:ea typeface="+mn-ea"/>
                <a:cs typeface="+mn-cs"/>
              </a:rPr>
              <a:t>, F. </a:t>
            </a:r>
            <a:r>
              <a:rPr kumimoji="0" lang="en-US" sz="2200" b="0" i="0" u="none" strike="noStrike" kern="0" cap="none" spc="0" normalizeH="0" baseline="0" noProof="0" dirty="0" err="1">
                <a:ln>
                  <a:noFill/>
                </a:ln>
                <a:solidFill>
                  <a:srgbClr val="000000"/>
                </a:solidFill>
                <a:effectLst/>
                <a:uLnTx/>
                <a:uFillTx/>
                <a:latin typeface="Tahoma"/>
                <a:ea typeface="+mn-ea"/>
                <a:cs typeface="+mn-cs"/>
              </a:rPr>
              <a:t>Nisa</a:t>
            </a:r>
            <a:r>
              <a:rPr kumimoji="0" lang="en-US" sz="2200" b="0" i="0" u="none" strike="noStrike" kern="0" cap="none" spc="0" normalizeH="0" baseline="0" noProof="0" dirty="0">
                <a:ln>
                  <a:noFill/>
                </a:ln>
                <a:solidFill>
                  <a:srgbClr val="000000"/>
                </a:solidFill>
                <a:effectLst/>
                <a:uLnTx/>
                <a:uFillTx/>
                <a:latin typeface="Tahoma"/>
                <a:ea typeface="+mn-ea"/>
                <a:cs typeface="+mn-cs"/>
              </a:rPr>
              <a:t> </a:t>
            </a:r>
            <a:r>
              <a:rPr kumimoji="0" lang="en-US" sz="2200" b="0" i="0" u="none" strike="noStrike" kern="0" cap="none" spc="0" normalizeH="0" baseline="0" noProof="0" dirty="0" err="1">
                <a:ln>
                  <a:noFill/>
                </a:ln>
                <a:solidFill>
                  <a:srgbClr val="000000"/>
                </a:solidFill>
                <a:effectLst/>
                <a:uLnTx/>
                <a:uFillTx/>
                <a:latin typeface="Tahoma"/>
                <a:ea typeface="+mn-ea"/>
                <a:cs typeface="+mn-cs"/>
              </a:rPr>
              <a:t>Bostancı</a:t>
            </a:r>
            <a:r>
              <a:rPr kumimoji="0" lang="en-US" sz="2200" b="0" i="0" u="none" strike="noStrike" kern="0" cap="none" spc="0" normalizeH="0" baseline="0" noProof="0" dirty="0">
                <a:ln>
                  <a:noFill/>
                </a:ln>
                <a:solidFill>
                  <a:srgbClr val="000000"/>
                </a:solidFill>
                <a:effectLst/>
                <a:uLnTx/>
                <a:uFillTx/>
                <a:latin typeface="Tahoma"/>
                <a:ea typeface="+mn-ea"/>
                <a:cs typeface="+mn-cs"/>
              </a:rPr>
              <a:t>, A. Giray </a:t>
            </a:r>
            <a:r>
              <a:rPr kumimoji="0" lang="en-US" sz="2200" b="0" i="0" u="none" strike="noStrike" kern="0" cap="none" spc="0" normalizeH="0" baseline="0" noProof="0" dirty="0" err="1">
                <a:ln>
                  <a:noFill/>
                </a:ln>
                <a:solidFill>
                  <a:srgbClr val="000000"/>
                </a:solidFill>
                <a:effectLst/>
                <a:uLnTx/>
                <a:uFillTx/>
                <a:latin typeface="Tahoma"/>
                <a:ea typeface="+mn-ea"/>
                <a:cs typeface="+mn-cs"/>
              </a:rPr>
              <a:t>Yaglıkçı</a:t>
            </a:r>
            <a:r>
              <a:rPr kumimoji="0" lang="en-US" sz="2200" b="0" i="0" u="none" strike="noStrike" kern="0" cap="none" spc="0" normalizeH="0" baseline="0" noProof="0" dirty="0">
                <a:ln>
                  <a:noFill/>
                </a:ln>
                <a:solidFill>
                  <a:srgbClr val="000000"/>
                </a:solidFill>
                <a:effectLst/>
                <a:uLnTx/>
                <a:uFillTx/>
                <a:latin typeface="Tahoma"/>
                <a:ea typeface="+mn-ea"/>
                <a:cs typeface="+mn-cs"/>
              </a:rPr>
              <a:t>, Geraldo F. Oliveira, </a:t>
            </a:r>
            <a:r>
              <a:rPr kumimoji="0" lang="en-US" sz="2200" b="0" i="0" u="none" strike="noStrike" kern="0" cap="none" spc="0" normalizeH="0" baseline="0" noProof="0" dirty="0" err="1">
                <a:ln>
                  <a:noFill/>
                </a:ln>
                <a:solidFill>
                  <a:srgbClr val="000000"/>
                </a:solidFill>
                <a:effectLst/>
                <a:uLnTx/>
                <a:uFillTx/>
                <a:latin typeface="Tahoma"/>
                <a:ea typeface="+mn-ea"/>
                <a:cs typeface="+mn-cs"/>
              </a:rPr>
              <a:t>Haocong</a:t>
            </a:r>
            <a:r>
              <a:rPr kumimoji="0" lang="en-US" sz="2200" b="0" i="0" u="none" strike="noStrike" kern="0" cap="none" spc="0" normalizeH="0" baseline="0" noProof="0" dirty="0">
                <a:ln>
                  <a:noFill/>
                </a:ln>
                <a:solidFill>
                  <a:srgbClr val="000000"/>
                </a:solidFill>
                <a:effectLst/>
                <a:uLnTx/>
                <a:uFillTx/>
                <a:latin typeface="Tahoma"/>
                <a:ea typeface="+mn-ea"/>
                <a:cs typeface="+mn-cs"/>
              </a:rPr>
              <a:t> Luo, Juan Gómez-Luna, Mohammad </a:t>
            </a:r>
            <a:r>
              <a:rPr kumimoji="0" lang="en-US" sz="2200" b="0" i="0" u="none" strike="noStrike" kern="0" cap="none" spc="0" normalizeH="0" baseline="0" noProof="0" dirty="0" err="1">
                <a:ln>
                  <a:noFill/>
                </a:ln>
                <a:solidFill>
                  <a:srgbClr val="000000"/>
                </a:solidFill>
                <a:effectLst/>
                <a:uLnTx/>
                <a:uFillTx/>
                <a:latin typeface="Tahoma"/>
                <a:ea typeface="+mn-ea"/>
                <a:cs typeface="+mn-cs"/>
              </a:rPr>
              <a:t>Sadrosadati</a:t>
            </a:r>
            <a:r>
              <a:rPr kumimoji="0" lang="en-US" sz="2200" b="0" i="0" u="none" strike="noStrike" kern="0" cap="none" spc="0" normalizeH="0" baseline="0" noProof="0" dirty="0">
                <a:ln>
                  <a:noFill/>
                </a:ln>
                <a:solidFill>
                  <a:srgbClr val="000000"/>
                </a:solidFill>
                <a:effectLst/>
                <a:uLnTx/>
                <a:uFillTx/>
                <a:latin typeface="Tahoma"/>
                <a:ea typeface="+mn-ea"/>
                <a:cs typeface="+mn-cs"/>
              </a:rPr>
              <a:t>, Onur Mutlu, "</a:t>
            </a:r>
            <a:r>
              <a:rPr kumimoji="0" lang="en-US" sz="2200" b="1" i="0" u="none" strike="noStrike" kern="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Functionally-Complete Boolean Logic in Real DRAM Chips: Experimental Characterization and Analysis</a:t>
            </a:r>
            <a:r>
              <a:rPr kumimoji="0" lang="en-US" sz="2200" b="0" i="0" u="none" strike="noStrike" kern="0" cap="none" spc="0" normalizeH="0" baseline="0" noProof="0" dirty="0">
                <a:ln>
                  <a:noFill/>
                </a:ln>
                <a:solidFill>
                  <a:srgbClr val="000000"/>
                </a:solidFill>
                <a:effectLst/>
                <a:uLnTx/>
                <a:uFillTx/>
                <a:latin typeface="Tahoma"/>
                <a:ea typeface="+mn-ea"/>
                <a:cs typeface="+mn-cs"/>
              </a:rPr>
              <a:t>,"</a:t>
            </a:r>
            <a:br>
              <a:rPr kumimoji="0" lang="en-US" sz="2200" b="0" i="0" u="none" strike="noStrike" kern="0" cap="none" spc="0" normalizeH="0" baseline="0" noProof="0" dirty="0">
                <a:ln>
                  <a:noFill/>
                </a:ln>
                <a:solidFill>
                  <a:srgbClr val="0432FF"/>
                </a:solidFill>
                <a:effectLst/>
                <a:uLnTx/>
                <a:uFillTx/>
                <a:latin typeface="Tahoma"/>
                <a:ea typeface="+mn-ea"/>
                <a:cs typeface="+mn-cs"/>
              </a:rPr>
            </a:br>
            <a:r>
              <a:rPr kumimoji="0" lang="en-US" sz="2200" b="0" i="1" u="none" strike="noStrike" kern="0" cap="none" spc="0" normalizeH="0" baseline="0" noProof="0" dirty="0">
                <a:ln>
                  <a:noFill/>
                </a:ln>
                <a:solidFill>
                  <a:srgbClr val="000000"/>
                </a:solidFill>
                <a:effectLst/>
                <a:uLnTx/>
                <a:uFillTx/>
                <a:latin typeface="Tahoma"/>
                <a:ea typeface="+mn-ea"/>
                <a:cs typeface="+mn-cs"/>
              </a:rPr>
              <a:t>Proceedings of the </a:t>
            </a:r>
            <a:r>
              <a:rPr kumimoji="0" lang="en-US" sz="2200" b="0" i="1" u="none" strike="noStrike" kern="0" cap="none" spc="0" normalizeH="0" baseline="0" noProof="0" dirty="0">
                <a:ln>
                  <a:noFill/>
                </a:ln>
                <a:solidFill>
                  <a:srgbClr val="000000"/>
                </a:solidFill>
                <a:effectLst/>
                <a:uLnTx/>
                <a:uFillTx/>
                <a:latin typeface="Tahoma"/>
                <a:ea typeface="+mn-ea"/>
                <a:cs typeface="+mn-cs"/>
                <a:hlinkClick r:id="rId3"/>
              </a:rPr>
              <a:t>30th International Symposium on High-Performance Computer Architecture</a:t>
            </a:r>
            <a:r>
              <a:rPr kumimoji="0" lang="en-US" sz="2200" b="0" i="1" u="none" strike="noStrike" kern="0" cap="none" spc="0" normalizeH="0" baseline="0" noProof="0" dirty="0">
                <a:ln>
                  <a:noFill/>
                </a:ln>
                <a:solidFill>
                  <a:srgbClr val="000000"/>
                </a:solidFill>
                <a:effectLst/>
                <a:uLnTx/>
                <a:uFillTx/>
                <a:latin typeface="Tahoma"/>
                <a:ea typeface="+mn-ea"/>
                <a:cs typeface="+mn-cs"/>
              </a:rPr>
              <a:t> (</a:t>
            </a:r>
            <a:r>
              <a:rPr kumimoji="0" lang="en-US" sz="2200" b="1" i="1" u="none" strike="noStrike" kern="0" cap="none" spc="0" normalizeH="0" baseline="0" noProof="0" dirty="0">
                <a:ln>
                  <a:noFill/>
                </a:ln>
                <a:solidFill>
                  <a:srgbClr val="000000"/>
                </a:solidFill>
                <a:effectLst/>
                <a:uLnTx/>
                <a:uFillTx/>
                <a:latin typeface="Tahoma"/>
                <a:ea typeface="+mn-ea"/>
                <a:cs typeface="+mn-cs"/>
              </a:rPr>
              <a:t>HPCA</a:t>
            </a:r>
            <a:r>
              <a:rPr kumimoji="0" lang="en-US" sz="2200" b="0" i="1" u="none" strike="noStrike" kern="0" cap="none" spc="0" normalizeH="0" baseline="0" noProof="0" dirty="0">
                <a:ln>
                  <a:noFill/>
                </a:ln>
                <a:solidFill>
                  <a:srgbClr val="000000"/>
                </a:solidFill>
                <a:effectLst/>
                <a:uLnTx/>
                <a:uFillTx/>
                <a:latin typeface="Tahoma"/>
                <a:ea typeface="+mn-ea"/>
                <a:cs typeface="+mn-cs"/>
              </a:rPr>
              <a:t>)</a:t>
            </a:r>
            <a:r>
              <a:rPr kumimoji="0" lang="en-US" sz="2200" b="0" i="0" u="none" strike="noStrike" kern="0" cap="none" spc="0" normalizeH="0" baseline="0" noProof="0" dirty="0">
                <a:ln>
                  <a:noFill/>
                </a:ln>
                <a:solidFill>
                  <a:srgbClr val="000000"/>
                </a:solidFill>
                <a:effectLst/>
                <a:uLnTx/>
                <a:uFillTx/>
                <a:latin typeface="Tahoma"/>
                <a:ea typeface="+mn-ea"/>
                <a:cs typeface="+mn-cs"/>
              </a:rPr>
              <a:t>, Edinburgh, Scotland, March 2024.</a:t>
            </a:r>
          </a:p>
        </p:txBody>
      </p:sp>
      <p:sp>
        <p:nvSpPr>
          <p:cNvPr id="4" name="Slide Number Placeholder 3">
            <a:extLst>
              <a:ext uri="{FF2B5EF4-FFF2-40B4-BE49-F238E27FC236}">
                <a16:creationId xmlns:a16="http://schemas.microsoft.com/office/drawing/2014/main" id="{F9CC08FC-8DC7-7D8C-1490-703F3B41A22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DDB1E472-B793-6F87-B750-2856953FBD40}"/>
              </a:ext>
            </a:extLst>
          </p:cNvPr>
          <p:cNvSpPr txBox="1"/>
          <p:nvPr/>
        </p:nvSpPr>
        <p:spPr>
          <a:xfrm>
            <a:off x="2200998" y="6438543"/>
            <a:ext cx="474200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https://arxiv.org/pdf/2402.18736</a:t>
            </a:r>
            <a:r>
              <a:rPr kumimoji="0" lang="en-US" sz="20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8" name="Picture 7">
            <a:extLst>
              <a:ext uri="{FF2B5EF4-FFF2-40B4-BE49-F238E27FC236}">
                <a16:creationId xmlns:a16="http://schemas.microsoft.com/office/drawing/2014/main" id="{F447D83F-A411-C186-4D5A-E38E17E4D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368" y="3861048"/>
            <a:ext cx="7772400" cy="2245360"/>
          </a:xfrm>
          <a:prstGeom prst="rect">
            <a:avLst/>
          </a:prstGeom>
        </p:spPr>
      </p:pic>
    </p:spTree>
    <p:extLst>
      <p:ext uri="{BB962C8B-B14F-4D97-AF65-F5344CB8AC3E}">
        <p14:creationId xmlns:p14="http://schemas.microsoft.com/office/powerpoint/2010/main" val="339105770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90331-46A6-747E-D575-532D29B1E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7D9422-7F4F-FFAB-111B-A5E21CC70F4F}"/>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EDFF5035-F04E-D21F-71B2-FA2A1AD378C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85" name="Title 1">
            <a:extLst>
              <a:ext uri="{FF2B5EF4-FFF2-40B4-BE49-F238E27FC236}">
                <a16:creationId xmlns:a16="http://schemas.microsoft.com/office/drawing/2014/main" id="{A0BF504C-FDC0-A2ED-FD65-3B8992A719AD}"/>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We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demonstrate </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that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 COTS DRAM chips:</a:t>
            </a:r>
          </a:p>
        </p:txBody>
      </p:sp>
      <p:grpSp>
        <p:nvGrpSpPr>
          <p:cNvPr id="89" name="Grup 88">
            <a:extLst>
              <a:ext uri="{FF2B5EF4-FFF2-40B4-BE49-F238E27FC236}">
                <a16:creationId xmlns:a16="http://schemas.microsoft.com/office/drawing/2014/main" id="{90B28E80-827A-B0CF-A849-0C861AA12ADB}"/>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F20A372A-800F-1CE7-5848-BD46CD4D3CD9}"/>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simultaneously</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activate</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48 rows</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two neighboring subarrays</a:t>
              </a:r>
            </a:p>
          </p:txBody>
        </p:sp>
        <p:sp>
          <p:nvSpPr>
            <p:cNvPr id="88" name="Rectangle 274">
              <a:extLst>
                <a:ext uri="{FF2B5EF4-FFF2-40B4-BE49-F238E27FC236}">
                  <a16:creationId xmlns:a16="http://schemas.microsoft.com/office/drawing/2014/main" id="{DC07A385-9139-84BF-8224-94494515988D}"/>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91" name="Grup 90">
            <a:extLst>
              <a:ext uri="{FF2B5EF4-FFF2-40B4-BE49-F238E27FC236}">
                <a16:creationId xmlns:a16="http://schemas.microsoft.com/office/drawing/2014/main" id="{08E74F9C-AF91-FC6D-9313-359E3B509903}"/>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C6834D6C-CB12-B26F-9C71-A857EB42EC29}"/>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NOT operation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32 output operands</a:t>
              </a:r>
            </a:p>
          </p:txBody>
        </p:sp>
        <p:sp>
          <p:nvSpPr>
            <p:cNvPr id="90" name="Rectangle 274">
              <a:extLst>
                <a:ext uri="{FF2B5EF4-FFF2-40B4-BE49-F238E27FC236}">
                  <a16:creationId xmlns:a16="http://schemas.microsoft.com/office/drawing/2014/main" id="{57B0877F-490C-4119-0A56-6A7C5BE7C4D6}"/>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grpSp>
      <p:grpSp>
        <p:nvGrpSpPr>
          <p:cNvPr id="93" name="Grup 92">
            <a:extLst>
              <a:ext uri="{FF2B5EF4-FFF2-40B4-BE49-F238E27FC236}">
                <a16:creationId xmlns:a16="http://schemas.microsoft.com/office/drawing/2014/main" id="{53B11014-9AF5-0DD7-7E69-595D0C74A122}"/>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7EEA4E0F-DB7D-B789-AA20-4B93078F7F67}"/>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16-input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AND, NAND, OR, and NOR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a:t>
              </a:r>
            </a:p>
          </p:txBody>
        </p:sp>
        <p:sp>
          <p:nvSpPr>
            <p:cNvPr id="92" name="Rectangle 274">
              <a:extLst>
                <a:ext uri="{FF2B5EF4-FFF2-40B4-BE49-F238E27FC236}">
                  <a16:creationId xmlns:a16="http://schemas.microsoft.com/office/drawing/2014/main" id="{B6CE005B-D58F-AD4D-8931-0CF35894DA0E}"/>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grpSp>
    </p:spTree>
    <p:extLst>
      <p:ext uri="{BB962C8B-B14F-4D97-AF65-F5344CB8AC3E}">
        <p14:creationId xmlns:p14="http://schemas.microsoft.com/office/powerpoint/2010/main" val="154978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Testing Infrastructure</a:t>
            </a:r>
            <a:endParaRPr lang="en-CH" sz="4400" dirty="0">
              <a:solidFill>
                <a:schemeClr val="accent5">
                  <a:lumMod val="75000"/>
                </a:schemeClr>
              </a:solidFill>
            </a:endParaRPr>
          </a:p>
        </p:txBody>
      </p:sp>
      <p:sp>
        <p:nvSpPr>
          <p:cNvPr id="3" name="Content Placeholder 2">
            <a:extLst>
              <a:ext uri="{FF2B5EF4-FFF2-40B4-BE49-F238E27FC236}">
                <a16:creationId xmlns:a16="http://schemas.microsoft.com/office/drawing/2014/main" id="{655CB905-6582-01AE-7C91-BAC3E15126A7}"/>
              </a:ext>
            </a:extLst>
          </p:cNvPr>
          <p:cNvSpPr>
            <a:spLocks noGrp="1"/>
          </p:cNvSpPr>
          <p:nvPr>
            <p:ph idx="1"/>
          </p:nvPr>
        </p:nvSpPr>
        <p:spPr>
          <a:xfrm>
            <a:off x="228303" y="854506"/>
            <a:ext cx="8863692" cy="5427025"/>
          </a:xfrm>
        </p:spPr>
        <p:txBody>
          <a:bodyPr>
            <a:normAutofit/>
          </a:bodyPr>
          <a:lstStyle/>
          <a:p>
            <a:r>
              <a:rPr lang="en-GB" dirty="0"/>
              <a:t>Developed from </a:t>
            </a:r>
            <a:r>
              <a:rPr lang="en-GB" dirty="0">
                <a:solidFill>
                  <a:srgbClr val="0070C0"/>
                </a:solidFill>
              </a:rPr>
              <a:t>DRAM Bender [</a:t>
            </a:r>
            <a:r>
              <a:rPr lang="en-GB" dirty="0" err="1">
                <a:solidFill>
                  <a:srgbClr val="0070C0"/>
                </a:solidFill>
              </a:rPr>
              <a:t>Olgun</a:t>
            </a:r>
            <a:r>
              <a:rPr lang="en-GB" dirty="0">
                <a:solidFill>
                  <a:srgbClr val="0070C0"/>
                </a:solidFill>
              </a:rPr>
              <a:t>+, TCAD’23]*</a:t>
            </a:r>
          </a:p>
          <a:p>
            <a:pPr>
              <a:buClr>
                <a:schemeClr val="tx1"/>
              </a:buClr>
            </a:pPr>
            <a:r>
              <a:rPr lang="en-GB" dirty="0">
                <a:solidFill>
                  <a:srgbClr val="00B050"/>
                </a:solidFill>
              </a:rPr>
              <a:t>Fine-grained control </a:t>
            </a:r>
            <a:r>
              <a:rPr lang="en-GB" dirty="0"/>
              <a:t>over DRAM commands, timings, and temperature</a:t>
            </a:r>
          </a:p>
          <a:p>
            <a:pPr lvl="1"/>
            <a:endParaRPr lang="en-GB" sz="1800" dirty="0"/>
          </a:p>
        </p:txBody>
      </p:sp>
      <p:pic>
        <p:nvPicPr>
          <p:cNvPr id="4" name="Google Shape;283;p32">
            <a:extLst>
              <a:ext uri="{FF2B5EF4-FFF2-40B4-BE49-F238E27FC236}">
                <a16:creationId xmlns:a16="http://schemas.microsoft.com/office/drawing/2014/main" id="{CF9F3F0A-6589-16E8-0DD3-B30644C52D7F}"/>
              </a:ext>
            </a:extLst>
          </p:cNvPr>
          <p:cNvPicPr preferRelativeResize="0"/>
          <p:nvPr/>
        </p:nvPicPr>
        <p:blipFill>
          <a:blip r:embed="rId3">
            <a:alphaModFix/>
          </a:blip>
          <a:stretch>
            <a:fillRect/>
          </a:stretch>
        </p:blipFill>
        <p:spPr>
          <a:xfrm>
            <a:off x="729913" y="2424224"/>
            <a:ext cx="7684173" cy="3350514"/>
          </a:xfrm>
          <a:prstGeom prst="rect">
            <a:avLst/>
          </a:prstGeom>
          <a:noFill/>
          <a:ln>
            <a:noFill/>
          </a:ln>
        </p:spPr>
      </p:pic>
      <p:sp>
        <p:nvSpPr>
          <p:cNvPr id="5" name="Slide Number Placeholder 3">
            <a:extLst>
              <a:ext uri="{FF2B5EF4-FFF2-40B4-BE49-F238E27FC236}">
                <a16:creationId xmlns:a16="http://schemas.microsoft.com/office/drawing/2014/main" id="{2C70470D-2C02-CEEF-1C40-9C0A8B51840F}"/>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7" name="TextBox 4">
            <a:extLst>
              <a:ext uri="{FF2B5EF4-FFF2-40B4-BE49-F238E27FC236}">
                <a16:creationId xmlns:a16="http://schemas.microsoft.com/office/drawing/2014/main" id="{AAEBAF7B-08ED-4455-AE9F-D4B5D57DF66D}"/>
              </a:ext>
            </a:extLst>
          </p:cNvPr>
          <p:cNvSpPr txBox="1"/>
          <p:nvPr/>
        </p:nvSpPr>
        <p:spPr>
          <a:xfrm>
            <a:off x="0" y="6373395"/>
            <a:ext cx="9144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1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Olgun</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et al.,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1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hlinkClick r:id="rId4">
                  <a:extLst>
                    <a:ext uri="{A12FA001-AC4F-418D-AE19-62706E023703}">
                      <ahyp:hlinkClr xmlns:ahyp="http://schemas.microsoft.com/office/drawing/2018/hyperlinkcolor" val="tx"/>
                    </a:ext>
                  </a:extLst>
                </a:hlinkClick>
              </a:rPr>
              <a:t>DRAM Bender: An Extensible and Versatile FPGA-based Infrastructure</a:t>
            </a:r>
            <a:r>
              <a:rPr kumimoji="0" lang="en-US" sz="1400" b="0" i="0" u="none" strike="noStrike" kern="1200" cap="none" spc="0" normalizeH="0" baseline="0" noProof="0" dirty="0">
                <a:ln>
                  <a:noFill/>
                </a:ln>
                <a:solidFill>
                  <a:srgbClr val="F7B615"/>
                </a:solidFill>
                <a:effectLst/>
                <a:uLnTx/>
                <a:uFillTx/>
                <a:latin typeface="Cambria" panose="02040503050406030204" pitchFamily="18" charset="0"/>
                <a:ea typeface="+mn-ea"/>
                <a:cs typeface="+mn-cs"/>
                <a:hlinkClick r:id="rId4">
                  <a:extLst>
                    <a:ext uri="{A12FA001-AC4F-418D-AE19-62706E023703}">
                      <ahyp:hlinkClr xmlns:ahyp="http://schemas.microsoft.com/office/drawing/2018/hyperlinkcolor" val="tx"/>
                    </a:ext>
                  </a:extLst>
                </a:hlinkClick>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hlinkClick r:id="rId4">
                  <a:extLst>
                    <a:ext uri="{A12FA001-AC4F-418D-AE19-62706E023703}">
                      <ahyp:hlinkClr xmlns:ahyp="http://schemas.microsoft.com/office/drawing/2018/hyperlinkcolor" val="tx"/>
                    </a:ext>
                  </a:extLst>
                </a:hlinkClick>
              </a:rPr>
              <a:t>to Easily Test State-of-the-art DRAM Chips</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TCAD, 2023.</a:t>
            </a:r>
          </a:p>
        </p:txBody>
      </p:sp>
    </p:spTree>
    <p:extLst>
      <p:ext uri="{BB962C8B-B14F-4D97-AF65-F5344CB8AC3E}">
        <p14:creationId xmlns:p14="http://schemas.microsoft.com/office/powerpoint/2010/main" val="71894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895AC23-CF1D-5A6F-FB26-64D0DE926F08}"/>
              </a:ext>
            </a:extLst>
          </p:cNvPr>
          <p:cNvSpPr>
            <a:spLocks noGrp="1"/>
          </p:cNvSpPr>
          <p:nvPr>
            <p:ph idx="1"/>
          </p:nvPr>
        </p:nvSpPr>
        <p:spPr>
          <a:xfrm>
            <a:off x="228303" y="854506"/>
            <a:ext cx="8863692" cy="5427025"/>
          </a:xfrm>
        </p:spPr>
        <p:txBody>
          <a:bodyPr>
            <a:normAutofit/>
          </a:bodyPr>
          <a:lstStyle/>
          <a:p>
            <a:pPr>
              <a:buClr>
                <a:schemeClr val="tx1"/>
              </a:buClr>
            </a:pPr>
            <a:r>
              <a:rPr lang="en-GB" dirty="0">
                <a:solidFill>
                  <a:srgbClr val="0070C0"/>
                </a:solidFill>
              </a:rPr>
              <a:t>256 DDR4 chips </a:t>
            </a:r>
            <a:r>
              <a:rPr lang="en-GB" dirty="0"/>
              <a:t>from </a:t>
            </a:r>
            <a:r>
              <a:rPr lang="en-GB" dirty="0">
                <a:solidFill>
                  <a:srgbClr val="C00000"/>
                </a:solidFill>
              </a:rPr>
              <a:t>two major DRAM manufacturers</a:t>
            </a:r>
          </a:p>
          <a:p>
            <a:pPr>
              <a:buClr>
                <a:schemeClr val="tx1"/>
              </a:buClr>
            </a:pPr>
            <a:r>
              <a:rPr lang="en-GB" dirty="0"/>
              <a:t>Covers </a:t>
            </a:r>
            <a:r>
              <a:rPr lang="en-GB" dirty="0">
                <a:solidFill>
                  <a:srgbClr val="00B050"/>
                </a:solidFill>
              </a:rPr>
              <a:t>different die revisions and chip densities</a:t>
            </a:r>
          </a:p>
          <a:p>
            <a:pPr>
              <a:buClr>
                <a:schemeClr val="tx1"/>
              </a:buClr>
            </a:pPr>
            <a:endParaRPr lang="en-GB" dirty="0"/>
          </a:p>
          <a:p>
            <a:endParaRPr lang="en-GB" dirty="0"/>
          </a:p>
          <a:p>
            <a:pPr lvl="1"/>
            <a:endParaRPr lang="en-GB" dirty="0"/>
          </a:p>
        </p:txBody>
      </p:sp>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Chips Tested</a:t>
            </a:r>
            <a:endParaRPr lang="en-CH" sz="4400" dirty="0">
              <a:solidFill>
                <a:schemeClr val="accent5">
                  <a:lumMod val="75000"/>
                </a:schemeClr>
              </a:solidFill>
            </a:endParaRPr>
          </a:p>
        </p:txBody>
      </p:sp>
      <p:sp>
        <p:nvSpPr>
          <p:cNvPr id="5" name="Content Placeholder 2">
            <a:extLst>
              <a:ext uri="{FF2B5EF4-FFF2-40B4-BE49-F238E27FC236}">
                <a16:creationId xmlns:a16="http://schemas.microsoft.com/office/drawing/2014/main" id="{C2DBE452-F062-005D-2CA8-7EC129BCB374}"/>
              </a:ext>
            </a:extLst>
          </p:cNvPr>
          <p:cNvSpPr txBox="1">
            <a:spLocks/>
          </p:cNvSpPr>
          <p:nvPr/>
        </p:nvSpPr>
        <p:spPr>
          <a:xfrm>
            <a:off x="161802" y="5132120"/>
            <a:ext cx="8863692" cy="1725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8" name="Resim 7">
            <a:extLst>
              <a:ext uri="{FF2B5EF4-FFF2-40B4-BE49-F238E27FC236}">
                <a16:creationId xmlns:a16="http://schemas.microsoft.com/office/drawing/2014/main" id="{5E756EFB-0829-1ECA-6B4B-5DDFF01EBB05}"/>
              </a:ext>
            </a:extLst>
          </p:cNvPr>
          <p:cNvPicPr>
            <a:picLocks noChangeAspect="1"/>
          </p:cNvPicPr>
          <p:nvPr/>
        </p:nvPicPr>
        <p:blipFill>
          <a:blip r:embed="rId3"/>
          <a:stretch>
            <a:fillRect/>
          </a:stretch>
        </p:blipFill>
        <p:spPr>
          <a:xfrm>
            <a:off x="1085056" y="2319461"/>
            <a:ext cx="7013270" cy="3578788"/>
          </a:xfrm>
          <a:prstGeom prst="rect">
            <a:avLst/>
          </a:prstGeom>
        </p:spPr>
      </p:pic>
      <p:sp>
        <p:nvSpPr>
          <p:cNvPr id="4" name="Rectangle 3">
            <a:extLst>
              <a:ext uri="{FF2B5EF4-FFF2-40B4-BE49-F238E27FC236}">
                <a16:creationId xmlns:a16="http://schemas.microsoft.com/office/drawing/2014/main" id="{9C2426E0-E7F2-465D-AB72-B11C36ACC5CE}"/>
              </a:ext>
            </a:extLst>
          </p:cNvPr>
          <p:cNvSpPr/>
          <p:nvPr/>
        </p:nvSpPr>
        <p:spPr>
          <a:xfrm>
            <a:off x="3536646" y="2456705"/>
            <a:ext cx="2465802" cy="3330000"/>
          </a:xfrm>
          <a:prstGeom prst="rect">
            <a:avLst/>
          </a:prstGeom>
          <a:solidFill>
            <a:srgbClr val="17A928">
              <a:alpha val="40000"/>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1159E69-86FD-F1E5-F7E0-2EAFC3F7DB90}"/>
              </a:ext>
            </a:extLst>
          </p:cNvPr>
          <p:cNvSpPr/>
          <p:nvPr/>
        </p:nvSpPr>
        <p:spPr>
          <a:xfrm>
            <a:off x="1175586" y="2457422"/>
            <a:ext cx="1087778" cy="3328566"/>
          </a:xfrm>
          <a:prstGeom prst="rect">
            <a:avLst/>
          </a:prstGeom>
          <a:solidFill>
            <a:srgbClr val="C00000">
              <a:alpha val="30196"/>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2BAE945A-ED2F-26AB-C2CE-D4C063DA0943}"/>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6331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4" grpId="0" animBg="1"/>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7F22A-53B2-A25B-4282-17C7FEC9C7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004A1A-69CD-4478-12BC-FB2A8A008701}"/>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78CEC772-A131-E52D-24E7-46E9941898E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85" name="Title 1">
            <a:extLst>
              <a:ext uri="{FF2B5EF4-FFF2-40B4-BE49-F238E27FC236}">
                <a16:creationId xmlns:a16="http://schemas.microsoft.com/office/drawing/2014/main" id="{ED87CB60-4B3A-D7C9-3357-5AAF26D05EB8}"/>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We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demonstrate </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that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 COTS DRAM chips:</a:t>
            </a:r>
          </a:p>
        </p:txBody>
      </p:sp>
      <p:grpSp>
        <p:nvGrpSpPr>
          <p:cNvPr id="89" name="Grup 88">
            <a:extLst>
              <a:ext uri="{FF2B5EF4-FFF2-40B4-BE49-F238E27FC236}">
                <a16:creationId xmlns:a16="http://schemas.microsoft.com/office/drawing/2014/main" id="{4EA24413-B6DA-8760-A668-60AA21BDCA05}"/>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7327144C-7F6A-711D-A418-EB59555C7F75}"/>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simultaneously</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activate</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48 rows</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two neighboring subarrays</a:t>
              </a:r>
            </a:p>
          </p:txBody>
        </p:sp>
        <p:sp>
          <p:nvSpPr>
            <p:cNvPr id="88" name="Rectangle 274">
              <a:extLst>
                <a:ext uri="{FF2B5EF4-FFF2-40B4-BE49-F238E27FC236}">
                  <a16:creationId xmlns:a16="http://schemas.microsoft.com/office/drawing/2014/main" id="{3D90232A-3EDB-E2FA-10E6-2379646A08D8}"/>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91" name="Grup 90">
            <a:extLst>
              <a:ext uri="{FF2B5EF4-FFF2-40B4-BE49-F238E27FC236}">
                <a16:creationId xmlns:a16="http://schemas.microsoft.com/office/drawing/2014/main" id="{215E6D50-FD61-5B8D-70C0-C1A2EC2D16F8}"/>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324BD4A3-255D-DC60-6A5A-8394C4F2B2AF}"/>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NOT operation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up to 32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output operands</a:t>
              </a:r>
            </a:p>
          </p:txBody>
        </p:sp>
        <p:sp>
          <p:nvSpPr>
            <p:cNvPr id="90" name="Rectangle 274">
              <a:extLst>
                <a:ext uri="{FF2B5EF4-FFF2-40B4-BE49-F238E27FC236}">
                  <a16:creationId xmlns:a16="http://schemas.microsoft.com/office/drawing/2014/main" id="{F862C5E7-AC89-AD09-3C4B-FD0A78207106}"/>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grpSp>
      <p:grpSp>
        <p:nvGrpSpPr>
          <p:cNvPr id="93" name="Grup 92">
            <a:extLst>
              <a:ext uri="{FF2B5EF4-FFF2-40B4-BE49-F238E27FC236}">
                <a16:creationId xmlns:a16="http://schemas.microsoft.com/office/drawing/2014/main" id="{A9A76650-553E-00C8-A45A-E3EF3DFE2330}"/>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7FB65FE4-7FD5-9BA9-DFA0-3A2AEEDF2AA9}"/>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up to 16-input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AND, NAND, OR, and NOR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a:t>
              </a:r>
            </a:p>
          </p:txBody>
        </p:sp>
        <p:sp>
          <p:nvSpPr>
            <p:cNvPr id="92" name="Rectangle 274">
              <a:extLst>
                <a:ext uri="{FF2B5EF4-FFF2-40B4-BE49-F238E27FC236}">
                  <a16:creationId xmlns:a16="http://schemas.microsoft.com/office/drawing/2014/main" id="{E9645935-DC0A-74A7-06A3-FE040D3DAE4B}"/>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grpSp>
      <p:sp>
        <p:nvSpPr>
          <p:cNvPr id="7" name="Rectangle 274">
            <a:extLst>
              <a:ext uri="{FF2B5EF4-FFF2-40B4-BE49-F238E27FC236}">
                <a16:creationId xmlns:a16="http://schemas.microsoft.com/office/drawing/2014/main" id="{D1525C45-6DDA-EDFC-CCF5-32DB61ADC647}"/>
              </a:ext>
            </a:extLst>
          </p:cNvPr>
          <p:cNvSpPr/>
          <p:nvPr/>
        </p:nvSpPr>
        <p:spPr>
          <a:xfrm>
            <a:off x="-3" y="3246981"/>
            <a:ext cx="9143999" cy="3066354"/>
          </a:xfrm>
          <a:prstGeom prst="rect">
            <a:avLst/>
          </a:prstGeom>
          <a:solidFill>
            <a:schemeClr val="bg1">
              <a:lumMod val="95000"/>
              <a:alpha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8583269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D956E-C011-CEAF-C550-C000C15F2A5B}"/>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DCC8E459-C415-417A-9DE4-5771960905BA}"/>
              </a:ext>
            </a:extLst>
          </p:cNvPr>
          <p:cNvSpPr txBox="1">
            <a:spLocks/>
          </p:cNvSpPr>
          <p:nvPr/>
        </p:nvSpPr>
        <p:spPr>
          <a:xfrm>
            <a:off x="7207106" y="6535449"/>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94E028D4-B43D-3E36-C5B8-1454A626F989}"/>
              </a:ext>
            </a:extLst>
          </p:cNvPr>
          <p:cNvGrpSpPr/>
          <p:nvPr/>
        </p:nvGrpSpPr>
        <p:grpSpPr>
          <a:xfrm>
            <a:off x="1058455" y="2694320"/>
            <a:ext cx="7383274" cy="532326"/>
            <a:chOff x="957263" y="2296226"/>
            <a:chExt cx="7383274" cy="532326"/>
          </a:xfrm>
        </p:grpSpPr>
        <p:sp>
          <p:nvSpPr>
            <p:cNvPr id="116" name="Dikdörtgen 256">
              <a:extLst>
                <a:ext uri="{FF2B5EF4-FFF2-40B4-BE49-F238E27FC236}">
                  <a16:creationId xmlns:a16="http://schemas.microsoft.com/office/drawing/2014/main" id="{C43A628B-991B-0FA5-A5E5-C965C103611D}"/>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Row A</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17" name="Dikdörtgen 256">
              <a:extLst>
                <a:ext uri="{FF2B5EF4-FFF2-40B4-BE49-F238E27FC236}">
                  <a16:creationId xmlns:a16="http://schemas.microsoft.com/office/drawing/2014/main" id="{6C5581D7-E78A-CBA5-AFDB-5F6DF6F9579D}"/>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86" name="Düz Ok Bağlayıcısı 185">
              <a:extLst>
                <a:ext uri="{FF2B5EF4-FFF2-40B4-BE49-F238E27FC236}">
                  <a16:creationId xmlns:a16="http://schemas.microsoft.com/office/drawing/2014/main" id="{7F6A7425-C792-EF0F-5575-8AD27AF30152}"/>
                </a:ext>
              </a:extLst>
            </p:cNvPr>
            <p:cNvCxnSpPr>
              <a:cxnSpLocks/>
              <a:stCxn id="116" idx="3"/>
              <a:endCxn id="117"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256">
              <a:extLst>
                <a:ext uri="{FF2B5EF4-FFF2-40B4-BE49-F238E27FC236}">
                  <a16:creationId xmlns:a16="http://schemas.microsoft.com/office/drawing/2014/main" id="{B910B7E8-026F-2745-50CD-37901D3014D3}"/>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Row B</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61" name="Düz Ok Bağlayıcısı 60">
              <a:extLst>
                <a:ext uri="{FF2B5EF4-FFF2-40B4-BE49-F238E27FC236}">
                  <a16:creationId xmlns:a16="http://schemas.microsoft.com/office/drawing/2014/main" id="{92DE67E4-23DD-6988-6CEC-5EB66DFE24A2}"/>
                </a:ext>
              </a:extLst>
            </p:cNvPr>
            <p:cNvCxnSpPr>
              <a:cxnSpLocks/>
              <a:stCxn id="117" idx="3"/>
              <a:endCxn id="58"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Metin kutusu 16">
            <a:extLst>
              <a:ext uri="{FF2B5EF4-FFF2-40B4-BE49-F238E27FC236}">
                <a16:creationId xmlns:a16="http://schemas.microsoft.com/office/drawing/2014/main" id="{97255EC6-2874-4470-1BB0-4DC77E5D4963}"/>
              </a:ext>
            </a:extLst>
          </p:cNvPr>
          <p:cNvSpPr txBox="1"/>
          <p:nvPr/>
        </p:nvSpPr>
        <p:spPr>
          <a:xfrm>
            <a:off x="2839891" y="2949933"/>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Metin kutusu 16">
            <a:extLst>
              <a:ext uri="{FF2B5EF4-FFF2-40B4-BE49-F238E27FC236}">
                <a16:creationId xmlns:a16="http://schemas.microsoft.com/office/drawing/2014/main" id="{21E946B7-BF97-5B58-EF53-B1A6BFFC5E72}"/>
              </a:ext>
            </a:extLst>
          </p:cNvPr>
          <p:cNvSpPr txBox="1"/>
          <p:nvPr/>
        </p:nvSpPr>
        <p:spPr>
          <a:xfrm>
            <a:off x="5463588" y="2949933"/>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Title 14">
            <a:extLst>
              <a:ext uri="{FF2B5EF4-FFF2-40B4-BE49-F238E27FC236}">
                <a16:creationId xmlns:a16="http://schemas.microsoft.com/office/drawing/2014/main" id="{28854DA3-49B9-936D-91AD-84DF0D6EF70F}"/>
              </a:ext>
            </a:extLst>
          </p:cNvPr>
          <p:cNvSpPr>
            <a:spLocks noGrp="1"/>
          </p:cNvSpPr>
          <p:nvPr>
            <p:ph type="title"/>
          </p:nvPr>
        </p:nvSpPr>
        <p:spPr/>
        <p:txBody>
          <a:bodyPr/>
          <a:lstStyle/>
          <a:p>
            <a:r>
              <a:rPr lang="en-US" sz="4400" dirty="0">
                <a:solidFill>
                  <a:schemeClr val="accent5">
                    <a:lumMod val="75000"/>
                  </a:schemeClr>
                </a:solidFill>
              </a:rPr>
              <a:t>Characterization Methodology</a:t>
            </a:r>
            <a:endParaRPr lang="en-CH" sz="4400" dirty="0">
              <a:solidFill>
                <a:schemeClr val="accent5">
                  <a:lumMod val="75000"/>
                </a:schemeClr>
              </a:solidFill>
            </a:endParaRPr>
          </a:p>
        </p:txBody>
      </p:sp>
      <p:cxnSp>
        <p:nvCxnSpPr>
          <p:cNvPr id="2" name="Bağlayıcı: Eğri 80">
            <a:extLst>
              <a:ext uri="{FF2B5EF4-FFF2-40B4-BE49-F238E27FC236}">
                <a16:creationId xmlns:a16="http://schemas.microsoft.com/office/drawing/2014/main" id="{BC543FB7-A794-B9BB-3CF4-383963AA30CA}"/>
              </a:ext>
            </a:extLst>
          </p:cNvPr>
          <p:cNvCxnSpPr>
            <a:cxnSpLocks/>
            <a:stCxn id="36" idx="0"/>
          </p:cNvCxnSpPr>
          <p:nvPr/>
        </p:nvCxnSpPr>
        <p:spPr>
          <a:xfrm rot="16200000" flipV="1">
            <a:off x="1598807" y="1961564"/>
            <a:ext cx="436425" cy="921121"/>
          </a:xfrm>
          <a:prstGeom prst="curvedConnector4">
            <a:avLst>
              <a:gd name="adj1" fmla="val 27080"/>
              <a:gd name="adj2" fmla="val 124818"/>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ACDB281-4296-C279-34A1-B4CC5B74DEC1}"/>
              </a:ext>
            </a:extLst>
          </p:cNvPr>
          <p:cNvGrpSpPr/>
          <p:nvPr/>
        </p:nvGrpSpPr>
        <p:grpSpPr>
          <a:xfrm>
            <a:off x="1716598" y="3516359"/>
            <a:ext cx="4928677" cy="3282726"/>
            <a:chOff x="1265673" y="3282882"/>
            <a:chExt cx="4928677" cy="3282726"/>
          </a:xfrm>
        </p:grpSpPr>
        <p:grpSp>
          <p:nvGrpSpPr>
            <p:cNvPr id="11" name="Group 10">
              <a:extLst>
                <a:ext uri="{FF2B5EF4-FFF2-40B4-BE49-F238E27FC236}">
                  <a16:creationId xmlns:a16="http://schemas.microsoft.com/office/drawing/2014/main" id="{F7D53266-1858-FE27-729B-039A084CEC05}"/>
                </a:ext>
              </a:extLst>
            </p:cNvPr>
            <p:cNvGrpSpPr/>
            <p:nvPr/>
          </p:nvGrpSpPr>
          <p:grpSpPr>
            <a:xfrm>
              <a:off x="2502882" y="4439573"/>
              <a:ext cx="3384557" cy="593439"/>
              <a:chOff x="2502882" y="4439573"/>
              <a:chExt cx="3384557" cy="593439"/>
            </a:xfrm>
          </p:grpSpPr>
          <p:cxnSp>
            <p:nvCxnSpPr>
              <p:cNvPr id="37" name="Straight Connector 36">
                <a:extLst>
                  <a:ext uri="{FF2B5EF4-FFF2-40B4-BE49-F238E27FC236}">
                    <a16:creationId xmlns:a16="http://schemas.microsoft.com/office/drawing/2014/main" id="{FD84D954-C3EA-6534-8BF2-260D72C06516}"/>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F9B8310-2CD7-000F-2442-FE16B506FF36}"/>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C9C6120-23F1-4631-D62F-F12CF8B0E2E2}"/>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E13AF8B-48E5-65D1-D09B-701481288F3E}"/>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3C77438-56BD-65F5-DC4A-D6F2DB688620}"/>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69759DB-C173-303D-5F4D-B6174B79BA44}"/>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2B812A9-D657-5EF5-CF85-00BA420787DA}"/>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BC69031-DF2C-8A39-4BF6-B2F1616AC240}"/>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001DA38-D5F2-D1B7-3DC3-CA19A16BA407}"/>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96CA9B8-E4A9-989F-FAF0-E16E5F363852}"/>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BC5D49B-92C4-37B2-BA99-5D67B3131D24}"/>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13FE0A8-AADC-A9F5-52C8-6EDBE1AA5AB4}"/>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30">
              <a:extLst>
                <a:ext uri="{FF2B5EF4-FFF2-40B4-BE49-F238E27FC236}">
                  <a16:creationId xmlns:a16="http://schemas.microsoft.com/office/drawing/2014/main" id="{921A2228-E39F-2C3E-0F48-836C3170A763}"/>
                </a:ext>
              </a:extLst>
            </p:cNvPr>
            <p:cNvGrpSpPr/>
            <p:nvPr/>
          </p:nvGrpSpPr>
          <p:grpSpPr>
            <a:xfrm>
              <a:off x="2257472" y="3282882"/>
              <a:ext cx="3810269" cy="2824259"/>
              <a:chOff x="1859009" y="3415840"/>
              <a:chExt cx="3810269" cy="2824259"/>
            </a:xfrm>
          </p:grpSpPr>
          <p:grpSp>
            <p:nvGrpSpPr>
              <p:cNvPr id="28" name="Group 28">
                <a:extLst>
                  <a:ext uri="{FF2B5EF4-FFF2-40B4-BE49-F238E27FC236}">
                    <a16:creationId xmlns:a16="http://schemas.microsoft.com/office/drawing/2014/main" id="{F0D606DF-9BAB-6490-5E88-DE843BC34F46}"/>
                  </a:ext>
                </a:extLst>
              </p:cNvPr>
              <p:cNvGrpSpPr/>
              <p:nvPr/>
            </p:nvGrpSpPr>
            <p:grpSpPr>
              <a:xfrm>
                <a:off x="1899136" y="3495795"/>
                <a:ext cx="3770142" cy="2744304"/>
                <a:chOff x="1899136" y="3495795"/>
                <a:chExt cx="3770142" cy="2744304"/>
              </a:xfrm>
            </p:grpSpPr>
            <p:sp>
              <p:nvSpPr>
                <p:cNvPr id="32" name="Rectangle 13">
                  <a:extLst>
                    <a:ext uri="{FF2B5EF4-FFF2-40B4-BE49-F238E27FC236}">
                      <a16:creationId xmlns:a16="http://schemas.microsoft.com/office/drawing/2014/main" id="{89974D60-5C63-E62A-ED7C-0AA2301C930C}"/>
                    </a:ext>
                  </a:extLst>
                </p:cNvPr>
                <p:cNvSpPr/>
                <p:nvPr/>
              </p:nvSpPr>
              <p:spPr>
                <a:xfrm>
                  <a:off x="1899136" y="3495795"/>
                  <a:ext cx="3770142" cy="108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14">
                  <a:extLst>
                    <a:ext uri="{FF2B5EF4-FFF2-40B4-BE49-F238E27FC236}">
                      <a16:creationId xmlns:a16="http://schemas.microsoft.com/office/drawing/2014/main" id="{74855D30-1898-FD41-5E40-44A5F73712BC}"/>
                    </a:ext>
                  </a:extLst>
                </p:cNvPr>
                <p:cNvSpPr/>
                <p:nvPr/>
              </p:nvSpPr>
              <p:spPr>
                <a:xfrm>
                  <a:off x="1899136" y="5160099"/>
                  <a:ext cx="3770142" cy="108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Group 29">
                <a:extLst>
                  <a:ext uri="{FF2B5EF4-FFF2-40B4-BE49-F238E27FC236}">
                    <a16:creationId xmlns:a16="http://schemas.microsoft.com/office/drawing/2014/main" id="{E570B30F-66D1-0CAB-6DFE-B37B4311B2A3}"/>
                  </a:ext>
                </a:extLst>
              </p:cNvPr>
              <p:cNvGrpSpPr/>
              <p:nvPr/>
            </p:nvGrpSpPr>
            <p:grpSpPr>
              <a:xfrm>
                <a:off x="1859009" y="3415840"/>
                <a:ext cx="1617751" cy="2136236"/>
                <a:chOff x="1859009" y="3415840"/>
                <a:chExt cx="1617751" cy="2136236"/>
              </a:xfrm>
            </p:grpSpPr>
            <p:sp>
              <p:nvSpPr>
                <p:cNvPr id="30" name="TextBox 15">
                  <a:extLst>
                    <a:ext uri="{FF2B5EF4-FFF2-40B4-BE49-F238E27FC236}">
                      <a16:creationId xmlns:a16="http://schemas.microsoft.com/office/drawing/2014/main" id="{3B06FD96-D1B1-D932-CCCD-741B798719AC}"/>
                    </a:ext>
                  </a:extLst>
                </p:cNvPr>
                <p:cNvSpPr txBox="1"/>
                <p:nvPr/>
              </p:nvSpPr>
              <p:spPr>
                <a:xfrm>
                  <a:off x="1859009" y="3415840"/>
                  <a:ext cx="161775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Subarray X</a:t>
                  </a:r>
                </a:p>
              </p:txBody>
            </p:sp>
            <p:sp>
              <p:nvSpPr>
                <p:cNvPr id="31" name="TextBox 16">
                  <a:extLst>
                    <a:ext uri="{FF2B5EF4-FFF2-40B4-BE49-F238E27FC236}">
                      <a16:creationId xmlns:a16="http://schemas.microsoft.com/office/drawing/2014/main" id="{62EF7436-D62F-85B4-0BB6-E105D95F22A1}"/>
                    </a:ext>
                  </a:extLst>
                </p:cNvPr>
                <p:cNvSpPr txBox="1"/>
                <p:nvPr/>
              </p:nvSpPr>
              <p:spPr>
                <a:xfrm>
                  <a:off x="1859009" y="5090411"/>
                  <a:ext cx="161768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Subarray Y</a:t>
                  </a:r>
                </a:p>
              </p:txBody>
            </p:sp>
          </p:grpSp>
        </p:grpSp>
        <p:sp>
          <p:nvSpPr>
            <p:cNvPr id="14" name="Rectangle 7">
              <a:extLst>
                <a:ext uri="{FF2B5EF4-FFF2-40B4-BE49-F238E27FC236}">
                  <a16:creationId xmlns:a16="http://schemas.microsoft.com/office/drawing/2014/main" id="{C9805C37-5F33-ED83-AAFA-556D6FAAC4E1}"/>
                </a:ext>
              </a:extLst>
            </p:cNvPr>
            <p:cNvSpPr/>
            <p:nvPr/>
          </p:nvSpPr>
          <p:spPr>
            <a:xfrm>
              <a:off x="3015051" y="3759079"/>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A</a:t>
              </a:r>
            </a:p>
          </p:txBody>
        </p:sp>
        <p:sp>
          <p:nvSpPr>
            <p:cNvPr id="16" name="Rectangle 11">
              <a:extLst>
                <a:ext uri="{FF2B5EF4-FFF2-40B4-BE49-F238E27FC236}">
                  <a16:creationId xmlns:a16="http://schemas.microsoft.com/office/drawing/2014/main" id="{B0BA8C99-1B89-3529-89D8-EFC35280B522}"/>
                </a:ext>
              </a:extLst>
            </p:cNvPr>
            <p:cNvSpPr/>
            <p:nvPr/>
          </p:nvSpPr>
          <p:spPr>
            <a:xfrm>
              <a:off x="3015051" y="5423383"/>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B</a:t>
              </a:r>
            </a:p>
          </p:txBody>
        </p:sp>
        <p:sp>
          <p:nvSpPr>
            <p:cNvPr id="17" name="Rectangle 17">
              <a:extLst>
                <a:ext uri="{FF2B5EF4-FFF2-40B4-BE49-F238E27FC236}">
                  <a16:creationId xmlns:a16="http://schemas.microsoft.com/office/drawing/2014/main" id="{E47CF77A-468A-657F-4C8A-8C93254B3003}"/>
                </a:ext>
              </a:extLst>
            </p:cNvPr>
            <p:cNvSpPr/>
            <p:nvPr/>
          </p:nvSpPr>
          <p:spPr>
            <a:xfrm>
              <a:off x="2128787" y="3288633"/>
              <a:ext cx="4065563" cy="28864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26">
              <a:extLst>
                <a:ext uri="{FF2B5EF4-FFF2-40B4-BE49-F238E27FC236}">
                  <a16:creationId xmlns:a16="http://schemas.microsoft.com/office/drawing/2014/main" id="{A3EC039A-F854-E8BB-6DC6-6D7B0B166902}"/>
                </a:ext>
              </a:extLst>
            </p:cNvPr>
            <p:cNvGrpSpPr/>
            <p:nvPr/>
          </p:nvGrpSpPr>
          <p:grpSpPr>
            <a:xfrm>
              <a:off x="1265673" y="3726767"/>
              <a:ext cx="1749378" cy="461665"/>
              <a:chOff x="867210" y="3646598"/>
              <a:chExt cx="1749378" cy="461665"/>
            </a:xfrm>
          </p:grpSpPr>
          <p:cxnSp>
            <p:nvCxnSpPr>
              <p:cNvPr id="26" name="Straight Arrow Connector 10">
                <a:extLst>
                  <a:ext uri="{FF2B5EF4-FFF2-40B4-BE49-F238E27FC236}">
                    <a16:creationId xmlns:a16="http://schemas.microsoft.com/office/drawing/2014/main" id="{A7FC03AD-C0AF-BAAB-1ADA-F6F6C9E0DD81}"/>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3">
                <a:extLst>
                  <a:ext uri="{FF2B5EF4-FFF2-40B4-BE49-F238E27FC236}">
                    <a16:creationId xmlns:a16="http://schemas.microsoft.com/office/drawing/2014/main" id="{DDDD4BB0-FDA1-32A0-6F67-166E60CFC6D5}"/>
                  </a:ext>
                </a:extLst>
              </p:cNvPr>
              <p:cNvSpPr txBox="1"/>
              <p:nvPr/>
            </p:nvSpPr>
            <p:spPr>
              <a:xfrm>
                <a:off x="867210" y="3646598"/>
                <a:ext cx="7279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ACT</a:t>
                </a:r>
              </a:p>
            </p:txBody>
          </p:sp>
        </p:grpSp>
        <p:sp>
          <p:nvSpPr>
            <p:cNvPr id="19" name="TextBox 25">
              <a:extLst>
                <a:ext uri="{FF2B5EF4-FFF2-40B4-BE49-F238E27FC236}">
                  <a16:creationId xmlns:a16="http://schemas.microsoft.com/office/drawing/2014/main" id="{88118258-D569-22B9-3CAF-51A24706ADF1}"/>
                </a:ext>
              </a:extLst>
            </p:cNvPr>
            <p:cNvSpPr txBox="1"/>
            <p:nvPr/>
          </p:nvSpPr>
          <p:spPr>
            <a:xfrm>
              <a:off x="3280557" y="6103943"/>
              <a:ext cx="1762021"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Bank</a:t>
              </a:r>
            </a:p>
          </p:txBody>
        </p:sp>
        <p:grpSp>
          <p:nvGrpSpPr>
            <p:cNvPr id="20" name="Group 26">
              <a:extLst>
                <a:ext uri="{FF2B5EF4-FFF2-40B4-BE49-F238E27FC236}">
                  <a16:creationId xmlns:a16="http://schemas.microsoft.com/office/drawing/2014/main" id="{798F8107-8122-BBED-81A8-B65EA3402D71}"/>
                </a:ext>
              </a:extLst>
            </p:cNvPr>
            <p:cNvGrpSpPr/>
            <p:nvPr/>
          </p:nvGrpSpPr>
          <p:grpSpPr>
            <a:xfrm>
              <a:off x="1265673" y="5381350"/>
              <a:ext cx="1749378" cy="461665"/>
              <a:chOff x="867210" y="3906478"/>
              <a:chExt cx="1749378" cy="461665"/>
            </a:xfrm>
          </p:grpSpPr>
          <p:cxnSp>
            <p:nvCxnSpPr>
              <p:cNvPr id="24" name="Straight Arrow Connector 10">
                <a:extLst>
                  <a:ext uri="{FF2B5EF4-FFF2-40B4-BE49-F238E27FC236}">
                    <a16:creationId xmlns:a16="http://schemas.microsoft.com/office/drawing/2014/main" id="{3FE5BA41-372E-DF83-7136-EAC00FFB31B1}"/>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3">
                <a:extLst>
                  <a:ext uri="{FF2B5EF4-FFF2-40B4-BE49-F238E27FC236}">
                    <a16:creationId xmlns:a16="http://schemas.microsoft.com/office/drawing/2014/main" id="{BAB06734-5554-5D23-C527-44D53D00052C}"/>
                  </a:ext>
                </a:extLst>
              </p:cNvPr>
              <p:cNvSpPr txBox="1"/>
              <p:nvPr/>
            </p:nvSpPr>
            <p:spPr>
              <a:xfrm>
                <a:off x="867210" y="3906478"/>
                <a:ext cx="7279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ACT</a:t>
                </a:r>
              </a:p>
            </p:txBody>
          </p:sp>
        </p:grpSp>
        <p:sp>
          <p:nvSpPr>
            <p:cNvPr id="23" name="Dikdörtgen 256">
              <a:extLst>
                <a:ext uri="{FF2B5EF4-FFF2-40B4-BE49-F238E27FC236}">
                  <a16:creationId xmlns:a16="http://schemas.microsoft.com/office/drawing/2014/main" id="{7AC614CE-CD14-6FA3-02CA-1B8BFFCCEF0D}"/>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Shared Sense Amplifiers</a:t>
              </a:r>
            </a:p>
          </p:txBody>
        </p:sp>
      </p:grpSp>
      <p:sp>
        <p:nvSpPr>
          <p:cNvPr id="36" name="Oval 35">
            <a:extLst>
              <a:ext uri="{FF2B5EF4-FFF2-40B4-BE49-F238E27FC236}">
                <a16:creationId xmlns:a16="http://schemas.microsoft.com/office/drawing/2014/main" id="{8BB6C122-6CC8-EFDB-EF6A-E108689563F4}"/>
              </a:ext>
            </a:extLst>
          </p:cNvPr>
          <p:cNvSpPr/>
          <p:nvPr/>
        </p:nvSpPr>
        <p:spPr>
          <a:xfrm>
            <a:off x="1754123" y="2640337"/>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BBB21075-0C3E-CE46-9D84-D7ED8A10873E}"/>
              </a:ext>
            </a:extLst>
          </p:cNvPr>
          <p:cNvSpPr txBox="1"/>
          <p:nvPr/>
        </p:nvSpPr>
        <p:spPr>
          <a:xfrm>
            <a:off x="1264891" y="1826480"/>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All rows in Subarray X</a:t>
            </a:r>
            <a:endParaRPr kumimoji="0" lang="en-CH"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42" name="Bağlayıcı: Eğri 80">
            <a:extLst>
              <a:ext uri="{FF2B5EF4-FFF2-40B4-BE49-F238E27FC236}">
                <a16:creationId xmlns:a16="http://schemas.microsoft.com/office/drawing/2014/main" id="{2DE8A6C4-FEAD-67CF-D264-B3AC93796E22}"/>
              </a:ext>
            </a:extLst>
          </p:cNvPr>
          <p:cNvCxnSpPr>
            <a:cxnSpLocks/>
            <a:stCxn id="43" idx="0"/>
          </p:cNvCxnSpPr>
          <p:nvPr/>
        </p:nvCxnSpPr>
        <p:spPr>
          <a:xfrm rot="5400000" flipH="1" flipV="1">
            <a:off x="7965826" y="2146734"/>
            <a:ext cx="418492" cy="532849"/>
          </a:xfrm>
          <a:prstGeom prst="curvedConnector4">
            <a:avLst>
              <a:gd name="adj1" fmla="val 26098"/>
              <a:gd name="adj2" fmla="val 14290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014970FD-42D8-9D26-6BB6-FE5D432B17DD}"/>
              </a:ext>
            </a:extLst>
          </p:cNvPr>
          <p:cNvSpPr/>
          <p:nvPr/>
        </p:nvSpPr>
        <p:spPr>
          <a:xfrm>
            <a:off x="7385192" y="2622404"/>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Content Placeholder 2">
            <a:extLst>
              <a:ext uri="{FF2B5EF4-FFF2-40B4-BE49-F238E27FC236}">
                <a16:creationId xmlns:a16="http://schemas.microsoft.com/office/drawing/2014/main" id="{E37CCD49-9EE3-BA11-37A8-DB6748FA619D}"/>
              </a:ext>
            </a:extLst>
          </p:cNvPr>
          <p:cNvSpPr>
            <a:spLocks noGrp="1"/>
          </p:cNvSpPr>
          <p:nvPr>
            <p:ph idx="1"/>
          </p:nvPr>
        </p:nvSpPr>
        <p:spPr>
          <a:xfrm>
            <a:off x="224845" y="753498"/>
            <a:ext cx="8863692" cy="1098260"/>
          </a:xfrm>
        </p:spPr>
        <p:txBody>
          <a:bodyPr>
            <a:normAutofit/>
          </a:bodyPr>
          <a:lstStyle/>
          <a:p>
            <a:r>
              <a:rPr lang="en-GB" sz="2200" dirty="0"/>
              <a:t>To understand </a:t>
            </a:r>
            <a:r>
              <a:rPr lang="en-GB" sz="2200" b="1" dirty="0"/>
              <a:t>which and how many </a:t>
            </a:r>
            <a:r>
              <a:rPr lang="en-GB" sz="2200" dirty="0"/>
              <a:t>rows are                              simultaneously activated</a:t>
            </a:r>
          </a:p>
          <a:p>
            <a:pPr lvl="1"/>
            <a:r>
              <a:rPr lang="en-GB" sz="2200" b="1" dirty="0">
                <a:solidFill>
                  <a:schemeClr val="accent2"/>
                </a:solidFill>
              </a:rPr>
              <a:t>Sweep</a:t>
            </a:r>
            <a:r>
              <a:rPr lang="en-GB" sz="2200" dirty="0"/>
              <a:t> Row A and Row B addresses</a:t>
            </a:r>
          </a:p>
          <a:p>
            <a:pPr marL="457200" lvl="1" indent="0">
              <a:buNone/>
            </a:pPr>
            <a:endParaRPr lang="en-GB" dirty="0">
              <a:solidFill>
                <a:schemeClr val="tx1">
                  <a:lumMod val="75000"/>
                  <a:lumOff val="25000"/>
                </a:schemeClr>
              </a:solidFill>
            </a:endParaRPr>
          </a:p>
        </p:txBody>
      </p:sp>
      <p:sp>
        <p:nvSpPr>
          <p:cNvPr id="65" name="TextBox 64">
            <a:extLst>
              <a:ext uri="{FF2B5EF4-FFF2-40B4-BE49-F238E27FC236}">
                <a16:creationId xmlns:a16="http://schemas.microsoft.com/office/drawing/2014/main" id="{8651A6DF-E9D8-8D40-FF26-996F0AE826EA}"/>
              </a:ext>
            </a:extLst>
          </p:cNvPr>
          <p:cNvSpPr txBox="1"/>
          <p:nvPr/>
        </p:nvSpPr>
        <p:spPr>
          <a:xfrm>
            <a:off x="5748449" y="1826480"/>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All rows in Subarray Y</a:t>
            </a:r>
            <a:endParaRPr kumimoji="0" lang="en-CH"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0722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fade">
                                      <p:cBhvr>
                                        <p:cTn id="2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3" grpId="0" animBg="1"/>
      <p:bldP spid="6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30E0B-0AB0-08C9-C0BF-B020691B2F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BECA3E-6239-65EC-C36F-B1BC343B53C6}"/>
              </a:ext>
            </a:extLst>
          </p:cNvPr>
          <p:cNvSpPr>
            <a:spLocks noGrp="1"/>
          </p:cNvSpPr>
          <p:nvPr>
            <p:ph type="title"/>
          </p:nvPr>
        </p:nvSpPr>
        <p:spPr/>
        <p:txBody>
          <a:bodyPr/>
          <a:lstStyle/>
          <a:p>
            <a:r>
              <a:rPr lang="en-US" sz="4400" dirty="0">
                <a:solidFill>
                  <a:schemeClr val="accent5">
                    <a:lumMod val="75000"/>
                  </a:schemeClr>
                </a:solidFill>
              </a:rPr>
              <a:t>Key Results</a:t>
            </a:r>
          </a:p>
        </p:txBody>
      </p:sp>
      <p:sp>
        <p:nvSpPr>
          <p:cNvPr id="3" name="Slide Number Placeholder 3">
            <a:extLst>
              <a:ext uri="{FF2B5EF4-FFF2-40B4-BE49-F238E27FC236}">
                <a16:creationId xmlns:a16="http://schemas.microsoft.com/office/drawing/2014/main" id="{AD95AE59-6725-CBFE-A398-6B5C18D1D46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10" name="Metin kutusu 4">
            <a:extLst>
              <a:ext uri="{FF2B5EF4-FFF2-40B4-BE49-F238E27FC236}">
                <a16:creationId xmlns:a16="http://schemas.microsoft.com/office/drawing/2014/main" id="{8457704C-D7AD-891E-2DAB-13E76D73CBBC}"/>
              </a:ext>
            </a:extLst>
          </p:cNvPr>
          <p:cNvSpPr txBox="1"/>
          <p:nvPr/>
        </p:nvSpPr>
        <p:spPr>
          <a:xfrm>
            <a:off x="0" y="2512056"/>
            <a:ext cx="4572000" cy="1015663"/>
          </a:xfrm>
          <a:prstGeom prst="rect">
            <a:avLst/>
          </a:prstGeom>
          <a:solidFill>
            <a:schemeClr val="accent5">
              <a:lumMod val="60000"/>
              <a:lumOff val="40000"/>
            </a:schemeClr>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Exactly the same number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of rows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in each subarray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are activated</a:t>
            </a:r>
            <a:endPar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11" name="Metin kutusu 4">
            <a:extLst>
              <a:ext uri="{FF2B5EF4-FFF2-40B4-BE49-F238E27FC236}">
                <a16:creationId xmlns:a16="http://schemas.microsoft.com/office/drawing/2014/main" id="{682C5451-E209-1C3A-7C71-27EC6906F8F8}"/>
              </a:ext>
            </a:extLst>
          </p:cNvPr>
          <p:cNvSpPr txBox="1"/>
          <p:nvPr/>
        </p:nvSpPr>
        <p:spPr>
          <a:xfrm>
            <a:off x="4566266" y="2512056"/>
            <a:ext cx="4572000" cy="1015663"/>
          </a:xfrm>
          <a:prstGeom prst="rect">
            <a:avLst/>
          </a:prstGeom>
          <a:solidFill>
            <a:schemeClr val="accent4">
              <a:lumMod val="60000"/>
              <a:lumOff val="40000"/>
            </a:schemeClr>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Twice as many</a:t>
            </a:r>
            <a:r>
              <a:rPr kumimoji="0" lang="en-US" sz="2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rows in one subarray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compared to its neighbor subarray </a:t>
            </a:r>
            <a:r>
              <a:rPr kumimoji="0" lang="en-US" sz="2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are activated</a:t>
            </a:r>
          </a:p>
        </p:txBody>
      </p:sp>
      <p:sp>
        <p:nvSpPr>
          <p:cNvPr id="4" name="Rectangle 274">
            <a:extLst>
              <a:ext uri="{FF2B5EF4-FFF2-40B4-BE49-F238E27FC236}">
                <a16:creationId xmlns:a16="http://schemas.microsoft.com/office/drawing/2014/main" id="{A49F4814-5A48-6C71-73D1-41C9680FE3F8}"/>
              </a:ext>
            </a:extLst>
          </p:cNvPr>
          <p:cNvSpPr/>
          <p:nvPr/>
        </p:nvSpPr>
        <p:spPr>
          <a:xfrm>
            <a:off x="0" y="899721"/>
            <a:ext cx="9144000" cy="1461646"/>
          </a:xfrm>
          <a:prstGeom prst="rect">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COTS DRAM chips have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two distinct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sets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activation patterns in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neighboring subarrays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two rows are activated with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violated timings</a:t>
            </a:r>
          </a:p>
        </p:txBody>
      </p:sp>
      <p:grpSp>
        <p:nvGrpSpPr>
          <p:cNvPr id="6" name="Group 5">
            <a:extLst>
              <a:ext uri="{FF2B5EF4-FFF2-40B4-BE49-F238E27FC236}">
                <a16:creationId xmlns:a16="http://schemas.microsoft.com/office/drawing/2014/main" id="{4BAE6E3E-950F-A421-D973-A0A049B53703}"/>
              </a:ext>
            </a:extLst>
          </p:cNvPr>
          <p:cNvGrpSpPr/>
          <p:nvPr/>
        </p:nvGrpSpPr>
        <p:grpSpPr>
          <a:xfrm>
            <a:off x="184521" y="3763045"/>
            <a:ext cx="4065563" cy="2262352"/>
            <a:chOff x="2128787" y="3571546"/>
            <a:chExt cx="4065563" cy="2262352"/>
          </a:xfrm>
        </p:grpSpPr>
        <p:grpSp>
          <p:nvGrpSpPr>
            <p:cNvPr id="7" name="Group 6">
              <a:extLst>
                <a:ext uri="{FF2B5EF4-FFF2-40B4-BE49-F238E27FC236}">
                  <a16:creationId xmlns:a16="http://schemas.microsoft.com/office/drawing/2014/main" id="{4A785845-1E02-655F-B1A6-8E3166D45E09}"/>
                </a:ext>
              </a:extLst>
            </p:cNvPr>
            <p:cNvGrpSpPr/>
            <p:nvPr/>
          </p:nvGrpSpPr>
          <p:grpSpPr>
            <a:xfrm>
              <a:off x="2502882" y="4439573"/>
              <a:ext cx="3384557" cy="593439"/>
              <a:chOff x="2502882" y="4439573"/>
              <a:chExt cx="3384557" cy="593439"/>
            </a:xfrm>
          </p:grpSpPr>
          <p:cxnSp>
            <p:nvCxnSpPr>
              <p:cNvPr id="21" name="Straight Connector 20">
                <a:extLst>
                  <a:ext uri="{FF2B5EF4-FFF2-40B4-BE49-F238E27FC236}">
                    <a16:creationId xmlns:a16="http://schemas.microsoft.com/office/drawing/2014/main" id="{BA973399-FD1F-8C67-6132-7B54B1774465}"/>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E73654-E766-3CF7-3231-8F96B2733F16}"/>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B2F33A6-EEA1-5BA2-DEC1-A70046F877BB}"/>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2509E7-4BDF-DB45-CEB1-BB71827DF46B}"/>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2D995E9-3429-1EBD-885A-1A4569A50EF1}"/>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0FA30A-AB24-C67C-67EE-7BCDE115FAD6}"/>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131AF6C-8E15-B70D-8E74-539D9795AC34}"/>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A60282-C5B8-B9D1-9247-647D83EE7BE5}"/>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BD29031-A862-5BCD-2F81-E713D6106694}"/>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A642B1F-6B83-D617-416E-AF7019A3291B}"/>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3B6B1B-FDBC-DCB7-5FF9-194919192B59}"/>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DE4099D-5F84-6B64-C011-42EB2BF786FA}"/>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30">
              <a:extLst>
                <a:ext uri="{FF2B5EF4-FFF2-40B4-BE49-F238E27FC236}">
                  <a16:creationId xmlns:a16="http://schemas.microsoft.com/office/drawing/2014/main" id="{0D34BE43-98C2-5F64-7849-5A55F3EFABEF}"/>
                </a:ext>
              </a:extLst>
            </p:cNvPr>
            <p:cNvGrpSpPr/>
            <p:nvPr/>
          </p:nvGrpSpPr>
          <p:grpSpPr>
            <a:xfrm>
              <a:off x="2288301" y="3653038"/>
              <a:ext cx="3779440" cy="2094103"/>
              <a:chOff x="1889838" y="3785996"/>
              <a:chExt cx="3779440" cy="2094103"/>
            </a:xfrm>
          </p:grpSpPr>
          <p:grpSp>
            <p:nvGrpSpPr>
              <p:cNvPr id="15" name="Group 28">
                <a:extLst>
                  <a:ext uri="{FF2B5EF4-FFF2-40B4-BE49-F238E27FC236}">
                    <a16:creationId xmlns:a16="http://schemas.microsoft.com/office/drawing/2014/main" id="{F1B439F6-C801-1CA0-A6FB-DCDE1061493C}"/>
                  </a:ext>
                </a:extLst>
              </p:cNvPr>
              <p:cNvGrpSpPr/>
              <p:nvPr/>
            </p:nvGrpSpPr>
            <p:grpSpPr>
              <a:xfrm>
                <a:off x="1899136" y="3850525"/>
                <a:ext cx="3770142" cy="2029574"/>
                <a:chOff x="1899136" y="3850525"/>
                <a:chExt cx="3770142" cy="2029574"/>
              </a:xfrm>
            </p:grpSpPr>
            <p:sp>
              <p:nvSpPr>
                <p:cNvPr id="19" name="Rectangle 13">
                  <a:extLst>
                    <a:ext uri="{FF2B5EF4-FFF2-40B4-BE49-F238E27FC236}">
                      <a16:creationId xmlns:a16="http://schemas.microsoft.com/office/drawing/2014/main" id="{C1046FE2-8022-E7DB-898C-186253FFE9F1}"/>
                    </a:ext>
                  </a:extLst>
                </p:cNvPr>
                <p:cNvSpPr/>
                <p:nvPr/>
              </p:nvSpPr>
              <p:spPr>
                <a:xfrm>
                  <a:off x="1899136" y="3850525"/>
                  <a:ext cx="3770142" cy="72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4">
                  <a:extLst>
                    <a:ext uri="{FF2B5EF4-FFF2-40B4-BE49-F238E27FC236}">
                      <a16:creationId xmlns:a16="http://schemas.microsoft.com/office/drawing/2014/main" id="{FBAA22FC-C3B4-FA53-FE8F-26D2A5CA997B}"/>
                    </a:ext>
                  </a:extLst>
                </p:cNvPr>
                <p:cNvSpPr/>
                <p:nvPr/>
              </p:nvSpPr>
              <p:spPr>
                <a:xfrm>
                  <a:off x="1899136" y="5160099"/>
                  <a:ext cx="3770142" cy="72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29">
                <a:extLst>
                  <a:ext uri="{FF2B5EF4-FFF2-40B4-BE49-F238E27FC236}">
                    <a16:creationId xmlns:a16="http://schemas.microsoft.com/office/drawing/2014/main" id="{43B64573-28D6-FFC6-9D4E-763122A98455}"/>
                  </a:ext>
                </a:extLst>
              </p:cNvPr>
              <p:cNvGrpSpPr/>
              <p:nvPr/>
            </p:nvGrpSpPr>
            <p:grpSpPr>
              <a:xfrm>
                <a:off x="1889838" y="3785996"/>
                <a:ext cx="1626984" cy="1787672"/>
                <a:chOff x="1889838" y="3785996"/>
                <a:chExt cx="1626984" cy="1787672"/>
              </a:xfrm>
            </p:grpSpPr>
            <p:sp>
              <p:nvSpPr>
                <p:cNvPr id="17" name="TextBox 15">
                  <a:extLst>
                    <a:ext uri="{FF2B5EF4-FFF2-40B4-BE49-F238E27FC236}">
                      <a16:creationId xmlns:a16="http://schemas.microsoft.com/office/drawing/2014/main" id="{7B538586-2B2C-7B1E-8158-8E1BB65C108F}"/>
                    </a:ext>
                  </a:extLst>
                </p:cNvPr>
                <p:cNvSpPr txBox="1"/>
                <p:nvPr/>
              </p:nvSpPr>
              <p:spPr>
                <a:xfrm>
                  <a:off x="1899135" y="3785996"/>
                  <a:ext cx="161768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Subarray X</a:t>
                  </a:r>
                </a:p>
              </p:txBody>
            </p:sp>
            <p:sp>
              <p:nvSpPr>
                <p:cNvPr id="18" name="TextBox 16">
                  <a:extLst>
                    <a:ext uri="{FF2B5EF4-FFF2-40B4-BE49-F238E27FC236}">
                      <a16:creationId xmlns:a16="http://schemas.microsoft.com/office/drawing/2014/main" id="{4B00BF8D-125A-CB1A-6790-1A943DA20B66}"/>
                    </a:ext>
                  </a:extLst>
                </p:cNvPr>
                <p:cNvSpPr txBox="1"/>
                <p:nvPr/>
              </p:nvSpPr>
              <p:spPr>
                <a:xfrm>
                  <a:off x="1889838" y="5112003"/>
                  <a:ext cx="161768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Subarray Y</a:t>
                  </a:r>
                </a:p>
              </p:txBody>
            </p:sp>
          </p:grpSp>
        </p:grpSp>
        <p:sp>
          <p:nvSpPr>
            <p:cNvPr id="12" name="Rectangle 17">
              <a:extLst>
                <a:ext uri="{FF2B5EF4-FFF2-40B4-BE49-F238E27FC236}">
                  <a16:creationId xmlns:a16="http://schemas.microsoft.com/office/drawing/2014/main" id="{EC7A38A7-ABAA-EA17-FCF6-3BD881AE2AB1}"/>
                </a:ext>
              </a:extLst>
            </p:cNvPr>
            <p:cNvSpPr/>
            <p:nvPr/>
          </p:nvSpPr>
          <p:spPr>
            <a:xfrm>
              <a:off x="2128787" y="3571546"/>
              <a:ext cx="4065563" cy="22623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ikdörtgen 256">
              <a:extLst>
                <a:ext uri="{FF2B5EF4-FFF2-40B4-BE49-F238E27FC236}">
                  <a16:creationId xmlns:a16="http://schemas.microsoft.com/office/drawing/2014/main" id="{AD04C004-1A57-471C-D8D9-0034B6320E00}"/>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Shared Sense Amplifiers</a:t>
              </a:r>
            </a:p>
          </p:txBody>
        </p:sp>
      </p:grpSp>
      <p:cxnSp>
        <p:nvCxnSpPr>
          <p:cNvPr id="13" name="Connector: Curved 12">
            <a:extLst>
              <a:ext uri="{FF2B5EF4-FFF2-40B4-BE49-F238E27FC236}">
                <a16:creationId xmlns:a16="http://schemas.microsoft.com/office/drawing/2014/main" id="{121B5F39-EC17-AC7F-40A3-356C972BA7F9}"/>
              </a:ext>
            </a:extLst>
          </p:cNvPr>
          <p:cNvCxnSpPr>
            <a:cxnSpLocks/>
          </p:cNvCxnSpPr>
          <p:nvPr/>
        </p:nvCxnSpPr>
        <p:spPr>
          <a:xfrm>
            <a:off x="1923721" y="4075370"/>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15">
            <a:extLst>
              <a:ext uri="{FF2B5EF4-FFF2-40B4-BE49-F238E27FC236}">
                <a16:creationId xmlns:a16="http://schemas.microsoft.com/office/drawing/2014/main" id="{AAD0D034-E306-1A65-DC83-CCA407CB9915}"/>
              </a:ext>
            </a:extLst>
          </p:cNvPr>
          <p:cNvSpPr txBox="1"/>
          <p:nvPr/>
        </p:nvSpPr>
        <p:spPr>
          <a:xfrm>
            <a:off x="2097051" y="4176891"/>
            <a:ext cx="207614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Up to </a:t>
            </a:r>
            <a:r>
              <a:rPr kumimoji="0" lang="en-US" sz="2400" b="1"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16 rows</a:t>
            </a:r>
          </a:p>
        </p:txBody>
      </p:sp>
      <p:cxnSp>
        <p:nvCxnSpPr>
          <p:cNvPr id="38" name="Connector: Curved 37">
            <a:extLst>
              <a:ext uri="{FF2B5EF4-FFF2-40B4-BE49-F238E27FC236}">
                <a16:creationId xmlns:a16="http://schemas.microsoft.com/office/drawing/2014/main" id="{39EF6282-A01A-C7D8-F3BC-72D44EFB3F6C}"/>
              </a:ext>
            </a:extLst>
          </p:cNvPr>
          <p:cNvCxnSpPr>
            <a:cxnSpLocks/>
          </p:cNvCxnSpPr>
          <p:nvPr/>
        </p:nvCxnSpPr>
        <p:spPr>
          <a:xfrm>
            <a:off x="1922076" y="5401377"/>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15">
            <a:extLst>
              <a:ext uri="{FF2B5EF4-FFF2-40B4-BE49-F238E27FC236}">
                <a16:creationId xmlns:a16="http://schemas.microsoft.com/office/drawing/2014/main" id="{3D9E4087-D023-A5CC-783C-42CE5A0E3F97}"/>
              </a:ext>
            </a:extLst>
          </p:cNvPr>
          <p:cNvSpPr txBox="1"/>
          <p:nvPr/>
        </p:nvSpPr>
        <p:spPr>
          <a:xfrm>
            <a:off x="2095406" y="5502898"/>
            <a:ext cx="207614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Up to </a:t>
            </a:r>
            <a:r>
              <a:rPr kumimoji="0" lang="en-US" sz="2400" b="1"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16 rows</a:t>
            </a:r>
          </a:p>
        </p:txBody>
      </p:sp>
      <p:grpSp>
        <p:nvGrpSpPr>
          <p:cNvPr id="40" name="Group 39">
            <a:extLst>
              <a:ext uri="{FF2B5EF4-FFF2-40B4-BE49-F238E27FC236}">
                <a16:creationId xmlns:a16="http://schemas.microsoft.com/office/drawing/2014/main" id="{C14063DA-FDC4-0CFB-09A1-4537ECFA54DF}"/>
              </a:ext>
            </a:extLst>
          </p:cNvPr>
          <p:cNvGrpSpPr/>
          <p:nvPr/>
        </p:nvGrpSpPr>
        <p:grpSpPr>
          <a:xfrm>
            <a:off x="4796817" y="3763045"/>
            <a:ext cx="4065563" cy="2262352"/>
            <a:chOff x="2128787" y="3571546"/>
            <a:chExt cx="4065563" cy="2262352"/>
          </a:xfrm>
        </p:grpSpPr>
        <p:grpSp>
          <p:nvGrpSpPr>
            <p:cNvPr id="41" name="Group 40">
              <a:extLst>
                <a:ext uri="{FF2B5EF4-FFF2-40B4-BE49-F238E27FC236}">
                  <a16:creationId xmlns:a16="http://schemas.microsoft.com/office/drawing/2014/main" id="{EA01C101-E818-B67D-F3C3-C472BD7D789D}"/>
                </a:ext>
              </a:extLst>
            </p:cNvPr>
            <p:cNvGrpSpPr/>
            <p:nvPr/>
          </p:nvGrpSpPr>
          <p:grpSpPr>
            <a:xfrm>
              <a:off x="2502882" y="4439573"/>
              <a:ext cx="3384557" cy="593439"/>
              <a:chOff x="2502882" y="4439573"/>
              <a:chExt cx="3384557" cy="593439"/>
            </a:xfrm>
          </p:grpSpPr>
          <p:cxnSp>
            <p:nvCxnSpPr>
              <p:cNvPr id="51" name="Straight Connector 50">
                <a:extLst>
                  <a:ext uri="{FF2B5EF4-FFF2-40B4-BE49-F238E27FC236}">
                    <a16:creationId xmlns:a16="http://schemas.microsoft.com/office/drawing/2014/main" id="{7379288F-33F1-2BB5-0BEF-EFBC9E0D2651}"/>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23B0FF7-C3B7-A253-B633-56658A9A5524}"/>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510383F-1383-5DEB-859F-A2E61CFFBD92}"/>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269C4A8-1CD9-0F83-B4B9-C96C726DA83D}"/>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7D48BBD-5865-0164-DB6D-8318EBF93961}"/>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14C50CF-F792-141E-6B36-EC9109D4AB02}"/>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8696D8C-230E-4AD2-5F61-E0A4C8692B74}"/>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A0EAB4F-7A0E-4D79-29C0-F27234FB3F91}"/>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BD9131C-41A3-C084-18AC-4DA8F1A3951A}"/>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FE98E47-B6BC-99F1-A734-C73C24CA6407}"/>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F8FEECB-418B-FDF2-BDD0-A4058EE8EE0C}"/>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125B032-BC69-397F-C746-C6EBB926356A}"/>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30">
              <a:extLst>
                <a:ext uri="{FF2B5EF4-FFF2-40B4-BE49-F238E27FC236}">
                  <a16:creationId xmlns:a16="http://schemas.microsoft.com/office/drawing/2014/main" id="{D8E739EB-F239-38E9-9353-FF3CFCF01363}"/>
                </a:ext>
              </a:extLst>
            </p:cNvPr>
            <p:cNvGrpSpPr/>
            <p:nvPr/>
          </p:nvGrpSpPr>
          <p:grpSpPr>
            <a:xfrm>
              <a:off x="2288301" y="3653038"/>
              <a:ext cx="3779440" cy="2094103"/>
              <a:chOff x="1889838" y="3785996"/>
              <a:chExt cx="3779440" cy="2094103"/>
            </a:xfrm>
          </p:grpSpPr>
          <p:grpSp>
            <p:nvGrpSpPr>
              <p:cNvPr id="45" name="Group 28">
                <a:extLst>
                  <a:ext uri="{FF2B5EF4-FFF2-40B4-BE49-F238E27FC236}">
                    <a16:creationId xmlns:a16="http://schemas.microsoft.com/office/drawing/2014/main" id="{C316CCA2-552B-ABDD-F14A-100847A511A7}"/>
                  </a:ext>
                </a:extLst>
              </p:cNvPr>
              <p:cNvGrpSpPr/>
              <p:nvPr/>
            </p:nvGrpSpPr>
            <p:grpSpPr>
              <a:xfrm>
                <a:off x="1899136" y="3850525"/>
                <a:ext cx="3770142" cy="2029574"/>
                <a:chOff x="1899136" y="3850525"/>
                <a:chExt cx="3770142" cy="2029574"/>
              </a:xfrm>
            </p:grpSpPr>
            <p:sp>
              <p:nvSpPr>
                <p:cNvPr id="49" name="Rectangle 13">
                  <a:extLst>
                    <a:ext uri="{FF2B5EF4-FFF2-40B4-BE49-F238E27FC236}">
                      <a16:creationId xmlns:a16="http://schemas.microsoft.com/office/drawing/2014/main" id="{CEE8EE71-162F-2F50-5F48-4E99A248DC18}"/>
                    </a:ext>
                  </a:extLst>
                </p:cNvPr>
                <p:cNvSpPr/>
                <p:nvPr/>
              </p:nvSpPr>
              <p:spPr>
                <a:xfrm>
                  <a:off x="1899136" y="3850525"/>
                  <a:ext cx="3770142" cy="72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14">
                  <a:extLst>
                    <a:ext uri="{FF2B5EF4-FFF2-40B4-BE49-F238E27FC236}">
                      <a16:creationId xmlns:a16="http://schemas.microsoft.com/office/drawing/2014/main" id="{4C485195-6299-B688-A3F9-8A11A2472B1B}"/>
                    </a:ext>
                  </a:extLst>
                </p:cNvPr>
                <p:cNvSpPr/>
                <p:nvPr/>
              </p:nvSpPr>
              <p:spPr>
                <a:xfrm>
                  <a:off x="1899136" y="5160099"/>
                  <a:ext cx="3770142" cy="72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6" name="Group 29">
                <a:extLst>
                  <a:ext uri="{FF2B5EF4-FFF2-40B4-BE49-F238E27FC236}">
                    <a16:creationId xmlns:a16="http://schemas.microsoft.com/office/drawing/2014/main" id="{457FCAE0-D2D8-0741-D79A-465BA87AF298}"/>
                  </a:ext>
                </a:extLst>
              </p:cNvPr>
              <p:cNvGrpSpPr/>
              <p:nvPr/>
            </p:nvGrpSpPr>
            <p:grpSpPr>
              <a:xfrm>
                <a:off x="1889838" y="3785996"/>
                <a:ext cx="1626984" cy="1787672"/>
                <a:chOff x="1889838" y="3785996"/>
                <a:chExt cx="1626984" cy="1787672"/>
              </a:xfrm>
            </p:grpSpPr>
            <p:sp>
              <p:nvSpPr>
                <p:cNvPr id="47" name="TextBox 15">
                  <a:extLst>
                    <a:ext uri="{FF2B5EF4-FFF2-40B4-BE49-F238E27FC236}">
                      <a16:creationId xmlns:a16="http://schemas.microsoft.com/office/drawing/2014/main" id="{721DDE1A-71DF-1275-C5F9-49D53B9FA923}"/>
                    </a:ext>
                  </a:extLst>
                </p:cNvPr>
                <p:cNvSpPr txBox="1"/>
                <p:nvPr/>
              </p:nvSpPr>
              <p:spPr>
                <a:xfrm>
                  <a:off x="1899135" y="3785996"/>
                  <a:ext cx="161768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Subarray X</a:t>
                  </a:r>
                </a:p>
              </p:txBody>
            </p:sp>
            <p:sp>
              <p:nvSpPr>
                <p:cNvPr id="48" name="TextBox 16">
                  <a:extLst>
                    <a:ext uri="{FF2B5EF4-FFF2-40B4-BE49-F238E27FC236}">
                      <a16:creationId xmlns:a16="http://schemas.microsoft.com/office/drawing/2014/main" id="{16BEC9A9-6B90-2573-9004-C3CCD0E37154}"/>
                    </a:ext>
                  </a:extLst>
                </p:cNvPr>
                <p:cNvSpPr txBox="1"/>
                <p:nvPr/>
              </p:nvSpPr>
              <p:spPr>
                <a:xfrm>
                  <a:off x="1889838" y="5112003"/>
                  <a:ext cx="161768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Subarray Y</a:t>
                  </a:r>
                </a:p>
              </p:txBody>
            </p:sp>
          </p:grpSp>
        </p:grpSp>
        <p:sp>
          <p:nvSpPr>
            <p:cNvPr id="43" name="Rectangle 17">
              <a:extLst>
                <a:ext uri="{FF2B5EF4-FFF2-40B4-BE49-F238E27FC236}">
                  <a16:creationId xmlns:a16="http://schemas.microsoft.com/office/drawing/2014/main" id="{40DD790F-61A4-5460-05E7-D4A317FEA61D}"/>
                </a:ext>
              </a:extLst>
            </p:cNvPr>
            <p:cNvSpPr/>
            <p:nvPr/>
          </p:nvSpPr>
          <p:spPr>
            <a:xfrm>
              <a:off x="2128787" y="3571546"/>
              <a:ext cx="4065563" cy="22623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Dikdörtgen 256">
              <a:extLst>
                <a:ext uri="{FF2B5EF4-FFF2-40B4-BE49-F238E27FC236}">
                  <a16:creationId xmlns:a16="http://schemas.microsoft.com/office/drawing/2014/main" id="{5075E7F8-267A-B161-7A12-72D53D3383DD}"/>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Shared Sense Amplifiers</a:t>
              </a:r>
            </a:p>
          </p:txBody>
        </p:sp>
      </p:grpSp>
      <p:cxnSp>
        <p:nvCxnSpPr>
          <p:cNvPr id="63" name="Connector: Curved 62">
            <a:extLst>
              <a:ext uri="{FF2B5EF4-FFF2-40B4-BE49-F238E27FC236}">
                <a16:creationId xmlns:a16="http://schemas.microsoft.com/office/drawing/2014/main" id="{AD03358C-D4C9-7FD1-53B4-A28F2357941A}"/>
              </a:ext>
            </a:extLst>
          </p:cNvPr>
          <p:cNvCxnSpPr>
            <a:cxnSpLocks/>
          </p:cNvCxnSpPr>
          <p:nvPr/>
        </p:nvCxnSpPr>
        <p:spPr>
          <a:xfrm>
            <a:off x="6536017" y="4075370"/>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15">
            <a:extLst>
              <a:ext uri="{FF2B5EF4-FFF2-40B4-BE49-F238E27FC236}">
                <a16:creationId xmlns:a16="http://schemas.microsoft.com/office/drawing/2014/main" id="{0B8757A3-73C8-9147-BFBF-DEA4E6C05968}"/>
              </a:ext>
            </a:extLst>
          </p:cNvPr>
          <p:cNvSpPr txBox="1"/>
          <p:nvPr/>
        </p:nvSpPr>
        <p:spPr>
          <a:xfrm>
            <a:off x="6709347" y="4176891"/>
            <a:ext cx="207614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Up to </a:t>
            </a:r>
            <a:r>
              <a:rPr kumimoji="0" lang="en-US" sz="2400" b="1"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16 rows</a:t>
            </a:r>
          </a:p>
        </p:txBody>
      </p:sp>
      <p:cxnSp>
        <p:nvCxnSpPr>
          <p:cNvPr id="65" name="Connector: Curved 64">
            <a:extLst>
              <a:ext uri="{FF2B5EF4-FFF2-40B4-BE49-F238E27FC236}">
                <a16:creationId xmlns:a16="http://schemas.microsoft.com/office/drawing/2014/main" id="{B33D9D1A-49F2-9627-7CA9-D31A75A33C49}"/>
              </a:ext>
            </a:extLst>
          </p:cNvPr>
          <p:cNvCxnSpPr>
            <a:cxnSpLocks/>
          </p:cNvCxnSpPr>
          <p:nvPr/>
        </p:nvCxnSpPr>
        <p:spPr>
          <a:xfrm>
            <a:off x="6534372" y="5401377"/>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15">
            <a:extLst>
              <a:ext uri="{FF2B5EF4-FFF2-40B4-BE49-F238E27FC236}">
                <a16:creationId xmlns:a16="http://schemas.microsoft.com/office/drawing/2014/main" id="{5CBE4CE0-57FE-FF83-C0AE-F7B3C40BD913}"/>
              </a:ext>
            </a:extLst>
          </p:cNvPr>
          <p:cNvSpPr txBox="1"/>
          <p:nvPr/>
        </p:nvSpPr>
        <p:spPr>
          <a:xfrm>
            <a:off x="6707702" y="5502898"/>
            <a:ext cx="207614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Up to </a:t>
            </a:r>
            <a:r>
              <a:rPr kumimoji="0" lang="en-US" sz="2400" b="1"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32 rows</a:t>
            </a:r>
          </a:p>
        </p:txBody>
      </p:sp>
      <p:sp>
        <p:nvSpPr>
          <p:cNvPr id="5" name="Rectangle 274">
            <a:extLst>
              <a:ext uri="{FF2B5EF4-FFF2-40B4-BE49-F238E27FC236}">
                <a16:creationId xmlns:a16="http://schemas.microsoft.com/office/drawing/2014/main" id="{F11BD937-0DE0-FEFD-A8AE-90BD7D66259F}"/>
              </a:ext>
            </a:extLst>
          </p:cNvPr>
          <p:cNvSpPr/>
          <p:nvPr/>
        </p:nvSpPr>
        <p:spPr>
          <a:xfrm>
            <a:off x="0" y="678290"/>
            <a:ext cx="9144000" cy="100950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TextBox 15">
            <a:extLst>
              <a:ext uri="{FF2B5EF4-FFF2-40B4-BE49-F238E27FC236}">
                <a16:creationId xmlns:a16="http://schemas.microsoft.com/office/drawing/2014/main" id="{C786016B-A580-76E6-1496-5731CEF2BDC7}"/>
              </a:ext>
            </a:extLst>
          </p:cNvPr>
          <p:cNvSpPr txBox="1"/>
          <p:nvPr/>
        </p:nvSpPr>
        <p:spPr>
          <a:xfrm>
            <a:off x="179811" y="6012022"/>
            <a:ext cx="407027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A total of </a:t>
            </a:r>
            <a:r>
              <a:rPr kumimoji="0" lang="en-US" sz="2400" b="1"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32 rows</a:t>
            </a:r>
          </a:p>
        </p:txBody>
      </p:sp>
      <p:sp>
        <p:nvSpPr>
          <p:cNvPr id="34" name="TextBox 15">
            <a:extLst>
              <a:ext uri="{FF2B5EF4-FFF2-40B4-BE49-F238E27FC236}">
                <a16:creationId xmlns:a16="http://schemas.microsoft.com/office/drawing/2014/main" id="{F669E8D6-50EB-6876-5C9D-C41470A7D668}"/>
              </a:ext>
            </a:extLst>
          </p:cNvPr>
          <p:cNvSpPr txBox="1"/>
          <p:nvPr/>
        </p:nvSpPr>
        <p:spPr>
          <a:xfrm>
            <a:off x="4792106" y="6012022"/>
            <a:ext cx="407027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A total of </a:t>
            </a:r>
            <a:r>
              <a:rPr kumimoji="0" lang="en-US" sz="2400" b="1" i="0"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48 rows</a:t>
            </a:r>
          </a:p>
        </p:txBody>
      </p:sp>
    </p:spTree>
    <p:extLst>
      <p:ext uri="{BB962C8B-B14F-4D97-AF65-F5344CB8AC3E}">
        <p14:creationId xmlns:p14="http://schemas.microsoft.com/office/powerpoint/2010/main" val="306200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1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10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nodeType="withEffect">
                                  <p:stCondLst>
                                    <p:cond delay="10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10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10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0" presetClass="entr" presetSubtype="0" fill="hold" nodeType="withEffect">
                                  <p:stCondLst>
                                    <p:cond delay="10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500"/>
                                        <p:tgtEl>
                                          <p:spTgt spid="63"/>
                                        </p:tgtEl>
                                      </p:cBhvr>
                                    </p:animEffect>
                                  </p:childTnLst>
                                </p:cTn>
                              </p:par>
                              <p:par>
                                <p:cTn id="46" presetID="10" presetClass="entr" presetSubtype="0" fill="hold" grpId="0" nodeType="withEffect">
                                  <p:stCondLst>
                                    <p:cond delay="100"/>
                                  </p:stCondLst>
                                  <p:childTnLst>
                                    <p:set>
                                      <p:cBhvr>
                                        <p:cTn id="47" dur="1" fill="hold">
                                          <p:stCondLst>
                                            <p:cond delay="0"/>
                                          </p:stCondLst>
                                        </p:cTn>
                                        <p:tgtEl>
                                          <p:spTgt spid="64"/>
                                        </p:tgtEl>
                                        <p:attrNameLst>
                                          <p:attrName>style.visibility</p:attrName>
                                        </p:attrNameLst>
                                      </p:cBhvr>
                                      <p:to>
                                        <p:strVal val="visible"/>
                                      </p:to>
                                    </p:set>
                                    <p:animEffect transition="in" filter="fade">
                                      <p:cBhvr>
                                        <p:cTn id="48" dur="500"/>
                                        <p:tgtEl>
                                          <p:spTgt spid="64"/>
                                        </p:tgtEl>
                                      </p:cBhvr>
                                    </p:animEffect>
                                  </p:childTnLst>
                                </p:cTn>
                              </p:par>
                              <p:par>
                                <p:cTn id="49" presetID="10" presetClass="entr" presetSubtype="0" fill="hold" nodeType="withEffect">
                                  <p:stCondLst>
                                    <p:cond delay="10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par>
                                <p:cTn id="52" presetID="10" presetClass="entr" presetSubtype="0" fill="hold" grpId="0" nodeType="withEffect">
                                  <p:stCondLst>
                                    <p:cond delay="10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par>
                                <p:cTn id="55" presetID="10" presetClass="entr" presetSubtype="0" fill="hold" grpId="0" nodeType="withEffect">
                                  <p:stCondLst>
                                    <p:cond delay="10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animBg="1"/>
      <p:bldP spid="33" grpId="0"/>
      <p:bldP spid="39" grpId="0"/>
      <p:bldP spid="64" grpId="0"/>
      <p:bldP spid="66" grpId="0"/>
      <p:bldP spid="5" grpId="0" animBg="1"/>
      <p:bldP spid="8" grpId="0"/>
      <p:bldP spid="3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A8718-E496-ED22-5EAD-3B1789B9DA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834216-EDCB-6C48-60CD-BEEB0A68D1E6}"/>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DAA6C98D-53DF-5D9E-4F2F-93D7A5A21BA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85" name="Title 1">
            <a:extLst>
              <a:ext uri="{FF2B5EF4-FFF2-40B4-BE49-F238E27FC236}">
                <a16:creationId xmlns:a16="http://schemas.microsoft.com/office/drawing/2014/main" id="{77DCFEDE-B29A-9E62-6BFE-D8C793763D3C}"/>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We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demonstrate </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that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 COTS DRAM chips:</a:t>
            </a:r>
          </a:p>
        </p:txBody>
      </p:sp>
      <p:grpSp>
        <p:nvGrpSpPr>
          <p:cNvPr id="89" name="Grup 88">
            <a:extLst>
              <a:ext uri="{FF2B5EF4-FFF2-40B4-BE49-F238E27FC236}">
                <a16:creationId xmlns:a16="http://schemas.microsoft.com/office/drawing/2014/main" id="{EF6E2995-8791-8554-5045-AC11EA834F18}"/>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9F0589C3-1A36-5663-0AD3-E904A6A50FD8}"/>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simultaneously</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activate</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48 rows</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two neighboring subarrays</a:t>
              </a:r>
            </a:p>
          </p:txBody>
        </p:sp>
        <p:sp>
          <p:nvSpPr>
            <p:cNvPr id="88" name="Rectangle 274">
              <a:extLst>
                <a:ext uri="{FF2B5EF4-FFF2-40B4-BE49-F238E27FC236}">
                  <a16:creationId xmlns:a16="http://schemas.microsoft.com/office/drawing/2014/main" id="{61C1AB96-77DE-8DA3-AE6F-3998D95AB3FC}"/>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91" name="Grup 90">
            <a:extLst>
              <a:ext uri="{FF2B5EF4-FFF2-40B4-BE49-F238E27FC236}">
                <a16:creationId xmlns:a16="http://schemas.microsoft.com/office/drawing/2014/main" id="{B296F9F1-4012-21AE-9EA8-F2851DE5A534}"/>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48F538CC-CA5A-361C-C11F-E910E2B7DF4C}"/>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NOT operation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up to 32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output operands</a:t>
              </a:r>
            </a:p>
          </p:txBody>
        </p:sp>
        <p:sp>
          <p:nvSpPr>
            <p:cNvPr id="90" name="Rectangle 274">
              <a:extLst>
                <a:ext uri="{FF2B5EF4-FFF2-40B4-BE49-F238E27FC236}">
                  <a16:creationId xmlns:a16="http://schemas.microsoft.com/office/drawing/2014/main" id="{914ABE10-5C76-FDC5-DDF6-293AD1982E99}"/>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grpSp>
      <p:grpSp>
        <p:nvGrpSpPr>
          <p:cNvPr id="93" name="Grup 92">
            <a:extLst>
              <a:ext uri="{FF2B5EF4-FFF2-40B4-BE49-F238E27FC236}">
                <a16:creationId xmlns:a16="http://schemas.microsoft.com/office/drawing/2014/main" id="{0F8E3D1B-DEB5-1AF5-E48D-4DB837C7F3EB}"/>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794480BC-3E23-A16F-01B6-1720678749C4}"/>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up to 16-input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AND, NAND, OR, and NOR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a:t>
              </a:r>
            </a:p>
          </p:txBody>
        </p:sp>
        <p:sp>
          <p:nvSpPr>
            <p:cNvPr id="92" name="Rectangle 274">
              <a:extLst>
                <a:ext uri="{FF2B5EF4-FFF2-40B4-BE49-F238E27FC236}">
                  <a16:creationId xmlns:a16="http://schemas.microsoft.com/office/drawing/2014/main" id="{5C824889-2C63-2095-B4A5-E405A4405AA5}"/>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grpSp>
      <p:sp>
        <p:nvSpPr>
          <p:cNvPr id="5" name="Rectangle 274">
            <a:extLst>
              <a:ext uri="{FF2B5EF4-FFF2-40B4-BE49-F238E27FC236}">
                <a16:creationId xmlns:a16="http://schemas.microsoft.com/office/drawing/2014/main" id="{0A4E1BDC-39FF-927A-359B-41091AE54493}"/>
              </a:ext>
            </a:extLst>
          </p:cNvPr>
          <p:cNvSpPr/>
          <p:nvPr/>
        </p:nvSpPr>
        <p:spPr>
          <a:xfrm>
            <a:off x="-2" y="1810223"/>
            <a:ext cx="9131014" cy="1287283"/>
          </a:xfrm>
          <a:prstGeom prst="rect">
            <a:avLst/>
          </a:prstGeom>
          <a:solidFill>
            <a:schemeClr val="bg1">
              <a:lumMod val="95000"/>
              <a:alpha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 name="Rectangle 274">
            <a:extLst>
              <a:ext uri="{FF2B5EF4-FFF2-40B4-BE49-F238E27FC236}">
                <a16:creationId xmlns:a16="http://schemas.microsoft.com/office/drawing/2014/main" id="{900F1656-2A36-E6EA-524C-F2845E73ADA7}"/>
              </a:ext>
            </a:extLst>
          </p:cNvPr>
          <p:cNvSpPr/>
          <p:nvPr/>
        </p:nvSpPr>
        <p:spPr>
          <a:xfrm>
            <a:off x="0" y="4748168"/>
            <a:ext cx="9131014" cy="1634877"/>
          </a:xfrm>
          <a:prstGeom prst="rect">
            <a:avLst/>
          </a:prstGeom>
          <a:solidFill>
            <a:schemeClr val="bg1">
              <a:lumMod val="95000"/>
              <a:alpha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1732269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62F1A-8545-2310-54DC-6D29DA528957}"/>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66A3658F-9C16-745B-481A-3BFAEAD07EE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15" name="Title 14">
            <a:extLst>
              <a:ext uri="{FF2B5EF4-FFF2-40B4-BE49-F238E27FC236}">
                <a16:creationId xmlns:a16="http://schemas.microsoft.com/office/drawing/2014/main" id="{51FBDD2F-0402-E7FB-7523-81FE4CFF838A}"/>
              </a:ext>
            </a:extLst>
          </p:cNvPr>
          <p:cNvSpPr>
            <a:spLocks noGrp="1"/>
          </p:cNvSpPr>
          <p:nvPr>
            <p:ph type="title"/>
          </p:nvPr>
        </p:nvSpPr>
        <p:spPr/>
        <p:txBody>
          <a:bodyPr/>
          <a:lstStyle/>
          <a:p>
            <a:r>
              <a:rPr lang="en-US" sz="4400" dirty="0">
                <a:solidFill>
                  <a:schemeClr val="accent5">
                    <a:lumMod val="75000"/>
                  </a:schemeClr>
                </a:solidFill>
              </a:rPr>
              <a:t>Characterization Methodology</a:t>
            </a:r>
            <a:endParaRPr lang="en-CH" sz="4400" dirty="0">
              <a:solidFill>
                <a:schemeClr val="accent5">
                  <a:lumMod val="75000"/>
                </a:schemeClr>
              </a:solidFill>
            </a:endParaRPr>
          </a:p>
        </p:txBody>
      </p:sp>
      <p:grpSp>
        <p:nvGrpSpPr>
          <p:cNvPr id="6" name="Group 5">
            <a:extLst>
              <a:ext uri="{FF2B5EF4-FFF2-40B4-BE49-F238E27FC236}">
                <a16:creationId xmlns:a16="http://schemas.microsoft.com/office/drawing/2014/main" id="{038CB70C-9C02-5CC8-84CD-19F759E107D6}"/>
              </a:ext>
            </a:extLst>
          </p:cNvPr>
          <p:cNvGrpSpPr/>
          <p:nvPr/>
        </p:nvGrpSpPr>
        <p:grpSpPr>
          <a:xfrm>
            <a:off x="966888" y="2298253"/>
            <a:ext cx="7383274" cy="532326"/>
            <a:chOff x="957263" y="2296226"/>
            <a:chExt cx="7383274" cy="532326"/>
          </a:xfrm>
        </p:grpSpPr>
        <p:sp>
          <p:nvSpPr>
            <p:cNvPr id="34" name="Dikdörtgen 256">
              <a:extLst>
                <a:ext uri="{FF2B5EF4-FFF2-40B4-BE49-F238E27FC236}">
                  <a16:creationId xmlns:a16="http://schemas.microsoft.com/office/drawing/2014/main" id="{9F577AE3-60E0-0901-03D0-56215F498B42}"/>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Row A</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5" name="Dikdörtgen 256">
              <a:extLst>
                <a:ext uri="{FF2B5EF4-FFF2-40B4-BE49-F238E27FC236}">
                  <a16:creationId xmlns:a16="http://schemas.microsoft.com/office/drawing/2014/main" id="{C9A91BCE-5FAE-2C22-D657-CD350B804896}"/>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36" name="Düz Ok Bağlayıcısı 185">
              <a:extLst>
                <a:ext uri="{FF2B5EF4-FFF2-40B4-BE49-F238E27FC236}">
                  <a16:creationId xmlns:a16="http://schemas.microsoft.com/office/drawing/2014/main" id="{D8A003B9-C172-DCD5-184F-751D3879FD8E}"/>
                </a:ext>
              </a:extLst>
            </p:cNvPr>
            <p:cNvCxnSpPr>
              <a:cxnSpLocks/>
              <a:stCxn id="34" idx="3"/>
              <a:endCxn id="35"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Dikdörtgen 256">
              <a:extLst>
                <a:ext uri="{FF2B5EF4-FFF2-40B4-BE49-F238E27FC236}">
                  <a16:creationId xmlns:a16="http://schemas.microsoft.com/office/drawing/2014/main" id="{444862EC-86CD-9D62-1498-A63B1E8CDF4B}"/>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 Row B</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60">
              <a:extLst>
                <a:ext uri="{FF2B5EF4-FFF2-40B4-BE49-F238E27FC236}">
                  <a16:creationId xmlns:a16="http://schemas.microsoft.com/office/drawing/2014/main" id="{4BCAD490-33B0-07F0-9C2B-1AA08ED43B1B}"/>
                </a:ext>
              </a:extLst>
            </p:cNvPr>
            <p:cNvCxnSpPr>
              <a:cxnSpLocks/>
              <a:stCxn id="35" idx="3"/>
              <a:endCxn id="39"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Metin kutusu 16">
            <a:extLst>
              <a:ext uri="{FF2B5EF4-FFF2-40B4-BE49-F238E27FC236}">
                <a16:creationId xmlns:a16="http://schemas.microsoft.com/office/drawing/2014/main" id="{DEA963F0-1E17-154A-E6CF-22B501A70BF6}"/>
              </a:ext>
            </a:extLst>
          </p:cNvPr>
          <p:cNvSpPr txBox="1"/>
          <p:nvPr/>
        </p:nvSpPr>
        <p:spPr>
          <a:xfrm>
            <a:off x="5372021" y="255386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42" name="Bağlayıcı: Eğri 80">
            <a:extLst>
              <a:ext uri="{FF2B5EF4-FFF2-40B4-BE49-F238E27FC236}">
                <a16:creationId xmlns:a16="http://schemas.microsoft.com/office/drawing/2014/main" id="{573B44B8-0DA6-4032-5D63-B88F96E8D5C2}"/>
              </a:ext>
            </a:extLst>
          </p:cNvPr>
          <p:cNvCxnSpPr>
            <a:cxnSpLocks/>
            <a:stCxn id="43" idx="0"/>
            <a:endCxn id="44" idx="1"/>
          </p:cNvCxnSpPr>
          <p:nvPr/>
        </p:nvCxnSpPr>
        <p:spPr>
          <a:xfrm rot="16200000" flipV="1">
            <a:off x="1511722" y="1569979"/>
            <a:ext cx="427460" cy="921121"/>
          </a:xfrm>
          <a:prstGeom prst="curvedConnector4">
            <a:avLst>
              <a:gd name="adj1" fmla="val 26599"/>
              <a:gd name="adj2" fmla="val 124818"/>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44945002-9E47-E427-1BD4-BEF36D6B4F8B}"/>
              </a:ext>
            </a:extLst>
          </p:cNvPr>
          <p:cNvSpPr/>
          <p:nvPr/>
        </p:nvSpPr>
        <p:spPr>
          <a:xfrm>
            <a:off x="1662556" y="2244270"/>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4598F993-1AE6-46BA-980E-E51349D9785C}"/>
              </a:ext>
            </a:extLst>
          </p:cNvPr>
          <p:cNvSpPr txBox="1"/>
          <p:nvPr/>
        </p:nvSpPr>
        <p:spPr>
          <a:xfrm>
            <a:off x="1264891" y="1616755"/>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All rows in Subarray X</a:t>
            </a:r>
            <a:endParaRPr kumimoji="0" lang="en-CH"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45" name="Bağlayıcı: Eğri 80">
            <a:extLst>
              <a:ext uri="{FF2B5EF4-FFF2-40B4-BE49-F238E27FC236}">
                <a16:creationId xmlns:a16="http://schemas.microsoft.com/office/drawing/2014/main" id="{42320A64-43B3-995C-EAD0-FBEE9FBF877D}"/>
              </a:ext>
            </a:extLst>
          </p:cNvPr>
          <p:cNvCxnSpPr>
            <a:cxnSpLocks/>
            <a:stCxn id="49" idx="0"/>
            <a:endCxn id="50" idx="3"/>
          </p:cNvCxnSpPr>
          <p:nvPr/>
        </p:nvCxnSpPr>
        <p:spPr>
          <a:xfrm rot="5400000" flipH="1" flipV="1">
            <a:off x="7878742" y="1755150"/>
            <a:ext cx="409527" cy="532849"/>
          </a:xfrm>
          <a:prstGeom prst="curvedConnector4">
            <a:avLst>
              <a:gd name="adj1" fmla="val 25575"/>
              <a:gd name="adj2" fmla="val 14290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6834705E-37BA-772D-4E87-8BB091B75E97}"/>
              </a:ext>
            </a:extLst>
          </p:cNvPr>
          <p:cNvSpPr/>
          <p:nvPr/>
        </p:nvSpPr>
        <p:spPr>
          <a:xfrm>
            <a:off x="7293625" y="2226337"/>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0B31FDB4-407F-1B21-0FB9-5F5C68FA9369}"/>
              </a:ext>
            </a:extLst>
          </p:cNvPr>
          <p:cNvSpPr txBox="1"/>
          <p:nvPr/>
        </p:nvSpPr>
        <p:spPr>
          <a:xfrm>
            <a:off x="5748449" y="1616755"/>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All rows in Subarray Y</a:t>
            </a:r>
            <a:endParaRPr kumimoji="0" lang="en-CH"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1" name="Metin kutusu 16">
            <a:extLst>
              <a:ext uri="{FF2B5EF4-FFF2-40B4-BE49-F238E27FC236}">
                <a16:creationId xmlns:a16="http://schemas.microsoft.com/office/drawing/2014/main" id="{37A7C66E-09E3-5691-89BA-765B96C6C432}"/>
              </a:ext>
            </a:extLst>
          </p:cNvPr>
          <p:cNvSpPr txBox="1"/>
          <p:nvPr/>
        </p:nvSpPr>
        <p:spPr>
          <a:xfrm>
            <a:off x="2632139" y="2607227"/>
            <a:ext cx="147440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Nominal</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Content Placeholder 2">
            <a:extLst>
              <a:ext uri="{FF2B5EF4-FFF2-40B4-BE49-F238E27FC236}">
                <a16:creationId xmlns:a16="http://schemas.microsoft.com/office/drawing/2014/main" id="{ED7222A0-0A75-AD7A-0A11-DFFCDE73229E}"/>
              </a:ext>
            </a:extLst>
          </p:cNvPr>
          <p:cNvSpPr>
            <a:spLocks noGrp="1"/>
          </p:cNvSpPr>
          <p:nvPr>
            <p:ph idx="1"/>
          </p:nvPr>
        </p:nvSpPr>
        <p:spPr>
          <a:xfrm>
            <a:off x="224845" y="753498"/>
            <a:ext cx="8863692" cy="913026"/>
          </a:xfrm>
        </p:spPr>
        <p:txBody>
          <a:bodyPr>
            <a:normAutofit/>
          </a:bodyPr>
          <a:lstStyle/>
          <a:p>
            <a:r>
              <a:rPr lang="en-GB" dirty="0"/>
              <a:t>Sweep </a:t>
            </a:r>
            <a:r>
              <a:rPr lang="en-GB" b="1" dirty="0">
                <a:solidFill>
                  <a:schemeClr val="accent2"/>
                </a:solidFill>
              </a:rPr>
              <a:t>Row A and Row B addresses</a:t>
            </a:r>
          </a:p>
        </p:txBody>
      </p:sp>
      <p:sp>
        <p:nvSpPr>
          <p:cNvPr id="64" name="Content Placeholder 2">
            <a:extLst>
              <a:ext uri="{FF2B5EF4-FFF2-40B4-BE49-F238E27FC236}">
                <a16:creationId xmlns:a16="http://schemas.microsoft.com/office/drawing/2014/main" id="{DDCA983B-483E-C7C6-43A2-7E55D0B7C971}"/>
              </a:ext>
            </a:extLst>
          </p:cNvPr>
          <p:cNvSpPr txBox="1">
            <a:spLocks/>
          </p:cNvSpPr>
          <p:nvPr/>
        </p:nvSpPr>
        <p:spPr>
          <a:xfrm>
            <a:off x="224845" y="3577305"/>
            <a:ext cx="8863692" cy="9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Sweep </a:t>
            </a:r>
            <a:r>
              <a:rPr kumimoji="0" lang="en-GB" sz="2800" b="1" i="0" u="none" strike="noStrike" kern="1200" cap="none" spc="0" normalizeH="0" baseline="0" noProof="0" dirty="0">
                <a:ln>
                  <a:noFill/>
                </a:ln>
                <a:solidFill>
                  <a:srgbClr val="DD8047"/>
                </a:solidFill>
                <a:effectLst/>
                <a:uLnTx/>
                <a:uFillTx/>
                <a:latin typeface="Cambria" panose="02040503050406030204" pitchFamily="18" charset="0"/>
                <a:ea typeface="+mn-ea"/>
                <a:cs typeface="+mn-cs"/>
              </a:rPr>
              <a:t>DRAM chip temperature</a:t>
            </a:r>
          </a:p>
        </p:txBody>
      </p:sp>
      <p:grpSp>
        <p:nvGrpSpPr>
          <p:cNvPr id="65" name="Grup 3">
            <a:extLst>
              <a:ext uri="{FF2B5EF4-FFF2-40B4-BE49-F238E27FC236}">
                <a16:creationId xmlns:a16="http://schemas.microsoft.com/office/drawing/2014/main" id="{ADEF6E00-D688-6498-998F-3CE91D7BC2C1}"/>
              </a:ext>
            </a:extLst>
          </p:cNvPr>
          <p:cNvGrpSpPr/>
          <p:nvPr/>
        </p:nvGrpSpPr>
        <p:grpSpPr>
          <a:xfrm>
            <a:off x="416498" y="4361353"/>
            <a:ext cx="6400800" cy="1075335"/>
            <a:chOff x="1877478" y="1246498"/>
            <a:chExt cx="6400800" cy="1075335"/>
          </a:xfrm>
        </p:grpSpPr>
        <p:sp>
          <p:nvSpPr>
            <p:cNvPr id="66" name="Rounded Rectangle 4">
              <a:extLst>
                <a:ext uri="{FF2B5EF4-FFF2-40B4-BE49-F238E27FC236}">
                  <a16:creationId xmlns:a16="http://schemas.microsoft.com/office/drawing/2014/main" id="{0915AB78-A9CA-6DD4-E33C-E6986BB620C3}"/>
                </a:ext>
              </a:extLst>
            </p:cNvPr>
            <p:cNvSpPr/>
            <p:nvPr/>
          </p:nvSpPr>
          <p:spPr>
            <a:xfrm rot="10800000">
              <a:off x="1877478" y="1246498"/>
              <a:ext cx="6400800" cy="1075335"/>
            </a:xfrm>
            <a:prstGeom prst="roundRect">
              <a:avLst>
                <a:gd name="adj" fmla="val 750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68" name="Rounded Rectangle 6">
              <a:extLst>
                <a:ext uri="{FF2B5EF4-FFF2-40B4-BE49-F238E27FC236}">
                  <a16:creationId xmlns:a16="http://schemas.microsoft.com/office/drawing/2014/main" id="{913D83FF-787E-50E9-904E-10013696BCEC}"/>
                </a:ext>
              </a:extLst>
            </p:cNvPr>
            <p:cNvSpPr/>
            <p:nvPr/>
          </p:nvSpPr>
          <p:spPr>
            <a:xfrm rot="10800000">
              <a:off x="736387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69" name="Rounded Rectangle 7">
              <a:extLst>
                <a:ext uri="{FF2B5EF4-FFF2-40B4-BE49-F238E27FC236}">
                  <a16:creationId xmlns:a16="http://schemas.microsoft.com/office/drawing/2014/main" id="{E1E60E71-C1AB-DE93-1733-E231B2CB78A4}"/>
                </a:ext>
              </a:extLst>
            </p:cNvPr>
            <p:cNvSpPr/>
            <p:nvPr/>
          </p:nvSpPr>
          <p:spPr>
            <a:xfrm rot="10800000">
              <a:off x="670093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70" name="Rounded Rectangle 8">
              <a:extLst>
                <a:ext uri="{FF2B5EF4-FFF2-40B4-BE49-F238E27FC236}">
                  <a16:creationId xmlns:a16="http://schemas.microsoft.com/office/drawing/2014/main" id="{7D21CB80-827A-DECE-E25C-20F31FD8FA2F}"/>
                </a:ext>
              </a:extLst>
            </p:cNvPr>
            <p:cNvSpPr/>
            <p:nvPr/>
          </p:nvSpPr>
          <p:spPr>
            <a:xfrm rot="10800000">
              <a:off x="602656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71" name="Rounded Rectangle 9">
              <a:extLst>
                <a:ext uri="{FF2B5EF4-FFF2-40B4-BE49-F238E27FC236}">
                  <a16:creationId xmlns:a16="http://schemas.microsoft.com/office/drawing/2014/main" id="{82F33526-EB7E-3199-11C6-38DC119A0D3B}"/>
                </a:ext>
              </a:extLst>
            </p:cNvPr>
            <p:cNvSpPr/>
            <p:nvPr/>
          </p:nvSpPr>
          <p:spPr>
            <a:xfrm rot="10800000">
              <a:off x="537124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72" name="Rounded Rectangle 10">
              <a:extLst>
                <a:ext uri="{FF2B5EF4-FFF2-40B4-BE49-F238E27FC236}">
                  <a16:creationId xmlns:a16="http://schemas.microsoft.com/office/drawing/2014/main" id="{B540BE56-B0A9-C9E3-0588-E14AD257D34C}"/>
                </a:ext>
              </a:extLst>
            </p:cNvPr>
            <p:cNvSpPr/>
            <p:nvPr/>
          </p:nvSpPr>
          <p:spPr>
            <a:xfrm rot="10800000">
              <a:off x="414061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73" name="Rounded Rectangle 11">
              <a:extLst>
                <a:ext uri="{FF2B5EF4-FFF2-40B4-BE49-F238E27FC236}">
                  <a16:creationId xmlns:a16="http://schemas.microsoft.com/office/drawing/2014/main" id="{E0E6BEEF-B5BC-B211-FCC2-93C4FB106E47}"/>
                </a:ext>
              </a:extLst>
            </p:cNvPr>
            <p:cNvSpPr/>
            <p:nvPr/>
          </p:nvSpPr>
          <p:spPr>
            <a:xfrm rot="10800000">
              <a:off x="347767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74" name="Rounded Rectangle 12">
              <a:extLst>
                <a:ext uri="{FF2B5EF4-FFF2-40B4-BE49-F238E27FC236}">
                  <a16:creationId xmlns:a16="http://schemas.microsoft.com/office/drawing/2014/main" id="{BEAB7AD0-F76E-1E15-4ADC-1AC7088848CA}"/>
                </a:ext>
              </a:extLst>
            </p:cNvPr>
            <p:cNvSpPr/>
            <p:nvPr/>
          </p:nvSpPr>
          <p:spPr>
            <a:xfrm rot="10800000">
              <a:off x="280330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75" name="Rounded Rectangle 13">
              <a:extLst>
                <a:ext uri="{FF2B5EF4-FFF2-40B4-BE49-F238E27FC236}">
                  <a16:creationId xmlns:a16="http://schemas.microsoft.com/office/drawing/2014/main" id="{A57CE3BF-F622-E4EB-3D00-EEB7555925C8}"/>
                </a:ext>
              </a:extLst>
            </p:cNvPr>
            <p:cNvSpPr/>
            <p:nvPr/>
          </p:nvSpPr>
          <p:spPr>
            <a:xfrm rot="10800000">
              <a:off x="214798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pic>
        <p:nvPicPr>
          <p:cNvPr id="79" name="Picture 78">
            <a:extLst>
              <a:ext uri="{FF2B5EF4-FFF2-40B4-BE49-F238E27FC236}">
                <a16:creationId xmlns:a16="http://schemas.microsoft.com/office/drawing/2014/main" id="{69AB7347-1294-2B1E-094C-2F04C06D92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8178" y="3735560"/>
            <a:ext cx="2038518" cy="2526368"/>
          </a:xfrm>
          <a:prstGeom prst="rect">
            <a:avLst/>
          </a:prstGeom>
        </p:spPr>
      </p:pic>
      <p:sp>
        <p:nvSpPr>
          <p:cNvPr id="2" name="TextBox 1">
            <a:extLst>
              <a:ext uri="{FF2B5EF4-FFF2-40B4-BE49-F238E27FC236}">
                <a16:creationId xmlns:a16="http://schemas.microsoft.com/office/drawing/2014/main" id="{82D34F1F-9BF4-3B92-D892-8114AA8476F8}"/>
              </a:ext>
            </a:extLst>
          </p:cNvPr>
          <p:cNvSpPr txBox="1"/>
          <p:nvPr/>
        </p:nvSpPr>
        <p:spPr>
          <a:xfrm>
            <a:off x="7600116" y="5124778"/>
            <a:ext cx="1049373" cy="5027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50</a:t>
            </a:r>
            <a:r>
              <a:rPr kumimoji="0" lang="en-US" sz="4000" b="1" i="0" u="none" strike="noStrike" kern="1200" cap="none" spc="0" normalizeH="0" baseline="10000" noProof="0" dirty="0">
                <a:ln>
                  <a:noFill/>
                </a:ln>
                <a:solidFill>
                  <a:srgbClr val="C00000"/>
                </a:solidFill>
                <a:effectLst/>
                <a:uLnTx/>
                <a:uFillTx/>
                <a:latin typeface="Cambria" panose="02040503050406030204" pitchFamily="18" charset="0"/>
                <a:ea typeface="Cambria" panose="02040503050406030204" pitchFamily="18" charset="0"/>
                <a:cs typeface="+mn-cs"/>
              </a:rPr>
              <a:t>◦</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a:t>
            </a:r>
            <a:endParaRPr kumimoji="0" lang="en-CH" sz="2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1A57468-67C8-4D10-B8B0-D129E134218F}"/>
              </a:ext>
            </a:extLst>
          </p:cNvPr>
          <p:cNvSpPr txBox="1"/>
          <p:nvPr/>
        </p:nvSpPr>
        <p:spPr>
          <a:xfrm>
            <a:off x="7600116" y="4139668"/>
            <a:ext cx="1049373" cy="5027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95</a:t>
            </a:r>
            <a:r>
              <a:rPr kumimoji="0" lang="en-US" sz="4000" b="1" i="0" u="none" strike="noStrike" kern="1200" cap="none" spc="0" normalizeH="0" baseline="10000" noProof="0" dirty="0">
                <a:ln>
                  <a:noFill/>
                </a:ln>
                <a:solidFill>
                  <a:srgbClr val="C00000"/>
                </a:solidFill>
                <a:effectLst/>
                <a:uLnTx/>
                <a:uFillTx/>
                <a:latin typeface="Cambria" panose="02040503050406030204" pitchFamily="18" charset="0"/>
                <a:ea typeface="Cambria" panose="02040503050406030204" pitchFamily="18" charset="0"/>
                <a:cs typeface="+mn-cs"/>
              </a:rPr>
              <a:t>◦</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a:t>
            </a:r>
            <a:endParaRPr kumimoji="0" lang="en-CH" sz="2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5" name="Düz Ok Bağlayıcısı 185">
            <a:extLst>
              <a:ext uri="{FF2B5EF4-FFF2-40B4-BE49-F238E27FC236}">
                <a16:creationId xmlns:a16="http://schemas.microsoft.com/office/drawing/2014/main" id="{5606F84D-6A34-17E2-864B-575005780690}"/>
              </a:ext>
            </a:extLst>
          </p:cNvPr>
          <p:cNvCxnSpPr>
            <a:cxnSpLocks/>
          </p:cNvCxnSpPr>
          <p:nvPr/>
        </p:nvCxnSpPr>
        <p:spPr>
          <a:xfrm flipV="1">
            <a:off x="8089409" y="4502129"/>
            <a:ext cx="0" cy="69343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72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xEl>
                                              <p:pRg st="0" end="0"/>
                                            </p:txEl>
                                          </p:spTgt>
                                        </p:tgtEl>
                                        <p:attrNameLst>
                                          <p:attrName>style.visibility</p:attrName>
                                        </p:attrNameLst>
                                      </p:cBhvr>
                                      <p:to>
                                        <p:strVal val="visible"/>
                                      </p:to>
                                    </p:set>
                                    <p:animEffect transition="in" filter="fade">
                                      <p:cBhvr>
                                        <p:cTn id="34" dur="500"/>
                                        <p:tgtEl>
                                          <p:spTgt spid="5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par>
                                <p:cTn id="40" presetID="10" presetClass="entr" presetSubtype="0" fill="hold" nodeType="with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50"/>
                                        <p:tgtEl>
                                          <p:spTgt spid="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250"/>
                                        <p:tgtEl>
                                          <p:spTgt spid="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animBg="1"/>
      <p:bldP spid="44" grpId="0" animBg="1"/>
      <p:bldP spid="49" grpId="0" animBg="1"/>
      <p:bldP spid="50" grpId="0" animBg="1"/>
      <p:bldP spid="51" grpId="0"/>
      <p:bldP spid="55" grpId="0" build="p"/>
      <p:bldP spid="64" grpId="0"/>
      <p:bldP spid="2" grpId="0"/>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A1A00-CD15-9488-9CA3-2EAE7E1E5F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74CE4A-33FD-9B18-2A4F-66E621D0FAE4}"/>
              </a:ext>
            </a:extLst>
          </p:cNvPr>
          <p:cNvSpPr>
            <a:spLocks noGrp="1"/>
          </p:cNvSpPr>
          <p:nvPr>
            <p:ph type="title"/>
          </p:nvPr>
        </p:nvSpPr>
        <p:spPr>
          <a:xfrm>
            <a:off x="0" y="79447"/>
            <a:ext cx="9144000" cy="740193"/>
          </a:xfrm>
        </p:spPr>
        <p:txBody>
          <a:bodyPr/>
          <a:lstStyle/>
          <a:p>
            <a:r>
              <a:rPr lang="en-US" sz="3200" dirty="0">
                <a:solidFill>
                  <a:schemeClr val="accent5">
                    <a:lumMod val="75000"/>
                  </a:schemeClr>
                </a:solidFill>
              </a:rPr>
              <a:t>Key Takeaways from In-DRAM NOT Operation</a:t>
            </a:r>
            <a:endParaRPr lang="en-CH" sz="3200" dirty="0">
              <a:solidFill>
                <a:schemeClr val="accent5">
                  <a:lumMod val="75000"/>
                </a:schemeClr>
              </a:solidFill>
            </a:endParaRPr>
          </a:p>
        </p:txBody>
      </p:sp>
      <p:sp>
        <p:nvSpPr>
          <p:cNvPr id="6" name="Slide Number Placeholder 3">
            <a:extLst>
              <a:ext uri="{FF2B5EF4-FFF2-40B4-BE49-F238E27FC236}">
                <a16:creationId xmlns:a16="http://schemas.microsoft.com/office/drawing/2014/main" id="{DEF42BA8-5D42-2BB8-0AD2-8E5689615B9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6F97294F-92B1-81E7-A6FB-094283CA8B92}"/>
              </a:ext>
            </a:extLst>
          </p:cNvPr>
          <p:cNvGrpSpPr/>
          <p:nvPr/>
        </p:nvGrpSpPr>
        <p:grpSpPr>
          <a:xfrm>
            <a:off x="0" y="1672789"/>
            <a:ext cx="9144000" cy="1494177"/>
            <a:chOff x="0" y="1232114"/>
            <a:chExt cx="9144000" cy="1494177"/>
          </a:xfrm>
        </p:grpSpPr>
        <p:sp>
          <p:nvSpPr>
            <p:cNvPr id="4" name="Rectangle 274">
              <a:extLst>
                <a:ext uri="{FF2B5EF4-FFF2-40B4-BE49-F238E27FC236}">
                  <a16:creationId xmlns:a16="http://schemas.microsoft.com/office/drawing/2014/main" id="{F51B0B36-45AE-4E5B-B24B-6EC244DF6011}"/>
                </a:ext>
              </a:extLst>
            </p:cNvPr>
            <p:cNvSpPr/>
            <p:nvPr/>
          </p:nvSpPr>
          <p:spPr>
            <a:xfrm>
              <a:off x="0" y="1716785"/>
              <a:ext cx="9144000" cy="1009506"/>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COTS DRAM chips can perform NOT operations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with up to 32 destination rows</a:t>
              </a:r>
            </a:p>
          </p:txBody>
        </p:sp>
        <p:sp>
          <p:nvSpPr>
            <p:cNvPr id="12" name="Rectangle 274">
              <a:extLst>
                <a:ext uri="{FF2B5EF4-FFF2-40B4-BE49-F238E27FC236}">
                  <a16:creationId xmlns:a16="http://schemas.microsoft.com/office/drawing/2014/main" id="{95359C79-1139-CA1B-F058-95A2DAC6FE74}"/>
                </a:ext>
              </a:extLst>
            </p:cNvPr>
            <p:cNvSpPr/>
            <p:nvPr/>
          </p:nvSpPr>
          <p:spPr>
            <a:xfrm>
              <a:off x="0" y="123211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Key Takeaway 1</a:t>
              </a:r>
            </a:p>
          </p:txBody>
        </p:sp>
      </p:grpSp>
      <p:grpSp>
        <p:nvGrpSpPr>
          <p:cNvPr id="15" name="Group 14">
            <a:extLst>
              <a:ext uri="{FF2B5EF4-FFF2-40B4-BE49-F238E27FC236}">
                <a16:creationId xmlns:a16="http://schemas.microsoft.com/office/drawing/2014/main" id="{B9BFF2A8-5DF6-CC46-F94D-62D89E8FBDDE}"/>
              </a:ext>
            </a:extLst>
          </p:cNvPr>
          <p:cNvGrpSpPr/>
          <p:nvPr/>
        </p:nvGrpSpPr>
        <p:grpSpPr>
          <a:xfrm>
            <a:off x="0" y="3991724"/>
            <a:ext cx="9144000" cy="1494177"/>
            <a:chOff x="0" y="3991724"/>
            <a:chExt cx="9144000" cy="1494177"/>
          </a:xfrm>
        </p:grpSpPr>
        <p:sp>
          <p:nvSpPr>
            <p:cNvPr id="13" name="Rectangle 274">
              <a:extLst>
                <a:ext uri="{FF2B5EF4-FFF2-40B4-BE49-F238E27FC236}">
                  <a16:creationId xmlns:a16="http://schemas.microsoft.com/office/drawing/2014/main" id="{60AA3169-02CB-37C6-111D-1F4D81D3853C}"/>
                </a:ext>
              </a:extLst>
            </p:cNvPr>
            <p:cNvSpPr/>
            <p:nvPr/>
          </p:nvSpPr>
          <p:spPr>
            <a:xfrm>
              <a:off x="0" y="4476395"/>
              <a:ext cx="9144000" cy="1009506"/>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Temperature has a small effect 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the reliability of NOT operations</a:t>
              </a:r>
            </a:p>
          </p:txBody>
        </p:sp>
        <p:sp>
          <p:nvSpPr>
            <p:cNvPr id="14" name="Rectangle 274">
              <a:extLst>
                <a:ext uri="{FF2B5EF4-FFF2-40B4-BE49-F238E27FC236}">
                  <a16:creationId xmlns:a16="http://schemas.microsoft.com/office/drawing/2014/main" id="{3B63DBA7-CD7A-72D6-C050-04E6DFEDF35F}"/>
                </a:ext>
              </a:extLst>
            </p:cNvPr>
            <p:cNvSpPr/>
            <p:nvPr/>
          </p:nvSpPr>
          <p:spPr>
            <a:xfrm>
              <a:off x="0" y="399172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Key Takeaway 2</a:t>
              </a:r>
            </a:p>
          </p:txBody>
        </p:sp>
      </p:grpSp>
    </p:spTree>
    <p:extLst>
      <p:ext uri="{BB962C8B-B14F-4D97-AF65-F5344CB8AC3E}">
        <p14:creationId xmlns:p14="http://schemas.microsoft.com/office/powerpoint/2010/main" val="428346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mbria" panose="02040503050406030204" pitchFamily="18" charset="0"/>
              </a:rPr>
              <a:t>Inside a DRAM Chip: Another View </a:t>
            </a:r>
            <a:endParaRPr lang="en-US" dirty="0"/>
          </a:p>
        </p:txBody>
      </p:sp>
      <p:sp>
        <p:nvSpPr>
          <p:cNvPr id="91" name="Rounded Rectangle 90"/>
          <p:cNvSpPr/>
          <p:nvPr/>
        </p:nvSpPr>
        <p:spPr>
          <a:xfrm>
            <a:off x="1133423" y="1924132"/>
            <a:ext cx="3199538" cy="2456920"/>
          </a:xfrm>
          <a:prstGeom prst="roundRect">
            <a:avLst>
              <a:gd name="adj" fmla="val 5683"/>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2" name="Straight Arrow Connector 91"/>
          <p:cNvCxnSpPr/>
          <p:nvPr/>
        </p:nvCxnSpPr>
        <p:spPr>
          <a:xfrm rot="5400000">
            <a:off x="-402923" y="3186885"/>
            <a:ext cx="2564299" cy="529"/>
          </a:xfrm>
          <a:prstGeom prst="straightConnector1">
            <a:avLst/>
          </a:prstGeom>
          <a:ln w="38100">
            <a:solidFill>
              <a:schemeClr val="tx1">
                <a:lumMod val="75000"/>
                <a:lumOff val="25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rot="16200000">
            <a:off x="-482655" y="3370064"/>
            <a:ext cx="1902751" cy="3487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Memory Channel</a:t>
            </a:r>
          </a:p>
        </p:txBody>
      </p:sp>
      <p:sp>
        <p:nvSpPr>
          <p:cNvPr id="94" name="Rounded Rectangle 93"/>
          <p:cNvSpPr/>
          <p:nvPr/>
        </p:nvSpPr>
        <p:spPr>
          <a:xfrm>
            <a:off x="1285782" y="2030955"/>
            <a:ext cx="457077" cy="2243274"/>
          </a:xfrm>
          <a:prstGeom prst="roundRect">
            <a:avLst/>
          </a:prstGeom>
          <a:ln w="28575"/>
        </p:spPr>
        <p:style>
          <a:lnRef idx="2">
            <a:schemeClr val="dk1"/>
          </a:lnRef>
          <a:fillRef idx="1">
            <a:schemeClr val="lt1"/>
          </a:fillRef>
          <a:effectRef idx="0">
            <a:schemeClr val="dk1"/>
          </a:effectRef>
          <a:fontRef idx="minor">
            <a:schemeClr val="dk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Chip I/O</a:t>
            </a:r>
          </a:p>
        </p:txBody>
      </p:sp>
      <p:cxnSp>
        <p:nvCxnSpPr>
          <p:cNvPr id="95" name="Straight Arrow Connector 94"/>
          <p:cNvCxnSpPr>
            <a:stCxn id="94" idx="1"/>
          </p:cNvCxnSpPr>
          <p:nvPr/>
        </p:nvCxnSpPr>
        <p:spPr>
          <a:xfrm rot="10800000">
            <a:off x="879491" y="3152592"/>
            <a:ext cx="406291" cy="1113"/>
          </a:xfrm>
          <a:prstGeom prst="straightConnector1">
            <a:avLst/>
          </a:prstGeom>
          <a:ln w="381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Rounded Rectangle 96"/>
          <p:cNvSpPr/>
          <p:nvPr/>
        </p:nvSpPr>
        <p:spPr>
          <a:xfrm>
            <a:off x="1895218" y="2030955"/>
            <a:ext cx="1066513" cy="907992"/>
          </a:xfrm>
          <a:prstGeom prst="roundRect">
            <a:avLst/>
          </a:prstGeom>
          <a:solidFill>
            <a:schemeClr val="bg2">
              <a:lumMod val="9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ounded Rectangle 97"/>
          <p:cNvSpPr/>
          <p:nvPr/>
        </p:nvSpPr>
        <p:spPr>
          <a:xfrm>
            <a:off x="3114089" y="2030955"/>
            <a:ext cx="1066513" cy="907992"/>
          </a:xfrm>
          <a:prstGeom prst="roundRect">
            <a:avLst/>
          </a:prstGeom>
          <a:solidFill>
            <a:schemeClr val="bg2">
              <a:lumMod val="9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Bank</a:t>
            </a:r>
          </a:p>
        </p:txBody>
      </p:sp>
      <p:sp>
        <p:nvSpPr>
          <p:cNvPr id="99" name="Rounded Rectangle 98"/>
          <p:cNvSpPr/>
          <p:nvPr/>
        </p:nvSpPr>
        <p:spPr>
          <a:xfrm>
            <a:off x="1895218" y="3366237"/>
            <a:ext cx="1066513" cy="907992"/>
          </a:xfrm>
          <a:prstGeom prst="roundRect">
            <a:avLst/>
          </a:prstGeom>
          <a:solidFill>
            <a:schemeClr val="bg2">
              <a:lumMod val="9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ounded Rectangle 99"/>
          <p:cNvSpPr/>
          <p:nvPr/>
        </p:nvSpPr>
        <p:spPr>
          <a:xfrm>
            <a:off x="3114089" y="3366237"/>
            <a:ext cx="1066513" cy="907992"/>
          </a:xfrm>
          <a:prstGeom prst="roundRect">
            <a:avLst/>
          </a:prstGeom>
          <a:solidFill>
            <a:schemeClr val="bg2">
              <a:lumMod val="9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4" name="Group 163"/>
          <p:cNvGrpSpPr/>
          <p:nvPr/>
        </p:nvGrpSpPr>
        <p:grpSpPr>
          <a:xfrm>
            <a:off x="1742859" y="2938947"/>
            <a:ext cx="2437743" cy="427290"/>
            <a:chOff x="1742859" y="2938947"/>
            <a:chExt cx="2437743" cy="427290"/>
          </a:xfrm>
        </p:grpSpPr>
        <p:cxnSp>
          <p:nvCxnSpPr>
            <p:cNvPr id="96" name="Straight Arrow Connector 95"/>
            <p:cNvCxnSpPr/>
            <p:nvPr/>
          </p:nvCxnSpPr>
          <p:spPr>
            <a:xfrm rot="10800000">
              <a:off x="1742859" y="3152592"/>
              <a:ext cx="2437743" cy="1113"/>
            </a:xfrm>
            <a:prstGeom prst="straightConnector1">
              <a:avLst/>
            </a:prstGeom>
            <a:ln w="381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98" idx="2"/>
              <a:endCxn id="100" idx="0"/>
            </p:cNvCxnSpPr>
            <p:nvPr/>
          </p:nvCxnSpPr>
          <p:spPr>
            <a:xfrm rot="5400000">
              <a:off x="3433701" y="3152592"/>
              <a:ext cx="427290" cy="0"/>
            </a:xfrm>
            <a:prstGeom prst="line">
              <a:avLst/>
            </a:prstGeom>
            <a:ln w="381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7" idx="2"/>
              <a:endCxn id="99" idx="0"/>
            </p:cNvCxnSpPr>
            <p:nvPr/>
          </p:nvCxnSpPr>
          <p:spPr>
            <a:xfrm rot="5400000">
              <a:off x="2214829" y="3152592"/>
              <a:ext cx="427290" cy="0"/>
            </a:xfrm>
            <a:prstGeom prst="line">
              <a:avLst/>
            </a:prstGeom>
            <a:ln w="381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8" name="Group 147"/>
          <p:cNvGrpSpPr/>
          <p:nvPr/>
        </p:nvGrpSpPr>
        <p:grpSpPr>
          <a:xfrm>
            <a:off x="5475961" y="1371600"/>
            <a:ext cx="2209800" cy="2133600"/>
            <a:chOff x="7696200" y="4038600"/>
            <a:chExt cx="3200400" cy="3276600"/>
          </a:xfrm>
        </p:grpSpPr>
        <p:sp>
          <p:nvSpPr>
            <p:cNvPr id="103" name="Rounded Rectangle 102"/>
            <p:cNvSpPr/>
            <p:nvPr/>
          </p:nvSpPr>
          <p:spPr>
            <a:xfrm>
              <a:off x="7696200" y="4038600"/>
              <a:ext cx="3200400" cy="3276600"/>
            </a:xfrm>
            <a:prstGeom prst="roundRect">
              <a:avLst>
                <a:gd name="adj" fmla="val 4365"/>
              </a:avLst>
            </a:prstGeom>
            <a:solidFill>
              <a:schemeClr val="bg2">
                <a:lumMod val="9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ounded Rectangle 103"/>
            <p:cNvSpPr/>
            <p:nvPr/>
          </p:nvSpPr>
          <p:spPr>
            <a:xfrm>
              <a:off x="7848600" y="6477000"/>
              <a:ext cx="2895600" cy="6858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Bank I/O</a:t>
              </a:r>
            </a:p>
          </p:txBody>
        </p:sp>
        <p:sp>
          <p:nvSpPr>
            <p:cNvPr id="105" name="Rounded Rectangle 104"/>
            <p:cNvSpPr/>
            <p:nvPr/>
          </p:nvSpPr>
          <p:spPr>
            <a:xfrm>
              <a:off x="7848600" y="5334000"/>
              <a:ext cx="2895600" cy="990600"/>
            </a:xfrm>
            <a:prstGeom prst="roundRect">
              <a:avLst>
                <a:gd name="adj" fmla="val 7118"/>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ounded Rectangle 105"/>
            <p:cNvSpPr/>
            <p:nvPr/>
          </p:nvSpPr>
          <p:spPr>
            <a:xfrm>
              <a:off x="7848600" y="4191000"/>
              <a:ext cx="2895600" cy="990600"/>
            </a:xfrm>
            <a:prstGeom prst="roundRect">
              <a:avLst>
                <a:gd name="adj" fmla="val 7118"/>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Subarray</a:t>
              </a:r>
            </a:p>
          </p:txBody>
        </p:sp>
      </p:grpSp>
      <p:cxnSp>
        <p:nvCxnSpPr>
          <p:cNvPr id="107" name="Straight Connector 106"/>
          <p:cNvCxnSpPr/>
          <p:nvPr/>
        </p:nvCxnSpPr>
        <p:spPr>
          <a:xfrm>
            <a:off x="4180561" y="2895600"/>
            <a:ext cx="1295400" cy="609600"/>
          </a:xfrm>
          <a:prstGeom prst="line">
            <a:avLst/>
          </a:prstGeom>
          <a:ln w="19050">
            <a:solidFill>
              <a:schemeClr val="tx1">
                <a:lumMod val="75000"/>
                <a:lumOff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4104361" y="1447800"/>
            <a:ext cx="1371600" cy="609600"/>
          </a:xfrm>
          <a:prstGeom prst="line">
            <a:avLst/>
          </a:prstGeom>
          <a:ln w="19050">
            <a:solidFill>
              <a:schemeClr val="tx1">
                <a:lumMod val="75000"/>
                <a:lumOff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2885161" y="5801380"/>
            <a:ext cx="1981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Row Buffer</a:t>
            </a:r>
          </a:p>
        </p:txBody>
      </p:sp>
      <p:sp>
        <p:nvSpPr>
          <p:cNvPr id="155" name="Freeform 154"/>
          <p:cNvSpPr/>
          <p:nvPr/>
        </p:nvSpPr>
        <p:spPr>
          <a:xfrm>
            <a:off x="7570939" y="209184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ln w="19050">
            <a:solidFill>
              <a:schemeClr val="tx1">
                <a:lumMod val="75000"/>
                <a:lumOff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155"/>
          <p:cNvSpPr/>
          <p:nvPr/>
        </p:nvSpPr>
        <p:spPr>
          <a:xfrm>
            <a:off x="7570939" y="146554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ln w="19050">
            <a:solidFill>
              <a:schemeClr val="tx1">
                <a:lumMod val="75000"/>
                <a:lumOff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TextBox 158"/>
          <p:cNvSpPr txBox="1"/>
          <p:nvPr/>
        </p:nvSpPr>
        <p:spPr>
          <a:xfrm>
            <a:off x="1742161" y="5039380"/>
            <a:ext cx="3124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Row of DRAM Cells</a:t>
            </a:r>
          </a:p>
        </p:txBody>
      </p:sp>
      <p:cxnSp>
        <p:nvCxnSpPr>
          <p:cNvPr id="161" name="Straight Arrow Connector 160"/>
          <p:cNvCxnSpPr>
            <a:stCxn id="142" idx="3"/>
            <a:endCxn id="146" idx="1"/>
          </p:cNvCxnSpPr>
          <p:nvPr/>
        </p:nvCxnSpPr>
        <p:spPr>
          <a:xfrm>
            <a:off x="4866361" y="6062990"/>
            <a:ext cx="696239" cy="3934"/>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a:stCxn id="159" idx="3"/>
          </p:cNvCxnSpPr>
          <p:nvPr/>
        </p:nvCxnSpPr>
        <p:spPr>
          <a:xfrm flipV="1">
            <a:off x="4866361" y="4864769"/>
            <a:ext cx="685800" cy="436221"/>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5" name="Group 164"/>
          <p:cNvGrpSpPr/>
          <p:nvPr/>
        </p:nvGrpSpPr>
        <p:grpSpPr>
          <a:xfrm>
            <a:off x="1740074" y="2938036"/>
            <a:ext cx="2437743" cy="427290"/>
            <a:chOff x="1742859" y="2938947"/>
            <a:chExt cx="2437743" cy="427290"/>
          </a:xfrm>
        </p:grpSpPr>
        <p:cxnSp>
          <p:nvCxnSpPr>
            <p:cNvPr id="166" name="Straight Arrow Connector 165"/>
            <p:cNvCxnSpPr/>
            <p:nvPr/>
          </p:nvCxnSpPr>
          <p:spPr>
            <a:xfrm rot="10800000">
              <a:off x="1742859" y="3152592"/>
              <a:ext cx="2437743" cy="1113"/>
            </a:xfrm>
            <a:prstGeom prst="straightConnector1">
              <a:avLst/>
            </a:prstGeom>
            <a:ln w="762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5400000">
              <a:off x="3433701" y="3152592"/>
              <a:ext cx="427290" cy="0"/>
            </a:xfrm>
            <a:prstGeom prst="line">
              <a:avLst/>
            </a:prstGeom>
            <a:ln w="762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5400000">
              <a:off x="2214829" y="3152592"/>
              <a:ext cx="427290" cy="0"/>
            </a:xfrm>
            <a:prstGeom prst="line">
              <a:avLst/>
            </a:prstGeom>
            <a:ln w="762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5552161" y="4114801"/>
            <a:ext cx="2067839" cy="2304046"/>
            <a:chOff x="5552161" y="4114801"/>
            <a:chExt cx="2067839" cy="2304046"/>
          </a:xfrm>
        </p:grpSpPr>
        <p:cxnSp>
          <p:nvCxnSpPr>
            <p:cNvPr id="74" name="Straight Connector 73"/>
            <p:cNvCxnSpPr>
              <a:stCxn id="67" idx="0"/>
            </p:cNvCxnSpPr>
            <p:nvPr/>
          </p:nvCxnSpPr>
          <p:spPr>
            <a:xfrm rot="5400000" flipH="1" flipV="1">
              <a:off x="4906775" y="4982976"/>
              <a:ext cx="1752600" cy="16249"/>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flipH="1" flipV="1">
              <a:off x="5243591" y="4982976"/>
              <a:ext cx="1752600" cy="16249"/>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flipH="1" flipV="1">
              <a:off x="5545277" y="4982976"/>
              <a:ext cx="1752600" cy="16249"/>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flipH="1" flipV="1">
              <a:off x="5865843" y="4982976"/>
              <a:ext cx="1752600" cy="16249"/>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flipH="1" flipV="1">
              <a:off x="6202175" y="4982976"/>
              <a:ext cx="1752600" cy="16249"/>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flipH="1" flipV="1">
              <a:off x="6522741" y="4982976"/>
              <a:ext cx="1752600" cy="16249"/>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5940952" y="4375484"/>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6264512" y="4375484"/>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10"/>
            <p:cNvSpPr/>
            <p:nvPr/>
          </p:nvSpPr>
          <p:spPr>
            <a:xfrm>
              <a:off x="6575764" y="4375484"/>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6909931" y="4375484"/>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12"/>
            <p:cNvSpPr/>
            <p:nvPr/>
          </p:nvSpPr>
          <p:spPr>
            <a:xfrm>
              <a:off x="7236949" y="4375484"/>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5940952" y="4700337"/>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14"/>
            <p:cNvSpPr/>
            <p:nvPr/>
          </p:nvSpPr>
          <p:spPr>
            <a:xfrm>
              <a:off x="6264512" y="4700337"/>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6575764" y="4700337"/>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Oval 116"/>
            <p:cNvSpPr/>
            <p:nvPr/>
          </p:nvSpPr>
          <p:spPr>
            <a:xfrm>
              <a:off x="6909931" y="4700337"/>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7236949" y="4700337"/>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5612525" y="4375484"/>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5612525" y="4700337"/>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5940952" y="5025189"/>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6264512" y="5025189"/>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6909931" y="5025189"/>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Oval 124"/>
            <p:cNvSpPr/>
            <p:nvPr/>
          </p:nvSpPr>
          <p:spPr>
            <a:xfrm>
              <a:off x="7236949" y="5025189"/>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5612525" y="5025189"/>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Oval 126"/>
            <p:cNvSpPr/>
            <p:nvPr/>
          </p:nvSpPr>
          <p:spPr>
            <a:xfrm>
              <a:off x="6575764" y="5025189"/>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5612525" y="5350042"/>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Oval 128"/>
            <p:cNvSpPr/>
            <p:nvPr/>
          </p:nvSpPr>
          <p:spPr>
            <a:xfrm>
              <a:off x="5940952" y="5350042"/>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6264512" y="5350042"/>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Oval 130"/>
            <p:cNvSpPr/>
            <p:nvPr/>
          </p:nvSpPr>
          <p:spPr>
            <a:xfrm>
              <a:off x="6575764" y="5350042"/>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p:cNvSpPr/>
            <p:nvPr/>
          </p:nvSpPr>
          <p:spPr>
            <a:xfrm>
              <a:off x="6909931" y="5350042"/>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Oval 132"/>
            <p:cNvSpPr/>
            <p:nvPr/>
          </p:nvSpPr>
          <p:spPr>
            <a:xfrm>
              <a:off x="7236949" y="5350042"/>
              <a:ext cx="324853" cy="324853"/>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p:cNvSpPr/>
            <p:nvPr/>
          </p:nvSpPr>
          <p:spPr>
            <a:xfrm>
              <a:off x="5552161" y="4648200"/>
              <a:ext cx="2057400" cy="433137"/>
            </a:xfrm>
            <a:prstGeom prst="rect">
              <a:avLst/>
            </a:prstGeom>
            <a:solidFill>
              <a:srgbClr val="C00000">
                <a:alpha val="4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Rectangle 145"/>
            <p:cNvSpPr/>
            <p:nvPr/>
          </p:nvSpPr>
          <p:spPr>
            <a:xfrm>
              <a:off x="5562600" y="5715000"/>
              <a:ext cx="2057400" cy="703847"/>
            </a:xfrm>
            <a:prstGeom prst="rect">
              <a:avLst/>
            </a:prstGeom>
            <a:solidFill>
              <a:schemeClr val="accent3">
                <a:alpha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ounded Rectangle 66"/>
            <p:cNvSpPr/>
            <p:nvPr/>
          </p:nvSpPr>
          <p:spPr>
            <a:xfrm>
              <a:off x="5610359" y="5867400"/>
              <a:ext cx="329184" cy="4572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Rounded Rectangle 67"/>
            <p:cNvSpPr/>
            <p:nvPr/>
          </p:nvSpPr>
          <p:spPr>
            <a:xfrm>
              <a:off x="5938786" y="5867400"/>
              <a:ext cx="329184" cy="4572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ounded Rectangle 68"/>
            <p:cNvSpPr/>
            <p:nvPr/>
          </p:nvSpPr>
          <p:spPr>
            <a:xfrm>
              <a:off x="6262346" y="5867400"/>
              <a:ext cx="329184" cy="4572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ounded Rectangle 69"/>
            <p:cNvSpPr/>
            <p:nvPr/>
          </p:nvSpPr>
          <p:spPr>
            <a:xfrm>
              <a:off x="6573598" y="5867400"/>
              <a:ext cx="329184" cy="4572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ounded Rectangle 70"/>
            <p:cNvSpPr/>
            <p:nvPr/>
          </p:nvSpPr>
          <p:spPr>
            <a:xfrm>
              <a:off x="6907765" y="5867400"/>
              <a:ext cx="329184" cy="4572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ounded Rectangle 71"/>
            <p:cNvSpPr/>
            <p:nvPr/>
          </p:nvSpPr>
          <p:spPr>
            <a:xfrm>
              <a:off x="7234783" y="5867400"/>
              <a:ext cx="329184" cy="4572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5"/>
                                        </p:tgtEl>
                                      </p:cBhvr>
                                    </p:animEffect>
                                    <p:set>
                                      <p:cBhvr>
                                        <p:cTn id="12" dur="1" fill="hold">
                                          <p:stCondLst>
                                            <p:cond delay="499"/>
                                          </p:stCondLst>
                                        </p:cTn>
                                        <p:tgtEl>
                                          <p:spTgt spid="16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500"/>
                                        <p:tgtEl>
                                          <p:spTgt spid="108"/>
                                        </p:tgtEl>
                                      </p:cBhvr>
                                    </p:animEffect>
                                  </p:childTnLst>
                                </p:cTn>
                              </p:par>
                              <p:par>
                                <p:cTn id="18" presetID="10" presetClass="entr" presetSubtype="0" fill="hold" nodeType="withEffect">
                                  <p:stCondLst>
                                    <p:cond delay="0"/>
                                  </p:stCondLst>
                                  <p:childTnLst>
                                    <p:set>
                                      <p:cBhvr>
                                        <p:cTn id="19" dur="1" fill="hold">
                                          <p:stCondLst>
                                            <p:cond delay="0"/>
                                          </p:stCondLst>
                                        </p:cTn>
                                        <p:tgtEl>
                                          <p:spTgt spid="107"/>
                                        </p:tgtEl>
                                        <p:attrNameLst>
                                          <p:attrName>style.visibility</p:attrName>
                                        </p:attrNameLst>
                                      </p:cBhvr>
                                      <p:to>
                                        <p:strVal val="visible"/>
                                      </p:to>
                                    </p:set>
                                    <p:animEffect transition="in" filter="fade">
                                      <p:cBhvr>
                                        <p:cTn id="20" dur="500"/>
                                        <p:tgtEl>
                                          <p:spTgt spid="107"/>
                                        </p:tgtEl>
                                      </p:cBhvr>
                                    </p:animEffect>
                                  </p:childTnLst>
                                </p:cTn>
                              </p:par>
                              <p:par>
                                <p:cTn id="21" presetID="10" presetClass="entr" presetSubtype="0" fill="hold" nodeType="withEffect">
                                  <p:stCondLst>
                                    <p:cond delay="0"/>
                                  </p:stCondLst>
                                  <p:childTnLst>
                                    <p:set>
                                      <p:cBhvr>
                                        <p:cTn id="22" dur="1" fill="hold">
                                          <p:stCondLst>
                                            <p:cond delay="0"/>
                                          </p:stCondLst>
                                        </p:cTn>
                                        <p:tgtEl>
                                          <p:spTgt spid="148"/>
                                        </p:tgtEl>
                                        <p:attrNameLst>
                                          <p:attrName>style.visibility</p:attrName>
                                        </p:attrNameLst>
                                      </p:cBhvr>
                                      <p:to>
                                        <p:strVal val="visible"/>
                                      </p:to>
                                    </p:set>
                                    <p:animEffect transition="in" filter="fade">
                                      <p:cBhvr>
                                        <p:cTn id="23" dur="500"/>
                                        <p:tgtEl>
                                          <p:spTgt spid="1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5"/>
                                        </p:tgtEl>
                                        <p:attrNameLst>
                                          <p:attrName>style.visibility</p:attrName>
                                        </p:attrNameLst>
                                      </p:cBhvr>
                                      <p:to>
                                        <p:strVal val="visible"/>
                                      </p:to>
                                    </p:set>
                                    <p:animEffect transition="in" filter="fade">
                                      <p:cBhvr>
                                        <p:cTn id="28" dur="500"/>
                                        <p:tgtEl>
                                          <p:spTgt spid="15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
                                        </p:tgtEl>
                                        <p:attrNameLst>
                                          <p:attrName>style.visibility</p:attrName>
                                        </p:attrNameLst>
                                      </p:cBhvr>
                                      <p:to>
                                        <p:strVal val="visible"/>
                                      </p:to>
                                    </p:set>
                                    <p:animEffect transition="in" filter="fade">
                                      <p:cBhvr>
                                        <p:cTn id="31" dur="500"/>
                                        <p:tgtEl>
                                          <p:spTgt spid="156"/>
                                        </p:tgtEl>
                                      </p:cBhvr>
                                    </p:animEffect>
                                  </p:childTnLst>
                                </p:cTn>
                              </p:par>
                              <p:par>
                                <p:cTn id="32" presetID="10" presetClass="entr" presetSubtype="0" fill="hold" nodeType="withEffect">
                                  <p:stCondLst>
                                    <p:cond delay="0"/>
                                  </p:stCondLst>
                                  <p:childTnLst>
                                    <p:set>
                                      <p:cBhvr>
                                        <p:cTn id="33" dur="1" fill="hold">
                                          <p:stCondLst>
                                            <p:cond delay="0"/>
                                          </p:stCondLst>
                                        </p:cTn>
                                        <p:tgtEl>
                                          <p:spTgt spid="163"/>
                                        </p:tgtEl>
                                        <p:attrNameLst>
                                          <p:attrName>style.visibility</p:attrName>
                                        </p:attrNameLst>
                                      </p:cBhvr>
                                      <p:to>
                                        <p:strVal val="visible"/>
                                      </p:to>
                                    </p:set>
                                    <p:animEffect transition="in" filter="fade">
                                      <p:cBhvr>
                                        <p:cTn id="34" dur="500"/>
                                        <p:tgtEl>
                                          <p:spTgt spid="163"/>
                                        </p:tgtEl>
                                      </p:cBhvr>
                                    </p:animEffect>
                                  </p:childTnLst>
                                </p:cTn>
                              </p:par>
                              <p:par>
                                <p:cTn id="35" presetID="10" presetClass="entr" presetSubtype="0" fill="hold" nodeType="withEffect">
                                  <p:stCondLst>
                                    <p:cond delay="0"/>
                                  </p:stCondLst>
                                  <p:childTnLst>
                                    <p:set>
                                      <p:cBhvr>
                                        <p:cTn id="36" dur="1" fill="hold">
                                          <p:stCondLst>
                                            <p:cond delay="0"/>
                                          </p:stCondLst>
                                        </p:cTn>
                                        <p:tgtEl>
                                          <p:spTgt spid="161"/>
                                        </p:tgtEl>
                                        <p:attrNameLst>
                                          <p:attrName>style.visibility</p:attrName>
                                        </p:attrNameLst>
                                      </p:cBhvr>
                                      <p:to>
                                        <p:strVal val="visible"/>
                                      </p:to>
                                    </p:set>
                                    <p:animEffect transition="in" filter="fade">
                                      <p:cBhvr>
                                        <p:cTn id="37" dur="500"/>
                                        <p:tgtEl>
                                          <p:spTgt spid="16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9"/>
                                        </p:tgtEl>
                                        <p:attrNameLst>
                                          <p:attrName>style.visibility</p:attrName>
                                        </p:attrNameLst>
                                      </p:cBhvr>
                                      <p:to>
                                        <p:strVal val="visible"/>
                                      </p:to>
                                    </p:set>
                                    <p:animEffect transition="in" filter="fade">
                                      <p:cBhvr>
                                        <p:cTn id="40" dur="500"/>
                                        <p:tgtEl>
                                          <p:spTgt spid="15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2"/>
                                        </p:tgtEl>
                                        <p:attrNameLst>
                                          <p:attrName>style.visibility</p:attrName>
                                        </p:attrNameLst>
                                      </p:cBhvr>
                                      <p:to>
                                        <p:strVal val="visible"/>
                                      </p:to>
                                    </p:set>
                                    <p:animEffect transition="in" filter="fade">
                                      <p:cBhvr>
                                        <p:cTn id="43" dur="500"/>
                                        <p:tgtEl>
                                          <p:spTgt spid="142"/>
                                        </p:tgtEl>
                                      </p:cBhvr>
                                    </p:animEffect>
                                  </p:childTnLst>
                                </p:cTn>
                              </p:par>
                              <p:par>
                                <p:cTn id="44" presetID="10" presetClass="entr" presetSubtype="0" fill="hold" nodeType="with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fade">
                                      <p:cBhvr>
                                        <p:cTn id="4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55" grpId="0" animBg="1"/>
      <p:bldP spid="156" grpId="0" animBg="1"/>
      <p:bldP spid="15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F31B0-80D8-43B0-7564-8B5C3F8BF4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C037E7-8E40-25D0-030F-1AE22DB23573}"/>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DCD463A4-DA01-2ADB-FF9D-81FBD1660666}"/>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85" name="Title 1">
            <a:extLst>
              <a:ext uri="{FF2B5EF4-FFF2-40B4-BE49-F238E27FC236}">
                <a16:creationId xmlns:a16="http://schemas.microsoft.com/office/drawing/2014/main" id="{E5E5A570-4320-D800-8ED9-68AD0C3F401E}"/>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We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demonstrate </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that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 COTS DRAM chips:</a:t>
            </a:r>
          </a:p>
        </p:txBody>
      </p:sp>
      <p:grpSp>
        <p:nvGrpSpPr>
          <p:cNvPr id="89" name="Grup 88">
            <a:extLst>
              <a:ext uri="{FF2B5EF4-FFF2-40B4-BE49-F238E27FC236}">
                <a16:creationId xmlns:a16="http://schemas.microsoft.com/office/drawing/2014/main" id="{8AA655BF-750E-A018-E818-A28937F5B8E0}"/>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E725F62B-3870-F5CB-30EA-DDEFEF26B061}"/>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simultaneously</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activate</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48 rows</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a:t>
              </a:r>
              <a:r>
                <a:rPr kumimoji="0" lang="en-US" sz="3200" b="0"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two neighboring subarrays</a:t>
              </a:r>
            </a:p>
          </p:txBody>
        </p:sp>
        <p:sp>
          <p:nvSpPr>
            <p:cNvPr id="88" name="Rectangle 274">
              <a:extLst>
                <a:ext uri="{FF2B5EF4-FFF2-40B4-BE49-F238E27FC236}">
                  <a16:creationId xmlns:a16="http://schemas.microsoft.com/office/drawing/2014/main" id="{A4D74002-766F-72F4-518C-A4E0D2DB6DDA}"/>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91" name="Grup 90">
            <a:extLst>
              <a:ext uri="{FF2B5EF4-FFF2-40B4-BE49-F238E27FC236}">
                <a16:creationId xmlns:a16="http://schemas.microsoft.com/office/drawing/2014/main" id="{AE4ECB54-BBB3-D62D-C25E-B0562CACF52E}"/>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0C3B0A83-7C4A-0DE9-0947-BCCF6DDE01F4}"/>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NOT operation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up to 32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output operands</a:t>
              </a:r>
            </a:p>
          </p:txBody>
        </p:sp>
        <p:sp>
          <p:nvSpPr>
            <p:cNvPr id="90" name="Rectangle 274">
              <a:extLst>
                <a:ext uri="{FF2B5EF4-FFF2-40B4-BE49-F238E27FC236}">
                  <a16:creationId xmlns:a16="http://schemas.microsoft.com/office/drawing/2014/main" id="{7F5B4BDA-3AB4-6D3E-7E7D-43F67FD9420B}"/>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grpSp>
      <p:grpSp>
        <p:nvGrpSpPr>
          <p:cNvPr id="93" name="Grup 92">
            <a:extLst>
              <a:ext uri="{FF2B5EF4-FFF2-40B4-BE49-F238E27FC236}">
                <a16:creationId xmlns:a16="http://schemas.microsoft.com/office/drawing/2014/main" id="{A24FD199-54B0-0A58-5029-5486CF46A13B}"/>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C20C0374-F9C1-1FE3-8C95-B310A50143B7}"/>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up to 16-input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AND, NAND, OR, and NOR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a:t>
              </a:r>
            </a:p>
          </p:txBody>
        </p:sp>
        <p:sp>
          <p:nvSpPr>
            <p:cNvPr id="92" name="Rectangle 274">
              <a:extLst>
                <a:ext uri="{FF2B5EF4-FFF2-40B4-BE49-F238E27FC236}">
                  <a16:creationId xmlns:a16="http://schemas.microsoft.com/office/drawing/2014/main" id="{7B49D8D4-444E-AB68-5941-64871007091D}"/>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grpSp>
      <p:sp>
        <p:nvSpPr>
          <p:cNvPr id="7" name="Rectangle 274">
            <a:extLst>
              <a:ext uri="{FF2B5EF4-FFF2-40B4-BE49-F238E27FC236}">
                <a16:creationId xmlns:a16="http://schemas.microsoft.com/office/drawing/2014/main" id="{5C34C220-A1AF-387F-EF2D-5B6070BCFF5A}"/>
              </a:ext>
            </a:extLst>
          </p:cNvPr>
          <p:cNvSpPr/>
          <p:nvPr/>
        </p:nvSpPr>
        <p:spPr>
          <a:xfrm>
            <a:off x="-2" y="1843189"/>
            <a:ext cx="9131014" cy="2755684"/>
          </a:xfrm>
          <a:prstGeom prst="rect">
            <a:avLst/>
          </a:prstGeom>
          <a:solidFill>
            <a:schemeClr val="bg1">
              <a:lumMod val="95000"/>
              <a:alpha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6455303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565CF-2ACE-6FFB-AF6F-FFB21ECDCBDB}"/>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4C8A60AA-BC08-6678-500D-412CFFE1744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6158B489-EDCB-918B-85E5-1E0A5DF23437}"/>
              </a:ext>
            </a:extLst>
          </p:cNvPr>
          <p:cNvGrpSpPr/>
          <p:nvPr/>
        </p:nvGrpSpPr>
        <p:grpSpPr>
          <a:xfrm>
            <a:off x="0" y="761567"/>
            <a:ext cx="9144001" cy="1369553"/>
            <a:chOff x="-1" y="5309113"/>
            <a:chExt cx="9144001" cy="929404"/>
          </a:xfrm>
        </p:grpSpPr>
        <p:sp>
          <p:nvSpPr>
            <p:cNvPr id="11" name="Content Placeholder 2">
              <a:extLst>
                <a:ext uri="{FF2B5EF4-FFF2-40B4-BE49-F238E27FC236}">
                  <a16:creationId xmlns:a16="http://schemas.microsoft.com/office/drawing/2014/main" id="{8BDAF659-5C7E-B88B-2A6E-15CDDCFA6033}"/>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Manipulate the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mn-ea"/>
                  <a:cs typeface="+mn-cs"/>
                </a:rPr>
                <a:t>bitline</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voltage</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express </a:t>
              </a: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a wide variety of functions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using</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65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multiple-row activation in neighboring subarrays</a:t>
              </a:r>
            </a:p>
          </p:txBody>
        </p:sp>
        <p:cxnSp>
          <p:nvCxnSpPr>
            <p:cNvPr id="12" name="Straight Connector 11">
              <a:extLst>
                <a:ext uri="{FF2B5EF4-FFF2-40B4-BE49-F238E27FC236}">
                  <a16:creationId xmlns:a16="http://schemas.microsoft.com/office/drawing/2014/main" id="{BB7E35F7-9696-1FC3-A72D-AA09523A4483}"/>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826DBF-5895-E787-71D4-A15B3014FCA2}"/>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0E6CF3AD-90C9-C8C1-045A-CBF1D9723A95}"/>
              </a:ext>
            </a:extLst>
          </p:cNvPr>
          <p:cNvSpPr>
            <a:spLocks noGrp="1"/>
          </p:cNvSpPr>
          <p:nvPr>
            <p:ph type="title"/>
          </p:nvPr>
        </p:nvSpPr>
        <p:spPr/>
        <p:txBody>
          <a:bodyPr/>
          <a:lstStyle/>
          <a:p>
            <a:r>
              <a:rPr lang="en-US" sz="4400" dirty="0">
                <a:solidFill>
                  <a:schemeClr val="accent5">
                    <a:lumMod val="75000"/>
                  </a:schemeClr>
                </a:solidFill>
              </a:rPr>
              <a:t>Key Idea</a:t>
            </a:r>
            <a:endParaRPr lang="en-CH" sz="4400" dirty="0">
              <a:solidFill>
                <a:schemeClr val="accent5">
                  <a:lumMod val="75000"/>
                </a:schemeClr>
              </a:solidFill>
            </a:endParaRPr>
          </a:p>
        </p:txBody>
      </p:sp>
      <p:cxnSp>
        <p:nvCxnSpPr>
          <p:cNvPr id="89" name="Düz Ok Bağlayıcısı 185">
            <a:extLst>
              <a:ext uri="{FF2B5EF4-FFF2-40B4-BE49-F238E27FC236}">
                <a16:creationId xmlns:a16="http://schemas.microsoft.com/office/drawing/2014/main" id="{A799B03C-115C-6A6D-EB02-1D68A48EF6FA}"/>
              </a:ext>
            </a:extLst>
          </p:cNvPr>
          <p:cNvCxnSpPr>
            <a:cxnSpLocks/>
          </p:cNvCxnSpPr>
          <p:nvPr/>
        </p:nvCxnSpPr>
        <p:spPr>
          <a:xfrm>
            <a:off x="3270371" y="4769059"/>
            <a:ext cx="2208967"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Dikdörtgen 256">
            <a:extLst>
              <a:ext uri="{FF2B5EF4-FFF2-40B4-BE49-F238E27FC236}">
                <a16:creationId xmlns:a16="http://schemas.microsoft.com/office/drawing/2014/main" id="{49EE54D3-9A17-EF50-8134-19192A26FA6A}"/>
              </a:ext>
            </a:extLst>
          </p:cNvPr>
          <p:cNvSpPr/>
          <p:nvPr/>
        </p:nvSpPr>
        <p:spPr>
          <a:xfrm>
            <a:off x="3043135" y="3906081"/>
            <a:ext cx="2436203" cy="700040"/>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Multiple Row ACT</a:t>
            </a:r>
            <a:endParaRPr kumimoji="0" lang="en-US" sz="20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2" name="Google Shape;208;p21">
            <a:extLst>
              <a:ext uri="{FF2B5EF4-FFF2-40B4-BE49-F238E27FC236}">
                <a16:creationId xmlns:a16="http://schemas.microsoft.com/office/drawing/2014/main" id="{E4FECFF2-BD44-3FB0-A614-EFD39E4DED7B}"/>
              </a:ext>
            </a:extLst>
          </p:cNvPr>
          <p:cNvCxnSpPr>
            <a:cxnSpLocks/>
          </p:cNvCxnSpPr>
          <p:nvPr/>
        </p:nvCxnSpPr>
        <p:spPr>
          <a:xfrm flipV="1">
            <a:off x="6760635" y="2475360"/>
            <a:ext cx="12783" cy="1669914"/>
          </a:xfrm>
          <a:prstGeom prst="straightConnector1">
            <a:avLst/>
          </a:prstGeom>
          <a:noFill/>
          <a:ln w="76200" cap="flat" cmpd="sng">
            <a:solidFill>
              <a:schemeClr val="tx1"/>
            </a:solidFill>
            <a:prstDash val="solid"/>
            <a:round/>
            <a:headEnd type="none" w="med" len="med"/>
            <a:tailEnd type="none" w="med" len="med"/>
          </a:ln>
        </p:spPr>
      </p:cxnSp>
      <p:sp>
        <p:nvSpPr>
          <p:cNvPr id="5" name="TextBox 4">
            <a:extLst>
              <a:ext uri="{FF2B5EF4-FFF2-40B4-BE49-F238E27FC236}">
                <a16:creationId xmlns:a16="http://schemas.microsoft.com/office/drawing/2014/main" id="{38296CDE-B90B-A6B3-4914-D4B141DF9D9B}"/>
              </a:ext>
            </a:extLst>
          </p:cNvPr>
          <p:cNvSpPr txBox="1"/>
          <p:nvPr/>
        </p:nvSpPr>
        <p:spPr>
          <a:xfrm>
            <a:off x="6579424" y="2061735"/>
            <a:ext cx="10355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(A,B)</a:t>
            </a: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9" name="Google Shape;208;p21">
            <a:extLst>
              <a:ext uri="{FF2B5EF4-FFF2-40B4-BE49-F238E27FC236}">
                <a16:creationId xmlns:a16="http://schemas.microsoft.com/office/drawing/2014/main" id="{164524AD-484A-E8C3-62AA-90BB0847B499}"/>
              </a:ext>
            </a:extLst>
          </p:cNvPr>
          <p:cNvCxnSpPr>
            <a:cxnSpLocks/>
          </p:cNvCxnSpPr>
          <p:nvPr/>
        </p:nvCxnSpPr>
        <p:spPr>
          <a:xfrm flipV="1">
            <a:off x="6757784" y="2475360"/>
            <a:ext cx="15702" cy="1422020"/>
          </a:xfrm>
          <a:prstGeom prst="straightConnector1">
            <a:avLst/>
          </a:prstGeom>
          <a:noFill/>
          <a:ln w="76200" cap="flat" cmpd="sng">
            <a:solidFill>
              <a:srgbClr val="4E8F00"/>
            </a:solidFill>
            <a:prstDash val="solid"/>
            <a:round/>
            <a:headEnd type="none" w="med" len="med"/>
            <a:tailEnd type="none" w="med" len="med"/>
          </a:ln>
        </p:spPr>
      </p:cxnSp>
      <p:cxnSp>
        <p:nvCxnSpPr>
          <p:cNvPr id="21" name="Google Shape;175;p21">
            <a:extLst>
              <a:ext uri="{FF2B5EF4-FFF2-40B4-BE49-F238E27FC236}">
                <a16:creationId xmlns:a16="http://schemas.microsoft.com/office/drawing/2014/main" id="{C8F1B2BC-16B9-3F53-30BD-6532AFE6DB9F}"/>
              </a:ext>
            </a:extLst>
          </p:cNvPr>
          <p:cNvCxnSpPr>
            <a:cxnSpLocks/>
          </p:cNvCxnSpPr>
          <p:nvPr/>
        </p:nvCxnSpPr>
        <p:spPr>
          <a:xfrm flipV="1">
            <a:off x="6037005" y="4786655"/>
            <a:ext cx="0" cy="1650484"/>
          </a:xfrm>
          <a:prstGeom prst="straightConnector1">
            <a:avLst/>
          </a:prstGeom>
          <a:noFill/>
          <a:ln w="76200" cap="flat" cmpd="sng">
            <a:solidFill>
              <a:schemeClr val="tx1"/>
            </a:solidFill>
            <a:prstDash val="solid"/>
            <a:round/>
            <a:headEnd type="none" w="med" len="med"/>
            <a:tailEnd type="none" w="med" len="med"/>
          </a:ln>
        </p:spPr>
      </p:cxnSp>
      <p:cxnSp>
        <p:nvCxnSpPr>
          <p:cNvPr id="22" name="Google Shape;175;p21">
            <a:extLst>
              <a:ext uri="{FF2B5EF4-FFF2-40B4-BE49-F238E27FC236}">
                <a16:creationId xmlns:a16="http://schemas.microsoft.com/office/drawing/2014/main" id="{9F272FB2-8DCF-F580-F5CD-FB6250C9179C}"/>
              </a:ext>
            </a:extLst>
          </p:cNvPr>
          <p:cNvCxnSpPr>
            <a:cxnSpLocks/>
          </p:cNvCxnSpPr>
          <p:nvPr/>
        </p:nvCxnSpPr>
        <p:spPr>
          <a:xfrm flipH="1" flipV="1">
            <a:off x="6036293" y="4908536"/>
            <a:ext cx="241" cy="1528090"/>
          </a:xfrm>
          <a:prstGeom prst="straightConnector1">
            <a:avLst/>
          </a:prstGeom>
          <a:noFill/>
          <a:ln w="76200" cap="flat" cmpd="sng">
            <a:solidFill>
              <a:srgbClr val="558BB8"/>
            </a:solidFill>
            <a:prstDash val="solid"/>
            <a:round/>
            <a:headEnd type="none" w="med" len="med"/>
            <a:tailEnd type="none" w="med" len="med"/>
          </a:ln>
        </p:spPr>
      </p:cxnSp>
      <p:grpSp>
        <p:nvGrpSpPr>
          <p:cNvPr id="25" name="Group 24">
            <a:extLst>
              <a:ext uri="{FF2B5EF4-FFF2-40B4-BE49-F238E27FC236}">
                <a16:creationId xmlns:a16="http://schemas.microsoft.com/office/drawing/2014/main" id="{469D8DA0-FBBB-385F-3762-61E8CF444AD2}"/>
              </a:ext>
            </a:extLst>
          </p:cNvPr>
          <p:cNvGrpSpPr/>
          <p:nvPr/>
        </p:nvGrpSpPr>
        <p:grpSpPr>
          <a:xfrm>
            <a:off x="5795584" y="3183496"/>
            <a:ext cx="1219255" cy="3011983"/>
            <a:chOff x="6050763" y="2920150"/>
            <a:chExt cx="1219255" cy="3011983"/>
          </a:xfrm>
        </p:grpSpPr>
        <p:grpSp>
          <p:nvGrpSpPr>
            <p:cNvPr id="172" name="Group 171">
              <a:extLst>
                <a:ext uri="{FF2B5EF4-FFF2-40B4-BE49-F238E27FC236}">
                  <a16:creationId xmlns:a16="http://schemas.microsoft.com/office/drawing/2014/main" id="{D31829DC-15F4-3B27-7B40-17AF042133F5}"/>
                </a:ext>
              </a:extLst>
            </p:cNvPr>
            <p:cNvGrpSpPr/>
            <p:nvPr/>
          </p:nvGrpSpPr>
          <p:grpSpPr>
            <a:xfrm>
              <a:off x="6050763" y="3547440"/>
              <a:ext cx="1204926" cy="1097763"/>
              <a:chOff x="1061153" y="3414983"/>
              <a:chExt cx="1204926" cy="1097763"/>
            </a:xfrm>
          </p:grpSpPr>
          <p:sp>
            <p:nvSpPr>
              <p:cNvPr id="182" name="Google Shape;196;p21">
                <a:extLst>
                  <a:ext uri="{FF2B5EF4-FFF2-40B4-BE49-F238E27FC236}">
                    <a16:creationId xmlns:a16="http://schemas.microsoft.com/office/drawing/2014/main" id="{9E3501D5-DF4C-A20E-45E5-F41A6DCE42A6}"/>
                  </a:ext>
                </a:extLst>
              </p:cNvPr>
              <p:cNvSpPr/>
              <p:nvPr/>
            </p:nvSpPr>
            <p:spPr>
              <a:xfrm>
                <a:off x="1061153" y="3414983"/>
                <a:ext cx="1204926" cy="1097750"/>
              </a:xfrm>
              <a:prstGeom prst="roundRect">
                <a:avLst/>
              </a:prstGeom>
              <a:no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89" name="Group 188">
                <a:extLst>
                  <a:ext uri="{FF2B5EF4-FFF2-40B4-BE49-F238E27FC236}">
                    <a16:creationId xmlns:a16="http://schemas.microsoft.com/office/drawing/2014/main" id="{C72A8ADD-9EA7-DABB-741A-BA4E2F5099DC}"/>
                  </a:ext>
                </a:extLst>
              </p:cNvPr>
              <p:cNvGrpSpPr/>
              <p:nvPr/>
            </p:nvGrpSpPr>
            <p:grpSpPr>
              <a:xfrm>
                <a:off x="1119329" y="3495400"/>
                <a:ext cx="1090732" cy="1017346"/>
                <a:chOff x="4636014" y="2665293"/>
                <a:chExt cx="1090732" cy="1017346"/>
              </a:xfrm>
            </p:grpSpPr>
            <p:cxnSp>
              <p:nvCxnSpPr>
                <p:cNvPr id="193" name="Düz Bağlayıcı 567">
                  <a:extLst>
                    <a:ext uri="{FF2B5EF4-FFF2-40B4-BE49-F238E27FC236}">
                      <a16:creationId xmlns:a16="http://schemas.microsoft.com/office/drawing/2014/main" id="{69C1BF61-98B7-3A7F-FC4F-859E1195C228}"/>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Düz Bağlayıcı 568">
                  <a:extLst>
                    <a:ext uri="{FF2B5EF4-FFF2-40B4-BE49-F238E27FC236}">
                      <a16:creationId xmlns:a16="http://schemas.microsoft.com/office/drawing/2014/main" id="{39F2D7D7-64FC-769D-3FC4-A3F678A7A201}"/>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Düz Bağlayıcı 569">
                  <a:extLst>
                    <a:ext uri="{FF2B5EF4-FFF2-40B4-BE49-F238E27FC236}">
                      <a16:creationId xmlns:a16="http://schemas.microsoft.com/office/drawing/2014/main" id="{49A40483-C43A-62E8-6D73-51A887D4D340}"/>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Düz Bağlayıcı 570">
                  <a:extLst>
                    <a:ext uri="{FF2B5EF4-FFF2-40B4-BE49-F238E27FC236}">
                      <a16:creationId xmlns:a16="http://schemas.microsoft.com/office/drawing/2014/main" id="{CAE486F2-84F2-1875-7858-F76C199FA642}"/>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İkizkenar Üçgen 571">
                  <a:extLst>
                    <a:ext uri="{FF2B5EF4-FFF2-40B4-BE49-F238E27FC236}">
                      <a16:creationId xmlns:a16="http://schemas.microsoft.com/office/drawing/2014/main" id="{49C9C11B-BBEC-B5F6-C748-BD4CED73F96F}"/>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8" name="Oval 197">
                  <a:extLst>
                    <a:ext uri="{FF2B5EF4-FFF2-40B4-BE49-F238E27FC236}">
                      <a16:creationId xmlns:a16="http://schemas.microsoft.com/office/drawing/2014/main" id="{FF4421CC-139B-3E19-BE52-7F0A5555B373}"/>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9" name="İkizkenar Üçgen 573">
                  <a:extLst>
                    <a:ext uri="{FF2B5EF4-FFF2-40B4-BE49-F238E27FC236}">
                      <a16:creationId xmlns:a16="http://schemas.microsoft.com/office/drawing/2014/main" id="{731A154E-ACD0-0CC2-A1BA-A628682F92A9}"/>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0" name="Oval 199">
                  <a:extLst>
                    <a:ext uri="{FF2B5EF4-FFF2-40B4-BE49-F238E27FC236}">
                      <a16:creationId xmlns:a16="http://schemas.microsoft.com/office/drawing/2014/main" id="{5DE4354A-A685-E5CB-365C-727FE8C2908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sp>
          <p:nvSpPr>
            <p:cNvPr id="20" name="Google Shape;217;p21">
              <a:extLst>
                <a:ext uri="{FF2B5EF4-FFF2-40B4-BE49-F238E27FC236}">
                  <a16:creationId xmlns:a16="http://schemas.microsoft.com/office/drawing/2014/main" id="{32B516AA-65F6-4051-856D-6B47E6A9B35F}"/>
                </a:ext>
              </a:extLst>
            </p:cNvPr>
            <p:cNvSpPr/>
            <p:nvPr/>
          </p:nvSpPr>
          <p:spPr>
            <a:xfrm>
              <a:off x="6787176" y="2920150"/>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B</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23" name="Google Shape;182;p21">
              <a:extLst>
                <a:ext uri="{FF2B5EF4-FFF2-40B4-BE49-F238E27FC236}">
                  <a16:creationId xmlns:a16="http://schemas.microsoft.com/office/drawing/2014/main" id="{BF13B8A1-9960-7192-AFB3-7FDA95DE03FB}"/>
                </a:ext>
              </a:extLst>
            </p:cNvPr>
            <p:cNvSpPr/>
            <p:nvPr/>
          </p:nvSpPr>
          <p:spPr>
            <a:xfrm>
              <a:off x="6050763" y="4886241"/>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24" name="Google Shape;185;p21">
              <a:extLst>
                <a:ext uri="{FF2B5EF4-FFF2-40B4-BE49-F238E27FC236}">
                  <a16:creationId xmlns:a16="http://schemas.microsoft.com/office/drawing/2014/main" id="{B70E1335-74F0-3DC1-A03A-65B585435418}"/>
                </a:ext>
              </a:extLst>
            </p:cNvPr>
            <p:cNvSpPr/>
            <p:nvPr/>
          </p:nvSpPr>
          <p:spPr>
            <a:xfrm>
              <a:off x="6063375" y="5450042"/>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grpSp>
      <p:sp>
        <p:nvSpPr>
          <p:cNvPr id="32" name="TextBox 31">
            <a:extLst>
              <a:ext uri="{FF2B5EF4-FFF2-40B4-BE49-F238E27FC236}">
                <a16:creationId xmlns:a16="http://schemas.microsoft.com/office/drawing/2014/main" id="{C6E917D2-105C-662E-DB42-286F83FA0078}"/>
              </a:ext>
            </a:extLst>
          </p:cNvPr>
          <p:cNvSpPr txBox="1"/>
          <p:nvPr/>
        </p:nvSpPr>
        <p:spPr>
          <a:xfrm>
            <a:off x="5598806" y="6324379"/>
            <a:ext cx="9236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(X,Y)</a:t>
            </a: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9" name="Group 78">
            <a:extLst>
              <a:ext uri="{FF2B5EF4-FFF2-40B4-BE49-F238E27FC236}">
                <a16:creationId xmlns:a16="http://schemas.microsoft.com/office/drawing/2014/main" id="{5AD1745F-0925-39F1-248F-C98D2527E9C0}"/>
              </a:ext>
            </a:extLst>
          </p:cNvPr>
          <p:cNvGrpSpPr/>
          <p:nvPr/>
        </p:nvGrpSpPr>
        <p:grpSpPr>
          <a:xfrm>
            <a:off x="1400032" y="2091696"/>
            <a:ext cx="1700132" cy="4694348"/>
            <a:chOff x="1400032" y="2091696"/>
            <a:chExt cx="1700132" cy="4694348"/>
          </a:xfrm>
        </p:grpSpPr>
        <p:cxnSp>
          <p:nvCxnSpPr>
            <p:cNvPr id="145" name="Google Shape;175;p21">
              <a:extLst>
                <a:ext uri="{FF2B5EF4-FFF2-40B4-BE49-F238E27FC236}">
                  <a16:creationId xmlns:a16="http://schemas.microsoft.com/office/drawing/2014/main" id="{4EAF9953-3AD1-4C8B-3FFD-BF53441DB235}"/>
                </a:ext>
              </a:extLst>
            </p:cNvPr>
            <p:cNvCxnSpPr>
              <a:cxnSpLocks/>
            </p:cNvCxnSpPr>
            <p:nvPr/>
          </p:nvCxnSpPr>
          <p:spPr>
            <a:xfrm flipV="1">
              <a:off x="1763719" y="4690449"/>
              <a:ext cx="0" cy="1746690"/>
            </a:xfrm>
            <a:prstGeom prst="straightConnector1">
              <a:avLst/>
            </a:prstGeom>
            <a:noFill/>
            <a:ln w="76200" cap="flat" cmpd="sng">
              <a:solidFill>
                <a:srgbClr val="000000"/>
              </a:solidFill>
              <a:prstDash val="solid"/>
              <a:round/>
              <a:headEnd type="none" w="med" len="med"/>
              <a:tailEnd type="none" w="med" len="med"/>
            </a:ln>
          </p:spPr>
        </p:cxnSp>
        <p:sp>
          <p:nvSpPr>
            <p:cNvPr id="146" name="Google Shape;182;p21">
              <a:extLst>
                <a:ext uri="{FF2B5EF4-FFF2-40B4-BE49-F238E27FC236}">
                  <a16:creationId xmlns:a16="http://schemas.microsoft.com/office/drawing/2014/main" id="{D3E3CDF7-F87B-0E53-A0EC-9D5684430324}"/>
                </a:ext>
              </a:extLst>
            </p:cNvPr>
            <p:cNvSpPr/>
            <p:nvPr/>
          </p:nvSpPr>
          <p:spPr>
            <a:xfrm>
              <a:off x="1522298" y="5149587"/>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147" name="Google Shape;196;p21">
              <a:extLst>
                <a:ext uri="{FF2B5EF4-FFF2-40B4-BE49-F238E27FC236}">
                  <a16:creationId xmlns:a16="http://schemas.microsoft.com/office/drawing/2014/main" id="{CFB05C72-4C22-71C9-FEA0-B2CF4C9C1290}"/>
                </a:ext>
              </a:extLst>
            </p:cNvPr>
            <p:cNvSpPr/>
            <p:nvPr/>
          </p:nvSpPr>
          <p:spPr>
            <a:xfrm>
              <a:off x="1522298" y="3810786"/>
              <a:ext cx="1204926" cy="1097750"/>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900" b="1" i="0" u="none" strike="noStrike" kern="1200" cap="none" spc="0" normalizeH="0" baseline="0" noProof="0" dirty="0">
                  <a:ln>
                    <a:noFill/>
                  </a:ln>
                  <a:solidFill>
                    <a:srgbClr val="FFFFFF"/>
                  </a:solidFill>
                  <a:effectLst/>
                  <a:uLnTx/>
                  <a:uFillTx/>
                  <a:latin typeface="Calibri" panose="020F0502020204030204"/>
                  <a:ea typeface="+mn-ea"/>
                  <a:cs typeface="+mn-cs"/>
                </a:rPr>
                <a:t>SA</a:t>
              </a:r>
              <a:endParaRPr kumimoji="0" sz="1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49" name="Google Shape;208;p21">
              <a:extLst>
                <a:ext uri="{FF2B5EF4-FFF2-40B4-BE49-F238E27FC236}">
                  <a16:creationId xmlns:a16="http://schemas.microsoft.com/office/drawing/2014/main" id="{146A7374-8F84-C44B-0918-C27DFDE00197}"/>
                </a:ext>
              </a:extLst>
            </p:cNvPr>
            <p:cNvCxnSpPr>
              <a:cxnSpLocks/>
            </p:cNvCxnSpPr>
            <p:nvPr/>
          </p:nvCxnSpPr>
          <p:spPr>
            <a:xfrm flipV="1">
              <a:off x="2485605" y="2475360"/>
              <a:ext cx="0" cy="1683979"/>
            </a:xfrm>
            <a:prstGeom prst="straightConnector1">
              <a:avLst/>
            </a:prstGeom>
            <a:noFill/>
            <a:ln w="76200" cap="flat" cmpd="sng">
              <a:solidFill>
                <a:srgbClr val="000000"/>
              </a:solidFill>
              <a:prstDash val="solid"/>
              <a:round/>
              <a:headEnd type="none" w="med" len="med"/>
              <a:tailEnd type="none" w="med" len="med"/>
            </a:ln>
          </p:spPr>
        </p:cxnSp>
        <p:sp>
          <p:nvSpPr>
            <p:cNvPr id="151" name="Google Shape;217;p21">
              <a:extLst>
                <a:ext uri="{FF2B5EF4-FFF2-40B4-BE49-F238E27FC236}">
                  <a16:creationId xmlns:a16="http://schemas.microsoft.com/office/drawing/2014/main" id="{36C69CB5-3B52-8941-461B-751A1177744B}"/>
                </a:ext>
              </a:extLst>
            </p:cNvPr>
            <p:cNvSpPr/>
            <p:nvPr/>
          </p:nvSpPr>
          <p:spPr>
            <a:xfrm>
              <a:off x="2258711" y="3183496"/>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B</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nvGrpSpPr>
            <p:cNvPr id="153" name="Group 152">
              <a:extLst>
                <a:ext uri="{FF2B5EF4-FFF2-40B4-BE49-F238E27FC236}">
                  <a16:creationId xmlns:a16="http://schemas.microsoft.com/office/drawing/2014/main" id="{76870A66-54C1-BBC3-B65F-0B85EF71EB40}"/>
                </a:ext>
              </a:extLst>
            </p:cNvPr>
            <p:cNvGrpSpPr/>
            <p:nvPr/>
          </p:nvGrpSpPr>
          <p:grpSpPr>
            <a:xfrm>
              <a:off x="1580474" y="3891203"/>
              <a:ext cx="1090732" cy="1017346"/>
              <a:chOff x="4636014" y="2665293"/>
              <a:chExt cx="1090732" cy="1017346"/>
            </a:xfrm>
          </p:grpSpPr>
          <p:cxnSp>
            <p:nvCxnSpPr>
              <p:cNvPr id="157" name="Düz Bağlayıcı 567">
                <a:extLst>
                  <a:ext uri="{FF2B5EF4-FFF2-40B4-BE49-F238E27FC236}">
                    <a16:creationId xmlns:a16="http://schemas.microsoft.com/office/drawing/2014/main" id="{83592D42-2E42-FFB1-2414-7A566F6A0132}"/>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Düz Bağlayıcı 568">
                <a:extLst>
                  <a:ext uri="{FF2B5EF4-FFF2-40B4-BE49-F238E27FC236}">
                    <a16:creationId xmlns:a16="http://schemas.microsoft.com/office/drawing/2014/main" id="{57827215-5FB2-6877-4548-8518854DF11A}"/>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Düz Bağlayıcı 569">
                <a:extLst>
                  <a:ext uri="{FF2B5EF4-FFF2-40B4-BE49-F238E27FC236}">
                    <a16:creationId xmlns:a16="http://schemas.microsoft.com/office/drawing/2014/main" id="{3B938602-1087-5595-BF1A-A6FC23093022}"/>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Düz Bağlayıcı 570">
                <a:extLst>
                  <a:ext uri="{FF2B5EF4-FFF2-40B4-BE49-F238E27FC236}">
                    <a16:creationId xmlns:a16="http://schemas.microsoft.com/office/drawing/2014/main" id="{C5141501-1C16-CF07-3D7C-781DFFCD10EF}"/>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İkizkenar Üçgen 571">
                <a:extLst>
                  <a:ext uri="{FF2B5EF4-FFF2-40B4-BE49-F238E27FC236}">
                    <a16:creationId xmlns:a16="http://schemas.microsoft.com/office/drawing/2014/main" id="{5F6A0C0F-5C4B-838F-6D2D-1AA92598AB30}"/>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2" name="Oval 161">
                <a:extLst>
                  <a:ext uri="{FF2B5EF4-FFF2-40B4-BE49-F238E27FC236}">
                    <a16:creationId xmlns:a16="http://schemas.microsoft.com/office/drawing/2014/main" id="{286B8AED-ACD2-4EAE-2EBE-4073BECCFD94}"/>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3" name="İkizkenar Üçgen 573">
                <a:extLst>
                  <a:ext uri="{FF2B5EF4-FFF2-40B4-BE49-F238E27FC236}">
                    <a16:creationId xmlns:a16="http://schemas.microsoft.com/office/drawing/2014/main" id="{8841B1AA-1EA6-4E62-91AA-27848A5F8417}"/>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4" name="Oval 163">
                <a:extLst>
                  <a:ext uri="{FF2B5EF4-FFF2-40B4-BE49-F238E27FC236}">
                    <a16:creationId xmlns:a16="http://schemas.microsoft.com/office/drawing/2014/main" id="{D8A93825-25C9-A518-7CFD-5A16260E8DF9}"/>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56" name="Google Shape;185;p21">
              <a:extLst>
                <a:ext uri="{FF2B5EF4-FFF2-40B4-BE49-F238E27FC236}">
                  <a16:creationId xmlns:a16="http://schemas.microsoft.com/office/drawing/2014/main" id="{5674E25C-2307-F3EC-499D-2C36A5533B63}"/>
                </a:ext>
              </a:extLst>
            </p:cNvPr>
            <p:cNvSpPr/>
            <p:nvPr/>
          </p:nvSpPr>
          <p:spPr>
            <a:xfrm>
              <a:off x="1534910" y="5713388"/>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sp>
          <p:nvSpPr>
            <p:cNvPr id="167" name="TextBox 166">
              <a:extLst>
                <a:ext uri="{FF2B5EF4-FFF2-40B4-BE49-F238E27FC236}">
                  <a16:creationId xmlns:a16="http://schemas.microsoft.com/office/drawing/2014/main" id="{6990B534-5919-AB55-DA62-011410D243BB}"/>
                </a:ext>
              </a:extLst>
            </p:cNvPr>
            <p:cNvSpPr txBox="1"/>
            <p:nvPr/>
          </p:nvSpPr>
          <p:spPr>
            <a:xfrm>
              <a:off x="2280885" y="2091696"/>
              <a:ext cx="81927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REF</a:t>
              </a: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09A458D1-8A64-E381-D913-D8E2FF81A6D1}"/>
                </a:ext>
              </a:extLst>
            </p:cNvPr>
            <p:cNvSpPr txBox="1"/>
            <p:nvPr/>
          </p:nvSpPr>
          <p:spPr>
            <a:xfrm>
              <a:off x="1400032" y="6324379"/>
              <a:ext cx="8181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REF</a:t>
              </a: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Google Shape;217;p21">
              <a:extLst>
                <a:ext uri="{FF2B5EF4-FFF2-40B4-BE49-F238E27FC236}">
                  <a16:creationId xmlns:a16="http://schemas.microsoft.com/office/drawing/2014/main" id="{09B58AD0-2B1F-F7A0-5E38-503A409C91AA}"/>
                </a:ext>
              </a:extLst>
            </p:cNvPr>
            <p:cNvSpPr/>
            <p:nvPr/>
          </p:nvSpPr>
          <p:spPr>
            <a:xfrm>
              <a:off x="2267706"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75" name="Google Shape;217;p21">
            <a:extLst>
              <a:ext uri="{FF2B5EF4-FFF2-40B4-BE49-F238E27FC236}">
                <a16:creationId xmlns:a16="http://schemas.microsoft.com/office/drawing/2014/main" id="{2C5BCC1E-B0BE-1F7C-EB3A-34FE1A739BA1}"/>
              </a:ext>
            </a:extLst>
          </p:cNvPr>
          <p:cNvSpPr/>
          <p:nvPr/>
        </p:nvSpPr>
        <p:spPr>
          <a:xfrm>
            <a:off x="6525903"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a:t>
            </a:r>
            <a:endParaRPr kumimoji="0"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80" name="TextBox 79">
            <a:extLst>
              <a:ext uri="{FF2B5EF4-FFF2-40B4-BE49-F238E27FC236}">
                <a16:creationId xmlns:a16="http://schemas.microsoft.com/office/drawing/2014/main" id="{7C922662-0787-76C3-C2A3-74647B5C2011}"/>
              </a:ext>
            </a:extLst>
          </p:cNvPr>
          <p:cNvSpPr txBox="1"/>
          <p:nvPr/>
        </p:nvSpPr>
        <p:spPr>
          <a:xfrm>
            <a:off x="6975816" y="3823181"/>
            <a:ext cx="217423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sense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compares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a:t>
            </a:r>
            <a:r>
              <a:rPr kumimoji="0" lang="en-US" sz="2400" b="1" i="0" u="none" strike="noStrike" kern="1200" cap="none" spc="0" normalizeH="0" baseline="-25000" noProof="0" dirty="0">
                <a:ln>
                  <a:noFill/>
                </a:ln>
                <a:solidFill>
                  <a:srgbClr val="FF0000"/>
                </a:solidFill>
                <a:effectLst/>
                <a:uLnTx/>
                <a:uFillTx/>
                <a:latin typeface="Cambria" panose="02040503050406030204" pitchFamily="18" charset="0"/>
                <a:ea typeface="Cambria" panose="02040503050406030204" pitchFamily="18" charset="0"/>
                <a:cs typeface="+mn-cs"/>
              </a:rPr>
              <a:t>(A,B)</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and</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a:t>
            </a:r>
            <a:r>
              <a:rPr kumimoji="0" lang="en-US" sz="2400" b="1" i="0" u="none" strike="noStrike" kern="1200" cap="none" spc="0" normalizeH="0" baseline="-25000" noProof="0" dirty="0">
                <a:ln>
                  <a:noFill/>
                </a:ln>
                <a:solidFill>
                  <a:srgbClr val="FF0000"/>
                </a:solidFill>
                <a:effectLst/>
                <a:uLnTx/>
                <a:uFillTx/>
                <a:latin typeface="Cambria" panose="02040503050406030204" pitchFamily="18" charset="0"/>
                <a:ea typeface="Cambria" panose="02040503050406030204" pitchFamily="18" charset="0"/>
                <a:cs typeface="+mn-cs"/>
              </a:rPr>
              <a:t>(X,Y)</a:t>
            </a:r>
            <a:endParaRPr kumimoji="0" lang="en-CH" sz="2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0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 presetClass="exit" presetSubtype="0" fill="hold" nodeType="withEffect">
                                  <p:stCondLst>
                                    <p:cond delay="0"/>
                                  </p:stCondLst>
                                  <p:childTnLst>
                                    <p:set>
                                      <p:cBhvr>
                                        <p:cTn id="33" dur="1" fill="hold">
                                          <p:stCondLst>
                                            <p:cond delay="0"/>
                                          </p:stCondLst>
                                        </p:cTn>
                                        <p:tgtEl>
                                          <p:spTgt spid="2"/>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 presetClass="exit" presetSubtype="0" fill="hold" nodeType="withEffect">
                                  <p:stCondLst>
                                    <p:cond delay="0"/>
                                  </p:stCondLst>
                                  <p:childTnLst>
                                    <p:set>
                                      <p:cBhvr>
                                        <p:cTn id="41" dur="1" fill="hold">
                                          <p:stCondLst>
                                            <p:cond delay="0"/>
                                          </p:stCondLst>
                                        </p:cTn>
                                        <p:tgtEl>
                                          <p:spTgt spid="2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fade">
                                      <p:cBhvr>
                                        <p:cTn id="4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5" grpId="0"/>
      <p:bldP spid="32" grpId="0"/>
      <p:bldP spid="75" grpId="0" animBg="1"/>
      <p:bldP spid="8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547D0-3566-EADE-F15F-3A6F18FAD7BE}"/>
            </a:ext>
          </a:extLst>
        </p:cNvPr>
        <p:cNvGrpSpPr/>
        <p:nvPr/>
      </p:nvGrpSpPr>
      <p:grpSpPr>
        <a:xfrm>
          <a:off x="0" y="0"/>
          <a:ext cx="0" cy="0"/>
          <a:chOff x="0" y="0"/>
          <a:chExt cx="0" cy="0"/>
        </a:xfrm>
      </p:grpSpPr>
      <p:sp>
        <p:nvSpPr>
          <p:cNvPr id="73" name="TextBox 52">
            <a:extLst>
              <a:ext uri="{FF2B5EF4-FFF2-40B4-BE49-F238E27FC236}">
                <a16:creationId xmlns:a16="http://schemas.microsoft.com/office/drawing/2014/main" id="{BDDD8823-21C6-9E79-56B6-BB93053FFC0A}"/>
              </a:ext>
            </a:extLst>
          </p:cNvPr>
          <p:cNvSpPr txBox="1"/>
          <p:nvPr/>
        </p:nvSpPr>
        <p:spPr>
          <a:xfrm>
            <a:off x="4851187" y="2105540"/>
            <a:ext cx="404440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V</a:t>
            </a:r>
            <a:r>
              <a:rPr kumimoji="0" lang="en-US" sz="28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DD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&amp; GND = 0</a:t>
            </a:r>
            <a:r>
              <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25000" noProof="0" dirty="0">
              <a:ln>
                <a:noFill/>
              </a:ln>
              <a:solidFill>
                <a:srgbClr val="C00000"/>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2" name="Title 1">
            <a:extLst>
              <a:ext uri="{FF2B5EF4-FFF2-40B4-BE49-F238E27FC236}">
                <a16:creationId xmlns:a16="http://schemas.microsoft.com/office/drawing/2014/main" id="{88A8EDE9-E997-A3DF-1AF9-CC18CF512AA4}"/>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3" name="Slide Number Placeholder 3">
            <a:extLst>
              <a:ext uri="{FF2B5EF4-FFF2-40B4-BE49-F238E27FC236}">
                <a16:creationId xmlns:a16="http://schemas.microsoft.com/office/drawing/2014/main" id="{E724843A-D6F2-119E-D961-A233E5929C7F}"/>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23" name="Grup 122">
            <a:extLst>
              <a:ext uri="{FF2B5EF4-FFF2-40B4-BE49-F238E27FC236}">
                <a16:creationId xmlns:a16="http://schemas.microsoft.com/office/drawing/2014/main" id="{E76AFDCD-7EB8-E4D5-E14E-364A59FCB64B}"/>
              </a:ext>
            </a:extLst>
          </p:cNvPr>
          <p:cNvGrpSpPr/>
          <p:nvPr/>
        </p:nvGrpSpPr>
        <p:grpSpPr>
          <a:xfrm>
            <a:off x="2118605" y="2740398"/>
            <a:ext cx="1719276" cy="1200329"/>
            <a:chOff x="3127404" y="5324380"/>
            <a:chExt cx="1719276" cy="1200329"/>
          </a:xfrm>
        </p:grpSpPr>
        <p:sp>
          <p:nvSpPr>
            <p:cNvPr id="121" name="Sağ Ayraç 120">
              <a:extLst>
                <a:ext uri="{FF2B5EF4-FFF2-40B4-BE49-F238E27FC236}">
                  <a16:creationId xmlns:a16="http://schemas.microsoft.com/office/drawing/2014/main" id="{D7FB8569-6280-A3AB-8D2A-369B28BE5682}"/>
                </a:ext>
              </a:extLst>
            </p:cNvPr>
            <p:cNvSpPr/>
            <p:nvPr/>
          </p:nvSpPr>
          <p:spPr>
            <a:xfrm>
              <a:off x="3127404" y="5529311"/>
              <a:ext cx="197333" cy="838387"/>
            </a:xfrm>
            <a:prstGeom prst="rightBrace">
              <a:avLst>
                <a:gd name="adj1" fmla="val 105008"/>
                <a:gd name="adj2" fmla="val 50568"/>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2" name="Metin kutusu 121">
              <a:extLst>
                <a:ext uri="{FF2B5EF4-FFF2-40B4-BE49-F238E27FC236}">
                  <a16:creationId xmlns:a16="http://schemas.microsoft.com/office/drawing/2014/main" id="{5B4EBBAA-87E6-FD70-4589-DD3BD25EBE19}"/>
                </a:ext>
              </a:extLst>
            </p:cNvPr>
            <p:cNvSpPr txBox="1"/>
            <p:nvPr/>
          </p:nvSpPr>
          <p:spPr>
            <a:xfrm>
              <a:off x="3172487" y="5324380"/>
              <a:ext cx="16741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BA79D"/>
                  </a:solidFill>
                  <a:effectLst/>
                  <a:uLnTx/>
                  <a:uFillTx/>
                  <a:latin typeface="Cambria" panose="02040503050406030204" pitchFamily="18" charset="0"/>
                  <a:ea typeface="Cambria" panose="02040503050406030204" pitchFamily="18" charset="0"/>
                  <a:cs typeface="Cascadia Mono" panose="020B0609020000020004" pitchFamily="49" charset="0"/>
                </a:rPr>
                <a:t>Reference Subarray (REF)</a:t>
              </a:r>
            </a:p>
          </p:txBody>
        </p:sp>
      </p:grpSp>
      <p:sp>
        <p:nvSpPr>
          <p:cNvPr id="4" name="Sağ Ayraç 3">
            <a:extLst>
              <a:ext uri="{FF2B5EF4-FFF2-40B4-BE49-F238E27FC236}">
                <a16:creationId xmlns:a16="http://schemas.microsoft.com/office/drawing/2014/main" id="{A0F34AC2-A037-E586-789D-DF1BE13B7622}"/>
              </a:ext>
            </a:extLst>
          </p:cNvPr>
          <p:cNvSpPr/>
          <p:nvPr/>
        </p:nvSpPr>
        <p:spPr>
          <a:xfrm>
            <a:off x="2148736" y="4471303"/>
            <a:ext cx="197333" cy="838387"/>
          </a:xfrm>
          <a:prstGeom prst="rightBrace">
            <a:avLst>
              <a:gd name="adj1" fmla="val 105008"/>
              <a:gd name="adj2" fmla="val 5056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D8047"/>
              </a:solidFill>
              <a:effectLst/>
              <a:uLnTx/>
              <a:uFillTx/>
              <a:latin typeface="Cambria" panose="02040503050406030204" pitchFamily="18" charset="0"/>
              <a:ea typeface="Cambria" panose="02040503050406030204" pitchFamily="18" charset="0"/>
              <a:cs typeface="+mn-cs"/>
            </a:endParaRPr>
          </a:p>
        </p:txBody>
      </p:sp>
      <p:sp>
        <p:nvSpPr>
          <p:cNvPr id="5" name="Metin kutusu 4">
            <a:extLst>
              <a:ext uri="{FF2B5EF4-FFF2-40B4-BE49-F238E27FC236}">
                <a16:creationId xmlns:a16="http://schemas.microsoft.com/office/drawing/2014/main" id="{179CA228-BBC7-ADFC-5F8E-B8F9D68D607E}"/>
              </a:ext>
            </a:extLst>
          </p:cNvPr>
          <p:cNvSpPr txBox="1"/>
          <p:nvPr/>
        </p:nvSpPr>
        <p:spPr>
          <a:xfrm>
            <a:off x="2250827" y="4268438"/>
            <a:ext cx="15816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8047"/>
                </a:solidFill>
                <a:effectLst/>
                <a:uLnTx/>
                <a:uFillTx/>
                <a:latin typeface="Cambria" panose="02040503050406030204" pitchFamily="18" charset="0"/>
                <a:ea typeface="Cambria" panose="02040503050406030204" pitchFamily="18" charset="0"/>
                <a:cs typeface="Cascadia Mono" panose="020B0609020000020004" pitchFamily="49" charset="0"/>
              </a:rPr>
              <a:t>Compute Subarray (COM)</a:t>
            </a:r>
          </a:p>
        </p:txBody>
      </p:sp>
      <p:grpSp>
        <p:nvGrpSpPr>
          <p:cNvPr id="124" name="Grup 123">
            <a:extLst>
              <a:ext uri="{FF2B5EF4-FFF2-40B4-BE49-F238E27FC236}">
                <a16:creationId xmlns:a16="http://schemas.microsoft.com/office/drawing/2014/main" id="{76FED916-36F2-99E5-F871-9593D646ACCB}"/>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BA873296-403D-1AA5-1A0E-9CE869694119}"/>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E80E432D-C615-82CB-5E9D-DB0E3DDF8651}"/>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E734FD5E-323A-D18D-67BA-EA36F1B24A2C}"/>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F42001C2-C38F-1CCF-4800-7EFDE377BFF9}"/>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E14E5F81-BCDA-A7D3-FB4F-8AA93B8FF389}"/>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839FC51B-1A7F-05DF-B750-639936A1DE0D}"/>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DCEB2098-F687-D8AE-A02D-7EFA2265664A}"/>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4F7E7FD-D1F7-A0DC-5DA1-674F7F0EE4AD}"/>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2CE441BE-DB28-5C79-7290-5274FFF9E4BB}"/>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A23B9650-5D25-DA3A-E107-11A253B94F4F}"/>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85AD4FD6-BF44-D10A-83C3-06CC68AA75C1}"/>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Oval 30">
              <a:extLst>
                <a:ext uri="{FF2B5EF4-FFF2-40B4-BE49-F238E27FC236}">
                  <a16:creationId xmlns:a16="http://schemas.microsoft.com/office/drawing/2014/main" id="{E3190C5F-1587-1236-E79C-1CA4FF8EAAD0}"/>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28CB5904-E2C3-8E12-4662-6332D5B20DB3}"/>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48C1D559-6F55-AA97-0CAE-D387364AE153}"/>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76850B6B-C111-2141-E28E-B448293D67DD}"/>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5B2105EA-BA3B-1AC3-184F-1FA188C47D14}"/>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2169BC17-0CD1-A11C-9C75-94834465F04B}"/>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17ABF139-3613-7DF0-14C9-CDABBD128833}"/>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81D17EFA-E00B-7264-7D87-F771D80B8CDF}"/>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674922B5-D76C-87B9-09B3-B1DA085F2C8D}"/>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664A99C8-7B69-E04C-5C98-B35B99AC8FE1}"/>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AA52B52D-72D8-6AF5-9C1C-09BE8B46DD86}"/>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F8FDFC44-165F-0D23-66C1-102AE8E9F978}"/>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611656CC-A640-0D51-ED08-0BCA14F382CA}"/>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E4CB5357-66EE-668C-8EF3-20D34554452B}"/>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C55C4A7F-DD6F-C8E3-F84B-C8379F1B8306}"/>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7" name="Metin kutusu 116">
            <a:extLst>
              <a:ext uri="{FF2B5EF4-FFF2-40B4-BE49-F238E27FC236}">
                <a16:creationId xmlns:a16="http://schemas.microsoft.com/office/drawing/2014/main" id="{A4CEDFD9-CE1B-0235-2DD9-9666059D9CCD}"/>
              </a:ext>
            </a:extLst>
          </p:cNvPr>
          <p:cNvSpPr txBox="1"/>
          <p:nvPr/>
        </p:nvSpPr>
        <p:spPr>
          <a:xfrm>
            <a:off x="1615768" y="4444988"/>
            <a:ext cx="360001" cy="360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X</a:t>
            </a:r>
          </a:p>
        </p:txBody>
      </p:sp>
      <p:sp>
        <p:nvSpPr>
          <p:cNvPr id="119" name="Oval 118">
            <a:extLst>
              <a:ext uri="{FF2B5EF4-FFF2-40B4-BE49-F238E27FC236}">
                <a16:creationId xmlns:a16="http://schemas.microsoft.com/office/drawing/2014/main" id="{12428BE7-00A7-08C8-17B7-853DD247A821}"/>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0" name="Metin kutusu 119">
            <a:extLst>
              <a:ext uri="{FF2B5EF4-FFF2-40B4-BE49-F238E27FC236}">
                <a16:creationId xmlns:a16="http://schemas.microsoft.com/office/drawing/2014/main" id="{99C1A072-4B5B-7182-A213-83698D64FCF2}"/>
              </a:ext>
            </a:extLst>
          </p:cNvPr>
          <p:cNvSpPr txBox="1"/>
          <p:nvPr/>
        </p:nvSpPr>
        <p:spPr>
          <a:xfrm>
            <a:off x="1613736" y="4890496"/>
            <a:ext cx="360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Y</a:t>
            </a:r>
          </a:p>
        </p:txBody>
      </p:sp>
      <p:sp>
        <p:nvSpPr>
          <p:cNvPr id="78" name="Oval 77">
            <a:extLst>
              <a:ext uri="{FF2B5EF4-FFF2-40B4-BE49-F238E27FC236}">
                <a16:creationId xmlns:a16="http://schemas.microsoft.com/office/drawing/2014/main" id="{0930F7AC-914C-9134-7E04-31C5679BF90B}"/>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İkizkenar Üçgen 105">
            <a:extLst>
              <a:ext uri="{FF2B5EF4-FFF2-40B4-BE49-F238E27FC236}">
                <a16:creationId xmlns:a16="http://schemas.microsoft.com/office/drawing/2014/main" id="{D6394CBF-5532-CC69-A785-5BD651EB0D12}"/>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1" name="İkizkenar Üçgen 100">
            <a:extLst>
              <a:ext uri="{FF2B5EF4-FFF2-40B4-BE49-F238E27FC236}">
                <a16:creationId xmlns:a16="http://schemas.microsoft.com/office/drawing/2014/main" id="{737F358D-4949-B8E6-B834-96C59C4864A5}"/>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2" name="Oval 81">
            <a:extLst>
              <a:ext uri="{FF2B5EF4-FFF2-40B4-BE49-F238E27FC236}">
                <a16:creationId xmlns:a16="http://schemas.microsoft.com/office/drawing/2014/main" id="{B5397FFB-13CC-F146-F083-FDBB3015ECF6}"/>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FF4C3D95-2B18-E090-4974-0D0FFB95CD1E}"/>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45A7B99D-CA8B-A6CD-49D5-53B35ECCD33F}"/>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04BF3846-E3F0-C51B-95F4-021347263379}"/>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4405BD27-8801-976E-C6DF-F90EE10B1D21}"/>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9DEC672C-4855-0FDA-1834-FD929EDDB7C9}"/>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ACT</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7BB02D9C-DC51-88F2-624A-30E849D90027}"/>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90B4A446-643D-0837-249B-6DE245EA54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D6D4AFD0-FA61-28E7-D7D7-F74621736D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22AD5CA4-D304-C3AC-C076-4B5AEB3D5083}"/>
              </a:ext>
            </a:extLst>
          </p:cNvPr>
          <p:cNvSpPr txBox="1"/>
          <p:nvPr/>
        </p:nvSpPr>
        <p:spPr>
          <a:xfrm>
            <a:off x="5351616" y="1367886"/>
            <a:ext cx="9943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8" name="Grafik 201" descr="Kum Saati 30% düz dolguyla">
            <a:extLst>
              <a:ext uri="{FF2B5EF4-FFF2-40B4-BE49-F238E27FC236}">
                <a16:creationId xmlns:a16="http://schemas.microsoft.com/office/drawing/2014/main" id="{B414AB17-25AA-EF87-82C8-126899DEF4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E7178629-DFEB-EDF7-C2E9-F709D2A513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18324BEE-1C31-DB4F-14C0-ADD1E0BA8155}"/>
              </a:ext>
            </a:extLst>
          </p:cNvPr>
          <p:cNvSpPr txBox="1"/>
          <p:nvPr/>
        </p:nvSpPr>
        <p:spPr>
          <a:xfrm>
            <a:off x="2762694" y="1354634"/>
            <a:ext cx="9943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4" name="TextBox 35">
            <a:extLst>
              <a:ext uri="{FF2B5EF4-FFF2-40B4-BE49-F238E27FC236}">
                <a16:creationId xmlns:a16="http://schemas.microsoft.com/office/drawing/2014/main" id="{ECD350C9-6C62-1B13-993F-4C2A1EF10B54}"/>
              </a:ext>
            </a:extLst>
          </p:cNvPr>
          <p:cNvSpPr txBox="1"/>
          <p:nvPr/>
        </p:nvSpPr>
        <p:spPr>
          <a:xfrm>
            <a:off x="1269562" y="2166330"/>
            <a:ext cx="198086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TextBox 35">
            <a:extLst>
              <a:ext uri="{FF2B5EF4-FFF2-40B4-BE49-F238E27FC236}">
                <a16:creationId xmlns:a16="http://schemas.microsoft.com/office/drawing/2014/main" id="{00EA5454-9ED5-DB0A-A97E-0FB1B67E2EE1}"/>
              </a:ext>
            </a:extLst>
          </p:cNvPr>
          <p:cNvSpPr txBox="1"/>
          <p:nvPr/>
        </p:nvSpPr>
        <p:spPr>
          <a:xfrm>
            <a:off x="1243380" y="5445354"/>
            <a:ext cx="123706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AVG(X</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0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7" name="Connector: Curved 86">
            <a:extLst>
              <a:ext uri="{FF2B5EF4-FFF2-40B4-BE49-F238E27FC236}">
                <a16:creationId xmlns:a16="http://schemas.microsoft.com/office/drawing/2014/main" id="{2E0FF160-6F03-BE3D-E7E6-F462350648AA}"/>
              </a:ext>
            </a:extLst>
          </p:cNvPr>
          <p:cNvCxnSpPr>
            <a:endCxn id="84" idx="2"/>
          </p:cNvCxnSpPr>
          <p:nvPr/>
        </p:nvCxnSpPr>
        <p:spPr>
          <a:xfrm flipV="1">
            <a:off x="1791713" y="2627995"/>
            <a:ext cx="468281" cy="216187"/>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E2F8FDAA-D5D1-EC6A-4EC5-D76768FE9AD7}"/>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4">
            <a:extLst>
              <a:ext uri="{FF2B5EF4-FFF2-40B4-BE49-F238E27FC236}">
                <a16:creationId xmlns:a16="http://schemas.microsoft.com/office/drawing/2014/main" id="{5C13B36E-1A24-AB88-38D1-4256FD28C8D4}"/>
              </a:ext>
            </a:extLst>
          </p:cNvPr>
          <p:cNvSpPr txBox="1"/>
          <p:nvPr/>
        </p:nvSpPr>
        <p:spPr>
          <a:xfrm>
            <a:off x="0" y="6401315"/>
            <a:ext cx="9144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*Gao et al.,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1400" b="0" i="0" u="none" strike="noStrike" kern="1200" cap="none" spc="0" normalizeH="0" baseline="0" noProof="0" dirty="0" err="1">
                <a:ln>
                  <a:noFill/>
                </a:ln>
                <a:solidFill>
                  <a:srgbClr val="0070C0"/>
                </a:solidFill>
                <a:effectLst/>
                <a:uLnTx/>
                <a:uFillTx/>
                <a:latin typeface="Cambria" panose="02040503050406030204" pitchFamily="18" charset="0"/>
                <a:ea typeface="+mn-ea"/>
                <a:cs typeface="+mn-cs"/>
              </a:rPr>
              <a:t>FracDRAM</a:t>
            </a:r>
            <a:r>
              <a:rPr kumimoji="0" lang="en-US" sz="14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Fractional Values in Off-the-Shelf DRAM</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MICRO, 2022.</a:t>
            </a:r>
          </a:p>
        </p:txBody>
      </p:sp>
      <p:sp>
        <p:nvSpPr>
          <p:cNvPr id="7" name="Dikdörtgen 256">
            <a:extLst>
              <a:ext uri="{FF2B5EF4-FFF2-40B4-BE49-F238E27FC236}">
                <a16:creationId xmlns:a16="http://schemas.microsoft.com/office/drawing/2014/main" id="{7453DEA4-DB41-B946-CB59-A284C18B62B2}"/>
              </a:ext>
            </a:extLst>
          </p:cNvPr>
          <p:cNvSpPr/>
          <p:nvPr/>
        </p:nvSpPr>
        <p:spPr>
          <a:xfrm>
            <a:off x="6458562" y="2639294"/>
            <a:ext cx="972000" cy="3530196"/>
          </a:xfrm>
          <a:prstGeom prst="roundRect">
            <a:avLst/>
          </a:prstGeom>
          <a:solidFill>
            <a:schemeClr val="accent2">
              <a:alpha val="56000"/>
            </a:schemeClr>
          </a:solidFill>
          <a:ln w="38100">
            <a:solidFill>
              <a:srgbClr val="C069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AND</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 name="Dikdörtgen 256">
            <a:extLst>
              <a:ext uri="{FF2B5EF4-FFF2-40B4-BE49-F238E27FC236}">
                <a16:creationId xmlns:a16="http://schemas.microsoft.com/office/drawing/2014/main" id="{02A2A4A0-BE07-0929-E90B-6440386A60D6}"/>
              </a:ext>
            </a:extLst>
          </p:cNvPr>
          <p:cNvSpPr/>
          <p:nvPr/>
        </p:nvSpPr>
        <p:spPr>
          <a:xfrm>
            <a:off x="7439614" y="2649236"/>
            <a:ext cx="1118269" cy="3530196"/>
          </a:xfrm>
          <a:prstGeom prst="roundRect">
            <a:avLst/>
          </a:prstGeom>
          <a:solidFill>
            <a:schemeClr val="accent5">
              <a:alpha val="56000"/>
            </a:schemeClr>
          </a:solidFill>
          <a:ln w="38100">
            <a:solidFill>
              <a:schemeClr val="accent5">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rPr>
              <a:t>NAND</a:t>
            </a:r>
            <a:endPar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 name="Metin kutusu 33">
            <a:extLst>
              <a:ext uri="{FF2B5EF4-FFF2-40B4-BE49-F238E27FC236}">
                <a16:creationId xmlns:a16="http://schemas.microsoft.com/office/drawing/2014/main" id="{32F2A9C4-9BE2-7E23-A4C4-2D5BF424CEFE}"/>
              </a:ext>
            </a:extLst>
          </p:cNvPr>
          <p:cNvSpPr txBox="1"/>
          <p:nvPr/>
        </p:nvSpPr>
        <p:spPr>
          <a:xfrm>
            <a:off x="442355" y="2474883"/>
            <a:ext cx="900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cxnSp>
        <p:nvCxnSpPr>
          <p:cNvPr id="10" name="Düz Ok Bağlayıcısı 34">
            <a:extLst>
              <a:ext uri="{FF2B5EF4-FFF2-40B4-BE49-F238E27FC236}">
                <a16:creationId xmlns:a16="http://schemas.microsoft.com/office/drawing/2014/main" id="{EA9868BE-69F3-07F6-9DDD-59FCA4E4231E}"/>
              </a:ext>
            </a:extLst>
          </p:cNvPr>
          <p:cNvCxnSpPr>
            <a:cxnSpLocks/>
          </p:cNvCxnSpPr>
          <p:nvPr/>
        </p:nvCxnSpPr>
        <p:spPr>
          <a:xfrm flipH="1" flipV="1">
            <a:off x="989669" y="2812477"/>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35">
            <a:extLst>
              <a:ext uri="{FF2B5EF4-FFF2-40B4-BE49-F238E27FC236}">
                <a16:creationId xmlns:a16="http://schemas.microsoft.com/office/drawing/2014/main" id="{2E7E1BBE-E27B-9B45-B359-F07091063D8C}"/>
              </a:ext>
            </a:extLst>
          </p:cNvPr>
          <p:cNvSpPr txBox="1"/>
          <p:nvPr/>
        </p:nvSpPr>
        <p:spPr>
          <a:xfrm>
            <a:off x="377180" y="2999462"/>
            <a:ext cx="90922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DD</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2" name="Düz Ok Bağlayıcısı 32">
            <a:extLst>
              <a:ext uri="{FF2B5EF4-FFF2-40B4-BE49-F238E27FC236}">
                <a16:creationId xmlns:a16="http://schemas.microsoft.com/office/drawing/2014/main" id="{BEE5DA8B-A89A-9720-AC4C-D5E4EBE34E18}"/>
              </a:ext>
            </a:extLst>
          </p:cNvPr>
          <p:cNvCxnSpPr>
            <a:cxnSpLocks/>
          </p:cNvCxnSpPr>
          <p:nvPr/>
        </p:nvCxnSpPr>
        <p:spPr>
          <a:xfrm flipH="1" flipV="1">
            <a:off x="994936" y="3340563"/>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256">
            <a:extLst>
              <a:ext uri="{FF2B5EF4-FFF2-40B4-BE49-F238E27FC236}">
                <a16:creationId xmlns:a16="http://schemas.microsoft.com/office/drawing/2014/main" id="{4AD39D61-9BA7-582F-56EB-BC7BBB9621BC}"/>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X</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4" name="Dikdörtgen 256">
            <a:extLst>
              <a:ext uri="{FF2B5EF4-FFF2-40B4-BE49-F238E27FC236}">
                <a16:creationId xmlns:a16="http://schemas.microsoft.com/office/drawing/2014/main" id="{766DBB63-5217-1C16-D88B-BB3DF587A62D}"/>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Y</a:t>
            </a:r>
            <a:endParaRPr kumimoji="0" lang="en-US" sz="2400" b="1" i="0" u="none" strike="noStrike" kern="1200" cap="none" spc="0" normalizeH="0" baseline="-25000" noProof="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5" name="Dikdörtgen 256">
            <a:extLst>
              <a:ext uri="{FF2B5EF4-FFF2-40B4-BE49-F238E27FC236}">
                <a16:creationId xmlns:a16="http://schemas.microsoft.com/office/drawing/2014/main" id="{FDC7A6CF-FBDD-9A04-41A6-2759DDE07E44}"/>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COM</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16" name="Dikdörtgen 256">
            <a:extLst>
              <a:ext uri="{FF2B5EF4-FFF2-40B4-BE49-F238E27FC236}">
                <a16:creationId xmlns:a16="http://schemas.microsoft.com/office/drawing/2014/main" id="{C54007AB-573B-A435-4A6D-049C2429A341}"/>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REF</a:t>
            </a:r>
            <a:endPar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3F7B0B7B-61C7-A46A-5265-6134AE5F1586}"/>
              </a:ext>
            </a:extLst>
          </p:cNvPr>
          <p:cNvSpPr/>
          <p:nvPr/>
        </p:nvSpPr>
        <p:spPr>
          <a:xfrm>
            <a:off x="5397087"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4" name="Dikdörtgen 256">
            <a:extLst>
              <a:ext uri="{FF2B5EF4-FFF2-40B4-BE49-F238E27FC236}">
                <a16:creationId xmlns:a16="http://schemas.microsoft.com/office/drawing/2014/main" id="{0D31DD12-662C-DB00-290F-7D222A94767D}"/>
              </a:ext>
            </a:extLst>
          </p:cNvPr>
          <p:cNvSpPr/>
          <p:nvPr/>
        </p:nvSpPr>
        <p:spPr>
          <a:xfrm>
            <a:off x="5928983"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5" name="Dikdörtgen 256">
            <a:extLst>
              <a:ext uri="{FF2B5EF4-FFF2-40B4-BE49-F238E27FC236}">
                <a16:creationId xmlns:a16="http://schemas.microsoft.com/office/drawing/2014/main" id="{84E0987E-D573-50B9-DA74-D1E35B3B4623}"/>
              </a:ext>
            </a:extLst>
          </p:cNvPr>
          <p:cNvSpPr/>
          <p:nvPr/>
        </p:nvSpPr>
        <p:spPr>
          <a:xfrm>
            <a:off x="6460879" y="4956840"/>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36" name="Dikdörtgen 256">
            <a:extLst>
              <a:ext uri="{FF2B5EF4-FFF2-40B4-BE49-F238E27FC236}">
                <a16:creationId xmlns:a16="http://schemas.microsoft.com/office/drawing/2014/main" id="{D49B8A19-C7BA-E008-8A88-278083799EAC}"/>
              </a:ext>
            </a:extLst>
          </p:cNvPr>
          <p:cNvSpPr/>
          <p:nvPr/>
        </p:nvSpPr>
        <p:spPr>
          <a:xfrm>
            <a:off x="7432366" y="4956840"/>
            <a:ext cx="1091332"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67" name="Dikdörtgen 256">
            <a:extLst>
              <a:ext uri="{FF2B5EF4-FFF2-40B4-BE49-F238E27FC236}">
                <a16:creationId xmlns:a16="http://schemas.microsoft.com/office/drawing/2014/main" id="{BEE337FD-92AA-AC22-DE37-1DA6A58B845E}"/>
              </a:ext>
            </a:extLst>
          </p:cNvPr>
          <p:cNvSpPr/>
          <p:nvPr/>
        </p:nvSpPr>
        <p:spPr>
          <a:xfrm>
            <a:off x="5397087" y="3878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4" name="Dikdörtgen 256">
            <a:extLst>
              <a:ext uri="{FF2B5EF4-FFF2-40B4-BE49-F238E27FC236}">
                <a16:creationId xmlns:a16="http://schemas.microsoft.com/office/drawing/2014/main" id="{4E281711-F12E-2A78-3214-75077991BEE8}"/>
              </a:ext>
            </a:extLst>
          </p:cNvPr>
          <p:cNvSpPr/>
          <p:nvPr/>
        </p:nvSpPr>
        <p:spPr>
          <a:xfrm>
            <a:off x="5928983" y="3878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6ED8B8C5-AA97-C0C8-EAC3-B711F1FFB5CB}"/>
              </a:ext>
            </a:extLst>
          </p:cNvPr>
          <p:cNvSpPr/>
          <p:nvPr/>
        </p:nvSpPr>
        <p:spPr>
          <a:xfrm>
            <a:off x="6460879" y="3872660"/>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812690DB-EF7C-5F64-430D-082DC3DA2F34}"/>
              </a:ext>
            </a:extLst>
          </p:cNvPr>
          <p:cNvSpPr/>
          <p:nvPr/>
        </p:nvSpPr>
        <p:spPr>
          <a:xfrm>
            <a:off x="7432366" y="3872660"/>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1F9C14BA-8486-7F97-D2F2-396550F3A9DB}"/>
              </a:ext>
            </a:extLst>
          </p:cNvPr>
          <p:cNvSpPr/>
          <p:nvPr/>
        </p:nvSpPr>
        <p:spPr>
          <a:xfrm>
            <a:off x="5397087" y="4416179"/>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3EA25A9F-DCC1-6635-445C-27364309205A}"/>
              </a:ext>
            </a:extLst>
          </p:cNvPr>
          <p:cNvSpPr/>
          <p:nvPr/>
        </p:nvSpPr>
        <p:spPr>
          <a:xfrm>
            <a:off x="5928983" y="4416179"/>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4791F538-0EFE-1F68-855C-4A8B3B3B1552}"/>
              </a:ext>
            </a:extLst>
          </p:cNvPr>
          <p:cNvSpPr/>
          <p:nvPr/>
        </p:nvSpPr>
        <p:spPr>
          <a:xfrm>
            <a:off x="6460879" y="4410556"/>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F67DA3EE-F8EA-6406-E22E-50931756D2C2}"/>
              </a:ext>
            </a:extLst>
          </p:cNvPr>
          <p:cNvSpPr/>
          <p:nvPr/>
        </p:nvSpPr>
        <p:spPr>
          <a:xfrm>
            <a:off x="7432366" y="4410556"/>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712487A1-0B6F-DC0F-4EA0-098012E6721C}"/>
              </a:ext>
            </a:extLst>
          </p:cNvPr>
          <p:cNvSpPr/>
          <p:nvPr/>
        </p:nvSpPr>
        <p:spPr>
          <a:xfrm>
            <a:off x="5397087"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7E6A2708-00B7-C7E1-F37F-0434D0371468}"/>
              </a:ext>
            </a:extLst>
          </p:cNvPr>
          <p:cNvSpPr/>
          <p:nvPr/>
        </p:nvSpPr>
        <p:spPr>
          <a:xfrm>
            <a:off x="5928983"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55787343-B85B-2FF7-51EB-78D3C095A6DC}"/>
              </a:ext>
            </a:extLst>
          </p:cNvPr>
          <p:cNvSpPr/>
          <p:nvPr/>
        </p:nvSpPr>
        <p:spPr>
          <a:xfrm>
            <a:off x="6460879" y="3333155"/>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0</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
        <p:nvSpPr>
          <p:cNvPr id="95" name="Dikdörtgen 256">
            <a:extLst>
              <a:ext uri="{FF2B5EF4-FFF2-40B4-BE49-F238E27FC236}">
                <a16:creationId xmlns:a16="http://schemas.microsoft.com/office/drawing/2014/main" id="{8116E3A6-D33F-B011-2A2F-05708E10F361}"/>
              </a:ext>
            </a:extLst>
          </p:cNvPr>
          <p:cNvSpPr/>
          <p:nvPr/>
        </p:nvSpPr>
        <p:spPr>
          <a:xfrm>
            <a:off x="7432366" y="3333155"/>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rPr>
              <a:t>1</a:t>
            </a:r>
            <a:endParaRPr kumimoji="0" lang="en-US" sz="32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83364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CC089-90B7-4967-5C88-953A18EB1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1BF67-82D9-2020-F5DD-E7182F7E7286}"/>
              </a:ext>
            </a:extLst>
          </p:cNvPr>
          <p:cNvSpPr>
            <a:spLocks noGrp="1"/>
          </p:cNvSpPr>
          <p:nvPr>
            <p:ph type="title"/>
          </p:nvPr>
        </p:nvSpPr>
        <p:spPr>
          <a:xfrm>
            <a:off x="0" y="79447"/>
            <a:ext cx="9144000" cy="740193"/>
          </a:xfrm>
        </p:spPr>
        <p:txBody>
          <a:bodyPr/>
          <a:lstStyle/>
          <a:p>
            <a:r>
              <a:rPr lang="en-US" sz="3200" dirty="0">
                <a:solidFill>
                  <a:schemeClr val="accent5">
                    <a:lumMod val="75000"/>
                  </a:schemeClr>
                </a:solidFill>
              </a:rPr>
              <a:t>Key Takeaways from In-DRAM Operations</a:t>
            </a:r>
            <a:endParaRPr lang="en-CH" sz="3200" dirty="0">
              <a:solidFill>
                <a:schemeClr val="accent5">
                  <a:lumMod val="75000"/>
                </a:schemeClr>
              </a:solidFill>
            </a:endParaRPr>
          </a:p>
        </p:txBody>
      </p:sp>
      <p:sp>
        <p:nvSpPr>
          <p:cNvPr id="6" name="Slide Number Placeholder 3">
            <a:extLst>
              <a:ext uri="{FF2B5EF4-FFF2-40B4-BE49-F238E27FC236}">
                <a16:creationId xmlns:a16="http://schemas.microsoft.com/office/drawing/2014/main" id="{8BDFED11-F659-8296-30C2-65C3301B3222}"/>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15740519-379B-D10D-5D2D-66743F2E57F3}"/>
              </a:ext>
            </a:extLst>
          </p:cNvPr>
          <p:cNvGrpSpPr/>
          <p:nvPr/>
        </p:nvGrpSpPr>
        <p:grpSpPr>
          <a:xfrm>
            <a:off x="0" y="819640"/>
            <a:ext cx="9144000" cy="1494177"/>
            <a:chOff x="0" y="1232114"/>
            <a:chExt cx="9144000" cy="1494177"/>
          </a:xfrm>
        </p:grpSpPr>
        <p:sp>
          <p:nvSpPr>
            <p:cNvPr id="4" name="Rectangle 274">
              <a:extLst>
                <a:ext uri="{FF2B5EF4-FFF2-40B4-BE49-F238E27FC236}">
                  <a16:creationId xmlns:a16="http://schemas.microsoft.com/office/drawing/2014/main" id="{918317D0-5FF3-F50C-3862-7A0FBFF0CC18}"/>
                </a:ext>
              </a:extLst>
            </p:cNvPr>
            <p:cNvSpPr/>
            <p:nvPr/>
          </p:nvSpPr>
          <p:spPr>
            <a:xfrm>
              <a:off x="0" y="1716785"/>
              <a:ext cx="9144000" cy="1009506"/>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COTS DRAM chips can perform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{2, 4, 8, 16}-input AND, NAND, OR, and NOR operations</a:t>
              </a:r>
            </a:p>
          </p:txBody>
        </p:sp>
        <p:sp>
          <p:nvSpPr>
            <p:cNvPr id="12" name="Rectangle 274">
              <a:extLst>
                <a:ext uri="{FF2B5EF4-FFF2-40B4-BE49-F238E27FC236}">
                  <a16:creationId xmlns:a16="http://schemas.microsoft.com/office/drawing/2014/main" id="{003FC3C9-8060-AA67-25A7-1DEF542FE1A2}"/>
                </a:ext>
              </a:extLst>
            </p:cNvPr>
            <p:cNvSpPr/>
            <p:nvPr/>
          </p:nvSpPr>
          <p:spPr>
            <a:xfrm>
              <a:off x="0" y="123211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Key Takeaway 1</a:t>
              </a:r>
            </a:p>
          </p:txBody>
        </p:sp>
      </p:grpSp>
      <p:grpSp>
        <p:nvGrpSpPr>
          <p:cNvPr id="15" name="Group 14">
            <a:extLst>
              <a:ext uri="{FF2B5EF4-FFF2-40B4-BE49-F238E27FC236}">
                <a16:creationId xmlns:a16="http://schemas.microsoft.com/office/drawing/2014/main" id="{2C61E2ED-5B27-3108-4C61-66FB676A869E}"/>
              </a:ext>
            </a:extLst>
          </p:cNvPr>
          <p:cNvGrpSpPr/>
          <p:nvPr/>
        </p:nvGrpSpPr>
        <p:grpSpPr>
          <a:xfrm>
            <a:off x="0" y="4714625"/>
            <a:ext cx="9144000" cy="1494177"/>
            <a:chOff x="0" y="3991724"/>
            <a:chExt cx="9144000" cy="1494177"/>
          </a:xfrm>
        </p:grpSpPr>
        <p:sp>
          <p:nvSpPr>
            <p:cNvPr id="13" name="Rectangle 274">
              <a:extLst>
                <a:ext uri="{FF2B5EF4-FFF2-40B4-BE49-F238E27FC236}">
                  <a16:creationId xmlns:a16="http://schemas.microsoft.com/office/drawing/2014/main" id="{569877F8-C1F9-A9E8-2F99-8CF58F3A3BBD}"/>
                </a:ext>
              </a:extLst>
            </p:cNvPr>
            <p:cNvSpPr/>
            <p:nvPr/>
          </p:nvSpPr>
          <p:spPr>
            <a:xfrm>
              <a:off x="0" y="4476395"/>
              <a:ext cx="9144000" cy="1009506"/>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Data pattern slightly affects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the reliability of AND, NAND, OR, and NOR operations</a:t>
              </a:r>
            </a:p>
          </p:txBody>
        </p:sp>
        <p:sp>
          <p:nvSpPr>
            <p:cNvPr id="14" name="Rectangle 274">
              <a:extLst>
                <a:ext uri="{FF2B5EF4-FFF2-40B4-BE49-F238E27FC236}">
                  <a16:creationId xmlns:a16="http://schemas.microsoft.com/office/drawing/2014/main" id="{89CDE955-B009-0B70-DEC4-A41340C54922}"/>
                </a:ext>
              </a:extLst>
            </p:cNvPr>
            <p:cNvSpPr/>
            <p:nvPr/>
          </p:nvSpPr>
          <p:spPr>
            <a:xfrm>
              <a:off x="0" y="399172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Key Takeaway 3</a:t>
              </a:r>
            </a:p>
          </p:txBody>
        </p:sp>
      </p:grpSp>
      <p:grpSp>
        <p:nvGrpSpPr>
          <p:cNvPr id="3" name="Group 2">
            <a:extLst>
              <a:ext uri="{FF2B5EF4-FFF2-40B4-BE49-F238E27FC236}">
                <a16:creationId xmlns:a16="http://schemas.microsoft.com/office/drawing/2014/main" id="{5CB1B0CF-58D3-501F-8872-D9E11D4363B4}"/>
              </a:ext>
            </a:extLst>
          </p:cNvPr>
          <p:cNvGrpSpPr/>
          <p:nvPr/>
        </p:nvGrpSpPr>
        <p:grpSpPr>
          <a:xfrm>
            <a:off x="0" y="2574905"/>
            <a:ext cx="9144000" cy="1878631"/>
            <a:chOff x="0" y="1232114"/>
            <a:chExt cx="9144000" cy="1878631"/>
          </a:xfrm>
        </p:grpSpPr>
        <p:sp>
          <p:nvSpPr>
            <p:cNvPr id="5" name="Rectangle 274">
              <a:extLst>
                <a:ext uri="{FF2B5EF4-FFF2-40B4-BE49-F238E27FC236}">
                  <a16:creationId xmlns:a16="http://schemas.microsoft.com/office/drawing/2014/main" id="{09E3C16D-9E2A-70F7-6842-CBD4D47B94EF}"/>
                </a:ext>
              </a:extLst>
            </p:cNvPr>
            <p:cNvSpPr/>
            <p:nvPr/>
          </p:nvSpPr>
          <p:spPr>
            <a:xfrm>
              <a:off x="0" y="1716785"/>
              <a:ext cx="9144000" cy="1393960"/>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COTS DRAM chips can perform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AND, NAND, OR, and NOR operations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with very high reliability</a:t>
              </a:r>
            </a:p>
          </p:txBody>
        </p:sp>
        <p:sp>
          <p:nvSpPr>
            <p:cNvPr id="7" name="Rectangle 274">
              <a:extLst>
                <a:ext uri="{FF2B5EF4-FFF2-40B4-BE49-F238E27FC236}">
                  <a16:creationId xmlns:a16="http://schemas.microsoft.com/office/drawing/2014/main" id="{DD113150-0A89-58C8-8F53-AF8553C36FA0}"/>
                </a:ext>
              </a:extLst>
            </p:cNvPr>
            <p:cNvSpPr/>
            <p:nvPr/>
          </p:nvSpPr>
          <p:spPr>
            <a:xfrm>
              <a:off x="0" y="123211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Key Takeaway 2</a:t>
              </a:r>
            </a:p>
          </p:txBody>
        </p:sp>
      </p:grpSp>
    </p:spTree>
    <p:extLst>
      <p:ext uri="{BB962C8B-B14F-4D97-AF65-F5344CB8AC3E}">
        <p14:creationId xmlns:p14="http://schemas.microsoft.com/office/powerpoint/2010/main" val="337789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p:txBody>
          <a:bodyPr/>
          <a:lstStyle/>
          <a:p>
            <a:r>
              <a:rPr lang="en-US" dirty="0"/>
              <a:t>Real Processing Using 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0" y="997527"/>
            <a:ext cx="9468544" cy="5193723"/>
          </a:xfrm>
        </p:spPr>
        <p:txBody>
          <a:bodyPr/>
          <a:lstStyle/>
          <a:p>
            <a:r>
              <a:rPr lang="en-US" dirty="0">
                <a:solidFill>
                  <a:srgbClr val="FF0000"/>
                </a:solidFill>
              </a:rPr>
              <a:t>End-to-end </a:t>
            </a:r>
            <a:r>
              <a:rPr lang="en-US" dirty="0" err="1">
                <a:solidFill>
                  <a:srgbClr val="FF0000"/>
                </a:solidFill>
              </a:rPr>
              <a:t>RowClone</a:t>
            </a:r>
            <a:r>
              <a:rPr lang="en-US" dirty="0">
                <a:solidFill>
                  <a:srgbClr val="FF0000"/>
                </a:solidFill>
              </a:rPr>
              <a:t> &amp; TRNG using off-the-shelf DRAM chips</a:t>
            </a:r>
          </a:p>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indent="0" algn="ct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4968A077-68D5-B642-B9B4-2961262DEAA6}"/>
              </a:ext>
            </a:extLst>
          </p:cNvPr>
          <p:cNvPicPr>
            <a:picLocks noChangeAspect="1"/>
          </p:cNvPicPr>
          <p:nvPr/>
        </p:nvPicPr>
        <p:blipFill>
          <a:blip r:embed="rId5"/>
          <a:stretch>
            <a:fillRect/>
          </a:stretch>
        </p:blipFill>
        <p:spPr>
          <a:xfrm>
            <a:off x="0" y="2576267"/>
            <a:ext cx="9144000" cy="1788837"/>
          </a:xfrm>
          <a:prstGeom prst="rect">
            <a:avLst/>
          </a:prstGeom>
        </p:spPr>
      </p:pic>
    </p:spTree>
    <p:extLst>
      <p:ext uri="{BB962C8B-B14F-4D97-AF65-F5344CB8AC3E}">
        <p14:creationId xmlns:p14="http://schemas.microsoft.com/office/powerpoint/2010/main" val="308584785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57D55-1C66-9B4C-9EFC-9A639630EF9F}"/>
              </a:ext>
            </a:extLst>
          </p:cNvPr>
          <p:cNvSpPr>
            <a:spLocks noGrp="1"/>
          </p:cNvSpPr>
          <p:nvPr>
            <p:ph type="title"/>
          </p:nvPr>
        </p:nvSpPr>
        <p:spPr/>
        <p:txBody>
          <a:bodyPr>
            <a:noAutofit/>
          </a:bodyPr>
          <a:lstStyle/>
          <a:p>
            <a:r>
              <a:rPr lang="en-TR" dirty="0"/>
              <a:t>PiDRAM</a:t>
            </a:r>
          </a:p>
        </p:txBody>
      </p:sp>
      <p:sp>
        <p:nvSpPr>
          <p:cNvPr id="3" name="Content Placeholder 2">
            <a:extLst>
              <a:ext uri="{FF2B5EF4-FFF2-40B4-BE49-F238E27FC236}">
                <a16:creationId xmlns:a16="http://schemas.microsoft.com/office/drawing/2014/main" id="{C2ED2316-E1D9-2448-9F45-8023A37562D2}"/>
              </a:ext>
            </a:extLst>
          </p:cNvPr>
          <p:cNvSpPr>
            <a:spLocks noGrp="1"/>
          </p:cNvSpPr>
          <p:nvPr>
            <p:ph idx="1"/>
          </p:nvPr>
        </p:nvSpPr>
        <p:spPr/>
        <p:txBody>
          <a:bodyPr/>
          <a:lstStyle/>
          <a:p>
            <a:pPr marL="0" indent="0">
              <a:buNone/>
            </a:pPr>
            <a:r>
              <a:rPr lang="en-TR" b="1" dirty="0">
                <a:solidFill>
                  <a:srgbClr val="FFC000"/>
                </a:solidFill>
              </a:rPr>
              <a:t>Goal:</a:t>
            </a:r>
            <a:r>
              <a:rPr lang="en-TR" dirty="0"/>
              <a:t> </a:t>
            </a:r>
            <a:r>
              <a:rPr lang="en-US" dirty="0"/>
              <a:t>Develop a </a:t>
            </a:r>
            <a:r>
              <a:rPr lang="en-US" b="1" dirty="0"/>
              <a:t>flexible </a:t>
            </a:r>
            <a:r>
              <a:rPr lang="en-US" dirty="0"/>
              <a:t>platform to explore </a:t>
            </a:r>
            <a:br>
              <a:rPr lang="en-US" dirty="0"/>
            </a:br>
            <a:r>
              <a:rPr lang="en-US" b="1" dirty="0"/>
              <a:t>end-to-end </a:t>
            </a:r>
            <a:r>
              <a:rPr lang="en-US" dirty="0"/>
              <a:t>implementations of </a:t>
            </a:r>
            <a:r>
              <a:rPr lang="en-US" dirty="0" err="1"/>
              <a:t>PuM</a:t>
            </a:r>
            <a:r>
              <a:rPr lang="en-US" dirty="0"/>
              <a:t> techniques</a:t>
            </a:r>
          </a:p>
          <a:p>
            <a:r>
              <a:rPr lang="en-TR" dirty="0"/>
              <a:t>Enable rapid integration via key components</a:t>
            </a:r>
          </a:p>
          <a:p>
            <a:endParaRPr lang="en-TR" dirty="0"/>
          </a:p>
          <a:p>
            <a:pPr marL="0" indent="0">
              <a:buNone/>
            </a:pPr>
            <a:endParaRPr lang="en-TR" dirty="0"/>
          </a:p>
        </p:txBody>
      </p:sp>
      <p:sp>
        <p:nvSpPr>
          <p:cNvPr id="4" name="Slide Number Placeholder 3">
            <a:extLst>
              <a:ext uri="{FF2B5EF4-FFF2-40B4-BE49-F238E27FC236}">
                <a16:creationId xmlns:a16="http://schemas.microsoft.com/office/drawing/2014/main" id="{619B7FFF-0769-864A-9B8F-4C5B36689BA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19D2B53-EDAE-4B41-B849-8916FA40BCB6}" type="slidenum">
              <a:rPr kumimoji="0" lang="en-US" sz="1600" b="1" i="0" u="none" strike="noStrike" kern="1200" cap="none" spc="0" normalizeH="0" baseline="0" noProof="0" smtClean="0">
                <a:ln>
                  <a:noFill/>
                </a:ln>
                <a:solidFill>
                  <a:prstClr val="black"/>
                </a:solidFill>
                <a:effectLst/>
                <a:uLnTx/>
                <a:uFillTx/>
                <a:latin typeface="Trebuchet MS" panose="020B0603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95</a:t>
            </a:fld>
            <a:endParaRPr kumimoji="0" lang="en-US" sz="1600" b="1"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pic>
        <p:nvPicPr>
          <p:cNvPr id="7" name="Picture 6" descr="Circuit board">
            <a:extLst>
              <a:ext uri="{FF2B5EF4-FFF2-40B4-BE49-F238E27FC236}">
                <a16:creationId xmlns:a16="http://schemas.microsoft.com/office/drawing/2014/main" id="{5BD462D6-9150-C545-958C-B7401DCCBA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179" y="3131956"/>
            <a:ext cx="1882756" cy="1255784"/>
          </a:xfrm>
          <a:prstGeom prst="rect">
            <a:avLst/>
          </a:prstGeom>
        </p:spPr>
      </p:pic>
      <p:pic>
        <p:nvPicPr>
          <p:cNvPr id="11" name="Graphic 10" descr="Programmer female with solid fill">
            <a:extLst>
              <a:ext uri="{FF2B5EF4-FFF2-40B4-BE49-F238E27FC236}">
                <a16:creationId xmlns:a16="http://schemas.microsoft.com/office/drawing/2014/main" id="{9FE23AD8-4B30-BE40-AC4E-03499AF21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4185" y="3078096"/>
            <a:ext cx="1255784" cy="1255784"/>
          </a:xfrm>
          <a:prstGeom prst="rect">
            <a:avLst/>
          </a:prstGeom>
        </p:spPr>
      </p:pic>
      <p:sp>
        <p:nvSpPr>
          <p:cNvPr id="12" name="TextBox 11">
            <a:extLst>
              <a:ext uri="{FF2B5EF4-FFF2-40B4-BE49-F238E27FC236}">
                <a16:creationId xmlns:a16="http://schemas.microsoft.com/office/drawing/2014/main" id="{0F5B6B61-2358-F441-9AF1-F5C5228D31B3}"/>
              </a:ext>
            </a:extLst>
          </p:cNvPr>
          <p:cNvSpPr txBox="1"/>
          <p:nvPr/>
        </p:nvSpPr>
        <p:spPr>
          <a:xfrm>
            <a:off x="1220744" y="2570095"/>
            <a:ext cx="2387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800" b="1"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Hardware</a:t>
            </a:r>
          </a:p>
        </p:txBody>
      </p:sp>
      <p:sp>
        <p:nvSpPr>
          <p:cNvPr id="13" name="TextBox 12">
            <a:extLst>
              <a:ext uri="{FF2B5EF4-FFF2-40B4-BE49-F238E27FC236}">
                <a16:creationId xmlns:a16="http://schemas.microsoft.com/office/drawing/2014/main" id="{F39B13EA-E806-B948-B4AF-B5C166F1A2AB}"/>
              </a:ext>
            </a:extLst>
          </p:cNvPr>
          <p:cNvSpPr txBox="1"/>
          <p:nvPr/>
        </p:nvSpPr>
        <p:spPr>
          <a:xfrm>
            <a:off x="5228277" y="2554876"/>
            <a:ext cx="2387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800" b="1"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Software</a:t>
            </a:r>
          </a:p>
        </p:txBody>
      </p:sp>
      <p:sp>
        <p:nvSpPr>
          <p:cNvPr id="14" name="TextBox 13">
            <a:extLst>
              <a:ext uri="{FF2B5EF4-FFF2-40B4-BE49-F238E27FC236}">
                <a16:creationId xmlns:a16="http://schemas.microsoft.com/office/drawing/2014/main" id="{1CE5AFB0-739E-6540-B2A7-4EF18A4F804C}"/>
              </a:ext>
            </a:extLst>
          </p:cNvPr>
          <p:cNvSpPr txBox="1"/>
          <p:nvPr/>
        </p:nvSpPr>
        <p:spPr>
          <a:xfrm>
            <a:off x="650788" y="4441601"/>
            <a:ext cx="352751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Easy-to-extend </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Memory Controller</a:t>
            </a:r>
          </a:p>
        </p:txBody>
      </p:sp>
      <p:sp>
        <p:nvSpPr>
          <p:cNvPr id="15" name="TextBox 14">
            <a:extLst>
              <a:ext uri="{FF2B5EF4-FFF2-40B4-BE49-F238E27FC236}">
                <a16:creationId xmlns:a16="http://schemas.microsoft.com/office/drawing/2014/main" id="{E4E8EDC1-CFA8-E341-881A-5D55550D806F}"/>
              </a:ext>
            </a:extLst>
          </p:cNvPr>
          <p:cNvSpPr txBox="1"/>
          <p:nvPr/>
        </p:nvSpPr>
        <p:spPr>
          <a:xfrm>
            <a:off x="650788" y="5272598"/>
            <a:ext cx="352751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ISA-transparent</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PuM Controller</a:t>
            </a:r>
          </a:p>
        </p:txBody>
      </p:sp>
      <p:sp>
        <p:nvSpPr>
          <p:cNvPr id="16" name="Oval 15">
            <a:extLst>
              <a:ext uri="{FF2B5EF4-FFF2-40B4-BE49-F238E27FC236}">
                <a16:creationId xmlns:a16="http://schemas.microsoft.com/office/drawing/2014/main" id="{D83DB719-D037-6F45-8D35-C20AA008B178}"/>
              </a:ext>
            </a:extLst>
          </p:cNvPr>
          <p:cNvSpPr/>
          <p:nvPr/>
        </p:nvSpPr>
        <p:spPr>
          <a:xfrm>
            <a:off x="650788" y="4655146"/>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1</a:t>
            </a:r>
          </a:p>
        </p:txBody>
      </p:sp>
      <p:sp>
        <p:nvSpPr>
          <p:cNvPr id="17" name="Oval 16">
            <a:extLst>
              <a:ext uri="{FF2B5EF4-FFF2-40B4-BE49-F238E27FC236}">
                <a16:creationId xmlns:a16="http://schemas.microsoft.com/office/drawing/2014/main" id="{EB223949-C14D-0E45-BB14-FAE60901A8DC}"/>
              </a:ext>
            </a:extLst>
          </p:cNvPr>
          <p:cNvSpPr/>
          <p:nvPr/>
        </p:nvSpPr>
        <p:spPr>
          <a:xfrm>
            <a:off x="650788" y="5461430"/>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2</a:t>
            </a:r>
          </a:p>
        </p:txBody>
      </p:sp>
      <p:sp>
        <p:nvSpPr>
          <p:cNvPr id="18" name="Oval 17">
            <a:extLst>
              <a:ext uri="{FF2B5EF4-FFF2-40B4-BE49-F238E27FC236}">
                <a16:creationId xmlns:a16="http://schemas.microsoft.com/office/drawing/2014/main" id="{C0565E5F-E174-D545-AAA8-174F7114BB10}"/>
              </a:ext>
            </a:extLst>
          </p:cNvPr>
          <p:cNvSpPr/>
          <p:nvPr/>
        </p:nvSpPr>
        <p:spPr>
          <a:xfrm>
            <a:off x="4625269" y="4677099"/>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1</a:t>
            </a:r>
          </a:p>
        </p:txBody>
      </p:sp>
      <p:sp>
        <p:nvSpPr>
          <p:cNvPr id="19" name="Oval 18">
            <a:extLst>
              <a:ext uri="{FF2B5EF4-FFF2-40B4-BE49-F238E27FC236}">
                <a16:creationId xmlns:a16="http://schemas.microsoft.com/office/drawing/2014/main" id="{3EAFD182-1B63-1148-B999-EBFA9ED3CA08}"/>
              </a:ext>
            </a:extLst>
          </p:cNvPr>
          <p:cNvSpPr/>
          <p:nvPr/>
        </p:nvSpPr>
        <p:spPr>
          <a:xfrm>
            <a:off x="4625269" y="5461430"/>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2</a:t>
            </a:r>
          </a:p>
        </p:txBody>
      </p:sp>
      <p:sp>
        <p:nvSpPr>
          <p:cNvPr id="20" name="TextBox 19">
            <a:extLst>
              <a:ext uri="{FF2B5EF4-FFF2-40B4-BE49-F238E27FC236}">
                <a16:creationId xmlns:a16="http://schemas.microsoft.com/office/drawing/2014/main" id="{C64C35C6-6497-6F47-8A91-B19553F7ED72}"/>
              </a:ext>
            </a:extLst>
          </p:cNvPr>
          <p:cNvSpPr txBox="1"/>
          <p:nvPr/>
        </p:nvSpPr>
        <p:spPr>
          <a:xfrm>
            <a:off x="5070106" y="4459787"/>
            <a:ext cx="270696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Extensible</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Software Library</a:t>
            </a:r>
          </a:p>
        </p:txBody>
      </p:sp>
      <p:sp>
        <p:nvSpPr>
          <p:cNvPr id="21" name="TextBox 20">
            <a:extLst>
              <a:ext uri="{FF2B5EF4-FFF2-40B4-BE49-F238E27FC236}">
                <a16:creationId xmlns:a16="http://schemas.microsoft.com/office/drawing/2014/main" id="{E8B820B8-7F39-4E46-AA41-1C3029FD4E34}"/>
              </a:ext>
            </a:extLst>
          </p:cNvPr>
          <p:cNvSpPr txBox="1"/>
          <p:nvPr/>
        </p:nvSpPr>
        <p:spPr>
          <a:xfrm>
            <a:off x="4963602" y="5270832"/>
            <a:ext cx="291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Custom </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Supervisor Software</a:t>
            </a:r>
          </a:p>
        </p:txBody>
      </p:sp>
    </p:spTree>
    <p:extLst>
      <p:ext uri="{BB962C8B-B14F-4D97-AF65-F5344CB8AC3E}">
        <p14:creationId xmlns:p14="http://schemas.microsoft.com/office/powerpoint/2010/main" val="39019966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 Using 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20" name="TextBox 19">
            <a:extLst>
              <a:ext uri="{FF2B5EF4-FFF2-40B4-BE49-F238E27FC236}">
                <a16:creationId xmlns:a16="http://schemas.microsoft.com/office/drawing/2014/main" id="{71888F9C-ADAD-3C85-EDCD-C4077ADE1C71}"/>
              </a:ext>
            </a:extLst>
          </p:cNvPr>
          <p:cNvSpPr txBox="1"/>
          <p:nvPr/>
        </p:nvSpPr>
        <p:spPr>
          <a:xfrm>
            <a:off x="2286000" y="3002890"/>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21" name="Picture 20" descr="A picture containing text, electronics, computer&#10;&#10;Description automatically generated">
            <a:extLst>
              <a:ext uri="{FF2B5EF4-FFF2-40B4-BE49-F238E27FC236}">
                <a16:creationId xmlns:a16="http://schemas.microsoft.com/office/drawing/2014/main" id="{90A84942-0C58-EE06-5DCC-7EA31021A407}"/>
              </a:ext>
            </a:extLst>
          </p:cNvPr>
          <p:cNvPicPr>
            <a:picLocks noChangeAspect="1"/>
          </p:cNvPicPr>
          <p:nvPr/>
        </p:nvPicPr>
        <p:blipFill rotWithShape="1">
          <a:blip r:embed="rId5"/>
          <a:srcRect l="11013" r="18661"/>
          <a:stretch/>
        </p:blipFill>
        <p:spPr>
          <a:xfrm rot="5400000">
            <a:off x="2761306" y="-438353"/>
            <a:ext cx="3621387" cy="6858000"/>
          </a:xfrm>
          <a:prstGeom prst="rect">
            <a:avLst/>
          </a:prstGeom>
        </p:spPr>
      </p:pic>
      <p:sp>
        <p:nvSpPr>
          <p:cNvPr id="22" name="Freeform 21">
            <a:extLst>
              <a:ext uri="{FF2B5EF4-FFF2-40B4-BE49-F238E27FC236}">
                <a16:creationId xmlns:a16="http://schemas.microsoft.com/office/drawing/2014/main" id="{F43A5D1A-E45A-26F0-1E29-A341A2FDAFF3}"/>
              </a:ext>
            </a:extLst>
          </p:cNvPr>
          <p:cNvSpPr/>
          <p:nvPr/>
        </p:nvSpPr>
        <p:spPr>
          <a:xfrm>
            <a:off x="2950669" y="1187786"/>
            <a:ext cx="3588444" cy="1283234"/>
          </a:xfrm>
          <a:custGeom>
            <a:avLst/>
            <a:gdLst>
              <a:gd name="connsiteX0" fmla="*/ 0 w 3588444"/>
              <a:gd name="connsiteY0" fmla="*/ 23052 h 1283234"/>
              <a:gd name="connsiteX1" fmla="*/ 276625 w 3588444"/>
              <a:gd name="connsiteY1" fmla="*/ 1283234 h 1283234"/>
              <a:gd name="connsiteX2" fmla="*/ 3281082 w 3588444"/>
              <a:gd name="connsiteY2" fmla="*/ 1221762 h 1283234"/>
              <a:gd name="connsiteX3" fmla="*/ 3588444 w 3588444"/>
              <a:gd name="connsiteY3" fmla="*/ 0 h 1283234"/>
              <a:gd name="connsiteX4" fmla="*/ 0 w 3588444"/>
              <a:gd name="connsiteY4" fmla="*/ 23052 h 128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444" h="1283234">
                <a:moveTo>
                  <a:pt x="0" y="23052"/>
                </a:moveTo>
                <a:lnTo>
                  <a:pt x="276625" y="1283234"/>
                </a:lnTo>
                <a:lnTo>
                  <a:pt x="3281082" y="1221762"/>
                </a:lnTo>
                <a:lnTo>
                  <a:pt x="3588444" y="0"/>
                </a:lnTo>
                <a:lnTo>
                  <a:pt x="0" y="23052"/>
                </a:lnTo>
                <a:close/>
              </a:path>
            </a:pathLst>
          </a:custGeom>
          <a:noFill/>
          <a:ln w="38100">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a:extLst>
              <a:ext uri="{FF2B5EF4-FFF2-40B4-BE49-F238E27FC236}">
                <a16:creationId xmlns:a16="http://schemas.microsoft.com/office/drawing/2014/main" id="{A7A02C61-C625-DC0D-D2CF-B7212AA2C791}"/>
              </a:ext>
            </a:extLst>
          </p:cNvPr>
          <p:cNvSpPr/>
          <p:nvPr/>
        </p:nvSpPr>
        <p:spPr>
          <a:xfrm>
            <a:off x="2957639" y="1207030"/>
            <a:ext cx="1666959" cy="206347"/>
          </a:xfrm>
          <a:custGeom>
            <a:avLst/>
            <a:gdLst>
              <a:gd name="connsiteX0" fmla="*/ 0 w 1533441"/>
              <a:gd name="connsiteY0" fmla="*/ 0 h 206347"/>
              <a:gd name="connsiteX1" fmla="*/ 36414 w 1533441"/>
              <a:gd name="connsiteY1" fmla="*/ 206347 h 206347"/>
              <a:gd name="connsiteX2" fmla="*/ 1424198 w 1533441"/>
              <a:gd name="connsiteY2" fmla="*/ 206347 h 206347"/>
              <a:gd name="connsiteX3" fmla="*/ 1533441 w 1533441"/>
              <a:gd name="connsiteY3" fmla="*/ 12138 h 206347"/>
              <a:gd name="connsiteX4" fmla="*/ 0 w 1533441"/>
              <a:gd name="connsiteY4" fmla="*/ 0 h 20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441" h="206347">
                <a:moveTo>
                  <a:pt x="0" y="0"/>
                </a:moveTo>
                <a:lnTo>
                  <a:pt x="36414" y="206347"/>
                </a:lnTo>
                <a:lnTo>
                  <a:pt x="1424198" y="206347"/>
                </a:lnTo>
                <a:lnTo>
                  <a:pt x="1533441" y="12138"/>
                </a:lnTo>
                <a:lnTo>
                  <a:pt x="0" y="0"/>
                </a:lnTo>
                <a:close/>
              </a:path>
            </a:pathLst>
          </a:custGeom>
          <a:solidFill>
            <a:srgbClr val="1E7E42"/>
          </a:solidFill>
          <a:ln>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Host Machine</a:t>
            </a:r>
          </a:p>
        </p:txBody>
      </p:sp>
      <p:sp>
        <p:nvSpPr>
          <p:cNvPr id="24" name="Freeform 23">
            <a:extLst>
              <a:ext uri="{FF2B5EF4-FFF2-40B4-BE49-F238E27FC236}">
                <a16:creationId xmlns:a16="http://schemas.microsoft.com/office/drawing/2014/main" id="{88B03DE1-9BDF-A27F-7BB8-8DB98C14839E}"/>
              </a:ext>
            </a:extLst>
          </p:cNvPr>
          <p:cNvSpPr/>
          <p:nvPr/>
        </p:nvSpPr>
        <p:spPr>
          <a:xfrm>
            <a:off x="1917700" y="2431906"/>
            <a:ext cx="5029200" cy="1339850"/>
          </a:xfrm>
          <a:custGeom>
            <a:avLst/>
            <a:gdLst>
              <a:gd name="connsiteX0" fmla="*/ 666750 w 5029200"/>
              <a:gd name="connsiteY0" fmla="*/ 95250 h 1339850"/>
              <a:gd name="connsiteX1" fmla="*/ 0 w 5029200"/>
              <a:gd name="connsiteY1" fmla="*/ 1339850 h 1339850"/>
              <a:gd name="connsiteX2" fmla="*/ 5029200 w 5029200"/>
              <a:gd name="connsiteY2" fmla="*/ 1270000 h 1339850"/>
              <a:gd name="connsiteX3" fmla="*/ 4356100 w 5029200"/>
              <a:gd name="connsiteY3" fmla="*/ 0 h 1339850"/>
              <a:gd name="connsiteX4" fmla="*/ 666750 w 5029200"/>
              <a:gd name="connsiteY4" fmla="*/ 95250 h 133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1339850">
                <a:moveTo>
                  <a:pt x="666750" y="95250"/>
                </a:moveTo>
                <a:lnTo>
                  <a:pt x="0" y="1339850"/>
                </a:lnTo>
                <a:lnTo>
                  <a:pt x="5029200" y="1270000"/>
                </a:lnTo>
                <a:lnTo>
                  <a:pt x="4356100" y="0"/>
                </a:lnTo>
                <a:lnTo>
                  <a:pt x="666750" y="95250"/>
                </a:lnTo>
                <a:close/>
              </a:path>
            </a:pathLst>
          </a:custGeom>
          <a:noFill/>
          <a:ln w="38100">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a:extLst>
              <a:ext uri="{FF2B5EF4-FFF2-40B4-BE49-F238E27FC236}">
                <a16:creationId xmlns:a16="http://schemas.microsoft.com/office/drawing/2014/main" id="{0B27AA9E-4C4B-D9AD-ADE1-3836514327AC}"/>
              </a:ext>
            </a:extLst>
          </p:cNvPr>
          <p:cNvSpPr/>
          <p:nvPr/>
        </p:nvSpPr>
        <p:spPr>
          <a:xfrm>
            <a:off x="2443795" y="2489618"/>
            <a:ext cx="1581993" cy="303451"/>
          </a:xfrm>
          <a:custGeom>
            <a:avLst/>
            <a:gdLst>
              <a:gd name="connsiteX0" fmla="*/ 0 w 1581993"/>
              <a:gd name="connsiteY0" fmla="*/ 303451 h 303451"/>
              <a:gd name="connsiteX1" fmla="*/ 1521302 w 1581993"/>
              <a:gd name="connsiteY1" fmla="*/ 283221 h 303451"/>
              <a:gd name="connsiteX2" fmla="*/ 1581993 w 1581993"/>
              <a:gd name="connsiteY2" fmla="*/ 0 h 303451"/>
              <a:gd name="connsiteX3" fmla="*/ 145656 w 1581993"/>
              <a:gd name="connsiteY3" fmla="*/ 32368 h 303451"/>
              <a:gd name="connsiteX4" fmla="*/ 0 w 1581993"/>
              <a:gd name="connsiteY4" fmla="*/ 303451 h 303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993" h="303451">
                <a:moveTo>
                  <a:pt x="0" y="303451"/>
                </a:moveTo>
                <a:lnTo>
                  <a:pt x="1521302" y="283221"/>
                </a:lnTo>
                <a:lnTo>
                  <a:pt x="1581993" y="0"/>
                </a:lnTo>
                <a:lnTo>
                  <a:pt x="145656" y="32368"/>
                </a:lnTo>
                <a:lnTo>
                  <a:pt x="0" y="303451"/>
                </a:lnTo>
                <a:close/>
              </a:path>
            </a:pathLst>
          </a:custGeom>
          <a:solidFill>
            <a:srgbClr val="006CBA"/>
          </a:solidFill>
          <a:ln>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FPGA Board</a:t>
            </a:r>
          </a:p>
        </p:txBody>
      </p:sp>
      <p:sp>
        <p:nvSpPr>
          <p:cNvPr id="26" name="Freeform 25">
            <a:extLst>
              <a:ext uri="{FF2B5EF4-FFF2-40B4-BE49-F238E27FC236}">
                <a16:creationId xmlns:a16="http://schemas.microsoft.com/office/drawing/2014/main" id="{25F84937-148A-0176-98A1-3C9A01C9E3CF}"/>
              </a:ext>
            </a:extLst>
          </p:cNvPr>
          <p:cNvSpPr/>
          <p:nvPr/>
        </p:nvSpPr>
        <p:spPr>
          <a:xfrm>
            <a:off x="4381500" y="2501756"/>
            <a:ext cx="615950" cy="450850"/>
          </a:xfrm>
          <a:custGeom>
            <a:avLst/>
            <a:gdLst>
              <a:gd name="connsiteX0" fmla="*/ 0 w 615950"/>
              <a:gd name="connsiteY0" fmla="*/ 450850 h 450850"/>
              <a:gd name="connsiteX1" fmla="*/ 9525 w 615950"/>
              <a:gd name="connsiteY1" fmla="*/ 171450 h 450850"/>
              <a:gd name="connsiteX2" fmla="*/ 57150 w 615950"/>
              <a:gd name="connsiteY2" fmla="*/ 171450 h 450850"/>
              <a:gd name="connsiteX3" fmla="*/ 85725 w 615950"/>
              <a:gd name="connsiteY3" fmla="*/ 44450 h 450850"/>
              <a:gd name="connsiteX4" fmla="*/ 273050 w 615950"/>
              <a:gd name="connsiteY4" fmla="*/ 0 h 450850"/>
              <a:gd name="connsiteX5" fmla="*/ 514350 w 615950"/>
              <a:gd name="connsiteY5" fmla="*/ 63500 h 450850"/>
              <a:gd name="connsiteX6" fmla="*/ 530225 w 615950"/>
              <a:gd name="connsiteY6" fmla="*/ 133350 h 450850"/>
              <a:gd name="connsiteX7" fmla="*/ 568325 w 615950"/>
              <a:gd name="connsiteY7" fmla="*/ 161925 h 450850"/>
              <a:gd name="connsiteX8" fmla="*/ 615950 w 615950"/>
              <a:gd name="connsiteY8" fmla="*/ 450850 h 450850"/>
              <a:gd name="connsiteX9" fmla="*/ 0 w 615950"/>
              <a:gd name="connsiteY9"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5950" h="450850">
                <a:moveTo>
                  <a:pt x="0" y="450850"/>
                </a:moveTo>
                <a:lnTo>
                  <a:pt x="9525" y="171450"/>
                </a:lnTo>
                <a:lnTo>
                  <a:pt x="57150" y="171450"/>
                </a:lnTo>
                <a:lnTo>
                  <a:pt x="85725" y="44450"/>
                </a:lnTo>
                <a:lnTo>
                  <a:pt x="273050" y="0"/>
                </a:lnTo>
                <a:lnTo>
                  <a:pt x="514350" y="63500"/>
                </a:lnTo>
                <a:lnTo>
                  <a:pt x="530225" y="133350"/>
                </a:lnTo>
                <a:lnTo>
                  <a:pt x="568325" y="161925"/>
                </a:lnTo>
                <a:lnTo>
                  <a:pt x="615950" y="450850"/>
                </a:lnTo>
                <a:lnTo>
                  <a:pt x="0" y="450850"/>
                </a:lnTo>
                <a:close/>
              </a:path>
            </a:pathLst>
          </a:custGeom>
          <a:noFill/>
          <a:ln w="38100">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a:extLst>
              <a:ext uri="{FF2B5EF4-FFF2-40B4-BE49-F238E27FC236}">
                <a16:creationId xmlns:a16="http://schemas.microsoft.com/office/drawing/2014/main" id="{7538B207-8DD0-08B2-6BAE-7EF1510E36E5}"/>
              </a:ext>
            </a:extLst>
          </p:cNvPr>
          <p:cNvSpPr/>
          <p:nvPr/>
        </p:nvSpPr>
        <p:spPr>
          <a:xfrm>
            <a:off x="4624598" y="2952606"/>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00C60EA2-B2F3-02F0-9E0A-294DFB2FED87}"/>
              </a:ext>
            </a:extLst>
          </p:cNvPr>
          <p:cNvSpPr/>
          <p:nvPr/>
        </p:nvSpPr>
        <p:spPr>
          <a:xfrm rot="16200000">
            <a:off x="4466483" y="3110721"/>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9" name="Rectangle 28">
            <a:extLst>
              <a:ext uri="{FF2B5EF4-FFF2-40B4-BE49-F238E27FC236}">
                <a16:creationId xmlns:a16="http://schemas.microsoft.com/office/drawing/2014/main" id="{30D8093F-4D81-B331-FCCD-AD61838C4100}"/>
              </a:ext>
            </a:extLst>
          </p:cNvPr>
          <p:cNvSpPr/>
          <p:nvPr/>
        </p:nvSpPr>
        <p:spPr>
          <a:xfrm>
            <a:off x="2625725" y="3133581"/>
            <a:ext cx="1682642" cy="2730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RISC-V System</a:t>
            </a:r>
          </a:p>
        </p:txBody>
      </p:sp>
      <p:sp>
        <p:nvSpPr>
          <p:cNvPr id="30" name="Freeform 29">
            <a:extLst>
              <a:ext uri="{FF2B5EF4-FFF2-40B4-BE49-F238E27FC236}">
                <a16:creationId xmlns:a16="http://schemas.microsoft.com/office/drawing/2014/main" id="{60099585-B42B-89A3-2611-B48DC2F571FD}"/>
              </a:ext>
            </a:extLst>
          </p:cNvPr>
          <p:cNvSpPr/>
          <p:nvPr/>
        </p:nvSpPr>
        <p:spPr>
          <a:xfrm>
            <a:off x="5105400" y="2485881"/>
            <a:ext cx="819150" cy="695325"/>
          </a:xfrm>
          <a:custGeom>
            <a:avLst/>
            <a:gdLst>
              <a:gd name="connsiteX0" fmla="*/ 127000 w 819150"/>
              <a:gd name="connsiteY0" fmla="*/ 695325 h 695325"/>
              <a:gd name="connsiteX1" fmla="*/ 0 w 819150"/>
              <a:gd name="connsiteY1" fmla="*/ 31750 h 695325"/>
              <a:gd name="connsiteX2" fmla="*/ 581025 w 819150"/>
              <a:gd name="connsiteY2" fmla="*/ 0 h 695325"/>
              <a:gd name="connsiteX3" fmla="*/ 819150 w 819150"/>
              <a:gd name="connsiteY3" fmla="*/ 660400 h 695325"/>
              <a:gd name="connsiteX4" fmla="*/ 127000 w 819150"/>
              <a:gd name="connsiteY4" fmla="*/ 695325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695325">
                <a:moveTo>
                  <a:pt x="127000" y="695325"/>
                </a:moveTo>
                <a:lnTo>
                  <a:pt x="0" y="31750"/>
                </a:lnTo>
                <a:lnTo>
                  <a:pt x="581025" y="0"/>
                </a:lnTo>
                <a:lnTo>
                  <a:pt x="819150" y="660400"/>
                </a:lnTo>
                <a:lnTo>
                  <a:pt x="127000" y="695325"/>
                </a:lnTo>
                <a:close/>
              </a:path>
            </a:pathLst>
          </a:custGeom>
          <a:noFill/>
          <a:ln w="38100">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Rectangle 30">
            <a:extLst>
              <a:ext uri="{FF2B5EF4-FFF2-40B4-BE49-F238E27FC236}">
                <a16:creationId xmlns:a16="http://schemas.microsoft.com/office/drawing/2014/main" id="{ABFB4926-DE8D-C9DB-8A39-86B2CE615D7E}"/>
              </a:ext>
            </a:extLst>
          </p:cNvPr>
          <p:cNvSpPr/>
          <p:nvPr/>
        </p:nvSpPr>
        <p:spPr>
          <a:xfrm rot="21330135">
            <a:off x="5580549" y="3164734"/>
            <a:ext cx="45719" cy="321954"/>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4333ED37-5FD2-AB80-5473-32379CD7C9EA}"/>
              </a:ext>
            </a:extLst>
          </p:cNvPr>
          <p:cNvSpPr/>
          <p:nvPr/>
        </p:nvSpPr>
        <p:spPr>
          <a:xfrm>
            <a:off x="4572000" y="3378572"/>
            <a:ext cx="2133644" cy="273050"/>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PiM-Enabled DIMM</a:t>
            </a:r>
          </a:p>
        </p:txBody>
      </p:sp>
    </p:spTree>
    <p:extLst>
      <p:ext uri="{BB962C8B-B14F-4D97-AF65-F5344CB8AC3E}">
        <p14:creationId xmlns:p14="http://schemas.microsoft.com/office/powerpoint/2010/main" val="52029823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ACE4-53EC-D441-AA89-AFD4D31D70B5}"/>
              </a:ext>
            </a:extLst>
          </p:cNvPr>
          <p:cNvSpPr>
            <a:spLocks noGrp="1"/>
          </p:cNvSpPr>
          <p:nvPr>
            <p:ph type="title"/>
          </p:nvPr>
        </p:nvSpPr>
        <p:spPr/>
        <p:txBody>
          <a:bodyPr>
            <a:noAutofit/>
          </a:bodyPr>
          <a:lstStyle/>
          <a:p>
            <a:r>
              <a:rPr lang="en-TR" dirty="0"/>
              <a:t>PiDRAM Workflow</a:t>
            </a:r>
          </a:p>
        </p:txBody>
      </p:sp>
      <p:sp>
        <p:nvSpPr>
          <p:cNvPr id="3" name="Content Placeholder 2">
            <a:extLst>
              <a:ext uri="{FF2B5EF4-FFF2-40B4-BE49-F238E27FC236}">
                <a16:creationId xmlns:a16="http://schemas.microsoft.com/office/drawing/2014/main" id="{5A1E3F19-74F6-6244-B70A-5027FCAD45EA}"/>
              </a:ext>
            </a:extLst>
          </p:cNvPr>
          <p:cNvSpPr>
            <a:spLocks noGrp="1"/>
          </p:cNvSpPr>
          <p:nvPr>
            <p:ph idx="1"/>
          </p:nvPr>
        </p:nvSpPr>
        <p:spPr>
          <a:xfrm>
            <a:off x="155488" y="2806354"/>
            <a:ext cx="8815517" cy="3584132"/>
          </a:xfrm>
        </p:spPr>
        <p:txBody>
          <a:bodyPr>
            <a:normAutofit/>
          </a:bodyPr>
          <a:lstStyle/>
          <a:p>
            <a:pPr marL="0" indent="0">
              <a:buNone/>
            </a:pPr>
            <a:r>
              <a:rPr lang="en-TR" sz="2400" b="1" dirty="0"/>
              <a:t>1-</a:t>
            </a:r>
            <a:r>
              <a:rPr lang="en-TR" sz="2400" dirty="0"/>
              <a:t> </a:t>
            </a:r>
            <a:r>
              <a:rPr lang="en-TR" sz="2400" dirty="0">
                <a:solidFill>
                  <a:schemeClr val="accent5"/>
                </a:solidFill>
              </a:rPr>
              <a:t>User application </a:t>
            </a:r>
            <a:r>
              <a:rPr lang="en-TR" sz="2400" dirty="0"/>
              <a:t>interfaces with the OS via </a:t>
            </a:r>
            <a:r>
              <a:rPr lang="en-TR" sz="2400" dirty="0">
                <a:solidFill>
                  <a:schemeClr val="accent5"/>
                </a:solidFill>
              </a:rPr>
              <a:t>system calls</a:t>
            </a:r>
          </a:p>
          <a:p>
            <a:pPr marL="0" indent="0">
              <a:buNone/>
            </a:pPr>
            <a:r>
              <a:rPr lang="en-TR" sz="2400" b="1" dirty="0"/>
              <a:t>2-</a:t>
            </a:r>
            <a:r>
              <a:rPr lang="en-TR" sz="2400" dirty="0"/>
              <a:t> OS uses </a:t>
            </a:r>
            <a:r>
              <a:rPr lang="en-TR" sz="2400" dirty="0">
                <a:solidFill>
                  <a:schemeClr val="accent5"/>
                </a:solidFill>
              </a:rPr>
              <a:t>PuM Operations Library (pumolib)</a:t>
            </a:r>
            <a:r>
              <a:rPr lang="en-TR" sz="2400" dirty="0"/>
              <a:t> to </a:t>
            </a:r>
            <a:r>
              <a:rPr lang="en-TR" sz="2400" dirty="0">
                <a:solidFill>
                  <a:schemeClr val="accent5"/>
                </a:solidFill>
              </a:rPr>
              <a:t>convey operation related information </a:t>
            </a:r>
            <a:r>
              <a:rPr lang="en-TR" sz="2400" dirty="0"/>
              <a:t>to the hardware </a:t>
            </a:r>
            <a:r>
              <a:rPr lang="en-TR" sz="2400" i="1" dirty="0"/>
              <a:t>using</a:t>
            </a:r>
          </a:p>
          <a:p>
            <a:pPr marL="0" indent="0">
              <a:buNone/>
            </a:pPr>
            <a:r>
              <a:rPr lang="en-TR" sz="2400" dirty="0"/>
              <a:t>	</a:t>
            </a:r>
            <a:r>
              <a:rPr lang="en-TR" sz="2400" b="1" dirty="0"/>
              <a:t>3-</a:t>
            </a:r>
            <a:r>
              <a:rPr lang="en-TR" sz="2400" dirty="0"/>
              <a:t> STORE instructions that target the memory 	mapped registers of the </a:t>
            </a:r>
            <a:r>
              <a:rPr lang="en-TR" sz="2400" dirty="0">
                <a:solidFill>
                  <a:schemeClr val="accent5"/>
                </a:solidFill>
              </a:rPr>
              <a:t>PuM Operations Controller (POC)</a:t>
            </a:r>
          </a:p>
          <a:p>
            <a:pPr marL="0" indent="0">
              <a:buNone/>
            </a:pPr>
            <a:r>
              <a:rPr lang="en-TR" sz="2400" b="1" dirty="0"/>
              <a:t>4- </a:t>
            </a:r>
            <a:r>
              <a:rPr lang="en-TR" sz="2400" dirty="0">
                <a:solidFill>
                  <a:schemeClr val="accent5"/>
                </a:solidFill>
              </a:rPr>
              <a:t>POC oversees the execution </a:t>
            </a:r>
            <a:r>
              <a:rPr lang="en-TR" sz="2400" dirty="0"/>
              <a:t>of a PuM operation (e.g., RowClone, bulk bitwise operations)</a:t>
            </a:r>
          </a:p>
          <a:p>
            <a:pPr marL="0" indent="0">
              <a:buNone/>
            </a:pPr>
            <a:r>
              <a:rPr lang="en-TR" sz="2400" b="1" dirty="0"/>
              <a:t>5-</a:t>
            </a:r>
            <a:r>
              <a:rPr lang="en-TR" sz="2400" dirty="0"/>
              <a:t> Scheduler arbitrates between regular (load, store) and PuM operations and issues </a:t>
            </a:r>
            <a:r>
              <a:rPr lang="en-TR" sz="2400" dirty="0">
                <a:solidFill>
                  <a:schemeClr val="accent5"/>
                </a:solidFill>
              </a:rPr>
              <a:t>DRAM commands with custom timings</a:t>
            </a:r>
          </a:p>
        </p:txBody>
      </p:sp>
      <p:sp>
        <p:nvSpPr>
          <p:cNvPr id="4" name="Slide Number Placeholder 3">
            <a:extLst>
              <a:ext uri="{FF2B5EF4-FFF2-40B4-BE49-F238E27FC236}">
                <a16:creationId xmlns:a16="http://schemas.microsoft.com/office/drawing/2014/main" id="{811ECF6D-0A84-A74B-9895-C24C3B53585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19D2B53-EDAE-4B41-B849-8916FA40BCB6}" type="slidenum">
              <a:rPr kumimoji="0" lang="en-US" sz="1600" b="1" i="0" u="none" strike="noStrike" kern="1200" cap="none" spc="0" normalizeH="0" baseline="0" noProof="0" smtClean="0">
                <a:ln>
                  <a:noFill/>
                </a:ln>
                <a:solidFill>
                  <a:prstClr val="black"/>
                </a:solidFill>
                <a:effectLst/>
                <a:uLnTx/>
                <a:uFillTx/>
                <a:latin typeface="Trebuchet MS" panose="020B0603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97</a:t>
            </a:fld>
            <a:endParaRPr kumimoji="0" lang="en-US" sz="1600" b="1"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pic>
        <p:nvPicPr>
          <p:cNvPr id="5" name="Picture 4">
            <a:extLst>
              <a:ext uri="{FF2B5EF4-FFF2-40B4-BE49-F238E27FC236}">
                <a16:creationId xmlns:a16="http://schemas.microsoft.com/office/drawing/2014/main" id="{5395ED0A-4CC2-8941-9EAC-9D86662954BE}"/>
              </a:ext>
            </a:extLst>
          </p:cNvPr>
          <p:cNvPicPr>
            <a:picLocks noChangeAspect="1"/>
          </p:cNvPicPr>
          <p:nvPr/>
        </p:nvPicPr>
        <p:blipFill>
          <a:blip r:embed="rId2"/>
          <a:stretch>
            <a:fillRect/>
          </a:stretch>
        </p:blipFill>
        <p:spPr>
          <a:xfrm>
            <a:off x="0" y="909943"/>
            <a:ext cx="9144000" cy="1896411"/>
          </a:xfrm>
          <a:prstGeom prst="rect">
            <a:avLst/>
          </a:prstGeom>
        </p:spPr>
      </p:pic>
    </p:spTree>
    <p:extLst>
      <p:ext uri="{BB962C8B-B14F-4D97-AF65-F5344CB8AC3E}">
        <p14:creationId xmlns:p14="http://schemas.microsoft.com/office/powerpoint/2010/main" val="32563393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 Using 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pic>
        <p:nvPicPr>
          <p:cNvPr id="5" name="Picture 4">
            <a:extLst>
              <a:ext uri="{FF2B5EF4-FFF2-40B4-BE49-F238E27FC236}">
                <a16:creationId xmlns:a16="http://schemas.microsoft.com/office/drawing/2014/main" id="{09224E90-C360-B388-5097-BBE3A0F83251}"/>
              </a:ext>
            </a:extLst>
          </p:cNvPr>
          <p:cNvPicPr>
            <a:picLocks noChangeAspect="1"/>
          </p:cNvPicPr>
          <p:nvPr/>
        </p:nvPicPr>
        <p:blipFill>
          <a:blip r:embed="rId5"/>
          <a:stretch>
            <a:fillRect/>
          </a:stretch>
        </p:blipFill>
        <p:spPr>
          <a:xfrm>
            <a:off x="2222312" y="908720"/>
            <a:ext cx="4623175" cy="4548608"/>
          </a:xfrm>
          <a:prstGeom prst="rect">
            <a:avLst/>
          </a:prstGeom>
        </p:spPr>
      </p:pic>
    </p:spTree>
    <p:extLst>
      <p:ext uri="{BB962C8B-B14F-4D97-AF65-F5344CB8AC3E}">
        <p14:creationId xmlns:p14="http://schemas.microsoft.com/office/powerpoint/2010/main" val="409563471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US" sz="2800" dirty="0"/>
              <a:t>Microbenchmark Copy/Initialization Throughput</a:t>
            </a:r>
            <a:endParaRPr lang="en-TR" sz="2800" dirty="0"/>
          </a:p>
        </p:txBody>
      </p:sp>
      <p:pic>
        <p:nvPicPr>
          <p:cNvPr id="9" name="Content Placeholder 8">
            <a:extLst>
              <a:ext uri="{FF2B5EF4-FFF2-40B4-BE49-F238E27FC236}">
                <a16:creationId xmlns:a16="http://schemas.microsoft.com/office/drawing/2014/main" id="{E051C46A-9C47-674C-AE42-9B3CBB0D112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75130" y="1331302"/>
            <a:ext cx="7576103" cy="3398821"/>
          </a:xfrm>
          <a:prstGeom prst="rect">
            <a:avLst/>
          </a:prstGeom>
        </p:spPr>
      </p:pic>
      <p:sp>
        <p:nvSpPr>
          <p:cNvPr id="7" name="Rectangle 6">
            <a:extLst>
              <a:ext uri="{FF2B5EF4-FFF2-40B4-BE49-F238E27FC236}">
                <a16:creationId xmlns:a16="http://schemas.microsoft.com/office/drawing/2014/main" id="{9A61C9F5-2C65-CE47-82B8-2FB7FC48B9D5}"/>
              </a:ext>
            </a:extLst>
          </p:cNvPr>
          <p:cNvSpPr/>
          <p:nvPr/>
        </p:nvSpPr>
        <p:spPr>
          <a:xfrm>
            <a:off x="237003" y="4930515"/>
            <a:ext cx="8652358" cy="1378425"/>
          </a:xfrm>
          <a:prstGeom prst="rect">
            <a:avLst/>
          </a:prstGeom>
          <a:solidFill>
            <a:schemeClr val="accent1">
              <a:lumMod val="40000"/>
              <a:lumOff val="6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In-DRAM Copy and Initialization </a:t>
            </a:r>
            <a:b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TR" sz="3200" b="1" i="0" u="none" strike="noStrike" kern="1200" cap="none" spc="0" normalizeH="0" baseline="0" noProof="0" dirty="0">
                <a:ln>
                  <a:noFill/>
                </a:ln>
                <a:solidFill>
                  <a:srgbClr val="FF0000"/>
                </a:solidFill>
                <a:effectLst/>
                <a:uLnTx/>
                <a:uFillTx/>
                <a:latin typeface="Calibri" panose="020F0502020204030204"/>
                <a:ea typeface="+mn-ea"/>
                <a:cs typeface="+mn-cs"/>
              </a:rPr>
              <a:t>improve throughput by 119x </a:t>
            </a:r>
            <a:r>
              <a:rPr kumimoji="0" lang="en-TR" sz="3200" b="1" i="0" u="none" strike="noStrike" kern="1200" cap="none" spc="0" normalizeH="0" baseline="0" noProof="0">
                <a:ln>
                  <a:noFill/>
                </a:ln>
                <a:solidFill>
                  <a:srgbClr val="FF0000"/>
                </a:solidFill>
                <a:effectLst/>
                <a:uLnTx/>
                <a:uFillTx/>
                <a:latin typeface="Calibri" panose="020F0502020204030204"/>
                <a:ea typeface="+mn-ea"/>
                <a:cs typeface="+mn-cs"/>
              </a:rPr>
              <a:t>and 89x</a:t>
            </a:r>
            <a:endParaRPr kumimoji="0" lang="en-TR"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7885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1|0.2|0.1|0.1|0.1"/>
</p:tagLst>
</file>

<file path=ppt/tags/tag2.xml><?xml version="1.0" encoding="utf-8"?>
<p:tagLst xmlns:a="http://schemas.openxmlformats.org/drawingml/2006/main" xmlns:r="http://schemas.openxmlformats.org/officeDocument/2006/relationships" xmlns:p="http://schemas.openxmlformats.org/presentationml/2006/main">
  <p:tag name="TIMING" val="|0.1"/>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28.5|1.1|0.7|1.2|0.5|13.7|1|5.9|1.2|10"/>
</p:tagLst>
</file>

<file path=ppt/theme/_rels/theme3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9.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6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2"/>
          </a:solidFill>
          <a:tailEnd type="arrow"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9.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7_Office Theme">
  <a:themeElements>
    <a:clrScheme name="Pallet 1">
      <a:dk1>
        <a:srgbClr val="000000"/>
      </a:dk1>
      <a:lt1>
        <a:srgbClr val="FFFFFF"/>
      </a:lt1>
      <a:dk2>
        <a:srgbClr val="44546A"/>
      </a:dk2>
      <a:lt2>
        <a:srgbClr val="E7E6E6"/>
      </a:lt2>
      <a:accent1>
        <a:srgbClr val="FF595E"/>
      </a:accent1>
      <a:accent2>
        <a:srgbClr val="FFCA3A"/>
      </a:accent2>
      <a:accent3>
        <a:srgbClr val="8AC926"/>
      </a:accent3>
      <a:accent4>
        <a:srgbClr val="1982C3"/>
      </a:accent4>
      <a:accent5>
        <a:srgbClr val="694C93"/>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M Brainstorming -- 30.08.21" id="{966920FC-F2B4-C940-BBF3-E90989E26CA9}" vid="{5F022765-BD2C-3444-8327-2183C6EE3EBB}"/>
    </a:ext>
  </a:extLst>
</a:theme>
</file>

<file path=ppt/theme/theme72.xml><?xml version="1.0" encoding="utf-8"?>
<a:theme xmlns:a="http://schemas.openxmlformats.org/drawingml/2006/main" name="9_Office Theme">
  <a:themeElements>
    <a:clrScheme name="Medy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3.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7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336386</TotalTime>
  <Words>9261</Words>
  <Application>Microsoft Macintosh PowerPoint</Application>
  <PresentationFormat>On-screen Show (4:3)</PresentationFormat>
  <Paragraphs>1551</Paragraphs>
  <Slides>113</Slides>
  <Notes>63</Notes>
  <HiddenSlides>0</HiddenSlides>
  <MMClips>0</MMClips>
  <ScaleCrop>false</ScaleCrop>
  <HeadingPairs>
    <vt:vector size="6" baseType="variant">
      <vt:variant>
        <vt:lpstr>Fonts Used</vt:lpstr>
      </vt:variant>
      <vt:variant>
        <vt:i4>19</vt:i4>
      </vt:variant>
      <vt:variant>
        <vt:lpstr>Theme</vt:lpstr>
      </vt:variant>
      <vt:variant>
        <vt:i4>73</vt:i4>
      </vt:variant>
      <vt:variant>
        <vt:lpstr>Slide Titles</vt:lpstr>
      </vt:variant>
      <vt:variant>
        <vt:i4>113</vt:i4>
      </vt:variant>
    </vt:vector>
  </HeadingPairs>
  <TitlesOfParts>
    <vt:vector size="205" baseType="lpstr">
      <vt:lpstr>JetBrains Mono</vt:lpstr>
      <vt:lpstr>Myriad Pro Bold Cond</vt:lpstr>
      <vt:lpstr>Arial</vt:lpstr>
      <vt:lpstr>Arial Rounded MT Bold</vt:lpstr>
      <vt:lpstr>Avenir Next</vt:lpstr>
      <vt:lpstr>Calibri</vt:lpstr>
      <vt:lpstr>Calibri Light</vt:lpstr>
      <vt:lpstr>Cambria</vt:lpstr>
      <vt:lpstr>Cambria Math</vt:lpstr>
      <vt:lpstr>Corbel</vt:lpstr>
      <vt:lpstr>Courier New</vt:lpstr>
      <vt:lpstr>Garamond</vt:lpstr>
      <vt:lpstr>Gill Sans MT</vt:lpstr>
      <vt:lpstr>Helvetica Neue</vt:lpstr>
      <vt:lpstr>Lucida Grande</vt:lpstr>
      <vt:lpstr>Tahoma</vt:lpstr>
      <vt:lpstr>Times New Roman</vt:lpstr>
      <vt:lpstr>Trebuchet MS</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156_Edge</vt:lpstr>
      <vt:lpstr>159_Edge</vt:lpstr>
      <vt:lpstr>safari</vt:lpstr>
      <vt:lpstr>5_Edge</vt:lpstr>
      <vt:lpstr>7_Edge</vt:lpstr>
      <vt:lpstr>18_Edge</vt:lpstr>
      <vt:lpstr>19_Edge</vt:lpstr>
      <vt:lpstr>11_Edge</vt:lpstr>
      <vt:lpstr>14_Edge</vt:lpstr>
      <vt:lpstr>2_Edge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16_Edge</vt:lpstr>
      <vt:lpstr>12_Edge</vt:lpstr>
      <vt:lpstr>Metropolitan_bullet</vt:lpstr>
      <vt:lpstr>8_Office Theme</vt:lpstr>
      <vt:lpstr>157_Edge</vt:lpstr>
      <vt:lpstr>31_Edge</vt:lpstr>
      <vt:lpstr>34_Edge</vt:lpstr>
      <vt:lpstr>Office Theme</vt:lpstr>
      <vt:lpstr>43_Edge</vt:lpstr>
      <vt:lpstr>26_Edge</vt:lpstr>
      <vt:lpstr>14_Office Theme</vt:lpstr>
      <vt:lpstr>6_Office Theme</vt:lpstr>
      <vt:lpstr>Custom Design</vt:lpstr>
      <vt:lpstr>7_Office Theme</vt:lpstr>
      <vt:lpstr>9_Office Theme</vt:lpstr>
      <vt:lpstr>BEER</vt:lpstr>
      <vt:lpstr>Tutorial on  Memory-Centric Computing: Processing-Using-Memory</vt:lpstr>
      <vt:lpstr>Agenda </vt:lpstr>
      <vt:lpstr>Processing in Memory:   Two Approaches</vt:lpstr>
      <vt:lpstr>Starting Simple: Data Copy and Initialization</vt:lpstr>
      <vt:lpstr>Today’s Systems: Bulk Data Copy</vt:lpstr>
      <vt:lpstr>Future Systems: In-Memory Copy</vt:lpstr>
      <vt:lpstr>Brief Review:    Inside A DRAM Chip</vt:lpstr>
      <vt:lpstr>Inside a DRAM Chip </vt:lpstr>
      <vt:lpstr>Inside a DRAM Chip: Another View </vt:lpstr>
      <vt:lpstr>DRAM Cell Operation</vt:lpstr>
      <vt:lpstr>DRAM Cell Operation (1/3)</vt:lpstr>
      <vt:lpstr>DRAM Cell Operation (2/3)</vt:lpstr>
      <vt:lpstr>DRAM Cell Operation (3/3)</vt:lpstr>
      <vt:lpstr>Future Systems: In-Memory Copy</vt:lpstr>
      <vt:lpstr>RowClone: In-DRAM Row Copy</vt:lpstr>
      <vt:lpstr>RowClone: Intra-Subarray</vt:lpstr>
      <vt:lpstr>RowClone: Latency and Energy Savings</vt:lpstr>
      <vt:lpstr>More on RowClone</vt:lpstr>
      <vt:lpstr>RowClone Extensions and Follow-Up Work</vt:lpstr>
      <vt:lpstr>LISA: Increasing Connectivity in DRAM</vt:lpstr>
      <vt:lpstr>Moving Data Inside DRAM?</vt:lpstr>
      <vt:lpstr>Key Idea and Applications</vt:lpstr>
      <vt:lpstr>More on LISA</vt:lpstr>
      <vt:lpstr>FIGARO: Fine-Grained In-DRAM Copy</vt:lpstr>
      <vt:lpstr>Network-On-Memory: Fast Inter-Bank Copy</vt:lpstr>
      <vt:lpstr>(Truly) In-Memory Computation </vt:lpstr>
      <vt:lpstr>In-DRAM AND/OR: Triple Row Activation</vt:lpstr>
      <vt:lpstr>In-DRAM Bulk Bitwise AND/OR Operation</vt:lpstr>
      <vt:lpstr>More on In-DRAM Bulk AND/OR</vt:lpstr>
      <vt:lpstr>In-DRAM NOT: Dual Contact Cell</vt:lpstr>
      <vt:lpstr>In-DRAM NOT Operation</vt:lpstr>
      <vt:lpstr>Performance: In-DRAM Bitwise Operations</vt:lpstr>
      <vt:lpstr>Energy of In-DRAM Bitwise Operations</vt:lpstr>
      <vt:lpstr>Bulk Bitwise Operations in Workloads</vt:lpstr>
      <vt:lpstr>In-DRAM Acceleration of Database Queries</vt:lpstr>
      <vt:lpstr>More on Ambit</vt:lpstr>
      <vt:lpstr>In-DRAM Bulk Bitwise Execution</vt:lpstr>
      <vt:lpstr>SIMDRAM Framework</vt:lpstr>
      <vt:lpstr>SIMDRAM Framework: Overview </vt:lpstr>
      <vt:lpstr>SIMDRAM Framework: Step 1 </vt:lpstr>
      <vt:lpstr>PowerPoint Presentation</vt:lpstr>
      <vt:lpstr>PowerPoint Presentation</vt:lpstr>
      <vt:lpstr>SIMDRAM Framework: Step 2 </vt:lpstr>
      <vt:lpstr>Step 2: µProgram Generation</vt:lpstr>
      <vt:lpstr>SIMDRAM Framework: Step 3 </vt:lpstr>
      <vt:lpstr>Step 3: µProgram Execution</vt:lpstr>
      <vt:lpstr>More in the Paper</vt:lpstr>
      <vt:lpstr>SIMDRAM Key Results</vt:lpstr>
      <vt:lpstr>More on SIMDRAM</vt:lpstr>
      <vt:lpstr>SIMDRAM: Follow-Ups</vt:lpstr>
      <vt:lpstr>Limitations of PUD Systems:  Overview</vt:lpstr>
      <vt:lpstr>Problem &amp; Goal</vt:lpstr>
      <vt:lpstr>MIMDRAM:  Key Idea (I)</vt:lpstr>
      <vt:lpstr>MIMDRAM:  Key Idea (II)</vt:lpstr>
      <vt:lpstr>MIMDRAM:  Key Idea (III)</vt:lpstr>
      <vt:lpstr>MIMDRAM:  Key Idea (III)</vt:lpstr>
      <vt:lpstr>MIMDRAM:  Key Idea (III)</vt:lpstr>
      <vt:lpstr>MIMDRAM:  Key Idea (III)</vt:lpstr>
      <vt:lpstr>MIMDRAM:  Overview</vt:lpstr>
      <vt:lpstr>MIMDRAM:  Modifications to DRAM Chip</vt:lpstr>
      <vt:lpstr>MIMDRAM:  Control Unit Design</vt:lpstr>
      <vt:lpstr>MIMDRAM:  Compiler Support</vt:lpstr>
      <vt:lpstr>Evaluation:  Single Application Analysis – Energy Efficiency</vt:lpstr>
      <vt:lpstr>More on MIMDRAM</vt:lpstr>
      <vt:lpstr>In-DRAM Physical Unclonable Functions</vt:lpstr>
      <vt:lpstr>In-DRAM True Random Number Generation</vt:lpstr>
      <vt:lpstr>In-DRAM True Random Number Generation</vt:lpstr>
      <vt:lpstr>In-DRAM True Random Number Generation</vt:lpstr>
      <vt:lpstr>In-DRAM Lookup-Table Based Execution</vt:lpstr>
      <vt:lpstr>Limitations of Processing-using-DRAM</vt:lpstr>
      <vt:lpstr>The Goal of pLUTo</vt:lpstr>
      <vt:lpstr>PowerPoint Presentation</vt:lpstr>
      <vt:lpstr>PowerPoint Presentation</vt:lpstr>
      <vt:lpstr>PowerPoint Presentation</vt:lpstr>
      <vt:lpstr>PowerPoint Presentation</vt:lpstr>
      <vt:lpstr>PowerPoint Presentation</vt:lpstr>
      <vt:lpstr>PowerPoint Presentation</vt:lpstr>
      <vt:lpstr>More Results in the Paper</vt:lpstr>
      <vt:lpstr>SRC TECHCON Presentation</vt:lpstr>
      <vt:lpstr>Bulk Bitwise Operations in Real DRAM Chips</vt:lpstr>
      <vt:lpstr>The Capability of COTS DRAM Chips </vt:lpstr>
      <vt:lpstr>DRAM Testing Infrastructure</vt:lpstr>
      <vt:lpstr>DRAM Chips Tested</vt:lpstr>
      <vt:lpstr>The Capability of COTS DRAM Chips </vt:lpstr>
      <vt:lpstr>Characterization Methodology</vt:lpstr>
      <vt:lpstr>Key Results</vt:lpstr>
      <vt:lpstr>The Capability of COTS DRAM Chips </vt:lpstr>
      <vt:lpstr>Characterization Methodology</vt:lpstr>
      <vt:lpstr>Key Takeaways from In-DRAM NOT Operation</vt:lpstr>
      <vt:lpstr>The Capability of COTS DRAM Chips </vt:lpstr>
      <vt:lpstr>Key Idea</vt:lpstr>
      <vt:lpstr>Two-Input AND and NAND Operations</vt:lpstr>
      <vt:lpstr>Key Takeaways from In-DRAM Operations</vt:lpstr>
      <vt:lpstr>Real Processing Using Memory Prototype</vt:lpstr>
      <vt:lpstr>PiDRAM</vt:lpstr>
      <vt:lpstr>Real Processing Using Memory Prototype</vt:lpstr>
      <vt:lpstr>PiDRAM Workflow</vt:lpstr>
      <vt:lpstr>Real Processing Using Memory Prototype</vt:lpstr>
      <vt:lpstr>Microbenchmark Copy/Initialization Throughput</vt:lpstr>
      <vt:lpstr>PiDRAM is Open Source</vt:lpstr>
      <vt:lpstr>Extended Version on ArXiv</vt:lpstr>
      <vt:lpstr>Long Talk + Tutorial on Youtube</vt:lpstr>
      <vt:lpstr>In-DRAM Physical Unclonable Functions</vt:lpstr>
      <vt:lpstr>In-DRAM True Random Number Generation</vt:lpstr>
      <vt:lpstr>In-DRAM True Random Number Generation</vt:lpstr>
      <vt:lpstr>In-DRAM True Random Number Generation</vt:lpstr>
      <vt:lpstr>Pinatubo: RowClone and Bitwise Ops in PCM</vt:lpstr>
      <vt:lpstr>Pinatubo: RowClone and Bitwise Ops in PCM</vt:lpstr>
      <vt:lpstr>In-Flash Bulk Bitwise Execution</vt:lpstr>
      <vt:lpstr>Aside: In-Memory Crossbar Computation</vt:lpstr>
      <vt:lpstr>Aside: In-Memory Crossbar Computation</vt:lpstr>
      <vt:lpstr>Tutorial on  Memory-Centric Computing: Processing-Using-Memory</vt:lpstr>
      <vt:lpstr>Agenda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3243</cp:revision>
  <cp:lastPrinted>2017-12-05T03:30:35Z</cp:lastPrinted>
  <dcterms:created xsi:type="dcterms:W3CDTF">2010-10-08T20:41:54Z</dcterms:created>
  <dcterms:modified xsi:type="dcterms:W3CDTF">2024-06-28T18:52:45Z</dcterms:modified>
</cp:coreProperties>
</file>