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7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8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9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heme/theme50.xml" ContentType="application/vnd.openxmlformats-officedocument.theme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1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54.xml" ContentType="application/vnd.openxmlformats-officedocument.theme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8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theme/theme62.xml" ContentType="application/vnd.openxmlformats-officedocument.theme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3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64.xml" ContentType="application/vnd.openxmlformats-officedocument.theme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85" r:id="rId37"/>
    <p:sldMasterId id="2147488097" r:id="rId38"/>
    <p:sldMasterId id="2147488265" r:id="rId39"/>
    <p:sldMasterId id="2147488340" r:id="rId40"/>
    <p:sldMasterId id="2147488378" r:id="rId41"/>
    <p:sldMasterId id="2147488559" r:id="rId42"/>
    <p:sldMasterId id="2147488637" r:id="rId43"/>
    <p:sldMasterId id="2147488747" r:id="rId44"/>
    <p:sldMasterId id="2147488978" r:id="rId45"/>
    <p:sldMasterId id="2147488991" r:id="rId46"/>
    <p:sldMasterId id="2147489016" r:id="rId47"/>
    <p:sldMasterId id="2147489028" r:id="rId48"/>
    <p:sldMasterId id="2147489084" r:id="rId49"/>
    <p:sldMasterId id="2147489216" r:id="rId50"/>
    <p:sldMasterId id="2147489228" r:id="rId51"/>
    <p:sldMasterId id="2147489252" r:id="rId52"/>
    <p:sldMasterId id="2147489265" r:id="rId53"/>
    <p:sldMasterId id="2147489277" r:id="rId54"/>
    <p:sldMasterId id="2147489289" r:id="rId55"/>
    <p:sldMasterId id="2147489550" r:id="rId56"/>
    <p:sldMasterId id="2147489562" r:id="rId57"/>
    <p:sldMasterId id="2147489587" r:id="rId58"/>
    <p:sldMasterId id="2147489643" r:id="rId59"/>
    <p:sldMasterId id="2147489805" r:id="rId60"/>
    <p:sldMasterId id="2147489925" r:id="rId61"/>
    <p:sldMasterId id="2147489950" r:id="rId62"/>
    <p:sldMasterId id="2147490040" r:id="rId63"/>
    <p:sldMasterId id="2147490070" r:id="rId64"/>
    <p:sldMasterId id="2147490114" r:id="rId65"/>
  </p:sldMasterIdLst>
  <p:notesMasterIdLst>
    <p:notesMasterId r:id="rId91"/>
  </p:notesMasterIdLst>
  <p:handoutMasterIdLst>
    <p:handoutMasterId r:id="rId92"/>
  </p:handoutMasterIdLst>
  <p:sldIdLst>
    <p:sldId id="7705" r:id="rId66"/>
    <p:sldId id="7682" r:id="rId67"/>
    <p:sldId id="6063" r:id="rId68"/>
    <p:sldId id="6064" r:id="rId69"/>
    <p:sldId id="3792" r:id="rId70"/>
    <p:sldId id="7220" r:id="rId71"/>
    <p:sldId id="7221" r:id="rId72"/>
    <p:sldId id="7223" r:id="rId73"/>
    <p:sldId id="5771" r:id="rId74"/>
    <p:sldId id="7244" r:id="rId75"/>
    <p:sldId id="7121" r:id="rId76"/>
    <p:sldId id="7275" r:id="rId77"/>
    <p:sldId id="7396" r:id="rId78"/>
    <p:sldId id="7663" r:id="rId79"/>
    <p:sldId id="7609" r:id="rId80"/>
    <p:sldId id="7593" r:id="rId81"/>
    <p:sldId id="7592" r:id="rId82"/>
    <p:sldId id="7577" r:id="rId83"/>
    <p:sldId id="7578" r:id="rId84"/>
    <p:sldId id="7605" r:id="rId85"/>
    <p:sldId id="7986" r:id="rId86"/>
    <p:sldId id="8068" r:id="rId87"/>
    <p:sldId id="6038" r:id="rId88"/>
    <p:sldId id="7060" r:id="rId89"/>
    <p:sldId id="8069" r:id="rId9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0" autoAdjust="0"/>
    <p:restoredTop sz="95473" autoAdjust="0"/>
  </p:normalViewPr>
  <p:slideViewPr>
    <p:cSldViewPr>
      <p:cViewPr varScale="1">
        <p:scale>
          <a:sx n="120" d="100"/>
          <a:sy n="120" d="100"/>
        </p:scale>
        <p:origin x="19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" Target="slides/slide3.xml"/><Relationship Id="rId84" Type="http://schemas.openxmlformats.org/officeDocument/2006/relationships/slide" Target="slides/slide19.xml"/><Relationship Id="rId89" Type="http://schemas.openxmlformats.org/officeDocument/2006/relationships/slide" Target="slides/slide2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9.xml"/><Relationship Id="rId79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5.xml"/><Relationship Id="rId95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7.xml"/><Relationship Id="rId80" Type="http://schemas.openxmlformats.org/officeDocument/2006/relationships/slide" Target="slides/slide15.xml"/><Relationship Id="rId85" Type="http://schemas.openxmlformats.org/officeDocument/2006/relationships/slide" Target="slides/slide20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5.xml"/><Relationship Id="rId75" Type="http://schemas.openxmlformats.org/officeDocument/2006/relationships/slide" Target="slides/slide10.xml"/><Relationship Id="rId83" Type="http://schemas.openxmlformats.org/officeDocument/2006/relationships/slide" Target="slides/slide18.xml"/><Relationship Id="rId88" Type="http://schemas.openxmlformats.org/officeDocument/2006/relationships/slide" Target="slides/slide23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" Target="slides/slide8.xml"/><Relationship Id="rId78" Type="http://schemas.openxmlformats.org/officeDocument/2006/relationships/slide" Target="slides/slide13.xml"/><Relationship Id="rId81" Type="http://schemas.openxmlformats.org/officeDocument/2006/relationships/slide" Target="slides/slide16.xml"/><Relationship Id="rId86" Type="http://schemas.openxmlformats.org/officeDocument/2006/relationships/slide" Target="slides/slide2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.xml"/><Relationship Id="rId87" Type="http://schemas.openxmlformats.org/officeDocument/2006/relationships/slide" Target="slides/slide22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89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75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890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 we have taken processor-centric system design a bit too far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2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2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18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12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62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1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5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Relationship Id="rId4" Type="http://schemas.openxmlformats.org/officeDocument/2006/relationships/image" Target="../media/image9.jpeg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4424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096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1335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95624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177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2028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4274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080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79627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578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5550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9743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9720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5511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83406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93931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70050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8315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3404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1665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62561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80996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4563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37754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Relationship Id="rId14" Type="http://schemas.openxmlformats.org/officeDocument/2006/relationships/image" Target="../media/image1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51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6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Relationship Id="rId14" Type="http://schemas.openxmlformats.org/officeDocument/2006/relationships/image" Target="../media/image1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7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96.xml"/><Relationship Id="rId12" Type="http://schemas.openxmlformats.org/officeDocument/2006/relationships/slideLayout" Target="../slideLayouts/slideLayout601.xml"/><Relationship Id="rId2" Type="http://schemas.openxmlformats.org/officeDocument/2006/relationships/slideLayout" Target="../slideLayouts/slideLayout591.xml"/><Relationship Id="rId1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95.xml"/><Relationship Id="rId11" Type="http://schemas.openxmlformats.org/officeDocument/2006/relationships/slideLayout" Target="../slideLayouts/slideLayout600.xml"/><Relationship Id="rId5" Type="http://schemas.openxmlformats.org/officeDocument/2006/relationships/slideLayout" Target="../slideLayouts/slideLayout594.xml"/><Relationship Id="rId10" Type="http://schemas.openxmlformats.org/officeDocument/2006/relationships/slideLayout" Target="../slideLayouts/slideLayout599.xml"/><Relationship Id="rId4" Type="http://schemas.openxmlformats.org/officeDocument/2006/relationships/slideLayout" Target="../slideLayouts/slideLayout593.xml"/><Relationship Id="rId9" Type="http://schemas.openxmlformats.org/officeDocument/2006/relationships/slideLayout" Target="../slideLayouts/slideLayout598.xml"/><Relationship Id="rId14" Type="http://schemas.openxmlformats.org/officeDocument/2006/relationships/image" Target="../media/image1.pn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slideLayout" Target="../slideLayouts/slideLayout635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Relationship Id="rId14" Type="http://schemas.openxmlformats.org/officeDocument/2006/relationships/image" Target="../media/image1.pn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Relationship Id="rId14" Type="http://schemas.openxmlformats.org/officeDocument/2006/relationships/image" Target="../media/image1.png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3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5" Type="http://schemas.openxmlformats.org/officeDocument/2006/relationships/theme" Target="../theme/theme62.xml"/><Relationship Id="rId4" Type="http://schemas.openxmlformats.org/officeDocument/2006/relationships/slideLayout" Target="../slideLayouts/slideLayout674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7.xml"/><Relationship Id="rId2" Type="http://schemas.openxmlformats.org/officeDocument/2006/relationships/slideLayout" Target="../slideLayouts/slideLayout676.xml"/><Relationship Id="rId1" Type="http://schemas.openxmlformats.org/officeDocument/2006/relationships/slideLayout" Target="../slideLayouts/slideLayout675.xml"/><Relationship Id="rId5" Type="http://schemas.openxmlformats.org/officeDocument/2006/relationships/theme" Target="../theme/theme63.xml"/><Relationship Id="rId4" Type="http://schemas.openxmlformats.org/officeDocument/2006/relationships/slideLayout" Target="../slideLayouts/slideLayout67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slideLayout" Target="../slideLayouts/slideLayout690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Relationship Id="rId14" Type="http://schemas.openxmlformats.org/officeDocument/2006/relationships/image" Target="../media/image1.png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3.xml"/><Relationship Id="rId2" Type="http://schemas.openxmlformats.org/officeDocument/2006/relationships/slideLayout" Target="../slideLayouts/slideLayout692.xml"/><Relationship Id="rId1" Type="http://schemas.openxmlformats.org/officeDocument/2006/relationships/slideLayout" Target="../slideLayouts/slideLayout691.xml"/><Relationship Id="rId6" Type="http://schemas.openxmlformats.org/officeDocument/2006/relationships/theme" Target="../theme/theme65.xml"/><Relationship Id="rId5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85" r:id="rId1"/>
    <p:sldLayoutId id="2147489086" r:id="rId2"/>
    <p:sldLayoutId id="2147489087" r:id="rId3"/>
    <p:sldLayoutId id="2147489088" r:id="rId4"/>
    <p:sldLayoutId id="2147489089" r:id="rId5"/>
    <p:sldLayoutId id="2147489090" r:id="rId6"/>
    <p:sldLayoutId id="2147489091" r:id="rId7"/>
    <p:sldLayoutId id="2147489092" r:id="rId8"/>
    <p:sldLayoutId id="2147489093" r:id="rId9"/>
    <p:sldLayoutId id="2147489094" r:id="rId10"/>
    <p:sldLayoutId id="2147489095" r:id="rId11"/>
    <p:sldLayoutId id="214748909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6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1" r:id="rId1"/>
    <p:sldLayoutId id="2147490072" r:id="rId2"/>
    <p:sldLayoutId id="2147490073" r:id="rId3"/>
    <p:sldLayoutId id="2147490074" r:id="rId4"/>
    <p:sldLayoutId id="2147490075" r:id="rId5"/>
    <p:sldLayoutId id="2147490076" r:id="rId6"/>
    <p:sldLayoutId id="2147490077" r:id="rId7"/>
    <p:sldLayoutId id="2147490078" r:id="rId8"/>
    <p:sldLayoutId id="2147490079" r:id="rId9"/>
    <p:sldLayoutId id="2147490080" r:id="rId10"/>
    <p:sldLayoutId id="2147490081" r:id="rId11"/>
    <p:sldLayoutId id="214749008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hyperlink" Target="https://arxiv.org/pdf/1903.03988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ukNs5XI3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playlist?list=PL5Q2soXY2Zi8KzG2CQYRNQOVD0GOBrnKy" TargetMode="External"/><Relationship Id="rId1" Type="http://schemas.openxmlformats.org/officeDocument/2006/relationships/slideLayout" Target="../slideLayouts/slideLayout56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afari.ethz.ch/projects_and_seminars/fall2021/doku.php?id=processing_in_memory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8KzG2CQYRNQOVD0GOBrnKy" TargetMode="External"/><Relationship Id="rId5" Type="http://schemas.openxmlformats.org/officeDocument/2006/relationships/hyperlink" Target="https://youtube.com/playlist?list=PL5Q2soXY2Zi-841fUYYUK9EsXKhQKRPyX" TargetMode="External"/><Relationship Id="rId4" Type="http://schemas.openxmlformats.org/officeDocument/2006/relationships/hyperlink" Target="https://safari.ethz.ch/projects_and_seminars/fall2022/doku.php?id=processing_in_memor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9e4Chnwdovo&amp;list=PL5Q2soXY2Zi-841fUYYUK9EsXKhQKRPyX" TargetMode="External"/><Relationship Id="rId2" Type="http://schemas.openxmlformats.org/officeDocument/2006/relationships/hyperlink" Target="https://safari.ethz.ch/projects_and_seminars/fall2022/doku.php?id=processing_in_memory" TargetMode="Externa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QLL0wQ9I4Dw&amp;list=PL5Q2soXY2Zi8KzG2CQYRNQOVD0GOBrnKy" TargetMode="External"/><Relationship Id="rId4" Type="http://schemas.openxmlformats.org/officeDocument/2006/relationships/hyperlink" Target="https://safari.ethz.ch/projects_and_seminars/spring2022/doku.php?id=processing_in_memory" TargetMode="External"/><Relationship Id="rId9" Type="http://schemas.openxmlformats.org/officeDocument/2006/relationships/hyperlink" Target="https://www.youtube.com/onurmutlulecture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www.youtube.com/playlist?list=PL5Q2soXY2Zi_EObuoAZVSq_o6UySWQHv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hyperlink" Target="https://safari.ethz.ch/projects_and_seminars/spring2023/doku.php?id=processing_in_memory" TargetMode="External"/><Relationship Id="rId4" Type="http://schemas.openxmlformats.org/officeDocument/2006/relationships/hyperlink" Target="https://safari.ethz.ch/projects_and_seminars/fall2021/doku.php?id=processing_in_memo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events.safari.ethz.ch/isca-pim-tutorial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22.jpeg"/><Relationship Id="rId5" Type="http://schemas.openxmlformats.org/officeDocument/2006/relationships/hyperlink" Target="https://www.youtube.com/live/GIb5EgSrWk0" TargetMode="External"/><Relationship Id="rId4" Type="http://schemas.openxmlformats.org/officeDocument/2006/relationships/hyperlink" Target="https://events.safari.ethz.ch/isca-pim-tutorial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YCaLcT0Kmo" TargetMode="External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events.safari.ethz.ch/asplos-pim-tutorial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fari.ethz.ch/real-pim-tutorial/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youtube.com/watch?v=f5-nT1tbz5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31.png"/><Relationship Id="rId5" Type="http://schemas.openxmlformats.org/officeDocument/2006/relationships/hyperlink" Target="https://www.youtube.com/live/ohU00NSIxOI" TargetMode="External"/><Relationship Id="rId4" Type="http://schemas.openxmlformats.org/officeDocument/2006/relationships/hyperlink" Target="https://events.safari.ethz.ch/micro-pim-tutoria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heart24-memorycentric-tutoria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isca24-memorycentric-tutoria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8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hyperlink" Target="https://github.com/CMU-SAFARI/" TargetMode="External"/><Relationship Id="rId1" Type="http://schemas.openxmlformats.org/officeDocument/2006/relationships/slideLayout" Target="../slideLayouts/slideLayout5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Conclusion Remarks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ISCA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29 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45177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C243-1CAD-2A7E-62EB-0FB2914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Research Sessions &amp; Courses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9FA4-AC79-315D-C96F-D650BA037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494880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Special Session at ISVLSI 2022: 9 cutting-edge 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91C3-E327-1914-9FC9-0561896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B0EC3-D65E-13D3-B6B0-8A11DE70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00043"/>
            <a:ext cx="7038528" cy="4837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C9899B-0C6B-9012-9C33-24CC4B7C8C97}"/>
              </a:ext>
            </a:extLst>
          </p:cNvPr>
          <p:cNvSpPr txBox="1"/>
          <p:nvPr/>
        </p:nvSpPr>
        <p:spPr>
          <a:xfrm>
            <a:off x="1691680" y="6467530"/>
            <a:ext cx="627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https://www.youtube.com/watch?v=qeukNs5XI3g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7199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C243-1CAD-2A7E-62EB-0FB2914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Research Sessions &amp; Courses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9FA4-AC79-315D-C96F-D650BA037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494880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Special Session at ISVLSI 2022: 9 cutting-edge 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91C3-E327-1914-9FC9-0561896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9899B-0C6B-9012-9C33-24CC4B7C8C97}"/>
              </a:ext>
            </a:extLst>
          </p:cNvPr>
          <p:cNvSpPr txBox="1"/>
          <p:nvPr/>
        </p:nvSpPr>
        <p:spPr>
          <a:xfrm>
            <a:off x="1364831" y="6433591"/>
            <a:ext cx="6807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https://www.youtube.com/playlist?list=PL5Q2soXY2Zi8KzG2CQYRNQOVD0GOBrnKy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44070-9290-664E-9D29-73558E01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40768"/>
            <a:ext cx="7056784" cy="49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44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(Fall 2022)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4704440" y="5589240"/>
            <a:ext cx="4315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https://safari.ethz.ch/projects_and_seminars/fall2022/doku.php?id=processing_in_memory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-36512" y="6032321"/>
            <a:ext cx="5184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https://youtube.com/playlist?list=PL5Q2soXY2Zi8KzG2CQYRNQOVD0GOBrnKy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1D9B-CF21-FF45-BB2F-E2DC728F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992" y="977927"/>
            <a:ext cx="5184837" cy="450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F4F1-5F6E-564E-8497-040B8CC6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1" y="2533983"/>
            <a:ext cx="4592269" cy="3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578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PIM Course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5063480" cy="5195664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</a:t>
            </a:r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Edition: </a:t>
            </a: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(Fall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https://www.youtube.com/watch?v=QLL0wQ9I4Dw&amp;list=PL5Q2soXY2Zi8KzG2CQYRNQOVD0GOBrnKy</a:t>
            </a:r>
            <a:endParaRPr lang="en-US" sz="1600" b="1" dirty="0">
              <a:solidFill>
                <a:srgbClr val="0432FF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(Spring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https://www.youtube.com/watch?v=9e4Chnwdovo&amp;list=PL5Q2soXY2Zi-841fUYYUK9EsXKhQKRPyX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Processing-in-Memory lectures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79BAD-D06D-A69D-73FA-3A7AB7BDE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27" y="0"/>
            <a:ext cx="26663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F6E24-45C2-0C29-5FF4-253DFFAFF0DD}"/>
              </a:ext>
            </a:extLst>
          </p:cNvPr>
          <p:cNvSpPr txBox="1"/>
          <p:nvPr/>
        </p:nvSpPr>
        <p:spPr>
          <a:xfrm>
            <a:off x="176382" y="6023029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993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CB8844-A7CC-0F42-B9D5-4EE4D8AC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277" y="1015107"/>
            <a:ext cx="4768211" cy="493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b="1" dirty="0"/>
              <a:t>Processing-in-Memory Course (Spring 2023)</a:t>
            </a:r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949280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https://safari.ethz.ch/projects_and_seminars/spring2023/doku.php?id=processing_in_memory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4318" y="6002760"/>
            <a:ext cx="4697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4906721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F741A-415C-0C42-8D0C-08905F9B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4" y="2564904"/>
            <a:ext cx="4883772" cy="3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820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Tutorials </a:t>
            </a:r>
            <a:r>
              <a:rPr lang="en-US" sz="2400" b="1" dirty="0"/>
              <a:t>[ISCA’23, ASPLOS’23, HPCA’23]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June, March, Feb 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AFF47-6F98-D341-8864-056FB1E1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37" y="1340063"/>
            <a:ext cx="6269927" cy="5093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E29B1-2DC9-D82B-4903-3A21A186A460}"/>
              </a:ext>
            </a:extLst>
          </p:cNvPr>
          <p:cNvSpPr txBox="1"/>
          <p:nvPr/>
        </p:nvSpPr>
        <p:spPr>
          <a:xfrm>
            <a:off x="1691680" y="6453094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663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 18: Lectures + Hands-on labs + Invited talks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[ISCA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1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https://www.youtube.com/live/GIb5EgSrWk0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8413E4-8C3D-4B26-3C8E-0BC409B0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9" y="1329152"/>
            <a:ext cx="3992788" cy="22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332AC-74CE-D052-B480-BBD900DDC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8" y="3621824"/>
            <a:ext cx="5075554" cy="304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ACDE-D4E9-7A90-1EBA-7613ABD8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613" y="1329152"/>
            <a:ext cx="3815548" cy="26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96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[ASPLOS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0" y="5560114"/>
            <a:ext cx="413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March 26: Lectures + Hands-on labs + Invited talks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78B6-7082-8F4F-83C3-3CBD0E8F5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7" y="1297886"/>
            <a:ext cx="3841200" cy="329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627B2-6E32-4B4C-B315-4D68EF64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189" y="1297886"/>
            <a:ext cx="4132800" cy="2947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EEEE7-9546-C543-8892-1CEE1310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72" y="3761772"/>
            <a:ext cx="4712456" cy="2656597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26222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[HPCA 2023]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February 26: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26A4B-34F2-8142-864E-EB19E13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1363718"/>
            <a:ext cx="3841461" cy="2833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3F126-CB84-8E4B-85E5-D542C93B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1" y="4304043"/>
            <a:ext cx="4273613" cy="2149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5DBD-14DB-5E4E-9289-1D8D2F26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71" y="1359270"/>
            <a:ext cx="4129452" cy="2944773"/>
          </a:xfrm>
          <a:prstGeom prst="rect">
            <a:avLst/>
          </a:prstGeom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0425CB07-FD9D-B147-B9DD-CBEB73E9AE34}"/>
              </a:ext>
            </a:extLst>
          </p:cNvPr>
          <p:cNvSpPr/>
          <p:nvPr/>
        </p:nvSpPr>
        <p:spPr>
          <a:xfrm>
            <a:off x="4953642" y="4336761"/>
            <a:ext cx="3731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https://www.youtube.com/watch?v=f5-nT1tbz5w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616312" y="5517232"/>
            <a:ext cx="4009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https://events.safari.ethz.ch/real-pim-tutorial/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2280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2740"/>
            <a:ext cx="8610600" cy="512365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Minsoo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 Systems – For AI and Beyond”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Saugata Ghose: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RACER and ReRAM PUM”</a:t>
            </a:r>
            <a:b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</a:p>
          <a:p>
            <a:pPr marL="0" indent="0">
              <a:buNone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7401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25585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 October 29: Lectures + Hands-on labs + Invited talks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855528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https://events.safari.ethz.ch/micro-pim-tutorial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4922261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live/ohU00NSIxOI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F2F48-7EB6-A7F4-A8EE-461BEF67D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9842" y="65605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venir Next Medium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9B59-77B5-774A-97C3-0D6C62254113}" type="slidenum">
              <a:rPr kumimoji="0" lang="en-CH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Next Medium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H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Next Medium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1C87F166-3C12-6868-45A2-E11B6FE1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26" y="1592161"/>
            <a:ext cx="3836425" cy="3199189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08253466-414F-7AD0-0231-E52EED15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86" y="4985479"/>
            <a:ext cx="3280096" cy="1483120"/>
          </a:xfrm>
          <a:prstGeom prst="rect">
            <a:avLst/>
          </a:prstGeom>
        </p:spPr>
      </p:pic>
      <p:pic>
        <p:nvPicPr>
          <p:cNvPr id="20" name="Picture 19" descr="A computer hardware with many different components&#10;&#10;Description automatically generated with medium confidence">
            <a:extLst>
              <a:ext uri="{FF2B5EF4-FFF2-40B4-BE49-F238E27FC236}">
                <a16:creationId xmlns:a16="http://schemas.microsoft.com/office/drawing/2014/main" id="{0FB7BA30-E51C-6DC2-4437-B40407F9D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425" y="1592161"/>
            <a:ext cx="3940261" cy="2524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ED3AB7-E8DC-FFF5-4ED5-AF9EBDC440DC}"/>
              </a:ext>
            </a:extLst>
          </p:cNvPr>
          <p:cNvSpPr txBox="1">
            <a:spLocks/>
          </p:cNvSpPr>
          <p:nvPr/>
        </p:nvSpPr>
        <p:spPr bwMode="auto">
          <a:xfrm>
            <a:off x="169011" y="132335"/>
            <a:ext cx="8894602" cy="606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Real PIM Tutorial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[MICRO 2023]</a:t>
            </a:r>
          </a:p>
        </p:txBody>
      </p:sp>
    </p:spTree>
    <p:extLst>
      <p:ext uri="{BB962C8B-B14F-4D97-AF65-F5344CB8AC3E}">
        <p14:creationId xmlns:p14="http://schemas.microsoft.com/office/powerpoint/2010/main" val="237385403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C21-E707-1CFC-8B77-903A0E8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Tutorial at HEART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1FCE-7825-524D-FABE-62DBEC09D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8BC43-D168-F3C4-B55E-FB48A740D153}"/>
              </a:ext>
            </a:extLst>
          </p:cNvPr>
          <p:cNvSpPr txBox="1"/>
          <p:nvPr/>
        </p:nvSpPr>
        <p:spPr>
          <a:xfrm>
            <a:off x="603978" y="6406118"/>
            <a:ext cx="785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https://events.safari.ethz.ch/heart24-memorycentric-tutorial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89BE08-B879-A7E4-88FF-B44BDE74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32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634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C21-E707-1CFC-8B77-903A0E8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PIM Tutorial at ISCA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3DA8-1683-11CE-C926-E006F838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1FCE-7825-524D-FABE-62DBEC09D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03219E-EDDD-EB82-5641-F86F5736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8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8BC43-D168-F3C4-B55E-FB48A740D153}"/>
              </a:ext>
            </a:extLst>
          </p:cNvPr>
          <p:cNvSpPr txBox="1"/>
          <p:nvPr/>
        </p:nvSpPr>
        <p:spPr>
          <a:xfrm>
            <a:off x="971600" y="6453094"/>
            <a:ext cx="722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https://events.safari.ethz.ch/isca24-memorycentric-tutorial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2815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Papers, Talks,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064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Tools: SAFARI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A7D28-7410-C24A-A6ED-5E77A789D28D}"/>
              </a:ext>
            </a:extLst>
          </p:cNvPr>
          <p:cNvSpPr txBox="1"/>
          <p:nvPr/>
        </p:nvSpPr>
        <p:spPr>
          <a:xfrm>
            <a:off x="2461487" y="6488668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/CMU-SAFARI/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2252E-5EA9-6EEB-F83B-86693AF9D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46" y="1291208"/>
            <a:ext cx="6664113" cy="4749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8A046-6156-265A-814C-67905B2F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74" y="1291208"/>
            <a:ext cx="6551585" cy="4803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33876-7D1A-16CA-7FD5-248FFB35F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095890"/>
            <a:ext cx="6981466" cy="505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A6598-F24D-1D67-5F23-CB446E67B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29" y="907187"/>
            <a:ext cx="7186592" cy="5639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4D9F4-2E00-3E8C-975A-3D6992D81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28" y="836712"/>
            <a:ext cx="7198726" cy="569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7DD58-5A50-9EA2-81BD-859844E0C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47" y="814908"/>
            <a:ext cx="7278898" cy="5744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02041-08EB-7CEC-D9AA-4E41D916F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027" y="799333"/>
            <a:ext cx="7293251" cy="574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7421B-0C2B-624F-1238-EDB522A1B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93" y="2204864"/>
            <a:ext cx="7293251" cy="4288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858A1-2C5D-D49C-4341-A1DE983CA8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29" y="2420888"/>
            <a:ext cx="7319449" cy="40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324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Conclusion Remarks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ISCA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29 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989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54875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75611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9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836712"/>
            <a:ext cx="9289032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 must design systems to be </a:t>
            </a:r>
            <a:r>
              <a:rPr lang="en-US" b="1" dirty="0">
                <a:solidFill>
                  <a:srgbClr val="FF0000"/>
                </a:solidFill>
              </a:rPr>
              <a:t>balanced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high-performance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energy-efficient</a:t>
            </a:r>
            <a:r>
              <a:rPr lang="en-US" b="1" dirty="0"/>
              <a:t> </a:t>
            </a:r>
            <a:r>
              <a:rPr lang="en-US" dirty="0"/>
              <a:t>(all at the same time) </a:t>
            </a:r>
            <a:r>
              <a:rPr lang="en-US" dirty="0">
                <a:sym typeface="Wingdings" pitchFamily="2" charset="2"/>
              </a:rPr>
              <a:t> intelligent systems</a:t>
            </a:r>
            <a:r>
              <a:rPr lang="en-US" dirty="0"/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Data-centric, data-driven, data-aware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Enable computation capability inside and close to memory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…</a:t>
            </a:r>
            <a:endParaRPr lang="en-US" b="1" dirty="0">
              <a:solidFill>
                <a:srgbClr val="2C6123"/>
              </a:solidFill>
            </a:endParaRPr>
          </a:p>
          <a:p>
            <a:pPr lvl="1"/>
            <a:endParaRPr lang="en-US" sz="2000" dirty="0"/>
          </a:p>
          <a:p>
            <a:r>
              <a:rPr lang="en-US" dirty="0">
                <a:solidFill>
                  <a:srgbClr val="0000FF"/>
                </a:solidFill>
              </a:rPr>
              <a:t>Future of </a:t>
            </a:r>
            <a:r>
              <a:rPr lang="en-US" b="1" dirty="0">
                <a:solidFill>
                  <a:srgbClr val="0000FF"/>
                </a:solidFill>
              </a:rPr>
              <a:t>truly memory-centric computing </a:t>
            </a:r>
            <a:r>
              <a:rPr lang="en-US" dirty="0">
                <a:solidFill>
                  <a:srgbClr val="0000FF"/>
                </a:solidFill>
              </a:rPr>
              <a:t>is bright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We need to do research &amp; design across the computing stack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0420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9323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969CC-89D8-8641-BF5A-5FB288BAD095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443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Exploit Good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502081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Data-centric system design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All components intelligent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Better (cross-layer) communication, better interfaces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Better-than-worst-case design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Heterogeneity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Flexibility, adaptability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D497F-9008-8E4C-930D-5F97B11A3A7F}"/>
              </a:ext>
            </a:extLst>
          </p:cNvPr>
          <p:cNvSpPr txBox="1"/>
          <p:nvPr/>
        </p:nvSpPr>
        <p:spPr>
          <a:xfrm>
            <a:off x="5724128" y="5179948"/>
            <a:ext cx="3244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Open minds</a:t>
            </a:r>
          </a:p>
        </p:txBody>
      </p:sp>
    </p:spTree>
    <p:extLst>
      <p:ext uri="{BB962C8B-B14F-4D97-AF65-F5344CB8AC3E}">
        <p14:creationId xmlns:p14="http://schemas.microsoft.com/office/powerpoint/2010/main" val="588799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9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336338</TotalTime>
  <Words>985</Words>
  <Application>Microsoft Macintosh PowerPoint</Application>
  <PresentationFormat>On-screen Show (4:3)</PresentationFormat>
  <Paragraphs>207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65</vt:i4>
      </vt:variant>
      <vt:variant>
        <vt:lpstr>Slide Titles</vt:lpstr>
      </vt:variant>
      <vt:variant>
        <vt:i4>25</vt:i4>
      </vt:variant>
    </vt:vector>
  </HeadingPairs>
  <TitlesOfParts>
    <vt:vector size="99" baseType="lpstr">
      <vt:lpstr>Arial</vt:lpstr>
      <vt:lpstr>Avenir Next Medium</vt:lpstr>
      <vt:lpstr>Calibri</vt:lpstr>
      <vt:lpstr>Corbel</vt:lpstr>
      <vt:lpstr>Garamond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40_Edge</vt:lpstr>
      <vt:lpstr>15_Edge</vt:lpstr>
      <vt:lpstr>99_Edge</vt:lpstr>
      <vt:lpstr>137_Edge</vt:lpstr>
      <vt:lpstr>24_Edge</vt:lpstr>
      <vt:lpstr>155_Edge</vt:lpstr>
      <vt:lpstr>62_Edge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31_Edge</vt:lpstr>
      <vt:lpstr>34_Edge</vt:lpstr>
      <vt:lpstr>Office Theme</vt:lpstr>
      <vt:lpstr>Custom Design</vt:lpstr>
      <vt:lpstr>22_Edge</vt:lpstr>
      <vt:lpstr>BEER</vt:lpstr>
      <vt:lpstr>Tutorial on  Memory-Centric Computing: Conclusion Remarks</vt:lpstr>
      <vt:lpstr>Agenda </vt:lpstr>
      <vt:lpstr>Challenge and Opportunity for Future</vt:lpstr>
      <vt:lpstr>Challenge and Opportunity for Future</vt:lpstr>
      <vt:lpstr>Challenge and Opportunity for Future</vt:lpstr>
      <vt:lpstr>Concluding Remarks</vt:lpstr>
      <vt:lpstr>Fundamentally Better Architectures</vt:lpstr>
      <vt:lpstr>We Need to Revisit the Entire Stack</vt:lpstr>
      <vt:lpstr>We Need to Exploit Good Principles</vt:lpstr>
      <vt:lpstr>PIM Review and Open Problems</vt:lpstr>
      <vt:lpstr>Special Research Sessions &amp; Courses (I)</vt:lpstr>
      <vt:lpstr>Special Research Sessions &amp; Courses (II)</vt:lpstr>
      <vt:lpstr>Processing-in-Memory Course (Fall 2022)</vt:lpstr>
      <vt:lpstr>PIM Course (Fall 2022)</vt:lpstr>
      <vt:lpstr>Processing-in-Memory Course (Spring 2023)</vt:lpstr>
      <vt:lpstr>Real PIM Tutorials [ISCA’23, ASPLOS’23, HPCA’23]</vt:lpstr>
      <vt:lpstr>Real PIM Tutorial [ISCA 2023]</vt:lpstr>
      <vt:lpstr>Real PIM Tutorial [ASPLOS 2023]</vt:lpstr>
      <vt:lpstr>Real PIM Tutorial [HPCA 2023]</vt:lpstr>
      <vt:lpstr>PowerPoint Presentation</vt:lpstr>
      <vt:lpstr>PIM Tutorial at HEART 2024</vt:lpstr>
      <vt:lpstr>This PIM Tutorial at ISCA 2024</vt:lpstr>
      <vt:lpstr>Referenced Papers, Talks, Artifacts</vt:lpstr>
      <vt:lpstr>Open Source Tools: SAFARI GitHub</vt:lpstr>
      <vt:lpstr>Tutorial on  Memory-Centric Computing: Conclusion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3246</cp:revision>
  <cp:lastPrinted>2017-12-05T03:30:35Z</cp:lastPrinted>
  <dcterms:created xsi:type="dcterms:W3CDTF">2010-10-08T20:41:54Z</dcterms:created>
  <dcterms:modified xsi:type="dcterms:W3CDTF">2024-06-28T18:52:31Z</dcterms:modified>
</cp:coreProperties>
</file>