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55.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57.xml" ContentType="application/vnd.openxmlformats-officedocument.theme+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theme/theme58.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59.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1.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2.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3.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theme/theme64.xml" ContentType="application/vnd.openxmlformats-officedocument.theme+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5.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6.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67.xml" ContentType="application/vnd.openxmlformats-officedocument.theme+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68.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9.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notesSlides/notesSlide19.xml" ContentType="application/vnd.openxmlformats-officedocument.presentationml.notesSlide+xml"/>
  <Override PartName="/ppt/charts/chart7.xml" ContentType="application/vnd.openxmlformats-officedocument.drawingml.chart+xml"/>
  <Override PartName="/ppt/theme/themeOverride5.xml" ContentType="application/vnd.openxmlformats-officedocument.themeOverride+xml"/>
  <Override PartName="/ppt/charts/chart8.xml" ContentType="application/vnd.openxmlformats-officedocument.drawingml.chart+xml"/>
  <Override PartName="/ppt/theme/themeOverride6.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theme/themeOverride7.xml" ContentType="application/vnd.openxmlformats-officedocument.themeOverride+xml"/>
  <Override PartName="/ppt/notesSlides/notesSlide22.xml" ContentType="application/vnd.openxmlformats-officedocument.presentationml.notesSlide+xml"/>
  <Override PartName="/ppt/charts/chart11.xml" ContentType="application/vnd.openxmlformats-officedocument.drawingml.chart+xml"/>
  <Override PartName="/ppt/theme/themeOverride8.xml" ContentType="application/vnd.openxmlformats-officedocument.themeOverride+xml"/>
  <Override PartName="/ppt/drawings/drawing1.xml" ContentType="application/vnd.openxmlformats-officedocument.drawingml.chartshapes+xml"/>
  <Override PartName="/ppt/notesSlides/notesSlide23.xml" ContentType="application/vnd.openxmlformats-officedocument.presentationml.notesSlide+xml"/>
  <Override PartName="/ppt/charts/chart1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16" r:id="rId40"/>
    <p:sldMasterId id="2147488340" r:id="rId41"/>
    <p:sldMasterId id="2147488378" r:id="rId42"/>
    <p:sldMasterId id="2147488559" r:id="rId43"/>
    <p:sldMasterId id="2147488624" r:id="rId44"/>
    <p:sldMasterId id="2147488637" r:id="rId45"/>
    <p:sldMasterId id="2147488747" r:id="rId46"/>
    <p:sldMasterId id="2147488978" r:id="rId47"/>
    <p:sldMasterId id="2147488991" r:id="rId48"/>
    <p:sldMasterId id="2147489016" r:id="rId49"/>
    <p:sldMasterId id="2147489028" r:id="rId50"/>
    <p:sldMasterId id="2147489216" r:id="rId51"/>
    <p:sldMasterId id="2147489228" r:id="rId52"/>
    <p:sldMasterId id="2147489252" r:id="rId53"/>
    <p:sldMasterId id="2147489265" r:id="rId54"/>
    <p:sldMasterId id="2147489277" r:id="rId55"/>
    <p:sldMasterId id="2147489289" r:id="rId56"/>
    <p:sldMasterId id="2147489547" r:id="rId57"/>
    <p:sldMasterId id="2147489550" r:id="rId58"/>
    <p:sldMasterId id="2147489562" r:id="rId59"/>
    <p:sldMasterId id="2147489587" r:id="rId60"/>
    <p:sldMasterId id="2147489643" r:id="rId61"/>
    <p:sldMasterId id="2147489655" r:id="rId62"/>
    <p:sldMasterId id="2147489805" r:id="rId63"/>
    <p:sldMasterId id="2147489922" r:id="rId64"/>
    <p:sldMasterId id="2147489925" r:id="rId65"/>
    <p:sldMasterId id="2147489950" r:id="rId66"/>
    <p:sldMasterId id="2147489955" r:id="rId67"/>
    <p:sldMasterId id="2147490040" r:id="rId68"/>
    <p:sldMasterId id="2147490086" r:id="rId69"/>
    <p:sldMasterId id="2147490114" r:id="rId70"/>
  </p:sldMasterIdLst>
  <p:notesMasterIdLst>
    <p:notesMasterId r:id="rId155"/>
  </p:notesMasterIdLst>
  <p:handoutMasterIdLst>
    <p:handoutMasterId r:id="rId156"/>
  </p:handoutMasterIdLst>
  <p:sldIdLst>
    <p:sldId id="7685" r:id="rId71"/>
    <p:sldId id="7682" r:id="rId72"/>
    <p:sldId id="6053" r:id="rId73"/>
    <p:sldId id="1400" r:id="rId74"/>
    <p:sldId id="2647" r:id="rId75"/>
    <p:sldId id="6007" r:id="rId76"/>
    <p:sldId id="6008" r:id="rId77"/>
    <p:sldId id="6009" r:id="rId78"/>
    <p:sldId id="6010" r:id="rId79"/>
    <p:sldId id="6011" r:id="rId80"/>
    <p:sldId id="6012" r:id="rId81"/>
    <p:sldId id="6013" r:id="rId82"/>
    <p:sldId id="6015" r:id="rId83"/>
    <p:sldId id="7576" r:id="rId84"/>
    <p:sldId id="7245" r:id="rId85"/>
    <p:sldId id="7629" r:id="rId86"/>
    <p:sldId id="7630" r:id="rId87"/>
    <p:sldId id="7631" r:id="rId88"/>
    <p:sldId id="7632" r:id="rId89"/>
    <p:sldId id="7633" r:id="rId90"/>
    <p:sldId id="7634" r:id="rId91"/>
    <p:sldId id="7635" r:id="rId92"/>
    <p:sldId id="7636" r:id="rId93"/>
    <p:sldId id="7637" r:id="rId94"/>
    <p:sldId id="7638" r:id="rId95"/>
    <p:sldId id="7639" r:id="rId96"/>
    <p:sldId id="7640" r:id="rId97"/>
    <p:sldId id="5533" r:id="rId98"/>
    <p:sldId id="5534" r:id="rId99"/>
    <p:sldId id="7641" r:id="rId100"/>
    <p:sldId id="7642" r:id="rId101"/>
    <p:sldId id="7643" r:id="rId102"/>
    <p:sldId id="7644" r:id="rId103"/>
    <p:sldId id="7645" r:id="rId104"/>
    <p:sldId id="7362" r:id="rId105"/>
    <p:sldId id="7646" r:id="rId106"/>
    <p:sldId id="7647" r:id="rId107"/>
    <p:sldId id="7648" r:id="rId108"/>
    <p:sldId id="7371" r:id="rId109"/>
    <p:sldId id="7649" r:id="rId110"/>
    <p:sldId id="7650" r:id="rId111"/>
    <p:sldId id="7651" r:id="rId112"/>
    <p:sldId id="7652" r:id="rId113"/>
    <p:sldId id="7653" r:id="rId114"/>
    <p:sldId id="7654" r:id="rId115"/>
    <p:sldId id="7655" r:id="rId116"/>
    <p:sldId id="7656" r:id="rId117"/>
    <p:sldId id="7657" r:id="rId118"/>
    <p:sldId id="7658" r:id="rId119"/>
    <p:sldId id="7659" r:id="rId120"/>
    <p:sldId id="7660" r:id="rId121"/>
    <p:sldId id="7661" r:id="rId122"/>
    <p:sldId id="6647" r:id="rId123"/>
    <p:sldId id="7587" r:id="rId124"/>
    <p:sldId id="7662" r:id="rId125"/>
    <p:sldId id="7155" r:id="rId126"/>
    <p:sldId id="7156" r:id="rId127"/>
    <p:sldId id="6936" r:id="rId128"/>
    <p:sldId id="6937" r:id="rId129"/>
    <p:sldId id="7157" r:id="rId130"/>
    <p:sldId id="7158" r:id="rId131"/>
    <p:sldId id="7265" r:id="rId132"/>
    <p:sldId id="7164" r:id="rId133"/>
    <p:sldId id="7165" r:id="rId134"/>
    <p:sldId id="7171" r:id="rId135"/>
    <p:sldId id="7232" r:id="rId136"/>
    <p:sldId id="7138" r:id="rId137"/>
    <p:sldId id="7172" r:id="rId138"/>
    <p:sldId id="7459" r:id="rId139"/>
    <p:sldId id="289" r:id="rId140"/>
    <p:sldId id="7175" r:id="rId141"/>
    <p:sldId id="7176" r:id="rId142"/>
    <p:sldId id="7177" r:id="rId143"/>
    <p:sldId id="7178" r:id="rId144"/>
    <p:sldId id="7179" r:id="rId145"/>
    <p:sldId id="7483" r:id="rId146"/>
    <p:sldId id="7484" r:id="rId147"/>
    <p:sldId id="7485" r:id="rId148"/>
    <p:sldId id="7486" r:id="rId149"/>
    <p:sldId id="7180" r:id="rId150"/>
    <p:sldId id="6833" r:id="rId151"/>
    <p:sldId id="6834" r:id="rId152"/>
    <p:sldId id="7182" r:id="rId153"/>
    <p:sldId id="7688" r:id="rId1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1A5712"/>
    <a:srgbClr val="8C0000"/>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30" autoAdjust="0"/>
    <p:restoredTop sz="95473" autoAdjust="0"/>
  </p:normalViewPr>
  <p:slideViewPr>
    <p:cSldViewPr>
      <p:cViewPr varScale="1">
        <p:scale>
          <a:sx n="120" d="100"/>
          <a:sy n="120" d="100"/>
        </p:scale>
        <p:origin x="1992" y="192"/>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4.xml"/><Relationship Id="rId138" Type="http://schemas.openxmlformats.org/officeDocument/2006/relationships/slide" Target="slides/slide68.xml"/><Relationship Id="rId159" Type="http://schemas.openxmlformats.org/officeDocument/2006/relationships/theme" Target="theme/theme1.xml"/><Relationship Id="rId107" Type="http://schemas.openxmlformats.org/officeDocument/2006/relationships/slide" Target="slides/slide3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4.xml"/><Relationship Id="rId128" Type="http://schemas.openxmlformats.org/officeDocument/2006/relationships/slide" Target="slides/slide58.xml"/><Relationship Id="rId149" Type="http://schemas.openxmlformats.org/officeDocument/2006/relationships/slide" Target="slides/slide79.xml"/><Relationship Id="rId5" Type="http://schemas.openxmlformats.org/officeDocument/2006/relationships/slideMaster" Target="slideMasters/slideMaster5.xml"/><Relationship Id="rId95" Type="http://schemas.openxmlformats.org/officeDocument/2006/relationships/slide" Target="slides/slide25.xml"/><Relationship Id="rId160"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8.xml"/><Relationship Id="rId139" Type="http://schemas.openxmlformats.org/officeDocument/2006/relationships/slide" Target="slides/slide69.xml"/><Relationship Id="rId80" Type="http://schemas.openxmlformats.org/officeDocument/2006/relationships/slide" Target="slides/slide10.xml"/><Relationship Id="rId85" Type="http://schemas.openxmlformats.org/officeDocument/2006/relationships/slide" Target="slides/slide15.xml"/><Relationship Id="rId150" Type="http://schemas.openxmlformats.org/officeDocument/2006/relationships/slide" Target="slides/slide80.xml"/><Relationship Id="rId155"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3.xml"/><Relationship Id="rId108" Type="http://schemas.openxmlformats.org/officeDocument/2006/relationships/slide" Target="slides/slide38.xml"/><Relationship Id="rId124" Type="http://schemas.openxmlformats.org/officeDocument/2006/relationships/slide" Target="slides/slide54.xml"/><Relationship Id="rId129" Type="http://schemas.openxmlformats.org/officeDocument/2006/relationships/slide" Target="slides/slide59.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 Target="slides/slide5.xml"/><Relationship Id="rId91" Type="http://schemas.openxmlformats.org/officeDocument/2006/relationships/slide" Target="slides/slide21.xml"/><Relationship Id="rId96" Type="http://schemas.openxmlformats.org/officeDocument/2006/relationships/slide" Target="slides/slide26.xml"/><Relationship Id="rId140" Type="http://schemas.openxmlformats.org/officeDocument/2006/relationships/slide" Target="slides/slide70.xml"/><Relationship Id="rId145"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4.xml"/><Relationship Id="rId119" Type="http://schemas.openxmlformats.org/officeDocument/2006/relationships/slide" Target="slides/slide49.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1.xml"/><Relationship Id="rId86" Type="http://schemas.openxmlformats.org/officeDocument/2006/relationships/slide" Target="slides/slide16.xml"/><Relationship Id="rId130" Type="http://schemas.openxmlformats.org/officeDocument/2006/relationships/slide" Target="slides/slide60.xml"/><Relationship Id="rId135" Type="http://schemas.openxmlformats.org/officeDocument/2006/relationships/slide" Target="slides/slide65.xml"/><Relationship Id="rId151" Type="http://schemas.openxmlformats.org/officeDocument/2006/relationships/slide" Target="slides/slide81.xml"/><Relationship Id="rId156" Type="http://schemas.openxmlformats.org/officeDocument/2006/relationships/handoutMaster" Target="handoutMasters/handout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6.xml"/><Relationship Id="rId97" Type="http://schemas.openxmlformats.org/officeDocument/2006/relationships/slide" Target="slides/slide27.xml"/><Relationship Id="rId104" Type="http://schemas.openxmlformats.org/officeDocument/2006/relationships/slide" Target="slides/slide34.xml"/><Relationship Id="rId120" Type="http://schemas.openxmlformats.org/officeDocument/2006/relationships/slide" Target="slides/slide50.xml"/><Relationship Id="rId125" Type="http://schemas.openxmlformats.org/officeDocument/2006/relationships/slide" Target="slides/slide55.xml"/><Relationship Id="rId141" Type="http://schemas.openxmlformats.org/officeDocument/2006/relationships/slide" Target="slides/slide71.xml"/><Relationship Id="rId146" Type="http://schemas.openxmlformats.org/officeDocument/2006/relationships/slide" Target="slides/slide76.xml"/><Relationship Id="rId7" Type="http://schemas.openxmlformats.org/officeDocument/2006/relationships/slideMaster" Target="slideMasters/slideMaster7.xml"/><Relationship Id="rId71" Type="http://schemas.openxmlformats.org/officeDocument/2006/relationships/slide" Target="slides/slide1.xml"/><Relationship Id="rId92" Type="http://schemas.openxmlformats.org/officeDocument/2006/relationships/slide" Target="slides/slide2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7.xml"/><Relationship Id="rId110" Type="http://schemas.openxmlformats.org/officeDocument/2006/relationships/slide" Target="slides/slide40.xml"/><Relationship Id="rId115" Type="http://schemas.openxmlformats.org/officeDocument/2006/relationships/slide" Target="slides/slide45.xml"/><Relationship Id="rId131" Type="http://schemas.openxmlformats.org/officeDocument/2006/relationships/slide" Target="slides/slide61.xml"/><Relationship Id="rId136" Type="http://schemas.openxmlformats.org/officeDocument/2006/relationships/slide" Target="slides/slide66.xml"/><Relationship Id="rId157" Type="http://schemas.openxmlformats.org/officeDocument/2006/relationships/presProps" Target="presProps.xml"/><Relationship Id="rId61" Type="http://schemas.openxmlformats.org/officeDocument/2006/relationships/slideMaster" Target="slideMasters/slideMaster61.xml"/><Relationship Id="rId82" Type="http://schemas.openxmlformats.org/officeDocument/2006/relationships/slide" Target="slides/slide12.xml"/><Relationship Id="rId152" Type="http://schemas.openxmlformats.org/officeDocument/2006/relationships/slide" Target="slides/slide8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7.xml"/><Relationship Id="rId100" Type="http://schemas.openxmlformats.org/officeDocument/2006/relationships/slide" Target="slides/slide30.xml"/><Relationship Id="rId105" Type="http://schemas.openxmlformats.org/officeDocument/2006/relationships/slide" Target="slides/slide35.xml"/><Relationship Id="rId126" Type="http://schemas.openxmlformats.org/officeDocument/2006/relationships/slide" Target="slides/slide56.xml"/><Relationship Id="rId147" Type="http://schemas.openxmlformats.org/officeDocument/2006/relationships/slide" Target="slides/slide77.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xml"/><Relationship Id="rId93" Type="http://schemas.openxmlformats.org/officeDocument/2006/relationships/slide" Target="slides/slide23.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slide" Target="slides/slide7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6.xml"/><Relationship Id="rId137" Type="http://schemas.openxmlformats.org/officeDocument/2006/relationships/slide" Target="slides/slide67.xml"/><Relationship Id="rId158"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3.xml"/><Relationship Id="rId88" Type="http://schemas.openxmlformats.org/officeDocument/2006/relationships/slide" Target="slides/slide18.xml"/><Relationship Id="rId111" Type="http://schemas.openxmlformats.org/officeDocument/2006/relationships/slide" Target="slides/slide41.xml"/><Relationship Id="rId132" Type="http://schemas.openxmlformats.org/officeDocument/2006/relationships/slide" Target="slides/slide62.xml"/><Relationship Id="rId153" Type="http://schemas.openxmlformats.org/officeDocument/2006/relationships/slide" Target="slides/slide8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6.xml"/><Relationship Id="rId127" Type="http://schemas.openxmlformats.org/officeDocument/2006/relationships/slide" Target="slides/slide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3.xml"/><Relationship Id="rId78" Type="http://schemas.openxmlformats.org/officeDocument/2006/relationships/slide" Target="slides/slide8.xml"/><Relationship Id="rId94" Type="http://schemas.openxmlformats.org/officeDocument/2006/relationships/slide" Target="slides/slide24.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43" Type="http://schemas.openxmlformats.org/officeDocument/2006/relationships/slide" Target="slides/slide73.xml"/><Relationship Id="rId148"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54" Type="http://schemas.openxmlformats.org/officeDocument/2006/relationships/slide" Target="slides/slide84.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44" Type="http://schemas.openxmlformats.org/officeDocument/2006/relationships/slide" Target="slides/slide74.xml"/><Relationship Id="rId90" Type="http://schemas.openxmlformats.org/officeDocument/2006/relationships/slide" Target="slides/slide2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3.xml"/><Relationship Id="rId134" Type="http://schemas.openxmlformats.org/officeDocument/2006/relationships/slide" Target="slides/slide6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oleObject" Target="Macintosh%20HD:Users:amiraliboroumand:cmu:Google-Internship-EdgeTPU:ML-Workload-Analysis-repaired%20-backup-for-graphs-copy.xlsx" TargetMode="External"/><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amiraliboroumand:cmu:Google-Internship-EdgeTPU:ML-Workload-Analysis-repaired%20-backup-graphs.xlsx" TargetMode="External"/><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1" Type="http://schemas.openxmlformats.org/officeDocument/2006/relationships/oleObject" Target="file:////Users/geraldo/Projects/Mensa/Plots.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2F-1441-AEBA-F00D20293B02}"/>
                </c:ext>
              </c:extLst>
            </c:dLbl>
            <c:dLbl>
              <c:idx val="1"/>
              <c:delete val="1"/>
              <c:extLst>
                <c:ext xmlns:c15="http://schemas.microsoft.com/office/drawing/2012/chart" uri="{CE6537A1-D6FC-4f65-9D91-7224C49458BB}"/>
                <c:ext xmlns:c16="http://schemas.microsoft.com/office/drawing/2014/chart" uri="{C3380CC4-5D6E-409C-BE32-E72D297353CC}">
                  <c16:uniqueId val="{00000001-6C2F-1441-AEBA-F00D20293B0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C2F-1441-AEBA-F00D20293B02}"/>
            </c:ext>
          </c:extLst>
        </c:ser>
        <c:dLbls>
          <c:showLegendKey val="0"/>
          <c:showVal val="0"/>
          <c:showCatName val="0"/>
          <c:showSerName val="0"/>
          <c:showPercent val="0"/>
          <c:showBubbleSize val="0"/>
        </c:dLbls>
        <c:gapWidth val="50"/>
        <c:axId val="-1970970072"/>
        <c:axId val="-1970966552"/>
      </c:barChart>
      <c:catAx>
        <c:axId val="-197097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66552"/>
        <c:crosses val="autoZero"/>
        <c:auto val="1"/>
        <c:lblAlgn val="ctr"/>
        <c:lblOffset val="100"/>
        <c:noMultiLvlLbl val="0"/>
      </c:catAx>
      <c:valAx>
        <c:axId val="-1970966552"/>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700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4301160032946402"/>
          <c:y val="0.18821682063256823"/>
          <c:w val="0.49599666649754498"/>
          <c:h val="0.62204744984080818"/>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Clustering!$I$23</c:f>
              <c:numCache>
                <c:formatCode>General</c:formatCode>
                <c:ptCount val="1"/>
                <c:pt idx="0">
                  <c:v>24.3907470703125</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D850-5246-86C2-272D0437813F}"/>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Clustering!$I$24</c:f>
              <c:numCache>
                <c:formatCode>General</c:formatCode>
                <c:ptCount val="1"/>
                <c:pt idx="0">
                  <c:v>189.9228515625</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D850-5246-86C2-272D0437813F}"/>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Clustering!$I$28</c:f>
              <c:numCache>
                <c:formatCode>General</c:formatCode>
                <c:ptCount val="1"/>
                <c:pt idx="0">
                  <c:v>193.798828125</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D850-5246-86C2-272D0437813F}"/>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Clustering!$I$30</c:f>
              <c:numCache>
                <c:formatCode>General</c:formatCode>
                <c:ptCount val="1"/>
                <c:pt idx="0">
                  <c:v>89.7216796875</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D850-5246-86C2-272D0437813F}"/>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D850-5246-86C2-272D0437813F}"/>
              </c:ext>
            </c:extLst>
          </c:dPt>
          <c:xVal>
            <c:numRef>
              <c:f>Clustering!$I$47</c:f>
              <c:numCache>
                <c:formatCode>General</c:formatCode>
                <c:ptCount val="1"/>
                <c:pt idx="0">
                  <c:v>52.041015625</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D850-5246-86C2-272D0437813F}"/>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Clustering!$I$48</c:f>
              <c:numCache>
                <c:formatCode>General</c:formatCode>
                <c:ptCount val="1"/>
                <c:pt idx="0">
                  <c:v>265.833984375</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D850-5246-86C2-272D0437813F}"/>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Clustering!$I$49</c:f>
              <c:numCache>
                <c:formatCode>General</c:formatCode>
                <c:ptCount val="1"/>
                <c:pt idx="0">
                  <c:v>145.71484375</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D850-5246-86C2-272D0437813F}"/>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Clustering!$I$51</c:f>
              <c:numCache>
                <c:formatCode>General</c:formatCode>
                <c:ptCount val="1"/>
                <c:pt idx="0">
                  <c:v>138.5859375</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D850-5246-86C2-272D0437813F}"/>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D850-5246-86C2-272D0437813F}"/>
              </c:ext>
            </c:extLst>
          </c:dPt>
          <c:xVal>
            <c:numRef>
              <c:f>Clustering!$I$39</c:f>
              <c:numCache>
                <c:formatCode>General</c:formatCode>
                <c:ptCount val="1"/>
                <c:pt idx="0">
                  <c:v>49</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D850-5246-86C2-272D0437813F}"/>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Clustering!$I$34</c:f>
              <c:numCache>
                <c:formatCode>General</c:formatCode>
                <c:ptCount val="1"/>
                <c:pt idx="0">
                  <c:v>24.5</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D850-5246-86C2-272D0437813F}"/>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D850-5246-86C2-272D0437813F}"/>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D850-5246-86C2-272D0437813F}"/>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Clustering!$I$90</c:f>
              <c:numCache>
                <c:formatCode>General</c:formatCode>
                <c:ptCount val="1"/>
                <c:pt idx="0">
                  <c:v>47.414062499999993</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D850-5246-86C2-272D0437813F}"/>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Clustering!$I$88</c:f>
              <c:numCache>
                <c:formatCode>General</c:formatCode>
                <c:ptCount val="1"/>
                <c:pt idx="0">
                  <c:v>40.640625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D850-5246-86C2-272D0437813F}"/>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Clustering!$I$98</c:f>
              <c:numCache>
                <c:formatCode>General</c:formatCode>
                <c:ptCount val="1"/>
                <c:pt idx="0">
                  <c:v>142.2421875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D850-5246-86C2-272D0437813F}"/>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Clustering!$I$99</c:f>
              <c:numCache>
                <c:formatCode>General</c:formatCode>
                <c:ptCount val="1"/>
                <c:pt idx="0">
                  <c:v>108.375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D850-5246-86C2-272D0437813F}"/>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Clustering!$I$100</c:f>
              <c:numCache>
                <c:formatCode>General</c:formatCode>
                <c:ptCount val="1"/>
                <c:pt idx="0">
                  <c:v>54.1875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D850-5246-86C2-272D0437813F}"/>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Clustering!$I$101</c:f>
              <c:numCache>
                <c:formatCode>General</c:formatCode>
                <c:ptCount val="1"/>
                <c:pt idx="0">
                  <c:v>82.974609375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D850-5246-86C2-272D0437813F}"/>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Clustering!$I$95</c:f>
              <c:numCache>
                <c:formatCode>General</c:formatCode>
                <c:ptCount val="1"/>
                <c:pt idx="0">
                  <c:v>45.125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D850-5246-86C2-272D0437813F}"/>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Clustering!$I$96</c:f>
              <c:numCache>
                <c:formatCode>General</c:formatCode>
                <c:ptCount val="1"/>
                <c:pt idx="0">
                  <c:v>90.25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D850-5246-86C2-272D0437813F}"/>
            </c:ext>
          </c:extLst>
        </c:ser>
        <c:ser>
          <c:idx val="20"/>
          <c:order val="20"/>
          <c:tx>
            <c:strRef>
              <c:f>Clustering!$F$59</c:f>
              <c:strCache>
                <c:ptCount val="1"/>
                <c:pt idx="0">
                  <c:v>CNN3</c:v>
                </c:pt>
              </c:strCache>
            </c:strRef>
          </c:tx>
          <c:spPr>
            <a:ln>
              <a:solidFill>
                <a:srgbClr val="000000"/>
              </a:solidFill>
            </a:ln>
          </c:spPr>
          <c:marker>
            <c:symbol val="diamond"/>
            <c:size val="10"/>
            <c:spPr>
              <a:solidFill>
                <a:srgbClr val="34A853"/>
              </a:solidFill>
              <a:ln>
                <a:solidFill>
                  <a:srgbClr val="000000"/>
                </a:solidFill>
              </a:ln>
            </c:spPr>
          </c:marker>
          <c:xVal>
            <c:numRef>
              <c:f>Clustering!$I$59</c:f>
              <c:numCache>
                <c:formatCode>General</c:formatCode>
                <c:ptCount val="1"/>
                <c:pt idx="0">
                  <c:v>48</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8-D850-5246-86C2-272D0437813F}"/>
            </c:ext>
          </c:extLst>
        </c:ser>
        <c:ser>
          <c:idx val="21"/>
          <c:order val="21"/>
          <c:tx>
            <c:strRef>
              <c:f>Clustering!$F$60</c:f>
              <c:strCache>
                <c:ptCount val="1"/>
                <c:pt idx="0">
                  <c:v>CNN3</c:v>
                </c:pt>
              </c:strCache>
            </c:strRef>
          </c:tx>
          <c:xVal>
            <c:numRef>
              <c:f>Clustering!$I$60</c:f>
              <c:numCache>
                <c:formatCode>General</c:formatCode>
                <c:ptCount val="1"/>
                <c:pt idx="0">
                  <c:v>56</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9-D850-5246-86C2-272D0437813F}"/>
            </c:ext>
          </c:extLst>
        </c:ser>
        <c:ser>
          <c:idx val="22"/>
          <c:order val="22"/>
          <c:tx>
            <c:strRef>
              <c:f>Clustering!$F$72</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Clustering!$I$72</c:f>
              <c:numCache>
                <c:formatCode>General</c:formatCode>
                <c:ptCount val="1"/>
                <c:pt idx="0">
                  <c:v>56.25</c:v>
                </c:pt>
              </c:numCache>
            </c:numRef>
          </c:xVal>
          <c:yVal>
            <c:numRef>
              <c:f>Clustering!$H$72</c:f>
              <c:numCache>
                <c:formatCode>General</c:formatCode>
                <c:ptCount val="1"/>
                <c:pt idx="0">
                  <c:v>64</c:v>
                </c:pt>
              </c:numCache>
            </c:numRef>
          </c:yVal>
          <c:smooth val="0"/>
          <c:extLst>
            <c:ext xmlns:c16="http://schemas.microsoft.com/office/drawing/2014/chart" uri="{C3380CC4-5D6E-409C-BE32-E72D297353CC}">
              <c16:uniqueId val="{0000001A-D850-5246-86C2-272D0437813F}"/>
            </c:ext>
          </c:extLst>
        </c:ser>
        <c:ser>
          <c:idx val="23"/>
          <c:order val="23"/>
          <c:tx>
            <c:strRef>
              <c:f>Clustering!$F$73</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Clustering!$I$73</c:f>
              <c:numCache>
                <c:formatCode>General</c:formatCode>
                <c:ptCount val="1"/>
                <c:pt idx="0">
                  <c:v>42</c:v>
                </c:pt>
              </c:numCache>
            </c:numRef>
          </c:xVal>
          <c:yVal>
            <c:numRef>
              <c:f>Clustering!$H$73</c:f>
              <c:numCache>
                <c:formatCode>General</c:formatCode>
                <c:ptCount val="1"/>
                <c:pt idx="0">
                  <c:v>64</c:v>
                </c:pt>
              </c:numCache>
            </c:numRef>
          </c:yVal>
          <c:smooth val="0"/>
          <c:extLst>
            <c:ext xmlns:c16="http://schemas.microsoft.com/office/drawing/2014/chart" uri="{C3380CC4-5D6E-409C-BE32-E72D297353CC}">
              <c16:uniqueId val="{0000001B-D850-5246-86C2-272D0437813F}"/>
            </c:ext>
          </c:extLst>
        </c:ser>
        <c:ser>
          <c:idx val="24"/>
          <c:order val="24"/>
          <c:tx>
            <c:strRef>
              <c:f>Clustering!$F$74</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Clustering!$I$74</c:f>
              <c:numCache>
                <c:formatCode>General</c:formatCode>
                <c:ptCount val="1"/>
                <c:pt idx="0">
                  <c:v>26.25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C-D850-5246-86C2-272D0437813F}"/>
            </c:ext>
          </c:extLst>
        </c:ser>
        <c:ser>
          <c:idx val="25"/>
          <c:order val="25"/>
          <c:tx>
            <c:strRef>
              <c:f>Clustering!$F$75</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Clustering!$I$75</c:f>
              <c:numCache>
                <c:formatCode>General</c:formatCode>
                <c:ptCount val="1"/>
                <c:pt idx="0">
                  <c:v>36</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D-D850-5246-86C2-272D0437813F}"/>
            </c:ext>
          </c:extLst>
        </c:ser>
        <c:ser>
          <c:idx val="26"/>
          <c:order val="26"/>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Clustering!$I$76</c:f>
              <c:numCache>
                <c:formatCode>General</c:formatCode>
                <c:ptCount val="1"/>
                <c:pt idx="0">
                  <c:v>23.625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E-D850-5246-86C2-272D0437813F}"/>
            </c:ext>
          </c:extLst>
        </c:ser>
        <c:ser>
          <c:idx val="27"/>
          <c:order val="27"/>
          <c:tx>
            <c:strRef>
              <c:f>Clustering!$F$59</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Clustering!$I$59</c:f>
              <c:numCache>
                <c:formatCode>General</c:formatCode>
                <c:ptCount val="1"/>
                <c:pt idx="0">
                  <c:v>48</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F-D850-5246-86C2-272D0437813F}"/>
            </c:ext>
          </c:extLst>
        </c:ser>
        <c:ser>
          <c:idx val="28"/>
          <c:order val="28"/>
          <c:tx>
            <c:strRef>
              <c:f>Clustering!$F$60</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Clustering!$I$60</c:f>
              <c:numCache>
                <c:formatCode>General</c:formatCode>
                <c:ptCount val="1"/>
                <c:pt idx="0">
                  <c:v>56</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20-D850-5246-86C2-272D0437813F}"/>
            </c:ext>
          </c:extLst>
        </c:ser>
        <c:ser>
          <c:idx val="29"/>
          <c:order val="29"/>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Clustering!$H$69</c:f>
              <c:numCache>
                <c:formatCode>General</c:formatCode>
                <c:ptCount val="1"/>
                <c:pt idx="0">
                  <c:v>49</c:v>
                </c:pt>
              </c:numCache>
            </c:numRef>
          </c:xVal>
          <c:yVal>
            <c:numRef>
              <c:f>Clustering!$I$69</c:f>
              <c:numCache>
                <c:formatCode>General</c:formatCode>
                <c:ptCount val="1"/>
                <c:pt idx="0">
                  <c:v>49</c:v>
                </c:pt>
              </c:numCache>
            </c:numRef>
          </c:yVal>
          <c:smooth val="0"/>
          <c:extLst>
            <c:ext xmlns:c16="http://schemas.microsoft.com/office/drawing/2014/chart" uri="{C3380CC4-5D6E-409C-BE32-E72D297353CC}">
              <c16:uniqueId val="{00000021-D850-5246-86C2-272D0437813F}"/>
            </c:ext>
          </c:extLst>
        </c:ser>
        <c:ser>
          <c:idx val="30"/>
          <c:order val="30"/>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Clustering!$I$102</c:f>
              <c:numCache>
                <c:formatCode>General</c:formatCode>
                <c:ptCount val="1"/>
                <c:pt idx="0">
                  <c:v>49</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22-D850-5246-86C2-272D0437813F}"/>
            </c:ext>
          </c:extLst>
        </c:ser>
        <c:ser>
          <c:idx val="31"/>
          <c:order val="31"/>
          <c:tx>
            <c:strRef>
              <c:f>Clustering!$F$77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Clustering!$I$77</c:f>
              <c:numCache>
                <c:formatCode>General</c:formatCode>
                <c:ptCount val="1"/>
                <c:pt idx="0">
                  <c:v>24.5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3-D850-5246-86C2-272D0437813F}"/>
            </c:ext>
          </c:extLst>
        </c:ser>
        <c:ser>
          <c:idx val="32"/>
          <c:order val="32"/>
          <c:tx>
            <c:strRef>
              <c:f>Clustering!$F$78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Clustering!$I$78</c:f>
              <c:numCache>
                <c:formatCode>General</c:formatCode>
                <c:ptCount val="1"/>
                <c:pt idx="0">
                  <c:v>49</c:v>
                </c:pt>
              </c:numCache>
            </c:numRef>
          </c:xVal>
          <c:yVal>
            <c:numRef>
              <c:f>Clustering!$H$78</c:f>
              <c:numCache>
                <c:formatCode>General</c:formatCode>
                <c:ptCount val="1"/>
                <c:pt idx="0">
                  <c:v>49</c:v>
                </c:pt>
              </c:numCache>
            </c:numRef>
          </c:yVal>
          <c:smooth val="0"/>
          <c:extLst>
            <c:ext xmlns:c16="http://schemas.microsoft.com/office/drawing/2014/chart" uri="{C3380CC4-5D6E-409C-BE32-E72D297353CC}">
              <c16:uniqueId val="{00000024-D850-5246-86C2-272D0437813F}"/>
            </c:ext>
          </c:extLst>
        </c:ser>
        <c:ser>
          <c:idx val="33"/>
          <c:order val="33"/>
          <c:tx>
            <c:strRef>
              <c:f>Clustering!$F$79</c:f>
              <c:strCache>
                <c:ptCount val="1"/>
                <c:pt idx="0">
                  <c:v>CNN9</c:v>
                </c:pt>
              </c:strCache>
            </c:strRef>
          </c:tx>
          <c:spPr>
            <a:ln>
              <a:solidFill>
                <a:srgbClr val="000000"/>
              </a:solidFill>
            </a:ln>
          </c:spPr>
          <c:marker>
            <c:symbol val="diamond"/>
            <c:size val="11"/>
            <c:spPr>
              <a:solidFill>
                <a:srgbClr val="4285F4"/>
              </a:solidFill>
              <a:ln>
                <a:solidFill>
                  <a:srgbClr val="000000"/>
                </a:solidFill>
              </a:ln>
            </c:spPr>
          </c:marker>
          <c:xVal>
            <c:numRef>
              <c:f>Clustering!$I$79</c:f>
              <c:numCache>
                <c:formatCode>General</c:formatCode>
                <c:ptCount val="1"/>
                <c:pt idx="0">
                  <c:v>34.166015629999997</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5-D850-5246-86C2-272D0437813F}"/>
            </c:ext>
          </c:extLst>
        </c:ser>
        <c:ser>
          <c:idx val="34"/>
          <c:order val="34"/>
          <c:tx>
            <c:strRef>
              <c:f>Clustering!$F$80</c:f>
              <c:strCache>
                <c:ptCount val="1"/>
                <c:pt idx="0">
                  <c:v>CNN9</c:v>
                </c:pt>
              </c:strCache>
            </c:strRef>
          </c:tx>
          <c:spPr>
            <a:ln>
              <a:solidFill>
                <a:srgbClr val="000000"/>
              </a:solidFill>
            </a:ln>
          </c:spPr>
          <c:marker>
            <c:symbol val="diamond"/>
            <c:size val="10"/>
            <c:spPr>
              <a:solidFill>
                <a:schemeClr val="accent1"/>
              </a:solidFill>
              <a:ln>
                <a:solidFill>
                  <a:srgbClr val="000000"/>
                </a:solidFill>
              </a:ln>
            </c:spPr>
          </c:marker>
          <c:xVal>
            <c:numRef>
              <c:f>Clustering!$I$80</c:f>
              <c:numCache>
                <c:formatCode>General</c:formatCode>
                <c:ptCount val="1"/>
                <c:pt idx="0">
                  <c:v>26.796875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6-D850-5246-86C2-272D0437813F}"/>
            </c:ext>
          </c:extLst>
        </c:ser>
        <c:ser>
          <c:idx val="35"/>
          <c:order val="35"/>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Clustering!$I$114</c:f>
              <c:numCache>
                <c:formatCode>General</c:formatCode>
                <c:ptCount val="1"/>
                <c:pt idx="0">
                  <c:v>0.95329284667968694</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7-D850-5246-86C2-272D0437813F}"/>
            </c:ext>
          </c:extLst>
        </c:ser>
        <c:ser>
          <c:idx val="36"/>
          <c:order val="36"/>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Clustering!$I$122</c:f>
              <c:numCache>
                <c:formatCode>General</c:formatCode>
                <c:ptCount val="1"/>
                <c:pt idx="0">
                  <c:v>1.04974365234375</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8-D850-5246-86C2-272D0437813F}"/>
            </c:ext>
          </c:extLst>
        </c:ser>
        <c:ser>
          <c:idx val="37"/>
          <c:order val="37"/>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Clustering!$I$123</c:f>
              <c:numCache>
                <c:formatCode>General</c:formatCode>
                <c:ptCount val="1"/>
                <c:pt idx="0">
                  <c:v>1.37274169921875</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9-D850-5246-86C2-272D0437813F}"/>
            </c:ext>
          </c:extLst>
        </c:ser>
        <c:ser>
          <c:idx val="38"/>
          <c:order val="38"/>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Clustering!$I$110</c:f>
              <c:numCache>
                <c:formatCode>General</c:formatCode>
                <c:ptCount val="1"/>
                <c:pt idx="0">
                  <c:v>0.4306640625</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A-D850-5246-86C2-272D0437813F}"/>
            </c:ext>
          </c:extLst>
        </c:ser>
        <c:ser>
          <c:idx val="39"/>
          <c:order val="39"/>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Clustering!$I$111</c:f>
              <c:numCache>
                <c:formatCode>General</c:formatCode>
                <c:ptCount val="1"/>
                <c:pt idx="0">
                  <c:v>0.861328125</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B-D850-5246-86C2-272D0437813F}"/>
            </c:ext>
          </c:extLst>
        </c:ser>
        <c:ser>
          <c:idx val="40"/>
          <c:order val="40"/>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Clustering!$I$112</c:f>
              <c:numCache>
                <c:formatCode>General</c:formatCode>
                <c:ptCount val="1"/>
                <c:pt idx="0">
                  <c:v>0.21533203125</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C-D850-5246-86C2-272D0437813F}"/>
            </c:ext>
          </c:extLst>
        </c:ser>
        <c:ser>
          <c:idx val="41"/>
          <c:order val="41"/>
          <c:tx>
            <c:strRef>
              <c:f>Clustering!$F$113</c:f>
              <c:strCache>
                <c:ptCount val="1"/>
                <c:pt idx="0">
                  <c:v>CNN11</c:v>
                </c:pt>
              </c:strCache>
            </c:strRef>
          </c:tx>
          <c:spPr>
            <a:ln>
              <a:solidFill>
                <a:srgbClr val="4285F4"/>
              </a:solidFill>
            </a:ln>
          </c:spPr>
          <c:marker>
            <c:spPr>
              <a:solidFill>
                <a:srgbClr val="EA4335"/>
              </a:solidFill>
              <a:ln>
                <a:solidFill>
                  <a:srgbClr val="4285F4"/>
                </a:solidFill>
              </a:ln>
            </c:spPr>
          </c:marker>
          <c:dPt>
            <c:idx val="0"/>
            <c:marker>
              <c:symbol val="diamond"/>
              <c:size val="10"/>
              <c:spPr>
                <a:solidFill>
                  <a:srgbClr val="660066"/>
                </a:solidFill>
                <a:ln>
                  <a:solidFill>
                    <a:schemeClr val="tx2"/>
                  </a:solidFill>
                </a:ln>
              </c:spPr>
            </c:marker>
            <c:bubble3D val="0"/>
            <c:spPr>
              <a:ln>
                <a:solidFill>
                  <a:schemeClr val="tx2"/>
                </a:solidFill>
              </a:ln>
            </c:spPr>
            <c:extLst>
              <c:ext xmlns:c16="http://schemas.microsoft.com/office/drawing/2014/chart" uri="{C3380CC4-5D6E-409C-BE32-E72D297353CC}">
                <c16:uniqueId val="{0000002E-D850-5246-86C2-272D0437813F}"/>
              </c:ext>
            </c:extLst>
          </c:dPt>
          <c:xVal>
            <c:numRef>
              <c:f>Clustering!$I$113</c:f>
              <c:numCache>
                <c:formatCode>General</c:formatCode>
                <c:ptCount val="1"/>
                <c:pt idx="0">
                  <c:v>0.4306640625</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F-D850-5246-86C2-272D0437813F}"/>
            </c:ext>
          </c:extLst>
        </c:ser>
        <c:ser>
          <c:idx val="42"/>
          <c:order val="42"/>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Clustering!$I$115</c:f>
              <c:numCache>
                <c:formatCode>General</c:formatCode>
                <c:ptCount val="1"/>
                <c:pt idx="0">
                  <c:v>0.87890625</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30-D850-5246-86C2-272D0437813F}"/>
            </c:ext>
          </c:extLst>
        </c:ser>
        <c:ser>
          <c:idx val="43"/>
          <c:order val="43"/>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Clustering!$I$116</c:f>
              <c:numCache>
                <c:formatCode>General</c:formatCode>
                <c:ptCount val="1"/>
                <c:pt idx="0">
                  <c:v>0.439453125</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31-D850-5246-86C2-272D0437813F}"/>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Clustering!$I$117</c:f>
              <c:numCache>
                <c:formatCode>General</c:formatCode>
                <c:ptCount val="1"/>
                <c:pt idx="0">
                  <c:v>0.158203125</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2-D850-5246-86C2-272D0437813F}"/>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Clustering!$I$118</c:f>
              <c:numCache>
                <c:formatCode>General</c:formatCode>
                <c:ptCount val="1"/>
                <c:pt idx="0">
                  <c:v>0.263671875</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3-D850-5246-86C2-272D0437813F}"/>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Clustering!$I$119</c:f>
              <c:numCache>
                <c:formatCode>General</c:formatCode>
                <c:ptCount val="1"/>
                <c:pt idx="0">
                  <c:v>0.2109375</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4-D850-5246-86C2-272D0437813F}"/>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Clustering!$I$120</c:f>
              <c:numCache>
                <c:formatCode>General</c:formatCode>
                <c:ptCount val="1"/>
                <c:pt idx="0">
                  <c:v>0.421875</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5-D850-5246-86C2-272D0437813F}"/>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Clustering!$I$121</c:f>
              <c:numCache>
                <c:formatCode>General</c:formatCode>
                <c:ptCount val="1"/>
                <c:pt idx="0">
                  <c:v>0.6328125</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6-D850-5246-86C2-272D0437813F}"/>
            </c:ext>
          </c:extLst>
        </c:ser>
        <c:ser>
          <c:idx val="49"/>
          <c:order val="49"/>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7-D850-5246-86C2-272D0437813F}"/>
            </c:ext>
          </c:extLst>
        </c:ser>
        <c:ser>
          <c:idx val="50"/>
          <c:order val="50"/>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8-D850-5246-86C2-272D0437813F}"/>
            </c:ext>
          </c:extLst>
        </c:ser>
        <c:ser>
          <c:idx val="51"/>
          <c:order val="51"/>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Clustering!$I$36</c:f>
              <c:numCache>
                <c:formatCode>General</c:formatCode>
                <c:ptCount val="1"/>
                <c:pt idx="0">
                  <c:v>87.890625</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9-D850-5246-86C2-272D0437813F}"/>
            </c:ext>
          </c:extLst>
        </c:ser>
        <c:ser>
          <c:idx val="52"/>
          <c:order val="52"/>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Clustering!$I$37</c:f>
              <c:numCache>
                <c:formatCode>General</c:formatCode>
                <c:ptCount val="1"/>
                <c:pt idx="0">
                  <c:v>45.125</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A-D850-5246-86C2-272D0437813F}"/>
            </c:ext>
          </c:extLst>
        </c:ser>
        <c:ser>
          <c:idx val="53"/>
          <c:order val="53"/>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Clustering!$I$38</c:f>
              <c:numCache>
                <c:formatCode>General</c:formatCode>
                <c:ptCount val="1"/>
                <c:pt idx="0">
                  <c:v>90.25</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B-D850-5246-86C2-272D0437813F}"/>
            </c:ext>
          </c:extLst>
        </c:ser>
        <c:ser>
          <c:idx val="54"/>
          <c:order val="54"/>
          <c:tx>
            <c:strRef>
              <c:f>Clustering!$F$39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Clustering!$I$39</c:f>
              <c:numCache>
                <c:formatCode>General</c:formatCode>
                <c:ptCount val="1"/>
                <c:pt idx="0">
                  <c:v>49</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3C-D850-5246-86C2-272D0437813F}"/>
            </c:ext>
          </c:extLst>
        </c:ser>
        <c:ser>
          <c:idx val="55"/>
          <c:order val="55"/>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Clustering!$I$55</c:f>
              <c:numCache>
                <c:formatCode>General</c:formatCode>
                <c:ptCount val="1"/>
                <c:pt idx="0">
                  <c:v>24</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D-D850-5246-86C2-272D0437813F}"/>
            </c:ext>
          </c:extLst>
        </c:ser>
        <c:ser>
          <c:idx val="56"/>
          <c:order val="56"/>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Clustering!$I$71</c:f>
              <c:numCache>
                <c:formatCode>General</c:formatCode>
                <c:ptCount val="1"/>
                <c:pt idx="0">
                  <c:v>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E-D850-5246-86C2-272D0437813F}"/>
            </c:ext>
          </c:extLst>
        </c:ser>
        <c:ser>
          <c:idx val="57"/>
          <c:order val="57"/>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Clustering!$I$70</c:f>
              <c:numCache>
                <c:formatCode>General</c:formatCode>
                <c:ptCount val="1"/>
                <c:pt idx="0">
                  <c:v>13</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F-D850-5246-86C2-272D0437813F}"/>
            </c:ext>
          </c:extLst>
        </c:ser>
        <c:ser>
          <c:idx val="58"/>
          <c:order val="58"/>
          <c:tx>
            <c:strRef>
              <c:f>Clustering!$F$87</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Clustering!$I$87</c:f>
              <c:numCache>
                <c:formatCode>General</c:formatCode>
                <c:ptCount val="1"/>
                <c:pt idx="0">
                  <c:v>59.267578125</c:v>
                </c:pt>
              </c:numCache>
            </c:numRef>
          </c:xVal>
          <c:yVal>
            <c:numRef>
              <c:f>Clustering!$H$87</c:f>
              <c:numCache>
                <c:formatCode>General</c:formatCode>
                <c:ptCount val="1"/>
                <c:pt idx="0">
                  <c:v>289</c:v>
                </c:pt>
              </c:numCache>
            </c:numRef>
          </c:yVal>
          <c:smooth val="0"/>
          <c:extLst>
            <c:ext xmlns:c16="http://schemas.microsoft.com/office/drawing/2014/chart" uri="{C3380CC4-5D6E-409C-BE32-E72D297353CC}">
              <c16:uniqueId val="{00000040-D850-5246-86C2-272D0437813F}"/>
            </c:ext>
          </c:extLst>
        </c:ser>
        <c:ser>
          <c:idx val="60"/>
          <c:order val="59"/>
          <c:tx>
            <c:strRef>
              <c:f>Clustering!$F$26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Clustering!$I$26</c:f>
              <c:numCache>
                <c:formatCode>General</c:formatCode>
                <c:ptCount val="1"/>
                <c:pt idx="0">
                  <c:v>26.0205078125</c:v>
                </c:pt>
              </c:numCache>
            </c:numRef>
          </c:xVal>
          <c:yVal>
            <c:numRef>
              <c:f>Clustering!$H$26</c:f>
              <c:numCache>
                <c:formatCode>General</c:formatCode>
                <c:ptCount val="1"/>
                <c:pt idx="0">
                  <c:v>5329</c:v>
                </c:pt>
              </c:numCache>
            </c:numRef>
          </c:yVal>
          <c:smooth val="0"/>
          <c:extLst>
            <c:ext xmlns:c16="http://schemas.microsoft.com/office/drawing/2014/chart" uri="{C3380CC4-5D6E-409C-BE32-E72D297353CC}">
              <c16:uniqueId val="{00000041-D850-5246-86C2-272D0437813F}"/>
            </c:ext>
          </c:extLst>
        </c:ser>
        <c:ser>
          <c:idx val="61"/>
          <c:order val="60"/>
          <c:tx>
            <c:strRef>
              <c:f>Clustering!$F$32</c:f>
              <c:strCache>
                <c:ptCount val="1"/>
                <c:pt idx="0">
                  <c:v>CNN3</c:v>
                </c:pt>
              </c:strCache>
            </c:strRef>
          </c:tx>
          <c:spPr>
            <a:ln>
              <a:solidFill>
                <a:srgbClr val="000000"/>
              </a:solidFill>
            </a:ln>
          </c:spPr>
          <c:marker>
            <c:symbol val="diamond"/>
            <c:size val="9"/>
            <c:spPr>
              <a:solidFill>
                <a:srgbClr val="B5E5E8"/>
              </a:solidFill>
              <a:ln>
                <a:solidFill>
                  <a:srgbClr val="000000"/>
                </a:solidFill>
              </a:ln>
            </c:spPr>
          </c:marker>
          <c:xVal>
            <c:numRef>
              <c:f>Clustering!$I$32</c:f>
              <c:numCache>
                <c:formatCode>General</c:formatCode>
                <c:ptCount val="1"/>
                <c:pt idx="0">
                  <c:v>188.630859375</c:v>
                </c:pt>
              </c:numCache>
            </c:numRef>
          </c:xVal>
          <c:yVal>
            <c:numRef>
              <c:f>Clustering!$H$32</c:f>
              <c:numCache>
                <c:formatCode>General</c:formatCode>
                <c:ptCount val="1"/>
                <c:pt idx="0">
                  <c:v>9731</c:v>
                </c:pt>
              </c:numCache>
            </c:numRef>
          </c:yVal>
          <c:smooth val="0"/>
          <c:extLst>
            <c:ext xmlns:c16="http://schemas.microsoft.com/office/drawing/2014/chart" uri="{C3380CC4-5D6E-409C-BE32-E72D297353CC}">
              <c16:uniqueId val="{00000042-D850-5246-86C2-272D0437813F}"/>
            </c:ext>
          </c:extLst>
        </c:ser>
        <c:ser>
          <c:idx val="59"/>
          <c:order val="61"/>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Clustering!$I$7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43-D850-5246-86C2-272D0437813F}"/>
            </c:ext>
          </c:extLst>
        </c:ser>
        <c:ser>
          <c:idx val="63"/>
          <c:order val="62"/>
          <c:tx>
            <c:strRef>
              <c:f>Clustering!$F$9</c:f>
              <c:strCache>
                <c:ptCount val="1"/>
                <c:pt idx="0">
                  <c:v>LSTM2</c:v>
                </c:pt>
              </c:strCache>
            </c:strRef>
          </c:tx>
          <c:spPr>
            <a:ln>
              <a:solidFill>
                <a:srgbClr val="000000"/>
              </a:solidFill>
            </a:ln>
          </c:spPr>
          <c:marker>
            <c:symbol val="square"/>
            <c:size val="10"/>
            <c:spPr>
              <a:solidFill>
                <a:schemeClr val="accent1"/>
              </a:solidFill>
              <a:ln>
                <a:solidFill>
                  <a:srgbClr val="000000"/>
                </a:solidFill>
              </a:ln>
            </c:spPr>
          </c:marker>
          <c:xVal>
            <c:numRef>
              <c:f>Clustering!$I$9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4-D850-5246-86C2-272D0437813F}"/>
            </c:ext>
          </c:extLst>
        </c:ser>
        <c:ser>
          <c:idx val="64"/>
          <c:order val="63"/>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Clustering!$I$10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5-D850-5246-86C2-272D0437813F}"/>
            </c:ext>
          </c:extLst>
        </c:ser>
        <c:ser>
          <c:idx val="65"/>
          <c:order val="64"/>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Clustering!$I$11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6-D850-5246-86C2-272D0437813F}"/>
            </c:ext>
          </c:extLst>
        </c:ser>
        <c:ser>
          <c:idx val="67"/>
          <c:order val="65"/>
          <c:tx>
            <c:strRef>
              <c:f>Clustering!$F$13</c:f>
              <c:strCache>
                <c:ptCount val="1"/>
                <c:pt idx="0">
                  <c:v>Transd.3</c:v>
                </c:pt>
              </c:strCache>
            </c:strRef>
          </c:tx>
          <c:spPr>
            <a:ln>
              <a:solidFill>
                <a:srgbClr val="000000"/>
              </a:solidFill>
            </a:ln>
          </c:spPr>
          <c:marker>
            <c:symbol val="triangle"/>
            <c:size val="10"/>
            <c:spPr>
              <a:solidFill>
                <a:schemeClr val="accent4"/>
              </a:solidFill>
              <a:ln>
                <a:solidFill>
                  <a:srgbClr val="000000"/>
                </a:solidFill>
              </a:ln>
            </c:spPr>
          </c:marker>
          <c:xVal>
            <c:strRef>
              <c:f>Clustering!$I$13</c:f>
              <c:strCache>
                <c:ptCount val="1"/>
                <c:pt idx="0">
                  <c:v>6,45</c:v>
                </c:pt>
              </c:strCache>
            </c:strRef>
          </c:xVal>
          <c:yVal>
            <c:numRef>
              <c:f>Clustering!$H$13</c:f>
              <c:numCache>
                <c:formatCode>General</c:formatCode>
                <c:ptCount val="1"/>
                <c:pt idx="0">
                  <c:v>1</c:v>
                </c:pt>
              </c:numCache>
            </c:numRef>
          </c:yVal>
          <c:smooth val="0"/>
          <c:extLst>
            <c:ext xmlns:c16="http://schemas.microsoft.com/office/drawing/2014/chart" uri="{C3380CC4-5D6E-409C-BE32-E72D297353CC}">
              <c16:uniqueId val="{00000047-D850-5246-86C2-272D0437813F}"/>
            </c:ext>
          </c:extLst>
        </c:ser>
        <c:ser>
          <c:idx val="62"/>
          <c:order val="66"/>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Clustering!$I$12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8-D850-5246-86C2-272D0437813F}"/>
            </c:ext>
          </c:extLst>
        </c:ser>
        <c:dLbls>
          <c:showLegendKey val="0"/>
          <c:showVal val="0"/>
          <c:showCatName val="0"/>
          <c:showSerName val="0"/>
          <c:showPercent val="0"/>
          <c:showBubbleSize val="0"/>
        </c:dLbls>
        <c:axId val="-2003947240"/>
        <c:axId val="-2003939688"/>
      </c:scatterChart>
      <c:valAx>
        <c:axId val="-2003947240"/>
        <c:scaling>
          <c:logBase val="10"/>
          <c:orientation val="minMax"/>
          <c:max val="1000"/>
        </c:scaling>
        <c:delete val="0"/>
        <c:axPos val="b"/>
        <c:title>
          <c:tx>
            <c:rich>
              <a:bodyPr/>
              <a:lstStyle/>
              <a:p>
                <a:pPr>
                  <a:defRPr sz="1800"/>
                </a:pPr>
                <a:r>
                  <a:rPr lang="en-US" sz="1800" dirty="0">
                    <a:latin typeface="Gill Sans MT" panose="020B0502020104020203" pitchFamily="34" charset="77"/>
                  </a:rPr>
                  <a:t>MAC (Millions)</a:t>
                </a:r>
              </a:p>
            </c:rich>
          </c:tx>
          <c:layout>
            <c:manualLayout>
              <c:xMode val="edge"/>
              <c:yMode val="edge"/>
              <c:x val="0.60974767681741004"/>
              <c:y val="0.8987199475065617"/>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03939688"/>
        <c:crosses val="autoZero"/>
        <c:crossBetween val="midCat"/>
      </c:valAx>
      <c:valAx>
        <c:axId val="-2003939688"/>
        <c:scaling>
          <c:logBase val="10"/>
          <c:orientation val="minMax"/>
        </c:scaling>
        <c:delete val="0"/>
        <c:axPos val="l"/>
        <c:majorGridlines/>
        <c:title>
          <c:tx>
            <c:rich>
              <a:bodyPr rot="-5400000" vert="horz"/>
              <a:lstStyle/>
              <a:p>
                <a:pPr>
                  <a:defRPr sz="2000"/>
                </a:pPr>
                <a:r>
                  <a:rPr lang="en-US" sz="2000" dirty="0">
                    <a:latin typeface="Gill Sans MT" panose="020B0502020104020203" pitchFamily="34" charset="77"/>
                  </a:rPr>
                  <a:t>FLOP/Byte</a:t>
                </a:r>
              </a:p>
            </c:rich>
          </c:tx>
          <c:layout>
            <c:manualLayout>
              <c:xMode val="edge"/>
              <c:yMode val="edge"/>
              <c:x val="0.3031805097345821"/>
              <c:y val="0.415927034120734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03947240"/>
        <c:crossesAt val="1E-3"/>
        <c:crossBetween val="midCat"/>
      </c:valAx>
      <c:spPr>
        <a:ln>
          <a:solidFill>
            <a:schemeClr val="tx1"/>
          </a:solidFill>
        </a:ln>
      </c:spPr>
    </c:plotArea>
    <c:legend>
      <c:legendPos val="t"/>
      <c:legendEntry>
        <c:idx val="1"/>
        <c:delete val="1"/>
      </c:legendEntry>
      <c:legendEntry>
        <c:idx val="2"/>
        <c:delete val="1"/>
      </c:legendEntry>
      <c:legendEntry>
        <c:idx val="3"/>
        <c:delete val="1"/>
      </c:legendEntry>
      <c:legendEntry>
        <c:idx val="4"/>
        <c:delete val="1"/>
      </c:legendEntry>
      <c:legendEntry>
        <c:idx val="5"/>
        <c:delete val="1"/>
      </c:legendEntry>
      <c:legendEntry>
        <c:idx val="6"/>
        <c:txPr>
          <a:bodyPr/>
          <a:lstStyle/>
          <a:p>
            <a:pPr>
              <a:defRPr sz="1800">
                <a:latin typeface="+mn-lt"/>
              </a:defRPr>
            </a:pPr>
            <a:endParaRPr lang="en-US"/>
          </a:p>
        </c:txPr>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39"/>
        <c:delete val="1"/>
      </c:legendEntry>
      <c:legendEntry>
        <c:idx val="40"/>
        <c:delete val="1"/>
      </c:legendEntry>
      <c:legendEntry>
        <c:idx val="41"/>
        <c:delete val="1"/>
      </c:legendEntry>
      <c:legendEntry>
        <c:idx val="42"/>
        <c:delete val="1"/>
      </c:legendEntry>
      <c:legendEntry>
        <c:idx val="43"/>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5"/>
        <c:delete val="1"/>
      </c:legendEntry>
      <c:legendEntry>
        <c:idx val="56"/>
        <c:delete val="1"/>
      </c:legendEntry>
      <c:legendEntry>
        <c:idx val="57"/>
        <c:delete val="1"/>
      </c:legendEntry>
      <c:legendEntry>
        <c:idx val="58"/>
        <c:delete val="1"/>
      </c:legendEntry>
      <c:legendEntry>
        <c:idx val="59"/>
        <c:delete val="1"/>
      </c:legendEntry>
      <c:legendEntry>
        <c:idx val="60"/>
        <c:delete val="1"/>
      </c:legendEntry>
      <c:legendEntry>
        <c:idx val="62"/>
        <c:delete val="1"/>
      </c:legendEntry>
      <c:legendEntry>
        <c:idx val="64"/>
        <c:delete val="1"/>
      </c:legendEntry>
      <c:legendEntry>
        <c:idx val="65"/>
        <c:delete val="1"/>
      </c:legendEntry>
      <c:layout>
        <c:manualLayout>
          <c:xMode val="edge"/>
          <c:yMode val="edge"/>
          <c:x val="0"/>
          <c:y val="1.8925955266426948E-2"/>
          <c:w val="0.73669184535534205"/>
          <c:h val="0.170952816316532"/>
        </c:manualLayout>
      </c:layout>
      <c:overlay val="0"/>
      <c:txPr>
        <a:bodyPr/>
        <a:lstStyle/>
        <a:p>
          <a:pPr>
            <a:defRPr sz="1800"/>
          </a:pPr>
          <a:endParaRPr lang="en-US"/>
        </a:p>
      </c:txPr>
    </c:legend>
    <c:plotVisOnly val="1"/>
    <c:dispBlanksAs val="gap"/>
    <c:showDLblsOverMax val="0"/>
  </c:chart>
  <c:spPr>
    <a:ln>
      <a:noFill/>
    </a:ln>
  </c:sp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2375865926595"/>
          <c:y val="0.12945946535953601"/>
          <c:w val="0.86863689170001301"/>
          <c:h val="0.478239404335495"/>
        </c:manualLayout>
      </c:layout>
      <c:barChart>
        <c:barDir val="col"/>
        <c:grouping val="stacked"/>
        <c:varyColors val="0"/>
        <c:ser>
          <c:idx val="0"/>
          <c:order val="0"/>
          <c:tx>
            <c:strRef>
              <c:f>'Noronha-Proposal-Result'!$T$116</c:f>
              <c:strCache>
                <c:ptCount val="1"/>
                <c:pt idx="0">
                  <c:v>Total Static</c:v>
                </c:pt>
              </c:strCache>
            </c:strRef>
          </c:tx>
          <c:spPr>
            <a:solidFill>
              <a:schemeClr val="tx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'Noronha-Proposal-Result'!$T$117:$T$146</c:f>
              <c:numCache>
                <c:formatCode>General</c:formatCode>
                <c:ptCount val="30"/>
                <c:pt idx="0">
                  <c:v>0.18336898082999201</c:v>
                </c:pt>
                <c:pt idx="1">
                  <c:v>2.8807456200452601E-2</c:v>
                </c:pt>
                <c:pt idx="2">
                  <c:v>1.6648405087365599E-3</c:v>
                </c:pt>
                <c:pt idx="3">
                  <c:v>0.182605477659394</c:v>
                </c:pt>
                <c:pt idx="4">
                  <c:v>5.0529269869651901E-2</c:v>
                </c:pt>
                <c:pt idx="5">
                  <c:v>2.9201875643069201E-3</c:v>
                </c:pt>
                <c:pt idx="6">
                  <c:v>0.18196233170166501</c:v>
                </c:pt>
                <c:pt idx="7">
                  <c:v>4.9264944264114E-2</c:v>
                </c:pt>
                <c:pt idx="8">
                  <c:v>2.8471196589116799E-3</c:v>
                </c:pt>
                <c:pt idx="9">
                  <c:v>0.181601258270706</c:v>
                </c:pt>
                <c:pt idx="10">
                  <c:v>0.17418796532873601</c:v>
                </c:pt>
                <c:pt idx="11">
                  <c:v>4.5879366886306699E-2</c:v>
                </c:pt>
                <c:pt idx="12">
                  <c:v>0.22843217304160399</c:v>
                </c:pt>
                <c:pt idx="13">
                  <c:v>0.21229569166946</c:v>
                </c:pt>
                <c:pt idx="14">
                  <c:v>3.3444521070352798E-2</c:v>
                </c:pt>
                <c:pt idx="15">
                  <c:v>0.104250085428801</c:v>
                </c:pt>
                <c:pt idx="16">
                  <c:v>7.1166821286420004E-2</c:v>
                </c:pt>
                <c:pt idx="17">
                  <c:v>1.3518392297138899E-2</c:v>
                </c:pt>
                <c:pt idx="18">
                  <c:v>0.23801422149787699</c:v>
                </c:pt>
                <c:pt idx="19">
                  <c:v>0.21306709112519201</c:v>
                </c:pt>
                <c:pt idx="20">
                  <c:v>3.72371671329675E-2</c:v>
                </c:pt>
                <c:pt idx="21">
                  <c:v>0.18269874330908201</c:v>
                </c:pt>
                <c:pt idx="22">
                  <c:v>8.3928929598445196E-2</c:v>
                </c:pt>
                <c:pt idx="23">
                  <c:v>1.8428916065629301E-2</c:v>
                </c:pt>
                <c:pt idx="24">
                  <c:v>0.13761116944635801</c:v>
                </c:pt>
                <c:pt idx="25">
                  <c:v>5.9898695965186703E-2</c:v>
                </c:pt>
                <c:pt idx="26">
                  <c:v>3.06159912286584E-2</c:v>
                </c:pt>
                <c:pt idx="27">
                  <c:v>0.16493306137688599</c:v>
                </c:pt>
                <c:pt idx="28">
                  <c:v>8.6827059138931101E-2</c:v>
                </c:pt>
                <c:pt idx="29">
                  <c:v>2.41168260877586E-2</c:v>
                </c:pt>
              </c:numCache>
            </c:numRef>
          </c:val>
          <c:extLst>
            <c:ext xmlns:c16="http://schemas.microsoft.com/office/drawing/2014/chart" uri="{C3380CC4-5D6E-409C-BE32-E72D297353CC}">
              <c16:uniqueId val="{00000000-17DC-2444-9296-EB85C77333E5}"/>
            </c:ext>
          </c:extLst>
        </c:ser>
        <c:ser>
          <c:idx val="1"/>
          <c:order val="1"/>
          <c:tx>
            <c:strRef>
              <c:f>'Noronha-Proposal-Result'!$U$116</c:f>
              <c:strCache>
                <c:ptCount val="1"/>
                <c:pt idx="0">
                  <c:v>PE</c:v>
                </c:pt>
              </c:strCache>
            </c:strRef>
          </c:tx>
          <c:spPr>
            <a:solidFill>
              <a:schemeClr val="accent2"/>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'Noronha-Proposal-Result'!$U$117:$U$146</c:f>
              <c:numCache>
                <c:formatCode>General</c:formatCode>
                <c:ptCount val="30"/>
                <c:pt idx="0">
                  <c:v>9.0239276490578692E-3</c:v>
                </c:pt>
                <c:pt idx="1">
                  <c:v>9.0239276490578692E-3</c:v>
                </c:pt>
                <c:pt idx="2">
                  <c:v>9.0239276490578692E-3</c:v>
                </c:pt>
                <c:pt idx="3">
                  <c:v>8.9025020670481202E-3</c:v>
                </c:pt>
                <c:pt idx="4">
                  <c:v>8.9025020670481202E-3</c:v>
                </c:pt>
                <c:pt idx="5">
                  <c:v>8.9025020670481202E-3</c:v>
                </c:pt>
                <c:pt idx="6">
                  <c:v>8.9121432902873107E-3</c:v>
                </c:pt>
                <c:pt idx="7">
                  <c:v>8.9121432902873107E-3</c:v>
                </c:pt>
                <c:pt idx="8">
                  <c:v>8.9121432902873107E-3</c:v>
                </c:pt>
                <c:pt idx="9">
                  <c:v>0.30264670529030102</c:v>
                </c:pt>
                <c:pt idx="10">
                  <c:v>0.30264670529030102</c:v>
                </c:pt>
                <c:pt idx="11">
                  <c:v>0.30264670529030102</c:v>
                </c:pt>
                <c:pt idx="12">
                  <c:v>0.211107476403575</c:v>
                </c:pt>
                <c:pt idx="13">
                  <c:v>0.211107476403575</c:v>
                </c:pt>
                <c:pt idx="14">
                  <c:v>0.211107476403575</c:v>
                </c:pt>
                <c:pt idx="15">
                  <c:v>7.8692141780799404E-2</c:v>
                </c:pt>
                <c:pt idx="16">
                  <c:v>7.8692141780799404E-2</c:v>
                </c:pt>
                <c:pt idx="17">
                  <c:v>7.8692141780799404E-2</c:v>
                </c:pt>
                <c:pt idx="18">
                  <c:v>0.19984411775074201</c:v>
                </c:pt>
                <c:pt idx="19">
                  <c:v>0.19984411775074201</c:v>
                </c:pt>
                <c:pt idx="20">
                  <c:v>0.19984411775074201</c:v>
                </c:pt>
                <c:pt idx="21">
                  <c:v>0.12035191944</c:v>
                </c:pt>
                <c:pt idx="22">
                  <c:v>0.12035191944</c:v>
                </c:pt>
                <c:pt idx="23">
                  <c:v>0.12035191944</c:v>
                </c:pt>
                <c:pt idx="24">
                  <c:v>0.24015212256121099</c:v>
                </c:pt>
                <c:pt idx="25">
                  <c:v>0.24015212256121099</c:v>
                </c:pt>
                <c:pt idx="26">
                  <c:v>0.24015212256121099</c:v>
                </c:pt>
                <c:pt idx="27">
                  <c:v>0.198221753537866</c:v>
                </c:pt>
                <c:pt idx="28">
                  <c:v>0.198221753537866</c:v>
                </c:pt>
                <c:pt idx="29">
                  <c:v>0.198221753537866</c:v>
                </c:pt>
              </c:numCache>
            </c:numRef>
          </c:val>
          <c:extLst>
            <c:ext xmlns:c16="http://schemas.microsoft.com/office/drawing/2014/chart" uri="{C3380CC4-5D6E-409C-BE32-E72D297353CC}">
              <c16:uniqueId val="{00000001-17DC-2444-9296-EB85C77333E5}"/>
            </c:ext>
          </c:extLst>
        </c:ser>
        <c:ser>
          <c:idx val="2"/>
          <c:order val="2"/>
          <c:tx>
            <c:strRef>
              <c:f>'Noronha-Proposal-Result'!$V$116</c:f>
              <c:strCache>
                <c:ptCount val="1"/>
                <c:pt idx="0">
                  <c:v>Param Buffer+NoC</c:v>
                </c:pt>
              </c:strCache>
            </c:strRef>
          </c:tx>
          <c:spPr>
            <a:solidFill>
              <a:schemeClr val="bg2">
                <a:lumMod val="65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'Noronha-Proposal-Result'!$V$117:$V$146</c:f>
              <c:numCache>
                <c:formatCode>General</c:formatCode>
                <c:ptCount val="30"/>
                <c:pt idx="0">
                  <c:v>1.17319578794446E-2</c:v>
                </c:pt>
                <c:pt idx="1">
                  <c:v>1.17319578794446E-2</c:v>
                </c:pt>
                <c:pt idx="2">
                  <c:v>0</c:v>
                </c:pt>
                <c:pt idx="3">
                  <c:v>1.26463384742045E-2</c:v>
                </c:pt>
                <c:pt idx="4">
                  <c:v>1.26463384742045E-2</c:v>
                </c:pt>
                <c:pt idx="5">
                  <c:v>0</c:v>
                </c:pt>
                <c:pt idx="6">
                  <c:v>1.22304942107313E-2</c:v>
                </c:pt>
                <c:pt idx="7">
                  <c:v>1.22304942107313E-2</c:v>
                </c:pt>
                <c:pt idx="8">
                  <c:v>0</c:v>
                </c:pt>
                <c:pt idx="9">
                  <c:v>0.35616827105794402</c:v>
                </c:pt>
                <c:pt idx="10">
                  <c:v>0.35616827105794402</c:v>
                </c:pt>
                <c:pt idx="11">
                  <c:v>6.6223757251329196E-3</c:v>
                </c:pt>
                <c:pt idx="12">
                  <c:v>0.364500915103388</c:v>
                </c:pt>
                <c:pt idx="13">
                  <c:v>0.364500915103388</c:v>
                </c:pt>
                <c:pt idx="14">
                  <c:v>8.6009506674301801E-3</c:v>
                </c:pt>
                <c:pt idx="15">
                  <c:v>0.62156848757749905</c:v>
                </c:pt>
                <c:pt idx="16">
                  <c:v>0.62156848757749905</c:v>
                </c:pt>
                <c:pt idx="17">
                  <c:v>1.14344534757841E-2</c:v>
                </c:pt>
                <c:pt idx="18">
                  <c:v>0.35461763122291701</c:v>
                </c:pt>
                <c:pt idx="19">
                  <c:v>0.35461763122291701</c:v>
                </c:pt>
                <c:pt idx="20">
                  <c:v>8.1578121744225098E-3</c:v>
                </c:pt>
                <c:pt idx="21">
                  <c:v>0.14232606012886101</c:v>
                </c:pt>
                <c:pt idx="22">
                  <c:v>0.14232606012886101</c:v>
                </c:pt>
                <c:pt idx="23">
                  <c:v>2.5231355232569201E-3</c:v>
                </c:pt>
                <c:pt idx="24">
                  <c:v>0.157034360792177</c:v>
                </c:pt>
                <c:pt idx="25">
                  <c:v>0.157034360792177</c:v>
                </c:pt>
                <c:pt idx="26">
                  <c:v>2.5904245573330799E-3</c:v>
                </c:pt>
                <c:pt idx="27">
                  <c:v>0.191725325515018</c:v>
                </c:pt>
                <c:pt idx="28">
                  <c:v>0.191725325515018</c:v>
                </c:pt>
                <c:pt idx="29">
                  <c:v>3.8424508294236498E-3</c:v>
                </c:pt>
              </c:numCache>
            </c:numRef>
          </c:val>
          <c:extLst>
            <c:ext xmlns:c16="http://schemas.microsoft.com/office/drawing/2014/chart" uri="{C3380CC4-5D6E-409C-BE32-E72D297353CC}">
              <c16:uniqueId val="{00000002-17DC-2444-9296-EB85C77333E5}"/>
            </c:ext>
          </c:extLst>
        </c:ser>
        <c:ser>
          <c:idx val="3"/>
          <c:order val="3"/>
          <c:tx>
            <c:strRef>
              <c:f>'Noronha-Proposal-Result'!$W$116</c:f>
              <c:strCache>
                <c:ptCount val="1"/>
                <c:pt idx="0">
                  <c:v>Act Buffer+NoC </c:v>
                </c:pt>
              </c:strCache>
            </c:strRef>
          </c:tx>
          <c:spPr>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'Noronha-Proposal-Result'!$W$117:$W$146</c:f>
              <c:numCache>
                <c:formatCode>General</c:formatCode>
                <c:ptCount val="30"/>
                <c:pt idx="0">
                  <c:v>2.9555537094047102E-4</c:v>
                </c:pt>
                <c:pt idx="1">
                  <c:v>2.9555537094047102E-4</c:v>
                </c:pt>
                <c:pt idx="2">
                  <c:v>9.2361053418897092E-6</c:v>
                </c:pt>
                <c:pt idx="3">
                  <c:v>5.0107283867161596E-4</c:v>
                </c:pt>
                <c:pt idx="4">
                  <c:v>5.0107283867161596E-4</c:v>
                </c:pt>
                <c:pt idx="5">
                  <c:v>1.5658526208487999E-5</c:v>
                </c:pt>
                <c:pt idx="6">
                  <c:v>4.7681475228888098E-4</c:v>
                </c:pt>
                <c:pt idx="7">
                  <c:v>4.7681475228888098E-4</c:v>
                </c:pt>
                <c:pt idx="8">
                  <c:v>1.49004610090275E-5</c:v>
                </c:pt>
                <c:pt idx="9">
                  <c:v>1.1177727163700701E-2</c:v>
                </c:pt>
                <c:pt idx="10">
                  <c:v>1.1177727163700701E-2</c:v>
                </c:pt>
                <c:pt idx="11">
                  <c:v>2.0783184535549999E-4</c:v>
                </c:pt>
                <c:pt idx="12">
                  <c:v>1.3213716411052699E-2</c:v>
                </c:pt>
                <c:pt idx="13">
                  <c:v>1.3213716411052699E-2</c:v>
                </c:pt>
                <c:pt idx="14">
                  <c:v>3.1179763417779101E-4</c:v>
                </c:pt>
                <c:pt idx="15">
                  <c:v>2.4600990708866101E-2</c:v>
                </c:pt>
                <c:pt idx="16">
                  <c:v>2.4600990708866101E-2</c:v>
                </c:pt>
                <c:pt idx="17">
                  <c:v>4.6662127278753298E-4</c:v>
                </c:pt>
                <c:pt idx="18">
                  <c:v>1.3074099229801499E-2</c:v>
                </c:pt>
                <c:pt idx="19">
                  <c:v>1.3074099229801499E-2</c:v>
                </c:pt>
                <c:pt idx="20">
                  <c:v>3.0237853406216598E-4</c:v>
                </c:pt>
                <c:pt idx="21">
                  <c:v>4.4215647416857599E-3</c:v>
                </c:pt>
                <c:pt idx="22">
                  <c:v>4.4215647416857599E-3</c:v>
                </c:pt>
                <c:pt idx="23">
                  <c:v>8.4816955952810505E-5</c:v>
                </c:pt>
                <c:pt idx="24">
                  <c:v>5.4670362156908703E-3</c:v>
                </c:pt>
                <c:pt idx="25">
                  <c:v>5.4670362156908703E-3</c:v>
                </c:pt>
                <c:pt idx="26">
                  <c:v>9.32644896359156E-5</c:v>
                </c:pt>
                <c:pt idx="27">
                  <c:v>6.4590966926953404E-3</c:v>
                </c:pt>
                <c:pt idx="28">
                  <c:v>6.4590966926953404E-3</c:v>
                </c:pt>
                <c:pt idx="29">
                  <c:v>1.3406096723522499E-4</c:v>
                </c:pt>
              </c:numCache>
            </c:numRef>
          </c:val>
          <c:extLst>
            <c:ext xmlns:c16="http://schemas.microsoft.com/office/drawing/2014/chart" uri="{C3380CC4-5D6E-409C-BE32-E72D297353CC}">
              <c16:uniqueId val="{00000003-17DC-2444-9296-EB85C77333E5}"/>
            </c:ext>
          </c:extLst>
        </c:ser>
        <c:ser>
          <c:idx val="4"/>
          <c:order val="4"/>
          <c:tx>
            <c:strRef>
              <c:f>'Noronha-Proposal-Result'!$X$116</c:f>
              <c:strCache>
                <c:ptCount val="1"/>
                <c:pt idx="0">
                  <c:v>Off-chip Interconnect </c:v>
                </c:pt>
              </c:strCache>
            </c:strRef>
          </c:tx>
          <c:spPr>
            <a:solidFill>
              <a:srgbClr val="2661B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'Noronha-Proposal-Result'!$X$117:$X$146</c:f>
              <c:numCache>
                <c:formatCode>General</c:formatCode>
                <c:ptCount val="30"/>
                <c:pt idx="0">
                  <c:v>0.31791391739083502</c:v>
                </c:pt>
                <c:pt idx="1">
                  <c:v>0.31791391739083502</c:v>
                </c:pt>
                <c:pt idx="2">
                  <c:v>0</c:v>
                </c:pt>
                <c:pt idx="3">
                  <c:v>0.31782002356071198</c:v>
                </c:pt>
                <c:pt idx="4">
                  <c:v>0.31782002356071198</c:v>
                </c:pt>
                <c:pt idx="5">
                  <c:v>0</c:v>
                </c:pt>
                <c:pt idx="6">
                  <c:v>0.31824903738062998</c:v>
                </c:pt>
                <c:pt idx="7">
                  <c:v>0.31824903738062998</c:v>
                </c:pt>
                <c:pt idx="8">
                  <c:v>0</c:v>
                </c:pt>
                <c:pt idx="9">
                  <c:v>5.9303112174764402E-2</c:v>
                </c:pt>
                <c:pt idx="10">
                  <c:v>5.9303112174764402E-2</c:v>
                </c:pt>
                <c:pt idx="11">
                  <c:v>2.8786138858653401E-2</c:v>
                </c:pt>
                <c:pt idx="12">
                  <c:v>7.3025262353798304E-2</c:v>
                </c:pt>
                <c:pt idx="13">
                  <c:v>7.3025262353798304E-2</c:v>
                </c:pt>
                <c:pt idx="14">
                  <c:v>1.08559513443764E-2</c:v>
                </c:pt>
                <c:pt idx="15">
                  <c:v>6.8287030770842597E-2</c:v>
                </c:pt>
                <c:pt idx="16">
                  <c:v>6.8287030770842597E-2</c:v>
                </c:pt>
                <c:pt idx="17">
                  <c:v>6.8711290198049096E-3</c:v>
                </c:pt>
                <c:pt idx="18">
                  <c:v>7.7702269849615493E-2</c:v>
                </c:pt>
                <c:pt idx="19">
                  <c:v>7.7702269849615493E-2</c:v>
                </c:pt>
                <c:pt idx="20">
                  <c:v>8.00304014363434E-3</c:v>
                </c:pt>
                <c:pt idx="21">
                  <c:v>0.21986082412801999</c:v>
                </c:pt>
                <c:pt idx="22">
                  <c:v>0.21986082412801999</c:v>
                </c:pt>
                <c:pt idx="23">
                  <c:v>1.09143543164239E-2</c:v>
                </c:pt>
                <c:pt idx="24">
                  <c:v>0.183710413979845</c:v>
                </c:pt>
                <c:pt idx="25">
                  <c:v>0.183710413979845</c:v>
                </c:pt>
                <c:pt idx="26">
                  <c:v>1.8102743050721699E-2</c:v>
                </c:pt>
                <c:pt idx="27">
                  <c:v>0.192662946552287</c:v>
                </c:pt>
                <c:pt idx="28">
                  <c:v>0.192662946552287</c:v>
                </c:pt>
                <c:pt idx="29">
                  <c:v>1.25364080315724E-2</c:v>
                </c:pt>
              </c:numCache>
            </c:numRef>
          </c:val>
          <c:extLst>
            <c:ext xmlns:c16="http://schemas.microsoft.com/office/drawing/2014/chart" uri="{C3380CC4-5D6E-409C-BE32-E72D297353CC}">
              <c16:uniqueId val="{00000004-17DC-2444-9296-EB85C77333E5}"/>
            </c:ext>
          </c:extLst>
        </c:ser>
        <c:ser>
          <c:idx val="5"/>
          <c:order val="5"/>
          <c:tx>
            <c:strRef>
              <c:f>'Noronha-Proposal-Result'!$Y$116</c:f>
              <c:strCache>
                <c:ptCount val="1"/>
                <c:pt idx="0">
                  <c:v>DRAM </c:v>
                </c:pt>
              </c:strCache>
            </c:strRef>
          </c:tx>
          <c:spPr>
            <a:solidFill>
              <a:schemeClr val="accent3">
                <a:lumMod val="60000"/>
                <a:lumOff val="40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'Noronha-Proposal-Result'!$Y$117:$Y$146</c:f>
              <c:numCache>
                <c:formatCode>General</c:formatCode>
                <c:ptCount val="30"/>
                <c:pt idx="0">
                  <c:v>0.47766566087973</c:v>
                </c:pt>
                <c:pt idx="1">
                  <c:v>0.47766566087973</c:v>
                </c:pt>
                <c:pt idx="2">
                  <c:v>0.166110021836711</c:v>
                </c:pt>
                <c:pt idx="3">
                  <c:v>0.47752458539997</c:v>
                </c:pt>
                <c:pt idx="4">
                  <c:v>0.47752458539997</c:v>
                </c:pt>
                <c:pt idx="5">
                  <c:v>0.16606096231047199</c:v>
                </c:pt>
                <c:pt idx="6">
                  <c:v>0.47816917866439701</c:v>
                </c:pt>
                <c:pt idx="7">
                  <c:v>0.47816917866439701</c:v>
                </c:pt>
                <c:pt idx="8">
                  <c:v>0.16628512203137899</c:v>
                </c:pt>
                <c:pt idx="9">
                  <c:v>8.9102926042583602E-2</c:v>
                </c:pt>
                <c:pt idx="10">
                  <c:v>8.9102926042583602E-2</c:v>
                </c:pt>
                <c:pt idx="11">
                  <c:v>3.0985876111314401E-2</c:v>
                </c:pt>
                <c:pt idx="12">
                  <c:v>0.10972045668658199</c:v>
                </c:pt>
                <c:pt idx="13">
                  <c:v>0.10972045668658199</c:v>
                </c:pt>
                <c:pt idx="14">
                  <c:v>3.8155699579859599E-2</c:v>
                </c:pt>
                <c:pt idx="15">
                  <c:v>0.10260126373319101</c:v>
                </c:pt>
                <c:pt idx="16">
                  <c:v>0.10260126373319101</c:v>
                </c:pt>
                <c:pt idx="17">
                  <c:v>3.5679973577765298E-2</c:v>
                </c:pt>
                <c:pt idx="18">
                  <c:v>0.116747660449047</c:v>
                </c:pt>
                <c:pt idx="19">
                  <c:v>0.116747660449047</c:v>
                </c:pt>
                <c:pt idx="20">
                  <c:v>4.0599435996424099E-2</c:v>
                </c:pt>
                <c:pt idx="21">
                  <c:v>0.33034088825234997</c:v>
                </c:pt>
                <c:pt idx="22">
                  <c:v>0.33034088825234997</c:v>
                </c:pt>
                <c:pt idx="23">
                  <c:v>0.11487728060688999</c:v>
                </c:pt>
                <c:pt idx="24">
                  <c:v>0.276024897004718</c:v>
                </c:pt>
                <c:pt idx="25">
                  <c:v>0.276024897004718</c:v>
                </c:pt>
                <c:pt idx="26">
                  <c:v>9.5988691304469201E-2</c:v>
                </c:pt>
                <c:pt idx="27">
                  <c:v>0.289476077194812</c:v>
                </c:pt>
                <c:pt idx="28">
                  <c:v>0.289476077194812</c:v>
                </c:pt>
                <c:pt idx="29">
                  <c:v>0.101005795165806</c:v>
                </c:pt>
              </c:numCache>
            </c:numRef>
          </c:val>
          <c:extLst>
            <c:ext xmlns:c16="http://schemas.microsoft.com/office/drawing/2014/chart" uri="{C3380CC4-5D6E-409C-BE32-E72D297353CC}">
              <c16:uniqueId val="{00000005-17DC-2444-9296-EB85C77333E5}"/>
            </c:ext>
          </c:extLst>
        </c:ser>
        <c:dLbls>
          <c:showLegendKey val="0"/>
          <c:showVal val="0"/>
          <c:showCatName val="0"/>
          <c:showSerName val="0"/>
          <c:showPercent val="0"/>
          <c:showBubbleSize val="0"/>
        </c:dLbls>
        <c:gapWidth val="150"/>
        <c:overlap val="100"/>
        <c:axId val="1822949240"/>
        <c:axId val="1822952264"/>
      </c:barChart>
      <c:catAx>
        <c:axId val="1822949240"/>
        <c:scaling>
          <c:orientation val="minMax"/>
        </c:scaling>
        <c:delete val="0"/>
        <c:axPos val="b"/>
        <c:numFmt formatCode="General" sourceLinked="0"/>
        <c:majorTickMark val="out"/>
        <c:minorTickMark val="none"/>
        <c:tickLblPos val="nextTo"/>
        <c:txPr>
          <a:bodyPr/>
          <a:lstStyle/>
          <a:p>
            <a:pPr>
              <a:defRPr sz="1700" b="0">
                <a:latin typeface="Gill Sans MT" panose="020B0502020104020203" pitchFamily="34" charset="77"/>
              </a:defRPr>
            </a:pPr>
            <a:endParaRPr lang="en-US"/>
          </a:p>
        </c:txPr>
        <c:crossAx val="1822952264"/>
        <c:crosses val="autoZero"/>
        <c:auto val="1"/>
        <c:lblAlgn val="ctr"/>
        <c:lblOffset val="100"/>
        <c:noMultiLvlLbl val="0"/>
      </c:catAx>
      <c:valAx>
        <c:axId val="1822952264"/>
        <c:scaling>
          <c:orientation val="minMax"/>
          <c:max val="1"/>
        </c:scaling>
        <c:delete val="0"/>
        <c:axPos val="l"/>
        <c:majorGridlines/>
        <c:title>
          <c:tx>
            <c:rich>
              <a:bodyPr rot="-5400000" vert="horz"/>
              <a:lstStyle/>
              <a:p>
                <a:pPr>
                  <a:defRPr sz="2000">
                    <a:latin typeface="Gill Sans MT" panose="020B0502020104020203" pitchFamily="34" charset="77"/>
                  </a:defRPr>
                </a:pPr>
                <a:r>
                  <a:rPr lang="en-US" sz="2000">
                    <a:latin typeface="Gill Sans MT" panose="020B0502020104020203" pitchFamily="34" charset="77"/>
                  </a:rPr>
                  <a:t>Normalized Energy</a:t>
                </a:r>
              </a:p>
            </c:rich>
          </c:tx>
          <c:layout>
            <c:manualLayout>
              <c:xMode val="edge"/>
              <c:yMode val="edge"/>
              <c:x val="1.0928961748633901E-2"/>
              <c:y val="0.13647727215479999"/>
            </c:manualLayout>
          </c:layout>
          <c:overlay val="0"/>
        </c:title>
        <c:numFmt formatCode="General" sourceLinked="0"/>
        <c:majorTickMark val="out"/>
        <c:minorTickMark val="none"/>
        <c:tickLblPos val="nextTo"/>
        <c:txPr>
          <a:bodyPr/>
          <a:lstStyle/>
          <a:p>
            <a:pPr>
              <a:defRPr sz="2000">
                <a:latin typeface="Gill Sans MT" panose="020B0502020104020203" pitchFamily="34" charset="77"/>
              </a:defRPr>
            </a:pPr>
            <a:endParaRPr lang="en-US"/>
          </a:p>
        </c:txPr>
        <c:crossAx val="1822949240"/>
        <c:crosses val="autoZero"/>
        <c:crossBetween val="between"/>
        <c:majorUnit val="0.25"/>
      </c:valAx>
      <c:spPr>
        <a:ln>
          <a:solidFill>
            <a:schemeClr val="tx1"/>
          </a:solidFill>
        </a:ln>
      </c:spPr>
    </c:plotArea>
    <c:legend>
      <c:legendPos val="t"/>
      <c:layout>
        <c:manualLayout>
          <c:xMode val="edge"/>
          <c:yMode val="edge"/>
          <c:x val="0"/>
          <c:y val="0"/>
          <c:w val="1"/>
          <c:h val="0.107947399089509"/>
        </c:manualLayout>
      </c:layout>
      <c:overlay val="0"/>
      <c:txPr>
        <a:bodyPr/>
        <a:lstStyle/>
        <a:p>
          <a:pPr>
            <a:defRPr sz="2000" b="1">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148997956945996E-2"/>
          <c:y val="0.20808248162278836"/>
          <c:w val="0.88223132274709237"/>
          <c:h val="0.66291298035022728"/>
        </c:manualLayout>
      </c:layout>
      <c:barChart>
        <c:barDir val="col"/>
        <c:grouping val="clustered"/>
        <c:varyColors val="0"/>
        <c:ser>
          <c:idx val="0"/>
          <c:order val="0"/>
          <c:tx>
            <c:strRef>
              <c:f>'Utilization (2)'!$AR$97</c:f>
              <c:strCache>
                <c:ptCount val="1"/>
                <c:pt idx="0">
                  <c:v>Base</c:v>
                </c:pt>
              </c:strCache>
            </c:strRef>
          </c:tx>
          <c:spPr>
            <a:solidFill>
              <a:schemeClr val="tx1">
                <a:lumMod val="65000"/>
                <a:lumOff val="35000"/>
              </a:schemeClr>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(2)'!$AR$98:$AR$107</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DB45-1C4E-993A-F14DA9316A2A}"/>
            </c:ext>
          </c:extLst>
        </c:ser>
        <c:ser>
          <c:idx val="2"/>
          <c:order val="1"/>
          <c:tx>
            <c:strRef>
              <c:f>'Utilization (2)'!$AT$97</c:f>
              <c:strCache>
                <c:ptCount val="1"/>
                <c:pt idx="0">
                  <c:v>Base+HB</c:v>
                </c:pt>
              </c:strCache>
            </c:strRef>
          </c:tx>
          <c:spPr>
            <a:solidFill>
              <a:schemeClr val="accent3">
                <a:lumMod val="40000"/>
                <a:lumOff val="60000"/>
              </a:schemeClr>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(2)'!$AT$98:$AT$107</c:f>
              <c:numCache>
                <c:formatCode>General</c:formatCode>
                <c:ptCount val="10"/>
                <c:pt idx="0">
                  <c:v>6.3653305433858636</c:v>
                </c:pt>
                <c:pt idx="1">
                  <c:v>3.6138554570539538</c:v>
                </c:pt>
                <c:pt idx="2">
                  <c:v>3.6935458756666288</c:v>
                </c:pt>
                <c:pt idx="3">
                  <c:v>1.6198442345668389</c:v>
                </c:pt>
                <c:pt idx="4">
                  <c:v>1.7640153705117436</c:v>
                </c:pt>
                <c:pt idx="5">
                  <c:v>1.4648692121463933</c:v>
                </c:pt>
                <c:pt idx="6">
                  <c:v>1.6460024597759921</c:v>
                </c:pt>
                <c:pt idx="7">
                  <c:v>2.1768268007610452</c:v>
                </c:pt>
                <c:pt idx="8">
                  <c:v>2.2973984195972852</c:v>
                </c:pt>
                <c:pt idx="9">
                  <c:v>2.5183276782952482</c:v>
                </c:pt>
              </c:numCache>
            </c:numRef>
          </c:val>
          <c:extLst>
            <c:ext xmlns:c16="http://schemas.microsoft.com/office/drawing/2014/chart" uri="{C3380CC4-5D6E-409C-BE32-E72D297353CC}">
              <c16:uniqueId val="{00000001-DB45-1C4E-993A-F14DA9316A2A}"/>
            </c:ext>
          </c:extLst>
        </c:ser>
        <c:ser>
          <c:idx val="4"/>
          <c:order val="2"/>
          <c:tx>
            <c:strRef>
              <c:f>'Utilization (2)'!$AX$97</c:f>
              <c:strCache>
                <c:ptCount val="1"/>
                <c:pt idx="0">
                  <c:v>Mensa</c:v>
                </c:pt>
              </c:strCache>
            </c:strRef>
          </c:tx>
          <c:spPr>
            <a:solidFill>
              <a:srgbClr val="EA4335"/>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(2)'!$AX$98:$AX$107</c:f>
              <c:numCache>
                <c:formatCode>General</c:formatCode>
                <c:ptCount val="10"/>
                <c:pt idx="0">
                  <c:v>8.0451599385564503</c:v>
                </c:pt>
                <c:pt idx="1">
                  <c:v>4.567562508915513</c:v>
                </c:pt>
                <c:pt idx="2">
                  <c:v>4.6682834626726848</c:v>
                </c:pt>
                <c:pt idx="3">
                  <c:v>1.9823671287224456</c:v>
                </c:pt>
                <c:pt idx="4">
                  <c:v>2.1830123417667449</c:v>
                </c:pt>
                <c:pt idx="5">
                  <c:v>1.7926281653712199</c:v>
                </c:pt>
                <c:pt idx="6">
                  <c:v>2.0494360756990289</c:v>
                </c:pt>
                <c:pt idx="7">
                  <c:v>2.7569560320811219</c:v>
                </c:pt>
                <c:pt idx="8">
                  <c:v>2.6132375968995327</c:v>
                </c:pt>
                <c:pt idx="9">
                  <c:v>3.1173452494995408</c:v>
                </c:pt>
              </c:numCache>
            </c:numRef>
          </c:val>
          <c:extLst>
            <c:ext xmlns:c16="http://schemas.microsoft.com/office/drawing/2014/chart" uri="{C3380CC4-5D6E-409C-BE32-E72D297353CC}">
              <c16:uniqueId val="{00000002-DB45-1C4E-993A-F14DA9316A2A}"/>
            </c:ext>
          </c:extLst>
        </c:ser>
        <c:dLbls>
          <c:showLegendKey val="0"/>
          <c:showVal val="0"/>
          <c:showCatName val="0"/>
          <c:showSerName val="0"/>
          <c:showPercent val="0"/>
          <c:showBubbleSize val="0"/>
        </c:dLbls>
        <c:gapWidth val="150"/>
        <c:axId val="2138830856"/>
        <c:axId val="2138835688"/>
      </c:barChart>
      <c:catAx>
        <c:axId val="2138830856"/>
        <c:scaling>
          <c:orientation val="minMax"/>
        </c:scaling>
        <c:delete val="0"/>
        <c:axPos val="b"/>
        <c:numFmt formatCode="General" sourceLinked="0"/>
        <c:majorTickMark val="out"/>
        <c:minorTickMark val="none"/>
        <c:tickLblPos val="nextTo"/>
        <c:crossAx val="2138835688"/>
        <c:crosses val="autoZero"/>
        <c:auto val="1"/>
        <c:lblAlgn val="ctr"/>
        <c:lblOffset val="100"/>
        <c:noMultiLvlLbl val="0"/>
      </c:catAx>
      <c:valAx>
        <c:axId val="2138835688"/>
        <c:scaling>
          <c:orientation val="minMax"/>
          <c:max val="8"/>
          <c:min val="0"/>
        </c:scaling>
        <c:delete val="0"/>
        <c:axPos val="l"/>
        <c:majorGridlines/>
        <c:title>
          <c:tx>
            <c:rich>
              <a:bodyPr rot="-5400000" vert="horz"/>
              <a:lstStyle/>
              <a:p>
                <a:pPr>
                  <a:defRPr/>
                </a:pPr>
                <a:r>
                  <a:rPr lang="en-US" dirty="0"/>
                  <a:t>Normalized</a:t>
                </a:r>
                <a:r>
                  <a:rPr lang="en-US" baseline="0" dirty="0"/>
                  <a:t> </a:t>
                </a:r>
                <a:r>
                  <a:rPr lang="en-US" dirty="0"/>
                  <a:t> Throughput</a:t>
                </a:r>
              </a:p>
            </c:rich>
          </c:tx>
          <c:layout>
            <c:manualLayout>
              <c:xMode val="edge"/>
              <c:yMode val="edge"/>
              <c:x val="2.6809939432353512E-2"/>
              <c:y val="0.18160605580839495"/>
            </c:manualLayout>
          </c:layout>
          <c:overlay val="0"/>
        </c:title>
        <c:numFmt formatCode="General" sourceLinked="0"/>
        <c:majorTickMark val="out"/>
        <c:minorTickMark val="none"/>
        <c:tickLblPos val="nextTo"/>
        <c:crossAx val="2138830856"/>
        <c:crosses val="autoZero"/>
        <c:crossBetween val="between"/>
        <c:majorUnit val="2"/>
      </c:valAx>
      <c:spPr>
        <a:noFill/>
        <a:ln>
          <a:solidFill>
            <a:schemeClr val="tx1"/>
          </a:solidFill>
        </a:ln>
      </c:spPr>
    </c:plotArea>
    <c:legend>
      <c:legendPos val="t"/>
      <c:layout>
        <c:manualLayout>
          <c:xMode val="edge"/>
          <c:yMode val="edge"/>
          <c:x val="0.23272073726119308"/>
          <c:y val="3.9382161898601803E-2"/>
          <c:w val="0.59480202713623009"/>
          <c:h val="0.15992154552220292"/>
        </c:manualLayout>
      </c:layout>
      <c:overlay val="0"/>
      <c:txPr>
        <a:bodyPr/>
        <a:lstStyle/>
        <a:p>
          <a:pPr>
            <a:defRPr sz="2000"/>
          </a:pPr>
          <a:endParaRPr lang="en-US"/>
        </a:p>
      </c:txPr>
    </c:legend>
    <c:plotVisOnly val="1"/>
    <c:dispBlanksAs val="gap"/>
    <c:showDLblsOverMax val="0"/>
  </c:chart>
  <c:spPr>
    <a:ln>
      <a:noFill/>
    </a:ln>
  </c:spPr>
  <c:txPr>
    <a:bodyPr/>
    <a:lstStyle/>
    <a:p>
      <a:pPr>
        <a:defRPr sz="1600">
          <a:latin typeface="Gill Sans MT" panose="020B0502020104020203" pitchFamily="34" charset="77"/>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36974355054001"/>
          <c:y val="4.92979719188767E-2"/>
          <c:w val="0.66240083973819897"/>
          <c:h val="0.73333025188149803"/>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619D-334D-82BC-A9EB05CAF836}"/>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619D-334D-82BC-A9EB05CAF836}"/>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619D-334D-82BC-A9EB05CAF836}"/>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619D-334D-82BC-A9EB05CAF836}"/>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619D-334D-82BC-A9EB05CAF836}"/>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619D-334D-82BC-A9EB05CAF836}"/>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619D-334D-82BC-A9EB05CAF836}"/>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619D-334D-82BC-A9EB05CAF836}"/>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619D-334D-82BC-A9EB05CAF836}"/>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619D-334D-82BC-A9EB05CAF836}"/>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619D-334D-82BC-A9EB05CAF836}"/>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619D-334D-82BC-A9EB05CAF836}"/>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619D-334D-82BC-A9EB05CAF836}"/>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619D-334D-82BC-A9EB05CAF836}"/>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619D-334D-82BC-A9EB05CAF836}"/>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619D-334D-82BC-A9EB05CAF836}"/>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619D-334D-82BC-A9EB05CAF836}"/>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619D-334D-82BC-A9EB05CAF836}"/>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619D-334D-82BC-A9EB05CAF836}"/>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619D-334D-82BC-A9EB05CAF836}"/>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619D-334D-82BC-A9EB05CAF836}"/>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619D-334D-82BC-A9EB05CAF836}"/>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619D-334D-82BC-A9EB05CAF836}"/>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619D-334D-82BC-A9EB05CAF836}"/>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619D-334D-82BC-A9EB05CAF836}"/>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619D-334D-82BC-A9EB05CAF836}"/>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619D-334D-82BC-A9EB05CAF836}"/>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619D-334D-82BC-A9EB05CAF836}"/>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619D-334D-82BC-A9EB05CAF836}"/>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619D-334D-82BC-A9EB05CAF836}"/>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619D-334D-82BC-A9EB05CAF836}"/>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619D-334D-82BC-A9EB05CAF836}"/>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619D-334D-82BC-A9EB05CAF836}"/>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619D-334D-82BC-A9EB05CAF836}"/>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619D-334D-82BC-A9EB05CAF836}"/>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619D-334D-82BC-A9EB05CAF836}"/>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619D-334D-82BC-A9EB05CAF836}"/>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619D-334D-82BC-A9EB05CAF836}"/>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619D-334D-82BC-A9EB05CAF836}"/>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619D-334D-82BC-A9EB05CAF836}"/>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619D-334D-82BC-A9EB05CAF836}"/>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619D-334D-82BC-A9EB05CAF836}"/>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619D-334D-82BC-A9EB05CAF836}"/>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619D-334D-82BC-A9EB05CAF836}"/>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619D-334D-82BC-A9EB05CAF836}"/>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619D-334D-82BC-A9EB05CAF836}"/>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619D-334D-82BC-A9EB05CAF836}"/>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619D-334D-82BC-A9EB05CAF836}"/>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619D-334D-82BC-A9EB05CAF836}"/>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619D-334D-82BC-A9EB05CAF836}"/>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619D-334D-82BC-A9EB05CAF836}"/>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619D-334D-82BC-A9EB05CAF836}"/>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619D-334D-82BC-A9EB05CAF836}"/>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619D-334D-82BC-A9EB05CAF836}"/>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619D-334D-82BC-A9EB05CAF836}"/>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619D-334D-82BC-A9EB05CAF836}"/>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619D-334D-82BC-A9EB05CAF836}"/>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619D-334D-82BC-A9EB05CAF836}"/>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619D-334D-82BC-A9EB05CAF836}"/>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619D-334D-82BC-A9EB05CAF836}"/>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619D-334D-82BC-A9EB05CAF836}"/>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619D-334D-82BC-A9EB05CAF836}"/>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619D-334D-82BC-A9EB05CAF836}"/>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619D-334D-82BC-A9EB05CAF836}"/>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619D-334D-82BC-A9EB05CAF836}"/>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619D-334D-82BC-A9EB05CAF836}"/>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numRef>
              <c:f>Clustering!$G$13</c:f>
              <c:numCache>
                <c:formatCode>General</c:formatCode>
                <c:ptCount val="1"/>
                <c:pt idx="0">
                  <c:v>6.45</c:v>
                </c:pt>
              </c:numCache>
            </c:numRef>
          </c:xVal>
          <c:yVal>
            <c:numRef>
              <c:f>Clustering!$H$13</c:f>
              <c:numCache>
                <c:formatCode>General</c:formatCode>
                <c:ptCount val="1"/>
                <c:pt idx="0">
                  <c:v>1</c:v>
                </c:pt>
              </c:numCache>
            </c:numRef>
          </c:yVal>
          <c:smooth val="0"/>
          <c:extLst>
            <c:ext xmlns:c16="http://schemas.microsoft.com/office/drawing/2014/chart" uri="{C3380CC4-5D6E-409C-BE32-E72D297353CC}">
              <c16:uniqueId val="{00000044-619D-334D-82BC-A9EB05CAF836}"/>
            </c:ext>
          </c:extLst>
        </c:ser>
        <c:ser>
          <c:idx val="60"/>
          <c:order val="65"/>
          <c:tx>
            <c:strRef>
              <c:f>Clustering!$F$9</c:f>
              <c:strCache>
                <c:ptCount val="1"/>
                <c:pt idx="0">
                  <c:v>LSTM2</c:v>
                </c:pt>
              </c:strCache>
            </c:strRef>
          </c:tx>
          <c:spPr>
            <a:ln>
              <a:solidFill>
                <a:srgbClr val="000000"/>
              </a:solidFill>
            </a:ln>
          </c:spPr>
          <c:marker>
            <c:symbol val="square"/>
            <c:size val="10"/>
            <c:spPr>
              <a:solidFill>
                <a:srgbClr val="FDD768"/>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5-619D-334D-82BC-A9EB05CAF836}"/>
            </c:ext>
          </c:extLst>
        </c:ser>
        <c:ser>
          <c:idx val="67"/>
          <c:order val="66"/>
          <c:tx>
            <c:strRef>
              <c:f>Clustering!$F$14</c:f>
              <c:strCache>
                <c:ptCount val="1"/>
                <c:pt idx="0">
                  <c:v>Transd.3</c:v>
                </c:pt>
              </c:strCache>
            </c:strRef>
          </c:tx>
          <c:spPr>
            <a:ln>
              <a:solidFill>
                <a:srgbClr val="000000"/>
              </a:solidFill>
            </a:ln>
          </c:spPr>
          <c:marker>
            <c:symbol val="triangle"/>
            <c:size val="10"/>
            <c:spPr>
              <a:solidFill>
                <a:schemeClr val="accent3"/>
              </a:solidFill>
              <a:ln>
                <a:solidFill>
                  <a:srgbClr val="000000"/>
                </a:solidFill>
              </a:ln>
            </c:spPr>
          </c:marker>
          <c:xVal>
            <c:numRef>
              <c:f>Clustering!$G$14</c:f>
              <c:numCache>
                <c:formatCode>General</c:formatCode>
                <c:ptCount val="1"/>
                <c:pt idx="0">
                  <c:v>12.5</c:v>
                </c:pt>
              </c:numCache>
            </c:numRef>
          </c:xVal>
          <c:yVal>
            <c:numRef>
              <c:f>Clustering!$H$14</c:f>
              <c:numCache>
                <c:formatCode>General</c:formatCode>
                <c:ptCount val="1"/>
                <c:pt idx="0">
                  <c:v>1</c:v>
                </c:pt>
              </c:numCache>
            </c:numRef>
          </c:yVal>
          <c:smooth val="0"/>
          <c:extLst>
            <c:ext xmlns:c16="http://schemas.microsoft.com/office/drawing/2014/chart" uri="{C3380CC4-5D6E-409C-BE32-E72D297353CC}">
              <c16:uniqueId val="{00000046-619D-334D-82BC-A9EB05CAF836}"/>
            </c:ext>
          </c:extLst>
        </c:ser>
        <c:ser>
          <c:idx val="66"/>
          <c:order val="67"/>
          <c:tx>
            <c:strRef>
              <c:f>Clustering!$F$15</c:f>
              <c:strCache>
                <c:ptCount val="1"/>
                <c:pt idx="0">
                  <c:v>Transd.4</c:v>
                </c:pt>
              </c:strCache>
            </c:strRef>
          </c:tx>
          <c:spPr>
            <a:ln>
              <a:solidFill>
                <a:srgbClr val="000000"/>
              </a:solidFill>
            </a:ln>
          </c:spPr>
          <c:marker>
            <c:symbol val="triangle"/>
            <c:size val="10"/>
            <c:spPr>
              <a:solidFill>
                <a:schemeClr val="accent1"/>
              </a:solidFill>
              <a:ln>
                <a:solidFill>
                  <a:srgbClr val="000000"/>
                </a:solidFill>
              </a:ln>
            </c:spPr>
          </c:marker>
          <c:xVal>
            <c:numRef>
              <c:f>Clustering!$G$15</c:f>
              <c:numCache>
                <c:formatCode>General</c:formatCode>
                <c:ptCount val="1"/>
                <c:pt idx="0">
                  <c:v>17.25</c:v>
                </c:pt>
              </c:numCache>
            </c:numRef>
          </c:xVal>
          <c:yVal>
            <c:numRef>
              <c:f>Clustering!$H$15</c:f>
              <c:numCache>
                <c:formatCode>General</c:formatCode>
                <c:ptCount val="1"/>
                <c:pt idx="0">
                  <c:v>1</c:v>
                </c:pt>
              </c:numCache>
            </c:numRef>
          </c:yVal>
          <c:smooth val="0"/>
          <c:extLst>
            <c:ext xmlns:c16="http://schemas.microsoft.com/office/drawing/2014/chart" uri="{C3380CC4-5D6E-409C-BE32-E72D297353CC}">
              <c16:uniqueId val="{00000047-619D-334D-82BC-A9EB05CAF836}"/>
            </c:ext>
          </c:extLst>
        </c:ser>
        <c:dLbls>
          <c:showLegendKey val="0"/>
          <c:showVal val="0"/>
          <c:showCatName val="0"/>
          <c:showSerName val="0"/>
          <c:showPercent val="0"/>
          <c:showBubbleSize val="0"/>
        </c:dLbls>
        <c:axId val="1787615720"/>
        <c:axId val="1787623480"/>
      </c:scatterChart>
      <c:valAx>
        <c:axId val="1787615720"/>
        <c:scaling>
          <c:logBase val="10"/>
          <c:orientation val="minMax"/>
          <c:max val="100"/>
        </c:scaling>
        <c:delete val="0"/>
        <c:axPos val="b"/>
        <c:title>
          <c:tx>
            <c:rich>
              <a:bodyPr/>
              <a:lstStyle/>
              <a:p>
                <a:pPr>
                  <a:defRPr sz="1800">
                    <a:latin typeface="Gill Sans MT" panose="020B0502020104020203" pitchFamily="34" charset="77"/>
                  </a:defRPr>
                </a:pPr>
                <a:r>
                  <a:rPr lang="en-US" sz="1800">
                    <a:latin typeface="Gill Sans MT" panose="020B0502020104020203" pitchFamily="34" charset="77"/>
                  </a:rPr>
                  <a:t>Parameter Footprint (MB)</a:t>
                </a:r>
              </a:p>
            </c:rich>
          </c:tx>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23480"/>
        <c:crosses val="autoZero"/>
        <c:crossBetween val="midCat"/>
      </c:valAx>
      <c:valAx>
        <c:axId val="1787623480"/>
        <c:scaling>
          <c:logBase val="10"/>
          <c:orientation val="minMax"/>
        </c:scaling>
        <c:delete val="0"/>
        <c:axPos val="l"/>
        <c:majorGridlines/>
        <c:title>
          <c:tx>
            <c:rich>
              <a:bodyPr rot="-5400000" vert="horz"/>
              <a:lstStyle/>
              <a:p>
                <a:pPr>
                  <a:defRPr sz="2000">
                    <a:latin typeface="Gill Sans MT" panose="020B0502020104020203" pitchFamily="34" charset="77"/>
                  </a:defRPr>
                </a:pPr>
                <a:r>
                  <a:rPr lang="en-US" sz="2000" dirty="0">
                    <a:latin typeface="Gill Sans MT" panose="020B0502020104020203" pitchFamily="34" charset="77"/>
                  </a:rPr>
                  <a:t>FLOP/Byte</a:t>
                </a:r>
              </a:p>
            </c:rich>
          </c:tx>
          <c:layout>
            <c:manualLayout>
              <c:xMode val="edge"/>
              <c:yMode val="edge"/>
              <c:x val="9.7133932754298168E-3"/>
              <c:y val="0.17235932549391778"/>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15720"/>
        <c:crossesAt val="1E-3"/>
        <c:crossBetween val="midCat"/>
      </c:valAx>
      <c:spPr>
        <a:ln>
          <a:solidFill>
            <a:schemeClr val="tx1"/>
          </a:solidFill>
        </a:ln>
      </c:spPr>
    </c:plotArea>
    <c:legend>
      <c:legendPos val="r"/>
      <c:legendEntry>
        <c:idx val="1"/>
        <c:delete val="1"/>
      </c:legendEntry>
      <c:legendEntry>
        <c:idx val="2"/>
        <c:delete val="1"/>
      </c:legendEntry>
      <c:legendEntry>
        <c:idx val="3"/>
        <c:delete val="1"/>
      </c:legendEntry>
      <c:legendEntry>
        <c:idx val="4"/>
        <c:delete val="1"/>
      </c:legendEntry>
      <c:legendEntry>
        <c:idx val="5"/>
        <c:delete val="1"/>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3"/>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40"/>
        <c:delete val="1"/>
      </c:legendEntry>
      <c:legendEntry>
        <c:idx val="41"/>
        <c:delete val="1"/>
      </c:legendEntry>
      <c:legendEntry>
        <c:idx val="42"/>
        <c:delete val="1"/>
      </c:legendEntry>
      <c:legendEntry>
        <c:idx val="43"/>
        <c:delete val="1"/>
      </c:legendEntry>
      <c:legendEntry>
        <c:idx val="44"/>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6"/>
        <c:delete val="1"/>
      </c:legendEntry>
      <c:legendEntry>
        <c:idx val="57"/>
        <c:delete val="1"/>
      </c:legendEntry>
      <c:legendEntry>
        <c:idx val="58"/>
        <c:delete val="1"/>
      </c:legendEntry>
      <c:legendEntry>
        <c:idx val="60"/>
        <c:delete val="1"/>
      </c:legendEntry>
      <c:legendEntry>
        <c:idx val="63"/>
        <c:delete val="1"/>
      </c:legendEntry>
      <c:legendEntry>
        <c:idx val="64"/>
        <c:delete val="1"/>
      </c:legendEntry>
      <c:layout>
        <c:manualLayout>
          <c:xMode val="edge"/>
          <c:yMode val="edge"/>
          <c:x val="0.84094995383792104"/>
          <c:y val="2.68494148866751E-2"/>
          <c:w val="0.15905004616207899"/>
          <c:h val="0.88361205367284901"/>
        </c:manualLayout>
      </c:layout>
      <c:overlay val="0"/>
      <c:txPr>
        <a:bodyPr/>
        <a:lstStyle/>
        <a:p>
          <a:pPr>
            <a:defRPr sz="1800">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latin typeface="Gill Sans MT" panose="020B0502020104020203" pitchFamily="34" charset="77"/>
              </a:defRPr>
            </a:pPr>
            <a:r>
              <a:rPr lang="en-US">
                <a:latin typeface="Gill Sans MT" panose="020B0502020104020203" pitchFamily="34" charset="77"/>
              </a:rPr>
              <a:t>CNN5</a:t>
            </a:r>
          </a:p>
        </c:rich>
      </c:tx>
      <c:layout>
        <c:manualLayout>
          <c:xMode val="edge"/>
          <c:yMode val="edge"/>
          <c:x val="0.52392257217847771"/>
          <c:y val="7.5437209901542721E-2"/>
        </c:manualLayout>
      </c:layout>
      <c:overlay val="0"/>
    </c:title>
    <c:autoTitleDeleted val="0"/>
    <c:plotArea>
      <c:layout>
        <c:manualLayout>
          <c:layoutTarget val="inner"/>
          <c:xMode val="edge"/>
          <c:yMode val="edge"/>
          <c:x val="0.22670538057742781"/>
          <c:y val="0.19929292003268045"/>
          <c:w val="0.7364470691163606"/>
          <c:h val="0.59693049429768352"/>
        </c:manualLayout>
      </c:layout>
      <c:lineChart>
        <c:grouping val="standard"/>
        <c:varyColors val="0"/>
        <c:ser>
          <c:idx val="0"/>
          <c:order val="0"/>
          <c:spPr>
            <a:ln>
              <a:solidFill>
                <a:srgbClr val="1F497D"/>
              </a:solidFill>
            </a:ln>
          </c:spPr>
          <c:marker>
            <c:symbol val="none"/>
          </c:marker>
          <c:val>
            <c:numRef>
              <c:f>'Noronha-Layer-Analysis'!$M$1132:$M$1191</c:f>
              <c:numCache>
                <c:formatCode>General</c:formatCode>
                <c:ptCount val="60"/>
                <c:pt idx="0">
                  <c:v>150.0625</c:v>
                </c:pt>
                <c:pt idx="1">
                  <c:v>12.25</c:v>
                </c:pt>
                <c:pt idx="2">
                  <c:v>110.25</c:v>
                </c:pt>
                <c:pt idx="3">
                  <c:v>98</c:v>
                </c:pt>
                <c:pt idx="4">
                  <c:v>24.5</c:v>
                </c:pt>
                <c:pt idx="5">
                  <c:v>110.25</c:v>
                </c:pt>
                <c:pt idx="6">
                  <c:v>49</c:v>
                </c:pt>
                <c:pt idx="7">
                  <c:v>49</c:v>
                </c:pt>
                <c:pt idx="8">
                  <c:v>110.25</c:v>
                </c:pt>
                <c:pt idx="9">
                  <c:v>49</c:v>
                </c:pt>
                <c:pt idx="10">
                  <c:v>49</c:v>
                </c:pt>
                <c:pt idx="11">
                  <c:v>110.25</c:v>
                </c:pt>
                <c:pt idx="12">
                  <c:v>49</c:v>
                </c:pt>
                <c:pt idx="13">
                  <c:v>49</c:v>
                </c:pt>
                <c:pt idx="14">
                  <c:v>27.5625</c:v>
                </c:pt>
                <c:pt idx="15">
                  <c:v>12.25</c:v>
                </c:pt>
                <c:pt idx="16">
                  <c:v>98</c:v>
                </c:pt>
                <c:pt idx="17">
                  <c:v>24.5</c:v>
                </c:pt>
                <c:pt idx="18">
                  <c:v>110.25</c:v>
                </c:pt>
                <c:pt idx="19">
                  <c:v>49</c:v>
                </c:pt>
                <c:pt idx="20">
                  <c:v>49</c:v>
                </c:pt>
                <c:pt idx="21">
                  <c:v>110.25</c:v>
                </c:pt>
                <c:pt idx="22">
                  <c:v>49</c:v>
                </c:pt>
                <c:pt idx="23">
                  <c:v>49</c:v>
                </c:pt>
                <c:pt idx="24">
                  <c:v>110.25</c:v>
                </c:pt>
                <c:pt idx="25">
                  <c:v>49</c:v>
                </c:pt>
                <c:pt idx="26">
                  <c:v>49</c:v>
                </c:pt>
                <c:pt idx="27">
                  <c:v>110.25</c:v>
                </c:pt>
                <c:pt idx="28">
                  <c:v>49</c:v>
                </c:pt>
                <c:pt idx="29">
                  <c:v>49</c:v>
                </c:pt>
                <c:pt idx="30">
                  <c:v>110.25</c:v>
                </c:pt>
                <c:pt idx="31">
                  <c:v>49</c:v>
                </c:pt>
                <c:pt idx="32">
                  <c:v>49</c:v>
                </c:pt>
                <c:pt idx="33">
                  <c:v>27.5625</c:v>
                </c:pt>
                <c:pt idx="34">
                  <c:v>12.25</c:v>
                </c:pt>
                <c:pt idx="35">
                  <c:v>98</c:v>
                </c:pt>
                <c:pt idx="36">
                  <c:v>24.5</c:v>
                </c:pt>
                <c:pt idx="37">
                  <c:v>110.25</c:v>
                </c:pt>
                <c:pt idx="38">
                  <c:v>49</c:v>
                </c:pt>
                <c:pt idx="39">
                  <c:v>49</c:v>
                </c:pt>
                <c:pt idx="40">
                  <c:v>110.25</c:v>
                </c:pt>
                <c:pt idx="41">
                  <c:v>49</c:v>
                </c:pt>
                <c:pt idx="42">
                  <c:v>49</c:v>
                </c:pt>
                <c:pt idx="43">
                  <c:v>110.25</c:v>
                </c:pt>
                <c:pt idx="44">
                  <c:v>49</c:v>
                </c:pt>
                <c:pt idx="45">
                  <c:v>95.703125</c:v>
                </c:pt>
                <c:pt idx="46">
                  <c:v>25.375</c:v>
                </c:pt>
                <c:pt idx="47">
                  <c:v>24.5</c:v>
                </c:pt>
                <c:pt idx="48">
                  <c:v>25.375</c:v>
                </c:pt>
                <c:pt idx="49">
                  <c:v>24.5</c:v>
                </c:pt>
                <c:pt idx="50">
                  <c:v>25.375</c:v>
                </c:pt>
                <c:pt idx="51">
                  <c:v>24.5</c:v>
                </c:pt>
                <c:pt idx="52">
                  <c:v>25.375</c:v>
                </c:pt>
                <c:pt idx="53">
                  <c:v>24.5</c:v>
                </c:pt>
                <c:pt idx="54">
                  <c:v>13.78125</c:v>
                </c:pt>
                <c:pt idx="55">
                  <c:v>13.78125</c:v>
                </c:pt>
                <c:pt idx="56">
                  <c:v>24.5</c:v>
                </c:pt>
                <c:pt idx="57">
                  <c:v>24.5</c:v>
                </c:pt>
                <c:pt idx="58">
                  <c:v>12.25</c:v>
                </c:pt>
                <c:pt idx="59">
                  <c:v>110.25</c:v>
                </c:pt>
              </c:numCache>
            </c:numRef>
          </c:val>
          <c:smooth val="1"/>
          <c:extLst>
            <c:ext xmlns:c16="http://schemas.microsoft.com/office/drawing/2014/chart" uri="{C3380CC4-5D6E-409C-BE32-E72D297353CC}">
              <c16:uniqueId val="{00000000-3091-3A42-9506-78DDC02DE3C8}"/>
            </c:ext>
          </c:extLst>
        </c:ser>
        <c:dLbls>
          <c:showLegendKey val="0"/>
          <c:showVal val="0"/>
          <c:showCatName val="0"/>
          <c:showSerName val="0"/>
          <c:showPercent val="0"/>
          <c:showBubbleSize val="0"/>
        </c:dLbls>
        <c:smooth val="0"/>
        <c:axId val="-2084099112"/>
        <c:axId val="-2084117752"/>
      </c:lineChart>
      <c:catAx>
        <c:axId val="-2084099112"/>
        <c:scaling>
          <c:orientation val="minMax"/>
        </c:scaling>
        <c:delete val="0"/>
        <c:axPos val="b"/>
        <c:title>
          <c:tx>
            <c:rich>
              <a:bodyPr/>
              <a:lstStyle/>
              <a:p>
                <a:pPr>
                  <a:defRPr sz="1800" b="1"/>
                </a:pPr>
                <a:r>
                  <a:rPr lang="en-US" sz="1800" b="1" dirty="0">
                    <a:latin typeface="Gill Sans MT" panose="020B0502020104020203" pitchFamily="34" charset="77"/>
                  </a:rPr>
                  <a:t>Layers</a:t>
                </a:r>
              </a:p>
            </c:rich>
          </c:tx>
          <c:layout>
            <c:manualLayout>
              <c:xMode val="edge"/>
              <c:yMode val="edge"/>
              <c:x val="0.49222422547648798"/>
              <c:y val="0.88611111111111096"/>
            </c:manualLayout>
          </c:layout>
          <c:overlay val="0"/>
        </c:title>
        <c:majorTickMark val="out"/>
        <c:minorTickMark val="none"/>
        <c:tickLblPos val="nextTo"/>
        <c:txPr>
          <a:bodyPr/>
          <a:lstStyle/>
          <a:p>
            <a:pPr>
              <a:defRPr sz="1400">
                <a:latin typeface="Gill Sans MT" panose="020B0502020104020203" pitchFamily="34" charset="77"/>
              </a:defRPr>
            </a:pPr>
            <a:endParaRPr lang="en-US"/>
          </a:p>
        </c:txPr>
        <c:crossAx val="-2084117752"/>
        <c:crosses val="autoZero"/>
        <c:auto val="1"/>
        <c:lblAlgn val="ctr"/>
        <c:lblOffset val="100"/>
        <c:tickLblSkip val="10"/>
        <c:tickMarkSkip val="1"/>
        <c:noMultiLvlLbl val="0"/>
      </c:catAx>
      <c:valAx>
        <c:axId val="-2084117752"/>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MACs</a:t>
                </a:r>
                <a:r>
                  <a:rPr lang="en-US" sz="1800" baseline="0" dirty="0">
                    <a:latin typeface="Gill Sans MT" panose="020B0502020104020203" pitchFamily="34" charset="77"/>
                  </a:rPr>
                  <a:t> (M)</a:t>
                </a:r>
                <a:endParaRPr lang="en-US" sz="1800" dirty="0">
                  <a:latin typeface="Gill Sans MT" panose="020B0502020104020203" pitchFamily="34" charset="77"/>
                </a:endParaRPr>
              </a:p>
            </c:rich>
          </c:tx>
          <c:layout>
            <c:manualLayout>
              <c:xMode val="edge"/>
              <c:yMode val="edge"/>
              <c:x val="2.1701388888888899E-2"/>
              <c:y val="0.2379629629629629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84099112"/>
        <c:crossesAt val="-1"/>
        <c:crossBetween val="between"/>
        <c:majorUnit val="50"/>
      </c:valAx>
      <c:spPr>
        <a:ln>
          <a:solidFill>
            <a:schemeClr val="tx1"/>
          </a:solidFill>
        </a:ln>
      </c:spPr>
    </c:plotArea>
    <c:plotVisOnly val="1"/>
    <c:dispBlanksAs val="gap"/>
    <c:showDLblsOverMax val="0"/>
  </c:chart>
  <c:spPr>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latin typeface="Gill Sans MT" panose="020B0502020104020203" pitchFamily="34" charset="77"/>
              </a:rPr>
              <a:t>CNN13</a:t>
            </a:r>
          </a:p>
        </c:rich>
      </c:tx>
      <c:layout>
        <c:manualLayout>
          <c:xMode val="edge"/>
          <c:yMode val="edge"/>
          <c:x val="0.47725028023840799"/>
          <c:y val="0"/>
        </c:manualLayout>
      </c:layout>
      <c:overlay val="0"/>
    </c:title>
    <c:autoTitleDeleted val="0"/>
    <c:plotArea>
      <c:layout>
        <c:manualLayout>
          <c:layoutTarget val="inner"/>
          <c:xMode val="edge"/>
          <c:yMode val="edge"/>
          <c:x val="0.250455387412511"/>
          <c:y val="0.123637520200805"/>
          <c:w val="0.711465082977909"/>
          <c:h val="0.6063381485936572"/>
        </c:manualLayout>
      </c:layout>
      <c:lineChart>
        <c:grouping val="standard"/>
        <c:varyColors val="0"/>
        <c:ser>
          <c:idx val="0"/>
          <c:order val="0"/>
          <c:spPr>
            <a:ln>
              <a:solidFill>
                <a:srgbClr val="1F497D"/>
              </a:solidFill>
            </a:ln>
          </c:spPr>
          <c:marker>
            <c:symbol val="none"/>
          </c:marker>
          <c:val>
            <c:numRef>
              <c:f>('Noronha-Layer-Analysis-3'!$J$1313:$J$1365,'Noronha-Layer-Analysis-3'!$J$1367:$J$1371,'Noronha-Layer-Analysis-3'!$J$1373:$J$1389)</c:f>
              <c:numCache>
                <c:formatCode>General</c:formatCode>
                <c:ptCount val="75"/>
                <c:pt idx="0">
                  <c:v>4096</c:v>
                </c:pt>
                <c:pt idx="1">
                  <c:v>1024</c:v>
                </c:pt>
                <c:pt idx="2">
                  <c:v>1024</c:v>
                </c:pt>
                <c:pt idx="3">
                  <c:v>256</c:v>
                </c:pt>
                <c:pt idx="4">
                  <c:v>256</c:v>
                </c:pt>
                <c:pt idx="5">
                  <c:v>256</c:v>
                </c:pt>
                <c:pt idx="6">
                  <c:v>64</c:v>
                </c:pt>
                <c:pt idx="7">
                  <c:v>64</c:v>
                </c:pt>
                <c:pt idx="8">
                  <c:v>64</c:v>
                </c:pt>
                <c:pt idx="9">
                  <c:v>64</c:v>
                </c:pt>
                <c:pt idx="10">
                  <c:v>64</c:v>
                </c:pt>
                <c:pt idx="11">
                  <c:v>64</c:v>
                </c:pt>
                <c:pt idx="12">
                  <c:v>64</c:v>
                </c:pt>
                <c:pt idx="13">
                  <c:v>16</c:v>
                </c:pt>
                <c:pt idx="14">
                  <c:v>16</c:v>
                </c:pt>
                <c:pt idx="15">
                  <c:v>16</c:v>
                </c:pt>
                <c:pt idx="16">
                  <c:v>16</c:v>
                </c:pt>
                <c:pt idx="17">
                  <c:v>4096</c:v>
                </c:pt>
                <c:pt idx="18">
                  <c:v>4096</c:v>
                </c:pt>
                <c:pt idx="19">
                  <c:v>4096</c:v>
                </c:pt>
                <c:pt idx="20">
                  <c:v>1024</c:v>
                </c:pt>
                <c:pt idx="21">
                  <c:v>1024</c:v>
                </c:pt>
                <c:pt idx="22">
                  <c:v>1024</c:v>
                </c:pt>
                <c:pt idx="23">
                  <c:v>1024</c:v>
                </c:pt>
                <c:pt idx="24">
                  <c:v>256</c:v>
                </c:pt>
                <c:pt idx="25">
                  <c:v>256</c:v>
                </c:pt>
                <c:pt idx="26">
                  <c:v>256</c:v>
                </c:pt>
                <c:pt idx="27">
                  <c:v>256</c:v>
                </c:pt>
                <c:pt idx="28">
                  <c:v>256</c:v>
                </c:pt>
                <c:pt idx="29">
                  <c:v>256</c:v>
                </c:pt>
                <c:pt idx="30">
                  <c:v>64</c:v>
                </c:pt>
                <c:pt idx="31">
                  <c:v>64</c:v>
                </c:pt>
                <c:pt idx="32">
                  <c:v>64</c:v>
                </c:pt>
                <c:pt idx="33">
                  <c:v>64</c:v>
                </c:pt>
                <c:pt idx="34">
                  <c:v>64</c:v>
                </c:pt>
                <c:pt idx="35">
                  <c:v>64</c:v>
                </c:pt>
                <c:pt idx="36">
                  <c:v>64</c:v>
                </c:pt>
                <c:pt idx="37">
                  <c:v>64</c:v>
                </c:pt>
                <c:pt idx="38">
                  <c:v>64</c:v>
                </c:pt>
                <c:pt idx="39">
                  <c:v>64</c:v>
                </c:pt>
                <c:pt idx="40">
                  <c:v>64</c:v>
                </c:pt>
                <c:pt idx="41">
                  <c:v>64</c:v>
                </c:pt>
                <c:pt idx="42">
                  <c:v>64</c:v>
                </c:pt>
                <c:pt idx="43">
                  <c:v>64</c:v>
                </c:pt>
                <c:pt idx="44">
                  <c:v>16</c:v>
                </c:pt>
                <c:pt idx="45">
                  <c:v>16</c:v>
                </c:pt>
                <c:pt idx="46">
                  <c:v>16</c:v>
                </c:pt>
                <c:pt idx="47">
                  <c:v>16</c:v>
                </c:pt>
                <c:pt idx="48">
                  <c:v>16</c:v>
                </c:pt>
                <c:pt idx="49">
                  <c:v>16</c:v>
                </c:pt>
                <c:pt idx="50">
                  <c:v>16</c:v>
                </c:pt>
                <c:pt idx="51">
                  <c:v>16</c:v>
                </c:pt>
                <c:pt idx="52">
                  <c:v>4</c:v>
                </c:pt>
                <c:pt idx="53">
                  <c:v>1</c:v>
                </c:pt>
                <c:pt idx="54">
                  <c:v>1</c:v>
                </c:pt>
                <c:pt idx="55">
                  <c:v>1</c:v>
                </c:pt>
                <c:pt idx="56">
                  <c:v>1</c:v>
                </c:pt>
                <c:pt idx="57">
                  <c:v>1</c:v>
                </c:pt>
                <c:pt idx="58">
                  <c:v>4096</c:v>
                </c:pt>
                <c:pt idx="59">
                  <c:v>1024</c:v>
                </c:pt>
                <c:pt idx="60">
                  <c:v>1024</c:v>
                </c:pt>
                <c:pt idx="61">
                  <c:v>256</c:v>
                </c:pt>
                <c:pt idx="62">
                  <c:v>256</c:v>
                </c:pt>
                <c:pt idx="63">
                  <c:v>256</c:v>
                </c:pt>
                <c:pt idx="64">
                  <c:v>64</c:v>
                </c:pt>
                <c:pt idx="65">
                  <c:v>64</c:v>
                </c:pt>
                <c:pt idx="66">
                  <c:v>64</c:v>
                </c:pt>
                <c:pt idx="67">
                  <c:v>64</c:v>
                </c:pt>
                <c:pt idx="68">
                  <c:v>64</c:v>
                </c:pt>
                <c:pt idx="69">
                  <c:v>64</c:v>
                </c:pt>
                <c:pt idx="70">
                  <c:v>64</c:v>
                </c:pt>
                <c:pt idx="71">
                  <c:v>16</c:v>
                </c:pt>
                <c:pt idx="72">
                  <c:v>16</c:v>
                </c:pt>
                <c:pt idx="73">
                  <c:v>16</c:v>
                </c:pt>
                <c:pt idx="74">
                  <c:v>16</c:v>
                </c:pt>
              </c:numCache>
            </c:numRef>
          </c:val>
          <c:smooth val="1"/>
          <c:extLst>
            <c:ext xmlns:c16="http://schemas.microsoft.com/office/drawing/2014/chart" uri="{C3380CC4-5D6E-409C-BE32-E72D297353CC}">
              <c16:uniqueId val="{00000000-0C0E-C443-866D-C79FA0EC2262}"/>
            </c:ext>
          </c:extLst>
        </c:ser>
        <c:dLbls>
          <c:showLegendKey val="0"/>
          <c:showVal val="0"/>
          <c:showCatName val="0"/>
          <c:showSerName val="0"/>
          <c:showPercent val="0"/>
          <c:showBubbleSize val="0"/>
        </c:dLbls>
        <c:smooth val="0"/>
        <c:axId val="-2056363032"/>
        <c:axId val="-2057213288"/>
      </c:lineChart>
      <c:catAx>
        <c:axId val="-2056363032"/>
        <c:scaling>
          <c:orientation val="minMax"/>
        </c:scaling>
        <c:delete val="0"/>
        <c:axPos val="b"/>
        <c:title>
          <c:tx>
            <c:rich>
              <a:bodyPr/>
              <a:lstStyle/>
              <a:p>
                <a:pPr>
                  <a:defRPr sz="1800"/>
                </a:pPr>
                <a:r>
                  <a:rPr lang="en-US" sz="1800" dirty="0">
                    <a:latin typeface="Gill Sans MT" panose="020B0502020104020203" pitchFamily="34" charset="77"/>
                  </a:rPr>
                  <a:t>Layers</a:t>
                </a:r>
              </a:p>
            </c:rich>
          </c:tx>
          <c:overlay val="0"/>
        </c:title>
        <c:majorTickMark val="out"/>
        <c:minorTickMark val="none"/>
        <c:tickLblPos val="nextTo"/>
        <c:txPr>
          <a:bodyPr/>
          <a:lstStyle/>
          <a:p>
            <a:pPr>
              <a:defRPr sz="1400">
                <a:latin typeface="Gill Sans MT" panose="020B0502020104020203" pitchFamily="34" charset="77"/>
              </a:defRPr>
            </a:pPr>
            <a:endParaRPr lang="en-US"/>
          </a:p>
        </c:txPr>
        <c:crossAx val="-2057213288"/>
        <c:crosses val="autoZero"/>
        <c:auto val="1"/>
        <c:lblAlgn val="ctr"/>
        <c:lblOffset val="100"/>
        <c:tickLblSkip val="10"/>
        <c:noMultiLvlLbl val="0"/>
      </c:catAx>
      <c:valAx>
        <c:axId val="-2057213288"/>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FLOP/Byte</a:t>
                </a:r>
              </a:p>
            </c:rich>
          </c:tx>
          <c:layout>
            <c:manualLayout>
              <c:xMode val="edge"/>
              <c:yMode val="edge"/>
              <c:x val="2.5348760115922998E-2"/>
              <c:y val="0.181497675083654"/>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56363032"/>
        <c:crosses val="autoZero"/>
        <c:crossBetween val="between"/>
      </c:valAx>
      <c:spPr>
        <a:ln>
          <a:solidFill>
            <a:schemeClr val="tx1"/>
          </a:solidFill>
        </a:ln>
      </c:spPr>
    </c:plotArea>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1084044952127501"/>
          <c:y val="4.8163342415169001E-2"/>
          <c:w val="0.66774204280802896"/>
          <c:h val="0.72859345553019905"/>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51B4-C44C-8F3D-B7C8805431AA}"/>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51B4-C44C-8F3D-B7C8805431AA}"/>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51B4-C44C-8F3D-B7C8805431AA}"/>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51B4-C44C-8F3D-B7C8805431AA}"/>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51B4-C44C-8F3D-B7C8805431AA}"/>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51B4-C44C-8F3D-B7C8805431AA}"/>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51B4-C44C-8F3D-B7C8805431AA}"/>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51B4-C44C-8F3D-B7C8805431AA}"/>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51B4-C44C-8F3D-B7C8805431AA}"/>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51B4-C44C-8F3D-B7C8805431AA}"/>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51B4-C44C-8F3D-B7C8805431AA}"/>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51B4-C44C-8F3D-B7C8805431AA}"/>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51B4-C44C-8F3D-B7C8805431AA}"/>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51B4-C44C-8F3D-B7C8805431AA}"/>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51B4-C44C-8F3D-B7C8805431AA}"/>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51B4-C44C-8F3D-B7C8805431AA}"/>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51B4-C44C-8F3D-B7C8805431AA}"/>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51B4-C44C-8F3D-B7C8805431AA}"/>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51B4-C44C-8F3D-B7C8805431AA}"/>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51B4-C44C-8F3D-B7C8805431AA}"/>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51B4-C44C-8F3D-B7C8805431AA}"/>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51B4-C44C-8F3D-B7C8805431AA}"/>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51B4-C44C-8F3D-B7C8805431AA}"/>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51B4-C44C-8F3D-B7C8805431AA}"/>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51B4-C44C-8F3D-B7C8805431AA}"/>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51B4-C44C-8F3D-B7C8805431AA}"/>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51B4-C44C-8F3D-B7C8805431AA}"/>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51B4-C44C-8F3D-B7C8805431AA}"/>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51B4-C44C-8F3D-B7C8805431AA}"/>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51B4-C44C-8F3D-B7C8805431AA}"/>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51B4-C44C-8F3D-B7C8805431AA}"/>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51B4-C44C-8F3D-B7C8805431AA}"/>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51B4-C44C-8F3D-B7C8805431AA}"/>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51B4-C44C-8F3D-B7C8805431AA}"/>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51B4-C44C-8F3D-B7C8805431AA}"/>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51B4-C44C-8F3D-B7C8805431AA}"/>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51B4-C44C-8F3D-B7C8805431AA}"/>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51B4-C44C-8F3D-B7C8805431AA}"/>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51B4-C44C-8F3D-B7C8805431AA}"/>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51B4-C44C-8F3D-B7C8805431AA}"/>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51B4-C44C-8F3D-B7C8805431AA}"/>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51B4-C44C-8F3D-B7C8805431AA}"/>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51B4-C44C-8F3D-B7C8805431AA}"/>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51B4-C44C-8F3D-B7C8805431AA}"/>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51B4-C44C-8F3D-B7C8805431AA}"/>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51B4-C44C-8F3D-B7C8805431AA}"/>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51B4-C44C-8F3D-B7C8805431AA}"/>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51B4-C44C-8F3D-B7C8805431AA}"/>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51B4-C44C-8F3D-B7C8805431AA}"/>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51B4-C44C-8F3D-B7C8805431AA}"/>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51B4-C44C-8F3D-B7C8805431AA}"/>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51B4-C44C-8F3D-B7C8805431AA}"/>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51B4-C44C-8F3D-B7C8805431AA}"/>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51B4-C44C-8F3D-B7C8805431AA}"/>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51B4-C44C-8F3D-B7C8805431AA}"/>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51B4-C44C-8F3D-B7C8805431AA}"/>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51B4-C44C-8F3D-B7C8805431AA}"/>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51B4-C44C-8F3D-B7C8805431AA}"/>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51B4-C44C-8F3D-B7C8805431AA}"/>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51B4-C44C-8F3D-B7C8805431AA}"/>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51B4-C44C-8F3D-B7C8805431AA}"/>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51B4-C44C-8F3D-B7C8805431AA}"/>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51B4-C44C-8F3D-B7C8805431AA}"/>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51B4-C44C-8F3D-B7C8805431AA}"/>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51B4-C44C-8F3D-B7C8805431AA}"/>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51B4-C44C-8F3D-B7C8805431AA}"/>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strRef>
              <c:f>Clustering!$G$13</c:f>
              <c:strCache>
                <c:ptCount val="1"/>
                <c:pt idx="0">
                  <c:v>6,45</c:v>
                </c:pt>
              </c:strCache>
            </c:strRef>
          </c:xVal>
          <c:yVal>
            <c:numRef>
              <c:f>Clustering!$H$13</c:f>
              <c:numCache>
                <c:formatCode>General</c:formatCode>
                <c:ptCount val="1"/>
                <c:pt idx="0">
                  <c:v>1</c:v>
                </c:pt>
              </c:numCache>
            </c:numRef>
          </c:yVal>
          <c:smooth val="0"/>
          <c:extLst>
            <c:ext xmlns:c16="http://schemas.microsoft.com/office/drawing/2014/chart" uri="{C3380CC4-5D6E-409C-BE32-E72D297353CC}">
              <c16:uniqueId val="{00000044-51B4-C44C-8F3D-B7C8805431AA}"/>
            </c:ext>
          </c:extLst>
        </c:ser>
        <c:dLbls>
          <c:showLegendKey val="0"/>
          <c:showVal val="0"/>
          <c:showCatName val="0"/>
          <c:showSerName val="0"/>
          <c:showPercent val="0"/>
          <c:showBubbleSize val="0"/>
        </c:dLbls>
        <c:axId val="1813915176"/>
        <c:axId val="1813932104"/>
      </c:scatterChart>
      <c:valAx>
        <c:axId val="1813915176"/>
        <c:scaling>
          <c:logBase val="10"/>
          <c:orientation val="minMax"/>
          <c:max val="100"/>
        </c:scaling>
        <c:delete val="0"/>
        <c:axPos val="b"/>
        <c:title>
          <c:tx>
            <c:rich>
              <a:bodyPr/>
              <a:lstStyle/>
              <a:p>
                <a:pPr>
                  <a:defRPr sz="1800"/>
                </a:pPr>
                <a:r>
                  <a:rPr lang="en-US" sz="1800"/>
                  <a:t>Parameter Footprint</a:t>
                </a:r>
              </a:p>
            </c:rich>
          </c:tx>
          <c:overlay val="0"/>
        </c:title>
        <c:numFmt formatCode="General" sourceLinked="1"/>
        <c:majorTickMark val="out"/>
        <c:minorTickMark val="none"/>
        <c:tickLblPos val="nextTo"/>
        <c:txPr>
          <a:bodyPr/>
          <a:lstStyle/>
          <a:p>
            <a:pPr>
              <a:defRPr sz="1800"/>
            </a:pPr>
            <a:endParaRPr lang="en-US"/>
          </a:p>
        </c:txPr>
        <c:crossAx val="1813932104"/>
        <c:crosses val="autoZero"/>
        <c:crossBetween val="midCat"/>
      </c:valAx>
      <c:valAx>
        <c:axId val="1813932104"/>
        <c:scaling>
          <c:logBase val="10"/>
          <c:orientation val="minMax"/>
        </c:scaling>
        <c:delete val="0"/>
        <c:axPos val="l"/>
        <c:majorGridlines/>
        <c:title>
          <c:tx>
            <c:rich>
              <a:bodyPr rot="-5400000" vert="horz"/>
              <a:lstStyle/>
              <a:p>
                <a:pPr>
                  <a:defRPr sz="2000"/>
                </a:pPr>
                <a:r>
                  <a:rPr lang="en-US" sz="2000" dirty="0"/>
                  <a:t>FLOP/Byte</a:t>
                </a:r>
              </a:p>
            </c:rich>
          </c:tx>
          <c:layout>
            <c:manualLayout>
              <c:xMode val="edge"/>
              <c:yMode val="edge"/>
              <c:x val="7.3143692578788201E-3"/>
              <c:y val="0.29904287645326399"/>
            </c:manualLayout>
          </c:layout>
          <c:overlay val="0"/>
        </c:title>
        <c:numFmt formatCode="General" sourceLinked="1"/>
        <c:majorTickMark val="out"/>
        <c:minorTickMark val="none"/>
        <c:tickLblPos val="nextTo"/>
        <c:txPr>
          <a:bodyPr/>
          <a:lstStyle/>
          <a:p>
            <a:pPr>
              <a:defRPr sz="1800"/>
            </a:pPr>
            <a:endParaRPr lang="en-US"/>
          </a:p>
        </c:txPr>
        <c:crossAx val="1813915176"/>
        <c:crossesAt val="1E-3"/>
        <c:crossBetween val="midCat"/>
      </c:valAx>
      <c:spPr>
        <a:ln>
          <a:solidFill>
            <a:schemeClr val="tx1"/>
          </a:solidFill>
        </a:ln>
      </c:spPr>
    </c:plotArea>
    <c:plotVisOnly val="1"/>
    <c:dispBlanksAs val="gap"/>
    <c:showDLblsOverMax val="0"/>
  </c:chart>
  <c:spPr>
    <a:ln>
      <a:no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0.90288</cdr:x>
      <cdr:y>0.12877</cdr:y>
    </cdr:from>
    <cdr:to>
      <cdr:x>0.90288</cdr:x>
      <cdr:y>0.59181</cdr:y>
    </cdr:to>
    <cdr:cxnSp macro="">
      <cdr:nvCxnSpPr>
        <cdr:cNvPr id="3" name="Straight Connector 2">
          <a:extLst xmlns:a="http://schemas.openxmlformats.org/drawingml/2006/main">
            <a:ext uri="{FF2B5EF4-FFF2-40B4-BE49-F238E27FC236}">
              <a16:creationId xmlns:a16="http://schemas.microsoft.com/office/drawing/2014/main" id="{098D1079-4621-DC4F-9D9C-ECCF83AB901A}"/>
            </a:ext>
          </a:extLst>
        </cdr:cNvPr>
        <cdr:cNvCxnSpPr/>
      </cdr:nvCxnSpPr>
      <cdr:spPr>
        <a:xfrm xmlns:a="http://schemas.openxmlformats.org/drawingml/2006/main" flipV="1">
          <a:off x="8393575" y="613458"/>
          <a:ext cx="0" cy="2205942"/>
        </a:xfrm>
        <a:prstGeom xmlns:a="http://schemas.openxmlformats.org/drawingml/2006/main" prst="line">
          <a:avLst/>
        </a:prstGeom>
        <a:ln xmlns:a="http://schemas.openxmlformats.org/drawingml/2006/main" w="28575">
          <a:solidFill>
            <a:schemeClr val="tx1">
              <a:lumMod val="75000"/>
              <a:lumOff val="25000"/>
            </a:schemeClr>
          </a:solidFill>
          <a:prstDash val="dash"/>
          <a:headEnd type="none"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6/28/24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6/28/24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28338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7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561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7186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I’m Geraldo, a PhD Student at ETH Zurich.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I will present our work “Google Neural Network Models for Edge Devices: Analyzing and Mitigating Machine Learning Inference Bottlenecks”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was lead by </a:t>
            </a:r>
            <a:r>
              <a:rPr lang="en-US" dirty="0" err="1"/>
              <a:t>Amirali</a:t>
            </a:r>
            <a:r>
              <a:rPr lang="en-US" dirty="0"/>
              <a:t> </a:t>
            </a:r>
            <a:r>
              <a:rPr lang="en-US" dirty="0" err="1"/>
              <a:t>Boroumand</a:t>
            </a:r>
            <a:r>
              <a:rPr lang="en-US" dirty="0"/>
              <a:t> during his internship at Google.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950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First, I will give an overview of this work. </a:t>
            </a:r>
          </a:p>
          <a:p>
            <a:endParaRPr lang="en-US" dirty="0"/>
          </a:p>
          <a:p>
            <a:r>
              <a:rPr lang="en-US" dirty="0"/>
              <a:t>[CLICK] In this work, we extensively analyze 24 edge NN models from Google while running inference on the Google Edge TPU accelerator for various types of NN models </a:t>
            </a:r>
          </a:p>
          <a:p>
            <a:endParaRPr lang="en-US" dirty="0"/>
          </a:p>
          <a:p>
            <a:r>
              <a:rPr lang="en-US" dirty="0"/>
              <a:t>[CLICK] We identify that while running NN inference, the accelerator suffers from three main challenges </a:t>
            </a:r>
          </a:p>
          <a:p>
            <a:endParaRPr lang="en-US" dirty="0"/>
          </a:p>
          <a:p>
            <a:r>
              <a:rPr lang="en-US" dirty="0"/>
              <a:t>[CLICK] it operates significantly below its peak throughput </a:t>
            </a:r>
          </a:p>
          <a:p>
            <a:endParaRPr lang="en-US" dirty="0"/>
          </a:p>
          <a:p>
            <a:r>
              <a:rPr lang="en-US" dirty="0"/>
              <a:t>[CLICK] it operates significantly below its theorical peak energy efficiency </a:t>
            </a:r>
          </a:p>
          <a:p>
            <a:endParaRPr lang="en-US" dirty="0"/>
          </a:p>
          <a:p>
            <a:r>
              <a:rPr lang="en-US" dirty="0"/>
              <a:t>[CLICK] and its memory system is not efficient </a:t>
            </a:r>
          </a:p>
          <a:p>
            <a:endParaRPr lang="en-US" dirty="0"/>
          </a:p>
          <a:p>
            <a:r>
              <a:rPr lang="en-US" dirty="0"/>
              <a:t>[CLICK] Our analysis leads to the key insight that these challenges arrive due to the monolithic one-size-fit-all design of the accelerators, which does not account for heterogeneity across different NN layers </a:t>
            </a:r>
          </a:p>
          <a:p>
            <a:endParaRPr lang="en-US" dirty="0"/>
          </a:p>
          <a:p>
            <a:r>
              <a:rPr lang="en-US" dirty="0"/>
              <a:t>[CLICK] To solve this issue, we propose Mensa, a framework that maps the execution of a particular NN layer to its most appropriate hardware accelerator </a:t>
            </a:r>
          </a:p>
          <a:p>
            <a:endParaRPr lang="en-US" dirty="0"/>
          </a:p>
          <a:p>
            <a:r>
              <a:rPr lang="en-US" dirty="0"/>
              <a:t>[CLICK] We extensively evaluate Mensa for Google NN models and we observe that it improves performance and energy efficiency by 3.0x and 3.1x compared to the baseline Edge TPU accelerator while reducing area and cost across 24 edge ML models </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9784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[CLICK] We analyze inference execution on the accelerator using 24 edge NN models that serve as internal benchmarks for the Google Edge TPU, including</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6 RNN Transducers, used for applications such as automatic speech recognition.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13 convolutional neural networks (CNNs), typically used for applications such as image classification and object detection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dirty="0"/>
              <a:t>[CLICK] 2 long short-term memories (LSTMs), used for applications such as language translation and and handwriting recognition, and</a:t>
            </a:r>
          </a:p>
          <a:p>
            <a:endParaRPr lang="en-US" dirty="0"/>
          </a:p>
          <a:p>
            <a:r>
              <a:rPr lang="en-US" dirty="0"/>
              <a:t>[CLICK] 3 recurrent  convolutional neural networks  (RCNNs), used for applications such as image captioning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330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draw key two insights from our model analysis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First, we observe a large variation in terms of layer characteristics across different models.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To illustrate, the figure  shows the total parameter footprint vs. the FLOP/B ratio (or reuse) across the layers of representative CNNs, LSTMs, and Transducers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We observe from the figure that that layers from LSTMs and Transducers have larger parameter footprints and lower reuse than layers from CNNs.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1697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Second, even within a single model, layers show variation in terms of layer characteristics </a:t>
            </a:r>
          </a:p>
          <a:p>
            <a:endParaRPr lang="en-US" dirty="0"/>
          </a:p>
          <a:p>
            <a:r>
              <a:rPr lang="en-US" dirty="0"/>
              <a:t>[CLICK] For example, we observe that layers in a single CNN models show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 varying MAC intensity of up to 200x across different layers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[CLICK] a varying flop/byte ratio of up to 244x across  different layers</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383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589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 In a baseline system, different machine learning models are execute in a single, monolithic edge accelerator, which leads to performance and energy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other hand, Mensa distributes the layers from an NN model using a runtime scheduler across a collection of smaller hardware accelerators that are catered the properties of different layer types. By specializing each accelerator to a subset of layers, Mensa avoids the shortcomings of current monolithic edge ML accelerators, resulting in a highly-efficient and high-performance accelerator with a much smaller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I will give an brief overview of Mensa’s </a:t>
            </a:r>
            <a:r>
              <a:rPr lang="en-US" dirty="0" err="1"/>
              <a:t>ruy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[NEXT]</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696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need to decide how many accelerators we need based on the key characteristics of our NN models.</a:t>
            </a:r>
          </a:p>
          <a:p>
            <a:endParaRPr lang="en-US" dirty="0"/>
          </a:p>
          <a:p>
            <a:r>
              <a:rPr lang="en-US" dirty="0"/>
              <a:t>[CLICK] We make a key observation that the majority of the layers we target fall into five major families in terms key characteristics that impact hardware design</a:t>
            </a:r>
            <a:br>
              <a:rPr lang="en-US" dirty="0"/>
            </a:br>
            <a:endParaRPr lang="en-US" dirty="0"/>
          </a:p>
          <a:p>
            <a:r>
              <a:rPr lang="en-US" dirty="0"/>
              <a:t>[CLICK] First, we find two Families of layers (families 1 and 2) that have low parameter footprint and high data reuse and MAC intensity.  We call such layers compute-centric layers. </a:t>
            </a:r>
          </a:p>
          <a:p>
            <a:endParaRPr lang="en-US" dirty="0"/>
          </a:p>
          <a:p>
            <a:r>
              <a:rPr lang="en-US" dirty="0"/>
              <a:t>[CLICK] Second, we find three families of layers (families, 3, 4 and 5) that have high parameter footprint , low data reuse and MAC intensity. We call such layers data-centric layers.</a:t>
            </a:r>
          </a:p>
          <a:p>
            <a:endParaRPr lang="en-US" dirty="0"/>
          </a:p>
          <a:p>
            <a:endParaRPr lang="en-US" dirty="0"/>
          </a:p>
          <a:p>
            <a:r>
              <a:rPr lang="en-US" dirty="0"/>
              <a:t>[NEXT]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1566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[CLICK] Fist, Mensa-G placement of accelerators and careful dataflow design enables to reduce the energy consumed by  on-chip and off-chip parameter traffic by 15.3x on average compared to the baseline.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Second, Mensa-G reduces the dynamic energy of on-chip buffers and </a:t>
            </a:r>
            <a:r>
              <a:rPr lang="en-US" sz="1200" kern="1200" dirty="0" err="1">
                <a:solidFill>
                  <a:schemeClr val="tx1"/>
                </a:solidFill>
                <a:latin typeface="+mn-lt"/>
                <a:ea typeface="+mn-ea"/>
                <a:cs typeface="+mn-cs"/>
              </a:rPr>
              <a:t>Noc</a:t>
            </a:r>
            <a:r>
              <a:rPr lang="en-US" sz="1200" kern="1200" dirty="0">
                <a:solidFill>
                  <a:schemeClr val="tx1"/>
                </a:solidFill>
                <a:latin typeface="+mn-lt"/>
                <a:ea typeface="+mn-ea"/>
                <a:cs typeface="+mn-cs"/>
              </a:rPr>
              <a:t> by almost 50x compared to the Baseline system with high </a:t>
            </a:r>
            <a:r>
              <a:rPr lang="en-US" sz="1200" kern="1200" dirty="0" err="1">
                <a:solidFill>
                  <a:schemeClr val="tx1"/>
                </a:solidFill>
                <a:latin typeface="+mn-lt"/>
                <a:ea typeface="+mn-ea"/>
                <a:cs typeface="+mn-cs"/>
              </a:rPr>
              <a:t>bw</a:t>
            </a:r>
            <a:r>
              <a:rPr lang="en-US" sz="1200" kern="1200" dirty="0">
                <a:solidFill>
                  <a:schemeClr val="tx1"/>
                </a:solidFill>
                <a:latin typeface="+mn-lt"/>
                <a:ea typeface="+mn-ea"/>
                <a:cs typeface="+mn-cs"/>
              </a:rPr>
              <a:t> memory.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We conclude that Mensa-G  reduces energy by 66% and improves inference energy efficiency by 3.0x compared to the baseline edge TPU.</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[NEXT] </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086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also analyze Mensa-G’s throughput compared to the Baseline edge TPU and  Baseline edge TPU  with the high bandwidth off-chip memory </a:t>
            </a:r>
          </a:p>
          <a:p>
            <a:endParaRPr lang="en-US" dirty="0"/>
          </a:p>
          <a:p>
            <a:r>
              <a:rPr lang="en-US" dirty="0"/>
              <a:t>[CLICK] We observe that Mensa-G’s improve throughput compared to the baseline edge TPU by 3.1X on average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AF155A-3E34-6345-A372-944A02B4D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14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94910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49896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082472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58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088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ＭＳ Ｐゴシック" charset="0"/>
                <a:cs typeface="ＭＳ Ｐゴシック" charset="0"/>
              </a:rPr>
              <a:t>* The operating voltage is 1.25V:</a:t>
            </a:r>
            <a:br>
              <a:rPr lang="en-US" sz="1200" b="0" kern="1200" dirty="0">
                <a:solidFill>
                  <a:schemeClr val="tx1"/>
                </a:solidFill>
                <a:effectLst/>
                <a:latin typeface="+mn-lt"/>
                <a:ea typeface="ＭＳ Ｐゴシック" charset="0"/>
                <a:cs typeface="ＭＳ Ｐゴシック" charset="0"/>
              </a:rPr>
            </a:br>
            <a:r>
              <a:rPr lang="en-US" sz="1200" b="0" kern="1200" dirty="0">
                <a:solidFill>
                  <a:schemeClr val="tx1"/>
                </a:solidFill>
                <a:effectLst/>
                <a:latin typeface="+mn-lt"/>
                <a:ea typeface="ＭＳ Ｐゴシック" charset="0"/>
                <a:cs typeface="ＭＳ Ｐゴシック" charset="0"/>
              </a:rPr>
              <a:t>- Lowered from 1.35V of the normal GDDR6, for bank parallel operation.</a:t>
            </a:r>
            <a:endParaRPr lang="en-US" b="0" dirty="0"/>
          </a:p>
          <a:p>
            <a:r>
              <a:rPr lang="en-US" sz="1200" b="0" kern="1200" dirty="0">
                <a:solidFill>
                  <a:schemeClr val="tx1"/>
                </a:solidFill>
                <a:effectLst/>
                <a:latin typeface="+mn-lt"/>
                <a:ea typeface="ＭＳ Ｐゴシック" charset="0"/>
                <a:cs typeface="ＭＳ Ｐゴシック" charset="0"/>
              </a:rPr>
              <a:t>* 16Gb/s is reached at 1.25V in DL operation.</a:t>
            </a:r>
            <a:endParaRPr lang="en-US" b="0" dirty="0"/>
          </a:p>
          <a:p>
            <a:endParaRPr lang="en-US" b="0" dirty="0"/>
          </a:p>
          <a:p>
            <a:r>
              <a:rPr lang="en-US" b="0" dirty="0"/>
              <a:t>Flat-lid package for lower thermal resistance.</a:t>
            </a:r>
          </a:p>
          <a:p>
            <a:endParaRPr lang="en-US" b="0" dirty="0"/>
          </a:p>
          <a:p>
            <a:r>
              <a:rPr lang="en-US" b="0" dirty="0"/>
              <a:t>Tested in a prototype system with an FPGA (connected to host CPU via PCIe).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40141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Read mapping performs alignment on large genomic datasets, containing millions of reads. [CLICK]</a:t>
            </a:r>
          </a:p>
          <a:p>
            <a:r>
              <a:rPr lang="en-CH" dirty="0"/>
              <a:t>Therefore, read mapping is both computationally expensive [CLICK]</a:t>
            </a:r>
          </a:p>
          <a:p>
            <a:r>
              <a:rPr lang="en-CH" dirty="0"/>
              <a:t>And incurs high data movement overhead [CLICK]</a:t>
            </a:r>
          </a:p>
          <a:p>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590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48167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has been significant effort into improving read mapping performance [CLICK]</a:t>
            </a:r>
          </a:p>
          <a:p>
            <a:r>
              <a:rPr lang="en-GB" sz="1200" kern="1200" dirty="0">
                <a:solidFill>
                  <a:schemeClr val="tx1"/>
                </a:solidFill>
                <a:effectLst/>
                <a:latin typeface="+mn-lt"/>
                <a:ea typeface="+mn-ea"/>
                <a:cs typeface="+mn-cs"/>
              </a:rPr>
              <a:t>Through efficient heuristics [CLICK]</a:t>
            </a:r>
          </a:p>
          <a:p>
            <a:r>
              <a:rPr lang="en-GB" sz="1200" kern="1200" dirty="0">
                <a:solidFill>
                  <a:schemeClr val="tx1"/>
                </a:solidFill>
                <a:effectLst/>
                <a:latin typeface="+mn-lt"/>
                <a:ea typeface="+mn-ea"/>
                <a:cs typeface="+mn-cs"/>
              </a:rPr>
              <a:t>hardware accelerators [CLICK]</a:t>
            </a:r>
          </a:p>
          <a:p>
            <a:r>
              <a:rPr lang="en-GB" sz="1200" kern="1200" dirty="0">
                <a:solidFill>
                  <a:schemeClr val="tx1"/>
                </a:solidFill>
                <a:effectLst/>
                <a:latin typeface="+mn-lt"/>
                <a:ea typeface="+mn-ea"/>
                <a:cs typeface="+mn-cs"/>
              </a:rPr>
              <a:t> and various filters that prune reads that do not require expensive computation [CLICK]. </a:t>
            </a:r>
          </a:p>
          <a:p>
            <a:r>
              <a:rPr lang="en-GB" sz="1200" kern="1200" dirty="0">
                <a:solidFill>
                  <a:schemeClr val="tx1"/>
                </a:solidFill>
                <a:effectLst/>
                <a:latin typeface="+mn-lt"/>
                <a:ea typeface="+mn-ea"/>
                <a:cs typeface="+mn-cs"/>
              </a:rPr>
              <a:t>While these approaches address the computation overhead in read mapping [CLICK]</a:t>
            </a:r>
          </a:p>
          <a:p>
            <a:r>
              <a:rPr lang="en-GB" sz="1200" b="1" kern="1200" dirty="0">
                <a:solidFill>
                  <a:schemeClr val="tx1"/>
                </a:solidFill>
                <a:effectLst/>
                <a:latin typeface="+mn-lt"/>
                <a:ea typeface="+mn-ea"/>
                <a:cs typeface="+mn-cs"/>
              </a:rPr>
              <a:t>[While Reads Move] </a:t>
            </a:r>
            <a:r>
              <a:rPr lang="en-GB" sz="1200" kern="1200" dirty="0">
                <a:solidFill>
                  <a:schemeClr val="tx1"/>
                </a:solidFill>
                <a:effectLst/>
                <a:latin typeface="+mn-lt"/>
                <a:ea typeface="+mn-ea"/>
                <a:cs typeface="+mn-cs"/>
              </a:rPr>
              <a:t>None of them alleviate the data movement overhead from storage, whose impact becomes even larger when the computation overhead gets alleviated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683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Our key idea is to filter reads that do not require the expensive alignment computation in the storage system [CLICK] …</a:t>
            </a:r>
          </a:p>
          <a:p>
            <a:r>
              <a:rPr lang="en-GB" b="1" dirty="0"/>
              <a:t>[While Reads Move] T</a:t>
            </a:r>
            <a:r>
              <a:rPr lang="en-CH" b="1" dirty="0"/>
              <a:t>o fundamentally reduce </a:t>
            </a:r>
            <a:r>
              <a:rPr lang="en-CH" dirty="0"/>
              <a:t>the data movement overhead of read mapping</a:t>
            </a:r>
          </a:p>
          <a:p>
            <a:endParaRPr lang="en-GB" b="1" dirty="0"/>
          </a:p>
          <a:p>
            <a:r>
              <a:rPr lang="en-GB" dirty="0"/>
              <a:t>E</a:t>
            </a:r>
            <a:r>
              <a:rPr lang="en-CH" dirty="0"/>
              <a:t>xamples of the reads that not require the costlt alignment step</a:t>
            </a:r>
          </a:p>
          <a:p>
            <a:endParaRPr lang="en-CH" dirty="0"/>
          </a:p>
          <a:p>
            <a:r>
              <a:rPr lang="en-GB" dirty="0"/>
              <a:t>Exactly-matching reads to the reference genome that do not need approximate string matching performed during alignment</a:t>
            </a:r>
          </a:p>
          <a:p>
            <a:endParaRPr lang="en-GB" dirty="0"/>
          </a:p>
          <a:p>
            <a:r>
              <a:rPr lang="en-GB" dirty="0"/>
              <a:t>Non-matching reads that have no potential matching locations in the reference genome hence skip the </a:t>
            </a:r>
            <a:r>
              <a:rPr lang="en-GB" dirty="0" err="1"/>
              <a:t>alignemt</a:t>
            </a:r>
            <a:r>
              <a:rPr lang="en-GB" dirty="0"/>
              <a:t> step</a:t>
            </a:r>
          </a:p>
          <a:p>
            <a:endParaRPr lang="en-GB" dirty="0"/>
          </a:p>
          <a:p>
            <a:endParaRPr lang="en-GB" dirty="0"/>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021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propose </a:t>
            </a:r>
            <a:r>
              <a:rPr lang="en-GB" dirty="0" err="1"/>
              <a:t>GenStore</a:t>
            </a:r>
            <a:r>
              <a:rPr lang="en-GB" dirty="0"/>
              <a:t>, the first in-storage processing system designed for genome sequence analysis. [CLICK]</a:t>
            </a:r>
          </a:p>
          <a:p>
            <a:r>
              <a:rPr lang="en-GB" dirty="0"/>
              <a:t>To reduce both the computation [CLICK]</a:t>
            </a:r>
          </a:p>
          <a:p>
            <a:r>
              <a:rPr lang="en-GB" dirty="0"/>
              <a:t>And the data movement overhead [CLICK]</a:t>
            </a:r>
          </a:p>
          <a:p>
            <a:r>
              <a:rPr lang="en-GB" sz="1200" b="0" i="0" u="none" strike="noStrike" kern="1200" dirty="0" err="1">
                <a:solidFill>
                  <a:schemeClr val="tx1"/>
                </a:solidFill>
                <a:effectLst/>
                <a:latin typeface="+mn-lt"/>
                <a:ea typeface="+mn-ea"/>
                <a:cs typeface="+mn-cs"/>
              </a:rPr>
              <a:t>GenStore</a:t>
            </a:r>
            <a:r>
              <a:rPr lang="en-GB" sz="1200" b="0" i="0" u="none" strike="noStrike" kern="1200" dirty="0">
                <a:solidFill>
                  <a:schemeClr val="tx1"/>
                </a:solidFill>
                <a:effectLst/>
                <a:latin typeface="+mn-lt"/>
                <a:ea typeface="+mn-ea"/>
                <a:cs typeface="+mn-cs"/>
              </a:rPr>
              <a:t> provides high-performance and energy benefits compared to state-of-the-art HW and SW baselines </a:t>
            </a:r>
            <a:r>
              <a:rPr lang="en-GB" dirty="0"/>
              <a:t>[CLICK]</a:t>
            </a:r>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343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103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343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546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4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66.xml"/><Relationship Id="rId4" Type="http://schemas.openxmlformats.org/officeDocument/2006/relationships/image" Target="../media/image15.jpeg"/></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8.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8.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8.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70.xml"/></Relationships>
</file>

<file path=ppt/slideLayouts/_rels/slideLayout7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70.xml"/></Relationships>
</file>

<file path=ppt/slideLayouts/_rels/slideLayout7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7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6/28/24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6/28/24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6/28/24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6/28/24</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6/28/24</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6/28/24</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6/28/24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6/28/24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he American university of beirut: Challenges and opportunities.">
            <a:extLst>
              <a:ext uri="{FF2B5EF4-FFF2-40B4-BE49-F238E27FC236}">
                <a16:creationId xmlns:a16="http://schemas.microsoft.com/office/drawing/2014/main" id="{606DF6D3-5B79-C8AD-9141-7B61139E4DE9}"/>
              </a:ext>
            </a:extLst>
          </p:cNvPr>
          <p:cNvSpPr txBox="1"/>
          <p:nvPr userDrawn="1"/>
        </p:nvSpPr>
        <p:spPr>
          <a:xfrm>
            <a:off x="7012307" y="614663"/>
            <a:ext cx="1510030"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p>
            <a:pPr algn="r">
              <a:defRPr sz="2300">
                <a:solidFill>
                  <a:srgbClr val="000000"/>
                </a:solidFill>
                <a:latin typeface="Proxima Nova Rg"/>
                <a:ea typeface="Proxima Nova Rg"/>
                <a:cs typeface="Proxima Nova Rg"/>
                <a:sym typeface="Proxima Nova"/>
              </a:defRPr>
            </a:pPr>
            <a:r>
              <a:rPr lang="en-LB" sz="450" b="1" i="0" dirty="0">
                <a:solidFill>
                  <a:srgbClr val="929292"/>
                </a:solidFill>
                <a:effectLst/>
                <a:latin typeface="Helvetica" pitchFamily="2" charset="0"/>
              </a:rPr>
              <a:t>ⓒ</a:t>
            </a:r>
            <a:r>
              <a:rPr lang="en-LB" sz="450" b="0" i="0" dirty="0">
                <a:solidFill>
                  <a:srgbClr val="929292"/>
                </a:solidFill>
                <a:effectLst/>
                <a:latin typeface="Helvetica" pitchFamily="2" charset="0"/>
              </a:rPr>
              <a:t> </a:t>
            </a:r>
            <a:r>
              <a:rPr lang="en-US" sz="450" dirty="0">
                <a:solidFill>
                  <a:srgbClr val="929292"/>
                </a:solidFill>
                <a:latin typeface="Helvetica" pitchFamily="2" charset="0"/>
              </a:rPr>
              <a:t>All rights reserved. American University of Beirut 2023.</a:t>
            </a:r>
            <a:endParaRPr sz="450" dirty="0">
              <a:solidFill>
                <a:srgbClr val="929292"/>
              </a:solidFill>
              <a:latin typeface="Helvetica" pitchFamily="2" charset="0"/>
              <a:ea typeface="Proxima Nova Lt"/>
              <a:cs typeface="Proxima Nova Lt"/>
              <a:sym typeface="Proxima Nova Semibold"/>
            </a:endParaRPr>
          </a:p>
        </p:txBody>
      </p:sp>
      <p:sp>
        <p:nvSpPr>
          <p:cNvPr id="10" name="Line">
            <a:extLst>
              <a:ext uri="{FF2B5EF4-FFF2-40B4-BE49-F238E27FC236}">
                <a16:creationId xmlns:a16="http://schemas.microsoft.com/office/drawing/2014/main" id="{F84AC768-427F-8E14-15D3-89F6E9B223DC}"/>
              </a:ext>
            </a:extLst>
          </p:cNvPr>
          <p:cNvSpPr/>
          <p:nvPr userDrawn="1"/>
        </p:nvSpPr>
        <p:spPr>
          <a:xfrm>
            <a:off x="5984946" y="567029"/>
            <a:ext cx="2532492" cy="0"/>
          </a:xfrm>
          <a:prstGeom prst="line">
            <a:avLst/>
          </a:prstGeom>
          <a:ln w="25400">
            <a:solidFill>
              <a:schemeClr val="tx1">
                <a:lumMod val="60000"/>
                <a:lumOff val="40000"/>
              </a:schemeClr>
            </a:solidFill>
            <a:miter lim="400000"/>
          </a:ln>
        </p:spPr>
        <p:txBody>
          <a:bodyPr lIns="19050" tIns="19050" rIns="19050" bIns="19050" anchor="ctr"/>
          <a:lstStyle/>
          <a:p>
            <a:endParaRPr sz="675" dirty="0"/>
          </a:p>
        </p:txBody>
      </p:sp>
      <p:pic>
        <p:nvPicPr>
          <p:cNvPr id="11" name="Picture 10">
            <a:extLst>
              <a:ext uri="{FF2B5EF4-FFF2-40B4-BE49-F238E27FC236}">
                <a16:creationId xmlns:a16="http://schemas.microsoft.com/office/drawing/2014/main" id="{B4C1D1F4-C3B9-D6B0-C2FB-C2861092CDB3}"/>
              </a:ext>
            </a:extLst>
          </p:cNvPr>
          <p:cNvPicPr>
            <a:picLocks noChangeAspect="1"/>
          </p:cNvPicPr>
          <p:nvPr userDrawn="1"/>
        </p:nvPicPr>
        <p:blipFill>
          <a:blip r:embed="rId2"/>
          <a:stretch>
            <a:fillRect/>
          </a:stretch>
        </p:blipFill>
        <p:spPr>
          <a:xfrm>
            <a:off x="8597757" y="334366"/>
            <a:ext cx="339258" cy="452344"/>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D2465328-713A-3437-1DA2-C638CEF8C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984" y="261516"/>
            <a:ext cx="1903484" cy="616014"/>
          </a:xfrm>
          <a:prstGeom prst="rect">
            <a:avLst/>
          </a:prstGeom>
        </p:spPr>
      </p:pic>
      <p:sp>
        <p:nvSpPr>
          <p:cNvPr id="12" name="Content Placeholder 2">
            <a:extLst>
              <a:ext uri="{FF2B5EF4-FFF2-40B4-BE49-F238E27FC236}">
                <a16:creationId xmlns:a16="http://schemas.microsoft.com/office/drawing/2014/main" id="{F9FE9DBA-8BF0-4EAC-A73E-96E1891F07D4}"/>
              </a:ext>
            </a:extLst>
          </p:cNvPr>
          <p:cNvSpPr>
            <a:spLocks noGrp="1"/>
          </p:cNvSpPr>
          <p:nvPr>
            <p:ph sz="quarter" idx="10"/>
          </p:nvPr>
        </p:nvSpPr>
        <p:spPr>
          <a:xfrm>
            <a:off x="77787" y="1476225"/>
            <a:ext cx="8988426" cy="5264991"/>
          </a:xfrm>
          <a:prstGeom prst="rect">
            <a:avLst/>
          </a:prstGeom>
        </p:spPr>
        <p:txBody>
          <a:bodyPr/>
          <a:lstStyle>
            <a:lvl1pPr marL="171450" indent="-171450">
              <a:buClr>
                <a:schemeClr val="tx1"/>
              </a:buClr>
              <a:defRPr sz="1500"/>
            </a:lvl1pPr>
            <a:lvl2pPr marL="342900" indent="-171450">
              <a:buClr>
                <a:schemeClr val="tx1"/>
              </a:buClr>
              <a:defRPr sz="1350"/>
            </a:lvl2pPr>
            <a:lvl3pPr marL="514350" indent="-171450">
              <a:buClr>
                <a:schemeClr val="tx1"/>
              </a:buClr>
              <a:defRPr sz="1200"/>
            </a:lvl3pPr>
            <a:lvl4pPr marL="685800" indent="-171450">
              <a:buClr>
                <a:schemeClr val="tx1"/>
              </a:buClr>
              <a:defRPr sz="1050"/>
            </a:lvl4pPr>
            <a:lvl5pPr marL="857250" indent="-171450">
              <a:buClr>
                <a:schemeClr val="tx1"/>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74E84130-4E40-4C11-A874-A4991F5BF7B0}"/>
              </a:ext>
            </a:extLst>
          </p:cNvPr>
          <p:cNvSpPr>
            <a:spLocks noGrp="1"/>
          </p:cNvSpPr>
          <p:nvPr>
            <p:ph type="body" sz="quarter" idx="11"/>
          </p:nvPr>
        </p:nvSpPr>
        <p:spPr>
          <a:xfrm>
            <a:off x="77986" y="950659"/>
            <a:ext cx="8988028" cy="452438"/>
          </a:xfrm>
          <a:prstGeom prst="rect">
            <a:avLst/>
          </a:prstGeom>
        </p:spPr>
        <p:txBody>
          <a:bodyPr anchor="ctr" anchorCtr="0"/>
          <a:lstStyle>
            <a:lvl1pPr marL="0" indent="0" algn="ctr" rtl="0">
              <a:buNone/>
              <a:defRPr sz="2025" b="1"/>
            </a:lvl1pPr>
          </a:lstStyle>
          <a:p>
            <a:pPr lvl="0"/>
            <a:endParaRPr lang="en-US" dirty="0"/>
          </a:p>
        </p:txBody>
      </p:sp>
      <p:pic>
        <p:nvPicPr>
          <p:cNvPr id="13" name="Picture 2" descr="File:ETH Zürich Logo black.svg - Wikimedia Commons">
            <a:extLst>
              <a:ext uri="{FF2B5EF4-FFF2-40B4-BE49-F238E27FC236}">
                <a16:creationId xmlns:a16="http://schemas.microsoft.com/office/drawing/2014/main" id="{F3D97CE6-3648-CF48-9472-F89F15807B6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27023" y="205720"/>
            <a:ext cx="1639957" cy="3647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9AD705D-6014-B949-8087-854751C19D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07319" y="187904"/>
            <a:ext cx="1208621" cy="639482"/>
          </a:xfrm>
          <a:prstGeom prst="rect">
            <a:avLst/>
          </a:prstGeom>
        </p:spPr>
      </p:pic>
    </p:spTree>
    <p:extLst>
      <p:ext uri="{BB962C8B-B14F-4D97-AF65-F5344CB8AC3E}">
        <p14:creationId xmlns:p14="http://schemas.microsoft.com/office/powerpoint/2010/main" val="100680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150322877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Segoe UI" panose="020B0502040204020203" pitchFamily="34" charset="0"/>
                <a:cs typeface="Segoe UI" panose="020B0502040204020203"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Segoe UI" panose="020B0502040204020203" pitchFamily="34" charset="0"/>
                <a:cs typeface="Segoe UI" panose="020B0502040204020203" pitchFamily="34" charset="0"/>
              </a:defRPr>
            </a:lvl1pPr>
            <a:lvl2pPr marL="685766" indent="-228589">
              <a:buFont typeface="Cambria" panose="02040503050406030204" pitchFamily="18" charset="0"/>
              <a:buChar char="-"/>
              <a:defRPr sz="2400">
                <a:latin typeface="Segoe UI" panose="020B0502040204020203" pitchFamily="34" charset="0"/>
                <a:cs typeface="Segoe UI" panose="020B0502040204020203" pitchFamily="34" charset="0"/>
              </a:defRPr>
            </a:lvl2pPr>
            <a:lvl3pPr>
              <a:defRPr sz="20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355716"/>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13145"/>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63927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6/28/24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6/28/24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6/28/24</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6/28/24</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6/28/24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6/28/24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6/28/24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6/28/24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6/28/24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6/28/24</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6/28/24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6/28/24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425587979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36325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858051"/>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798061" cy="770467"/>
          </a:xfrm>
          <a:prstGeom prst="rect">
            <a:avLst/>
          </a:prstGeom>
        </p:spPr>
        <p:txBody>
          <a:bodyPr anchor="ctr"/>
          <a:lstStyle>
            <a:lvl1pPr>
              <a:lnSpc>
                <a:spcPct val="100000"/>
              </a:lnSpc>
              <a:spcAft>
                <a:spcPts val="600"/>
              </a:spcAft>
              <a:defRPr sz="3600" b="1">
                <a:solidFill>
                  <a:srgbClr val="0062A0"/>
                </a:solidFill>
                <a:latin typeface="Corbel" panose="020B0503020204020204" pitchFamily="34" charset="0"/>
              </a:defRPr>
            </a:lvl1pPr>
          </a:lstStyle>
          <a:p>
            <a:r>
              <a:rPr lang="en-US" dirty="0"/>
              <a:t>Click to edit Master title style</a:t>
            </a:r>
          </a:p>
        </p:txBody>
      </p:sp>
      <p:sp>
        <p:nvSpPr>
          <p:cNvPr id="3" name="Content Placeholder 2"/>
          <p:cNvSpPr>
            <a:spLocks noGrp="1"/>
          </p:cNvSpPr>
          <p:nvPr>
            <p:ph idx="1"/>
          </p:nvPr>
        </p:nvSpPr>
        <p:spPr>
          <a:xfrm>
            <a:off x="189560" y="978194"/>
            <a:ext cx="8798061" cy="5377521"/>
          </a:xfrm>
          <a:prstGeom prst="rect">
            <a:avLst/>
          </a:prstGeom>
        </p:spPr>
        <p:txBody>
          <a:bodyPr/>
          <a:lstStyle>
            <a:lvl1pPr marL="187200" indent="-187200">
              <a:buClr>
                <a:schemeClr val="tx1"/>
              </a:buClr>
              <a:tabLst/>
              <a:defRPr sz="2800">
                <a:latin typeface="Corbel" panose="020B0503020204020204" pitchFamily="34" charset="0"/>
              </a:defRPr>
            </a:lvl1pPr>
            <a:lvl2pPr marL="311150" indent="-187200">
              <a:buFont typeface="Cambria" panose="02040503050406030204" pitchFamily="18" charset="0"/>
              <a:buChar char="-"/>
              <a:tabLst/>
              <a:defRPr sz="2400">
                <a:latin typeface="Corbel" panose="020B0503020204020204" pitchFamily="34" charset="0"/>
              </a:defRPr>
            </a:lvl2pPr>
            <a:lvl3pPr marL="533400" indent="-187200">
              <a:buClr>
                <a:schemeClr val="tx1"/>
              </a:buClr>
              <a:tabLst/>
              <a:defRPr sz="2400">
                <a:latin typeface="Corbel" panose="020B0503020204020204" pitchFamily="34" charset="0"/>
              </a:defRPr>
            </a:lvl3pPr>
            <a:lvl4pPr indent="-187200">
              <a:defRPr sz="2400">
                <a:latin typeface="Corbel" panose="020B0503020204020204" pitchFamily="34" charset="0"/>
              </a:defRPr>
            </a:lvl4pPr>
            <a:lvl5pPr indent="-187200">
              <a:defRPr sz="2400">
                <a:latin typeface="Corbel" panose="020B05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mn-lt"/>
              </a:rPr>
              <a:pPr/>
              <a:t>‹#›</a:t>
            </a:fld>
            <a:endParaRPr lang="en-US" dirty="0">
              <a:latin typeface="+mn-lt"/>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02507729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6657422"/>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88823973"/>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198573045"/>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6/28/24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37313666"/>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6/28/24</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371800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6/28/24</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74834789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6/28/24</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26017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6/28/24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72613284"/>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6/28/24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66111262"/>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38710355"/>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93910029"/>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Tree>
    <p:extLst>
      <p:ext uri="{BB962C8B-B14F-4D97-AF65-F5344CB8AC3E}">
        <p14:creationId xmlns:p14="http://schemas.microsoft.com/office/powerpoint/2010/main" val="2127153966"/>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95964943"/>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791178792"/>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1643813891"/>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556206646"/>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noFill/>
          <a:ln>
            <a:noFill/>
          </a:ln>
        </p:spPr>
        <p:txBody>
          <a:bodyPr/>
          <a:lstStyle/>
          <a:p>
            <a:fld id="{BA2D8F13-174C-467F-9D40-7DDEF70CAB8C}" type="slidenum">
              <a:rPr lang="en-US" smtClean="0"/>
              <a:t>‹#›</a:t>
            </a:fld>
            <a:endParaRPr lang="en-US" dirty="0"/>
          </a:p>
        </p:txBody>
      </p:sp>
    </p:spTree>
    <p:extLst>
      <p:ext uri="{BB962C8B-B14F-4D97-AF65-F5344CB8AC3E}">
        <p14:creationId xmlns:p14="http://schemas.microsoft.com/office/powerpoint/2010/main" val="39299110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58081992"/>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24401766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64905944"/>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772962289"/>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061187938"/>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83922126"/>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202461436"/>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66398314"/>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5968845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Trebuchet MS" panose="020B0603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34790235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756617"/>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03E0A-1103-4E2A-80B9-427ECF501675}"/>
              </a:ext>
            </a:extLst>
          </p:cNvPr>
          <p:cNvSpPr/>
          <p:nvPr userDrawn="1"/>
        </p:nvSpPr>
        <p:spPr>
          <a:xfrm>
            <a:off x="0" y="-1"/>
            <a:ext cx="9144000" cy="8257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2" name="Title 1"/>
          <p:cNvSpPr>
            <a:spLocks noGrp="1"/>
          </p:cNvSpPr>
          <p:nvPr>
            <p:ph type="title"/>
          </p:nvPr>
        </p:nvSpPr>
        <p:spPr>
          <a:xfrm>
            <a:off x="155488" y="78848"/>
            <a:ext cx="8815517" cy="753812"/>
          </a:xfrm>
        </p:spPr>
        <p:txBody>
          <a:bodyPr>
            <a:normAutofit/>
          </a:bodyPr>
          <a:lstStyle>
            <a:lvl1pPr>
              <a:defRPr sz="46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155488" y="1021492"/>
            <a:ext cx="8815517" cy="5368993"/>
          </a:xfrm>
        </p:spPr>
        <p:txBody>
          <a:bodyPr>
            <a:normAutofit/>
          </a:bodyPr>
          <a:lstStyle>
            <a:lvl1pPr>
              <a:defRPr sz="2800">
                <a:latin typeface="Trebuchet MS" panose="020B0603020202020204" pitchFamily="34" charset="0"/>
              </a:defRPr>
            </a:lvl1pPr>
            <a:lvl2pPr>
              <a:defRPr sz="24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1FE0A3EE-6483-4E65-823F-5E7E920D70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94338"/>
            <a:ext cx="1180720" cy="227148"/>
          </a:xfrm>
          <a:prstGeom prst="rect">
            <a:avLst/>
          </a:prstGeom>
        </p:spPr>
      </p:pic>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8329353" y="6494338"/>
            <a:ext cx="643730" cy="280288"/>
          </a:xfrm>
          <a:prstGeom prst="rect">
            <a:avLst/>
          </a:prstGeom>
        </p:spPr>
        <p:txBody>
          <a:bodyPr/>
          <a:lstStyle>
            <a:lvl1pPr algn="ctr">
              <a:defRPr sz="1600" b="1">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292210930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3A1B36-F75C-4B3A-8AC7-B38B97092F73}"/>
              </a:ext>
            </a:extLst>
          </p:cNvPr>
          <p:cNvSpPr/>
          <p:nvPr userDrawn="1"/>
        </p:nvSpPr>
        <p:spPr>
          <a:xfrm>
            <a:off x="0" y="-1"/>
            <a:ext cx="9144000" cy="8903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t>Click to edit Master title style</a:t>
            </a:r>
          </a:p>
        </p:txBody>
      </p:sp>
      <p:pic>
        <p:nvPicPr>
          <p:cNvPr id="13" name="Graphic 12">
            <a:extLst>
              <a:ext uri="{FF2B5EF4-FFF2-40B4-BE49-F238E27FC236}">
                <a16:creationId xmlns:a16="http://schemas.microsoft.com/office/drawing/2014/main" id="{35CB8A4C-6108-4DBB-AB3B-F36B31AA79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7" name="Slide Number Placeholder 7">
            <a:extLst>
              <a:ext uri="{FF2B5EF4-FFF2-40B4-BE49-F238E27FC236}">
                <a16:creationId xmlns:a16="http://schemas.microsoft.com/office/drawing/2014/main" id="{25E13529-B30F-4988-A788-9A2F9C01C88B}"/>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1551954024"/>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10755F8-9E4F-4AC1-934C-4503FD0A51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4" name="Slide Number Placeholder 7">
            <a:extLst>
              <a:ext uri="{FF2B5EF4-FFF2-40B4-BE49-F238E27FC236}">
                <a16:creationId xmlns:a16="http://schemas.microsoft.com/office/drawing/2014/main" id="{D3FBD0FA-D9BB-45FA-A53B-03090A5B6110}"/>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41633236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1.pn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slideLayout" Target="../slideLayouts/slideLayout478.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image" Target="../media/image1.png"/><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pn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theme" Target="../theme/theme47.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 Id="rId14" Type="http://schemas.openxmlformats.org/officeDocument/2006/relationships/image" Target="../media/image1.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image" Target="../media/image1.png"/><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image" Target="../media/image1.png"/><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theme" Target="../theme/theme53.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image" Target="../media/image1.png"/><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4.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image" Target="../media/image1.png"/><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theme" Target="../theme/theme55.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9.xml"/><Relationship Id="rId13" Type="http://schemas.openxmlformats.org/officeDocument/2006/relationships/theme" Target="../theme/theme56.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slideLayout" Target="../slideLayouts/slideLayout613.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 Id="rId14" Type="http://schemas.openxmlformats.org/officeDocument/2006/relationships/image" Target="../media/image1.png"/></Relationships>
</file>

<file path=ppt/slideMasters/_rels/slideMaster57.xml.rels><?xml version="1.0" encoding="UTF-8" standalone="yes"?>
<Relationships xmlns="http://schemas.openxmlformats.org/package/2006/relationships"><Relationship Id="rId3"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3.xml"/><Relationship Id="rId13" Type="http://schemas.openxmlformats.org/officeDocument/2006/relationships/image" Target="../media/image1.png"/><Relationship Id="rId3" Type="http://schemas.openxmlformats.org/officeDocument/2006/relationships/slideLayout" Target="../slideLayouts/slideLayout618.xml"/><Relationship Id="rId7" Type="http://schemas.openxmlformats.org/officeDocument/2006/relationships/slideLayout" Target="../slideLayouts/slideLayout622.xml"/><Relationship Id="rId12" Type="http://schemas.openxmlformats.org/officeDocument/2006/relationships/theme" Target="../theme/theme58.xml"/><Relationship Id="rId2" Type="http://schemas.openxmlformats.org/officeDocument/2006/relationships/slideLayout" Target="../slideLayouts/slideLayout617.xml"/><Relationship Id="rId1" Type="http://schemas.openxmlformats.org/officeDocument/2006/relationships/slideLayout" Target="../slideLayouts/slideLayout616.xml"/><Relationship Id="rId6" Type="http://schemas.openxmlformats.org/officeDocument/2006/relationships/slideLayout" Target="../slideLayouts/slideLayout621.xml"/><Relationship Id="rId11" Type="http://schemas.openxmlformats.org/officeDocument/2006/relationships/slideLayout" Target="../slideLayouts/slideLayout626.xml"/><Relationship Id="rId5" Type="http://schemas.openxmlformats.org/officeDocument/2006/relationships/slideLayout" Target="../slideLayouts/slideLayout620.xml"/><Relationship Id="rId10" Type="http://schemas.openxmlformats.org/officeDocument/2006/relationships/slideLayout" Target="../slideLayouts/slideLayout625.xml"/><Relationship Id="rId4" Type="http://schemas.openxmlformats.org/officeDocument/2006/relationships/slideLayout" Target="../slideLayouts/slideLayout619.xml"/><Relationship Id="rId9" Type="http://schemas.openxmlformats.org/officeDocument/2006/relationships/slideLayout" Target="../slideLayouts/slideLayout62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4.xml"/><Relationship Id="rId13" Type="http://schemas.openxmlformats.org/officeDocument/2006/relationships/image" Target="../media/image1.png"/><Relationship Id="rId3" Type="http://schemas.openxmlformats.org/officeDocument/2006/relationships/slideLayout" Target="../slideLayouts/slideLayout629.xml"/><Relationship Id="rId7" Type="http://schemas.openxmlformats.org/officeDocument/2006/relationships/slideLayout" Target="../slideLayouts/slideLayout633.xml"/><Relationship Id="rId12" Type="http://schemas.openxmlformats.org/officeDocument/2006/relationships/theme" Target="../theme/theme59.xml"/><Relationship Id="rId2" Type="http://schemas.openxmlformats.org/officeDocument/2006/relationships/slideLayout" Target="../slideLayouts/slideLayout628.xml"/><Relationship Id="rId1" Type="http://schemas.openxmlformats.org/officeDocument/2006/relationships/slideLayout" Target="../slideLayouts/slideLayout627.xml"/><Relationship Id="rId6" Type="http://schemas.openxmlformats.org/officeDocument/2006/relationships/slideLayout" Target="../slideLayouts/slideLayout632.xml"/><Relationship Id="rId11" Type="http://schemas.openxmlformats.org/officeDocument/2006/relationships/slideLayout" Target="../slideLayouts/slideLayout637.xml"/><Relationship Id="rId5" Type="http://schemas.openxmlformats.org/officeDocument/2006/relationships/slideLayout" Target="../slideLayouts/slideLayout631.xml"/><Relationship Id="rId10" Type="http://schemas.openxmlformats.org/officeDocument/2006/relationships/slideLayout" Target="../slideLayouts/slideLayout636.xml"/><Relationship Id="rId4" Type="http://schemas.openxmlformats.org/officeDocument/2006/relationships/slideLayout" Target="../slideLayouts/slideLayout630.xml"/><Relationship Id="rId9" Type="http://schemas.openxmlformats.org/officeDocument/2006/relationships/slideLayout" Target="../slideLayouts/slideLayout6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45.xml"/><Relationship Id="rId13" Type="http://schemas.openxmlformats.org/officeDocument/2006/relationships/theme" Target="../theme/theme60.xml"/><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slideLayout" Target="../slideLayouts/slideLayout649.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image" Target="../media/image1.png"/><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62.xml.rels><?xml version="1.0" encoding="UTF-8" standalone="yes"?>
<Relationships xmlns="http://schemas.openxmlformats.org/package/2006/relationships"><Relationship Id="rId3" Type="http://schemas.openxmlformats.org/officeDocument/2006/relationships/theme" Target="../theme/theme62.xml"/><Relationship Id="rId2" Type="http://schemas.openxmlformats.org/officeDocument/2006/relationships/slideLayout" Target="../slideLayouts/slideLayout662.xml"/><Relationship Id="rId1" Type="http://schemas.openxmlformats.org/officeDocument/2006/relationships/slideLayout" Target="../slideLayouts/slideLayout661.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0.xml"/><Relationship Id="rId13" Type="http://schemas.openxmlformats.org/officeDocument/2006/relationships/theme" Target="../theme/theme63.xml"/><Relationship Id="rId3" Type="http://schemas.openxmlformats.org/officeDocument/2006/relationships/slideLayout" Target="../slideLayouts/slideLayout665.xml"/><Relationship Id="rId7" Type="http://schemas.openxmlformats.org/officeDocument/2006/relationships/slideLayout" Target="../slideLayouts/slideLayout669.xml"/><Relationship Id="rId12" Type="http://schemas.openxmlformats.org/officeDocument/2006/relationships/slideLayout" Target="../slideLayouts/slideLayout674.xml"/><Relationship Id="rId2" Type="http://schemas.openxmlformats.org/officeDocument/2006/relationships/slideLayout" Target="../slideLayouts/slideLayout664.xml"/><Relationship Id="rId1" Type="http://schemas.openxmlformats.org/officeDocument/2006/relationships/slideLayout" Target="../slideLayouts/slideLayout663.xml"/><Relationship Id="rId6" Type="http://schemas.openxmlformats.org/officeDocument/2006/relationships/slideLayout" Target="../slideLayouts/slideLayout668.xml"/><Relationship Id="rId11" Type="http://schemas.openxmlformats.org/officeDocument/2006/relationships/slideLayout" Target="../slideLayouts/slideLayout673.xml"/><Relationship Id="rId5" Type="http://schemas.openxmlformats.org/officeDocument/2006/relationships/slideLayout" Target="../slideLayouts/slideLayout667.xml"/><Relationship Id="rId10" Type="http://schemas.openxmlformats.org/officeDocument/2006/relationships/slideLayout" Target="../slideLayouts/slideLayout672.xml"/><Relationship Id="rId4" Type="http://schemas.openxmlformats.org/officeDocument/2006/relationships/slideLayout" Target="../slideLayouts/slideLayout666.xml"/><Relationship Id="rId9" Type="http://schemas.openxmlformats.org/officeDocument/2006/relationships/slideLayout" Target="../slideLayouts/slideLayout671.xml"/><Relationship Id="rId14" Type="http://schemas.openxmlformats.org/officeDocument/2006/relationships/image" Target="../media/image1.png"/></Relationships>
</file>

<file path=ppt/slideMasters/_rels/slideMaster64.xml.rels><?xml version="1.0" encoding="UTF-8" standalone="yes"?>
<Relationships xmlns="http://schemas.openxmlformats.org/package/2006/relationships"><Relationship Id="rId3" Type="http://schemas.openxmlformats.org/officeDocument/2006/relationships/theme" Target="../theme/theme64.xml"/><Relationship Id="rId2" Type="http://schemas.openxmlformats.org/officeDocument/2006/relationships/slideLayout" Target="../slideLayouts/slideLayout676.xml"/><Relationship Id="rId1" Type="http://schemas.openxmlformats.org/officeDocument/2006/relationships/slideLayout" Target="../slideLayouts/slideLayout675.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84.xml"/><Relationship Id="rId13" Type="http://schemas.openxmlformats.org/officeDocument/2006/relationships/theme" Target="../theme/theme65.xml"/><Relationship Id="rId3" Type="http://schemas.openxmlformats.org/officeDocument/2006/relationships/slideLayout" Target="../slideLayouts/slideLayout679.xml"/><Relationship Id="rId7" Type="http://schemas.openxmlformats.org/officeDocument/2006/relationships/slideLayout" Target="../slideLayouts/slideLayout683.xml"/><Relationship Id="rId12" Type="http://schemas.openxmlformats.org/officeDocument/2006/relationships/slideLayout" Target="../slideLayouts/slideLayout688.xml"/><Relationship Id="rId2" Type="http://schemas.openxmlformats.org/officeDocument/2006/relationships/slideLayout" Target="../slideLayouts/slideLayout678.xml"/><Relationship Id="rId1" Type="http://schemas.openxmlformats.org/officeDocument/2006/relationships/slideLayout" Target="../slideLayouts/slideLayout677.xml"/><Relationship Id="rId6" Type="http://schemas.openxmlformats.org/officeDocument/2006/relationships/slideLayout" Target="../slideLayouts/slideLayout682.xml"/><Relationship Id="rId11" Type="http://schemas.openxmlformats.org/officeDocument/2006/relationships/slideLayout" Target="../slideLayouts/slideLayout687.xml"/><Relationship Id="rId5" Type="http://schemas.openxmlformats.org/officeDocument/2006/relationships/slideLayout" Target="../slideLayouts/slideLayout681.xml"/><Relationship Id="rId10" Type="http://schemas.openxmlformats.org/officeDocument/2006/relationships/slideLayout" Target="../slideLayouts/slideLayout686.xml"/><Relationship Id="rId4" Type="http://schemas.openxmlformats.org/officeDocument/2006/relationships/slideLayout" Target="../slideLayouts/slideLayout680.xml"/><Relationship Id="rId9" Type="http://schemas.openxmlformats.org/officeDocument/2006/relationships/slideLayout" Target="../slideLayouts/slideLayout685.xml"/><Relationship Id="rId14" Type="http://schemas.openxmlformats.org/officeDocument/2006/relationships/image" Target="../media/image1.png"/></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691.xml"/><Relationship Id="rId2" Type="http://schemas.openxmlformats.org/officeDocument/2006/relationships/slideLayout" Target="../slideLayouts/slideLayout690.xml"/><Relationship Id="rId1" Type="http://schemas.openxmlformats.org/officeDocument/2006/relationships/slideLayout" Target="../slideLayouts/slideLayout689.xml"/><Relationship Id="rId5" Type="http://schemas.openxmlformats.org/officeDocument/2006/relationships/theme" Target="../theme/theme66.xml"/><Relationship Id="rId4" Type="http://schemas.openxmlformats.org/officeDocument/2006/relationships/slideLayout" Target="../slideLayouts/slideLayout692.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00.xml"/><Relationship Id="rId3" Type="http://schemas.openxmlformats.org/officeDocument/2006/relationships/slideLayout" Target="../slideLayouts/slideLayout695.xml"/><Relationship Id="rId7" Type="http://schemas.openxmlformats.org/officeDocument/2006/relationships/slideLayout" Target="../slideLayouts/slideLayout699.xml"/><Relationship Id="rId12" Type="http://schemas.openxmlformats.org/officeDocument/2006/relationships/theme" Target="../theme/theme67.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slideLayout" Target="../slideLayouts/slideLayout698.xml"/><Relationship Id="rId11" Type="http://schemas.openxmlformats.org/officeDocument/2006/relationships/slideLayout" Target="../slideLayouts/slideLayout703.xml"/><Relationship Id="rId5" Type="http://schemas.openxmlformats.org/officeDocument/2006/relationships/slideLayout" Target="../slideLayouts/slideLayout697.xml"/><Relationship Id="rId10" Type="http://schemas.openxmlformats.org/officeDocument/2006/relationships/slideLayout" Target="../slideLayouts/slideLayout702.xml"/><Relationship Id="rId4" Type="http://schemas.openxmlformats.org/officeDocument/2006/relationships/slideLayout" Target="../slideLayouts/slideLayout696.xml"/><Relationship Id="rId9" Type="http://schemas.openxmlformats.org/officeDocument/2006/relationships/slideLayout" Target="../slideLayouts/slideLayout701.xml"/></Relationships>
</file>

<file path=ppt/slideMasters/_rels/slideMaster68.xml.rels><?xml version="1.0" encoding="UTF-8" standalone="yes"?>
<Relationships xmlns="http://schemas.openxmlformats.org/package/2006/relationships"><Relationship Id="rId3" Type="http://schemas.openxmlformats.org/officeDocument/2006/relationships/slideLayout" Target="../slideLayouts/slideLayout706.xml"/><Relationship Id="rId2" Type="http://schemas.openxmlformats.org/officeDocument/2006/relationships/slideLayout" Target="../slideLayouts/slideLayout705.xml"/><Relationship Id="rId1" Type="http://schemas.openxmlformats.org/officeDocument/2006/relationships/slideLayout" Target="../slideLayouts/slideLayout704.xml"/><Relationship Id="rId5" Type="http://schemas.openxmlformats.org/officeDocument/2006/relationships/theme" Target="../theme/theme68.xml"/><Relationship Id="rId4" Type="http://schemas.openxmlformats.org/officeDocument/2006/relationships/slideLayout" Target="../slideLayouts/slideLayout707.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15.xml"/><Relationship Id="rId13" Type="http://schemas.openxmlformats.org/officeDocument/2006/relationships/image" Target="../media/image13.png"/><Relationship Id="rId3" Type="http://schemas.openxmlformats.org/officeDocument/2006/relationships/slideLayout" Target="../slideLayouts/slideLayout710.xml"/><Relationship Id="rId7" Type="http://schemas.openxmlformats.org/officeDocument/2006/relationships/slideLayout" Target="../slideLayouts/slideLayout714.xml"/><Relationship Id="rId12" Type="http://schemas.openxmlformats.org/officeDocument/2006/relationships/theme" Target="../theme/theme69.xml"/><Relationship Id="rId2" Type="http://schemas.openxmlformats.org/officeDocument/2006/relationships/slideLayout" Target="../slideLayouts/slideLayout709.xml"/><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0" Type="http://schemas.openxmlformats.org/officeDocument/2006/relationships/slideLayout" Target="../slideLayouts/slideLayout717.xml"/><Relationship Id="rId4" Type="http://schemas.openxmlformats.org/officeDocument/2006/relationships/slideLayout" Target="../slideLayouts/slideLayout711.xml"/><Relationship Id="rId9" Type="http://schemas.openxmlformats.org/officeDocument/2006/relationships/slideLayout" Target="../slideLayouts/slideLayout7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slideLayout" Target="../slideLayouts/slideLayout721.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theme" Target="../theme/theme70.xml"/><Relationship Id="rId5" Type="http://schemas.openxmlformats.org/officeDocument/2006/relationships/slideLayout" Target="../slideLayouts/slideLayout723.xml"/><Relationship Id="rId4" Type="http://schemas.openxmlformats.org/officeDocument/2006/relationships/slideLayout" Target="../slideLayouts/slideLayout72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2024. 6. 28.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 id="2147490069" r:id="rId13"/>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6/28/24</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3497416351"/>
      </p:ext>
    </p:extLst>
  </p:cSld>
  <p:clrMap bg1="lt1" tx1="dk1" bg2="lt2" tx2="dk2" accent1="accent1" accent2="accent2" accent3="accent3" accent4="accent4" accent5="accent5" accent6="accent6" hlink="hlink" folHlink="folHlink"/>
  <p:sldLayoutIdLst>
    <p:sldLayoutId id="2147489548" r:id="rId1"/>
    <p:sldLayoutId id="2147489549"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6/28/24</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6/28/24</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4277918477"/>
      </p:ext>
    </p:extLst>
  </p:cSld>
  <p:clrMap bg1="lt1" tx1="dk1" bg2="lt2" tx2="dk2" accent1="accent1" accent2="accent2" accent3="accent3" accent4="accent4" accent5="accent5" accent6="accent6" hlink="hlink" folHlink="folHlink"/>
  <p:sldLayoutIdLst>
    <p:sldLayoutId id="2147489656" r:id="rId1"/>
    <p:sldLayoutId id="2147489657"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627495"/>
      </p:ext>
    </p:extLst>
  </p:cSld>
  <p:clrMap bg1="lt1" tx1="dk1" bg2="lt2" tx2="dk2" accent1="accent1" accent2="accent2" accent3="accent3" accent4="accent4" accent5="accent5" accent6="accent6" hlink="hlink" folHlink="folHlink"/>
  <p:sldLayoutIdLst>
    <p:sldLayoutId id="2147489923" r:id="rId1"/>
    <p:sldLayoutId id="214748992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130515833"/>
      </p:ext>
    </p:extLst>
  </p:cSld>
  <p:clrMap bg1="lt1" tx1="dk1" bg2="lt2" tx2="dk2" accent1="accent1" accent2="accent2" accent3="accent3" accent4="accent4" accent5="accent5" accent6="accent6" hlink="hlink" folHlink="folHlink"/>
  <p:sldLayoutIdLst>
    <p:sldLayoutId id="2147489956" r:id="rId1"/>
    <p:sldLayoutId id="2147489957" r:id="rId2"/>
    <p:sldLayoutId id="2147489958" r:id="rId3"/>
    <p:sldLayoutId id="2147489959" r:id="rId4"/>
    <p:sldLayoutId id="2147489960" r:id="rId5"/>
    <p:sldLayoutId id="2147489961" r:id="rId6"/>
    <p:sldLayoutId id="2147489962" r:id="rId7"/>
    <p:sldLayoutId id="2147489963" r:id="rId8"/>
    <p:sldLayoutId id="2147489964" r:id="rId9"/>
    <p:sldLayoutId id="2147489965" r:id="rId10"/>
    <p:sldLayoutId id="2147489966"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817499812"/>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1F497D"/>
                </a:solidFill>
              </a:defRPr>
            </a:lvl1pPr>
          </a:lstStyle>
          <a:p>
            <a:fld id="{BA2D8F13-174C-467F-9D40-7DDEF70CAB8C}" type="slidenum">
              <a:rPr lang="en-US" smtClean="0"/>
              <a:pPr/>
              <a:t>‹#›</a:t>
            </a:fld>
            <a:endParaRPr lang="en-US" dirty="0"/>
          </a:p>
        </p:txBody>
      </p:sp>
      <p:pic>
        <p:nvPicPr>
          <p:cNvPr id="5" name="Picture 4">
            <a:extLst>
              <a:ext uri="{FF2B5EF4-FFF2-40B4-BE49-F238E27FC236}">
                <a16:creationId xmlns:a16="http://schemas.microsoft.com/office/drawing/2014/main" id="{F4D8A241-3E06-AB4B-6218-FAB58717BCEB}"/>
              </a:ext>
            </a:extLst>
          </p:cNvPr>
          <p:cNvPicPr>
            <a:picLocks noChangeAspect="1"/>
          </p:cNvPicPr>
          <p:nvPr userDrawn="1"/>
        </p:nvPicPr>
        <p:blipFill>
          <a:blip r:embed="rId13"/>
          <a:stretch>
            <a:fillRect/>
          </a:stretch>
        </p:blipFill>
        <p:spPr>
          <a:xfrm>
            <a:off x="28576" y="6572248"/>
            <a:ext cx="928688" cy="213727"/>
          </a:xfrm>
          <a:prstGeom prst="rect">
            <a:avLst/>
          </a:prstGeom>
        </p:spPr>
      </p:pic>
    </p:spTree>
    <p:extLst>
      <p:ext uri="{BB962C8B-B14F-4D97-AF65-F5344CB8AC3E}">
        <p14:creationId xmlns:p14="http://schemas.microsoft.com/office/powerpoint/2010/main" val="2596387922"/>
      </p:ext>
    </p:extLst>
  </p:cSld>
  <p:clrMap bg1="lt1" tx1="dk1" bg2="lt2" tx2="dk2" accent1="accent1" accent2="accent2" accent3="accent3" accent4="accent4" accent5="accent5" accent6="accent6" hlink="hlink" folHlink="folHlink"/>
  <p:sldLayoutIdLst>
    <p:sldLayoutId id="2147490087" r:id="rId1"/>
    <p:sldLayoutId id="2147490088" r:id="rId2"/>
    <p:sldLayoutId id="2147490089" r:id="rId3"/>
    <p:sldLayoutId id="2147490090" r:id="rId4"/>
    <p:sldLayoutId id="2147490091" r:id="rId5"/>
    <p:sldLayoutId id="2147490092" r:id="rId6"/>
    <p:sldLayoutId id="2147490093" r:id="rId7"/>
    <p:sldLayoutId id="2147490094" r:id="rId8"/>
    <p:sldLayoutId id="2147490095" r:id="rId9"/>
    <p:sldLayoutId id="2147490096" r:id="rId10"/>
    <p:sldLayoutId id="214749009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Video</a:t>
            </a:r>
          </a:p>
        </p:txBody>
      </p:sp>
    </p:spTree>
    <p:extLst>
      <p:ext uri="{BB962C8B-B14F-4D97-AF65-F5344CB8AC3E}">
        <p14:creationId xmlns:p14="http://schemas.microsoft.com/office/powerpoint/2010/main" val="1938287934"/>
      </p:ext>
    </p:extLst>
  </p:cSld>
  <p:clrMap bg1="lt1" tx1="dk1" bg2="lt2" tx2="dk2" accent1="accent1" accent2="accent2" accent3="accent3" accent4="accent4" accent5="accent5" accent6="accent6" hlink="hlink" folHlink="folHlink"/>
  <p:sldLayoutIdLst>
    <p:sldLayoutId id="2147490115" r:id="rId1"/>
    <p:sldLayoutId id="2147490116" r:id="rId2"/>
    <p:sldLayoutId id="2147490117" r:id="rId3"/>
    <p:sldLayoutId id="2147490118" r:id="rId4"/>
    <p:sldLayoutId id="2147490119" r:id="rId5"/>
  </p:sldLayoutIdLst>
  <p:hf hdr="0" ftr="0" dt="0"/>
  <p:txStyles>
    <p:titleStyle>
      <a:lvl1pPr algn="l" defTabSz="685766" rtl="0" eaLnBrk="1" latinLnBrk="0" hangingPunct="1">
        <a:lnSpc>
          <a:spcPct val="90000"/>
        </a:lnSpc>
        <a:spcBef>
          <a:spcPct val="0"/>
        </a:spcBef>
        <a:buNone/>
        <a:defRPr sz="40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50.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hyperlink" Target="https://people.inf.ethz.ch/omutlu/pub/tesseract-pim-architecture-for-graph-processing_isca15-lightning-talk.pptx" TargetMode="External"/><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25.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asplos-conference.org/" TargetMode="External"/><Relationship Id="rId7" Type="http://schemas.openxmlformats.org/officeDocument/2006/relationships/hyperlink" Target="https://www.youtube.com/watch?v=bv7hgXOOMjk" TargetMode="External"/><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581.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76.xml"/><Relationship Id="rId1" Type="http://schemas.openxmlformats.org/officeDocument/2006/relationships/tags" Target="../tags/tag1.xml"/><Relationship Id="rId5" Type="http://schemas.openxmlformats.org/officeDocument/2006/relationships/image" Target="../media/image28.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4.xml"/><Relationship Id="rId7" Type="http://schemas.openxmlformats.org/officeDocument/2006/relationships/image" Target="../media/image32.svg"/><Relationship Id="rId2" Type="http://schemas.openxmlformats.org/officeDocument/2006/relationships/slideLayout" Target="../slideLayouts/slideLayout676.xml"/><Relationship Id="rId1" Type="http://schemas.openxmlformats.org/officeDocument/2006/relationships/tags" Target="../tags/tag2.xml"/><Relationship Id="rId6" Type="http://schemas.openxmlformats.org/officeDocument/2006/relationships/image" Target="../media/image31.png"/><Relationship Id="rId11" Type="http://schemas.openxmlformats.org/officeDocument/2006/relationships/image" Target="../media/image28.svg"/><Relationship Id="rId5" Type="http://schemas.openxmlformats.org/officeDocument/2006/relationships/image" Target="../media/image30.svg"/><Relationship Id="rId10" Type="http://schemas.openxmlformats.org/officeDocument/2006/relationships/image" Target="../media/image27.png"/><Relationship Id="rId4" Type="http://schemas.openxmlformats.org/officeDocument/2006/relationships/image" Target="../media/image29.png"/><Relationship Id="rId9"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76.xml"/><Relationship Id="rId1" Type="http://schemas.openxmlformats.org/officeDocument/2006/relationships/tags" Target="../tags/tag3.xml"/><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76.xml"/><Relationship Id="rId1" Type="http://schemas.openxmlformats.org/officeDocument/2006/relationships/tags" Target="../tags/tag4.xml"/><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26.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581.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jpg"/><Relationship Id="rId2" Type="http://schemas.openxmlformats.org/officeDocument/2006/relationships/image" Target="../media/image37.png"/><Relationship Id="rId1" Type="http://schemas.openxmlformats.org/officeDocument/2006/relationships/slideLayout" Target="../slideLayouts/slideLayout693.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69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69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9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94.xml"/></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42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23.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423.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4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30.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61.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236.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67.jpg"/></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581.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6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iscaconf.org/isca2022/" TargetMode="External"/><Relationship Id="rId2" Type="http://schemas.openxmlformats.org/officeDocument/2006/relationships/hyperlink" Target="https://people.inf.ethz.ch/omutlu/pub/SeGraM_genomic-sequence-mapping-universal-accelerator_isca22.pdf" TargetMode="External"/><Relationship Id="rId1" Type="http://schemas.openxmlformats.org/officeDocument/2006/relationships/slideLayout" Target="../slideLayouts/slideLayout581.xml"/><Relationship Id="rId5" Type="http://schemas.openxmlformats.org/officeDocument/2006/relationships/image" Target="../media/image70.png"/><Relationship Id="rId4" Type="http://schemas.openxmlformats.org/officeDocument/2006/relationships/hyperlink" Target="https://arxiv.org/pdf/2205.05883.pdf"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youtu.be/PWWBtrL60dQ?t=8290"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GenPIP_comparch22-lecture-slides.pdf" TargetMode="External"/><Relationship Id="rId2" Type="http://schemas.openxmlformats.org/officeDocument/2006/relationships/hyperlink" Target="https://arxiv.org/pdf/2209.08600.pdf" TargetMode="External"/><Relationship Id="rId1" Type="http://schemas.openxmlformats.org/officeDocument/2006/relationships/slideLayout" Target="../slideLayouts/slideLayout581.xml"/><Relationship Id="rId6" Type="http://schemas.openxmlformats.org/officeDocument/2006/relationships/hyperlink" Target="https://people.inf.ethz.ch/omutlu/pub/GenPIP_comparch22-lecture-slides.pptx" TargetMode="External"/><Relationship Id="rId5" Type="http://schemas.openxmlformats.org/officeDocument/2006/relationships/hyperlink" Target="https://people.inf.ethz.ch/omutlu/pub/GenPIP_micro22-talk.pdf" TargetMode="External"/><Relationship Id="rId10" Type="http://schemas.openxmlformats.org/officeDocument/2006/relationships/image" Target="../media/image71.png"/><Relationship Id="rId4" Type="http://schemas.openxmlformats.org/officeDocument/2006/relationships/hyperlink" Target="https://people.inf.ethz.ch/omutlu/pub/GenPIP_micro22-talk.pptx" TargetMode="External"/><Relationship Id="rId9" Type="http://schemas.openxmlformats.org/officeDocument/2006/relationships/hyperlink" Target="https://arxiv.org/abs/2209.0860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09.xml"/></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www.iccd-conf.com/" TargetMode="External"/><Relationship Id="rId7" Type="http://schemas.openxmlformats.org/officeDocument/2006/relationships/hyperlink" Target="https://github.com/CMU-SAFARI/NATSA" TargetMode="External"/><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13.xml"/><Relationship Id="rId6" Type="http://schemas.openxmlformats.org/officeDocument/2006/relationships/hyperlink" Target="https://www.youtube.com/watch?v=PwhtSAVa_W4" TargetMode="External"/><Relationship Id="rId5" Type="http://schemas.openxmlformats.org/officeDocument/2006/relationships/hyperlink" Target="https://people.inf.ethz.ch/omutlu/pub/NATSA_time-series-analysis-near-data_iccd20-talk.pdf" TargetMode="External"/><Relationship Id="rId4" Type="http://schemas.openxmlformats.org/officeDocument/2006/relationships/hyperlink" Target="https://people.inf.ethz.ch/omutlu/pub/NATSA_time-series-analysis-near-data_iccd20-talk.pptx"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www.microarch.org/micro54/" TargetMode="External"/><Relationship Id="rId7" Type="http://schemas.openxmlformats.org/officeDocument/2006/relationships/hyperlink" Target="https://arxiv.org/abs/2104.07582" TargetMode="External"/><Relationship Id="rId2" Type="http://schemas.openxmlformats.org/officeDocument/2006/relationships/hyperlink" Target="https://people.inf.ethz.ch/omutlu/pub/SISA-GraphMining-on-PIM_micro21.pdf" TargetMode="External"/><Relationship Id="rId1" Type="http://schemas.openxmlformats.org/officeDocument/2006/relationships/slideLayout" Target="../slideLayouts/slideLayout13.xml"/><Relationship Id="rId6" Type="http://schemas.openxmlformats.org/officeDocument/2006/relationships/hyperlink" Target="https://www.youtube.com/watch?v=6k89Ph2qgRA&amp;list=PL5Q2soXY2Zi--0LrXSQ9sST3N0k0bXp51&amp;index=4" TargetMode="External"/><Relationship Id="rId5" Type="http://schemas.openxmlformats.org/officeDocument/2006/relationships/hyperlink" Target="https://www.youtube.com/watch?v=VL5K1t2qTDU&amp;list=PL5Q2soXY2Zi--0LrXSQ9sST3N0k0bXp51&amp;index=9" TargetMode="External"/><Relationship Id="rId4" Type="http://schemas.openxmlformats.org/officeDocument/2006/relationships/hyperlink" Target="https://people.inf.ethz.ch/omutlu/pub/SISA-GraphMining-on-PIM_micro21-talk.pdf"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people.inf.ethz.ch/omutlu/pub/Polynesia_icde22-short-talk.pdf" TargetMode="External"/><Relationship Id="rId3" Type="http://schemas.openxmlformats.org/officeDocument/2006/relationships/hyperlink" Target="https://icde2022.ieeecomputer.my/" TargetMode="External"/><Relationship Id="rId7" Type="http://schemas.openxmlformats.org/officeDocument/2006/relationships/hyperlink" Target="https://people.inf.ethz.ch/omutlu/pub/Polynesia_icde22-short-talk.pptx" TargetMode="External"/><Relationship Id="rId2" Type="http://schemas.openxmlformats.org/officeDocument/2006/relationships/hyperlink" Target="https://people.inf.ethz.ch/omutlu/pub/Polynesia_icde22.pdf" TargetMode="External"/><Relationship Id="rId1" Type="http://schemas.openxmlformats.org/officeDocument/2006/relationships/slideLayout" Target="../slideLayouts/slideLayout13.xml"/><Relationship Id="rId6" Type="http://schemas.openxmlformats.org/officeDocument/2006/relationships/hyperlink" Target="https://people.inf.ethz.ch/omutlu/pub/Polynesia_icde22-talk.pdf" TargetMode="External"/><Relationship Id="rId5" Type="http://schemas.openxmlformats.org/officeDocument/2006/relationships/hyperlink" Target="https://people.inf.ethz.ch/omutlu/pub/Polynesia_icde22-talk.pptx" TargetMode="External"/><Relationship Id="rId4" Type="http://schemas.openxmlformats.org/officeDocument/2006/relationships/hyperlink" Target="https://arxiv.org/pdf/2204.11275.pdf" TargetMode="External"/><Relationship Id="rId9"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75.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13.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6.png"/><Relationship Id="rId7"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693.xml"/><Relationship Id="rId6" Type="http://schemas.openxmlformats.org/officeDocument/2006/relationships/image" Target="../media/image76.png"/><Relationship Id="rId5" Type="http://schemas.openxmlformats.org/officeDocument/2006/relationships/image" Target="../media/image40.png"/><Relationship Id="rId4" Type="http://schemas.openxmlformats.org/officeDocument/2006/relationships/image" Target="../media/image17.sv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94.xml"/></Relationships>
</file>

<file path=ppt/slides/_rels/slide4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69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694.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94.xml"/><Relationship Id="rId5" Type="http://schemas.openxmlformats.org/officeDocument/2006/relationships/chart" Target="../charts/chart8.xml"/><Relationship Id="rId4" Type="http://schemas.openxmlformats.org/officeDocument/2006/relationships/chart" Target="../charts/chart7.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694.xml"/><Relationship Id="rId6" Type="http://schemas.openxmlformats.org/officeDocument/2006/relationships/image" Target="../media/image1.png"/><Relationship Id="rId5" Type="http://schemas.openxmlformats.org/officeDocument/2006/relationships/image" Target="../media/image85.emf"/><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36.xml"/><Relationship Id="rId6" Type="http://schemas.openxmlformats.org/officeDocument/2006/relationships/chart" Target="../charts/chart1.xml"/><Relationship Id="rId5" Type="http://schemas.openxmlformats.org/officeDocument/2006/relationships/image" Target="../media/image22.png"/><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1.xml"/><Relationship Id="rId1" Type="http://schemas.openxmlformats.org/officeDocument/2006/relationships/slideLayout" Target="../slideLayouts/slideLayout694.xml"/><Relationship Id="rId5" Type="http://schemas.openxmlformats.org/officeDocument/2006/relationships/image" Target="../media/image1.png"/><Relationship Id="rId4" Type="http://schemas.openxmlformats.org/officeDocument/2006/relationships/chart" Target="../charts/chart10.xml"/></Relationships>
</file>

<file path=ppt/slides/_rels/slide5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2.xml"/><Relationship Id="rId1" Type="http://schemas.openxmlformats.org/officeDocument/2006/relationships/slideLayout" Target="../slideLayouts/slideLayout694.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3.xml"/><Relationship Id="rId1" Type="http://schemas.openxmlformats.org/officeDocument/2006/relationships/slideLayout" Target="../slideLayouts/slideLayout694.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75.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13.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computer.org/micro/" TargetMode="External"/><Relationship Id="rId2" Type="http://schemas.openxmlformats.org/officeDocument/2006/relationships/hyperlink" Target="https://arxiv.org/pdf/2106.06433.pdf" TargetMode="External"/><Relationship Id="rId1" Type="http://schemas.openxmlformats.org/officeDocument/2006/relationships/slideLayout" Target="../slideLayouts/slideLayout558.xml"/><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8" Type="http://schemas.openxmlformats.org/officeDocument/2006/relationships/image" Target="../media/image92.tiff"/><Relationship Id="rId3" Type="http://schemas.openxmlformats.org/officeDocument/2006/relationships/image" Target="../media/image24.png"/><Relationship Id="rId7" Type="http://schemas.openxmlformats.org/officeDocument/2006/relationships/image" Target="../media/image91.png"/><Relationship Id="rId2" Type="http://schemas.openxmlformats.org/officeDocument/2006/relationships/image" Target="../media/image23.png"/><Relationship Id="rId1" Type="http://schemas.openxmlformats.org/officeDocument/2006/relationships/slideLayout" Target="../slideLayouts/slideLayout236.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 Id="rId9"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94.tiff"/><Relationship Id="rId1" Type="http://schemas.openxmlformats.org/officeDocument/2006/relationships/slideLayout" Target="../slideLayouts/slideLayout467.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95.tiff"/></Relationships>
</file>

<file path=ppt/slides/_rels/slide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615.xml"/><Relationship Id="rId4" Type="http://schemas.openxmlformats.org/officeDocument/2006/relationships/hyperlink" Target="http://www.upmem.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media/image102.emf"/><Relationship Id="rId13" Type="http://schemas.openxmlformats.org/officeDocument/2006/relationships/hyperlink" Target="https://arxiv.org/pdf/2105.03814.pdf" TargetMode="External"/><Relationship Id="rId3" Type="http://schemas.openxmlformats.org/officeDocument/2006/relationships/image" Target="../media/image97.emf"/><Relationship Id="rId7" Type="http://schemas.openxmlformats.org/officeDocument/2006/relationships/image" Target="../media/image101.emf"/><Relationship Id="rId12" Type="http://schemas.openxmlformats.org/officeDocument/2006/relationships/image" Target="../media/image106.emf"/><Relationship Id="rId2" Type="http://schemas.openxmlformats.org/officeDocument/2006/relationships/notesSlide" Target="../notesSlides/notesSlide25.xml"/><Relationship Id="rId1" Type="http://schemas.openxmlformats.org/officeDocument/2006/relationships/slideLayout" Target="../slideLayouts/slideLayout467.xml"/><Relationship Id="rId6" Type="http://schemas.openxmlformats.org/officeDocument/2006/relationships/image" Target="../media/image100.emf"/><Relationship Id="rId11" Type="http://schemas.openxmlformats.org/officeDocument/2006/relationships/image" Target="../media/image105.emf"/><Relationship Id="rId5" Type="http://schemas.openxmlformats.org/officeDocument/2006/relationships/image" Target="../media/image99.emf"/><Relationship Id="rId10" Type="http://schemas.openxmlformats.org/officeDocument/2006/relationships/image" Target="../media/image104.emf"/><Relationship Id="rId4" Type="http://schemas.openxmlformats.org/officeDocument/2006/relationships/image" Target="../media/image98.emf"/><Relationship Id="rId9" Type="http://schemas.openxmlformats.org/officeDocument/2006/relationships/image" Target="../media/image103.emf"/><Relationship Id="rId1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467.xml"/><Relationship Id="rId5" Type="http://schemas.openxmlformats.org/officeDocument/2006/relationships/hyperlink" Target="https://github.com/CMU-SAFARI/prim-benchmarks" TargetMode="External"/><Relationship Id="rId4" Type="http://schemas.openxmlformats.org/officeDocument/2006/relationships/hyperlink" Target="https://arxiv.org/pdf/2105.03814.pdf"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62.xml"/></Relationships>
</file>

<file path=ppt/slides/_rels/slide64.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notesSlide" Target="../notesSlides/notesSlide27.xml"/><Relationship Id="rId1" Type="http://schemas.openxmlformats.org/officeDocument/2006/relationships/slideLayout" Target="../slideLayouts/slideLayout662.xml"/><Relationship Id="rId4" Type="http://schemas.openxmlformats.org/officeDocument/2006/relationships/image" Target="../media/image110.png"/></Relationships>
</file>

<file path=ppt/slides/_rels/slide65.xml.rels><?xml version="1.0" encoding="UTF-8" standalone="yes"?>
<Relationships xmlns="http://schemas.openxmlformats.org/package/2006/relationships"><Relationship Id="rId3" Type="http://schemas.openxmlformats.org/officeDocument/2006/relationships/hyperlink" Target="https://arxiv.org/pdf/2206.06022.pdf" TargetMode="External"/><Relationship Id="rId2" Type="http://schemas.openxmlformats.org/officeDocument/2006/relationships/notesSlide" Target="../notesSlides/notesSlide28.xml"/><Relationship Id="rId1" Type="http://schemas.openxmlformats.org/officeDocument/2006/relationships/slideLayout" Target="../slideLayouts/slideLayout662.xml"/><Relationship Id="rId5" Type="http://schemas.openxmlformats.org/officeDocument/2006/relationships/image" Target="../media/image112.png"/><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62.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www.youtube.com/watch?v=qeukNs5XI3g&amp;t=11226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arxiv.org/pdf/2201.05072.pdf" TargetMode="External"/><Relationship Id="rId1" Type="http://schemas.openxmlformats.org/officeDocument/2006/relationships/slideLayout" Target="../slideLayouts/slideLayout2.xml"/><Relationship Id="rId5" Type="http://schemas.openxmlformats.org/officeDocument/2006/relationships/hyperlink" Target="https://www.youtube.com/watch?v=5kaOsJKlGrE" TargetMode="External"/><Relationship Id="rId4" Type="http://schemas.openxmlformats.org/officeDocument/2006/relationships/hyperlink" Target="https://github.com/CMU-SAFARI/SparseP"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7" Type="http://schemas.openxmlformats.org/officeDocument/2006/relationships/image" Target="../media/image115.png"/><Relationship Id="rId2" Type="http://schemas.openxmlformats.org/officeDocument/2006/relationships/hyperlink" Target="https://arxiv.org/pdf/2208.01243.pdf" TargetMode="External"/><Relationship Id="rId1" Type="http://schemas.openxmlformats.org/officeDocument/2006/relationships/slideLayout" Target="../slideLayouts/slideLayout467.xml"/><Relationship Id="rId6" Type="http://schemas.openxmlformats.org/officeDocument/2006/relationships/hyperlink" Target="https://github.com/CMU-SAFARI/alignment-in-memory" TargetMode="External"/><Relationship Id="rId5" Type="http://schemas.openxmlformats.org/officeDocument/2006/relationships/hyperlink" Target="https://arxiv.org/abs/2208.01243" TargetMode="External"/><Relationship Id="rId4" Type="http://schemas.openxmlformats.org/officeDocument/2006/relationships/hyperlink" Target="https://doi.org/10.1093/bioinformatics/btad15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github.com/CMU-SAFARI/alignment-in-memory" TargetMode="External"/><Relationship Id="rId1" Type="http://schemas.openxmlformats.org/officeDocument/2006/relationships/slideLayout" Target="../slideLayouts/slideLayout478.xml"/></Relationships>
</file>

<file path=ppt/slides/_rels/slide71.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116.png"/><Relationship Id="rId1" Type="http://schemas.openxmlformats.org/officeDocument/2006/relationships/slideLayout" Target="../slideLayouts/slideLayout467.xml"/></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67.xml"/></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9.png"/><Relationship Id="rId1" Type="http://schemas.openxmlformats.org/officeDocument/2006/relationships/slideLayout" Target="../slideLayouts/slideLayout467.xml"/></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8.png"/><Relationship Id="rId1" Type="http://schemas.openxmlformats.org/officeDocument/2006/relationships/slideLayout" Target="../slideLayouts/slideLayout467.xml"/></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1.png"/><Relationship Id="rId1" Type="http://schemas.openxmlformats.org/officeDocument/2006/relationships/slideLayout" Target="../slideLayouts/slideLayout467.xml"/></Relationships>
</file>

<file path=ppt/slides/_rels/slide7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67.xml"/></Relationships>
</file>

<file path=ppt/slides/_rels/slide7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67.xml"/></Relationships>
</file>

<file path=ppt/slides/_rels/slide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67.xml"/></Relationships>
</file>

<file path=ppt/slides/_rels/slide7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6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67.xml"/><Relationship Id="rId5" Type="http://schemas.openxmlformats.org/officeDocument/2006/relationships/image" Target="../media/image92.tiff"/><Relationship Id="rId4" Type="http://schemas.openxmlformats.org/officeDocument/2006/relationships/image" Target="../media/image129.png"/></Relationships>
</file>

<file path=ppt/slides/_rels/slide81.xml.rels><?xml version="1.0" encoding="UTF-8" standalone="yes"?>
<Relationships xmlns="http://schemas.openxmlformats.org/package/2006/relationships"><Relationship Id="rId3" Type="http://schemas.openxmlformats.org/officeDocument/2006/relationships/hyperlink" Target="https://developer.nvidia.com/blog/nvidia-ampere-architecture-in-depth/" TargetMode="External"/><Relationship Id="rId2" Type="http://schemas.openxmlformats.org/officeDocument/2006/relationships/notesSlide" Target="../notesSlides/notesSlide29.xml"/><Relationship Id="rId1" Type="http://schemas.openxmlformats.org/officeDocument/2006/relationships/slideLayout" Target="../slideLayouts/slideLayout467.xml"/><Relationship Id="rId4" Type="http://schemas.openxmlformats.org/officeDocument/2006/relationships/image" Target="../media/image130.emf"/></Relationships>
</file>

<file path=ppt/slides/_rels/slide82.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hyperlink" Target="https://developer.nvidia.com/blog/nvidia-ampere-architecture-in-depth/" TargetMode="External"/><Relationship Id="rId1" Type="http://schemas.openxmlformats.org/officeDocument/2006/relationships/slideLayout" Target="../slideLayouts/slideLayout467.xml"/><Relationship Id="rId5" Type="http://schemas.openxmlformats.org/officeDocument/2006/relationships/image" Target="../media/image133.emf"/><Relationship Id="rId4" Type="http://schemas.openxmlformats.org/officeDocument/2006/relationships/image" Target="../media/image132.emf"/></Relationships>
</file>

<file path=ppt/slides/_rels/slide8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67.xml"/><Relationship Id="rId4" Type="http://schemas.openxmlformats.org/officeDocument/2006/relationships/image" Target="../media/image136.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5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eaLnBrk="1" hangingPunct="1"/>
            <a:r>
              <a:rPr lang="en-US" altLang="en-US" sz="3200" kern="0" dirty="0">
                <a:solidFill>
                  <a:srgbClr val="003399"/>
                </a:solidFill>
                <a:ea typeface="ＭＳ Ｐゴシック" panose="020B0600070205080204" pitchFamily="34" charset="-128"/>
              </a:rPr>
              <a:t>Dr. Mohammad Sadr</a:t>
            </a:r>
          </a:p>
          <a:p>
            <a:pPr eaLnBrk="1" hangingPunct="1"/>
            <a:r>
              <a:rPr lang="en-US" altLang="en-US" sz="3200" kern="0" dirty="0">
                <a:ea typeface="ＭＳ Ｐゴシック" panose="020B0600070205080204" pitchFamily="34" charset="-128"/>
              </a:rPr>
              <a:t>Prof. Onur Mutlu </a:t>
            </a:r>
            <a:br>
              <a:rPr lang="en-US" altLang="en-US" sz="3200" kern="0" dirty="0">
                <a:ea typeface="ＭＳ Ｐゴシック" panose="020B0600070205080204" pitchFamily="34" charset="-128"/>
              </a:rPr>
            </a:br>
            <a:endParaRPr lang="en-US" altLang="en-US" sz="2800" kern="0" dirty="0">
              <a:ea typeface="ＭＳ Ｐゴシック" panose="020B0600070205080204" pitchFamily="34" charset="-128"/>
            </a:endParaRPr>
          </a:p>
          <a:p>
            <a:pPr eaLnBrk="1" hangingPunct="1"/>
            <a:r>
              <a:rPr lang="en-US" altLang="en-US" sz="2800" kern="0" dirty="0">
                <a:ea typeface="ＭＳ Ｐゴシック" panose="020B0600070205080204" pitchFamily="34" charset="-128"/>
              </a:rPr>
              <a:t>ISCA 2024</a:t>
            </a:r>
          </a:p>
          <a:p>
            <a:pPr eaLnBrk="1" hangingPunct="1"/>
            <a:r>
              <a:rPr lang="en-US" altLang="en-US" sz="2800" kern="0" dirty="0">
                <a:ea typeface="ＭＳ Ｐゴシック" panose="020B0600070205080204" pitchFamily="34" charset="-128"/>
              </a:rPr>
              <a:t>29 June 2024</a:t>
            </a:r>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p:txBody>
      </p:sp>
    </p:spTree>
    <p:extLst>
      <p:ext uri="{BB962C8B-B14F-4D97-AF65-F5344CB8AC3E}">
        <p14:creationId xmlns:p14="http://schemas.microsoft.com/office/powerpoint/2010/main" val="37529668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39658033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Slide Number Placeholder 2">
            <a:extLst>
              <a:ext uri="{FF2B5EF4-FFF2-40B4-BE49-F238E27FC236}">
                <a16:creationId xmlns:a16="http://schemas.microsoft.com/office/drawing/2014/main" id="{E83B51CB-C7C0-4D0D-C029-B815D53DE6CA}"/>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11</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3119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
        <p:nvSpPr>
          <p:cNvPr id="4" name="Slide Number Placeholder 2">
            <a:extLst>
              <a:ext uri="{FF2B5EF4-FFF2-40B4-BE49-F238E27FC236}">
                <a16:creationId xmlns:a16="http://schemas.microsoft.com/office/drawing/2014/main" id="{97E74DC1-B874-0002-238C-B3EF756CFAE7}"/>
              </a:ext>
            </a:extLst>
          </p:cNvPr>
          <p:cNvSpPr txBox="1">
            <a:spLocks/>
          </p:cNvSpPr>
          <p:nvPr/>
        </p:nvSpPr>
        <p:spPr>
          <a:xfrm>
            <a:off x="7006213" y="63813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12</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194728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Slide Number Placeholder 2">
            <a:extLst>
              <a:ext uri="{FF2B5EF4-FFF2-40B4-BE49-F238E27FC236}">
                <a16:creationId xmlns:a16="http://schemas.microsoft.com/office/drawing/2014/main" id="{305E6278-1AD6-7894-0CCB-D492CF37050D}"/>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13</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536444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Tesseract</a:t>
            </a:r>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br>
              <a:rPr lang="en-US" sz="2200" b="1" i="1" dirty="0">
                <a:solidFill>
                  <a:srgbClr val="FF0000"/>
                </a:solidFill>
                <a:effectLst/>
              </a:rPr>
            </a:br>
            <a:r>
              <a:rPr lang="en-US" sz="2200" b="1" i="1" dirty="0">
                <a:solidFill>
                  <a:srgbClr val="FF0000"/>
                </a:solidFill>
                <a:effectLst/>
              </a:rPr>
              <a:t>(</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spTree>
    <p:extLst>
      <p:ext uri="{BB962C8B-B14F-4D97-AF65-F5344CB8AC3E}">
        <p14:creationId xmlns:p14="http://schemas.microsoft.com/office/powerpoint/2010/main" val="1594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144000" cy="1066800"/>
          </a:xfrm>
        </p:spPr>
        <p:txBody>
          <a:bodyPr/>
          <a:lstStyle/>
          <a:p>
            <a:r>
              <a:rPr lang="en-US" dirty="0"/>
              <a:t>In-Storage Genomic Data Filtering </a:t>
            </a:r>
            <a:r>
              <a:rPr lang="en-US" sz="2200" b="1" dirty="0">
                <a:solidFill>
                  <a:srgbClr val="006633"/>
                </a:solidFill>
              </a:rPr>
              <a:t>[ASPLOS 2022]</a:t>
            </a:r>
            <a:r>
              <a:rPr lang="en-US" sz="2200" dirty="0"/>
              <a:t> </a:t>
            </a:r>
            <a:endParaRPr lang="en-US" dirty="0"/>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pPr algn="l">
              <a:buFont typeface="Arial" panose="020B0604020202020204" pitchFamily="34" charset="0"/>
              <a:buChar char="•"/>
            </a:pPr>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 </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Talk Video</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(17 minutes)]</a:t>
            </a:r>
          </a:p>
          <a:p>
            <a:pPr marL="0" indent="0">
              <a:buNone/>
            </a:pPr>
            <a:br>
              <a:rPr lang="en-US" sz="1050" dirty="0"/>
            </a:br>
            <a:endParaRPr lang="en-US" sz="1600" dirty="0"/>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8"/>
          <a:stretch>
            <a:fillRect/>
          </a:stretch>
        </p:blipFill>
        <p:spPr>
          <a:xfrm>
            <a:off x="0" y="4114800"/>
            <a:ext cx="9144000" cy="2009981"/>
          </a:xfrm>
          <a:prstGeom prst="rect">
            <a:avLst/>
          </a:prstGeom>
        </p:spPr>
      </p:pic>
    </p:spTree>
    <p:extLst>
      <p:ext uri="{BB962C8B-B14F-4D97-AF65-F5344CB8AC3E}">
        <p14:creationId xmlns:p14="http://schemas.microsoft.com/office/powerpoint/2010/main" val="305408255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Genome Sequence Analysis</a:t>
            </a:r>
          </a:p>
        </p:txBody>
      </p:sp>
      <p:sp>
        <p:nvSpPr>
          <p:cNvPr id="21" name="Rectangle 20">
            <a:extLst>
              <a:ext uri="{FF2B5EF4-FFF2-40B4-BE49-F238E27FC236}">
                <a16:creationId xmlns:a16="http://schemas.microsoft.com/office/drawing/2014/main" id="{E01ACC52-BF73-DA42-AD9D-F8B156EAD431}"/>
              </a:ext>
            </a:extLst>
          </p:cNvPr>
          <p:cNvSpPr/>
          <p:nvPr/>
        </p:nvSpPr>
        <p:spPr>
          <a:xfrm>
            <a:off x="0" y="4374560"/>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22" name="Rectangle 21">
            <a:extLst>
              <a:ext uri="{FF2B5EF4-FFF2-40B4-BE49-F238E27FC236}">
                <a16:creationId xmlns:a16="http://schemas.microsoft.com/office/drawing/2014/main" id="{F3671EFC-1331-174D-B84F-34BC5F4A4A6B}"/>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24" name="Graphic 23" descr="Close">
            <a:extLst>
              <a:ext uri="{FF2B5EF4-FFF2-40B4-BE49-F238E27FC236}">
                <a16:creationId xmlns:a16="http://schemas.microsoft.com/office/drawing/2014/main" id="{481E8CAD-DA0B-DE49-AE7E-ADF4823874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4306723"/>
            <a:ext cx="914400" cy="914400"/>
          </a:xfrm>
          <a:prstGeom prst="rect">
            <a:avLst/>
          </a:prstGeom>
        </p:spPr>
      </p:pic>
      <p:sp>
        <p:nvSpPr>
          <p:cNvPr id="26" name="Rounded Rectangle 25">
            <a:extLst>
              <a:ext uri="{FF2B5EF4-FFF2-40B4-BE49-F238E27FC236}">
                <a16:creationId xmlns:a16="http://schemas.microsoft.com/office/drawing/2014/main" id="{529F4988-C678-5947-BDB2-49390A868FE9}"/>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7" name="Rounded Rectangle 26">
            <a:extLst>
              <a:ext uri="{FF2B5EF4-FFF2-40B4-BE49-F238E27FC236}">
                <a16:creationId xmlns:a16="http://schemas.microsoft.com/office/drawing/2014/main" id="{2B63E99D-D1E4-8245-8CB2-BCD3BEAAF8DA}"/>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8" name="Rounded Rectangle 27">
            <a:extLst>
              <a:ext uri="{FF2B5EF4-FFF2-40B4-BE49-F238E27FC236}">
                <a16:creationId xmlns:a16="http://schemas.microsoft.com/office/drawing/2014/main" id="{4E6BADFB-FFE1-4E42-8501-08F12E36204A}"/>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0" name="Rectangle 29">
            <a:extLst>
              <a:ext uri="{FF2B5EF4-FFF2-40B4-BE49-F238E27FC236}">
                <a16:creationId xmlns:a16="http://schemas.microsoft.com/office/drawing/2014/main" id="{84709FEE-9362-744D-BD7D-4090E60D2C2C}"/>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1" name="Rectangle 30">
            <a:extLst>
              <a:ext uri="{FF2B5EF4-FFF2-40B4-BE49-F238E27FC236}">
                <a16:creationId xmlns:a16="http://schemas.microsoft.com/office/drawing/2014/main" id="{3271D223-4AC2-EF42-ACC1-66113579DA7F}"/>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2" name="Rectangle 31">
            <a:extLst>
              <a:ext uri="{FF2B5EF4-FFF2-40B4-BE49-F238E27FC236}">
                <a16:creationId xmlns:a16="http://schemas.microsoft.com/office/drawing/2014/main" id="{64F2603E-EC35-944A-B5BF-522099302E4A}"/>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14" name="Rectangle 13">
            <a:extLst>
              <a:ext uri="{FF2B5EF4-FFF2-40B4-BE49-F238E27FC236}">
                <a16:creationId xmlns:a16="http://schemas.microsoft.com/office/drawing/2014/main" id="{24B28578-0EA7-1344-8553-2880F1E40B36}"/>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5" name="Rectangle 14">
            <a:extLst>
              <a:ext uri="{FF2B5EF4-FFF2-40B4-BE49-F238E27FC236}">
                <a16:creationId xmlns:a16="http://schemas.microsoft.com/office/drawing/2014/main" id="{71102E78-13BB-5F40-8AB1-CDB1BEB38F0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6" name="Rectangle 15">
            <a:extLst>
              <a:ext uri="{FF2B5EF4-FFF2-40B4-BE49-F238E27FC236}">
                <a16:creationId xmlns:a16="http://schemas.microsoft.com/office/drawing/2014/main" id="{66AF30CC-AFFD-C243-B35B-C66C856DFAAA}"/>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7" name="Rectangle 16">
            <a:extLst>
              <a:ext uri="{FF2B5EF4-FFF2-40B4-BE49-F238E27FC236}">
                <a16:creationId xmlns:a16="http://schemas.microsoft.com/office/drawing/2014/main" id="{7382F4E4-D6C2-1545-B09F-1D6880140494}"/>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8" name="Rectangle 17">
            <a:extLst>
              <a:ext uri="{FF2B5EF4-FFF2-40B4-BE49-F238E27FC236}">
                <a16:creationId xmlns:a16="http://schemas.microsoft.com/office/drawing/2014/main" id="{5F0239A0-AC43-254F-986D-684EDE49C650}"/>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9" name="Rectangle 18">
            <a:extLst>
              <a:ext uri="{FF2B5EF4-FFF2-40B4-BE49-F238E27FC236}">
                <a16:creationId xmlns:a16="http://schemas.microsoft.com/office/drawing/2014/main" id="{4A46DDE2-1447-5147-855B-E194AB338B55}"/>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4" name="TextBox 3">
            <a:extLst>
              <a:ext uri="{FF2B5EF4-FFF2-40B4-BE49-F238E27FC236}">
                <a16:creationId xmlns:a16="http://schemas.microsoft.com/office/drawing/2014/main" id="{7289B15F-EA14-7F42-9071-0F136A6363FF}"/>
              </a:ext>
            </a:extLst>
          </p:cNvPr>
          <p:cNvSpPr txBox="1"/>
          <p:nvPr/>
        </p:nvSpPr>
        <p:spPr>
          <a:xfrm>
            <a:off x="6841354" y="1768561"/>
            <a:ext cx="18149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Alignment</a:t>
            </a:r>
          </a:p>
        </p:txBody>
      </p:sp>
      <p:sp>
        <p:nvSpPr>
          <p:cNvPr id="5" name="Striped Right Arrow 4">
            <a:extLst>
              <a:ext uri="{FF2B5EF4-FFF2-40B4-BE49-F238E27FC236}">
                <a16:creationId xmlns:a16="http://schemas.microsoft.com/office/drawing/2014/main" id="{E8DE3FB2-0066-CC44-88B8-5F3645C02031}"/>
              </a:ext>
            </a:extLst>
          </p:cNvPr>
          <p:cNvSpPr/>
          <p:nvPr/>
        </p:nvSpPr>
        <p:spPr>
          <a:xfrm>
            <a:off x="1445366" y="910326"/>
            <a:ext cx="5886717" cy="98583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Data Movement from Storage</a:t>
            </a:r>
          </a:p>
        </p:txBody>
      </p:sp>
      <p:pic>
        <p:nvPicPr>
          <p:cNvPr id="23" name="Graphic 22" descr="Close">
            <a:extLst>
              <a:ext uri="{FF2B5EF4-FFF2-40B4-BE49-F238E27FC236}">
                <a16:creationId xmlns:a16="http://schemas.microsoft.com/office/drawing/2014/main" id="{5C074053-199E-AE4B-94E6-C5A21A2B6B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5219357"/>
            <a:ext cx="914400" cy="914400"/>
          </a:xfrm>
          <a:prstGeom prst="rect">
            <a:avLst/>
          </a:prstGeom>
        </p:spPr>
      </p:pic>
      <p:sp>
        <p:nvSpPr>
          <p:cNvPr id="25" name="Rounded Rectangle 24">
            <a:extLst>
              <a:ext uri="{FF2B5EF4-FFF2-40B4-BE49-F238E27FC236}">
                <a16:creationId xmlns:a16="http://schemas.microsoft.com/office/drawing/2014/main" id="{A33E3FE5-D2D1-A64A-BCDD-FDAE87FF39D1}"/>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249096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778E-6 2.96296E-6 L 0.75781 0.21203 " pathEditMode="relative" rAng="0" ptsTypes="AA">
                                      <p:cBhvr>
                                        <p:cTn id="6" dur="500" fill="hold"/>
                                        <p:tgtEl>
                                          <p:spTgt spid="30"/>
                                        </p:tgtEl>
                                        <p:attrNameLst>
                                          <p:attrName>ppt_x</p:attrName>
                                          <p:attrName>ppt_y</p:attrName>
                                        </p:attrNameLst>
                                      </p:cBhvr>
                                      <p:rCtr x="37882" y="10602"/>
                                    </p:animMotion>
                                  </p:childTnLst>
                                </p:cTn>
                              </p:par>
                              <p:par>
                                <p:cTn id="7" presetID="0" presetClass="path" presetSubtype="0" accel="50000" decel="50000" fill="hold" grpId="0" nodeType="withEffect">
                                  <p:stCondLst>
                                    <p:cond delay="0"/>
                                  </p:stCondLst>
                                  <p:childTnLst>
                                    <p:animMotion origin="layout" path="M 0.01458 0.10856 L 0.73472 0.15185 " pathEditMode="relative" rAng="0" ptsTypes="AA">
                                      <p:cBhvr>
                                        <p:cTn id="8" dur="500" fill="hold"/>
                                        <p:tgtEl>
                                          <p:spTgt spid="31"/>
                                        </p:tgtEl>
                                        <p:attrNameLst>
                                          <p:attrName>ppt_x</p:attrName>
                                          <p:attrName>ppt_y</p:attrName>
                                        </p:attrNameLst>
                                      </p:cBhvr>
                                      <p:rCtr x="36007" y="2153"/>
                                    </p:animMotion>
                                  </p:childTnLst>
                                </p:cTn>
                              </p:par>
                              <p:par>
                                <p:cTn id="9" presetID="0" presetClass="path" presetSubtype="0" accel="50000" decel="50000" fill="hold" grpId="0" nodeType="withEffect">
                                  <p:stCondLst>
                                    <p:cond delay="0"/>
                                  </p:stCondLst>
                                  <p:childTnLst>
                                    <p:animMotion origin="layout" path="M 0.01458 0.0449 L 0.73472 0.08819 " pathEditMode="relative" rAng="0" ptsTypes="AA">
                                      <p:cBhvr>
                                        <p:cTn id="10" dur="500" fill="hold"/>
                                        <p:tgtEl>
                                          <p:spTgt spid="32"/>
                                        </p:tgtEl>
                                        <p:attrNameLst>
                                          <p:attrName>ppt_x</p:attrName>
                                          <p:attrName>ppt_y</p:attrName>
                                        </p:attrNameLst>
                                      </p:cBhvr>
                                      <p:rCtr x="36007" y="2153"/>
                                    </p:animMotion>
                                  </p:childTnLst>
                                </p:cTn>
                              </p:par>
                              <p:par>
                                <p:cTn id="11" presetID="0" presetClass="path" presetSubtype="0" accel="50000" decel="50000" fill="hold" grpId="0" nodeType="withEffect">
                                  <p:stCondLst>
                                    <p:cond delay="0"/>
                                  </p:stCondLst>
                                  <p:childTnLst>
                                    <p:animMotion origin="layout" path="M -0.01268 -0.08611 L 0.71024 0.05162 " pathEditMode="relative" rAng="0" ptsTypes="AA">
                                      <p:cBhvr>
                                        <p:cTn id="12" dur="500" fill="hold"/>
                                        <p:tgtEl>
                                          <p:spTgt spid="14"/>
                                        </p:tgtEl>
                                        <p:attrNameLst>
                                          <p:attrName>ppt_x</p:attrName>
                                          <p:attrName>ppt_y</p:attrName>
                                        </p:attrNameLst>
                                      </p:cBhvr>
                                      <p:rCtr x="36146" y="6875"/>
                                    </p:animMotion>
                                  </p:childTnLst>
                                </p:cTn>
                              </p:par>
                              <p:par>
                                <p:cTn id="13" presetID="0" presetClass="path" presetSubtype="0" accel="50000" decel="50000" fill="hold" grpId="0" nodeType="withEffect">
                                  <p:stCondLst>
                                    <p:cond delay="0"/>
                                  </p:stCondLst>
                                  <p:childTnLst>
                                    <p:animMotion origin="layout" path="M -0.01597 2.59259E-6 L 0.71406 0.19097 " pathEditMode="relative" rAng="0" ptsTypes="AA">
                                      <p:cBhvr>
                                        <p:cTn id="14" dur="500" fill="hold"/>
                                        <p:tgtEl>
                                          <p:spTgt spid="15"/>
                                        </p:tgtEl>
                                        <p:attrNameLst>
                                          <p:attrName>ppt_x</p:attrName>
                                          <p:attrName>ppt_y</p:attrName>
                                        </p:attrNameLst>
                                      </p:cBhvr>
                                      <p:rCtr x="36493" y="9537"/>
                                    </p:animMotion>
                                  </p:childTnLst>
                                </p:cTn>
                              </p:par>
                              <p:par>
                                <p:cTn id="15" presetID="0" presetClass="path" presetSubtype="0" accel="50000" decel="50000" fill="hold" grpId="0" nodeType="withEffect">
                                  <p:stCondLst>
                                    <p:cond delay="0"/>
                                  </p:stCondLst>
                                  <p:childTnLst>
                                    <p:animMotion origin="layout" path="M 0.00521 0.03611 L 0.70747 0.13472 " pathEditMode="relative" rAng="0" ptsTypes="AA">
                                      <p:cBhvr>
                                        <p:cTn id="16" dur="500" fill="hold"/>
                                        <p:tgtEl>
                                          <p:spTgt spid="16"/>
                                        </p:tgtEl>
                                        <p:attrNameLst>
                                          <p:attrName>ppt_x</p:attrName>
                                          <p:attrName>ppt_y</p:attrName>
                                        </p:attrNameLst>
                                      </p:cBhvr>
                                      <p:rCtr x="35104" y="4931"/>
                                    </p:animMotion>
                                  </p:childTnLst>
                                </p:cTn>
                              </p:par>
                              <p:par>
                                <p:cTn id="17" presetID="0" presetClass="path" presetSubtype="0" accel="50000" decel="50000" fill="hold" grpId="0" nodeType="withEffect">
                                  <p:stCondLst>
                                    <p:cond delay="0"/>
                                  </p:stCondLst>
                                  <p:childTnLst>
                                    <p:animMotion origin="layout" path="M 0.00174 0.02384 L 0.70677 0.09537 " pathEditMode="relative" rAng="0" ptsTypes="AA">
                                      <p:cBhvr>
                                        <p:cTn id="18" dur="500" fill="hold"/>
                                        <p:tgtEl>
                                          <p:spTgt spid="17"/>
                                        </p:tgtEl>
                                        <p:attrNameLst>
                                          <p:attrName>ppt_x</p:attrName>
                                          <p:attrName>ppt_y</p:attrName>
                                        </p:attrNameLst>
                                      </p:cBhvr>
                                      <p:rCtr x="35243" y="3565"/>
                                    </p:animMotion>
                                  </p:childTnLst>
                                </p:cTn>
                              </p:par>
                              <p:par>
                                <p:cTn id="19" presetID="0" presetClass="path" presetSubtype="0" accel="50000" decel="50000" fill="hold" grpId="0" nodeType="withEffect">
                                  <p:stCondLst>
                                    <p:cond delay="0"/>
                                  </p:stCondLst>
                                  <p:childTnLst>
                                    <p:animMotion origin="layout" path="M 0.00538 0.02616 L 0.7342 0.16458 " pathEditMode="relative" rAng="0" ptsTypes="AA">
                                      <p:cBhvr>
                                        <p:cTn id="20" dur="500" fill="hold"/>
                                        <p:tgtEl>
                                          <p:spTgt spid="18"/>
                                        </p:tgtEl>
                                        <p:attrNameLst>
                                          <p:attrName>ppt_x</p:attrName>
                                          <p:attrName>ppt_y</p:attrName>
                                        </p:attrNameLst>
                                      </p:cBhvr>
                                      <p:rCtr x="36441" y="6921"/>
                                    </p:animMotion>
                                  </p:childTnLst>
                                </p:cTn>
                              </p:par>
                              <p:par>
                                <p:cTn id="21" presetID="0" presetClass="path" presetSubtype="0" accel="50000" decel="50000" fill="hold" grpId="0" nodeType="withEffect">
                                  <p:stCondLst>
                                    <p:cond delay="0"/>
                                  </p:stCondLst>
                                  <p:childTnLst>
                                    <p:animMotion origin="layout" path="M 0.00695 0.01759 L 0.72361 0.22292 " pathEditMode="relative" rAng="0" ptsTypes="AA">
                                      <p:cBhvr>
                                        <p:cTn id="22" dur="500" fill="hold"/>
                                        <p:tgtEl>
                                          <p:spTgt spid="19"/>
                                        </p:tgtEl>
                                        <p:attrNameLst>
                                          <p:attrName>ppt_x</p:attrName>
                                          <p:attrName>ppt_y</p:attrName>
                                        </p:attrNameLst>
                                      </p:cBhvr>
                                      <p:rCtr x="35833" y="10255"/>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22" presetClass="entr" presetSubtype="8"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250"/>
                                        <p:tgtEl>
                                          <p:spTgt spid="5"/>
                                        </p:tgtEl>
                                      </p:cBhvr>
                                    </p:animEffect>
                                  </p:childTnLst>
                                </p:cTn>
                              </p:par>
                              <p:par>
                                <p:cTn id="38" presetID="1"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0" grpId="0" animBg="1"/>
      <p:bldP spid="31" grpId="0" animBg="1"/>
      <p:bldP spid="32" grpId="0" animBg="1"/>
      <p:bldP spid="14" grpId="0" animBg="1"/>
      <p:bldP spid="15" grpId="0" animBg="1"/>
      <p:bldP spid="16" grpId="0" animBg="1"/>
      <p:bldP spid="17" grpId="0" animBg="1"/>
      <p:bldP spid="18" grpId="0" animBg="1"/>
      <p:bldP spid="19" grpId="0" animBg="1"/>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AD54C5-BF55-4E41-8C0F-3556E47BC5A0}"/>
              </a:ext>
            </a:extLst>
          </p:cNvPr>
          <p:cNvSpPr/>
          <p:nvPr/>
        </p:nvSpPr>
        <p:spPr>
          <a:xfrm>
            <a:off x="3721994" y="2113937"/>
            <a:ext cx="5232447" cy="18330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Processor">
            <a:extLst>
              <a:ext uri="{FF2B5EF4-FFF2-40B4-BE49-F238E27FC236}">
                <a16:creationId xmlns:a16="http://schemas.microsoft.com/office/drawing/2014/main" id="{71065E2A-7362-3A42-A4EE-680E81E7CC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9529" y="1207214"/>
            <a:ext cx="955855" cy="955855"/>
          </a:xfrm>
          <a:prstGeom prst="rect">
            <a:avLst/>
          </a:prstGeom>
        </p:spPr>
      </p:pic>
      <p:pic>
        <p:nvPicPr>
          <p:cNvPr id="10" name="Graphic 9" descr="Gears">
            <a:extLst>
              <a:ext uri="{FF2B5EF4-FFF2-40B4-BE49-F238E27FC236}">
                <a16:creationId xmlns:a16="http://schemas.microsoft.com/office/drawing/2014/main" id="{3274706B-9FCF-B74A-AEEE-2613B8773C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4410" y="1249505"/>
            <a:ext cx="955854" cy="955854"/>
          </a:xfrm>
          <a:prstGeom prst="rect">
            <a:avLst/>
          </a:prstGeom>
        </p:spPr>
      </p:pic>
      <p:pic>
        <p:nvPicPr>
          <p:cNvPr id="12" name="Graphic 11" descr="Filter">
            <a:extLst>
              <a:ext uri="{FF2B5EF4-FFF2-40B4-BE49-F238E27FC236}">
                <a16:creationId xmlns:a16="http://schemas.microsoft.com/office/drawing/2014/main" id="{A3C1ACFA-1681-2944-95D5-336F827DAD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77325" y="1258620"/>
            <a:ext cx="914400" cy="914400"/>
          </a:xfrm>
          <a:prstGeom prst="rect">
            <a:avLst/>
          </a:prstGeom>
        </p:spPr>
      </p:pic>
      <p:sp>
        <p:nvSpPr>
          <p:cNvPr id="13" name="TextBox 12">
            <a:extLst>
              <a:ext uri="{FF2B5EF4-FFF2-40B4-BE49-F238E27FC236}">
                <a16:creationId xmlns:a16="http://schemas.microsoft.com/office/drawing/2014/main" id="{689D6EC6-9E53-1942-BA75-E28E28CB8EE7}"/>
              </a:ext>
            </a:extLst>
          </p:cNvPr>
          <p:cNvSpPr txBox="1"/>
          <p:nvPr/>
        </p:nvSpPr>
        <p:spPr>
          <a:xfrm>
            <a:off x="3986741" y="897913"/>
            <a:ext cx="1740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Heuristics</a:t>
            </a:r>
          </a:p>
        </p:txBody>
      </p:sp>
      <p:sp>
        <p:nvSpPr>
          <p:cNvPr id="23" name="TextBox 22">
            <a:extLst>
              <a:ext uri="{FF2B5EF4-FFF2-40B4-BE49-F238E27FC236}">
                <a16:creationId xmlns:a16="http://schemas.microsoft.com/office/drawing/2014/main" id="{9E6BE85F-9B13-E947-BE2F-9258663BDA08}"/>
              </a:ext>
            </a:extLst>
          </p:cNvPr>
          <p:cNvSpPr txBox="1"/>
          <p:nvPr/>
        </p:nvSpPr>
        <p:spPr>
          <a:xfrm>
            <a:off x="5620127" y="910197"/>
            <a:ext cx="21314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Accelerators</a:t>
            </a:r>
          </a:p>
        </p:txBody>
      </p:sp>
      <p:sp>
        <p:nvSpPr>
          <p:cNvPr id="26" name="TextBox 25">
            <a:extLst>
              <a:ext uri="{FF2B5EF4-FFF2-40B4-BE49-F238E27FC236}">
                <a16:creationId xmlns:a16="http://schemas.microsoft.com/office/drawing/2014/main" id="{6BAB6890-0F63-B747-9D57-26D84D7D6A66}"/>
              </a:ext>
            </a:extLst>
          </p:cNvPr>
          <p:cNvSpPr txBox="1"/>
          <p:nvPr/>
        </p:nvSpPr>
        <p:spPr>
          <a:xfrm>
            <a:off x="7503786" y="910197"/>
            <a:ext cx="10614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Filters</a:t>
            </a:r>
          </a:p>
        </p:txBody>
      </p:sp>
      <p:sp>
        <p:nvSpPr>
          <p:cNvPr id="27" name="Rectangle 26">
            <a:extLst>
              <a:ext uri="{FF2B5EF4-FFF2-40B4-BE49-F238E27FC236}">
                <a16:creationId xmlns:a16="http://schemas.microsoft.com/office/drawing/2014/main" id="{2358D5AA-DFFA-8D4D-A741-7934E03EFF46}"/>
              </a:ext>
            </a:extLst>
          </p:cNvPr>
          <p:cNvSpPr/>
          <p:nvPr/>
        </p:nvSpPr>
        <p:spPr>
          <a:xfrm>
            <a:off x="0" y="4266028"/>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52" name="Rectangle 51">
            <a:extLst>
              <a:ext uri="{FF2B5EF4-FFF2-40B4-BE49-F238E27FC236}">
                <a16:creationId xmlns:a16="http://schemas.microsoft.com/office/drawing/2014/main" id="{A99E118C-EEAB-9C49-907C-AC67626CAD41}"/>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3" name="Rectangle 52">
            <a:extLst>
              <a:ext uri="{FF2B5EF4-FFF2-40B4-BE49-F238E27FC236}">
                <a16:creationId xmlns:a16="http://schemas.microsoft.com/office/drawing/2014/main" id="{2C535C70-FB4A-0241-B25F-8F569683D1E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4" name="Rectangle 53">
            <a:extLst>
              <a:ext uri="{FF2B5EF4-FFF2-40B4-BE49-F238E27FC236}">
                <a16:creationId xmlns:a16="http://schemas.microsoft.com/office/drawing/2014/main" id="{D31397B8-63FB-714A-8F18-1A7789063CED}"/>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55" name="Rectangle 54">
            <a:extLst>
              <a:ext uri="{FF2B5EF4-FFF2-40B4-BE49-F238E27FC236}">
                <a16:creationId xmlns:a16="http://schemas.microsoft.com/office/drawing/2014/main" id="{0FFBA1F1-98E0-564F-83B1-193D6086B1E4}"/>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6" name="Rectangle 55">
            <a:extLst>
              <a:ext uri="{FF2B5EF4-FFF2-40B4-BE49-F238E27FC236}">
                <a16:creationId xmlns:a16="http://schemas.microsoft.com/office/drawing/2014/main" id="{3ED6AC3D-DFCB-1945-82BC-D3D9AF46B12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7" name="Rectangle 56">
            <a:extLst>
              <a:ext uri="{FF2B5EF4-FFF2-40B4-BE49-F238E27FC236}">
                <a16:creationId xmlns:a16="http://schemas.microsoft.com/office/drawing/2014/main" id="{B7EDA0B1-A141-CD43-8FC8-CDAF384C8271}"/>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8" name="Rectangle 57">
            <a:extLst>
              <a:ext uri="{FF2B5EF4-FFF2-40B4-BE49-F238E27FC236}">
                <a16:creationId xmlns:a16="http://schemas.microsoft.com/office/drawing/2014/main" id="{AF4C7A2B-3783-764D-B20A-AFF30FE38B8F}"/>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9" name="Rectangle 58">
            <a:extLst>
              <a:ext uri="{FF2B5EF4-FFF2-40B4-BE49-F238E27FC236}">
                <a16:creationId xmlns:a16="http://schemas.microsoft.com/office/drawing/2014/main" id="{94A0BB08-190C-7B4C-9FA8-C453C2421161}"/>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60" name="Rectangle 59">
            <a:extLst>
              <a:ext uri="{FF2B5EF4-FFF2-40B4-BE49-F238E27FC236}">
                <a16:creationId xmlns:a16="http://schemas.microsoft.com/office/drawing/2014/main" id="{05B4C9C8-047E-2449-8F6D-7E55DC35146F}"/>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0" name="Rounded Rectangle 29">
            <a:extLst>
              <a:ext uri="{FF2B5EF4-FFF2-40B4-BE49-F238E27FC236}">
                <a16:creationId xmlns:a16="http://schemas.microsoft.com/office/drawing/2014/main" id="{1E9FD74E-F3A3-EC4F-A031-2E50E586A05F}"/>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31" name="Rounded Rectangle 30">
            <a:extLst>
              <a:ext uri="{FF2B5EF4-FFF2-40B4-BE49-F238E27FC236}">
                <a16:creationId xmlns:a16="http://schemas.microsoft.com/office/drawing/2014/main" id="{E4A3B81D-25E3-8A4C-A2DB-AB9E43C288AE}"/>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2" name="Rounded Rectangle 31">
            <a:extLst>
              <a:ext uri="{FF2B5EF4-FFF2-40B4-BE49-F238E27FC236}">
                <a16:creationId xmlns:a16="http://schemas.microsoft.com/office/drawing/2014/main" id="{45F2E9F3-46D4-2D48-A408-9382652ADA44}"/>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CB2E5EEA-9D8D-454B-9C48-5D4302BF02CD}"/>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3" name="Rectangle 32">
            <a:extLst>
              <a:ext uri="{FF2B5EF4-FFF2-40B4-BE49-F238E27FC236}">
                <a16:creationId xmlns:a16="http://schemas.microsoft.com/office/drawing/2014/main" id="{0E6B0398-ADCD-1145-B0F6-748316A7EEF2}"/>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35" name="Graphic 34" descr="Close">
            <a:extLst>
              <a:ext uri="{FF2B5EF4-FFF2-40B4-BE49-F238E27FC236}">
                <a16:creationId xmlns:a16="http://schemas.microsoft.com/office/drawing/2014/main" id="{B7548304-289F-9447-8091-9F3A785960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8837" y="5219357"/>
            <a:ext cx="914400" cy="914400"/>
          </a:xfrm>
          <a:prstGeom prst="rect">
            <a:avLst/>
          </a:prstGeom>
        </p:spPr>
      </p:pic>
      <p:sp>
        <p:nvSpPr>
          <p:cNvPr id="36" name="TextBox 35">
            <a:extLst>
              <a:ext uri="{FF2B5EF4-FFF2-40B4-BE49-F238E27FC236}">
                <a16:creationId xmlns:a16="http://schemas.microsoft.com/office/drawing/2014/main" id="{29A9BA6C-26AE-E74A-87A1-95A82D67BAE7}"/>
              </a:ext>
            </a:extLst>
          </p:cNvPr>
          <p:cNvSpPr txBox="1"/>
          <p:nvPr/>
        </p:nvSpPr>
        <p:spPr>
          <a:xfrm>
            <a:off x="632697" y="40939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724BFA13-9C6A-A84C-8779-352B3F958673}"/>
              </a:ext>
            </a:extLst>
          </p:cNvPr>
          <p:cNvSpPr>
            <a:spLocks noGrp="1"/>
          </p:cNvSpPr>
          <p:nvPr>
            <p:ph type="title"/>
          </p:nvPr>
        </p:nvSpPr>
        <p:spPr/>
        <p:txBody>
          <a:bodyPr/>
          <a:lstStyle/>
          <a:p>
            <a:r>
              <a:rPr lang="en-US" dirty="0"/>
              <a:t>Compute-Centric Accelerators</a:t>
            </a:r>
            <a:endParaRPr lang="en-CH" dirty="0"/>
          </a:p>
        </p:txBody>
      </p:sp>
    </p:spTree>
    <p:custDataLst>
      <p:tags r:id="rId1"/>
    </p:custDataLst>
    <p:extLst>
      <p:ext uri="{BB962C8B-B14F-4D97-AF65-F5344CB8AC3E}">
        <p14:creationId xmlns:p14="http://schemas.microsoft.com/office/powerpoint/2010/main" val="189560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0" presetClass="path" presetSubtype="0" accel="50000" decel="50000" fill="hold" grpId="0" nodeType="withEffect">
                                  <p:stCondLst>
                                    <p:cond delay="0"/>
                                  </p:stCondLst>
                                  <p:childTnLst>
                                    <p:animMotion origin="layout" path="M 2.77778E-6 2.96296E-6 L 0.75781 0.21203 " pathEditMode="relative" rAng="0" ptsTypes="AA">
                                      <p:cBhvr>
                                        <p:cTn id="34" dur="500" fill="hold"/>
                                        <p:tgtEl>
                                          <p:spTgt spid="52"/>
                                        </p:tgtEl>
                                        <p:attrNameLst>
                                          <p:attrName>ppt_x</p:attrName>
                                          <p:attrName>ppt_y</p:attrName>
                                        </p:attrNameLst>
                                      </p:cBhvr>
                                      <p:rCtr x="37882" y="10602"/>
                                    </p:animMotion>
                                  </p:childTnLst>
                                </p:cTn>
                              </p:par>
                            </p:childTnLst>
                          </p:cTn>
                        </p:par>
                        <p:par>
                          <p:cTn id="35" fill="hold">
                            <p:stCondLst>
                              <p:cond delay="500"/>
                            </p:stCondLst>
                            <p:childTnLst>
                              <p:par>
                                <p:cTn id="36" presetID="0" presetClass="path" presetSubtype="0" accel="50000" decel="50000" fill="hold" grpId="0" nodeType="afterEffect">
                                  <p:stCondLst>
                                    <p:cond delay="0"/>
                                  </p:stCondLst>
                                  <p:childTnLst>
                                    <p:animMotion origin="layout" path="M 0.01458 0.10856 L 0.73472 0.15185 " pathEditMode="relative" rAng="0" ptsTypes="AA">
                                      <p:cBhvr>
                                        <p:cTn id="37" dur="500" fill="hold"/>
                                        <p:tgtEl>
                                          <p:spTgt spid="53"/>
                                        </p:tgtEl>
                                        <p:attrNameLst>
                                          <p:attrName>ppt_x</p:attrName>
                                          <p:attrName>ppt_y</p:attrName>
                                        </p:attrNameLst>
                                      </p:cBhvr>
                                      <p:rCtr x="36007" y="2153"/>
                                    </p:animMotion>
                                  </p:childTnLst>
                                </p:cTn>
                              </p:par>
                              <p:par>
                                <p:cTn id="38" presetID="0" presetClass="path" presetSubtype="0" accel="50000" decel="50000" fill="hold" grpId="0" nodeType="withEffect">
                                  <p:stCondLst>
                                    <p:cond delay="0"/>
                                  </p:stCondLst>
                                  <p:childTnLst>
                                    <p:animMotion origin="layout" path="M 0.01458 0.0449 L 0.73472 0.08819 " pathEditMode="relative" rAng="0" ptsTypes="AA">
                                      <p:cBhvr>
                                        <p:cTn id="39" dur="500" fill="hold"/>
                                        <p:tgtEl>
                                          <p:spTgt spid="54"/>
                                        </p:tgtEl>
                                        <p:attrNameLst>
                                          <p:attrName>ppt_x</p:attrName>
                                          <p:attrName>ppt_y</p:attrName>
                                        </p:attrNameLst>
                                      </p:cBhvr>
                                      <p:rCtr x="36007" y="2153"/>
                                    </p:animMotion>
                                  </p:childTnLst>
                                </p:cTn>
                              </p:par>
                              <p:par>
                                <p:cTn id="40" presetID="0" presetClass="path" presetSubtype="0" accel="50000" decel="50000" fill="hold" grpId="0" nodeType="withEffect">
                                  <p:stCondLst>
                                    <p:cond delay="0"/>
                                  </p:stCondLst>
                                  <p:childTnLst>
                                    <p:animMotion origin="layout" path="M -0.01268 -0.08611 L 0.71024 0.05162 " pathEditMode="relative" rAng="0" ptsTypes="AA">
                                      <p:cBhvr>
                                        <p:cTn id="41" dur="500" fill="hold"/>
                                        <p:tgtEl>
                                          <p:spTgt spid="55"/>
                                        </p:tgtEl>
                                        <p:attrNameLst>
                                          <p:attrName>ppt_x</p:attrName>
                                          <p:attrName>ppt_y</p:attrName>
                                        </p:attrNameLst>
                                      </p:cBhvr>
                                      <p:rCtr x="36146" y="6875"/>
                                    </p:animMotion>
                                  </p:childTnLst>
                                </p:cTn>
                              </p:par>
                              <p:par>
                                <p:cTn id="42" presetID="0" presetClass="path" presetSubtype="0" accel="50000" decel="50000" fill="hold" grpId="0" nodeType="withEffect">
                                  <p:stCondLst>
                                    <p:cond delay="0"/>
                                  </p:stCondLst>
                                  <p:childTnLst>
                                    <p:animMotion origin="layout" path="M -0.01597 2.59259E-6 L 0.71406 0.19097 " pathEditMode="relative" rAng="0" ptsTypes="AA">
                                      <p:cBhvr>
                                        <p:cTn id="43" dur="500" fill="hold"/>
                                        <p:tgtEl>
                                          <p:spTgt spid="56"/>
                                        </p:tgtEl>
                                        <p:attrNameLst>
                                          <p:attrName>ppt_x</p:attrName>
                                          <p:attrName>ppt_y</p:attrName>
                                        </p:attrNameLst>
                                      </p:cBhvr>
                                      <p:rCtr x="36493" y="9537"/>
                                    </p:animMotion>
                                  </p:childTnLst>
                                </p:cTn>
                              </p:par>
                              <p:par>
                                <p:cTn id="44" presetID="0" presetClass="path" presetSubtype="0" accel="50000" decel="50000" fill="hold" grpId="0" nodeType="withEffect">
                                  <p:stCondLst>
                                    <p:cond delay="0"/>
                                  </p:stCondLst>
                                  <p:childTnLst>
                                    <p:animMotion origin="layout" path="M 0.00521 0.03611 L 0.70747 0.13472 " pathEditMode="relative" rAng="0" ptsTypes="AA">
                                      <p:cBhvr>
                                        <p:cTn id="45" dur="500" fill="hold"/>
                                        <p:tgtEl>
                                          <p:spTgt spid="57"/>
                                        </p:tgtEl>
                                        <p:attrNameLst>
                                          <p:attrName>ppt_x</p:attrName>
                                          <p:attrName>ppt_y</p:attrName>
                                        </p:attrNameLst>
                                      </p:cBhvr>
                                      <p:rCtr x="35104" y="4931"/>
                                    </p:animMotion>
                                  </p:childTnLst>
                                </p:cTn>
                              </p:par>
                              <p:par>
                                <p:cTn id="46" presetID="0" presetClass="path" presetSubtype="0" accel="50000" decel="50000" fill="hold" grpId="0" nodeType="withEffect">
                                  <p:stCondLst>
                                    <p:cond delay="0"/>
                                  </p:stCondLst>
                                  <p:childTnLst>
                                    <p:animMotion origin="layout" path="M 0.00174 0.02384 L 0.70677 0.09537 " pathEditMode="relative" rAng="0" ptsTypes="AA">
                                      <p:cBhvr>
                                        <p:cTn id="47" dur="500" fill="hold"/>
                                        <p:tgtEl>
                                          <p:spTgt spid="58"/>
                                        </p:tgtEl>
                                        <p:attrNameLst>
                                          <p:attrName>ppt_x</p:attrName>
                                          <p:attrName>ppt_y</p:attrName>
                                        </p:attrNameLst>
                                      </p:cBhvr>
                                      <p:rCtr x="35243" y="3565"/>
                                    </p:animMotion>
                                  </p:childTnLst>
                                </p:cTn>
                              </p:par>
                              <p:par>
                                <p:cTn id="48" presetID="0" presetClass="path" presetSubtype="0" accel="50000" decel="50000" fill="hold" grpId="0" nodeType="withEffect">
                                  <p:stCondLst>
                                    <p:cond delay="0"/>
                                  </p:stCondLst>
                                  <p:childTnLst>
                                    <p:animMotion origin="layout" path="M 0.00538 0.02616 L 0.7342 0.16458 " pathEditMode="relative" rAng="0" ptsTypes="AA">
                                      <p:cBhvr>
                                        <p:cTn id="49" dur="500" fill="hold"/>
                                        <p:tgtEl>
                                          <p:spTgt spid="59"/>
                                        </p:tgtEl>
                                        <p:attrNameLst>
                                          <p:attrName>ppt_x</p:attrName>
                                          <p:attrName>ppt_y</p:attrName>
                                        </p:attrNameLst>
                                      </p:cBhvr>
                                      <p:rCtr x="36441" y="6921"/>
                                    </p:animMotion>
                                  </p:childTnLst>
                                </p:cTn>
                              </p:par>
                              <p:par>
                                <p:cTn id="50" presetID="0" presetClass="path" presetSubtype="0" accel="50000" decel="50000" fill="hold" grpId="0" nodeType="withEffect">
                                  <p:stCondLst>
                                    <p:cond delay="0"/>
                                  </p:stCondLst>
                                  <p:childTnLst>
                                    <p:animMotion origin="layout" path="M 0.00695 0.01759 L 0.72361 0.22292 " pathEditMode="relative" rAng="0" ptsTypes="AA">
                                      <p:cBhvr>
                                        <p:cTn id="51" dur="500" fill="hold"/>
                                        <p:tgtEl>
                                          <p:spTgt spid="60"/>
                                        </p:tgtEl>
                                        <p:attrNameLst>
                                          <p:attrName>ppt_x</p:attrName>
                                          <p:attrName>ppt_y</p:attrName>
                                        </p:attrNameLst>
                                      </p:cBhvr>
                                      <p:rCtr x="35833" y="10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6" grpId="0"/>
      <p:bldP spid="27" grpId="0" animBg="1"/>
      <p:bldP spid="52" grpId="0" animBg="1"/>
      <p:bldP spid="53" grpId="0" animBg="1"/>
      <p:bldP spid="54" grpId="0" animBg="1"/>
      <p:bldP spid="55" grpId="0" animBg="1"/>
      <p:bldP spid="56" grpId="0" animBg="1"/>
      <p:bldP spid="57" grpId="0" animBg="1"/>
      <p:bldP spid="58" grpId="0" animBg="1"/>
      <p:bldP spid="59" grpId="0" animBg="1"/>
      <p:bldP spid="60" grpId="0" animBg="1"/>
      <p:bldP spid="33" grpId="0" animBg="1"/>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0A16E4E7-6240-3A4D-A6E2-73D5B4FA814B}"/>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a:t>Key Idea</a:t>
            </a:r>
            <a:r>
              <a:rPr lang="en-US" dirty="0"/>
              <a:t>: In-Storage Filtering</a:t>
            </a:r>
            <a:endParaRPr lang="en-CH" dirty="0"/>
          </a:p>
        </p:txBody>
      </p:sp>
      <p:sp>
        <p:nvSpPr>
          <p:cNvPr id="31" name="Rectangle 30">
            <a:extLst>
              <a:ext uri="{FF2B5EF4-FFF2-40B4-BE49-F238E27FC236}">
                <a16:creationId xmlns:a16="http://schemas.microsoft.com/office/drawing/2014/main" id="{3B38894D-FB68-B24E-9D5F-2AD8A3884AEB}"/>
              </a:ext>
            </a:extLst>
          </p:cNvPr>
          <p:cNvSpPr/>
          <p:nvPr/>
        </p:nvSpPr>
        <p:spPr>
          <a:xfrm>
            <a:off x="1" y="5233752"/>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Non-matching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have potential matching locations and can skip alignment</a:t>
            </a:r>
          </a:p>
        </p:txBody>
      </p:sp>
      <p:pic>
        <p:nvPicPr>
          <p:cNvPr id="23" name="Graphic 22" descr="Filter">
            <a:extLst>
              <a:ext uri="{FF2B5EF4-FFF2-40B4-BE49-F238E27FC236}">
                <a16:creationId xmlns:a16="http://schemas.microsoft.com/office/drawing/2014/main" id="{E016CCEE-DD32-534E-B29D-D486E595FD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7" name="TextBox 26">
            <a:extLst>
              <a:ext uri="{FF2B5EF4-FFF2-40B4-BE49-F238E27FC236}">
                <a16:creationId xmlns:a16="http://schemas.microsoft.com/office/drawing/2014/main" id="{701FA4EA-1EC5-684B-ACB6-6B618B3ACE16}"/>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46" name="Rectangle 45">
            <a:extLst>
              <a:ext uri="{FF2B5EF4-FFF2-40B4-BE49-F238E27FC236}">
                <a16:creationId xmlns:a16="http://schemas.microsoft.com/office/drawing/2014/main" id="{16252BD6-E81D-774E-B217-0E78268A2455}"/>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7" name="Rectangle 46">
            <a:extLst>
              <a:ext uri="{FF2B5EF4-FFF2-40B4-BE49-F238E27FC236}">
                <a16:creationId xmlns:a16="http://schemas.microsoft.com/office/drawing/2014/main" id="{AD5DD12A-65AD-D047-ADD7-F69A1A2A4E9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8" name="Rectangle 47">
            <a:extLst>
              <a:ext uri="{FF2B5EF4-FFF2-40B4-BE49-F238E27FC236}">
                <a16:creationId xmlns:a16="http://schemas.microsoft.com/office/drawing/2014/main" id="{BE1A92AC-0255-0449-A490-549F83E19104}"/>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49" name="Rectangle 48">
            <a:extLst>
              <a:ext uri="{FF2B5EF4-FFF2-40B4-BE49-F238E27FC236}">
                <a16:creationId xmlns:a16="http://schemas.microsoft.com/office/drawing/2014/main" id="{202C3FD7-F724-4C45-AF22-D1FE70F45D07}"/>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0" name="Rectangle 49">
            <a:extLst>
              <a:ext uri="{FF2B5EF4-FFF2-40B4-BE49-F238E27FC236}">
                <a16:creationId xmlns:a16="http://schemas.microsoft.com/office/drawing/2014/main" id="{66028373-6D13-FE46-822D-6665058A07F2}"/>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1" name="Rectangle 50">
            <a:extLst>
              <a:ext uri="{FF2B5EF4-FFF2-40B4-BE49-F238E27FC236}">
                <a16:creationId xmlns:a16="http://schemas.microsoft.com/office/drawing/2014/main" id="{54D4533A-F368-B14F-9D17-73B2AC9B61F4}"/>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2" name="Rectangle 51">
            <a:extLst>
              <a:ext uri="{FF2B5EF4-FFF2-40B4-BE49-F238E27FC236}">
                <a16:creationId xmlns:a16="http://schemas.microsoft.com/office/drawing/2014/main" id="{5EF3DA5A-84E5-FA47-A104-F468BD1F32B1}"/>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3" name="Rectangle 52">
            <a:extLst>
              <a:ext uri="{FF2B5EF4-FFF2-40B4-BE49-F238E27FC236}">
                <a16:creationId xmlns:a16="http://schemas.microsoft.com/office/drawing/2014/main" id="{7671E869-4C18-1F4D-BDCE-18FC3B9FE175}"/>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4" name="Rectangle 53">
            <a:extLst>
              <a:ext uri="{FF2B5EF4-FFF2-40B4-BE49-F238E27FC236}">
                <a16:creationId xmlns:a16="http://schemas.microsoft.com/office/drawing/2014/main" id="{6C5B6CF7-93A9-FB4A-AD54-41CEAA4655B2}"/>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7" name="TextBox 56">
            <a:extLst>
              <a:ext uri="{FF2B5EF4-FFF2-40B4-BE49-F238E27FC236}">
                <a16:creationId xmlns:a16="http://schemas.microsoft.com/office/drawing/2014/main" id="{E1DE9BA9-8DA1-F24B-BE80-49C0F1FBB77F}"/>
              </a:ext>
            </a:extLst>
          </p:cNvPr>
          <p:cNvSpPr txBox="1"/>
          <p:nvPr/>
        </p:nvSpPr>
        <p:spPr>
          <a:xfrm>
            <a:off x="401293" y="3750196"/>
            <a:ext cx="2081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Filtered Reads</a:t>
            </a:r>
            <a:endPar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sp>
        <p:nvSpPr>
          <p:cNvPr id="21" name="Rounded Rectangle 20">
            <a:extLst>
              <a:ext uri="{FF2B5EF4-FFF2-40B4-BE49-F238E27FC236}">
                <a16:creationId xmlns:a16="http://schemas.microsoft.com/office/drawing/2014/main" id="{50576CD0-C7EF-B54A-95C4-329CB6109292}"/>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2" name="Rounded Rectangle 21">
            <a:extLst>
              <a:ext uri="{FF2B5EF4-FFF2-40B4-BE49-F238E27FC236}">
                <a16:creationId xmlns:a16="http://schemas.microsoft.com/office/drawing/2014/main" id="{53DD1F9D-0083-5945-BB36-749D9762E256}"/>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7E84C462-985F-2640-8B0F-31B31457E0D7}"/>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5" name="Rectangle 24">
            <a:extLst>
              <a:ext uri="{FF2B5EF4-FFF2-40B4-BE49-F238E27FC236}">
                <a16:creationId xmlns:a16="http://schemas.microsoft.com/office/drawing/2014/main" id="{BF5D7342-430B-5542-A930-5DC036F06B4B}"/>
              </a:ext>
            </a:extLst>
          </p:cNvPr>
          <p:cNvSpPr/>
          <p:nvPr/>
        </p:nvSpPr>
        <p:spPr>
          <a:xfrm>
            <a:off x="-223" y="4267200"/>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Exactly-matching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need expensive approximate string matching during alignment</a:t>
            </a:r>
          </a:p>
        </p:txBody>
      </p:sp>
    </p:spTree>
    <p:custDataLst>
      <p:tags r:id="rId1"/>
    </p:custDataLst>
    <p:extLst>
      <p:ext uri="{BB962C8B-B14F-4D97-AF65-F5344CB8AC3E}">
        <p14:creationId xmlns:p14="http://schemas.microsoft.com/office/powerpoint/2010/main" val="175683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1" nodeType="clickEffect">
                                  <p:stCondLst>
                                    <p:cond delay="0"/>
                                  </p:stCondLst>
                                  <p:childTnLst>
                                    <p:set>
                                      <p:cBhvr>
                                        <p:cTn id="26" dur="indefinite"/>
                                        <p:tgtEl>
                                          <p:spTgt spid="54"/>
                                        </p:tgtEl>
                                        <p:attrNameLst>
                                          <p:attrName>style.opacity</p:attrName>
                                        </p:attrNameLst>
                                      </p:cBhvr>
                                      <p:to>
                                        <p:strVal val="0.5"/>
                                      </p:to>
                                    </p:set>
                                    <p:animEffect filter="image" prLst="opacity: 0.5">
                                      <p:cBhvr rctx="IE">
                                        <p:cTn id="27" dur="indefinite"/>
                                        <p:tgtEl>
                                          <p:spTgt spid="54"/>
                                        </p:tgtEl>
                                      </p:cBhvr>
                                    </p:animEffect>
                                  </p:childTnLst>
                                </p:cTn>
                              </p:par>
                              <p:par>
                                <p:cTn id="28" presetID="9" presetClass="emph" presetSubtype="0" grpId="1" nodeType="withEffect">
                                  <p:stCondLst>
                                    <p:cond delay="0"/>
                                  </p:stCondLst>
                                  <p:childTnLst>
                                    <p:set>
                                      <p:cBhvr>
                                        <p:cTn id="29" dur="indefinite"/>
                                        <p:tgtEl>
                                          <p:spTgt spid="50"/>
                                        </p:tgtEl>
                                        <p:attrNameLst>
                                          <p:attrName>style.opacity</p:attrName>
                                        </p:attrNameLst>
                                      </p:cBhvr>
                                      <p:to>
                                        <p:strVal val="0.5"/>
                                      </p:to>
                                    </p:set>
                                    <p:animEffect filter="image" prLst="opacity: 0.5">
                                      <p:cBhvr rctx="IE">
                                        <p:cTn id="30" dur="indefinite"/>
                                        <p:tgtEl>
                                          <p:spTgt spid="50"/>
                                        </p:tgtEl>
                                      </p:cBhvr>
                                    </p:animEffect>
                                  </p:childTnLst>
                                </p:cTn>
                              </p:par>
                              <p:par>
                                <p:cTn id="31" presetID="9" presetClass="emph" presetSubtype="0" grpId="1" nodeType="withEffect">
                                  <p:stCondLst>
                                    <p:cond delay="0"/>
                                  </p:stCondLst>
                                  <p:childTnLst>
                                    <p:set>
                                      <p:cBhvr>
                                        <p:cTn id="32" dur="indefinite"/>
                                        <p:tgtEl>
                                          <p:spTgt spid="53"/>
                                        </p:tgtEl>
                                        <p:attrNameLst>
                                          <p:attrName>style.opacity</p:attrName>
                                        </p:attrNameLst>
                                      </p:cBhvr>
                                      <p:to>
                                        <p:strVal val="0.5"/>
                                      </p:to>
                                    </p:set>
                                    <p:animEffect filter="image" prLst="opacity: 0.5">
                                      <p:cBhvr rctx="IE">
                                        <p:cTn id="33" dur="indefinite"/>
                                        <p:tgtEl>
                                          <p:spTgt spid="53"/>
                                        </p:tgtEl>
                                      </p:cBhvr>
                                    </p:animEffect>
                                  </p:childTnLst>
                                </p:cTn>
                              </p:par>
                              <p:par>
                                <p:cTn id="34" presetID="9" presetClass="emph" presetSubtype="0" grpId="1" nodeType="withEffect">
                                  <p:stCondLst>
                                    <p:cond delay="0"/>
                                  </p:stCondLst>
                                  <p:childTnLst>
                                    <p:set>
                                      <p:cBhvr>
                                        <p:cTn id="35" dur="indefinite"/>
                                        <p:tgtEl>
                                          <p:spTgt spid="51"/>
                                        </p:tgtEl>
                                        <p:attrNameLst>
                                          <p:attrName>style.opacity</p:attrName>
                                        </p:attrNameLst>
                                      </p:cBhvr>
                                      <p:to>
                                        <p:strVal val="0.5"/>
                                      </p:to>
                                    </p:set>
                                    <p:animEffect filter="image" prLst="opacity: 0.5">
                                      <p:cBhvr rctx="IE">
                                        <p:cTn id="36" dur="indefinite"/>
                                        <p:tgtEl>
                                          <p:spTgt spid="51"/>
                                        </p:tgtEl>
                                      </p:cBhvr>
                                    </p:animEffect>
                                  </p:childTnLst>
                                </p:cTn>
                              </p:par>
                              <p:par>
                                <p:cTn id="37" presetID="9" presetClass="emph" presetSubtype="0" grpId="1" nodeType="withEffect">
                                  <p:stCondLst>
                                    <p:cond delay="0"/>
                                  </p:stCondLst>
                                  <p:childTnLst>
                                    <p:set>
                                      <p:cBhvr>
                                        <p:cTn id="38" dur="indefinite"/>
                                        <p:tgtEl>
                                          <p:spTgt spid="52"/>
                                        </p:tgtEl>
                                        <p:attrNameLst>
                                          <p:attrName>style.opacity</p:attrName>
                                        </p:attrNameLst>
                                      </p:cBhvr>
                                      <p:to>
                                        <p:strVal val="0.5"/>
                                      </p:to>
                                    </p:set>
                                    <p:animEffect filter="image" prLst="opacity: 0.5">
                                      <p:cBhvr rctx="IE">
                                        <p:cTn id="39" dur="indefinite"/>
                                        <p:tgtEl>
                                          <p:spTgt spid="52"/>
                                        </p:tgtEl>
                                      </p:cBhvr>
                                    </p:animEffect>
                                  </p:childTnLst>
                                </p:cTn>
                              </p:par>
                              <p:par>
                                <p:cTn id="40" presetID="9" presetClass="emph" presetSubtype="0" grpId="1" nodeType="withEffect">
                                  <p:stCondLst>
                                    <p:cond delay="0"/>
                                  </p:stCondLst>
                                  <p:childTnLst>
                                    <p:set>
                                      <p:cBhvr>
                                        <p:cTn id="41" dur="indefinite"/>
                                        <p:tgtEl>
                                          <p:spTgt spid="49"/>
                                        </p:tgtEl>
                                        <p:attrNameLst>
                                          <p:attrName>style.opacity</p:attrName>
                                        </p:attrNameLst>
                                      </p:cBhvr>
                                      <p:to>
                                        <p:strVal val="0.5"/>
                                      </p:to>
                                    </p:set>
                                    <p:animEffect filter="image" prLst="opacity: 0.5">
                                      <p:cBhvr rctx="IE">
                                        <p:cTn id="42" dur="indefinite"/>
                                        <p:tgtEl>
                                          <p:spTgt spid="4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2.77778E-6 2.96296E-6 L 0.69861 0.20046 " pathEditMode="relative" rAng="0" ptsTypes="AA">
                                      <p:cBhvr>
                                        <p:cTn id="48" dur="250" fill="hold"/>
                                        <p:tgtEl>
                                          <p:spTgt spid="46"/>
                                        </p:tgtEl>
                                        <p:attrNameLst>
                                          <p:attrName>ppt_x</p:attrName>
                                          <p:attrName>ppt_y</p:attrName>
                                        </p:attrNameLst>
                                      </p:cBhvr>
                                      <p:rCtr x="34931" y="10023"/>
                                    </p:animMotion>
                                  </p:childTnLst>
                                </p:cTn>
                              </p:par>
                            </p:childTnLst>
                          </p:cTn>
                        </p:par>
                        <p:par>
                          <p:cTn id="49" fill="hold">
                            <p:stCondLst>
                              <p:cond delay="250"/>
                            </p:stCondLst>
                            <p:childTnLst>
                              <p:par>
                                <p:cTn id="50" presetID="0" presetClass="path" presetSubtype="0" accel="50000" decel="50000" fill="hold" grpId="0" nodeType="afterEffect">
                                  <p:stCondLst>
                                    <p:cond delay="0"/>
                                  </p:stCondLst>
                                  <p:childTnLst>
                                    <p:animMotion origin="layout" path="M 2.77778E-6 3.7037E-6 L 0.70087 0.14213 " pathEditMode="relative" rAng="0" ptsTypes="AA">
                                      <p:cBhvr>
                                        <p:cTn id="51" dur="250" fill="hold"/>
                                        <p:tgtEl>
                                          <p:spTgt spid="47"/>
                                        </p:tgtEl>
                                        <p:attrNameLst>
                                          <p:attrName>ppt_x</p:attrName>
                                          <p:attrName>ppt_y</p:attrName>
                                        </p:attrNameLst>
                                      </p:cBhvr>
                                      <p:rCtr x="35035" y="7106"/>
                                    </p:animMotion>
                                  </p:childTnLst>
                                </p:cTn>
                              </p:par>
                            </p:childTnLst>
                          </p:cTn>
                        </p:par>
                        <p:par>
                          <p:cTn id="52" fill="hold">
                            <p:stCondLst>
                              <p:cond delay="500"/>
                            </p:stCondLst>
                            <p:childTnLst>
                              <p:par>
                                <p:cTn id="53" presetID="0" presetClass="path" presetSubtype="0" accel="50000" decel="50000" fill="hold" grpId="0" nodeType="afterEffect">
                                  <p:stCondLst>
                                    <p:cond delay="0"/>
                                  </p:stCondLst>
                                  <p:childTnLst>
                                    <p:animMotion origin="layout" path="M 2.77778E-6 4.44444E-6 L 0.71163 0.08657 " pathEditMode="relative" rAng="0" ptsTypes="AA">
                                      <p:cBhvr>
                                        <p:cTn id="54" dur="250" fill="hold"/>
                                        <p:tgtEl>
                                          <p:spTgt spid="48"/>
                                        </p:tgtEl>
                                        <p:attrNameLst>
                                          <p:attrName>ppt_x</p:attrName>
                                          <p:attrName>ppt_y</p:attrName>
                                        </p:attrNameLst>
                                      </p:cBhvr>
                                      <p:rCtr x="35573" y="4329"/>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7" grpId="0"/>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GenStore</a:t>
            </a:r>
          </a:p>
        </p:txBody>
      </p:sp>
      <p:sp>
        <p:nvSpPr>
          <p:cNvPr id="16" name="Rectangle 15">
            <a:extLst>
              <a:ext uri="{FF2B5EF4-FFF2-40B4-BE49-F238E27FC236}">
                <a16:creationId xmlns:a16="http://schemas.microsoft.com/office/drawing/2014/main" id="{4370B287-BAD8-4542-8D2C-4A8E6592DB15}"/>
              </a:ext>
            </a:extLst>
          </p:cNvPr>
          <p:cNvSpPr/>
          <p:nvPr/>
        </p:nvSpPr>
        <p:spPr>
          <a:xfrm>
            <a:off x="-1" y="3816725"/>
            <a:ext cx="9144000" cy="7487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17" name="Rectangle 16">
            <a:extLst>
              <a:ext uri="{FF2B5EF4-FFF2-40B4-BE49-F238E27FC236}">
                <a16:creationId xmlns:a16="http://schemas.microsoft.com/office/drawing/2014/main" id="{EBD1BA12-CAEE-1444-9A7D-EFF6CA2E8F96}"/>
              </a:ext>
            </a:extLst>
          </p:cNvPr>
          <p:cNvSpPr/>
          <p:nvPr/>
        </p:nvSpPr>
        <p:spPr>
          <a:xfrm>
            <a:off x="-1" y="4673964"/>
            <a:ext cx="9144000" cy="74872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27" name="Rectangle 26">
            <a:extLst>
              <a:ext uri="{FF2B5EF4-FFF2-40B4-BE49-F238E27FC236}">
                <a16:creationId xmlns:a16="http://schemas.microsoft.com/office/drawing/2014/main" id="{6D3C8E0D-B892-A54E-B98B-2BF91DABD861}"/>
              </a:ext>
            </a:extLst>
          </p:cNvPr>
          <p:cNvSpPr/>
          <p:nvPr/>
        </p:nvSpPr>
        <p:spPr>
          <a:xfrm>
            <a:off x="-1" y="5504396"/>
            <a:ext cx="9144000" cy="9207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GenStore</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provides significant speedup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1.4x - 33.6x</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and  </a:t>
            </a:r>
          </a:p>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energy reduction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(3.9x – 29.2x) </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at low cost</a:t>
            </a:r>
          </a:p>
        </p:txBody>
      </p:sp>
      <p:pic>
        <p:nvPicPr>
          <p:cNvPr id="25" name="Graphic 24" descr="Filter">
            <a:extLst>
              <a:ext uri="{FF2B5EF4-FFF2-40B4-BE49-F238E27FC236}">
                <a16:creationId xmlns:a16="http://schemas.microsoft.com/office/drawing/2014/main" id="{8B25414C-F63C-6F43-896D-900C1C6031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8" name="TextBox 27">
            <a:extLst>
              <a:ext uri="{FF2B5EF4-FFF2-40B4-BE49-F238E27FC236}">
                <a16:creationId xmlns:a16="http://schemas.microsoft.com/office/drawing/2014/main" id="{85A1149C-150A-D144-A3DF-0426926EEAFF}"/>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24" name="Rounded Rectangle 23">
            <a:extLst>
              <a:ext uri="{FF2B5EF4-FFF2-40B4-BE49-F238E27FC236}">
                <a16:creationId xmlns:a16="http://schemas.microsoft.com/office/drawing/2014/main" id="{ADF88CDD-0907-5444-A601-79E5591035C3}"/>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6" name="Rounded Rectangle 25">
            <a:extLst>
              <a:ext uri="{FF2B5EF4-FFF2-40B4-BE49-F238E27FC236}">
                <a16:creationId xmlns:a16="http://schemas.microsoft.com/office/drawing/2014/main" id="{F9B73524-4D68-1F49-A997-CA80B3318EBB}"/>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3" name="Rounded Rectangle 32">
            <a:extLst>
              <a:ext uri="{FF2B5EF4-FFF2-40B4-BE49-F238E27FC236}">
                <a16:creationId xmlns:a16="http://schemas.microsoft.com/office/drawing/2014/main" id="{BCDB42AB-3D54-2344-AEEE-31EFE51B1B0E}"/>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B09568AC-8F7F-2B41-B1AD-ECC78E17C170}"/>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GenStore-Enabled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1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14" name="TextBox 13">
            <a:extLst>
              <a:ext uri="{FF2B5EF4-FFF2-40B4-BE49-F238E27FC236}">
                <a16:creationId xmlns:a16="http://schemas.microsoft.com/office/drawing/2014/main" id="{D7160C5E-41BC-2B49-BA56-FA2AE0BE124C}"/>
              </a:ext>
            </a:extLst>
          </p:cNvPr>
          <p:cNvSpPr txBox="1"/>
          <p:nvPr/>
        </p:nvSpPr>
        <p:spPr>
          <a:xfrm>
            <a:off x="646760" y="36370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186C003-ED69-D042-A19F-C0D5BD294DB6}"/>
              </a:ext>
            </a:extLst>
          </p:cNvPr>
          <p:cNvSpPr txBox="1"/>
          <p:nvPr/>
        </p:nvSpPr>
        <p:spPr>
          <a:xfrm>
            <a:off x="646759" y="4494329"/>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4716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7" grpId="0" uiExpand="1" bldLvl="2" animBg="1"/>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1102740"/>
            <a:ext cx="8610600" cy="512365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Introduction to Memory-Centric Computing Systems</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Invited Talk by Prof. </a:t>
            </a:r>
            <a:r>
              <a:rPr lang="en-US" dirty="0" err="1">
                <a:latin typeface="Tahoma" panose="020B0604030504040204" pitchFamily="34" charset="0"/>
                <a:ea typeface="Tahoma" panose="020B0604030504040204" pitchFamily="34" charset="0"/>
                <a:cs typeface="Tahoma" panose="020B0604030504040204" pitchFamily="34" charset="0"/>
              </a:rPr>
              <a:t>Minsoo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Rhu</a:t>
            </a:r>
            <a:r>
              <a:rPr lang="en-US" dirty="0">
                <a:latin typeface="Tahoma" panose="020B0604030504040204" pitchFamily="34" charset="0"/>
                <a:ea typeface="Tahoma" panose="020B0604030504040204" pitchFamily="34" charset="0"/>
                <a:cs typeface="Tahoma" panose="020B0604030504040204" pitchFamily="34" charset="0"/>
              </a:rPr>
              <a:t>: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a:t>
            </a:r>
            <a:r>
              <a:rPr lang="en-US" i="1" dirty="0">
                <a:latin typeface="Tahoma" panose="020B0604030504040204" pitchFamily="34" charset="0"/>
                <a:ea typeface="Tahoma" panose="020B0604030504040204" pitchFamily="34" charset="0"/>
                <a:cs typeface="Tahoma" panose="020B0604030504040204" pitchFamily="34" charset="0"/>
              </a:rPr>
              <a:t>Memory-Centric Computing Systems – For AI and Beyond”</a:t>
            </a:r>
            <a:r>
              <a:rPr lang="en-US" dirty="0">
                <a:latin typeface="Tahoma" panose="020B0604030504040204" pitchFamily="34" charset="0"/>
                <a:ea typeface="Tahoma" panose="020B0604030504040204" pitchFamily="34" charset="0"/>
                <a:cs typeface="Tahoma" panose="020B0604030504040204" pitchFamily="34" charset="0"/>
              </a:rPr>
              <a:t> </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Coffee Break </a:t>
            </a:r>
            <a:br>
              <a:rPr lang="en-US" dirty="0">
                <a:latin typeface="Tahoma" panose="020B0604030504040204" pitchFamily="34" charset="0"/>
                <a:ea typeface="Tahoma" panose="020B0604030504040204" pitchFamily="34" charset="0"/>
                <a:cs typeface="Tahoma" panose="020B0604030504040204" pitchFamily="34" charset="0"/>
              </a:rPr>
            </a:br>
            <a:r>
              <a:rPr lang="en-US" sz="800" dirty="0">
                <a:latin typeface="Tahoma" panose="020B0604030504040204" pitchFamily="34" charset="0"/>
                <a:ea typeface="Tahoma" panose="020B0604030504040204" pitchFamily="34" charset="0"/>
                <a:cs typeface="Tahoma" panose="020B0604030504040204" pitchFamily="34" charset="0"/>
              </a:rPr>
              <a:t>	</a:t>
            </a:r>
          </a:p>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Real-World Processing-Near-Memory Systems</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Processing-Using-Memory Architectures for Bulk Bitwise Op.</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Invited Talk by Prof. Saugata Ghose: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a:t>
            </a:r>
            <a:r>
              <a:rPr lang="en-US" i="1" dirty="0">
                <a:latin typeface="Tahoma" panose="020B0604030504040204" pitchFamily="34" charset="0"/>
                <a:ea typeface="Tahoma" panose="020B0604030504040204" pitchFamily="34" charset="0"/>
                <a:cs typeface="Tahoma" panose="020B0604030504040204" pitchFamily="34" charset="0"/>
              </a:rPr>
              <a:t>RACER and ReRAM PUM”</a:t>
            </a:r>
            <a:br>
              <a:rPr lang="en-US" i="1"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PIM Programming &amp; Infrastructure for PIM Research</a:t>
            </a:r>
          </a:p>
          <a:p>
            <a:pPr marL="0" indent="0">
              <a:buNone/>
            </a:pP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Closing Remarks </a:t>
            </a: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rPr>
            </a:b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4077401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144000" cy="1066800"/>
          </a:xfrm>
        </p:spPr>
        <p:txBody>
          <a:bodyPr/>
          <a:lstStyle/>
          <a:p>
            <a:r>
              <a:rPr lang="en-US" dirty="0"/>
              <a:t>In-Storage Genomic Data Filtering </a:t>
            </a:r>
            <a:r>
              <a:rPr lang="en-US" sz="2200" b="1" dirty="0">
                <a:solidFill>
                  <a:srgbClr val="006633"/>
                </a:solidFill>
              </a:rPr>
              <a:t>[ASPLOS 2022]</a:t>
            </a:r>
            <a:r>
              <a:rPr lang="en-US" sz="2200" dirty="0"/>
              <a:t> </a:t>
            </a:r>
            <a:endParaRPr lang="en-US" dirty="0"/>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31993674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923071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
        <p:nvSpPr>
          <p:cNvPr id="4" name="Slide Number Placeholder 2">
            <a:extLst>
              <a:ext uri="{FF2B5EF4-FFF2-40B4-BE49-F238E27FC236}">
                <a16:creationId xmlns:a16="http://schemas.microsoft.com/office/drawing/2014/main" id="{B3A6BFFB-90AE-97D7-D551-43C419435C9A}"/>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22</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18556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4" name="Slide Number Placeholder 2">
            <a:extLst>
              <a:ext uri="{FF2B5EF4-FFF2-40B4-BE49-F238E27FC236}">
                <a16:creationId xmlns:a16="http://schemas.microsoft.com/office/drawing/2014/main" id="{11D7D7FD-81D3-66FA-2B57-A8F45F5F3718}"/>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23</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1290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
        <p:nvSpPr>
          <p:cNvPr id="4" name="Slide Number Placeholder 2">
            <a:extLst>
              <a:ext uri="{FF2B5EF4-FFF2-40B4-BE49-F238E27FC236}">
                <a16:creationId xmlns:a16="http://schemas.microsoft.com/office/drawing/2014/main" id="{332F0445-3D08-B981-14A6-70B0313CB4FB}"/>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24</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65884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2.3X and 2.2X</a:t>
            </a:r>
          </a:p>
        </p:txBody>
      </p:sp>
      <p:sp>
        <p:nvSpPr>
          <p:cNvPr id="3" name="Slide Number Placeholder 2">
            <a:extLst>
              <a:ext uri="{FF2B5EF4-FFF2-40B4-BE49-F238E27FC236}">
                <a16:creationId xmlns:a16="http://schemas.microsoft.com/office/drawing/2014/main" id="{BC89F45E-EA00-7042-34EF-2499AA95188C}"/>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25</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0938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4" name="Slide Number Placeholder 2">
            <a:extLst>
              <a:ext uri="{FF2B5EF4-FFF2-40B4-BE49-F238E27FC236}">
                <a16:creationId xmlns:a16="http://schemas.microsoft.com/office/drawing/2014/main" id="{43B99FF9-B452-A126-3A95-8A86EF1998B2}"/>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26</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67856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
        <p:nvSpPr>
          <p:cNvPr id="4" name="Slide Number Placeholder 2">
            <a:extLst>
              <a:ext uri="{FF2B5EF4-FFF2-40B4-BE49-F238E27FC236}">
                <a16:creationId xmlns:a16="http://schemas.microsoft.com/office/drawing/2014/main" id="{94D2685E-23C0-E904-C740-FA6A96E23852}"/>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27</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0169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560784"/>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4" name="Slide Number Placeholder 2">
            <a:extLst>
              <a:ext uri="{FF2B5EF4-FFF2-40B4-BE49-F238E27FC236}">
                <a16:creationId xmlns:a16="http://schemas.microsoft.com/office/drawing/2014/main" id="{F80DBA3C-8255-917C-D304-30E2283E5F6C}"/>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28</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3498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1" cy="963950"/>
            <a:chOff x="1867295" y="5514549"/>
            <a:chExt cx="6500484"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67296" y="5566577"/>
              <a:ext cx="6500483"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reduces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program runtime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4" name="Slide Number Placeholder 2">
            <a:extLst>
              <a:ext uri="{FF2B5EF4-FFF2-40B4-BE49-F238E27FC236}">
                <a16:creationId xmlns:a16="http://schemas.microsoft.com/office/drawing/2014/main" id="{0B26BC96-BF7B-E680-F851-F8A067FD924C}"/>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29</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4769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432FF"/>
                </a:solidFill>
              </a:rPr>
              <a:t>1. Processing near Memory</a:t>
            </a:r>
          </a:p>
          <a:p>
            <a:pPr algn="l"/>
            <a:r>
              <a:rPr lang="en-US" sz="3600" dirty="0"/>
              <a:t>2. Processing using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992158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br>
              <a:rPr lang="en-US" sz="1700" dirty="0">
                <a:solidFill>
                  <a:srgbClr val="0000FF"/>
                </a:solidFill>
              </a:rPr>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pPr marL="0" indent="0">
              <a:buNone/>
            </a:pP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3820133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"Transparent Offloading and Mapping (TOM): Enabling Programmer-Transparent Near-Data Processing in GPU Systems"</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
        <p:nvSpPr>
          <p:cNvPr id="5" name="Slide Number Placeholder 2">
            <a:extLst>
              <a:ext uri="{FF2B5EF4-FFF2-40B4-BE49-F238E27FC236}">
                <a16:creationId xmlns:a16="http://schemas.microsoft.com/office/drawing/2014/main" id="{8044268D-2D21-753F-DE26-43AA6C0A7A19}"/>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31</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87664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Onur Mutlu, and Chita R. Das,</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"Scheduling Techniques for GPU Architectures with Processing-In-Memory Capabilities"</a:t>
            </a:r>
            <a:br>
              <a:rPr lang="en-US" sz="2000" dirty="0">
                <a:solidFill>
                  <a:srgbClr val="0432FF"/>
                </a:solidFill>
              </a:rPr>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3678925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Pointer Chasing in 3D-Stacked Memory: Challenges, Mechanisms, Evaluation"</a:t>
            </a:r>
            <a:br>
              <a:rPr lang="en-US" sz="2000" dirty="0">
                <a:solidFill>
                  <a:srgbClr val="0432FF"/>
                </a:solidFill>
              </a:rPr>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4111043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Dependent Cache Misses with an Enhanced Memory Controller"</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3365760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75C9-5965-11A5-030C-EED3F0E83C8F}"/>
              </a:ext>
            </a:extLst>
          </p:cNvPr>
          <p:cNvSpPr>
            <a:spLocks noGrp="1"/>
          </p:cNvSpPr>
          <p:nvPr>
            <p:ph type="title"/>
          </p:nvPr>
        </p:nvSpPr>
        <p:spPr/>
        <p:txBody>
          <a:bodyPr/>
          <a:lstStyle/>
          <a:p>
            <a:r>
              <a:rPr lang="en-US" dirty="0"/>
              <a:t>Accelerating Runahead Execution </a:t>
            </a:r>
          </a:p>
        </p:txBody>
      </p:sp>
      <p:sp>
        <p:nvSpPr>
          <p:cNvPr id="3" name="Content Placeholder 2">
            <a:extLst>
              <a:ext uri="{FF2B5EF4-FFF2-40B4-BE49-F238E27FC236}">
                <a16:creationId xmlns:a16="http://schemas.microsoft.com/office/drawing/2014/main" id="{DD685628-8E0B-E342-0884-0EB3CA4B8E0E}"/>
              </a:ext>
            </a:extLst>
          </p:cNvPr>
          <p:cNvSpPr>
            <a:spLocks noGrp="1"/>
          </p:cNvSpPr>
          <p:nvPr>
            <p:ph idx="1"/>
          </p:nvPr>
        </p:nvSpPr>
        <p:spPr/>
        <p:txBody>
          <a:bodyPr/>
          <a:lstStyle/>
          <a:p>
            <a:r>
              <a:rPr lang="en-IN" sz="1800" b="0" i="0" u="none" strike="noStrike" dirty="0">
                <a:solidFill>
                  <a:srgbClr val="000000"/>
                </a:solidFill>
                <a:effectLst/>
              </a:rPr>
              <a:t>Milad Hashemi, </a:t>
            </a:r>
            <a:r>
              <a:rPr lang="en-IN" sz="1800" b="0" i="0" strike="noStrike" dirty="0" err="1">
                <a:solidFill>
                  <a:srgbClr val="000000"/>
                </a:solidFill>
                <a:effectLst/>
              </a:rPr>
              <a:t>Onur</a:t>
            </a:r>
            <a:r>
              <a:rPr lang="en-IN" sz="1800" b="0" i="0" strike="noStrike" dirty="0">
                <a:solidFill>
                  <a:srgbClr val="000000"/>
                </a:solidFill>
                <a:effectLst/>
              </a:rPr>
              <a:t> </a:t>
            </a:r>
            <a:r>
              <a:rPr lang="en-IN" sz="1800" b="0" i="0" strike="noStrike" dirty="0" err="1">
                <a:solidFill>
                  <a:srgbClr val="000000"/>
                </a:solidFill>
                <a:effectLst/>
              </a:rPr>
              <a:t>Mutlu</a:t>
            </a:r>
            <a:r>
              <a:rPr lang="en-IN" sz="1800" b="0" i="0" u="none" strike="noStrike" dirty="0">
                <a:solidFill>
                  <a:srgbClr val="000000"/>
                </a:solidFill>
                <a:effectLst/>
              </a:rPr>
              <a:t>, and Yale N. </a:t>
            </a:r>
            <a:r>
              <a:rPr lang="en-IN" sz="1800" b="0" i="0" u="none" strike="noStrike" dirty="0" err="1">
                <a:solidFill>
                  <a:srgbClr val="000000"/>
                </a:solidFill>
                <a:effectLst/>
              </a:rPr>
              <a:t>Patt</a:t>
            </a:r>
            <a:r>
              <a:rPr lang="en-IN" sz="1800" b="0" i="0" u="none" strike="noStrike" dirty="0">
                <a:solidFill>
                  <a:srgbClr val="000000"/>
                </a:solidFill>
                <a:effectLst/>
              </a:rPr>
              <a:t>,</a:t>
            </a:r>
            <a:br>
              <a:rPr lang="en-IN" sz="1800" b="0" i="0" u="none" strike="noStrike" dirty="0">
                <a:solidFill>
                  <a:srgbClr val="000000"/>
                </a:solidFill>
                <a:effectLst/>
              </a:rPr>
            </a:br>
            <a:r>
              <a:rPr lang="en-IN" sz="1800" b="1" i="0" u="none" strike="noStrike" dirty="0">
                <a:solidFill>
                  <a:srgbClr val="0000FF"/>
                </a:solidFill>
                <a:effectLst/>
                <a:hlinkClick r:id="rId2">
                  <a:extLst>
                    <a:ext uri="{A12FA001-AC4F-418D-AE19-62706E023703}">
                      <ahyp:hlinkClr xmlns:ahyp="http://schemas.microsoft.com/office/drawing/2018/hyperlinkcolor" val="tx"/>
                    </a:ext>
                  </a:extLst>
                </a:hlinkClick>
              </a:rPr>
              <a:t>"Continuous Runahead: Transparent Hardware Acceleration for Memory Intensive Workloads"</a:t>
            </a:r>
            <a:br>
              <a:rPr lang="en-IN" sz="1800" b="0" i="0" u="none" strike="noStrike" dirty="0">
                <a:solidFill>
                  <a:srgbClr val="000000"/>
                </a:solidFill>
                <a:effectLst/>
              </a:rPr>
            </a:br>
            <a:r>
              <a:rPr lang="en-IN" sz="1800" b="0" i="1" u="none" strike="noStrike" dirty="0">
                <a:solidFill>
                  <a:srgbClr val="000000"/>
                </a:solidFill>
                <a:effectLst/>
              </a:rPr>
              <a:t>Proceedings of the </a:t>
            </a:r>
            <a:r>
              <a:rPr lang="en-IN" sz="1800" b="0" i="1" u="none" strike="noStrike" dirty="0">
                <a:solidFill>
                  <a:srgbClr val="000000"/>
                </a:solidFill>
                <a:effectLst/>
                <a:hlinkClick r:id="rId3"/>
              </a:rPr>
              <a:t>49th International Symposium on Microarchitecture</a:t>
            </a:r>
            <a:r>
              <a:rPr lang="en-IN" sz="1800" b="0" i="1" u="none" strike="noStrike" dirty="0">
                <a:solidFill>
                  <a:srgbClr val="000000"/>
                </a:solidFill>
                <a:effectLst/>
              </a:rPr>
              <a:t> (</a:t>
            </a:r>
            <a:r>
              <a:rPr lang="en-IN" sz="1800" b="1" i="1" u="none" strike="noStrike" dirty="0">
                <a:solidFill>
                  <a:srgbClr val="000000"/>
                </a:solidFill>
                <a:effectLst/>
              </a:rPr>
              <a:t>MICRO</a:t>
            </a:r>
            <a:r>
              <a:rPr lang="en-IN" sz="1800" b="0" i="1" u="none" strike="noStrike" dirty="0">
                <a:solidFill>
                  <a:srgbClr val="000000"/>
                </a:solidFill>
                <a:effectLst/>
              </a:rPr>
              <a:t>)</a:t>
            </a:r>
            <a:r>
              <a:rPr lang="en-IN" sz="1800" b="0" i="0" u="none" strike="noStrike" dirty="0">
                <a:solidFill>
                  <a:srgbClr val="000000"/>
                </a:solidFill>
                <a:effectLst/>
              </a:rPr>
              <a:t>, Taipei, Taiwan, October 2016. </a:t>
            </a:r>
            <a:br>
              <a:rPr lang="en-IN" sz="1800" b="0" i="0" u="none" strike="noStrike" dirty="0">
                <a:solidFill>
                  <a:srgbClr val="000000"/>
                </a:solidFill>
                <a:effectLst/>
              </a:rPr>
            </a:br>
            <a:r>
              <a:rPr lang="en-IN" sz="1800" b="0" i="0" u="none" strike="noStrike" dirty="0">
                <a:solidFill>
                  <a:srgbClr val="000000"/>
                </a:solidFill>
                <a:effectLst/>
              </a:rPr>
              <a:t>[</a:t>
            </a:r>
            <a:r>
              <a:rPr lang="en-IN" sz="1800" b="0" i="0" u="none" strike="noStrike" dirty="0">
                <a:solidFill>
                  <a:srgbClr val="000000"/>
                </a:solidFill>
                <a:effectLst/>
                <a:hlinkClick r:id="rId4"/>
              </a:rPr>
              <a:t>Slides (pptx)</a:t>
            </a:r>
            <a:r>
              <a:rPr lang="en-IN" sz="1800" b="0" i="0" u="none" strike="noStrike" dirty="0">
                <a:solidFill>
                  <a:srgbClr val="000000"/>
                </a:solidFill>
                <a:effectLst/>
              </a:rPr>
              <a:t> </a:t>
            </a:r>
            <a:r>
              <a:rPr lang="en-IN" sz="1800" b="0" i="0" u="none" strike="noStrike" dirty="0">
                <a:solidFill>
                  <a:srgbClr val="000000"/>
                </a:solidFill>
                <a:effectLst/>
                <a:hlinkClick r:id="rId5"/>
              </a:rPr>
              <a:t>(pdf)</a:t>
            </a:r>
            <a:r>
              <a:rPr lang="en-IN" sz="1800" b="0" i="0" u="none" strike="noStrike" dirty="0">
                <a:solidFill>
                  <a:srgbClr val="000000"/>
                </a:solidFill>
                <a:effectLst/>
              </a:rPr>
              <a:t>] [</a:t>
            </a:r>
            <a:r>
              <a:rPr lang="en-IN" sz="1800" b="0" i="0" u="none" strike="noStrike" dirty="0">
                <a:solidFill>
                  <a:srgbClr val="000000"/>
                </a:solidFill>
                <a:effectLst/>
                <a:hlinkClick r:id="rId6"/>
              </a:rPr>
              <a:t>Lightning Session Slides (pdf)</a:t>
            </a:r>
            <a:r>
              <a:rPr lang="en-IN" sz="1800" b="0" i="0" u="none" strike="noStrike" dirty="0">
                <a:solidFill>
                  <a:srgbClr val="000000"/>
                </a:solidFill>
                <a:effectLst/>
              </a:rPr>
              <a:t>] [</a:t>
            </a:r>
            <a:r>
              <a:rPr lang="en-IN" sz="1800" b="0" i="0" u="none" strike="noStrike" dirty="0">
                <a:solidFill>
                  <a:srgbClr val="000000"/>
                </a:solidFill>
                <a:effectLst/>
                <a:hlinkClick r:id="rId7"/>
              </a:rPr>
              <a:t>Poster (pptx)</a:t>
            </a:r>
            <a:r>
              <a:rPr lang="en-IN" sz="1800" b="0" i="0" u="none" strike="noStrike" dirty="0">
                <a:solidFill>
                  <a:srgbClr val="000000"/>
                </a:solidFill>
                <a:effectLst/>
              </a:rPr>
              <a:t> </a:t>
            </a:r>
            <a:r>
              <a:rPr lang="en-IN" sz="1800" b="0" i="0" u="none" strike="noStrike" dirty="0">
                <a:solidFill>
                  <a:srgbClr val="000000"/>
                </a:solidFill>
                <a:effectLst/>
                <a:hlinkClick r:id="rId8"/>
              </a:rPr>
              <a:t>(pdf)</a:t>
            </a:r>
            <a:r>
              <a:rPr lang="en-IN" sz="1800" b="0" i="0" u="none" strike="noStrike" dirty="0">
                <a:solidFill>
                  <a:srgbClr val="000000"/>
                </a:solidFill>
                <a:effectLst/>
              </a:rPr>
              <a:t>] </a:t>
            </a:r>
            <a:br>
              <a:rPr lang="en-IN" sz="1800" b="0" i="0" u="none" strike="noStrike" dirty="0">
                <a:solidFill>
                  <a:srgbClr val="000000"/>
                </a:solidFill>
                <a:effectLst/>
              </a:rPr>
            </a:br>
            <a:r>
              <a:rPr lang="en-IN" sz="1800" b="1" i="1" u="none" strike="noStrike" dirty="0">
                <a:solidFill>
                  <a:srgbClr val="FF0000"/>
                </a:solidFill>
                <a:effectLst/>
              </a:rPr>
              <a:t>Best paper session.</a:t>
            </a:r>
            <a:r>
              <a:rPr lang="en-IN" sz="1800" b="0" i="0" u="none" strike="noStrike" dirty="0">
                <a:solidFill>
                  <a:srgbClr val="FF0000"/>
                </a:solidFill>
                <a:effectLst/>
              </a:rPr>
              <a:t> </a:t>
            </a:r>
          </a:p>
          <a:p>
            <a:endParaRPr lang="en-US" sz="1800" dirty="0"/>
          </a:p>
        </p:txBody>
      </p:sp>
      <p:sp>
        <p:nvSpPr>
          <p:cNvPr id="4" name="Slide Number Placeholder 3">
            <a:extLst>
              <a:ext uri="{FF2B5EF4-FFF2-40B4-BE49-F238E27FC236}">
                <a16:creationId xmlns:a16="http://schemas.microsoft.com/office/drawing/2014/main" id="{ACF26F5B-8089-AF12-92ED-C71919263E0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40C8-74D7-164B-89BA-8F954C36C301}"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8" name="Picture 7">
            <a:extLst>
              <a:ext uri="{FF2B5EF4-FFF2-40B4-BE49-F238E27FC236}">
                <a16:creationId xmlns:a16="http://schemas.microsoft.com/office/drawing/2014/main" id="{8F865AEC-3A83-41D2-A2B3-73AA459288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12" y="4005064"/>
            <a:ext cx="9246503" cy="2016224"/>
          </a:xfrm>
          <a:prstGeom prst="rect">
            <a:avLst/>
          </a:prstGeom>
        </p:spPr>
      </p:pic>
    </p:spTree>
    <p:extLst>
      <p:ext uri="{BB962C8B-B14F-4D97-AF65-F5344CB8AC3E}">
        <p14:creationId xmlns:p14="http://schemas.microsoft.com/office/powerpoint/2010/main" val="351395433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"NERO: A Near High-Bandwidth Memory Stencil Accelerator for Weather Prediction Modeling"</a:t>
            </a:r>
            <a:br>
              <a:rPr lang="en-US" sz="1800" dirty="0">
                <a:solidFill>
                  <a:srgbClr val="0432FF"/>
                </a:solidFill>
              </a:rPr>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5056257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solidFill>
                  <a:srgbClr val="0432FF"/>
                </a:solidFill>
              </a:rPr>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86243661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Sequence-to-Graph Mapping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dirty="0" err="1"/>
              <a:t>Damla</a:t>
            </a:r>
            <a:r>
              <a:rPr lang="en-US" sz="1600" dirty="0"/>
              <a:t> </a:t>
            </a:r>
            <a:r>
              <a:rPr lang="en-US" sz="1600" dirty="0" err="1"/>
              <a:t>Senol</a:t>
            </a:r>
            <a:r>
              <a:rPr lang="en-US" sz="1600" dirty="0"/>
              <a:t> Cali, Konstantinos </a:t>
            </a:r>
            <a:r>
              <a:rPr lang="en-US" sz="1600" dirty="0" err="1"/>
              <a:t>Kanellopoulos</a:t>
            </a:r>
            <a:r>
              <a:rPr lang="en-US" sz="1600" dirty="0"/>
              <a:t>, Joel </a:t>
            </a:r>
            <a:r>
              <a:rPr lang="en-US" sz="1600" dirty="0" err="1"/>
              <a:t>Lindegger</a:t>
            </a:r>
            <a:r>
              <a:rPr lang="en-US" sz="1600" dirty="0"/>
              <a:t>, </a:t>
            </a:r>
            <a:r>
              <a:rPr lang="en-US" sz="1600" dirty="0" err="1"/>
              <a:t>Zulal</a:t>
            </a:r>
            <a:r>
              <a:rPr lang="en-US" sz="1600" dirty="0"/>
              <a:t> </a:t>
            </a:r>
            <a:r>
              <a:rPr lang="en-US" sz="1600" dirty="0" err="1"/>
              <a:t>Bingol</a:t>
            </a:r>
            <a:r>
              <a:rPr lang="en-US" sz="1600" dirty="0"/>
              <a:t>, Gurpreet S. Kalsi, </a:t>
            </a:r>
            <a:r>
              <a:rPr lang="en-US" sz="1600" dirty="0" err="1"/>
              <a:t>Ziyi</a:t>
            </a:r>
            <a:r>
              <a:rPr lang="en-US" sz="1600" dirty="0"/>
              <a:t> </a:t>
            </a:r>
            <a:r>
              <a:rPr lang="en-US" sz="1600" dirty="0" err="1"/>
              <a:t>Zuo</a:t>
            </a:r>
            <a:r>
              <a:rPr lang="en-US" sz="1600" dirty="0"/>
              <a:t>, Can </a:t>
            </a:r>
            <a:r>
              <a:rPr lang="en-US" sz="1600" dirty="0" err="1"/>
              <a:t>Firtina</a:t>
            </a:r>
            <a:r>
              <a:rPr lang="en-US" sz="1600" dirty="0"/>
              <a:t>, </a:t>
            </a:r>
            <a:r>
              <a:rPr lang="en-US" sz="1600" dirty="0" err="1"/>
              <a:t>Meryem</a:t>
            </a:r>
            <a:r>
              <a:rPr lang="en-US" sz="1600" dirty="0"/>
              <a:t> Banu </a:t>
            </a:r>
            <a:r>
              <a:rPr lang="en-US" sz="1600" dirty="0" err="1"/>
              <a:t>Cavlak</a:t>
            </a:r>
            <a:r>
              <a:rPr lang="en-US" sz="1600" dirty="0"/>
              <a:t>, </a:t>
            </a:r>
            <a:r>
              <a:rPr lang="en-US" sz="1600" dirty="0" err="1"/>
              <a:t>Jeremie</a:t>
            </a:r>
            <a:r>
              <a:rPr lang="en-US" sz="1600" dirty="0"/>
              <a:t> Kim, Nika </a:t>
            </a:r>
            <a:r>
              <a:rPr lang="en-US" sz="1600" dirty="0" err="1"/>
              <a:t>MansouriGhiasi</a:t>
            </a:r>
            <a:r>
              <a:rPr lang="en-US" sz="1600" dirty="0"/>
              <a:t>, Gagandeep Singh, Juan Gomez-Luna, Nour </a:t>
            </a:r>
            <a:r>
              <a:rPr lang="en-US" sz="1600" dirty="0" err="1"/>
              <a:t>Almadhoun</a:t>
            </a:r>
            <a:r>
              <a:rPr lang="en-US" sz="1600" dirty="0"/>
              <a:t> </a:t>
            </a:r>
            <a:r>
              <a:rPr lang="en-US" sz="1600" dirty="0" err="1"/>
              <a:t>Alserr</a:t>
            </a:r>
            <a:r>
              <a:rPr lang="en-US" sz="1600" dirty="0"/>
              <a:t>, Mohammed </a:t>
            </a:r>
            <a:r>
              <a:rPr lang="en-US" sz="1600" dirty="0" err="1"/>
              <a:t>Alser</a:t>
            </a:r>
            <a:r>
              <a:rPr lang="en-US" sz="1600" dirty="0"/>
              <a:t>, Sreenivas </a:t>
            </a:r>
            <a:r>
              <a:rPr lang="en-US" sz="1600" dirty="0" err="1"/>
              <a:t>Subramoney</a:t>
            </a:r>
            <a:r>
              <a:rPr lang="en-US" sz="1600" dirty="0"/>
              <a:t>, Can </a:t>
            </a:r>
            <a:r>
              <a:rPr lang="en-US" sz="1600" dirty="0" err="1"/>
              <a:t>Alkan</a:t>
            </a:r>
            <a:r>
              <a:rPr lang="en-US" sz="1600" dirty="0"/>
              <a:t>, </a:t>
            </a:r>
            <a:r>
              <a:rPr lang="en-US" sz="1600" dirty="0" err="1"/>
              <a:t>Saugata</a:t>
            </a:r>
            <a:r>
              <a:rPr lang="en-US" sz="1600" dirty="0"/>
              <a:t> Ghose,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"SeGraM: A Universal Hardware Accelerator for Genomic Sequence-to-Graph and Sequence-to-Sequence Mapping"</a:t>
            </a:r>
            <a:br>
              <a:rPr lang="en-US" sz="1600" dirty="0"/>
            </a:br>
            <a:r>
              <a:rPr lang="en-US" sz="1600" i="1" dirty="0"/>
              <a:t>Proceedings of the </a:t>
            </a:r>
            <a:r>
              <a:rPr lang="en-US" sz="1600" i="1" dirty="0">
                <a:hlinkClick r:id="rId3"/>
              </a:rPr>
              <a:t>49th International Symposium on Computer Architecture</a:t>
            </a:r>
            <a:r>
              <a:rPr lang="en-US" sz="1600" i="1" dirty="0"/>
              <a:t> (</a:t>
            </a:r>
            <a:r>
              <a:rPr lang="en-US" sz="1600" b="1" i="1" dirty="0"/>
              <a:t>ISCA</a:t>
            </a:r>
            <a:r>
              <a:rPr lang="en-US" sz="1600" i="1" dirty="0"/>
              <a:t>)</a:t>
            </a:r>
            <a:r>
              <a:rPr lang="en-US" sz="1600" dirty="0"/>
              <a:t>, New York, June 2022.</a:t>
            </a:r>
            <a:br>
              <a:rPr lang="en-US" sz="1600" dirty="0"/>
            </a:br>
            <a:r>
              <a:rPr lang="en-US" sz="1600" dirty="0"/>
              <a:t>[</a:t>
            </a:r>
            <a:r>
              <a:rPr lang="en-US" sz="1600" dirty="0">
                <a:hlinkClick r:id="rId4"/>
              </a:rPr>
              <a:t>arXiv version</a:t>
            </a:r>
            <a:r>
              <a:rPr lang="en-US" sz="1600" dirty="0"/>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0B477C33-B9F9-1DE8-0190-AA7C750B3BB4}"/>
              </a:ext>
            </a:extLst>
          </p:cNvPr>
          <p:cNvPicPr>
            <a:picLocks noChangeAspect="1"/>
          </p:cNvPicPr>
          <p:nvPr/>
        </p:nvPicPr>
        <p:blipFill>
          <a:blip r:embed="rId5"/>
          <a:stretch>
            <a:fillRect/>
          </a:stretch>
        </p:blipFill>
        <p:spPr>
          <a:xfrm>
            <a:off x="0" y="3562568"/>
            <a:ext cx="9144000" cy="2458720"/>
          </a:xfrm>
          <a:prstGeom prst="rect">
            <a:avLst/>
          </a:prstGeom>
        </p:spPr>
      </p:pic>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165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https://arxiv.org/pdf/2205.05883.pdf</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28996802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1724-FAEE-51A6-8A1E-4C3CEBE49A56}"/>
              </a:ext>
            </a:extLst>
          </p:cNvPr>
          <p:cNvSpPr>
            <a:spLocks noGrp="1"/>
          </p:cNvSpPr>
          <p:nvPr>
            <p:ph type="title"/>
          </p:nvPr>
        </p:nvSpPr>
        <p:spPr/>
        <p:txBody>
          <a:bodyPr/>
          <a:lstStyle/>
          <a:p>
            <a:r>
              <a:rPr lang="en-US" dirty="0"/>
              <a:t>Accelerating </a:t>
            </a:r>
            <a:r>
              <a:rPr lang="en-US" dirty="0" err="1"/>
              <a:t>Basecalling</a:t>
            </a:r>
            <a:r>
              <a:rPr lang="en-US" dirty="0"/>
              <a:t> + Read Mapping</a:t>
            </a:r>
          </a:p>
        </p:txBody>
      </p:sp>
      <p:sp>
        <p:nvSpPr>
          <p:cNvPr id="3" name="Content Placeholder 2">
            <a:extLst>
              <a:ext uri="{FF2B5EF4-FFF2-40B4-BE49-F238E27FC236}">
                <a16:creationId xmlns:a16="http://schemas.microsoft.com/office/drawing/2014/main" id="{DDF6A3FD-64F1-0DAB-7B46-E9330EBC2FFF}"/>
              </a:ext>
            </a:extLst>
          </p:cNvPr>
          <p:cNvSpPr>
            <a:spLocks noGrp="1"/>
          </p:cNvSpPr>
          <p:nvPr>
            <p:ph idx="1"/>
          </p:nvPr>
        </p:nvSpPr>
        <p:spPr>
          <a:xfrm>
            <a:off x="228600" y="1066800"/>
            <a:ext cx="8610600" cy="5181600"/>
          </a:xfrm>
        </p:spPr>
        <p:txBody>
          <a:bodyPr/>
          <a:lstStyle/>
          <a:p>
            <a:pPr>
              <a:buClr>
                <a:srgbClr val="CC9900"/>
              </a:buClr>
              <a:defRPr/>
            </a:pPr>
            <a:r>
              <a:rPr kumimoji="0" lang="en-US" sz="1600" b="0" i="0" u="none" strike="noStrike" kern="0" cap="none" spc="0" normalizeH="0" baseline="0" noProof="0" dirty="0">
                <a:ln>
                  <a:noFill/>
                </a:ln>
                <a:solidFill>
                  <a:srgbClr val="000000"/>
                </a:solidFill>
                <a:effectLst/>
                <a:uLnTx/>
                <a:uFillTx/>
                <a:ea typeface="+mn-ea"/>
                <a:cs typeface="+mn-cs"/>
              </a:rPr>
              <a:t>Haiyu Mao, Mohammed </a:t>
            </a:r>
            <a:r>
              <a:rPr kumimoji="0" lang="en-US" sz="1600" b="0" i="0" u="none" strike="noStrike" kern="0" cap="none" spc="0" normalizeH="0" baseline="0" noProof="0" dirty="0" err="1">
                <a:ln>
                  <a:noFill/>
                </a:ln>
                <a:solidFill>
                  <a:srgbClr val="000000"/>
                </a:solidFill>
                <a:effectLst/>
                <a:uLnTx/>
                <a:uFillTx/>
                <a:ea typeface="+mn-ea"/>
                <a:cs typeface="+mn-cs"/>
              </a:rPr>
              <a:t>Alser</a:t>
            </a:r>
            <a:r>
              <a:rPr kumimoji="0" lang="en-US" sz="1600" b="0" i="0" u="none" strike="noStrike" kern="0" cap="none" spc="0" normalizeH="0" baseline="0" noProof="0" dirty="0">
                <a:ln>
                  <a:noFill/>
                </a:ln>
                <a:solidFill>
                  <a:srgbClr val="000000"/>
                </a:solidFill>
                <a:effectLst/>
                <a:uLnTx/>
                <a:uFillTx/>
                <a:ea typeface="+mn-ea"/>
                <a:cs typeface="+mn-cs"/>
              </a:rPr>
              <a:t>, Mohammad </a:t>
            </a:r>
            <a:r>
              <a:rPr kumimoji="0" lang="en-US" sz="1600" b="0" i="0" u="none" strike="noStrike" kern="0" cap="none" spc="0" normalizeH="0" baseline="0" noProof="0" dirty="0" err="1">
                <a:ln>
                  <a:noFill/>
                </a:ln>
                <a:solidFill>
                  <a:srgbClr val="000000"/>
                </a:solidFill>
                <a:effectLst/>
                <a:uLnTx/>
                <a:uFillTx/>
                <a:ea typeface="+mn-ea"/>
                <a:cs typeface="+mn-cs"/>
              </a:rPr>
              <a:t>Sadrosadati</a:t>
            </a:r>
            <a:r>
              <a:rPr kumimoji="0" lang="en-US" sz="1600" b="0" i="0" u="none" strike="noStrike" kern="0" cap="none" spc="0" normalizeH="0" baseline="0" noProof="0" dirty="0">
                <a:ln>
                  <a:noFill/>
                </a:ln>
                <a:solidFill>
                  <a:srgbClr val="000000"/>
                </a:solidFill>
                <a:effectLst/>
                <a:uLnTx/>
                <a:uFillTx/>
                <a:ea typeface="+mn-ea"/>
                <a:cs typeface="+mn-cs"/>
              </a:rPr>
              <a:t>, Can </a:t>
            </a:r>
            <a:r>
              <a:rPr kumimoji="0" lang="en-US" sz="1600" b="0" i="0" u="none" strike="noStrike" kern="0" cap="none" spc="0" normalizeH="0" baseline="0" noProof="0" dirty="0" err="1">
                <a:ln>
                  <a:noFill/>
                </a:ln>
                <a:solidFill>
                  <a:srgbClr val="000000"/>
                </a:solidFill>
                <a:effectLst/>
                <a:uLnTx/>
                <a:uFillTx/>
                <a:ea typeface="+mn-ea"/>
                <a:cs typeface="+mn-cs"/>
              </a:rPr>
              <a:t>Firtina</a:t>
            </a:r>
            <a:r>
              <a:rPr kumimoji="0" lang="en-US" sz="1600" b="0" i="0" u="none" strike="noStrike" kern="0" cap="none" spc="0" normalizeH="0" baseline="0" noProof="0" dirty="0">
                <a:ln>
                  <a:noFill/>
                </a:ln>
                <a:solidFill>
                  <a:srgbClr val="000000"/>
                </a:solidFill>
                <a:effectLst/>
                <a:uLnTx/>
                <a:uFillTx/>
                <a:ea typeface="+mn-ea"/>
                <a:cs typeface="+mn-cs"/>
              </a:rPr>
              <a:t>, Akanksha </a:t>
            </a:r>
            <a:r>
              <a:rPr kumimoji="0" lang="en-US" sz="1600" b="0" i="0" u="none" strike="noStrike" kern="0" cap="none" spc="0" normalizeH="0" baseline="0" noProof="0" dirty="0" err="1">
                <a:ln>
                  <a:noFill/>
                </a:ln>
                <a:solidFill>
                  <a:srgbClr val="000000"/>
                </a:solidFill>
                <a:effectLst/>
                <a:uLnTx/>
                <a:uFillTx/>
                <a:ea typeface="+mn-ea"/>
                <a:cs typeface="+mn-cs"/>
              </a:rPr>
              <a:t>Baranwal</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Damla</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Senol</a:t>
            </a:r>
            <a:r>
              <a:rPr kumimoji="0" lang="en-US" sz="1600" b="0" i="0" u="none" strike="noStrike" kern="0" cap="none" spc="0" normalizeH="0" baseline="0" noProof="0" dirty="0">
                <a:ln>
                  <a:noFill/>
                </a:ln>
                <a:solidFill>
                  <a:srgbClr val="000000"/>
                </a:solidFill>
                <a:effectLst/>
                <a:uLnTx/>
                <a:uFillTx/>
                <a:ea typeface="+mn-ea"/>
                <a:cs typeface="+mn-cs"/>
              </a:rPr>
              <a:t> Cali, Aditya </a:t>
            </a:r>
            <a:r>
              <a:rPr kumimoji="0" lang="en-US" sz="1600" b="0" i="0" u="none" strike="noStrike" kern="0" cap="none" spc="0" normalizeH="0" baseline="0" noProof="0" dirty="0" err="1">
                <a:ln>
                  <a:noFill/>
                </a:ln>
                <a:solidFill>
                  <a:srgbClr val="000000"/>
                </a:solidFill>
                <a:effectLst/>
                <a:uLnTx/>
                <a:uFillTx/>
                <a:ea typeface="+mn-ea"/>
                <a:cs typeface="+mn-cs"/>
              </a:rPr>
              <a:t>Manglik</a:t>
            </a:r>
            <a:r>
              <a:rPr kumimoji="0" lang="en-US" sz="1600" b="0" i="0" u="none" strike="noStrike" kern="0" cap="none" spc="0" normalizeH="0" baseline="0" noProof="0" dirty="0">
                <a:ln>
                  <a:noFill/>
                </a:ln>
                <a:solidFill>
                  <a:srgbClr val="000000"/>
                </a:solidFill>
                <a:effectLst/>
                <a:uLnTx/>
                <a:uFillTx/>
                <a:ea typeface="+mn-ea"/>
                <a:cs typeface="+mn-cs"/>
              </a:rPr>
              <a:t>, Nour </a:t>
            </a:r>
            <a:r>
              <a:rPr kumimoji="0" lang="en-US" sz="1600" b="0" i="0" u="none" strike="noStrike" kern="0" cap="none" spc="0" normalizeH="0" baseline="0" noProof="0" dirty="0" err="1">
                <a:ln>
                  <a:noFill/>
                </a:ln>
                <a:solidFill>
                  <a:srgbClr val="000000"/>
                </a:solidFill>
                <a:effectLst/>
                <a:uLnTx/>
                <a:uFillTx/>
                <a:ea typeface="+mn-ea"/>
                <a:cs typeface="+mn-cs"/>
              </a:rPr>
              <a:t>Almadhoun</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Alserr</a:t>
            </a:r>
            <a:r>
              <a:rPr kumimoji="0" lang="en-US" sz="1600" b="0" i="0" u="none" strike="noStrike" kern="0" cap="none" spc="0" normalizeH="0" baseline="0" noProof="0" dirty="0">
                <a:ln>
                  <a:noFill/>
                </a:ln>
                <a:solidFill>
                  <a:srgbClr val="000000"/>
                </a:solidFill>
                <a:effectLst/>
                <a:uLnTx/>
                <a:uFillTx/>
                <a:ea typeface="+mn-ea"/>
                <a:cs typeface="+mn-cs"/>
              </a:rPr>
              <a:t>, and </a:t>
            </a:r>
            <a:r>
              <a:rPr kumimoji="0" lang="en-US" sz="1600" b="0" i="0" strike="noStrike" kern="0" cap="none" spc="0" normalizeH="0" baseline="0" noProof="0" dirty="0">
                <a:ln>
                  <a:noFill/>
                </a:ln>
                <a:solidFill>
                  <a:srgbClr val="000000"/>
                </a:solidFill>
                <a:effectLst/>
                <a:uLnTx/>
                <a:uFillTx/>
                <a:ea typeface="+mn-ea"/>
                <a:cs typeface="+mn-cs"/>
              </a:rPr>
              <a:t>Onur Mutlu</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1" i="0" u="none" strike="noStrike" kern="0" cap="none" spc="0" normalizeH="0" baseline="0" noProof="0" dirty="0">
                <a:ln>
                  <a:noFill/>
                </a:ln>
                <a:solidFill>
                  <a:srgbClr val="0000FF"/>
                </a:solidFill>
                <a:effectLst/>
                <a:uLnTx/>
                <a:uFillTx/>
                <a:ea typeface="+mn-ea"/>
                <a:cs typeface="+mn-cs"/>
                <a:hlinkClick r:id="rId2">
                  <a:extLst>
                    <a:ext uri="{A12FA001-AC4F-418D-AE19-62706E023703}">
                      <ahyp:hlinkClr xmlns:ahyp="http://schemas.microsoft.com/office/drawing/2018/hyperlinkcolor" val="tx"/>
                    </a:ext>
                  </a:extLst>
                </a:hlinkClick>
              </a:rPr>
              <a:t>"GenPIP: In-Memory Acceleration of Genome Analysis via Tight Integration of Basecalling and Read Mapping"</a:t>
            </a:r>
            <a:br>
              <a:rPr kumimoji="0" lang="en-US" sz="1600" b="0" i="0" u="none" strike="noStrike" kern="0" cap="none" spc="0" normalizeH="0" baseline="0" noProof="0" dirty="0">
                <a:ln>
                  <a:noFill/>
                </a:ln>
                <a:solidFill>
                  <a:srgbClr val="0000FF"/>
                </a:solidFill>
                <a:effectLst/>
                <a:uLnTx/>
                <a:uFillTx/>
                <a:ea typeface="+mn-ea"/>
                <a:cs typeface="+mn-cs"/>
              </a:rPr>
            </a:br>
            <a:r>
              <a:rPr kumimoji="0" lang="en-US" sz="1600" b="0" i="1" u="none" strike="noStrike" kern="0" cap="none" spc="0" normalizeH="0" baseline="0" noProof="0" dirty="0">
                <a:ln>
                  <a:noFill/>
                </a:ln>
                <a:solidFill>
                  <a:srgbClr val="000000"/>
                </a:solidFill>
                <a:effectLst/>
                <a:uLnTx/>
                <a:uFillTx/>
                <a:ea typeface="+mn-ea"/>
                <a:cs typeface="+mn-cs"/>
              </a:rPr>
              <a:t>Proceedings of the </a:t>
            </a:r>
            <a:r>
              <a:rPr kumimoji="0" lang="en-US" sz="1600" b="0" i="1" u="none" strike="noStrike" kern="0" cap="none" spc="0" normalizeH="0" baseline="0" noProof="0" dirty="0">
                <a:ln>
                  <a:noFill/>
                </a:ln>
                <a:solidFill>
                  <a:srgbClr val="000000"/>
                </a:solidFill>
                <a:effectLst/>
                <a:uLnTx/>
                <a:uFillTx/>
                <a:ea typeface="+mn-ea"/>
                <a:cs typeface="+mn-cs"/>
                <a:hlinkClick r:id="rId3"/>
              </a:rPr>
              <a:t>55th International Symposium on Microarchitecture</a:t>
            </a:r>
            <a:r>
              <a:rPr kumimoji="0" lang="en-US" sz="1600" b="0" i="1" u="none" strike="noStrike" kern="0" cap="none" spc="0" normalizeH="0" baseline="0" noProof="0" dirty="0">
                <a:ln>
                  <a:noFill/>
                </a:ln>
                <a:solidFill>
                  <a:srgbClr val="000000"/>
                </a:solidFill>
                <a:effectLst/>
                <a:uLnTx/>
                <a:uFillTx/>
                <a:ea typeface="+mn-ea"/>
                <a:cs typeface="+mn-cs"/>
              </a:rPr>
              <a:t> (</a:t>
            </a:r>
            <a:r>
              <a:rPr kumimoji="0" lang="en-US" sz="1600" b="1" i="1" u="none" strike="noStrike" kern="0" cap="none" spc="0" normalizeH="0" baseline="0" noProof="0" dirty="0">
                <a:ln>
                  <a:noFill/>
                </a:ln>
                <a:solidFill>
                  <a:srgbClr val="000000"/>
                </a:solidFill>
                <a:effectLst/>
                <a:uLnTx/>
                <a:uFillTx/>
                <a:ea typeface="+mn-ea"/>
                <a:cs typeface="+mn-cs"/>
              </a:rPr>
              <a:t>MICRO</a:t>
            </a:r>
            <a:r>
              <a:rPr kumimoji="0" lang="en-US" sz="1600" b="0" i="1"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rPr>
              <a:t>, Chicago, IL, USA, October 2022.</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4"/>
              </a:rPr>
              <a:t>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5"/>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6"/>
              </a:rPr>
              <a:t>Longer Lecture 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7"/>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8"/>
              </a:rPr>
              <a:t>Lecture Video</a:t>
            </a:r>
            <a:r>
              <a:rPr kumimoji="0" lang="en-US" sz="1600" b="0" i="0" u="none" strike="noStrike" kern="0" cap="none" spc="0" normalizeH="0" baseline="0" noProof="0" dirty="0">
                <a:ln>
                  <a:noFill/>
                </a:ln>
                <a:solidFill>
                  <a:srgbClr val="000000"/>
                </a:solidFill>
                <a:effectLst/>
                <a:uLnTx/>
                <a:uFillTx/>
                <a:ea typeface="+mn-ea"/>
                <a:cs typeface="+mn-cs"/>
              </a:rPr>
              <a:t> (25 minutes)]</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9"/>
              </a:rPr>
              <a:t>arXiv version</a:t>
            </a:r>
            <a:r>
              <a:rPr kumimoji="0" lang="en-US" sz="1600" b="0" i="0" u="none" strike="noStrike" kern="0" cap="none" spc="0" normalizeH="0" baseline="0" noProof="0" dirty="0">
                <a:ln>
                  <a:noFill/>
                </a:ln>
                <a:solidFill>
                  <a:srgbClr val="000000"/>
                </a:solidFill>
                <a:effectLst/>
                <a:uLnTx/>
                <a:uFillTx/>
                <a:ea typeface="+mn-ea"/>
                <a:cs typeface="+mn-cs"/>
              </a:rPr>
              <a:t>]</a:t>
            </a:r>
          </a:p>
        </p:txBody>
      </p:sp>
      <p:sp>
        <p:nvSpPr>
          <p:cNvPr id="4" name="Slide Number Placeholder 3">
            <a:extLst>
              <a:ext uri="{FF2B5EF4-FFF2-40B4-BE49-F238E27FC236}">
                <a16:creationId xmlns:a16="http://schemas.microsoft.com/office/drawing/2014/main" id="{AF71DC18-735B-0506-2D41-D42F28F6B3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2AE8F4F-87B3-942B-8611-2C6C43756649}"/>
              </a:ext>
            </a:extLst>
          </p:cNvPr>
          <p:cNvPicPr>
            <a:picLocks noChangeAspect="1"/>
          </p:cNvPicPr>
          <p:nvPr/>
        </p:nvPicPr>
        <p:blipFill>
          <a:blip r:embed="rId10"/>
          <a:stretch>
            <a:fillRect/>
          </a:stretch>
        </p:blipFill>
        <p:spPr>
          <a:xfrm>
            <a:off x="-26775" y="4074329"/>
            <a:ext cx="9109352" cy="1716871"/>
          </a:xfrm>
          <a:prstGeom prst="rect">
            <a:avLst/>
          </a:prstGeom>
        </p:spPr>
      </p:pic>
      <p:sp>
        <p:nvSpPr>
          <p:cNvPr id="6" name="TextBox 5">
            <a:extLst>
              <a:ext uri="{FF2B5EF4-FFF2-40B4-BE49-F238E27FC236}">
                <a16:creationId xmlns:a16="http://schemas.microsoft.com/office/drawing/2014/main" id="{6A01BD8D-A802-66DB-F7BA-B7B1D731E580}"/>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https://arxiv.org/pdf/2209.08600.pdf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08805943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118B-F903-D2F5-1913-CB7625020800}"/>
              </a:ext>
            </a:extLst>
          </p:cNvPr>
          <p:cNvSpPr>
            <a:spLocks noGrp="1"/>
          </p:cNvSpPr>
          <p:nvPr>
            <p:ph type="title"/>
          </p:nvPr>
        </p:nvSpPr>
        <p:spPr/>
        <p:txBody>
          <a:bodyPr/>
          <a:lstStyle/>
          <a:p>
            <a:r>
              <a:rPr lang="en-US" dirty="0"/>
              <a:t>When to Employ PNM</a:t>
            </a:r>
          </a:p>
        </p:txBody>
      </p:sp>
      <p:sp>
        <p:nvSpPr>
          <p:cNvPr id="5" name="Oval 4">
            <a:extLst>
              <a:ext uri="{FF2B5EF4-FFF2-40B4-BE49-F238E27FC236}">
                <a16:creationId xmlns:a16="http://schemas.microsoft.com/office/drawing/2014/main" id="{83008A33-9A59-14B4-0E72-53734DB83FBF}"/>
              </a:ext>
            </a:extLst>
          </p:cNvPr>
          <p:cNvSpPr/>
          <p:nvPr/>
        </p:nvSpPr>
        <p:spPr>
          <a:xfrm>
            <a:off x="2973154" y="2305585"/>
            <a:ext cx="3211232" cy="1524000"/>
          </a:xfrm>
          <a:prstGeom prst="ellipse">
            <a:avLst/>
          </a:prstGeom>
          <a:solidFill>
            <a:schemeClr val="tx1">
              <a:lumMod val="50000"/>
              <a:lumOff val="5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dirty="0">
                <a:ln>
                  <a:noFill/>
                </a:ln>
                <a:solidFill>
                  <a:prstClr val="white"/>
                </a:solidFill>
                <a:effectLst/>
                <a:uLnTx/>
                <a:uFillTx/>
                <a:latin typeface="Gill Sans MT" panose="020B0502020104020203" pitchFamily="34" charset="77"/>
                <a:ea typeface="+mn-ea"/>
                <a:cs typeface="+mn-cs"/>
              </a:rPr>
              <a:t>Processing-near-Memory</a:t>
            </a:r>
          </a:p>
        </p:txBody>
      </p:sp>
      <p:grpSp>
        <p:nvGrpSpPr>
          <p:cNvPr id="6" name="Group 5">
            <a:extLst>
              <a:ext uri="{FF2B5EF4-FFF2-40B4-BE49-F238E27FC236}">
                <a16:creationId xmlns:a16="http://schemas.microsoft.com/office/drawing/2014/main" id="{95766393-7192-3032-9301-FE76ABAED477}"/>
              </a:ext>
            </a:extLst>
          </p:cNvPr>
          <p:cNvGrpSpPr/>
          <p:nvPr/>
        </p:nvGrpSpPr>
        <p:grpSpPr>
          <a:xfrm>
            <a:off x="2878320" y="726328"/>
            <a:ext cx="4195700" cy="1596033"/>
            <a:chOff x="3073303" y="1009850"/>
            <a:chExt cx="4195700" cy="1906011"/>
          </a:xfrm>
        </p:grpSpPr>
        <p:sp>
          <p:nvSpPr>
            <p:cNvPr id="7" name="TextBox 6">
              <a:extLst>
                <a:ext uri="{FF2B5EF4-FFF2-40B4-BE49-F238E27FC236}">
                  <a16:creationId xmlns:a16="http://schemas.microsoft.com/office/drawing/2014/main" id="{BB4C4E2A-7282-00A6-BE59-A2861B45EEFE}"/>
                </a:ext>
              </a:extLst>
            </p:cNvPr>
            <p:cNvSpPr txBox="1"/>
            <p:nvPr/>
          </p:nvSpPr>
          <p:spPr>
            <a:xfrm>
              <a:off x="3073303" y="1009850"/>
              <a:ext cx="4195700" cy="91888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Mobile consumer workloads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8" name="Freeform: Shape 14">
              <a:extLst>
                <a:ext uri="{FF2B5EF4-FFF2-40B4-BE49-F238E27FC236}">
                  <a16:creationId xmlns:a16="http://schemas.microsoft.com/office/drawing/2014/main" id="{C6C736EF-4683-8D61-699F-49BADFB4E529}"/>
                </a:ext>
              </a:extLst>
            </p:cNvPr>
            <p:cNvSpPr/>
            <p:nvPr/>
          </p:nvSpPr>
          <p:spPr>
            <a:xfrm>
              <a:off x="4907738" y="1889401"/>
              <a:ext cx="245642" cy="1026460"/>
            </a:xfrm>
            <a:custGeom>
              <a:avLst/>
              <a:gdLst>
                <a:gd name="connsiteX0" fmla="*/ 0 w 255373"/>
                <a:gd name="connsiteY0" fmla="*/ 1087395 h 1087395"/>
                <a:gd name="connsiteX1" fmla="*/ 255373 w 255373"/>
                <a:gd name="connsiteY1" fmla="*/ 0 h 1087395"/>
              </a:gdLst>
              <a:ahLst/>
              <a:cxnLst>
                <a:cxn ang="0">
                  <a:pos x="connsiteX0" y="connsiteY0"/>
                </a:cxn>
                <a:cxn ang="0">
                  <a:pos x="connsiteX1" y="connsiteY1"/>
                </a:cxn>
              </a:cxnLst>
              <a:rect l="l" t="t" r="r" b="b"/>
              <a:pathLst>
                <a:path w="255373" h="1087395">
                  <a:moveTo>
                    <a:pt x="0" y="1087395"/>
                  </a:moveTo>
                  <a:lnTo>
                    <a:pt x="255373"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786E10C9-364F-FFAA-1CC1-F9B9BF36383D}"/>
              </a:ext>
            </a:extLst>
          </p:cNvPr>
          <p:cNvGrpSpPr/>
          <p:nvPr/>
        </p:nvGrpSpPr>
        <p:grpSpPr>
          <a:xfrm>
            <a:off x="6078311" y="1818163"/>
            <a:ext cx="2818725" cy="988283"/>
            <a:chOff x="6204399" y="2374826"/>
            <a:chExt cx="2818725" cy="988283"/>
          </a:xfrm>
        </p:grpSpPr>
        <p:sp>
          <p:nvSpPr>
            <p:cNvPr id="10" name="TextBox 9">
              <a:extLst>
                <a:ext uri="{FF2B5EF4-FFF2-40B4-BE49-F238E27FC236}">
                  <a16:creationId xmlns:a16="http://schemas.microsoft.com/office/drawing/2014/main" id="{6655F6D9-C74A-8E9A-F7DB-9BDEE628DF61}"/>
                </a:ext>
              </a:extLst>
            </p:cNvPr>
            <p:cNvSpPr txBox="1"/>
            <p:nvPr/>
          </p:nvSpPr>
          <p:spPr>
            <a:xfrm>
              <a:off x="6428888" y="2374826"/>
              <a:ext cx="259423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Neural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0" noProof="0" dirty="0" err="1">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1" name="Freeform: Shape 15">
              <a:extLst>
                <a:ext uri="{FF2B5EF4-FFF2-40B4-BE49-F238E27FC236}">
                  <a16:creationId xmlns:a16="http://schemas.microsoft.com/office/drawing/2014/main" id="{A11D5239-4027-8E79-0849-88A1DC48D684}"/>
                </a:ext>
              </a:extLst>
            </p:cNvPr>
            <p:cNvSpPr/>
            <p:nvPr/>
          </p:nvSpPr>
          <p:spPr>
            <a:xfrm>
              <a:off x="6204399" y="2870886"/>
              <a:ext cx="729800" cy="492223"/>
            </a:xfrm>
            <a:custGeom>
              <a:avLst/>
              <a:gdLst>
                <a:gd name="connsiteX0" fmla="*/ 0 w 906162"/>
                <a:gd name="connsiteY0" fmla="*/ 329514 h 329514"/>
                <a:gd name="connsiteX1" fmla="*/ 906162 w 906162"/>
                <a:gd name="connsiteY1" fmla="*/ 0 h 329514"/>
              </a:gdLst>
              <a:ahLst/>
              <a:cxnLst>
                <a:cxn ang="0">
                  <a:pos x="connsiteX0" y="connsiteY0"/>
                </a:cxn>
                <a:cxn ang="0">
                  <a:pos x="connsiteX1" y="connsiteY1"/>
                </a:cxn>
              </a:cxnLst>
              <a:rect l="l" t="t" r="r" b="b"/>
              <a:pathLst>
                <a:path w="906162" h="329514">
                  <a:moveTo>
                    <a:pt x="0" y="329514"/>
                  </a:moveTo>
                  <a:lnTo>
                    <a:pt x="906162"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2" name="Group 11">
            <a:extLst>
              <a:ext uri="{FF2B5EF4-FFF2-40B4-BE49-F238E27FC236}">
                <a16:creationId xmlns:a16="http://schemas.microsoft.com/office/drawing/2014/main" id="{5D931A69-AE50-8794-3A40-26BA70F9B50D}"/>
              </a:ext>
            </a:extLst>
          </p:cNvPr>
          <p:cNvGrpSpPr/>
          <p:nvPr/>
        </p:nvGrpSpPr>
        <p:grpSpPr>
          <a:xfrm>
            <a:off x="57877" y="1461673"/>
            <a:ext cx="3114524" cy="1223332"/>
            <a:chOff x="718785" y="1853584"/>
            <a:chExt cx="3342415" cy="1146543"/>
          </a:xfrm>
        </p:grpSpPr>
        <p:sp>
          <p:nvSpPr>
            <p:cNvPr id="13" name="TextBox 12">
              <a:extLst>
                <a:ext uri="{FF2B5EF4-FFF2-40B4-BE49-F238E27FC236}">
                  <a16:creationId xmlns:a16="http://schemas.microsoft.com/office/drawing/2014/main" id="{2D63117D-5128-3DC7-2D76-C28ABDB1B7D2}"/>
                </a:ext>
              </a:extLst>
            </p:cNvPr>
            <p:cNvSpPr txBox="1"/>
            <p:nvPr/>
          </p:nvSpPr>
          <p:spPr>
            <a:xfrm>
              <a:off x="718785" y="1853584"/>
              <a:ext cx="288239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Graph 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(Tesseract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1</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4" name="Freeform: Shape 16">
              <a:extLst>
                <a:ext uri="{FF2B5EF4-FFF2-40B4-BE49-F238E27FC236}">
                  <a16:creationId xmlns:a16="http://schemas.microsoft.com/office/drawing/2014/main" id="{C326B063-158D-D167-A508-1495101E2DA2}"/>
                </a:ext>
              </a:extLst>
            </p:cNvPr>
            <p:cNvSpPr/>
            <p:nvPr/>
          </p:nvSpPr>
          <p:spPr>
            <a:xfrm>
              <a:off x="3047999" y="2285999"/>
              <a:ext cx="1013201" cy="714128"/>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5" name="Group 14">
            <a:extLst>
              <a:ext uri="{FF2B5EF4-FFF2-40B4-BE49-F238E27FC236}">
                <a16:creationId xmlns:a16="http://schemas.microsoft.com/office/drawing/2014/main" id="{20F9361A-3561-3F72-EB70-E5F52DA665C5}"/>
              </a:ext>
            </a:extLst>
          </p:cNvPr>
          <p:cNvGrpSpPr/>
          <p:nvPr/>
        </p:nvGrpSpPr>
        <p:grpSpPr>
          <a:xfrm>
            <a:off x="991661" y="3668461"/>
            <a:ext cx="3037883" cy="1378984"/>
            <a:chOff x="2414397" y="4686438"/>
            <a:chExt cx="3037883" cy="1378984"/>
          </a:xfrm>
        </p:grpSpPr>
        <p:sp>
          <p:nvSpPr>
            <p:cNvPr id="16" name="TextBox 15">
              <a:extLst>
                <a:ext uri="{FF2B5EF4-FFF2-40B4-BE49-F238E27FC236}">
                  <a16:creationId xmlns:a16="http://schemas.microsoft.com/office/drawing/2014/main" id="{E3CBFC93-1627-82D5-1761-61B3CCFCB7B8}"/>
                </a:ext>
              </a:extLst>
            </p:cNvPr>
            <p:cNvSpPr txBox="1"/>
            <p:nvPr/>
          </p:nvSpPr>
          <p:spPr>
            <a:xfrm>
              <a:off x="2414397" y="5295981"/>
              <a:ext cx="303788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Time series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(NATSA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6</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17" name="Freeform: Shape 18">
              <a:extLst>
                <a:ext uri="{FF2B5EF4-FFF2-40B4-BE49-F238E27FC236}">
                  <a16:creationId xmlns:a16="http://schemas.microsoft.com/office/drawing/2014/main" id="{B1FFC3DA-0BE9-6EDD-0CAF-377408B9C8EA}"/>
                </a:ext>
              </a:extLst>
            </p:cNvPr>
            <p:cNvSpPr/>
            <p:nvPr/>
          </p:nvSpPr>
          <p:spPr>
            <a:xfrm>
              <a:off x="4085967" y="4686438"/>
              <a:ext cx="890244" cy="69287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endParaRPr>
            </a:p>
          </p:txBody>
        </p:sp>
      </p:grpSp>
      <p:grpSp>
        <p:nvGrpSpPr>
          <p:cNvPr id="18" name="Group 17">
            <a:extLst>
              <a:ext uri="{FF2B5EF4-FFF2-40B4-BE49-F238E27FC236}">
                <a16:creationId xmlns:a16="http://schemas.microsoft.com/office/drawing/2014/main" id="{161E6B0E-50AA-E4B9-3717-B8825FA5CDFE}"/>
              </a:ext>
            </a:extLst>
          </p:cNvPr>
          <p:cNvGrpSpPr/>
          <p:nvPr/>
        </p:nvGrpSpPr>
        <p:grpSpPr>
          <a:xfrm>
            <a:off x="5821319" y="3543093"/>
            <a:ext cx="3368137" cy="1337976"/>
            <a:chOff x="5774167" y="4000439"/>
            <a:chExt cx="3368137" cy="1337976"/>
          </a:xfrm>
        </p:grpSpPr>
        <p:sp>
          <p:nvSpPr>
            <p:cNvPr id="19" name="TextBox 18">
              <a:extLst>
                <a:ext uri="{FF2B5EF4-FFF2-40B4-BE49-F238E27FC236}">
                  <a16:creationId xmlns:a16="http://schemas.microsoft.com/office/drawing/2014/main" id="{34C9DB4A-216D-4181-5AA4-B8EB55DB8224}"/>
                </a:ext>
              </a:extLst>
            </p:cNvPr>
            <p:cNvSpPr txBox="1"/>
            <p:nvPr/>
          </p:nvSpPr>
          <p:spPr>
            <a:xfrm>
              <a:off x="5963228" y="4199642"/>
              <a:ext cx="3179076"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sequence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(GenASM</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3</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GRIM-Filter</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4</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20" name="Freeform: Shape 19">
              <a:extLst>
                <a:ext uri="{FF2B5EF4-FFF2-40B4-BE49-F238E27FC236}">
                  <a16:creationId xmlns:a16="http://schemas.microsoft.com/office/drawing/2014/main" id="{0D73DBE4-7707-0AEE-14A2-2B37E5A3E88C}"/>
                </a:ext>
              </a:extLst>
            </p:cNvPr>
            <p:cNvSpPr/>
            <p:nvPr/>
          </p:nvSpPr>
          <p:spPr>
            <a:xfrm>
              <a:off x="5774167" y="4000439"/>
              <a:ext cx="1057818" cy="584559"/>
            </a:xfrm>
            <a:custGeom>
              <a:avLst/>
              <a:gdLst>
                <a:gd name="connsiteX0" fmla="*/ 0 w 955589"/>
                <a:gd name="connsiteY0" fmla="*/ 0 h 634314"/>
                <a:gd name="connsiteX1" fmla="*/ 955589 w 955589"/>
                <a:gd name="connsiteY1" fmla="*/ 634314 h 634314"/>
              </a:gdLst>
              <a:ahLst/>
              <a:cxnLst>
                <a:cxn ang="0">
                  <a:pos x="connsiteX0" y="connsiteY0"/>
                </a:cxn>
                <a:cxn ang="0">
                  <a:pos x="connsiteX1" y="connsiteY1"/>
                </a:cxn>
              </a:cxnLst>
              <a:rect l="l" t="t" r="r" b="b"/>
              <a:pathLst>
                <a:path w="955589" h="634314">
                  <a:moveTo>
                    <a:pt x="0" y="0"/>
                  </a:moveTo>
                  <a:lnTo>
                    <a:pt x="955589" y="634314"/>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21" name="Group 20">
            <a:extLst>
              <a:ext uri="{FF2B5EF4-FFF2-40B4-BE49-F238E27FC236}">
                <a16:creationId xmlns:a16="http://schemas.microsoft.com/office/drawing/2014/main" id="{CEDD0CE4-8D5C-5036-5CE8-74A486677E08}"/>
              </a:ext>
            </a:extLst>
          </p:cNvPr>
          <p:cNvGrpSpPr/>
          <p:nvPr/>
        </p:nvGrpSpPr>
        <p:grpSpPr>
          <a:xfrm>
            <a:off x="4712755" y="3829584"/>
            <a:ext cx="859227" cy="1171775"/>
            <a:chOff x="3420385" y="4013776"/>
            <a:chExt cx="859227" cy="1694371"/>
          </a:xfrm>
        </p:grpSpPr>
        <p:sp>
          <p:nvSpPr>
            <p:cNvPr id="22" name="TextBox 21">
              <a:extLst>
                <a:ext uri="{FF2B5EF4-FFF2-40B4-BE49-F238E27FC236}">
                  <a16:creationId xmlns:a16="http://schemas.microsoft.com/office/drawing/2014/main" id="{E3EF9DAA-C423-4B92-C85C-BE3B2FD79C49}"/>
                </a:ext>
              </a:extLst>
            </p:cNvPr>
            <p:cNvSpPr txBox="1"/>
            <p:nvPr/>
          </p:nvSpPr>
          <p:spPr>
            <a:xfrm>
              <a:off x="3763124" y="4862570"/>
              <a:ext cx="516488" cy="845577"/>
            </a:xfrm>
            <a:prstGeom prst="rect">
              <a:avLst/>
            </a:prstGeom>
            <a:noFill/>
            <a:ln w="28575">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a:t>
              </a:r>
            </a:p>
          </p:txBody>
        </p:sp>
        <p:sp>
          <p:nvSpPr>
            <p:cNvPr id="23" name="Freeform: Shape 23">
              <a:extLst>
                <a:ext uri="{FF2B5EF4-FFF2-40B4-BE49-F238E27FC236}">
                  <a16:creationId xmlns:a16="http://schemas.microsoft.com/office/drawing/2014/main" id="{CC8F04C7-4C7F-8403-B2FD-6B5C13F31CA3}"/>
                </a:ext>
              </a:extLst>
            </p:cNvPr>
            <p:cNvSpPr/>
            <p:nvPr/>
          </p:nvSpPr>
          <p:spPr>
            <a:xfrm flipH="1">
              <a:off x="3420385" y="4013776"/>
              <a:ext cx="533400" cy="121920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4" name="Content Placeholder 25">
            <a:extLst>
              <a:ext uri="{FF2B5EF4-FFF2-40B4-BE49-F238E27FC236}">
                <a16:creationId xmlns:a16="http://schemas.microsoft.com/office/drawing/2014/main" id="{39909F98-90B3-717F-9031-E9676BF83A25}"/>
              </a:ext>
            </a:extLst>
          </p:cNvPr>
          <p:cNvSpPr>
            <a:spLocks noGrp="1"/>
          </p:cNvSpPr>
          <p:nvPr>
            <p:ph idx="1"/>
          </p:nvPr>
        </p:nvSpPr>
        <p:spPr>
          <a:xfrm>
            <a:off x="34309" y="5021585"/>
            <a:ext cx="9094167" cy="1606775"/>
          </a:xfrm>
        </p:spPr>
        <p:txBody>
          <a:bodyPr>
            <a:noAutofit/>
          </a:bodyPr>
          <a:lstStyle/>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[1] </a:t>
            </a:r>
            <a:r>
              <a:rPr lang="en-US" sz="1050" dirty="0" err="1">
                <a:solidFill>
                  <a:schemeClr val="bg1">
                    <a:lumMod val="75000"/>
                  </a:schemeClr>
                </a:solidFill>
                <a:latin typeface="Gill Sans MT" panose="020B0502020104020203" pitchFamily="34" charset="77"/>
              </a:rPr>
              <a:t>Ahn</a:t>
            </a:r>
            <a:r>
              <a:rPr lang="en-US" sz="1050" dirty="0">
                <a:solidFill>
                  <a:schemeClr val="bg1">
                    <a:lumMod val="75000"/>
                  </a:schemeClr>
                </a:solidFill>
                <a:latin typeface="Gill Sans MT" panose="020B0502020104020203" pitchFamily="34" charset="77"/>
              </a:rPr>
              <a:t>+, “A Scalable Processing-in-Memory Accelerator for Parallel Graph Processing," ISCA, 2015</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[2] </a:t>
            </a:r>
            <a:r>
              <a:rPr lang="en-US" sz="1050" dirty="0" err="1">
                <a:solidFill>
                  <a:schemeClr val="bg1">
                    <a:lumMod val="75000"/>
                  </a:schemeClr>
                </a:solidFill>
                <a:latin typeface="Gill Sans MT" panose="020B0502020104020203" pitchFamily="34" charset="77"/>
              </a:rPr>
              <a:t>Boroumand</a:t>
            </a:r>
            <a:r>
              <a:rPr lang="en-US" sz="1050" dirty="0">
                <a:solidFill>
                  <a:schemeClr val="bg1">
                    <a:lumMod val="75000"/>
                  </a:schemeClr>
                </a:solidFill>
                <a:latin typeface="Gill Sans MT" panose="020B0502020104020203" pitchFamily="34" charset="77"/>
              </a:rPr>
              <a:t>+, "Google Workloads for Consumer Devices: Mitigating Data Movement Bottlenecks,” ASPLOS,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[3] Cali+, "</a:t>
            </a:r>
            <a:r>
              <a:rPr lang="en-US" sz="1050" dirty="0" err="1">
                <a:solidFill>
                  <a:schemeClr val="bg1">
                    <a:lumMod val="75000"/>
                  </a:schemeClr>
                </a:solidFill>
                <a:latin typeface="Gill Sans MT" panose="020B0502020104020203" pitchFamily="34" charset="77"/>
              </a:rPr>
              <a:t>GenASM</a:t>
            </a:r>
            <a:r>
              <a:rPr lang="en-US" sz="1050" dirty="0">
                <a:solidFill>
                  <a:schemeClr val="bg1">
                    <a:lumMod val="75000"/>
                  </a:schemeClr>
                </a:solidFill>
                <a:latin typeface="Gill Sans MT" panose="020B0502020104020203" pitchFamily="34" charset="77"/>
              </a:rPr>
              <a:t>: A High-Performance, Low-Power Approximate String Matching Acceleration Framework for Genome Sequence Analysis,” MICRO, 2020 </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[4] Kim+, "GRIM-Filter: Fast Seed Location Filtering in DNA Read Mapping Using Processing-in-Memory Technologies,” BMC Genomics,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[5] Boroumand+, "Polynesia: Enabling High-Performance and Energy-Efficient Hybrid Transactional/Analytical Databases with Hardware/Software Co-Design,” ICDE, 2022</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[6] Fernandez+, “NATSA: A Near-Data Processing Accelerator for Time Series Analysis,” ICCD, 2020</a:t>
            </a:r>
          </a:p>
          <a:p>
            <a:pPr marL="0" indent="0">
              <a:lnSpc>
                <a:spcPct val="100000"/>
              </a:lnSpc>
              <a:spcBef>
                <a:spcPts val="400"/>
              </a:spcBef>
              <a:buNone/>
            </a:pPr>
            <a:endParaRPr lang="en-US" sz="1050" dirty="0">
              <a:solidFill>
                <a:schemeClr val="bg1">
                  <a:lumMod val="75000"/>
                </a:schemeClr>
              </a:solidFill>
              <a:latin typeface="Gill Sans MT" panose="020B0502020104020203" pitchFamily="34" charset="77"/>
            </a:endParaRPr>
          </a:p>
          <a:p>
            <a:pPr marL="0" indent="0">
              <a:lnSpc>
                <a:spcPct val="100000"/>
              </a:lnSpc>
              <a:spcBef>
                <a:spcPts val="400"/>
              </a:spcBef>
              <a:buNone/>
            </a:pPr>
            <a:endParaRPr lang="en-US" sz="1050" dirty="0">
              <a:solidFill>
                <a:schemeClr val="bg1">
                  <a:lumMod val="65000"/>
                </a:schemeClr>
              </a:solidFill>
              <a:latin typeface="Gill Sans MT" panose="020B0502020104020203" pitchFamily="34" charset="77"/>
            </a:endParaRPr>
          </a:p>
        </p:txBody>
      </p:sp>
      <p:grpSp>
        <p:nvGrpSpPr>
          <p:cNvPr id="25" name="Group 24">
            <a:extLst>
              <a:ext uri="{FF2B5EF4-FFF2-40B4-BE49-F238E27FC236}">
                <a16:creationId xmlns:a16="http://schemas.microsoft.com/office/drawing/2014/main" id="{9E5C1E18-84ED-AED8-1F23-360C8A7A2FE7}"/>
              </a:ext>
            </a:extLst>
          </p:cNvPr>
          <p:cNvGrpSpPr/>
          <p:nvPr/>
        </p:nvGrpSpPr>
        <p:grpSpPr>
          <a:xfrm>
            <a:off x="658455" y="2878258"/>
            <a:ext cx="2341103" cy="769441"/>
            <a:chOff x="1297597" y="2475710"/>
            <a:chExt cx="2512403" cy="721143"/>
          </a:xfrm>
        </p:grpSpPr>
        <p:sp>
          <p:nvSpPr>
            <p:cNvPr id="26" name="TextBox 25">
              <a:extLst>
                <a:ext uri="{FF2B5EF4-FFF2-40B4-BE49-F238E27FC236}">
                  <a16:creationId xmlns:a16="http://schemas.microsoft.com/office/drawing/2014/main" id="{2EF64533-F48C-8A9C-7BCB-DFBAD4D656E4}"/>
                </a:ext>
              </a:extLst>
            </p:cNvPr>
            <p:cNvSpPr txBox="1"/>
            <p:nvPr/>
          </p:nvSpPr>
          <p:spPr>
            <a:xfrm>
              <a:off x="1297597" y="2475710"/>
              <a:ext cx="178085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Databases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(Polynesia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5</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27" name="Freeform: Shape 16">
              <a:extLst>
                <a:ext uri="{FF2B5EF4-FFF2-40B4-BE49-F238E27FC236}">
                  <a16:creationId xmlns:a16="http://schemas.microsoft.com/office/drawing/2014/main" id="{CDFEDB2B-5B50-54E0-11FB-6DB859221C77}"/>
                </a:ext>
              </a:extLst>
            </p:cNvPr>
            <p:cNvSpPr/>
            <p:nvPr/>
          </p:nvSpPr>
          <p:spPr>
            <a:xfrm flipV="1">
              <a:off x="3048001" y="2771992"/>
              <a:ext cx="761999" cy="42849"/>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8" name="Slide Number Placeholder 27">
            <a:extLst>
              <a:ext uri="{FF2B5EF4-FFF2-40B4-BE49-F238E27FC236}">
                <a16:creationId xmlns:a16="http://schemas.microsoft.com/office/drawing/2014/main" id="{B9068DC1-1AED-B629-D782-069F9C1ECF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spTree>
    <p:extLst>
      <p:ext uri="{BB962C8B-B14F-4D97-AF65-F5344CB8AC3E}">
        <p14:creationId xmlns:p14="http://schemas.microsoft.com/office/powerpoint/2010/main" val="411382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fade">
                                      <p:cBhvr>
                                        <p:cTn id="23" dur="500"/>
                                        <p:tgtEl>
                                          <p:spTgt spid="2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fade">
                                      <p:cBhvr>
                                        <p:cTn id="36" dur="500"/>
                                        <p:tgtEl>
                                          <p:spTgt spid="24">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fade">
                                      <p:cBhvr>
                                        <p:cTn id="39" dur="500"/>
                                        <p:tgtEl>
                                          <p:spTgt spid="2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xEl>
                                              <p:pRg st="4" end="4"/>
                                            </p:txEl>
                                          </p:spTgt>
                                        </p:tgtEl>
                                        <p:attrNameLst>
                                          <p:attrName>style.visibility</p:attrName>
                                        </p:attrNameLst>
                                      </p:cBhvr>
                                      <p:to>
                                        <p:strVal val="visible"/>
                                      </p:to>
                                    </p:set>
                                    <p:animEffect transition="in" filter="fade">
                                      <p:cBhvr>
                                        <p:cTn id="47" dur="500"/>
                                        <p:tgtEl>
                                          <p:spTgt spid="2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xEl>
                                              <p:pRg st="5" end="5"/>
                                            </p:txEl>
                                          </p:spTgt>
                                        </p:tgtEl>
                                        <p:attrNameLst>
                                          <p:attrName>style.visibility</p:attrName>
                                        </p:attrNameLst>
                                      </p:cBhvr>
                                      <p:to>
                                        <p:strVal val="visible"/>
                                      </p:to>
                                    </p:set>
                                    <p:animEffect transition="in" filter="fade">
                                      <p:cBhvr>
                                        <p:cTn id="55" dur="500"/>
                                        <p:tgtEl>
                                          <p:spTgt spid="2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t>
            </a:r>
            <a:r>
              <a:rPr lang="en-US" sz="1800" dirty="0" err="1"/>
              <a:t>Alser</a:t>
            </a:r>
            <a:r>
              <a:rPr lang="en-US" sz="1800" dirty="0"/>
              <a:t>, Juan Gómez-Luna, Eladio Gutiérrez, Oscar Plata,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"NATSA: A Near-Data Processing Accelerator for Time Series Analysis"</a:t>
            </a:r>
            <a:br>
              <a:rPr lang="en-US" sz="1800" dirty="0"/>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(10 minutes)]</a:t>
            </a:r>
            <a:br>
              <a:rPr lang="en-US" sz="1800" dirty="0"/>
            </a:br>
            <a:r>
              <a:rPr lang="en-US" sz="1800" dirty="0"/>
              <a:t>[</a:t>
            </a:r>
            <a:r>
              <a:rPr lang="en-US" sz="1800" dirty="0">
                <a:hlinkClick r:id="rId7"/>
              </a:rPr>
              <a:t>Source Code</a:t>
            </a:r>
            <a:r>
              <a:rPr lang="en-US" sz="1800" dirty="0"/>
              <a:t>]</a:t>
            </a:r>
          </a:p>
          <a:p>
            <a:pPr marL="0" indent="0">
              <a:buNone/>
            </a:pP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8"/>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167801366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CF6E8-1782-6643-8F8C-01860653BFD1}"/>
              </a:ext>
            </a:extLst>
          </p:cNvPr>
          <p:cNvSpPr>
            <a:spLocks noGrp="1"/>
          </p:cNvSpPr>
          <p:nvPr>
            <p:ph type="title"/>
          </p:nvPr>
        </p:nvSpPr>
        <p:spPr/>
        <p:txBody>
          <a:bodyPr/>
          <a:lstStyle/>
          <a:p>
            <a:r>
              <a:rPr lang="en-US" dirty="0"/>
              <a:t>Accelerating Graph Pattern Mining</a:t>
            </a:r>
          </a:p>
        </p:txBody>
      </p:sp>
      <p:sp>
        <p:nvSpPr>
          <p:cNvPr id="3" name="Content Placeholder 2">
            <a:extLst>
              <a:ext uri="{FF2B5EF4-FFF2-40B4-BE49-F238E27FC236}">
                <a16:creationId xmlns:a16="http://schemas.microsoft.com/office/drawing/2014/main" id="{F343E170-D71E-634F-A533-6F399A423E3F}"/>
              </a:ext>
            </a:extLst>
          </p:cNvPr>
          <p:cNvSpPr>
            <a:spLocks noGrp="1"/>
          </p:cNvSpPr>
          <p:nvPr>
            <p:ph idx="1"/>
          </p:nvPr>
        </p:nvSpPr>
        <p:spPr>
          <a:xfrm>
            <a:off x="228600" y="908720"/>
            <a:ext cx="8610600" cy="5267672"/>
          </a:xfrm>
        </p:spPr>
        <p:txBody>
          <a:bodyPr/>
          <a:lstStyle/>
          <a:p>
            <a:r>
              <a:rPr lang="en-US" sz="1500" dirty="0"/>
              <a:t>Maciej Besta, Raghavendra </a:t>
            </a:r>
            <a:r>
              <a:rPr lang="en-US" sz="1500" dirty="0" err="1"/>
              <a:t>Kanakagiri</a:t>
            </a:r>
            <a:r>
              <a:rPr lang="en-US" sz="1500" dirty="0"/>
              <a:t>, Grzegorz Kwasniewski, </a:t>
            </a:r>
            <a:r>
              <a:rPr lang="en-US" sz="1500" dirty="0" err="1"/>
              <a:t>Rachata</a:t>
            </a:r>
            <a:r>
              <a:rPr lang="en-US" sz="1500" dirty="0"/>
              <a:t> </a:t>
            </a:r>
            <a:r>
              <a:rPr lang="en-US" sz="1500" dirty="0" err="1"/>
              <a:t>Ausavarungnirun</a:t>
            </a:r>
            <a:r>
              <a:rPr lang="en-US" sz="1500" dirty="0"/>
              <a:t>, Jakub </a:t>
            </a:r>
            <a:r>
              <a:rPr lang="en-US" sz="1500" dirty="0" err="1"/>
              <a:t>Beránek</a:t>
            </a:r>
            <a:r>
              <a:rPr lang="en-US" sz="1500" dirty="0"/>
              <a:t>, Konstantinos </a:t>
            </a:r>
            <a:r>
              <a:rPr lang="en-US" sz="1500" dirty="0" err="1"/>
              <a:t>Kanellopoulos</a:t>
            </a:r>
            <a:r>
              <a:rPr lang="en-US" sz="1500" dirty="0"/>
              <a:t>, </a:t>
            </a:r>
            <a:r>
              <a:rPr lang="en-US" sz="1500" dirty="0" err="1"/>
              <a:t>Kacper</a:t>
            </a:r>
            <a:r>
              <a:rPr lang="en-US" sz="1500" dirty="0"/>
              <a:t> </a:t>
            </a:r>
            <a:r>
              <a:rPr lang="en-US" sz="1500" dirty="0" err="1"/>
              <a:t>Janda</a:t>
            </a:r>
            <a:r>
              <a:rPr lang="en-US" sz="1500" dirty="0"/>
              <a:t>, </a:t>
            </a:r>
            <a:r>
              <a:rPr lang="en-US" sz="1500" dirty="0" err="1"/>
              <a:t>Zur</a:t>
            </a:r>
            <a:r>
              <a:rPr lang="en-US" sz="1500" dirty="0"/>
              <a:t> </a:t>
            </a:r>
            <a:r>
              <a:rPr lang="en-US" sz="1500" dirty="0" err="1"/>
              <a:t>Vonarburg-Shmaria</a:t>
            </a:r>
            <a:r>
              <a:rPr lang="en-US" sz="1500" dirty="0"/>
              <a:t>, Lukas </a:t>
            </a:r>
            <a:r>
              <a:rPr lang="en-US" sz="1500" dirty="0" err="1"/>
              <a:t>Gianinazzi</a:t>
            </a:r>
            <a:r>
              <a:rPr lang="en-US" sz="1500" dirty="0"/>
              <a:t>, Ioana Stefan, Juan Gómez-Luna, Marcin </a:t>
            </a:r>
            <a:r>
              <a:rPr lang="en-US" sz="1500" dirty="0" err="1"/>
              <a:t>Copik</a:t>
            </a:r>
            <a:r>
              <a:rPr lang="en-US" sz="1500" dirty="0"/>
              <a:t>, Lukas Kapp-</a:t>
            </a:r>
            <a:r>
              <a:rPr lang="en-US" sz="1500" dirty="0" err="1"/>
              <a:t>Schwoerer</a:t>
            </a:r>
            <a:r>
              <a:rPr lang="en-US" sz="1500" dirty="0"/>
              <a:t>, Salvatore Di Girolamo, Nils </a:t>
            </a:r>
            <a:r>
              <a:rPr lang="en-US" sz="1500" dirty="0" err="1"/>
              <a:t>Blach</a:t>
            </a:r>
            <a:r>
              <a:rPr lang="en-US" sz="1500" dirty="0"/>
              <a:t>, Marek Konieczny, Onur Mutlu, and </a:t>
            </a:r>
            <a:r>
              <a:rPr lang="en-US" sz="1500" dirty="0" err="1"/>
              <a:t>Torsten</a:t>
            </a:r>
            <a:r>
              <a:rPr lang="en-US" sz="1500" dirty="0"/>
              <a:t> </a:t>
            </a:r>
            <a:r>
              <a:rPr lang="en-US" sz="1500" dirty="0" err="1"/>
              <a:t>Hoefler</a:t>
            </a:r>
            <a:r>
              <a:rPr lang="en-US" sz="1500" dirty="0"/>
              <a:t>,</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"SISA: Set-Centric Instruction Set Architecture for Graph Mining on Processing-in-Memory Systems"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(pdf)</a:t>
            </a:r>
            <a:r>
              <a:rPr lang="en-US" sz="1500" dirty="0"/>
              <a:t>]</a:t>
            </a:r>
            <a:br>
              <a:rPr lang="en-US" sz="1500" dirty="0"/>
            </a:br>
            <a:r>
              <a:rPr lang="en-US" sz="1500" dirty="0"/>
              <a:t>[</a:t>
            </a:r>
            <a:r>
              <a:rPr lang="en-US" sz="1500" dirty="0">
                <a:hlinkClick r:id="rId5"/>
              </a:rPr>
              <a:t>Talk Video</a:t>
            </a:r>
            <a:r>
              <a:rPr lang="en-US" sz="1500" dirty="0"/>
              <a:t> (22 minutes)]</a:t>
            </a:r>
            <a:br>
              <a:rPr lang="en-US" sz="1500" dirty="0"/>
            </a:br>
            <a:r>
              <a:rPr lang="en-US" sz="1500" dirty="0"/>
              <a:t>[</a:t>
            </a:r>
            <a:r>
              <a:rPr lang="en-US" sz="1500" dirty="0">
                <a:hlinkClick r:id="rId6"/>
              </a:rPr>
              <a:t>Lightning Talk Video</a:t>
            </a:r>
            <a:r>
              <a:rPr lang="en-US" sz="1500" dirty="0"/>
              <a:t> (1.5 minutes)]</a:t>
            </a:r>
            <a:br>
              <a:rPr lang="en-US" sz="1500" dirty="0"/>
            </a:br>
            <a:r>
              <a:rPr lang="en-US" sz="1500" dirty="0"/>
              <a:t>[</a:t>
            </a:r>
            <a:r>
              <a:rPr lang="en-US" sz="1500" dirty="0">
                <a:hlinkClick r:id="rId7"/>
              </a:rPr>
              <a:t>Full arXiv version</a:t>
            </a:r>
            <a:r>
              <a:rPr lang="en-US" sz="1500" dirty="0"/>
              <a:t>]</a:t>
            </a:r>
          </a:p>
          <a:p>
            <a:pPr marL="0" indent="0">
              <a:buNone/>
            </a:pPr>
            <a:br>
              <a:rPr lang="en-US" sz="1500" dirty="0"/>
            </a:br>
            <a:endParaRPr lang="en-US" sz="1500" dirty="0"/>
          </a:p>
        </p:txBody>
      </p:sp>
      <p:sp>
        <p:nvSpPr>
          <p:cNvPr id="4" name="Slide Number Placeholder 3">
            <a:extLst>
              <a:ext uri="{FF2B5EF4-FFF2-40B4-BE49-F238E27FC236}">
                <a16:creationId xmlns:a16="http://schemas.microsoft.com/office/drawing/2014/main" id="{5A48F706-A831-C54E-B91E-4FFC8E0C8AC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041EA71-B1C7-FF49-BB1B-C78853115E49}"/>
              </a:ext>
            </a:extLst>
          </p:cNvPr>
          <p:cNvPicPr>
            <a:picLocks noChangeAspect="1"/>
          </p:cNvPicPr>
          <p:nvPr/>
        </p:nvPicPr>
        <p:blipFill>
          <a:blip r:embed="rId8"/>
          <a:stretch>
            <a:fillRect/>
          </a:stretch>
        </p:blipFill>
        <p:spPr>
          <a:xfrm>
            <a:off x="0" y="3861048"/>
            <a:ext cx="9144000" cy="2481246"/>
          </a:xfrm>
          <a:prstGeom prst="rect">
            <a:avLst/>
          </a:prstGeom>
        </p:spPr>
      </p:pic>
    </p:spTree>
    <p:extLst>
      <p:ext uri="{BB962C8B-B14F-4D97-AF65-F5344CB8AC3E}">
        <p14:creationId xmlns:p14="http://schemas.microsoft.com/office/powerpoint/2010/main" val="357788406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7E8B4-949E-9F09-043F-5209533A1F31}"/>
              </a:ext>
            </a:extLst>
          </p:cNvPr>
          <p:cNvSpPr>
            <a:spLocks noGrp="1"/>
          </p:cNvSpPr>
          <p:nvPr>
            <p:ph type="title"/>
          </p:nvPr>
        </p:nvSpPr>
        <p:spPr>
          <a:xfrm>
            <a:off x="228600" y="152400"/>
            <a:ext cx="9816008" cy="1066800"/>
          </a:xfrm>
        </p:spPr>
        <p:txBody>
          <a:bodyPr/>
          <a:lstStyle/>
          <a:p>
            <a:r>
              <a:rPr lang="en-US" dirty="0">
                <a:solidFill>
                  <a:srgbClr val="006633"/>
                </a:solidFill>
              </a:rPr>
              <a:t>Accelerating HTAP Database Systems</a:t>
            </a:r>
            <a:endParaRPr lang="en-US" sz="3800" dirty="0"/>
          </a:p>
        </p:txBody>
      </p:sp>
      <p:sp>
        <p:nvSpPr>
          <p:cNvPr id="3" name="Content Placeholder 2">
            <a:extLst>
              <a:ext uri="{FF2B5EF4-FFF2-40B4-BE49-F238E27FC236}">
                <a16:creationId xmlns:a16="http://schemas.microsoft.com/office/drawing/2014/main" id="{B6DD14E2-BB96-C8B9-DAB3-23B6688E34E3}"/>
              </a:ext>
            </a:extLst>
          </p:cNvPr>
          <p:cNvSpPr>
            <a:spLocks noGrp="1"/>
          </p:cNvSpPr>
          <p:nvPr>
            <p:ph idx="1"/>
          </p:nvPr>
        </p:nvSpPr>
        <p:spPr>
          <a:xfrm>
            <a:off x="228600" y="1124744"/>
            <a:ext cx="8610600" cy="5123656"/>
          </a:xfrm>
        </p:spPr>
        <p:txBody>
          <a:bodyPr/>
          <a:lstStyle/>
          <a:p>
            <a:r>
              <a:rPr lang="en-US" sz="1700" dirty="0" err="1"/>
              <a:t>Amirali</a:t>
            </a:r>
            <a:r>
              <a:rPr lang="en-US" sz="1700" dirty="0"/>
              <a:t> </a:t>
            </a:r>
            <a:r>
              <a:rPr lang="en-US" sz="1700" dirty="0" err="1"/>
              <a:t>Boroumand</a:t>
            </a:r>
            <a:r>
              <a:rPr lang="en-US" sz="1700" dirty="0"/>
              <a:t>, </a:t>
            </a:r>
            <a:r>
              <a:rPr lang="en-US" sz="1700" dirty="0" err="1"/>
              <a:t>Saugata</a:t>
            </a:r>
            <a:r>
              <a:rPr lang="en-US" sz="1700" dirty="0"/>
              <a:t> Ghose, Geraldo F. Oliveira,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"Polynesia: Enabling High-Performance and Energy-Efficient Hybrid Transactional/Analytical Databases with Hardware/Software Co-Design"</a:t>
            </a:r>
            <a:br>
              <a:rPr lang="en-US" sz="1700" dirty="0">
                <a:solidFill>
                  <a:srgbClr val="0000FF"/>
                </a:solidFill>
              </a:rPr>
            </a:br>
            <a:r>
              <a:rPr lang="en-US" sz="1700" i="1" dirty="0"/>
              <a:t>Proceedings of the </a:t>
            </a:r>
            <a:r>
              <a:rPr lang="en-US" sz="1700" i="1" dirty="0">
                <a:hlinkClick r:id="rId3"/>
              </a:rPr>
              <a:t>38th International Conference on Data Engineering</a:t>
            </a:r>
            <a:r>
              <a:rPr lang="en-US" sz="1700" i="1" dirty="0"/>
              <a:t> (</a:t>
            </a:r>
            <a:r>
              <a:rPr lang="en-US" sz="1700" b="1" i="1" dirty="0"/>
              <a:t>ICDE</a:t>
            </a:r>
            <a:r>
              <a:rPr lang="en-US" sz="1700" i="1" dirty="0"/>
              <a:t>)</a:t>
            </a:r>
            <a:r>
              <a:rPr lang="en-US" sz="1700" dirty="0"/>
              <a:t>, Virtual, May 2022.</a:t>
            </a:r>
            <a:br>
              <a:rPr lang="en-US" sz="1700" dirty="0"/>
            </a:br>
            <a:r>
              <a:rPr lang="en-US" sz="1700" dirty="0"/>
              <a:t>[</a:t>
            </a:r>
            <a:r>
              <a:rPr lang="en-US" sz="1700" dirty="0">
                <a:hlinkClick r:id="rId4"/>
              </a:rPr>
              <a:t>arXiv version</a:t>
            </a:r>
            <a:r>
              <a:rPr lang="en-US" sz="1700" dirty="0"/>
              <a:t>]</a:t>
            </a:r>
            <a:br>
              <a:rPr lang="en-US" sz="1700" dirty="0"/>
            </a:br>
            <a:r>
              <a:rPr lang="en-US" sz="1700" dirty="0"/>
              <a:t>[</a:t>
            </a:r>
            <a:r>
              <a:rPr lang="en-US" sz="1700" dirty="0">
                <a:hlinkClick r:id="rId5"/>
              </a:rPr>
              <a:t>Slides (pptx)</a:t>
            </a:r>
            <a:r>
              <a:rPr lang="en-US" sz="1700" dirty="0"/>
              <a:t> </a:t>
            </a:r>
            <a:r>
              <a:rPr lang="en-US" sz="1700" dirty="0">
                <a:hlinkClick r:id="rId6"/>
              </a:rPr>
              <a:t>(pdf)</a:t>
            </a:r>
            <a:r>
              <a:rPr lang="en-US" sz="1700" dirty="0"/>
              <a:t>]</a:t>
            </a:r>
            <a:br>
              <a:rPr lang="en-US" sz="1700" dirty="0"/>
            </a:br>
            <a:r>
              <a:rPr lang="en-US" sz="1700" dirty="0"/>
              <a:t>[</a:t>
            </a:r>
            <a:r>
              <a:rPr lang="en-US" sz="1700" dirty="0">
                <a:hlinkClick r:id="rId7"/>
              </a:rPr>
              <a:t>Short Talk Slides (pptx)</a:t>
            </a:r>
            <a:r>
              <a:rPr lang="en-US" sz="1700" dirty="0"/>
              <a:t> </a:t>
            </a:r>
            <a:r>
              <a:rPr lang="en-US" sz="1700" dirty="0">
                <a:hlinkClick r:id="rId8"/>
              </a:rPr>
              <a:t>(pdf)</a:t>
            </a:r>
            <a:r>
              <a:rPr lang="en-US" sz="1700" dirty="0"/>
              <a:t>]</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CBDCB64F-3910-12B7-4D3E-28FB26AB451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B20A66B2-A34D-555A-B962-7CC892A81C76}"/>
              </a:ext>
            </a:extLst>
          </p:cNvPr>
          <p:cNvPicPr>
            <a:picLocks noChangeAspect="1"/>
          </p:cNvPicPr>
          <p:nvPr/>
        </p:nvPicPr>
        <p:blipFill>
          <a:blip r:embed="rId9"/>
          <a:stretch>
            <a:fillRect/>
          </a:stretch>
        </p:blipFill>
        <p:spPr>
          <a:xfrm>
            <a:off x="0" y="4077072"/>
            <a:ext cx="9144000" cy="1912243"/>
          </a:xfrm>
          <a:prstGeom prst="rect">
            <a:avLst/>
          </a:prstGeom>
        </p:spPr>
      </p:pic>
      <p:sp>
        <p:nvSpPr>
          <p:cNvPr id="6" name="TextBox 5">
            <a:extLst>
              <a:ext uri="{FF2B5EF4-FFF2-40B4-BE49-F238E27FC236}">
                <a16:creationId xmlns:a16="http://schemas.microsoft.com/office/drawing/2014/main" id="{8062D7E6-31B2-D4AC-7E0C-D0BA16566789}"/>
              </a:ext>
            </a:extLst>
          </p:cNvPr>
          <p:cNvSpPr txBox="1"/>
          <p:nvPr/>
        </p:nvSpPr>
        <p:spPr>
          <a:xfrm>
            <a:off x="1657151" y="6381328"/>
            <a:ext cx="575349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https://arxiv.org/pdf/2204.11275.pdf</a:t>
            </a:r>
            <a:r>
              <a:rPr kumimoji="0" lang="en-US" sz="22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70441043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Neural Network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spTree>
    <p:extLst>
      <p:ext uri="{BB962C8B-B14F-4D97-AF65-F5344CB8AC3E}">
        <p14:creationId xmlns:p14="http://schemas.microsoft.com/office/powerpoint/2010/main" val="1553458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0"/>
            <a:ext cx="9144000" cy="2864653"/>
          </a:xfrm>
          <a:solidFill>
            <a:schemeClr val="tx2">
              <a:lumMod val="75000"/>
            </a:schemeClr>
          </a:solidFill>
        </p:spPr>
        <p:txBody>
          <a:bodyPr/>
          <a:lstStyle/>
          <a:p>
            <a:r>
              <a:rPr lang="en-US" sz="3000" b="1" dirty="0">
                <a:solidFill>
                  <a:schemeClr val="bg1">
                    <a:lumMod val="95000"/>
                  </a:schemeClr>
                </a:solidFill>
                <a:latin typeface="Gill Sans MT" panose="020B0502020104020203" pitchFamily="34" charset="77"/>
              </a:rPr>
              <a:t>Google Neural Network Models for Edge Devices: </a:t>
            </a:r>
            <a:br>
              <a:rPr lang="en-US" sz="3000" b="1" dirty="0">
                <a:solidFill>
                  <a:schemeClr val="bg1">
                    <a:lumMod val="95000"/>
                  </a:schemeClr>
                </a:solidFill>
                <a:latin typeface="Gill Sans MT" panose="020B0502020104020203" pitchFamily="34" charset="77"/>
              </a:rPr>
            </a:br>
            <a:r>
              <a:rPr lang="en-US" sz="3000" b="1" dirty="0">
                <a:solidFill>
                  <a:schemeClr val="bg1">
                    <a:lumMod val="95000"/>
                  </a:schemeClr>
                </a:solidFill>
                <a:latin typeface="Gill Sans MT" panose="020B0502020104020203" pitchFamily="34" charset="77"/>
              </a:rPr>
              <a:t>Analyzing and Mitigating </a:t>
            </a:r>
            <a:br>
              <a:rPr lang="en-US" sz="3000" b="1" dirty="0">
                <a:solidFill>
                  <a:schemeClr val="bg1">
                    <a:lumMod val="95000"/>
                  </a:schemeClr>
                </a:solidFill>
                <a:latin typeface="Gill Sans MT" panose="020B0502020104020203" pitchFamily="34" charset="77"/>
              </a:rPr>
            </a:br>
            <a:r>
              <a:rPr lang="en-US" sz="3000" b="1" dirty="0">
                <a:solidFill>
                  <a:schemeClr val="bg1">
                    <a:lumMod val="95000"/>
                  </a:schemeClr>
                </a:solidFill>
                <a:latin typeface="Gill Sans MT" panose="020B0502020104020203" pitchFamily="34" charset="77"/>
              </a:rPr>
              <a:t>Machine Learning Inference Bottlenecks</a:t>
            </a: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0" y="3056347"/>
            <a:ext cx="9144000" cy="12618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Amirali</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Boroumand</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Saugata</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Ghose</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Berkin</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Akin	</a:t>
            </a:r>
            <a:b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br>
            <a:endParaRPr kumimoji="0" lang="en-US" sz="5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Ravi Narayanaswami</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a:ln>
                  <a:noFill/>
                </a:ln>
                <a:solidFill>
                  <a:srgbClr val="C00000"/>
                </a:solidFill>
                <a:effectLst/>
                <a:uLnTx/>
                <a:uFillTx/>
                <a:latin typeface="Gill Sans MT" panose="020B0502020104020203" pitchFamily="34" charset="77"/>
                <a:ea typeface="+mn-ea"/>
                <a:cs typeface="+mn-cs"/>
              </a:rPr>
              <a:t>Geraldo F. Oliveira</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Xiaoyu</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Ma</a:t>
            </a:r>
            <a:b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br>
            <a:r>
              <a:rPr kumimoji="0" lang="en-US" sz="5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Eric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Shiu</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Onur</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Mutlu</a:t>
            </a:r>
            <a:endPar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8" name="Graphic 7">
            <a:extLst>
              <a:ext uri="{FF2B5EF4-FFF2-40B4-BE49-F238E27FC236}">
                <a16:creationId xmlns:a16="http://schemas.microsoft.com/office/drawing/2014/main" id="{43B2F70C-CDC6-A642-9D6B-32E6A8EA3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5530813"/>
            <a:ext cx="2286000" cy="439783"/>
          </a:xfrm>
          <a:prstGeom prst="rect">
            <a:avLst/>
          </a:prstGeom>
        </p:spPr>
      </p:pic>
      <p:sp>
        <p:nvSpPr>
          <p:cNvPr id="11" name="Rectangle 10">
            <a:extLst>
              <a:ext uri="{FF2B5EF4-FFF2-40B4-BE49-F238E27FC236}">
                <a16:creationId xmlns:a16="http://schemas.microsoft.com/office/drawing/2014/main" id="{824F8868-9941-514D-88E1-0ACB358D9EC9}"/>
              </a:ext>
            </a:extLst>
          </p:cNvPr>
          <p:cNvSpPr/>
          <p:nvPr/>
        </p:nvSpPr>
        <p:spPr>
          <a:xfrm>
            <a:off x="0" y="4509926"/>
            <a:ext cx="9144000" cy="43088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PACT 2021</a:t>
            </a:r>
            <a:endPar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endParaRPr>
          </a:p>
        </p:txBody>
      </p:sp>
      <p:pic>
        <p:nvPicPr>
          <p:cNvPr id="12" name="Picture 11">
            <a:extLst>
              <a:ext uri="{FF2B5EF4-FFF2-40B4-BE49-F238E27FC236}">
                <a16:creationId xmlns:a16="http://schemas.microsoft.com/office/drawing/2014/main" id="{AE53EB73-9E00-244C-B2EA-E33C2F8B2514}"/>
              </a:ext>
            </a:extLst>
          </p:cNvPr>
          <p:cNvPicPr>
            <a:picLocks noChangeAspect="1"/>
          </p:cNvPicPr>
          <p:nvPr/>
        </p:nvPicPr>
        <p:blipFill rotWithShape="1">
          <a:blip r:embed="rId5"/>
          <a:srcRect t="16962" b="27098"/>
          <a:stretch/>
        </p:blipFill>
        <p:spPr>
          <a:xfrm>
            <a:off x="58146" y="6173160"/>
            <a:ext cx="2534307" cy="511945"/>
          </a:xfrm>
          <a:prstGeom prst="rect">
            <a:avLst/>
          </a:prstGeom>
        </p:spPr>
      </p:pic>
      <p:pic>
        <p:nvPicPr>
          <p:cNvPr id="13" name="Picture 12">
            <a:extLst>
              <a:ext uri="{FF2B5EF4-FFF2-40B4-BE49-F238E27FC236}">
                <a16:creationId xmlns:a16="http://schemas.microsoft.com/office/drawing/2014/main" id="{5BB3B014-CC27-D142-BF69-04643810126E}"/>
              </a:ext>
            </a:extLst>
          </p:cNvPr>
          <p:cNvPicPr>
            <a:picLocks noChangeAspect="1"/>
          </p:cNvPicPr>
          <p:nvPr/>
        </p:nvPicPr>
        <p:blipFill rotWithShape="1">
          <a:blip r:embed="rId6"/>
          <a:srcRect l="5935" t="23510" r="5031" b="23990"/>
          <a:stretch/>
        </p:blipFill>
        <p:spPr>
          <a:xfrm>
            <a:off x="4678100" y="5959344"/>
            <a:ext cx="2286000" cy="898656"/>
          </a:xfrm>
          <a:prstGeom prst="rect">
            <a:avLst/>
          </a:prstGeom>
        </p:spPr>
      </p:pic>
      <p:pic>
        <p:nvPicPr>
          <p:cNvPr id="14" name="Picture 2" descr="http://www.euroc-project.eu/fileadmin/imgEuroc/eurocConsortiumLogos/ethLogo.png">
            <a:extLst>
              <a:ext uri="{FF2B5EF4-FFF2-40B4-BE49-F238E27FC236}">
                <a16:creationId xmlns:a16="http://schemas.microsoft.com/office/drawing/2014/main" id="{8E6DF52C-6D6F-1D47-92E5-A4DDA60A3E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9224" y="6173160"/>
            <a:ext cx="1998476" cy="4105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8B85FF5-57D1-D247-8B48-4263EDD69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7124" y="5979804"/>
            <a:ext cx="2175266" cy="898656"/>
          </a:xfrm>
          <a:prstGeom prst="rect">
            <a:avLst/>
          </a:prstGeom>
        </p:spPr>
      </p:pic>
    </p:spTree>
    <p:extLst>
      <p:ext uri="{BB962C8B-B14F-4D97-AF65-F5344CB8AC3E}">
        <p14:creationId xmlns:p14="http://schemas.microsoft.com/office/powerpoint/2010/main" val="4225585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8969F0-2D37-9B4F-89A4-C9739461369A}"/>
              </a:ext>
            </a:extLst>
          </p:cNvPr>
          <p:cNvSpPr/>
          <p:nvPr/>
        </p:nvSpPr>
        <p:spPr>
          <a:xfrm>
            <a:off x="0" y="743205"/>
            <a:ext cx="9144000" cy="914400"/>
          </a:xfrm>
          <a:prstGeom prst="rect">
            <a:avLst/>
          </a:prstGeom>
          <a:solidFill>
            <a:srgbClr val="FFF4C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7" name="Rectangle 6">
            <a:extLst>
              <a:ext uri="{FF2B5EF4-FFF2-40B4-BE49-F238E27FC236}">
                <a16:creationId xmlns:a16="http://schemas.microsoft.com/office/drawing/2014/main" id="{A8C8C6C2-2540-E14E-8598-187AFA9373A3}"/>
              </a:ext>
            </a:extLst>
          </p:cNvPr>
          <p:cNvSpPr/>
          <p:nvPr/>
        </p:nvSpPr>
        <p:spPr>
          <a:xfrm>
            <a:off x="0" y="1928020"/>
            <a:ext cx="9144000" cy="1261494"/>
          </a:xfrm>
          <a:prstGeom prst="rect">
            <a:avLst/>
          </a:prstGeom>
          <a:solidFill>
            <a:srgbClr val="FFBFB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8" name="Rectangle 7">
            <a:extLst>
              <a:ext uri="{FF2B5EF4-FFF2-40B4-BE49-F238E27FC236}">
                <a16:creationId xmlns:a16="http://schemas.microsoft.com/office/drawing/2014/main" id="{592513E4-C4B7-F242-9A0D-35F07BCED5C7}"/>
              </a:ext>
            </a:extLst>
          </p:cNvPr>
          <p:cNvSpPr/>
          <p:nvPr/>
        </p:nvSpPr>
        <p:spPr>
          <a:xfrm>
            <a:off x="0" y="3429001"/>
            <a:ext cx="9144000" cy="925286"/>
          </a:xfrm>
          <a:prstGeom prst="rect">
            <a:avLst/>
          </a:prstGeom>
          <a:solidFill>
            <a:srgbClr val="CCD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0" name="Rectangle 9">
            <a:extLst>
              <a:ext uri="{FF2B5EF4-FFF2-40B4-BE49-F238E27FC236}">
                <a16:creationId xmlns:a16="http://schemas.microsoft.com/office/drawing/2014/main" id="{3E440315-C009-E346-A212-93C50C707296}"/>
              </a:ext>
            </a:extLst>
          </p:cNvPr>
          <p:cNvSpPr/>
          <p:nvPr/>
        </p:nvSpPr>
        <p:spPr>
          <a:xfrm>
            <a:off x="0" y="4542080"/>
            <a:ext cx="9144000" cy="925286"/>
          </a:xfrm>
          <a:prstGeom prst="rect">
            <a:avLst/>
          </a:prstGeom>
          <a:solidFill>
            <a:srgbClr val="B8CF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1" name="Rectangle 10">
            <a:extLst>
              <a:ext uri="{FF2B5EF4-FFF2-40B4-BE49-F238E27FC236}">
                <a16:creationId xmlns:a16="http://schemas.microsoft.com/office/drawing/2014/main" id="{32042D8A-F894-404E-8CDA-6FFCBB190FD3}"/>
              </a:ext>
            </a:extLst>
          </p:cNvPr>
          <p:cNvSpPr/>
          <p:nvPr/>
        </p:nvSpPr>
        <p:spPr>
          <a:xfrm>
            <a:off x="0" y="5655159"/>
            <a:ext cx="9144000" cy="925286"/>
          </a:xfrm>
          <a:prstGeom prst="rect">
            <a:avLst/>
          </a:prstGeom>
          <a:solidFill>
            <a:srgbClr val="AF9CD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 name="Title 1"/>
          <p:cNvSpPr>
            <a:spLocks noGrp="1"/>
          </p:cNvSpPr>
          <p:nvPr>
            <p:ph type="title"/>
          </p:nvPr>
        </p:nvSpPr>
        <p:spPr>
          <a:xfrm>
            <a:off x="0" y="-76200"/>
            <a:ext cx="9144000" cy="914400"/>
          </a:xfrm>
        </p:spPr>
        <p:txBody>
          <a:bodyPr/>
          <a:lstStyle/>
          <a:p>
            <a:r>
              <a:rPr lang="en-US" dirty="0"/>
              <a:t>Executive Summary</a:t>
            </a:r>
          </a:p>
        </p:txBody>
      </p:sp>
      <p:sp>
        <p:nvSpPr>
          <p:cNvPr id="3" name="Content Placeholder 2"/>
          <p:cNvSpPr>
            <a:spLocks noGrp="1"/>
          </p:cNvSpPr>
          <p:nvPr>
            <p:ph idx="1"/>
          </p:nvPr>
        </p:nvSpPr>
        <p:spPr>
          <a:xfrm>
            <a:off x="152400" y="743204"/>
            <a:ext cx="8991600" cy="6019800"/>
          </a:xfrm>
        </p:spPr>
        <p:txBody>
          <a:bodyPr>
            <a:normAutofit lnSpcReduction="10000"/>
          </a:bodyPr>
          <a:lstStyle/>
          <a:p>
            <a:pPr marL="0" indent="0">
              <a:buNone/>
            </a:pPr>
            <a:r>
              <a:rPr lang="en-US" sz="2000" u="sng" dirty="0">
                <a:solidFill>
                  <a:schemeClr val="tx2"/>
                </a:solidFill>
              </a:rPr>
              <a:t>Context</a:t>
            </a:r>
            <a:r>
              <a:rPr lang="en-US" sz="2000" dirty="0">
                <a:solidFill>
                  <a:schemeClr val="tx2"/>
                </a:solidFill>
              </a:rPr>
              <a:t>:  We extensively analyze </a:t>
            </a:r>
            <a:r>
              <a:rPr lang="en-US" sz="2000" dirty="0">
                <a:solidFill>
                  <a:srgbClr val="0000FF"/>
                </a:solidFill>
              </a:rPr>
              <a:t>a state-of-the-art edge ML accelerator (Google Edge TPU) </a:t>
            </a:r>
            <a:r>
              <a:rPr lang="en-US" sz="2000" dirty="0">
                <a:solidFill>
                  <a:schemeClr val="tx2"/>
                </a:solidFill>
              </a:rPr>
              <a:t>using </a:t>
            </a:r>
            <a:r>
              <a:rPr lang="en-US" sz="2000" dirty="0">
                <a:solidFill>
                  <a:srgbClr val="0000FF"/>
                </a:solidFill>
              </a:rPr>
              <a:t>24 Google edge models</a:t>
            </a:r>
          </a:p>
          <a:p>
            <a:pPr lvl="1"/>
            <a:r>
              <a:rPr lang="en-US" sz="1800" dirty="0">
                <a:cs typeface="Adobe Garamond Pro"/>
              </a:rPr>
              <a:t> Wide range of models (CNNs, LSTMs, Transducers, RCNNs)</a:t>
            </a:r>
            <a:br>
              <a:rPr lang="en-US" sz="1800" dirty="0">
                <a:cs typeface="Adobe Garamond Pro"/>
              </a:rPr>
            </a:br>
            <a:endParaRPr lang="en-US" sz="1800" dirty="0">
              <a:solidFill>
                <a:schemeClr val="tx2"/>
              </a:solidFill>
            </a:endParaRPr>
          </a:p>
          <a:p>
            <a:pPr marL="0" indent="0">
              <a:buNone/>
            </a:pPr>
            <a:r>
              <a:rPr lang="en-US" sz="2000" u="sng" dirty="0">
                <a:solidFill>
                  <a:schemeClr val="tx2"/>
                </a:solidFill>
              </a:rPr>
              <a:t>Problem</a:t>
            </a:r>
            <a:r>
              <a:rPr lang="en-US" sz="2000" dirty="0">
                <a:solidFill>
                  <a:schemeClr val="tx2"/>
                </a:solidFill>
              </a:rPr>
              <a:t>:  The Edge TPU accelerator suffers from </a:t>
            </a:r>
            <a:r>
              <a:rPr lang="en-US" sz="2000" dirty="0">
                <a:solidFill>
                  <a:srgbClr val="800000"/>
                </a:solidFill>
              </a:rPr>
              <a:t>three challenges:</a:t>
            </a:r>
          </a:p>
          <a:p>
            <a:pPr lvl="1"/>
            <a:r>
              <a:rPr lang="en-US" sz="1800" dirty="0">
                <a:cs typeface="Adobe Garamond Pro"/>
              </a:rPr>
              <a:t>It operates </a:t>
            </a:r>
            <a:r>
              <a:rPr lang="en-US" sz="1800" dirty="0">
                <a:solidFill>
                  <a:srgbClr val="800000"/>
                </a:solidFill>
                <a:cs typeface="Adobe Garamond Pro"/>
              </a:rPr>
              <a:t>significantly below</a:t>
            </a:r>
            <a:r>
              <a:rPr lang="en-US" sz="1800" dirty="0">
                <a:solidFill>
                  <a:srgbClr val="C00000"/>
                </a:solidFill>
                <a:cs typeface="Adobe Garamond Pro"/>
              </a:rPr>
              <a:t> </a:t>
            </a:r>
            <a:r>
              <a:rPr lang="en-US" sz="1800" dirty="0">
                <a:solidFill>
                  <a:srgbClr val="595959"/>
                </a:solidFill>
                <a:cs typeface="Adobe Garamond Pro"/>
              </a:rPr>
              <a:t>its</a:t>
            </a:r>
            <a:r>
              <a:rPr lang="en-US" sz="1800" dirty="0">
                <a:solidFill>
                  <a:srgbClr val="C00000"/>
                </a:solidFill>
                <a:cs typeface="Adobe Garamond Pro"/>
              </a:rPr>
              <a:t> </a:t>
            </a:r>
            <a:r>
              <a:rPr lang="en-US" sz="1800" u="sng" dirty="0">
                <a:cs typeface="Adobe Garamond Pro"/>
              </a:rPr>
              <a:t>peak throughput</a:t>
            </a:r>
          </a:p>
          <a:p>
            <a:pPr lvl="1"/>
            <a:r>
              <a:rPr lang="en-US" sz="1800" dirty="0">
                <a:cs typeface="Adobe Garamond Pro"/>
              </a:rPr>
              <a:t>It operates </a:t>
            </a:r>
            <a:r>
              <a:rPr lang="en-US" sz="1800" dirty="0">
                <a:solidFill>
                  <a:srgbClr val="800000"/>
                </a:solidFill>
                <a:cs typeface="Adobe Garamond Pro"/>
              </a:rPr>
              <a:t>significantly below </a:t>
            </a:r>
            <a:r>
              <a:rPr lang="en-US" sz="1800" dirty="0">
                <a:solidFill>
                  <a:srgbClr val="595959"/>
                </a:solidFill>
                <a:cs typeface="Adobe Garamond Pro"/>
              </a:rPr>
              <a:t>its</a:t>
            </a:r>
            <a:r>
              <a:rPr lang="en-US" sz="1800" dirty="0">
                <a:solidFill>
                  <a:srgbClr val="800000"/>
                </a:solidFill>
                <a:cs typeface="Adobe Garamond Pro"/>
              </a:rPr>
              <a:t> </a:t>
            </a:r>
            <a:r>
              <a:rPr lang="en-US" sz="1800" u="sng" dirty="0">
                <a:cs typeface="Adobe Garamond Pro"/>
              </a:rPr>
              <a:t>theoretical energy efficiency</a:t>
            </a:r>
          </a:p>
          <a:p>
            <a:pPr lvl="1"/>
            <a:r>
              <a:rPr lang="en-US" sz="1800" dirty="0">
                <a:solidFill>
                  <a:srgbClr val="595959"/>
                </a:solidFill>
                <a:cs typeface="Adobe Garamond Pro"/>
              </a:rPr>
              <a:t>It</a:t>
            </a:r>
            <a:r>
              <a:rPr lang="en-US" sz="1800" dirty="0">
                <a:solidFill>
                  <a:srgbClr val="800000"/>
                </a:solidFill>
                <a:cs typeface="Adobe Garamond Pro"/>
              </a:rPr>
              <a:t> inefficiently </a:t>
            </a:r>
            <a:r>
              <a:rPr lang="en-US" sz="1800" dirty="0">
                <a:solidFill>
                  <a:srgbClr val="595959"/>
                </a:solidFill>
                <a:cs typeface="Adobe Garamond Pro"/>
              </a:rPr>
              <a:t>handles</a:t>
            </a:r>
            <a:r>
              <a:rPr lang="en-US" sz="1800" dirty="0">
                <a:solidFill>
                  <a:srgbClr val="800000"/>
                </a:solidFill>
                <a:cs typeface="Adobe Garamond Pro"/>
              </a:rPr>
              <a:t> </a:t>
            </a:r>
            <a:r>
              <a:rPr lang="en-US" sz="1800" u="sng" dirty="0">
                <a:cs typeface="Adobe Garamond Pro"/>
              </a:rPr>
              <a:t>memory accesses</a:t>
            </a:r>
            <a:br>
              <a:rPr lang="en-US" sz="1800" dirty="0">
                <a:cs typeface="Adobe Garamond Pro"/>
              </a:rPr>
            </a:br>
            <a:endParaRPr lang="en-US" sz="1800" dirty="0">
              <a:cs typeface="Adobe Garamond Pro"/>
            </a:endParaRPr>
          </a:p>
          <a:p>
            <a:pPr marL="0" lvl="1" indent="0">
              <a:buNone/>
            </a:pPr>
            <a:r>
              <a:rPr lang="en-US" sz="2000" u="sng" dirty="0">
                <a:solidFill>
                  <a:schemeClr val="tx2"/>
                </a:solidFill>
              </a:rPr>
              <a:t>Key Insight</a:t>
            </a:r>
            <a:r>
              <a:rPr lang="en-US" sz="2000" dirty="0">
                <a:solidFill>
                  <a:schemeClr val="tx2"/>
                </a:solidFill>
              </a:rPr>
              <a:t>:  These shortcomings arise from </a:t>
            </a:r>
            <a:r>
              <a:rPr lang="en-US" sz="2000" dirty="0">
                <a:solidFill>
                  <a:srgbClr val="0000FF"/>
                </a:solidFill>
              </a:rPr>
              <a:t>the monolithic design</a:t>
            </a:r>
            <a:r>
              <a:rPr lang="en-US" sz="2000" dirty="0">
                <a:solidFill>
                  <a:schemeClr val="tx2"/>
                </a:solidFill>
              </a:rPr>
              <a:t> of the Edge TPU accelerator</a:t>
            </a:r>
          </a:p>
          <a:p>
            <a:pPr lvl="1"/>
            <a:r>
              <a:rPr lang="en-US" sz="1800" dirty="0">
                <a:cs typeface="Adobe Garamond Pro"/>
              </a:rPr>
              <a:t>The Edge TPU accelerator design does not account for </a:t>
            </a:r>
            <a:r>
              <a:rPr lang="en-US" sz="1800" dirty="0">
                <a:solidFill>
                  <a:srgbClr val="0000FF"/>
                </a:solidFill>
                <a:cs typeface="Adobe Garamond Pro"/>
              </a:rPr>
              <a:t>layer heterogeneity </a:t>
            </a:r>
            <a:br>
              <a:rPr lang="en-US" sz="1800" dirty="0">
                <a:solidFill>
                  <a:srgbClr val="0000FF"/>
                </a:solidFill>
                <a:cs typeface="Adobe Garamond Pro"/>
              </a:rPr>
            </a:br>
            <a:endParaRPr lang="en-US" sz="1800" dirty="0">
              <a:solidFill>
                <a:srgbClr val="0000FF"/>
              </a:solidFill>
            </a:endParaRPr>
          </a:p>
          <a:p>
            <a:pPr marL="0" lvl="1" indent="0">
              <a:buNone/>
            </a:pPr>
            <a:r>
              <a:rPr lang="en-US" sz="2000" u="sng" dirty="0">
                <a:solidFill>
                  <a:schemeClr val="tx2"/>
                </a:solidFill>
              </a:rPr>
              <a:t>Key Mechanism</a:t>
            </a:r>
            <a:r>
              <a:rPr lang="en-US" sz="2000" dirty="0">
                <a:solidFill>
                  <a:schemeClr val="tx2"/>
                </a:solidFill>
              </a:rPr>
              <a:t>:  A new framework called </a:t>
            </a:r>
            <a:r>
              <a:rPr lang="en-US" sz="2000" dirty="0">
                <a:solidFill>
                  <a:srgbClr val="0000FF"/>
                </a:solidFill>
              </a:rPr>
              <a:t>Mensa</a:t>
            </a:r>
          </a:p>
          <a:p>
            <a:pPr lvl="1"/>
            <a:r>
              <a:rPr lang="en-US" sz="1800" dirty="0">
                <a:cs typeface="Adobe Garamond Pro"/>
              </a:rPr>
              <a:t>Mensa consists of heterogeneous accelerators whose dataflow and hardware are specialized for specific families of layers</a:t>
            </a:r>
            <a:br>
              <a:rPr lang="en-US" sz="1800" dirty="0">
                <a:cs typeface="Adobe Garamond Pro"/>
              </a:rPr>
            </a:br>
            <a:endParaRPr lang="en-US" sz="1800" dirty="0">
              <a:solidFill>
                <a:schemeClr val="tx2"/>
              </a:solidFill>
            </a:endParaRPr>
          </a:p>
          <a:p>
            <a:pPr marL="0" lvl="1" indent="0">
              <a:buNone/>
            </a:pPr>
            <a:r>
              <a:rPr lang="en-US" sz="2000" u="sng" dirty="0">
                <a:solidFill>
                  <a:schemeClr val="tx2"/>
                </a:solidFill>
              </a:rPr>
              <a:t>Key Results</a:t>
            </a:r>
            <a:r>
              <a:rPr lang="en-US" sz="2000" dirty="0">
                <a:solidFill>
                  <a:schemeClr val="tx2"/>
                </a:solidFill>
              </a:rPr>
              <a:t>:  We design a version of Mensa for Google edge ML models</a:t>
            </a:r>
          </a:p>
          <a:p>
            <a:pPr lvl="1"/>
            <a:r>
              <a:rPr lang="en-US" sz="1800" dirty="0">
                <a:cs typeface="Adobe Garamond Pro"/>
              </a:rPr>
              <a:t>Mensa improves performance and energy by </a:t>
            </a:r>
            <a:r>
              <a:rPr lang="en-US" sz="1800" dirty="0">
                <a:solidFill>
                  <a:srgbClr val="0000FF"/>
                </a:solidFill>
                <a:cs typeface="Adobe Garamond Pro"/>
              </a:rPr>
              <a:t>3.0X</a:t>
            </a:r>
            <a:r>
              <a:rPr lang="en-US" sz="1800" dirty="0">
                <a:cs typeface="Adobe Garamond Pro"/>
              </a:rPr>
              <a:t> and </a:t>
            </a:r>
            <a:r>
              <a:rPr lang="en-US" sz="1800" dirty="0">
                <a:solidFill>
                  <a:srgbClr val="0000FF"/>
                </a:solidFill>
                <a:cs typeface="Adobe Garamond Pro"/>
              </a:rPr>
              <a:t>3.1X</a:t>
            </a:r>
          </a:p>
          <a:p>
            <a:pPr lvl="1"/>
            <a:r>
              <a:rPr lang="en-US" sz="1800" dirty="0">
                <a:cs typeface="Adobe Garamond Pro"/>
              </a:rPr>
              <a:t>Mensa reduces cost and improves area efficiency</a:t>
            </a:r>
            <a:endParaRPr lang="en-US" sz="1800" dirty="0">
              <a:solidFill>
                <a:srgbClr val="0000FF"/>
              </a:solidFill>
              <a:cs typeface="Adobe Garamond Pro"/>
            </a:endParaRPr>
          </a:p>
          <a:p>
            <a:pPr lvl="1"/>
            <a:endParaRPr lang="en-US" sz="2000" dirty="0">
              <a:solidFill>
                <a:schemeClr val="accent2"/>
              </a:solidFill>
              <a:cs typeface="Gill Sans MT"/>
            </a:endParaRPr>
          </a:p>
          <a:p>
            <a:pPr marL="342900" lvl="1" indent="-342900">
              <a:buFont typeface="Arial" pitchFamily="34" charset="0"/>
              <a:buChar char="•"/>
            </a:pPr>
            <a:endParaRPr lang="en-US" sz="2600" dirty="0">
              <a:solidFill>
                <a:schemeClr val="accent2"/>
              </a:solidFill>
              <a:cs typeface="Gill Sans MT"/>
            </a:endParaRPr>
          </a:p>
          <a:p>
            <a:endParaRPr lang="en-US" sz="2600" dirty="0">
              <a:solidFill>
                <a:srgbClr val="0000FF"/>
              </a:solidFill>
            </a:endParaRPr>
          </a:p>
          <a:p>
            <a:pPr lvl="1"/>
            <a:endParaRPr lang="en-US" sz="2200" dirty="0">
              <a:solidFill>
                <a:srgbClr val="C00000"/>
              </a:solidFill>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Slide Number Placeholder 2">
            <a:extLst>
              <a:ext uri="{FF2B5EF4-FFF2-40B4-BE49-F238E27FC236}">
                <a16:creationId xmlns:a16="http://schemas.microsoft.com/office/drawing/2014/main" id="{ACB31C94-BDEA-1A5C-D86C-F3EF6D3188B5}"/>
              </a:ext>
            </a:extLst>
          </p:cNvPr>
          <p:cNvSpPr txBox="1">
            <a:spLocks/>
          </p:cNvSpPr>
          <p:nvPr/>
        </p:nvSpPr>
        <p:spPr>
          <a:xfrm>
            <a:off x="7006213" y="6525344"/>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45</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2010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0"/>
            <a:ext cx="9540552" cy="914400"/>
          </a:xfrm>
        </p:spPr>
        <p:txBody>
          <a:bodyPr/>
          <a:lstStyle/>
          <a:p>
            <a:r>
              <a:rPr lang="en-US" sz="4000" dirty="0">
                <a:cs typeface="Gill Sans MT"/>
              </a:rPr>
              <a:t>Google Edge Neural Network Models</a:t>
            </a:r>
            <a:endParaRPr lang="en-US" sz="4200" dirty="0">
              <a:latin typeface="Gill Sans MT"/>
              <a:cs typeface="Gill Sans MT"/>
            </a:endParaRPr>
          </a:p>
        </p:txBody>
      </p:sp>
      <p:sp>
        <p:nvSpPr>
          <p:cNvPr id="18" name="Rectangle 17"/>
          <p:cNvSpPr/>
          <p:nvPr/>
        </p:nvSpPr>
        <p:spPr>
          <a:xfrm>
            <a:off x="0" y="1172716"/>
            <a:ext cx="9144000" cy="477054"/>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Gill Sans MT"/>
                <a:ea typeface="+mn-ea"/>
                <a:cs typeface="Gill Sans MT"/>
              </a:rPr>
              <a:t>We analyze inference execution using 24 edge NN models </a:t>
            </a:r>
          </a:p>
        </p:txBody>
      </p:sp>
      <p:grpSp>
        <p:nvGrpSpPr>
          <p:cNvPr id="5" name="Group 4">
            <a:extLst>
              <a:ext uri="{FF2B5EF4-FFF2-40B4-BE49-F238E27FC236}">
                <a16:creationId xmlns:a16="http://schemas.microsoft.com/office/drawing/2014/main" id="{084FA3DE-5D66-5046-95E6-96CEBE688732}"/>
              </a:ext>
            </a:extLst>
          </p:cNvPr>
          <p:cNvGrpSpPr/>
          <p:nvPr/>
        </p:nvGrpSpPr>
        <p:grpSpPr>
          <a:xfrm>
            <a:off x="-39388" y="4008859"/>
            <a:ext cx="3745342" cy="1520809"/>
            <a:chOff x="436390" y="4008859"/>
            <a:chExt cx="3745342" cy="1520809"/>
          </a:xfrm>
        </p:grpSpPr>
        <p:cxnSp>
          <p:nvCxnSpPr>
            <p:cNvPr id="23" name="Straight Arrow Connector 22"/>
            <p:cNvCxnSpPr/>
            <p:nvPr/>
          </p:nvCxnSpPr>
          <p:spPr>
            <a:xfrm flipH="1">
              <a:off x="2722390" y="4234268"/>
              <a:ext cx="914400" cy="451103"/>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9870791">
              <a:off x="1916542" y="4008859"/>
              <a:ext cx="22651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13 CNN</a:t>
              </a:r>
            </a:p>
          </p:txBody>
        </p:sp>
        <p:pic>
          <p:nvPicPr>
            <p:cNvPr id="40" name="Picture 39"/>
            <p:cNvPicPr>
              <a:picLocks noChangeAspect="1"/>
            </p:cNvPicPr>
            <p:nvPr/>
          </p:nvPicPr>
          <p:blipFill>
            <a:blip r:embed="rId3"/>
            <a:stretch>
              <a:fillRect/>
            </a:stretch>
          </p:blipFill>
          <p:spPr>
            <a:xfrm>
              <a:off x="1045990" y="4124314"/>
              <a:ext cx="1016000" cy="1016000"/>
            </a:xfrm>
            <a:prstGeom prst="rect">
              <a:avLst/>
            </a:prstGeom>
          </p:spPr>
        </p:pic>
        <p:sp>
          <p:nvSpPr>
            <p:cNvPr id="41" name="TextBox 40"/>
            <p:cNvSpPr txBox="1"/>
            <p:nvPr/>
          </p:nvSpPr>
          <p:spPr>
            <a:xfrm>
              <a:off x="436390" y="5191114"/>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Face Detection</a:t>
              </a:r>
            </a:p>
          </p:txBody>
        </p:sp>
      </p:grpSp>
      <p:grpSp>
        <p:nvGrpSpPr>
          <p:cNvPr id="3" name="Group 2">
            <a:extLst>
              <a:ext uri="{FF2B5EF4-FFF2-40B4-BE49-F238E27FC236}">
                <a16:creationId xmlns:a16="http://schemas.microsoft.com/office/drawing/2014/main" id="{AC5BBC32-1605-554F-BCB3-A240D470CEE3}"/>
              </a:ext>
            </a:extLst>
          </p:cNvPr>
          <p:cNvGrpSpPr/>
          <p:nvPr/>
        </p:nvGrpSpPr>
        <p:grpSpPr>
          <a:xfrm>
            <a:off x="-247178" y="2295514"/>
            <a:ext cx="3665496" cy="1405354"/>
            <a:chOff x="228600" y="2295514"/>
            <a:chExt cx="3665496" cy="1405354"/>
          </a:xfrm>
        </p:grpSpPr>
        <p:pic>
          <p:nvPicPr>
            <p:cNvPr id="12" name="Picture 11"/>
            <p:cNvPicPr>
              <a:picLocks noChangeAspect="1"/>
            </p:cNvPicPr>
            <p:nvPr/>
          </p:nvPicPr>
          <p:blipFill>
            <a:blip r:embed="rId4"/>
            <a:stretch>
              <a:fillRect/>
            </a:stretch>
          </p:blipFill>
          <p:spPr>
            <a:xfrm>
              <a:off x="990600" y="2295514"/>
              <a:ext cx="1041400" cy="1041400"/>
            </a:xfrm>
            <a:prstGeom prst="rect">
              <a:avLst/>
            </a:prstGeom>
          </p:spPr>
        </p:pic>
        <p:cxnSp>
          <p:nvCxnSpPr>
            <p:cNvPr id="21" name="Straight Arrow Connector 20"/>
            <p:cNvCxnSpPr/>
            <p:nvPr/>
          </p:nvCxnSpPr>
          <p:spPr>
            <a:xfrm flipH="1" flipV="1">
              <a:off x="2493790" y="3015068"/>
              <a:ext cx="914400" cy="219454"/>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690717">
              <a:off x="2203817" y="2415234"/>
              <a:ext cx="16902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6 RNN</a:t>
              </a:r>
              <a:b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Transducers</a:t>
              </a:r>
            </a:p>
          </p:txBody>
        </p:sp>
        <p:sp>
          <p:nvSpPr>
            <p:cNvPr id="42" name="TextBox 41"/>
            <p:cNvSpPr txBox="1"/>
            <p:nvPr/>
          </p:nvSpPr>
          <p:spPr>
            <a:xfrm>
              <a:off x="228600" y="3362314"/>
              <a:ext cx="2646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Speech Recognition</a:t>
              </a:r>
            </a:p>
          </p:txBody>
        </p:sp>
      </p:grpSp>
      <p:grpSp>
        <p:nvGrpSpPr>
          <p:cNvPr id="6" name="Group 5">
            <a:extLst>
              <a:ext uri="{FF2B5EF4-FFF2-40B4-BE49-F238E27FC236}">
                <a16:creationId xmlns:a16="http://schemas.microsoft.com/office/drawing/2014/main" id="{4D173D8C-CB41-7D42-8BF3-46C2710D7CEC}"/>
              </a:ext>
            </a:extLst>
          </p:cNvPr>
          <p:cNvGrpSpPr/>
          <p:nvPr/>
        </p:nvGrpSpPr>
        <p:grpSpPr>
          <a:xfrm>
            <a:off x="5603391" y="2253068"/>
            <a:ext cx="3726087" cy="1329154"/>
            <a:chOff x="5016103" y="2253068"/>
            <a:chExt cx="3726087" cy="1329154"/>
          </a:xfrm>
        </p:grpSpPr>
        <p:pic>
          <p:nvPicPr>
            <p:cNvPr id="13" name="Picture 12"/>
            <p:cNvPicPr>
              <a:picLocks noChangeAspect="1"/>
            </p:cNvPicPr>
            <p:nvPr/>
          </p:nvPicPr>
          <p:blipFill>
            <a:blip r:embed="rId5"/>
            <a:stretch>
              <a:fillRect/>
            </a:stretch>
          </p:blipFill>
          <p:spPr>
            <a:xfrm>
              <a:off x="6760990" y="2253068"/>
              <a:ext cx="1143000" cy="1143000"/>
            </a:xfrm>
            <a:prstGeom prst="rect">
              <a:avLst/>
            </a:prstGeom>
          </p:spPr>
        </p:pic>
        <p:cxnSp>
          <p:nvCxnSpPr>
            <p:cNvPr id="25" name="Straight Arrow Connector 24"/>
            <p:cNvCxnSpPr/>
            <p:nvPr/>
          </p:nvCxnSpPr>
          <p:spPr>
            <a:xfrm flipV="1">
              <a:off x="5617990" y="28626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20281783">
              <a:off x="5016103" y="2632046"/>
              <a:ext cx="16902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2 LSTMs</a:t>
              </a:r>
            </a:p>
          </p:txBody>
        </p:sp>
        <p:sp>
          <p:nvSpPr>
            <p:cNvPr id="44" name="TextBox 43"/>
            <p:cNvSpPr txBox="1"/>
            <p:nvPr/>
          </p:nvSpPr>
          <p:spPr>
            <a:xfrm>
              <a:off x="6075190" y="3243668"/>
              <a:ext cx="2667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Language Translation</a:t>
              </a:r>
            </a:p>
          </p:txBody>
        </p:sp>
      </p:grpSp>
      <p:grpSp>
        <p:nvGrpSpPr>
          <p:cNvPr id="7" name="Group 6">
            <a:extLst>
              <a:ext uri="{FF2B5EF4-FFF2-40B4-BE49-F238E27FC236}">
                <a16:creationId xmlns:a16="http://schemas.microsoft.com/office/drawing/2014/main" id="{C67ADE98-1B8B-E442-B4D1-C13216050E3C}"/>
              </a:ext>
            </a:extLst>
          </p:cNvPr>
          <p:cNvGrpSpPr/>
          <p:nvPr/>
        </p:nvGrpSpPr>
        <p:grpSpPr>
          <a:xfrm>
            <a:off x="5758020" y="4068053"/>
            <a:ext cx="3266658" cy="1342969"/>
            <a:chOff x="5170732" y="4068053"/>
            <a:chExt cx="3266658" cy="1342969"/>
          </a:xfrm>
        </p:grpSpPr>
        <p:pic>
          <p:nvPicPr>
            <p:cNvPr id="38" name="Picture 37"/>
            <p:cNvPicPr>
              <a:picLocks noChangeAspect="1"/>
            </p:cNvPicPr>
            <p:nvPr/>
          </p:nvPicPr>
          <p:blipFill>
            <a:blip r:embed="rId6"/>
            <a:stretch>
              <a:fillRect/>
            </a:stretch>
          </p:blipFill>
          <p:spPr>
            <a:xfrm>
              <a:off x="6862590" y="4183468"/>
              <a:ext cx="889000" cy="889000"/>
            </a:xfrm>
            <a:prstGeom prst="rect">
              <a:avLst/>
            </a:prstGeom>
          </p:spPr>
        </p:pic>
        <p:sp>
          <p:nvSpPr>
            <p:cNvPr id="43" name="TextBox 42"/>
            <p:cNvSpPr txBox="1"/>
            <p:nvPr/>
          </p:nvSpPr>
          <p:spPr>
            <a:xfrm>
              <a:off x="6172200" y="5072468"/>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Image Captioning</a:t>
              </a:r>
            </a:p>
          </p:txBody>
        </p:sp>
        <p:cxnSp>
          <p:nvCxnSpPr>
            <p:cNvPr id="45" name="Straight Arrow Connector 44"/>
            <p:cNvCxnSpPr/>
            <p:nvPr/>
          </p:nvCxnSpPr>
          <p:spPr>
            <a:xfrm>
              <a:off x="5389390" y="43104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399497">
              <a:off x="5170732" y="4068053"/>
              <a:ext cx="1546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3 RCNN</a:t>
              </a:r>
            </a:p>
          </p:txBody>
        </p:sp>
      </p:grpSp>
      <p:pic>
        <p:nvPicPr>
          <p:cNvPr id="24" name="Picture 23" descr="safari.png"/>
          <p:cNvPicPr>
            <a:picLocks noChangeAspect="1"/>
          </p:cNvPicPr>
          <p:nvPr/>
        </p:nvPicPr>
        <p:blipFill>
          <a:blip r:embed="rId7" cstate="print"/>
          <a:stretch>
            <a:fillRect/>
          </a:stretch>
        </p:blipFill>
        <p:spPr>
          <a:xfrm>
            <a:off x="76200" y="6580445"/>
            <a:ext cx="959296" cy="277563"/>
          </a:xfrm>
          <a:prstGeom prst="rect">
            <a:avLst/>
          </a:prstGeom>
        </p:spPr>
      </p:pic>
      <p:grpSp>
        <p:nvGrpSpPr>
          <p:cNvPr id="26" name="Group 25">
            <a:extLst>
              <a:ext uri="{FF2B5EF4-FFF2-40B4-BE49-F238E27FC236}">
                <a16:creationId xmlns:a16="http://schemas.microsoft.com/office/drawing/2014/main" id="{728D0EC9-A5FF-EF49-9065-E63C4F1F200F}"/>
              </a:ext>
            </a:extLst>
          </p:cNvPr>
          <p:cNvGrpSpPr/>
          <p:nvPr/>
        </p:nvGrpSpPr>
        <p:grpSpPr>
          <a:xfrm>
            <a:off x="3037210" y="2414650"/>
            <a:ext cx="3091868" cy="2246806"/>
            <a:chOff x="5380192" y="4385166"/>
            <a:chExt cx="3091868" cy="2246806"/>
          </a:xfrm>
        </p:grpSpPr>
        <p:sp>
          <p:nvSpPr>
            <p:cNvPr id="27" name="TextBox 26">
              <a:extLst>
                <a:ext uri="{FF2B5EF4-FFF2-40B4-BE49-F238E27FC236}">
                  <a16:creationId xmlns:a16="http://schemas.microsoft.com/office/drawing/2014/main" id="{48727FEC-3FA4-3E4F-83C7-BAE3582E5637}"/>
                </a:ext>
              </a:extLst>
            </p:cNvPr>
            <p:cNvSpPr txBox="1"/>
            <p:nvPr/>
          </p:nvSpPr>
          <p:spPr>
            <a:xfrm>
              <a:off x="5380192" y="6170307"/>
              <a:ext cx="30918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Google Edge TPU</a:t>
              </a:r>
            </a:p>
          </p:txBody>
        </p:sp>
        <p:pic>
          <p:nvPicPr>
            <p:cNvPr id="28" name="Picture 27">
              <a:extLst>
                <a:ext uri="{FF2B5EF4-FFF2-40B4-BE49-F238E27FC236}">
                  <a16:creationId xmlns:a16="http://schemas.microsoft.com/office/drawing/2014/main" id="{FB386743-9593-C343-B987-372F277CC027}"/>
                </a:ext>
              </a:extLst>
            </p:cNvPr>
            <p:cNvPicPr>
              <a:picLocks noChangeAspect="1"/>
            </p:cNvPicPr>
            <p:nvPr/>
          </p:nvPicPr>
          <p:blipFill>
            <a:blip r:embed="rId8"/>
            <a:stretch>
              <a:fillRect/>
            </a:stretch>
          </p:blipFill>
          <p:spPr>
            <a:xfrm>
              <a:off x="5841742" y="4385166"/>
              <a:ext cx="2057400" cy="2057400"/>
            </a:xfrm>
            <a:prstGeom prst="rect">
              <a:avLst/>
            </a:prstGeom>
          </p:spPr>
        </p:pic>
      </p:grpSp>
      <p:sp>
        <p:nvSpPr>
          <p:cNvPr id="4" name="Slide Number Placeholder 2">
            <a:extLst>
              <a:ext uri="{FF2B5EF4-FFF2-40B4-BE49-F238E27FC236}">
                <a16:creationId xmlns:a16="http://schemas.microsoft.com/office/drawing/2014/main" id="{84AFF43C-D1C4-78FD-6E7F-7DCBF207A329}"/>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46</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03345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Diversity Across the Models</a:t>
            </a:r>
          </a:p>
        </p:txBody>
      </p:sp>
      <p:sp>
        <p:nvSpPr>
          <p:cNvPr id="3" name="Content Placeholder 2"/>
          <p:cNvSpPr>
            <a:spLocks noGrp="1"/>
          </p:cNvSpPr>
          <p:nvPr>
            <p:ph idx="1"/>
          </p:nvPr>
        </p:nvSpPr>
        <p:spPr>
          <a:xfrm>
            <a:off x="152400" y="914400"/>
            <a:ext cx="8610600" cy="5562600"/>
          </a:xfrm>
        </p:spPr>
        <p:txBody>
          <a:bodyPr>
            <a:noAutofit/>
          </a:bodyPr>
          <a:lstStyle/>
          <a:p>
            <a:pPr marL="457200" lvl="1" indent="0">
              <a:buNone/>
            </a:pPr>
            <a:endParaRPr lang="en-US" sz="2400" dirty="0">
              <a:solidFill>
                <a:srgbClr val="595959"/>
              </a:solidFill>
              <a:latin typeface="Gill Sans MT"/>
              <a:cs typeface="Gill Sans MT"/>
            </a:endParaRPr>
          </a:p>
          <a:p>
            <a:pPr lvl="2"/>
            <a:endParaRPr lang="en-US" sz="1800" dirty="0">
              <a:solidFill>
                <a:srgbClr val="595959"/>
              </a:solidFill>
              <a:latin typeface="Gill Sans MT"/>
              <a:cs typeface="Gill Sans MT"/>
            </a:endParaRPr>
          </a:p>
          <a:p>
            <a:pPr marL="914400" lvl="2" indent="0">
              <a:buNone/>
            </a:pPr>
            <a:endParaRPr lang="en-US" sz="1400" dirty="0">
              <a:solidFill>
                <a:srgbClr val="0000FF"/>
              </a:solidFill>
              <a:latin typeface="Gill Sans MT"/>
              <a:cs typeface="Gill Sans MT"/>
            </a:endParaRPr>
          </a:p>
          <a:p>
            <a:pPr lvl="1"/>
            <a:endParaRPr lang="en-US" sz="1600" dirty="0">
              <a:latin typeface="Gill Sans MT"/>
              <a:cs typeface="Gill Sans MT"/>
            </a:endParaRPr>
          </a:p>
        </p:txBody>
      </p:sp>
      <p:sp>
        <p:nvSpPr>
          <p:cNvPr id="16" name="Rectangle 15"/>
          <p:cNvSpPr/>
          <p:nvPr/>
        </p:nvSpPr>
        <p:spPr>
          <a:xfrm>
            <a:off x="0" y="9144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1</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there is</a:t>
            </a: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 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a:t>
            </a:r>
            <a:b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2600" b="1" i="0" u="sng" strike="noStrike" kern="1200" cap="none" spc="0" normalizeH="0" baseline="0" noProof="0" dirty="0">
                <a:ln>
                  <a:noFill/>
                </a:ln>
                <a:solidFill>
                  <a:srgbClr val="000000"/>
                </a:solidFill>
                <a:effectLst/>
                <a:uLnTx/>
                <a:uFillTx/>
                <a:latin typeface="Gill Sans MT"/>
                <a:ea typeface="+mn-ea"/>
                <a:cs typeface="Gill Sans MT"/>
              </a:rPr>
              <a:t>layer characteristics</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across the models</a:t>
            </a:r>
          </a:p>
        </p:txBody>
      </p:sp>
      <p:graphicFrame>
        <p:nvGraphicFramePr>
          <p:cNvPr id="14" name="Chart 13"/>
          <p:cNvGraphicFramePr>
            <a:graphicFrameLocks/>
          </p:cNvGraphicFramePr>
          <p:nvPr/>
        </p:nvGraphicFramePr>
        <p:xfrm>
          <a:off x="546240" y="2542401"/>
          <a:ext cx="8162544" cy="3236976"/>
        </p:xfrm>
        <a:graphic>
          <a:graphicData uri="http://schemas.openxmlformats.org/drawingml/2006/chart">
            <c:chart xmlns:c="http://schemas.openxmlformats.org/drawingml/2006/chart" xmlns:r="http://schemas.openxmlformats.org/officeDocument/2006/relationships" r:id="rId3"/>
          </a:graphicData>
        </a:graphic>
      </p:graphicFrame>
      <p:sp>
        <p:nvSpPr>
          <p:cNvPr id="7" name="Shape 6"/>
          <p:cNvSpPr/>
          <p:nvPr/>
        </p:nvSpPr>
        <p:spPr>
          <a:xfrm>
            <a:off x="4965840" y="4800600"/>
            <a:ext cx="1905000" cy="5817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8" name="Rectangle 7"/>
          <p:cNvSpPr/>
          <p:nvPr/>
        </p:nvSpPr>
        <p:spPr>
          <a:xfrm>
            <a:off x="6032640" y="5867400"/>
            <a:ext cx="27303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LSTMs and Transducers</a:t>
            </a:r>
          </a:p>
        </p:txBody>
      </p:sp>
      <p:cxnSp>
        <p:nvCxnSpPr>
          <p:cNvPr id="9" name="Straight Arrow Connector 8"/>
          <p:cNvCxnSpPr/>
          <p:nvPr/>
        </p:nvCxnSpPr>
        <p:spPr>
          <a:xfrm>
            <a:off x="6553200" y="5410200"/>
            <a:ext cx="5334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10" name="Picture 9"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11" name="Shape 6"/>
          <p:cNvSpPr/>
          <p:nvPr/>
        </p:nvSpPr>
        <p:spPr>
          <a:xfrm>
            <a:off x="1524000" y="2819401"/>
            <a:ext cx="4101960" cy="19811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13" name="Rectangle 12"/>
          <p:cNvSpPr/>
          <p:nvPr/>
        </p:nvSpPr>
        <p:spPr>
          <a:xfrm>
            <a:off x="4953000" y="1981200"/>
            <a:ext cx="299410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CNNs and RCNNs</a:t>
            </a:r>
          </a:p>
        </p:txBody>
      </p:sp>
      <p:cxnSp>
        <p:nvCxnSpPr>
          <p:cNvPr id="15" name="Straight Arrow Connector 14"/>
          <p:cNvCxnSpPr/>
          <p:nvPr/>
        </p:nvCxnSpPr>
        <p:spPr>
          <a:xfrm flipV="1">
            <a:off x="4800600" y="2514600"/>
            <a:ext cx="6096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7242D077-E0B9-E1D1-1AC2-6CF05D748AF3}"/>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47</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9030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76200"/>
            <a:ext cx="9144000" cy="914400"/>
          </a:xfrm>
        </p:spPr>
        <p:txBody>
          <a:bodyPr/>
          <a:lstStyle/>
          <a:p>
            <a:r>
              <a:rPr lang="en-US" sz="4000" dirty="0">
                <a:cs typeface="Gill Sans MT"/>
              </a:rPr>
              <a:t>Diversity Within the Models</a:t>
            </a:r>
            <a:endParaRPr lang="en-US" sz="4000" dirty="0">
              <a:latin typeface="Gill Sans MT"/>
              <a:cs typeface="Gill Sans MT"/>
            </a:endParaRPr>
          </a:p>
        </p:txBody>
      </p:sp>
      <p:sp>
        <p:nvSpPr>
          <p:cNvPr id="20" name="Rectangle 19"/>
          <p:cNvSpPr/>
          <p:nvPr/>
        </p:nvSpPr>
        <p:spPr>
          <a:xfrm>
            <a:off x="342900" y="2132799"/>
            <a:ext cx="8458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For example, our analysis of edge CNN models shows: </a:t>
            </a:r>
            <a:endParaRPr kumimoji="0" lang="en-US" sz="24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8" name="TextBox 17"/>
          <p:cNvSpPr txBox="1"/>
          <p:nvPr/>
        </p:nvSpPr>
        <p:spPr>
          <a:xfrm>
            <a:off x="50526" y="2487717"/>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27" name="TextBox 26"/>
          <p:cNvSpPr txBox="1"/>
          <p:nvPr/>
        </p:nvSpPr>
        <p:spPr>
          <a:xfrm>
            <a:off x="33715" y="3775914"/>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23" name="Rectangle 22"/>
          <p:cNvSpPr/>
          <p:nvPr/>
        </p:nvSpPr>
        <p:spPr>
          <a:xfrm>
            <a:off x="-25674" y="94536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2</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even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within</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each model, layers exhibit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layer characteristics</a:t>
            </a:r>
            <a:endParaRPr kumimoji="0" lang="en-US" sz="2600" b="1" i="0" u="none" strike="noStrike" kern="1200" cap="none" spc="0" normalizeH="0" baseline="0" noProof="0" dirty="0">
              <a:ln>
                <a:noFill/>
              </a:ln>
              <a:solidFill>
                <a:srgbClr val="0000FF"/>
              </a:solidFill>
              <a:effectLst/>
              <a:uLnTx/>
              <a:uFillTx/>
              <a:latin typeface="Gill Sans MT"/>
              <a:ea typeface="+mn-ea"/>
              <a:cs typeface="Gill Sans MT"/>
            </a:endParaRPr>
          </a:p>
        </p:txBody>
      </p:sp>
      <p:graphicFrame>
        <p:nvGraphicFramePr>
          <p:cNvPr id="46" name="Chart 45">
            <a:extLst>
              <a:ext uri="{FF2B5EF4-FFF2-40B4-BE49-F238E27FC236}">
                <a16:creationId xmlns:a16="http://schemas.microsoft.com/office/drawing/2014/main" id="{89F66459-07FF-704F-BEE4-E8D56557CA28}"/>
              </a:ext>
            </a:extLst>
          </p:cNvPr>
          <p:cNvGraphicFramePr>
            <a:graphicFrameLocks/>
          </p:cNvGraphicFramePr>
          <p:nvPr/>
        </p:nvGraphicFramePr>
        <p:xfrm>
          <a:off x="-25674" y="2594661"/>
          <a:ext cx="4572000" cy="2577500"/>
        </p:xfrm>
        <a:graphic>
          <a:graphicData uri="http://schemas.openxmlformats.org/drawingml/2006/chart">
            <c:chart xmlns:c="http://schemas.openxmlformats.org/drawingml/2006/chart" xmlns:r="http://schemas.openxmlformats.org/officeDocument/2006/relationships" r:id="rId4"/>
          </a:graphicData>
        </a:graphic>
      </p:graphicFrame>
      <p:grpSp>
        <p:nvGrpSpPr>
          <p:cNvPr id="47" name="Group 46">
            <a:extLst>
              <a:ext uri="{FF2B5EF4-FFF2-40B4-BE49-F238E27FC236}">
                <a16:creationId xmlns:a16="http://schemas.microsoft.com/office/drawing/2014/main" id="{064D1AA3-0F57-CD4A-A9C8-CB56ECBD228D}"/>
              </a:ext>
            </a:extLst>
          </p:cNvPr>
          <p:cNvGrpSpPr/>
          <p:nvPr/>
        </p:nvGrpSpPr>
        <p:grpSpPr>
          <a:xfrm>
            <a:off x="1166311" y="3627425"/>
            <a:ext cx="3189515" cy="932685"/>
            <a:chOff x="1230085" y="1447800"/>
            <a:chExt cx="3189515" cy="932685"/>
          </a:xfrm>
        </p:grpSpPr>
        <p:sp>
          <p:nvSpPr>
            <p:cNvPr id="48" name="Rounded Rectangle 47">
              <a:extLst>
                <a:ext uri="{FF2B5EF4-FFF2-40B4-BE49-F238E27FC236}">
                  <a16:creationId xmlns:a16="http://schemas.microsoft.com/office/drawing/2014/main" id="{63915C18-60E5-E94C-854A-20EE478DA660}"/>
                </a:ext>
              </a:extLst>
            </p:cNvPr>
            <p:cNvSpPr/>
            <p:nvPr/>
          </p:nvSpPr>
          <p:spPr bwMode="auto">
            <a:xfrm>
              <a:off x="3429000" y="1694685"/>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0" name="Rounded Rectangle 49">
              <a:extLst>
                <a:ext uri="{FF2B5EF4-FFF2-40B4-BE49-F238E27FC236}">
                  <a16:creationId xmlns:a16="http://schemas.microsoft.com/office/drawing/2014/main" id="{5879BFA2-420D-4743-B01C-5AE31A8115FC}"/>
                </a:ext>
              </a:extLst>
            </p:cNvPr>
            <p:cNvSpPr/>
            <p:nvPr/>
          </p:nvSpPr>
          <p:spPr bwMode="auto">
            <a:xfrm>
              <a:off x="1230085" y="1447800"/>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grpSp>
      <p:graphicFrame>
        <p:nvGraphicFramePr>
          <p:cNvPr id="53" name="Chart 52">
            <a:extLst>
              <a:ext uri="{FF2B5EF4-FFF2-40B4-BE49-F238E27FC236}">
                <a16:creationId xmlns:a16="http://schemas.microsoft.com/office/drawing/2014/main" id="{B237B0FF-BF9C-BB47-AAD5-580D7A9A9D41}"/>
              </a:ext>
            </a:extLst>
          </p:cNvPr>
          <p:cNvGraphicFramePr>
            <a:graphicFrameLocks/>
          </p:cNvGraphicFramePr>
          <p:nvPr/>
        </p:nvGraphicFramePr>
        <p:xfrm>
          <a:off x="4462272" y="2796617"/>
          <a:ext cx="4681728" cy="2391771"/>
        </p:xfrm>
        <a:graphic>
          <a:graphicData uri="http://schemas.openxmlformats.org/drawingml/2006/chart">
            <c:chart xmlns:c="http://schemas.openxmlformats.org/drawingml/2006/chart" xmlns:r="http://schemas.openxmlformats.org/officeDocument/2006/relationships" r:id="rId5"/>
          </a:graphicData>
        </a:graphic>
      </p:graphicFrame>
      <p:sp>
        <p:nvSpPr>
          <p:cNvPr id="57" name="Rectangle 56">
            <a:extLst>
              <a:ext uri="{FF2B5EF4-FFF2-40B4-BE49-F238E27FC236}">
                <a16:creationId xmlns:a16="http://schemas.microsoft.com/office/drawing/2014/main" id="{55C3E561-DA5A-E843-8E03-B446ADEF3F3C}"/>
              </a:ext>
            </a:extLst>
          </p:cNvPr>
          <p:cNvSpPr/>
          <p:nvPr/>
        </p:nvSpPr>
        <p:spPr>
          <a:xfrm>
            <a:off x="-25674" y="5869871"/>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FLOP/Byte: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244x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
        <p:nvSpPr>
          <p:cNvPr id="58" name="Rounded Rectangle 57">
            <a:extLst>
              <a:ext uri="{FF2B5EF4-FFF2-40B4-BE49-F238E27FC236}">
                <a16:creationId xmlns:a16="http://schemas.microsoft.com/office/drawing/2014/main" id="{15F8C434-3BB6-3442-93DD-EFCD378945D3}"/>
              </a:ext>
            </a:extLst>
          </p:cNvPr>
          <p:cNvSpPr/>
          <p:nvPr/>
        </p:nvSpPr>
        <p:spPr bwMode="auto">
          <a:xfrm>
            <a:off x="5919715" y="3452961"/>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9" name="Rounded Rectangle 58">
            <a:extLst>
              <a:ext uri="{FF2B5EF4-FFF2-40B4-BE49-F238E27FC236}">
                <a16:creationId xmlns:a16="http://schemas.microsoft.com/office/drawing/2014/main" id="{7F9AAB31-AD36-5D44-B004-0EEC8C56B9CB}"/>
              </a:ext>
            </a:extLst>
          </p:cNvPr>
          <p:cNvSpPr/>
          <p:nvPr/>
        </p:nvSpPr>
        <p:spPr bwMode="auto">
          <a:xfrm>
            <a:off x="7016761" y="3930212"/>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60" name="Rectangle 59">
            <a:extLst>
              <a:ext uri="{FF2B5EF4-FFF2-40B4-BE49-F238E27FC236}">
                <a16:creationId xmlns:a16="http://schemas.microsoft.com/office/drawing/2014/main" id="{27255C45-7B86-5745-B1B2-7E93DF5FBD83}"/>
              </a:ext>
            </a:extLst>
          </p:cNvPr>
          <p:cNvSpPr/>
          <p:nvPr/>
        </p:nvSpPr>
        <p:spPr>
          <a:xfrm>
            <a:off x="-25674" y="5248258"/>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MAC intensity: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200x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
        <p:nvSpPr>
          <p:cNvPr id="2" name="Slide Number Placeholder 2">
            <a:extLst>
              <a:ext uri="{FF2B5EF4-FFF2-40B4-BE49-F238E27FC236}">
                <a16:creationId xmlns:a16="http://schemas.microsoft.com/office/drawing/2014/main" id="{8FD4198B-5A2F-E6BD-A83C-757089B8ECB9}"/>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48</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64154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228600"/>
            <a:ext cx="9144000" cy="914400"/>
          </a:xfrm>
        </p:spPr>
        <p:txBody>
          <a:bodyPr/>
          <a:lstStyle/>
          <a:p>
            <a:r>
              <a:rPr lang="en-US" sz="4000" dirty="0">
                <a:latin typeface="Gill Sans MT"/>
                <a:cs typeface="Gill Sans MT"/>
              </a:rPr>
              <a:t>Mensa High-Level Overview</a:t>
            </a:r>
          </a:p>
        </p:txBody>
      </p:sp>
      <p:cxnSp>
        <p:nvCxnSpPr>
          <p:cNvPr id="137" name="Straight Arrow Connector 136"/>
          <p:cNvCxnSpPr>
            <a:cxnSpLocks/>
          </p:cNvCxnSpPr>
          <p:nvPr/>
        </p:nvCxnSpPr>
        <p:spPr>
          <a:xfrm flipV="1">
            <a:off x="4648200" y="1066800"/>
            <a:ext cx="0" cy="5167690"/>
          </a:xfrm>
          <a:prstGeom prst="straightConnector1">
            <a:avLst/>
          </a:prstGeom>
          <a:ln w="19050" cmpd="sng">
            <a:solidFill>
              <a:schemeClr val="tx1"/>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98932" y="482278"/>
            <a:ext cx="391261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Gill Sans MT"/>
              </a:rPr>
              <a:t>Edge TPU Accelerator</a:t>
            </a:r>
          </a:p>
        </p:txBody>
      </p:sp>
      <p:sp>
        <p:nvSpPr>
          <p:cNvPr id="102" name="TextBox 101"/>
          <p:cNvSpPr txBox="1"/>
          <p:nvPr/>
        </p:nvSpPr>
        <p:spPr>
          <a:xfrm>
            <a:off x="6213539" y="406078"/>
            <a:ext cx="126188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Mensa</a:t>
            </a:r>
          </a:p>
        </p:txBody>
      </p:sp>
      <p:grpSp>
        <p:nvGrpSpPr>
          <p:cNvPr id="39" name="Group 38">
            <a:extLst>
              <a:ext uri="{FF2B5EF4-FFF2-40B4-BE49-F238E27FC236}">
                <a16:creationId xmlns:a16="http://schemas.microsoft.com/office/drawing/2014/main" id="{5BA9A33F-5191-7179-6D06-3ADCF8338F28}"/>
              </a:ext>
            </a:extLst>
          </p:cNvPr>
          <p:cNvGrpSpPr/>
          <p:nvPr/>
        </p:nvGrpSpPr>
        <p:grpSpPr>
          <a:xfrm>
            <a:off x="140816" y="952978"/>
            <a:ext cx="4126384" cy="5314532"/>
            <a:chOff x="140816" y="952978"/>
            <a:chExt cx="4126384" cy="5314532"/>
          </a:xfrm>
        </p:grpSpPr>
        <p:sp>
          <p:nvSpPr>
            <p:cNvPr id="136" name="TextBox 135"/>
            <p:cNvSpPr txBox="1"/>
            <p:nvPr/>
          </p:nvSpPr>
          <p:spPr>
            <a:xfrm>
              <a:off x="800109" y="5867400"/>
              <a:ext cx="293369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Monolithic Accelerator</a:t>
              </a:r>
            </a:p>
          </p:txBody>
        </p:sp>
        <p:cxnSp>
          <p:nvCxnSpPr>
            <p:cNvPr id="109" name="Straight Arrow Connector 108"/>
            <p:cNvCxnSpPr>
              <a:cxnSpLocks/>
            </p:cNvCxnSpPr>
            <p:nvPr/>
          </p:nvCxnSpPr>
          <p:spPr>
            <a:xfrm>
              <a:off x="2356192" y="2891297"/>
              <a:ext cx="0" cy="810322"/>
            </a:xfrm>
            <a:prstGeom prst="straightConnector1">
              <a:avLst/>
            </a:prstGeom>
            <a:noFill/>
            <a:ln w="57150" cap="flat" cmpd="sng" algn="ctr">
              <a:solidFill>
                <a:schemeClr val="tx1"/>
              </a:solidFill>
              <a:prstDash val="solid"/>
              <a:miter lim="800000"/>
              <a:headEnd type="none"/>
              <a:tailEnd type="arrow"/>
            </a:ln>
            <a:effectLst/>
          </p:spPr>
        </p:cxnSp>
        <p:grpSp>
          <p:nvGrpSpPr>
            <p:cNvPr id="138" name="Group 137"/>
            <p:cNvGrpSpPr/>
            <p:nvPr/>
          </p:nvGrpSpPr>
          <p:grpSpPr>
            <a:xfrm>
              <a:off x="990599" y="4571997"/>
              <a:ext cx="2667001" cy="1219202"/>
              <a:chOff x="1656735" y="4190999"/>
              <a:chExt cx="1696065" cy="914403"/>
            </a:xfrm>
          </p:grpSpPr>
          <p:sp>
            <p:nvSpPr>
              <p:cNvPr id="139" name="Rounded Rectangle 138"/>
              <p:cNvSpPr/>
              <p:nvPr/>
            </p:nvSpPr>
            <p:spPr>
              <a:xfrm>
                <a:off x="1656735" y="4191000"/>
                <a:ext cx="1696065" cy="914400"/>
              </a:xfrm>
              <a:prstGeom prst="roundRect">
                <a:avLst>
                  <a:gd name="adj" fmla="val 14768"/>
                </a:avLst>
              </a:prstGeom>
              <a:solidFill>
                <a:schemeClr val="lt1">
                  <a:alpha val="0"/>
                </a:schemeClr>
              </a:solidFill>
              <a:ln w="28575" cmpd="sng">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nvGrpSpPr>
              <p:cNvPr id="140" name="Group 139"/>
              <p:cNvGrpSpPr/>
              <p:nvPr/>
            </p:nvGrpSpPr>
            <p:grpSpPr>
              <a:xfrm>
                <a:off x="1728012" y="4190999"/>
                <a:ext cx="380998" cy="914400"/>
                <a:chOff x="3778929" y="5410199"/>
                <a:chExt cx="670320" cy="1219200"/>
              </a:xfrm>
            </p:grpSpPr>
            <p:sp>
              <p:nvSpPr>
                <p:cNvPr id="225" name="Rounded Rectangle 224"/>
                <p:cNvSpPr/>
                <p:nvPr/>
              </p:nvSpPr>
              <p:spPr>
                <a:xfrm>
                  <a:off x="3778929" y="5486401"/>
                  <a:ext cx="670320" cy="1036983"/>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6" name="TextBox 225"/>
                <p:cNvSpPr txBox="1"/>
                <p:nvPr/>
              </p:nvSpPr>
              <p:spPr>
                <a:xfrm rot="16200000">
                  <a:off x="3503998" y="5795964"/>
                  <a:ext cx="1219200" cy="4476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grpSp>
            <p:nvGrpSpPr>
              <p:cNvPr id="141" name="Group 140"/>
              <p:cNvGrpSpPr/>
              <p:nvPr/>
            </p:nvGrpSpPr>
            <p:grpSpPr>
              <a:xfrm>
                <a:off x="2165557" y="4191002"/>
                <a:ext cx="359620" cy="914400"/>
                <a:chOff x="3655823" y="5410202"/>
                <a:chExt cx="476852" cy="1219200"/>
              </a:xfrm>
            </p:grpSpPr>
            <p:sp>
              <p:nvSpPr>
                <p:cNvPr id="223" name="Rounded Rectangle 222"/>
                <p:cNvSpPr/>
                <p:nvPr/>
              </p:nvSpPr>
              <p:spPr>
                <a:xfrm>
                  <a:off x="3655823" y="5486401"/>
                  <a:ext cx="476852" cy="1036983"/>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4" name="TextBox 223"/>
                <p:cNvSpPr txBox="1"/>
                <p:nvPr/>
              </p:nvSpPr>
              <p:spPr>
                <a:xfrm rot="16200000">
                  <a:off x="3267073" y="5851104"/>
                  <a:ext cx="1219200" cy="337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20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142" name="Group 141"/>
              <p:cNvGrpSpPr/>
              <p:nvPr/>
            </p:nvGrpSpPr>
            <p:grpSpPr>
              <a:xfrm>
                <a:off x="2590801" y="4267200"/>
                <a:ext cx="685800" cy="762000"/>
                <a:chOff x="1905000" y="4876800"/>
                <a:chExt cx="4370698" cy="2998047"/>
              </a:xfrm>
            </p:grpSpPr>
            <p:grpSp>
              <p:nvGrpSpPr>
                <p:cNvPr id="143" name="Group 142"/>
                <p:cNvGrpSpPr/>
                <p:nvPr/>
              </p:nvGrpSpPr>
              <p:grpSpPr>
                <a:xfrm>
                  <a:off x="1905000" y="4876800"/>
                  <a:ext cx="4370698" cy="1474047"/>
                  <a:chOff x="1905000" y="4876800"/>
                  <a:chExt cx="4370698" cy="1474047"/>
                </a:xfrm>
              </p:grpSpPr>
              <p:grpSp>
                <p:nvGrpSpPr>
                  <p:cNvPr id="185" name="Group 184"/>
                  <p:cNvGrpSpPr/>
                  <p:nvPr/>
                </p:nvGrpSpPr>
                <p:grpSpPr>
                  <a:xfrm>
                    <a:off x="1905000" y="4876800"/>
                    <a:ext cx="2160898" cy="1474047"/>
                    <a:chOff x="1823106" y="5168762"/>
                    <a:chExt cx="1687788" cy="1155838"/>
                  </a:xfrm>
                </p:grpSpPr>
                <p:sp>
                  <p:nvSpPr>
                    <p:cNvPr id="203" name="Rounded Rectangle 20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4" name="Rounded Rectangle 20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5" name="Rounded Rectangle 20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6" name="Rounded Rectangle 20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8" name="Rounded Rectangle 207"/>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1" name="Rounded Rectangle 210"/>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2" name="Rounded Rectangle 211"/>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4" name="Rounded Rectangle 21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5" name="Rounded Rectangle 21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6" name="Rounded Rectangle 21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7" name="Rounded Rectangle 21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8" name="Rounded Rectangle 21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9" name="Rounded Rectangle 21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0" name="Rounded Rectangle 21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1" name="Rounded Rectangle 22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2" name="Rounded Rectangle 22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86" name="Group 185"/>
                  <p:cNvGrpSpPr/>
                  <p:nvPr/>
                </p:nvGrpSpPr>
                <p:grpSpPr>
                  <a:xfrm>
                    <a:off x="4114800" y="4876800"/>
                    <a:ext cx="2160898" cy="1474047"/>
                    <a:chOff x="1823106" y="5168762"/>
                    <a:chExt cx="1687788" cy="1155838"/>
                  </a:xfrm>
                </p:grpSpPr>
                <p:sp>
                  <p:nvSpPr>
                    <p:cNvPr id="187" name="Rounded Rectangle 18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8" name="Rounded Rectangle 18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9" name="Rounded Rectangle 18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0" name="Rounded Rectangle 18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1" name="Rounded Rectangle 19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2" name="Rounded Rectangle 19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3" name="Rounded Rectangle 19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4" name="Rounded Rectangle 19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5" name="Rounded Rectangle 19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6" name="Rounded Rectangle 19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7" name="Rounded Rectangle 19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8" name="Rounded Rectangle 19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9" name="Rounded Rectangle 19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0" name="Rounded Rectangle 19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1" name="Rounded Rectangle 20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2" name="Rounded Rectangle 20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nvGrpSpPr>
                <p:cNvPr id="144" name="Group 143"/>
                <p:cNvGrpSpPr/>
                <p:nvPr/>
              </p:nvGrpSpPr>
              <p:grpSpPr>
                <a:xfrm>
                  <a:off x="1905000" y="6400800"/>
                  <a:ext cx="4370698" cy="1474047"/>
                  <a:chOff x="1905000" y="4876800"/>
                  <a:chExt cx="4370698" cy="1474047"/>
                </a:xfrm>
              </p:grpSpPr>
              <p:grpSp>
                <p:nvGrpSpPr>
                  <p:cNvPr id="145" name="Group 144"/>
                  <p:cNvGrpSpPr/>
                  <p:nvPr/>
                </p:nvGrpSpPr>
                <p:grpSpPr>
                  <a:xfrm>
                    <a:off x="1905000" y="4876800"/>
                    <a:ext cx="2160898" cy="1474047"/>
                    <a:chOff x="1823106" y="5168762"/>
                    <a:chExt cx="1687788" cy="1155838"/>
                  </a:xfrm>
                </p:grpSpPr>
                <p:sp>
                  <p:nvSpPr>
                    <p:cNvPr id="163" name="Rounded Rectangle 16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4" name="Rounded Rectangle 16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5" name="Rounded Rectangle 16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6" name="Rounded Rectangle 16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7" name="Rounded Rectangle 16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8" name="Rounded Rectangle 16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9" name="Rounded Rectangle 16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0" name="Rounded Rectangle 16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1" name="Rounded Rectangle 17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2" name="Rounded Rectangle 17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9" name="Rounded Rectangle 178"/>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0" name="Rounded Rectangle 179"/>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1" name="Rounded Rectangle 180"/>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2" name="Rounded Rectangle 181"/>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3" name="Rounded Rectangle 182"/>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4" name="Rounded Rectangle 183"/>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46" name="Group 145"/>
                  <p:cNvGrpSpPr/>
                  <p:nvPr/>
                </p:nvGrpSpPr>
                <p:grpSpPr>
                  <a:xfrm>
                    <a:off x="4114800" y="4876800"/>
                    <a:ext cx="2160898" cy="1474047"/>
                    <a:chOff x="1823106" y="5168762"/>
                    <a:chExt cx="1687788" cy="1155838"/>
                  </a:xfrm>
                </p:grpSpPr>
                <p:sp>
                  <p:nvSpPr>
                    <p:cNvPr id="147" name="Rounded Rectangle 14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8" name="Rounded Rectangle 14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9" name="Rounded Rectangle 14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0" name="Rounded Rectangle 14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1" name="Rounded Rectangle 15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2" name="Rounded Rectangle 15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3" name="Rounded Rectangle 15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4" name="Rounded Rectangle 15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5" name="Rounded Rectangle 15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6" name="Rounded Rectangle 15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7" name="Rounded Rectangle 15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8" name="Rounded Rectangle 15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9" name="Rounded Rectangle 15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0" name="Rounded Rectangle 15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1" name="Rounded Rectangle 16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2" name="Rounded Rectangle 16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grpSp>
        <p:grpSp>
          <p:nvGrpSpPr>
            <p:cNvPr id="12" name="Group 11"/>
            <p:cNvGrpSpPr/>
            <p:nvPr/>
          </p:nvGrpSpPr>
          <p:grpSpPr>
            <a:xfrm>
              <a:off x="140816" y="952978"/>
              <a:ext cx="1546410" cy="1295400"/>
              <a:chOff x="1143000" y="1581090"/>
              <a:chExt cx="1546410" cy="1295400"/>
            </a:xfrm>
          </p:grpSpPr>
          <p:pic>
            <p:nvPicPr>
              <p:cNvPr id="75" name="Picture 74"/>
              <p:cNvPicPr>
                <a:picLocks noChangeAspect="1"/>
              </p:cNvPicPr>
              <p:nvPr/>
            </p:nvPicPr>
            <p:blipFill>
              <a:blip r:embed="rId3"/>
              <a:stretch>
                <a:fillRect/>
              </a:stretch>
            </p:blipFill>
            <p:spPr>
              <a:xfrm>
                <a:off x="1143000" y="1981200"/>
                <a:ext cx="1546410" cy="895290"/>
              </a:xfrm>
              <a:prstGeom prst="rect">
                <a:avLst/>
              </a:prstGeom>
            </p:spPr>
          </p:pic>
          <p:sp>
            <p:nvSpPr>
              <p:cNvPr id="77" name="TextBox 7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 name="Picture 1"/>
            <p:cNvPicPr>
              <a:picLocks noChangeAspect="1"/>
            </p:cNvPicPr>
            <p:nvPr/>
          </p:nvPicPr>
          <p:blipFill>
            <a:blip r:embed="rId4"/>
            <a:stretch>
              <a:fillRect/>
            </a:stretch>
          </p:blipFill>
          <p:spPr>
            <a:xfrm>
              <a:off x="1664816" y="1353088"/>
              <a:ext cx="1219200" cy="810978"/>
            </a:xfrm>
            <a:prstGeom prst="rect">
              <a:avLst/>
            </a:prstGeom>
          </p:spPr>
        </p:pic>
        <p:sp>
          <p:nvSpPr>
            <p:cNvPr id="230" name="TextBox 229"/>
            <p:cNvSpPr txBox="1"/>
            <p:nvPr/>
          </p:nvSpPr>
          <p:spPr>
            <a:xfrm>
              <a:off x="1713628" y="952978"/>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31" name="Picture 230">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3265016" y="1407516"/>
              <a:ext cx="914400" cy="783772"/>
            </a:xfrm>
            <a:prstGeom prst="rect">
              <a:avLst/>
            </a:prstGeom>
          </p:spPr>
        </p:pic>
        <p:sp>
          <p:nvSpPr>
            <p:cNvPr id="232" name="TextBox 231"/>
            <p:cNvSpPr txBox="1"/>
            <p:nvPr/>
          </p:nvSpPr>
          <p:spPr>
            <a:xfrm>
              <a:off x="3073644" y="952978"/>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grpSp>
      <p:pic>
        <p:nvPicPr>
          <p:cNvPr id="514" name="Picture 513" descr="safari.png"/>
          <p:cNvPicPr>
            <a:picLocks noChangeAspect="1"/>
          </p:cNvPicPr>
          <p:nvPr/>
        </p:nvPicPr>
        <p:blipFill>
          <a:blip r:embed="rId6" cstate="print"/>
          <a:stretch>
            <a:fillRect/>
          </a:stretch>
        </p:blipFill>
        <p:spPr>
          <a:xfrm>
            <a:off x="76200" y="6580445"/>
            <a:ext cx="959296" cy="277563"/>
          </a:xfrm>
          <a:prstGeom prst="rect">
            <a:avLst/>
          </a:prstGeom>
        </p:spPr>
      </p:pic>
      <p:grpSp>
        <p:nvGrpSpPr>
          <p:cNvPr id="40" name="Group 39">
            <a:extLst>
              <a:ext uri="{FF2B5EF4-FFF2-40B4-BE49-F238E27FC236}">
                <a16:creationId xmlns:a16="http://schemas.microsoft.com/office/drawing/2014/main" id="{51626218-E205-9B12-5477-D2A451AFA349}"/>
              </a:ext>
            </a:extLst>
          </p:cNvPr>
          <p:cNvGrpSpPr/>
          <p:nvPr/>
        </p:nvGrpSpPr>
        <p:grpSpPr>
          <a:xfrm>
            <a:off x="4405925" y="952978"/>
            <a:ext cx="4521059" cy="5625916"/>
            <a:chOff x="4405925" y="952978"/>
            <a:chExt cx="4521059" cy="5625916"/>
          </a:xfrm>
        </p:grpSpPr>
        <p:grpSp>
          <p:nvGrpSpPr>
            <p:cNvPr id="235" name="Group 234"/>
            <p:cNvGrpSpPr/>
            <p:nvPr/>
          </p:nvGrpSpPr>
          <p:grpSpPr>
            <a:xfrm>
              <a:off x="4800600" y="952978"/>
              <a:ext cx="1546410" cy="1295400"/>
              <a:chOff x="1143000" y="1581090"/>
              <a:chExt cx="1546410" cy="1295400"/>
            </a:xfrm>
          </p:grpSpPr>
          <p:pic>
            <p:nvPicPr>
              <p:cNvPr id="236" name="Picture 235"/>
              <p:cNvPicPr>
                <a:picLocks noChangeAspect="1"/>
              </p:cNvPicPr>
              <p:nvPr/>
            </p:nvPicPr>
            <p:blipFill>
              <a:blip r:embed="rId3"/>
              <a:stretch>
                <a:fillRect/>
              </a:stretch>
            </p:blipFill>
            <p:spPr>
              <a:xfrm>
                <a:off x="1143000" y="1981200"/>
                <a:ext cx="1546410" cy="895290"/>
              </a:xfrm>
              <a:prstGeom prst="rect">
                <a:avLst/>
              </a:prstGeom>
            </p:spPr>
          </p:pic>
          <p:sp>
            <p:nvSpPr>
              <p:cNvPr id="237" name="TextBox 23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38" name="Picture 237"/>
            <p:cNvPicPr>
              <a:picLocks noChangeAspect="1"/>
            </p:cNvPicPr>
            <p:nvPr/>
          </p:nvPicPr>
          <p:blipFill>
            <a:blip r:embed="rId4"/>
            <a:stretch>
              <a:fillRect/>
            </a:stretch>
          </p:blipFill>
          <p:spPr>
            <a:xfrm>
              <a:off x="6324600" y="1353088"/>
              <a:ext cx="1219200" cy="810978"/>
            </a:xfrm>
            <a:prstGeom prst="rect">
              <a:avLst/>
            </a:prstGeom>
          </p:spPr>
        </p:pic>
        <p:sp>
          <p:nvSpPr>
            <p:cNvPr id="239" name="TextBox 238"/>
            <p:cNvSpPr txBox="1"/>
            <p:nvPr/>
          </p:nvSpPr>
          <p:spPr>
            <a:xfrm>
              <a:off x="6373412" y="952978"/>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40" name="Picture 239">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7924800" y="1407516"/>
              <a:ext cx="914400" cy="783772"/>
            </a:xfrm>
            <a:prstGeom prst="rect">
              <a:avLst/>
            </a:prstGeom>
          </p:spPr>
        </p:pic>
        <p:sp>
          <p:nvSpPr>
            <p:cNvPr id="241" name="TextBox 240"/>
            <p:cNvSpPr txBox="1"/>
            <p:nvPr/>
          </p:nvSpPr>
          <p:spPr>
            <a:xfrm>
              <a:off x="7733428" y="952978"/>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sp>
          <p:nvSpPr>
            <p:cNvPr id="349" name="TextBox 348"/>
            <p:cNvSpPr txBox="1"/>
            <p:nvPr/>
          </p:nvSpPr>
          <p:spPr>
            <a:xfrm>
              <a:off x="4719807" y="6239369"/>
              <a:ext cx="16169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1</a:t>
              </a:r>
            </a:p>
          </p:txBody>
        </p:sp>
        <p:sp>
          <p:nvSpPr>
            <p:cNvPr id="429" name="TextBox 428"/>
            <p:cNvSpPr txBox="1"/>
            <p:nvPr/>
          </p:nvSpPr>
          <p:spPr>
            <a:xfrm>
              <a:off x="6364583" y="6239369"/>
              <a:ext cx="10687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2</a:t>
              </a:r>
            </a:p>
          </p:txBody>
        </p:sp>
        <p:grpSp>
          <p:nvGrpSpPr>
            <p:cNvPr id="6" name="Group 5">
              <a:extLst>
                <a:ext uri="{FF2B5EF4-FFF2-40B4-BE49-F238E27FC236}">
                  <a16:creationId xmlns:a16="http://schemas.microsoft.com/office/drawing/2014/main" id="{AA2CC68A-36D8-F70C-29ED-D248DAE19CC3}"/>
                </a:ext>
              </a:extLst>
            </p:cNvPr>
            <p:cNvGrpSpPr/>
            <p:nvPr/>
          </p:nvGrpSpPr>
          <p:grpSpPr>
            <a:xfrm>
              <a:off x="4976334" y="2313716"/>
              <a:ext cx="3938143" cy="1810801"/>
              <a:chOff x="4917430" y="3078464"/>
              <a:chExt cx="3938143" cy="1810801"/>
            </a:xfrm>
          </p:grpSpPr>
          <p:grpSp>
            <p:nvGrpSpPr>
              <p:cNvPr id="14" name="Group 13"/>
              <p:cNvGrpSpPr/>
              <p:nvPr/>
            </p:nvGrpSpPr>
            <p:grpSpPr>
              <a:xfrm>
                <a:off x="6696511" y="4158818"/>
                <a:ext cx="451102" cy="703013"/>
                <a:chOff x="5486400" y="4419599"/>
                <a:chExt cx="533400" cy="703013"/>
              </a:xfrm>
            </p:grpSpPr>
            <p:sp>
              <p:nvSpPr>
                <p:cNvPr id="16" name="Rounded Rectangle 15"/>
                <p:cNvSpPr/>
                <p:nvPr/>
              </p:nvSpPr>
              <p:spPr bwMode="auto">
                <a:xfrm>
                  <a:off x="5486400" y="4419599"/>
                  <a:ext cx="533400" cy="703013"/>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5" name="Group 24"/>
                <p:cNvGrpSpPr/>
                <p:nvPr/>
              </p:nvGrpSpPr>
              <p:grpSpPr>
                <a:xfrm rot="5400000">
                  <a:off x="5358057" y="4714812"/>
                  <a:ext cx="561486" cy="152400"/>
                  <a:chOff x="2743200" y="2590800"/>
                  <a:chExt cx="1447800" cy="228600"/>
                </a:xfrm>
                <a:solidFill>
                  <a:schemeClr val="accent1"/>
                </a:solidFill>
              </p:grpSpPr>
              <p:grpSp>
                <p:nvGrpSpPr>
                  <p:cNvPr id="26" name="Group 25"/>
                  <p:cNvGrpSpPr/>
                  <p:nvPr/>
                </p:nvGrpSpPr>
                <p:grpSpPr>
                  <a:xfrm>
                    <a:off x="3124200" y="2590800"/>
                    <a:ext cx="1066800" cy="228600"/>
                    <a:chOff x="3505200" y="2590800"/>
                    <a:chExt cx="1066800" cy="228600"/>
                  </a:xfrm>
                  <a:grpFill/>
                </p:grpSpPr>
                <p:sp>
                  <p:nvSpPr>
                    <p:cNvPr id="28" name="Oval 27"/>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9" name="Oval 28"/>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30" name="Oval 29"/>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7" name="Oval 26"/>
                  <p:cNvSpPr/>
                  <p:nvPr/>
                </p:nvSpPr>
                <p:spPr>
                  <a:xfrm>
                    <a:off x="2743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41" name="Group 40"/>
                <p:cNvGrpSpPr/>
                <p:nvPr/>
              </p:nvGrpSpPr>
              <p:grpSpPr>
                <a:xfrm rot="5400000">
                  <a:off x="5734417" y="4733628"/>
                  <a:ext cx="265967" cy="152401"/>
                  <a:chOff x="3505203" y="3505190"/>
                  <a:chExt cx="685796" cy="228601"/>
                </a:xfrm>
                <a:solidFill>
                  <a:srgbClr val="45CB27"/>
                </a:solidFill>
              </p:grpSpPr>
              <p:sp>
                <p:nvSpPr>
                  <p:cNvPr id="43" name="Oval 42"/>
                  <p:cNvSpPr/>
                  <p:nvPr/>
                </p:nvSpPr>
                <p:spPr>
                  <a:xfrm>
                    <a:off x="3505203" y="3505191"/>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44" name="Oval 43"/>
                  <p:cNvSpPr/>
                  <p:nvPr/>
                </p:nvSpPr>
                <p:spPr>
                  <a:xfrm>
                    <a:off x="3886201" y="3505190"/>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cxnSp>
            <p:nvCxnSpPr>
              <p:cNvPr id="174" name="Straight Arrow Connector 173"/>
              <p:cNvCxnSpPr>
                <a:cxnSpLocks/>
                <a:stCxn id="242" idx="2"/>
                <a:endCxn id="209" idx="0"/>
              </p:cNvCxnSpPr>
              <p:nvPr/>
            </p:nvCxnSpPr>
            <p:spPr>
              <a:xfrm flipH="1">
                <a:off x="6875328" y="3428999"/>
                <a:ext cx="0" cy="272620"/>
              </a:xfrm>
              <a:prstGeom prst="straightConnector1">
                <a:avLst/>
              </a:prstGeom>
              <a:noFill/>
              <a:ln w="38100" cap="flat" cmpd="sng" algn="ctr">
                <a:solidFill>
                  <a:schemeClr val="tx1"/>
                </a:solidFill>
                <a:prstDash val="solid"/>
                <a:miter lim="800000"/>
                <a:headEnd type="none"/>
                <a:tailEnd type="arrow"/>
              </a:ln>
              <a:effectLst/>
            </p:spPr>
          </p:cxnSp>
          <p:sp>
            <p:nvSpPr>
              <p:cNvPr id="209" name="TextBox 208"/>
              <p:cNvSpPr txBox="1"/>
              <p:nvPr/>
            </p:nvSpPr>
            <p:spPr>
              <a:xfrm>
                <a:off x="6277857"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2</a:t>
                </a:r>
              </a:p>
            </p:txBody>
          </p:sp>
          <p:sp>
            <p:nvSpPr>
              <p:cNvPr id="210" name="TextBox 209"/>
              <p:cNvSpPr txBox="1"/>
              <p:nvPr/>
            </p:nvSpPr>
            <p:spPr>
              <a:xfrm>
                <a:off x="76606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3</a:t>
                </a:r>
              </a:p>
            </p:txBody>
          </p:sp>
          <p:sp>
            <p:nvSpPr>
              <p:cNvPr id="242" name="Rounded Rectangle 241"/>
              <p:cNvSpPr/>
              <p:nvPr/>
            </p:nvSpPr>
            <p:spPr>
              <a:xfrm>
                <a:off x="6172200" y="3078464"/>
                <a:ext cx="1447800" cy="350535"/>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Gill Sans MT"/>
                  </a:rPr>
                  <a:t>Runtime</a:t>
                </a:r>
              </a:p>
            </p:txBody>
          </p:sp>
          <p:grpSp>
            <p:nvGrpSpPr>
              <p:cNvPr id="21" name="Group 20"/>
              <p:cNvGrpSpPr/>
              <p:nvPr/>
            </p:nvGrpSpPr>
            <p:grpSpPr>
              <a:xfrm>
                <a:off x="5318813" y="4158822"/>
                <a:ext cx="457200" cy="693869"/>
                <a:chOff x="7848600" y="4419599"/>
                <a:chExt cx="533400" cy="902029"/>
              </a:xfrm>
            </p:grpSpPr>
            <p:sp>
              <p:nvSpPr>
                <p:cNvPr id="74" name="Rounded Rectangle 73"/>
                <p:cNvSpPr/>
                <p:nvPr/>
              </p:nvSpPr>
              <p:spPr bwMode="auto">
                <a:xfrm>
                  <a:off x="7848600" y="4419599"/>
                  <a:ext cx="533400" cy="902029"/>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17" name="Group 16"/>
                <p:cNvGrpSpPr/>
                <p:nvPr/>
              </p:nvGrpSpPr>
              <p:grpSpPr>
                <a:xfrm rot="5400000">
                  <a:off x="7646884" y="4817326"/>
                  <a:ext cx="718390" cy="162558"/>
                  <a:chOff x="2743200" y="2590800"/>
                  <a:chExt cx="1828800" cy="228600"/>
                </a:xfrm>
              </p:grpSpPr>
              <p:grpSp>
                <p:nvGrpSpPr>
                  <p:cNvPr id="18" name="Group 17"/>
                  <p:cNvGrpSpPr/>
                  <p:nvPr/>
                </p:nvGrpSpPr>
                <p:grpSpPr>
                  <a:xfrm>
                    <a:off x="3124200" y="2590800"/>
                    <a:ext cx="1447800" cy="228600"/>
                    <a:chOff x="3505200" y="2590800"/>
                    <a:chExt cx="1447800" cy="228600"/>
                  </a:xfrm>
                </p:grpSpPr>
                <p:sp>
                  <p:nvSpPr>
                    <p:cNvPr id="20" name="Oval 19"/>
                    <p:cNvSpPr/>
                    <p:nvPr/>
                  </p:nvSpPr>
                  <p:spPr>
                    <a:xfrm>
                      <a:off x="3505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2" name="Oval 21"/>
                    <p:cNvSpPr/>
                    <p:nvPr/>
                  </p:nvSpPr>
                  <p:spPr>
                    <a:xfrm>
                      <a:off x="3886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3" name="Oval 22"/>
                    <p:cNvSpPr/>
                    <p:nvPr/>
                  </p:nvSpPr>
                  <p:spPr>
                    <a:xfrm>
                      <a:off x="4267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 name="Oval 23"/>
                    <p:cNvSpPr/>
                    <p:nvPr/>
                  </p:nvSpPr>
                  <p:spPr>
                    <a:xfrm>
                      <a:off x="4648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19" name="Oval 18"/>
                  <p:cNvSpPr/>
                  <p:nvPr/>
                </p:nvSpPr>
                <p:spPr>
                  <a:xfrm>
                    <a:off x="2743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44" name="Group 243"/>
                <p:cNvGrpSpPr/>
                <p:nvPr/>
              </p:nvGrpSpPr>
              <p:grpSpPr>
                <a:xfrm rot="5400000">
                  <a:off x="7865326" y="4817324"/>
                  <a:ext cx="718388" cy="162562"/>
                  <a:chOff x="2743194" y="1533504"/>
                  <a:chExt cx="1828805" cy="228605"/>
                </a:xfrm>
                <a:solidFill>
                  <a:srgbClr val="1F497D"/>
                </a:solidFill>
              </p:grpSpPr>
              <p:grpSp>
                <p:nvGrpSpPr>
                  <p:cNvPr id="245" name="Group 244"/>
                  <p:cNvGrpSpPr/>
                  <p:nvPr/>
                </p:nvGrpSpPr>
                <p:grpSpPr>
                  <a:xfrm>
                    <a:off x="3124198" y="1533505"/>
                    <a:ext cx="1447801" cy="228604"/>
                    <a:chOff x="3505198" y="1533505"/>
                    <a:chExt cx="1447801" cy="228604"/>
                  </a:xfrm>
                  <a:grpFill/>
                </p:grpSpPr>
                <p:sp>
                  <p:nvSpPr>
                    <p:cNvPr id="247" name="Oval 24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8" name="Oval 24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9" name="Oval 24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0" name="Oval 24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46" name="Oval 24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grpSp>
            <p:nvGrpSpPr>
              <p:cNvPr id="31" name="Group 30"/>
              <p:cNvGrpSpPr/>
              <p:nvPr/>
            </p:nvGrpSpPr>
            <p:grpSpPr>
              <a:xfrm>
                <a:off x="8083351" y="4158822"/>
                <a:ext cx="435862" cy="730443"/>
                <a:chOff x="8077199" y="4495798"/>
                <a:chExt cx="533400" cy="869574"/>
              </a:xfrm>
            </p:grpSpPr>
            <p:sp>
              <p:nvSpPr>
                <p:cNvPr id="252" name="Rounded Rectangle 251"/>
                <p:cNvSpPr/>
                <p:nvPr/>
              </p:nvSpPr>
              <p:spPr bwMode="auto">
                <a:xfrm>
                  <a:off x="8077199" y="4495798"/>
                  <a:ext cx="533400" cy="869574"/>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61" name="Group 260"/>
                <p:cNvGrpSpPr/>
                <p:nvPr/>
              </p:nvGrpSpPr>
              <p:grpSpPr>
                <a:xfrm rot="5400000">
                  <a:off x="7950317" y="4892158"/>
                  <a:ext cx="568725" cy="162558"/>
                  <a:chOff x="3505200" y="2590800"/>
                  <a:chExt cx="1447800" cy="228600"/>
                </a:xfrm>
                <a:solidFill>
                  <a:schemeClr val="tx2">
                    <a:lumMod val="20000"/>
                    <a:lumOff val="80000"/>
                  </a:schemeClr>
                </a:solidFill>
              </p:grpSpPr>
              <p:sp>
                <p:nvSpPr>
                  <p:cNvPr id="263" name="Oval 262"/>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4" name="Oval 263"/>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5" name="Oval 264"/>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6" name="Oval 265"/>
                  <p:cNvSpPr/>
                  <p:nvPr/>
                </p:nvSpPr>
                <p:spPr>
                  <a:xfrm>
                    <a:off x="4648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54" name="Group 253"/>
                <p:cNvGrpSpPr/>
                <p:nvPr/>
              </p:nvGrpSpPr>
              <p:grpSpPr>
                <a:xfrm rot="5400000">
                  <a:off x="8093926" y="4893525"/>
                  <a:ext cx="718388" cy="162562"/>
                  <a:chOff x="2743194" y="1533504"/>
                  <a:chExt cx="1828805" cy="228605"/>
                </a:xfrm>
                <a:solidFill>
                  <a:srgbClr val="FF6600"/>
                </a:solidFill>
              </p:grpSpPr>
              <p:grpSp>
                <p:nvGrpSpPr>
                  <p:cNvPr id="255" name="Group 254"/>
                  <p:cNvGrpSpPr/>
                  <p:nvPr/>
                </p:nvGrpSpPr>
                <p:grpSpPr>
                  <a:xfrm>
                    <a:off x="3124198" y="1533505"/>
                    <a:ext cx="1447801" cy="228604"/>
                    <a:chOff x="3505198" y="1533505"/>
                    <a:chExt cx="1447801" cy="228604"/>
                  </a:xfrm>
                  <a:grpFill/>
                </p:grpSpPr>
                <p:sp>
                  <p:nvSpPr>
                    <p:cNvPr id="257" name="Oval 25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8" name="Oval 25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9" name="Oval 25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0" name="Oval 25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56" name="Oval 25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sp>
            <p:nvSpPr>
              <p:cNvPr id="348" name="TextBox 347"/>
              <p:cNvSpPr txBox="1"/>
              <p:nvPr/>
            </p:nvSpPr>
            <p:spPr>
              <a:xfrm>
                <a:off x="49174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1</a:t>
                </a:r>
              </a:p>
            </p:txBody>
          </p:sp>
          <p:cxnSp>
            <p:nvCxnSpPr>
              <p:cNvPr id="430" name="Straight Arrow Connector 429"/>
              <p:cNvCxnSpPr>
                <a:cxnSpLocks/>
                <a:stCxn id="242" idx="2"/>
                <a:endCxn id="348" idx="0"/>
              </p:cNvCxnSpPr>
              <p:nvPr/>
            </p:nvCxnSpPr>
            <p:spPr>
              <a:xfrm flipH="1">
                <a:off x="5514902" y="3428999"/>
                <a:ext cx="1381198" cy="272620"/>
              </a:xfrm>
              <a:prstGeom prst="straightConnector1">
                <a:avLst/>
              </a:prstGeom>
              <a:noFill/>
              <a:ln w="38100" cap="flat" cmpd="sng" algn="ctr">
                <a:solidFill>
                  <a:schemeClr val="tx1"/>
                </a:solidFill>
                <a:prstDash val="solid"/>
                <a:miter lim="800000"/>
                <a:headEnd type="none"/>
                <a:tailEnd type="arrow"/>
              </a:ln>
              <a:effectLst/>
            </p:spPr>
          </p:cxnSp>
          <p:cxnSp>
            <p:nvCxnSpPr>
              <p:cNvPr id="431" name="Straight Arrow Connector 430"/>
              <p:cNvCxnSpPr>
                <a:cxnSpLocks/>
                <a:stCxn id="242" idx="2"/>
                <a:endCxn id="210" idx="0"/>
              </p:cNvCxnSpPr>
              <p:nvPr/>
            </p:nvCxnSpPr>
            <p:spPr>
              <a:xfrm>
                <a:off x="6896100" y="3428999"/>
                <a:ext cx="1362002" cy="272620"/>
              </a:xfrm>
              <a:prstGeom prst="straightConnector1">
                <a:avLst/>
              </a:prstGeom>
              <a:noFill/>
              <a:ln w="38100" cap="flat" cmpd="sng" algn="ctr">
                <a:solidFill>
                  <a:schemeClr val="tx1"/>
                </a:solidFill>
                <a:prstDash val="solid"/>
                <a:miter lim="800000"/>
                <a:headEnd type="none"/>
                <a:tailEnd type="arrow"/>
              </a:ln>
              <a:effectLst/>
            </p:spPr>
          </p:cxnSp>
        </p:grpSp>
        <p:grpSp>
          <p:nvGrpSpPr>
            <p:cNvPr id="33" name="Group 32">
              <a:extLst>
                <a:ext uri="{FF2B5EF4-FFF2-40B4-BE49-F238E27FC236}">
                  <a16:creationId xmlns:a16="http://schemas.microsoft.com/office/drawing/2014/main" id="{F6CBD01A-65BB-CEB2-C729-6E4191880C01}"/>
                </a:ext>
              </a:extLst>
            </p:cNvPr>
            <p:cNvGrpSpPr/>
            <p:nvPr/>
          </p:nvGrpSpPr>
          <p:grpSpPr>
            <a:xfrm>
              <a:off x="5547413" y="4130725"/>
              <a:ext cx="2743200" cy="377550"/>
              <a:chOff x="5547413" y="4975683"/>
              <a:chExt cx="2743200" cy="377550"/>
            </a:xfrm>
          </p:grpSpPr>
          <p:cxnSp>
            <p:nvCxnSpPr>
              <p:cNvPr id="173" name="Straight Arrow Connector 172"/>
              <p:cNvCxnSpPr/>
              <p:nvPr/>
            </p:nvCxnSpPr>
            <p:spPr>
              <a:xfrm>
                <a:off x="5547413" y="4975683"/>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2" name="Straight Arrow Connector 431"/>
              <p:cNvCxnSpPr/>
              <p:nvPr/>
            </p:nvCxnSpPr>
            <p:spPr>
              <a:xfrm>
                <a:off x="6927406" y="5027097"/>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3" name="Straight Arrow Connector 432"/>
              <p:cNvCxnSpPr/>
              <p:nvPr/>
            </p:nvCxnSpPr>
            <p:spPr>
              <a:xfrm>
                <a:off x="8290613" y="5020169"/>
                <a:ext cx="0" cy="326136"/>
              </a:xfrm>
              <a:prstGeom prst="straightConnector1">
                <a:avLst/>
              </a:prstGeom>
              <a:noFill/>
              <a:ln w="38100" cap="flat" cmpd="sng" algn="ctr">
                <a:solidFill>
                  <a:schemeClr val="tx1"/>
                </a:solidFill>
                <a:prstDash val="solid"/>
                <a:miter lim="800000"/>
                <a:headEnd type="none"/>
                <a:tailEnd type="arrow"/>
              </a:ln>
              <a:effectLst/>
            </p:spPr>
          </p:cxnSp>
        </p:grpSp>
        <p:sp>
          <p:nvSpPr>
            <p:cNvPr id="513" name="TextBox 512"/>
            <p:cNvSpPr txBox="1"/>
            <p:nvPr/>
          </p:nvSpPr>
          <p:spPr>
            <a:xfrm>
              <a:off x="7512874" y="6240340"/>
              <a:ext cx="132632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3</a:t>
              </a:r>
            </a:p>
          </p:txBody>
        </p:sp>
        <p:grpSp>
          <p:nvGrpSpPr>
            <p:cNvPr id="551" name="Group 550">
              <a:extLst>
                <a:ext uri="{FF2B5EF4-FFF2-40B4-BE49-F238E27FC236}">
                  <a16:creationId xmlns:a16="http://schemas.microsoft.com/office/drawing/2014/main" id="{35AC18C6-2C36-1538-3296-DB1FADA874C0}"/>
                </a:ext>
              </a:extLst>
            </p:cNvPr>
            <p:cNvGrpSpPr/>
            <p:nvPr/>
          </p:nvGrpSpPr>
          <p:grpSpPr>
            <a:xfrm>
              <a:off x="4724588" y="4508275"/>
              <a:ext cx="4130985" cy="1738619"/>
              <a:chOff x="48430" y="497676"/>
              <a:chExt cx="6498366" cy="2734985"/>
            </a:xfrm>
          </p:grpSpPr>
          <p:sp>
            <p:nvSpPr>
              <p:cNvPr id="552" name="Rounded Rectangle 551">
                <a:extLst>
                  <a:ext uri="{FF2B5EF4-FFF2-40B4-BE49-F238E27FC236}">
                    <a16:creationId xmlns:a16="http://schemas.microsoft.com/office/drawing/2014/main" id="{24CB77F7-2D7C-ED23-A443-D8400334AEBC}"/>
                  </a:ext>
                </a:extLst>
              </p:cNvPr>
              <p:cNvSpPr/>
              <p:nvPr/>
            </p:nvSpPr>
            <p:spPr>
              <a:xfrm>
                <a:off x="857761" y="497676"/>
                <a:ext cx="879231" cy="879231"/>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Arial" panose="020B0604020202020204" pitchFamily="34" charset="0"/>
                  </a:rPr>
                  <a:t>CPU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53" name="Straight Connector 552">
                <a:extLst>
                  <a:ext uri="{FF2B5EF4-FFF2-40B4-BE49-F238E27FC236}">
                    <a16:creationId xmlns:a16="http://schemas.microsoft.com/office/drawing/2014/main" id="{B411D5B3-70C8-07B7-C3D7-A282BD94E00C}"/>
                  </a:ext>
                </a:extLst>
              </p:cNvPr>
              <p:cNvCxnSpPr>
                <a:cxnSpLocks/>
                <a:stCxn id="552" idx="3"/>
              </p:cNvCxnSpPr>
              <p:nvPr/>
            </p:nvCxnSpPr>
            <p:spPr>
              <a:xfrm>
                <a:off x="1736992" y="937292"/>
                <a:ext cx="21251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4" name="Rounded Rectangle 553">
                <a:extLst>
                  <a:ext uri="{FF2B5EF4-FFF2-40B4-BE49-F238E27FC236}">
                    <a16:creationId xmlns:a16="http://schemas.microsoft.com/office/drawing/2014/main" id="{4AD964EC-6BD5-47DE-EDEA-E2402E21910B}"/>
                  </a:ext>
                </a:extLst>
              </p:cNvPr>
              <p:cNvSpPr/>
              <p:nvPr/>
            </p:nvSpPr>
            <p:spPr>
              <a:xfrm>
                <a:off x="1031630" y="1004438"/>
                <a:ext cx="534237" cy="306869"/>
              </a:xfrm>
              <a:prstGeom prst="roundRect">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55" name="Straight Connector 554">
                <a:extLst>
                  <a:ext uri="{FF2B5EF4-FFF2-40B4-BE49-F238E27FC236}">
                    <a16:creationId xmlns:a16="http://schemas.microsoft.com/office/drawing/2014/main" id="{408531D8-1ABD-5489-88EF-0876F18D4DBC}"/>
                  </a:ext>
                </a:extLst>
              </p:cNvPr>
              <p:cNvCxnSpPr>
                <a:cxnSpLocks/>
                <a:stCxn id="554" idx="1"/>
              </p:cNvCxnSpPr>
              <p:nvPr/>
            </p:nvCxnSpPr>
            <p:spPr>
              <a:xfrm flipH="1">
                <a:off x="105507" y="1157873"/>
                <a:ext cx="926123" cy="460483"/>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333EFA69-896F-95E5-7BB2-20C942DC161E}"/>
                  </a:ext>
                </a:extLst>
              </p:cNvPr>
              <p:cNvCxnSpPr>
                <a:cxnSpLocks/>
                <a:stCxn id="554" idx="3"/>
              </p:cNvCxnSpPr>
              <p:nvPr/>
            </p:nvCxnSpPr>
            <p:spPr>
              <a:xfrm>
                <a:off x="1565867" y="1157873"/>
                <a:ext cx="918609" cy="460483"/>
              </a:xfrm>
              <a:prstGeom prst="line">
                <a:avLst/>
              </a:prstGeom>
              <a:ln w="19050">
                <a:solidFill>
                  <a:schemeClr val="accent6"/>
                </a:solidFill>
                <a:prstDash val="sysDash"/>
              </a:ln>
            </p:spPr>
            <p:style>
              <a:lnRef idx="1">
                <a:schemeClr val="accent2"/>
              </a:lnRef>
              <a:fillRef idx="0">
                <a:schemeClr val="accent2"/>
              </a:fillRef>
              <a:effectRef idx="0">
                <a:schemeClr val="accent2"/>
              </a:effectRef>
              <a:fontRef idx="minor">
                <a:schemeClr val="tx1"/>
              </a:fontRef>
            </p:style>
          </p:cxnSp>
          <p:sp>
            <p:nvSpPr>
              <p:cNvPr id="719" name="Rounded Rectangle 718">
                <a:extLst>
                  <a:ext uri="{FF2B5EF4-FFF2-40B4-BE49-F238E27FC236}">
                    <a16:creationId xmlns:a16="http://schemas.microsoft.com/office/drawing/2014/main" id="{3CCCF416-0729-8AAB-D6E3-4CAE74434310}"/>
                  </a:ext>
                </a:extLst>
              </p:cNvPr>
              <p:cNvSpPr/>
              <p:nvPr/>
            </p:nvSpPr>
            <p:spPr>
              <a:xfrm>
                <a:off x="48430" y="1618356"/>
                <a:ext cx="2492830" cy="1597116"/>
              </a:xfrm>
              <a:prstGeom prst="roundRect">
                <a:avLst>
                  <a:gd name="adj" fmla="val 4503"/>
                </a:avLst>
              </a:prstGeom>
              <a:solidFill>
                <a:schemeClr val="bg1">
                  <a:lumMod val="95000"/>
                </a:schemeClr>
              </a:solidFill>
              <a:ln w="28575">
                <a:solidFill>
                  <a:srgbClr val="7777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grpSp>
            <p:nvGrpSpPr>
              <p:cNvPr id="558" name="Group 557">
                <a:extLst>
                  <a:ext uri="{FF2B5EF4-FFF2-40B4-BE49-F238E27FC236}">
                    <a16:creationId xmlns:a16="http://schemas.microsoft.com/office/drawing/2014/main" id="{B35B6210-4BD7-7F83-2346-F711B6419432}"/>
                  </a:ext>
                </a:extLst>
              </p:cNvPr>
              <p:cNvGrpSpPr/>
              <p:nvPr/>
            </p:nvGrpSpPr>
            <p:grpSpPr>
              <a:xfrm>
                <a:off x="3892360" y="638423"/>
                <a:ext cx="1791533" cy="776963"/>
                <a:chOff x="5169893" y="621011"/>
                <a:chExt cx="1791533" cy="776963"/>
              </a:xfrm>
              <a:solidFill>
                <a:srgbClr val="1F497D"/>
              </a:solidFill>
            </p:grpSpPr>
            <p:sp>
              <p:nvSpPr>
                <p:cNvPr id="716" name="Rounded Rectangle 715">
                  <a:extLst>
                    <a:ext uri="{FF2B5EF4-FFF2-40B4-BE49-F238E27FC236}">
                      <a16:creationId xmlns:a16="http://schemas.microsoft.com/office/drawing/2014/main" id="{ECC36F40-AE63-3AE0-91FD-39CF96EE7521}"/>
                    </a:ext>
                  </a:extLst>
                </p:cNvPr>
                <p:cNvSpPr/>
                <p:nvPr/>
              </p:nvSpPr>
              <p:spPr>
                <a:xfrm>
                  <a:off x="5239809" y="699613"/>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7" name="Rounded Rectangle 716">
                  <a:extLst>
                    <a:ext uri="{FF2B5EF4-FFF2-40B4-BE49-F238E27FC236}">
                      <a16:creationId xmlns:a16="http://schemas.microsoft.com/office/drawing/2014/main" id="{93DAED4E-DF4F-CFF0-E904-F8DF7D396E2F}"/>
                    </a:ext>
                  </a:extLst>
                </p:cNvPr>
                <p:cNvSpPr/>
                <p:nvPr/>
              </p:nvSpPr>
              <p:spPr>
                <a:xfrm>
                  <a:off x="5204851" y="657979"/>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8" name="Rounded Rectangle 717">
                  <a:extLst>
                    <a:ext uri="{FF2B5EF4-FFF2-40B4-BE49-F238E27FC236}">
                      <a16:creationId xmlns:a16="http://schemas.microsoft.com/office/drawing/2014/main" id="{30934E1D-3211-C7E1-8C0F-5F370DA4A81E}"/>
                    </a:ext>
                  </a:extLst>
                </p:cNvPr>
                <p:cNvSpPr/>
                <p:nvPr/>
              </p:nvSpPr>
              <p:spPr>
                <a:xfrm>
                  <a:off x="5169893" y="621011"/>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grpSp>
          <p:sp>
            <p:nvSpPr>
              <p:cNvPr id="559" name="Rounded Rectangle 558">
                <a:extLst>
                  <a:ext uri="{FF2B5EF4-FFF2-40B4-BE49-F238E27FC236}">
                    <a16:creationId xmlns:a16="http://schemas.microsoft.com/office/drawing/2014/main" id="{1A9A4A71-5A96-FB8D-37FE-BCF0E121FFE2}"/>
                  </a:ext>
                </a:extLst>
              </p:cNvPr>
              <p:cNvSpPr/>
              <p:nvPr/>
            </p:nvSpPr>
            <p:spPr>
              <a:xfrm>
                <a:off x="3857402" y="600214"/>
                <a:ext cx="1721617" cy="698361"/>
              </a:xfrm>
              <a:prstGeom prst="roundRect">
                <a:avLst/>
              </a:prstGeom>
              <a:solidFill>
                <a:srgbClr val="1F49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Arial" panose="020B0604020202020204" pitchFamily="34" charset="0"/>
                  </a:rPr>
                  <a:t>3D-Stacked DRAM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560" name="Rounded Rectangle 559">
                <a:extLst>
                  <a:ext uri="{FF2B5EF4-FFF2-40B4-BE49-F238E27FC236}">
                    <a16:creationId xmlns:a16="http://schemas.microsoft.com/office/drawing/2014/main" id="{88B29FDC-504F-A4CE-AC06-09B695C6980A}"/>
                  </a:ext>
                </a:extLst>
              </p:cNvPr>
              <p:cNvSpPr/>
              <p:nvPr/>
            </p:nvSpPr>
            <p:spPr>
              <a:xfrm>
                <a:off x="3978542" y="1019763"/>
                <a:ext cx="355959" cy="204465"/>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561" name="Rounded Rectangle 560">
                <a:extLst>
                  <a:ext uri="{FF2B5EF4-FFF2-40B4-BE49-F238E27FC236}">
                    <a16:creationId xmlns:a16="http://schemas.microsoft.com/office/drawing/2014/main" id="{C9C5427A-8664-71C0-A0FA-BF0E48939933}"/>
                  </a:ext>
                </a:extLst>
              </p:cNvPr>
              <p:cNvSpPr/>
              <p:nvPr/>
            </p:nvSpPr>
            <p:spPr>
              <a:xfrm>
                <a:off x="4917649" y="972037"/>
                <a:ext cx="460916" cy="264753"/>
              </a:xfrm>
              <a:prstGeom prst="round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4" name="Rounded Rectangle 713">
                <a:extLst>
                  <a:ext uri="{FF2B5EF4-FFF2-40B4-BE49-F238E27FC236}">
                    <a16:creationId xmlns:a16="http://schemas.microsoft.com/office/drawing/2014/main" id="{18469FF2-56F0-D0C7-8981-9DB3A4F72403}"/>
                  </a:ext>
                </a:extLst>
              </p:cNvPr>
              <p:cNvSpPr/>
              <p:nvPr/>
            </p:nvSpPr>
            <p:spPr>
              <a:xfrm>
                <a:off x="2640789" y="1935558"/>
                <a:ext cx="1681194" cy="1296228"/>
              </a:xfrm>
              <a:prstGeom prst="roundRect">
                <a:avLst>
                  <a:gd name="adj" fmla="val 4503"/>
                </a:avLst>
              </a:prstGeom>
              <a:solidFill>
                <a:schemeClr val="bg1">
                  <a:lumMod val="9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Gill Sans MT"/>
                  <a:ea typeface="+mn-ea"/>
                  <a:cs typeface="Arial" panose="020B0604020202020204" pitchFamily="34" charset="0"/>
                </a:endParaRPr>
              </a:p>
            </p:txBody>
          </p:sp>
          <p:sp>
            <p:nvSpPr>
              <p:cNvPr id="710" name="Rounded Rectangle 709">
                <a:extLst>
                  <a:ext uri="{FF2B5EF4-FFF2-40B4-BE49-F238E27FC236}">
                    <a16:creationId xmlns:a16="http://schemas.microsoft.com/office/drawing/2014/main" id="{EBB3AEF8-FFD5-C05B-51DF-86F7D694F832}"/>
                  </a:ext>
                </a:extLst>
              </p:cNvPr>
              <p:cNvSpPr/>
              <p:nvPr/>
            </p:nvSpPr>
            <p:spPr>
              <a:xfrm>
                <a:off x="4434624" y="1838171"/>
                <a:ext cx="2112172" cy="1394490"/>
              </a:xfrm>
              <a:prstGeom prst="roundRect">
                <a:avLst>
                  <a:gd name="adj" fmla="val 4503"/>
                </a:avLst>
              </a:prstGeom>
              <a:solidFill>
                <a:schemeClr val="bg1">
                  <a:lumMod val="95000"/>
                </a:schemeClr>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64" name="Straight Connector 563">
                <a:extLst>
                  <a:ext uri="{FF2B5EF4-FFF2-40B4-BE49-F238E27FC236}">
                    <a16:creationId xmlns:a16="http://schemas.microsoft.com/office/drawing/2014/main" id="{4B9FD8A0-BF43-B2E2-326C-B973803CEBC5}"/>
                  </a:ext>
                </a:extLst>
              </p:cNvPr>
              <p:cNvCxnSpPr>
                <a:cxnSpLocks/>
                <a:stCxn id="561" idx="3"/>
              </p:cNvCxnSpPr>
              <p:nvPr/>
            </p:nvCxnSpPr>
            <p:spPr>
              <a:xfrm>
                <a:off x="5378565" y="1104414"/>
                <a:ext cx="1155827" cy="736543"/>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565" name="Straight Connector 564">
                <a:extLst>
                  <a:ext uri="{FF2B5EF4-FFF2-40B4-BE49-F238E27FC236}">
                    <a16:creationId xmlns:a16="http://schemas.microsoft.com/office/drawing/2014/main" id="{9FC48E97-2049-94B3-710A-3A5937D68FC5}"/>
                  </a:ext>
                </a:extLst>
              </p:cNvPr>
              <p:cNvCxnSpPr>
                <a:cxnSpLocks/>
                <a:stCxn id="561" idx="1"/>
              </p:cNvCxnSpPr>
              <p:nvPr/>
            </p:nvCxnSpPr>
            <p:spPr>
              <a:xfrm flipH="1">
                <a:off x="4456733" y="1104414"/>
                <a:ext cx="460916" cy="742628"/>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566" name="Straight Connector 565">
                <a:extLst>
                  <a:ext uri="{FF2B5EF4-FFF2-40B4-BE49-F238E27FC236}">
                    <a16:creationId xmlns:a16="http://schemas.microsoft.com/office/drawing/2014/main" id="{70F5537C-7EA3-4799-503E-8FD6399E8679}"/>
                  </a:ext>
                </a:extLst>
              </p:cNvPr>
              <p:cNvCxnSpPr>
                <a:cxnSpLocks/>
                <a:stCxn id="560" idx="1"/>
              </p:cNvCxnSpPr>
              <p:nvPr/>
            </p:nvCxnSpPr>
            <p:spPr>
              <a:xfrm flipH="1">
                <a:off x="2680596" y="1121996"/>
                <a:ext cx="1297946" cy="827757"/>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5384C15-1971-C30A-1E01-AED7199C69E6}"/>
                  </a:ext>
                </a:extLst>
              </p:cNvPr>
              <p:cNvCxnSpPr>
                <a:cxnSpLocks/>
                <a:stCxn id="560" idx="3"/>
              </p:cNvCxnSpPr>
              <p:nvPr/>
            </p:nvCxnSpPr>
            <p:spPr>
              <a:xfrm flipH="1">
                <a:off x="4321981" y="1121996"/>
                <a:ext cx="12520" cy="826663"/>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nvGrpSpPr>
              <p:cNvPr id="568" name="Group 567">
                <a:extLst>
                  <a:ext uri="{FF2B5EF4-FFF2-40B4-BE49-F238E27FC236}">
                    <a16:creationId xmlns:a16="http://schemas.microsoft.com/office/drawing/2014/main" id="{CF8DBACE-21B8-21AE-D14B-7F1EA28D7A3D}"/>
                  </a:ext>
                </a:extLst>
              </p:cNvPr>
              <p:cNvGrpSpPr/>
              <p:nvPr/>
            </p:nvGrpSpPr>
            <p:grpSpPr>
              <a:xfrm>
                <a:off x="3527612" y="2456169"/>
                <a:ext cx="732894" cy="703971"/>
                <a:chOff x="3535063" y="3878067"/>
                <a:chExt cx="732894" cy="703971"/>
              </a:xfrm>
            </p:grpSpPr>
            <p:cxnSp>
              <p:nvCxnSpPr>
                <p:cNvPr id="687" name="Straight Connector 686">
                  <a:extLst>
                    <a:ext uri="{FF2B5EF4-FFF2-40B4-BE49-F238E27FC236}">
                      <a16:creationId xmlns:a16="http://schemas.microsoft.com/office/drawing/2014/main" id="{A88FD58D-85B2-415D-7A94-3644F0003E83}"/>
                    </a:ext>
                  </a:extLst>
                </p:cNvPr>
                <p:cNvCxnSpPr>
                  <a:cxnSpLocks/>
                  <a:stCxn id="706" idx="3"/>
                  <a:endCxn id="709" idx="1"/>
                </p:cNvCxnSpPr>
                <p:nvPr/>
              </p:nvCxnSpPr>
              <p:spPr>
                <a:xfrm flipV="1">
                  <a:off x="3693009" y="3957442"/>
                  <a:ext cx="418604"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88" name="Group 687">
                  <a:extLst>
                    <a:ext uri="{FF2B5EF4-FFF2-40B4-BE49-F238E27FC236}">
                      <a16:creationId xmlns:a16="http://schemas.microsoft.com/office/drawing/2014/main" id="{38C630E1-AE8F-48FE-E336-559D04DE6DDD}"/>
                    </a:ext>
                  </a:extLst>
                </p:cNvPr>
                <p:cNvGrpSpPr/>
                <p:nvPr/>
              </p:nvGrpSpPr>
              <p:grpSpPr>
                <a:xfrm>
                  <a:off x="3535063" y="3878067"/>
                  <a:ext cx="732894" cy="703971"/>
                  <a:chOff x="983557" y="3669493"/>
                  <a:chExt cx="732894" cy="703971"/>
                </a:xfrm>
              </p:grpSpPr>
              <p:cxnSp>
                <p:nvCxnSpPr>
                  <p:cNvPr id="689" name="Straight Connector 688">
                    <a:extLst>
                      <a:ext uri="{FF2B5EF4-FFF2-40B4-BE49-F238E27FC236}">
                        <a16:creationId xmlns:a16="http://schemas.microsoft.com/office/drawing/2014/main" id="{BFC05D43-BBBE-4C72-223D-4A6CEE6C36AA}"/>
                      </a:ext>
                    </a:extLst>
                  </p:cNvPr>
                  <p:cNvCxnSpPr>
                    <a:cxnSpLocks/>
                    <a:stCxn id="706" idx="2"/>
                    <a:endCxn id="698" idx="2"/>
                  </p:cNvCxnSpPr>
                  <p:nvPr/>
                </p:nvCxnSpPr>
                <p:spPr>
                  <a:xfrm flipH="1">
                    <a:off x="1061559" y="3828245"/>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D02C93E1-AA59-EAAC-85E5-D4F2BEAB7FFB}"/>
                      </a:ext>
                    </a:extLst>
                  </p:cNvPr>
                  <p:cNvCxnSpPr>
                    <a:cxnSpLocks/>
                    <a:stCxn id="707" idx="2"/>
                    <a:endCxn id="699" idx="2"/>
                  </p:cNvCxnSpPr>
                  <p:nvPr/>
                </p:nvCxnSpPr>
                <p:spPr>
                  <a:xfrm flipH="1">
                    <a:off x="1248652" y="3828243"/>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94F6D17D-EF03-BBE6-F409-9AAFEAAF3ED6}"/>
                      </a:ext>
                    </a:extLst>
                  </p:cNvPr>
                  <p:cNvCxnSpPr>
                    <a:cxnSpLocks/>
                    <a:stCxn id="708" idx="2"/>
                    <a:endCxn id="700" idx="2"/>
                  </p:cNvCxnSpPr>
                  <p:nvPr/>
                </p:nvCxnSpPr>
                <p:spPr>
                  <a:xfrm flipH="1">
                    <a:off x="1442409" y="3828243"/>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3A6EEB8A-58A8-A06E-08D0-EE64BDC4EE34}"/>
                      </a:ext>
                    </a:extLst>
                  </p:cNvPr>
                  <p:cNvCxnSpPr>
                    <a:cxnSpLocks/>
                    <a:stCxn id="709" idx="2"/>
                    <a:endCxn id="701" idx="2"/>
                  </p:cNvCxnSpPr>
                  <p:nvPr/>
                </p:nvCxnSpPr>
                <p:spPr>
                  <a:xfrm flipH="1">
                    <a:off x="1636167" y="3828242"/>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F9EAF959-66E0-46C3-5D7F-644887CD42A7}"/>
                      </a:ext>
                    </a:extLst>
                  </p:cNvPr>
                  <p:cNvCxnSpPr>
                    <a:cxnSpLocks/>
                    <a:stCxn id="702" idx="3"/>
                    <a:endCxn id="705" idx="3"/>
                  </p:cNvCxnSpPr>
                  <p:nvPr/>
                </p:nvCxnSpPr>
                <p:spPr>
                  <a:xfrm flipV="1">
                    <a:off x="1141842" y="4008345"/>
                    <a:ext cx="574609"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D25ECCE3-F1F9-A3D5-50C1-CF42066432AF}"/>
                      </a:ext>
                    </a:extLst>
                  </p:cNvPr>
                  <p:cNvCxnSpPr>
                    <a:cxnSpLocks/>
                    <a:stCxn id="698" idx="3"/>
                    <a:endCxn id="701" idx="3"/>
                  </p:cNvCxnSpPr>
                  <p:nvPr/>
                </p:nvCxnSpPr>
                <p:spPr>
                  <a:xfrm flipV="1">
                    <a:off x="1139561" y="4294087"/>
                    <a:ext cx="574608"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5" name="Group 694">
                    <a:extLst>
                      <a:ext uri="{FF2B5EF4-FFF2-40B4-BE49-F238E27FC236}">
                        <a16:creationId xmlns:a16="http://schemas.microsoft.com/office/drawing/2014/main" id="{A8C8A95F-A002-CE0D-8EE1-3599B98BBDDE}"/>
                      </a:ext>
                    </a:extLst>
                  </p:cNvPr>
                  <p:cNvGrpSpPr/>
                  <p:nvPr/>
                </p:nvGrpSpPr>
                <p:grpSpPr>
                  <a:xfrm>
                    <a:off x="985499" y="3669493"/>
                    <a:ext cx="730612" cy="158752"/>
                    <a:chOff x="7032994" y="2896916"/>
                    <a:chExt cx="1672214" cy="158882"/>
                  </a:xfrm>
                </p:grpSpPr>
                <p:sp>
                  <p:nvSpPr>
                    <p:cNvPr id="706" name="Rounded Rectangle 705">
                      <a:extLst>
                        <a:ext uri="{FF2B5EF4-FFF2-40B4-BE49-F238E27FC236}">
                          <a16:creationId xmlns:a16="http://schemas.microsoft.com/office/drawing/2014/main" id="{4C114F5D-318F-8B87-C30C-5F9999C0158B}"/>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7" name="Rounded Rectangle 706">
                      <a:extLst>
                        <a:ext uri="{FF2B5EF4-FFF2-40B4-BE49-F238E27FC236}">
                          <a16:creationId xmlns:a16="http://schemas.microsoft.com/office/drawing/2014/main" id="{97E3A0FB-1CCF-E7EC-DBDC-0EEC1FB1A854}"/>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8" name="Rounded Rectangle 707">
                      <a:extLst>
                        <a:ext uri="{FF2B5EF4-FFF2-40B4-BE49-F238E27FC236}">
                          <a16:creationId xmlns:a16="http://schemas.microsoft.com/office/drawing/2014/main" id="{B4EAE916-B641-4402-AA2E-466EAF23D01D}"/>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9" name="Rounded Rectangle 708">
                      <a:extLst>
                        <a:ext uri="{FF2B5EF4-FFF2-40B4-BE49-F238E27FC236}">
                          <a16:creationId xmlns:a16="http://schemas.microsoft.com/office/drawing/2014/main" id="{01C78467-24AA-48A4-9F44-3B020ED2E42F}"/>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96" name="Group 695">
                    <a:extLst>
                      <a:ext uri="{FF2B5EF4-FFF2-40B4-BE49-F238E27FC236}">
                        <a16:creationId xmlns:a16="http://schemas.microsoft.com/office/drawing/2014/main" id="{F9FC38A3-80AC-7830-F73F-AF3CACD4D25C}"/>
                      </a:ext>
                    </a:extLst>
                  </p:cNvPr>
                  <p:cNvGrpSpPr/>
                  <p:nvPr/>
                </p:nvGrpSpPr>
                <p:grpSpPr>
                  <a:xfrm>
                    <a:off x="985838" y="3928970"/>
                    <a:ext cx="730613" cy="158752"/>
                    <a:chOff x="7032994" y="2896916"/>
                    <a:chExt cx="1672214" cy="158882"/>
                  </a:xfrm>
                </p:grpSpPr>
                <p:sp>
                  <p:nvSpPr>
                    <p:cNvPr id="702" name="Rounded Rectangle 701">
                      <a:extLst>
                        <a:ext uri="{FF2B5EF4-FFF2-40B4-BE49-F238E27FC236}">
                          <a16:creationId xmlns:a16="http://schemas.microsoft.com/office/drawing/2014/main" id="{5BDD3A45-5F5C-45CD-101F-37C1387431B0}"/>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3" name="Rounded Rectangle 702">
                      <a:extLst>
                        <a:ext uri="{FF2B5EF4-FFF2-40B4-BE49-F238E27FC236}">
                          <a16:creationId xmlns:a16="http://schemas.microsoft.com/office/drawing/2014/main" id="{E553BACC-B8E6-015F-411C-9CDA06EBBF07}"/>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4" name="Rounded Rectangle 703">
                      <a:extLst>
                        <a:ext uri="{FF2B5EF4-FFF2-40B4-BE49-F238E27FC236}">
                          <a16:creationId xmlns:a16="http://schemas.microsoft.com/office/drawing/2014/main" id="{D3DF5C20-8170-99F5-AE57-D9D7B3A7ECC9}"/>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5" name="Rounded Rectangle 704">
                      <a:extLst>
                        <a:ext uri="{FF2B5EF4-FFF2-40B4-BE49-F238E27FC236}">
                          <a16:creationId xmlns:a16="http://schemas.microsoft.com/office/drawing/2014/main" id="{8BAB54B5-0C04-EA50-74AB-B512F019BC3B}"/>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97" name="Group 696">
                    <a:extLst>
                      <a:ext uri="{FF2B5EF4-FFF2-40B4-BE49-F238E27FC236}">
                        <a16:creationId xmlns:a16="http://schemas.microsoft.com/office/drawing/2014/main" id="{8EB931EC-21FB-6E8B-E292-E70D58471FD2}"/>
                      </a:ext>
                    </a:extLst>
                  </p:cNvPr>
                  <p:cNvGrpSpPr/>
                  <p:nvPr/>
                </p:nvGrpSpPr>
                <p:grpSpPr>
                  <a:xfrm>
                    <a:off x="983557" y="4214712"/>
                    <a:ext cx="730612" cy="158752"/>
                    <a:chOff x="7032994" y="2896916"/>
                    <a:chExt cx="1672214" cy="158882"/>
                  </a:xfrm>
                </p:grpSpPr>
                <p:sp>
                  <p:nvSpPr>
                    <p:cNvPr id="698" name="Rounded Rectangle 697">
                      <a:extLst>
                        <a:ext uri="{FF2B5EF4-FFF2-40B4-BE49-F238E27FC236}">
                          <a16:creationId xmlns:a16="http://schemas.microsoft.com/office/drawing/2014/main" id="{397F4A2C-3331-38E2-73F5-AB35F8FFDD6E}"/>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99" name="Rounded Rectangle 698">
                      <a:extLst>
                        <a:ext uri="{FF2B5EF4-FFF2-40B4-BE49-F238E27FC236}">
                          <a16:creationId xmlns:a16="http://schemas.microsoft.com/office/drawing/2014/main" id="{96FC81BE-1056-AAE4-3C93-766A7452130F}"/>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0" name="Rounded Rectangle 699">
                      <a:extLst>
                        <a:ext uri="{FF2B5EF4-FFF2-40B4-BE49-F238E27FC236}">
                          <a16:creationId xmlns:a16="http://schemas.microsoft.com/office/drawing/2014/main" id="{95E5BE54-C85E-97A9-0082-F164A82BF74A}"/>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1" name="Rounded Rectangle 700">
                      <a:extLst>
                        <a:ext uri="{FF2B5EF4-FFF2-40B4-BE49-F238E27FC236}">
                          <a16:creationId xmlns:a16="http://schemas.microsoft.com/office/drawing/2014/main" id="{C5D2E67D-F939-E9F6-50C2-E784D2007E0F}"/>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nvGrpSpPr>
              <p:cNvPr id="569" name="Group 568">
                <a:extLst>
                  <a:ext uri="{FF2B5EF4-FFF2-40B4-BE49-F238E27FC236}">
                    <a16:creationId xmlns:a16="http://schemas.microsoft.com/office/drawing/2014/main" id="{C418970C-F447-6B9C-37DD-11BAE2CDBEAE}"/>
                  </a:ext>
                </a:extLst>
              </p:cNvPr>
              <p:cNvGrpSpPr/>
              <p:nvPr/>
            </p:nvGrpSpPr>
            <p:grpSpPr>
              <a:xfrm>
                <a:off x="980340" y="1761579"/>
                <a:ext cx="1501258" cy="1286469"/>
                <a:chOff x="980340" y="1761579"/>
                <a:chExt cx="1501258" cy="1286469"/>
              </a:xfrm>
            </p:grpSpPr>
            <p:cxnSp>
              <p:nvCxnSpPr>
                <p:cNvPr id="618" name="Straight Connector 617">
                  <a:extLst>
                    <a:ext uri="{FF2B5EF4-FFF2-40B4-BE49-F238E27FC236}">
                      <a16:creationId xmlns:a16="http://schemas.microsoft.com/office/drawing/2014/main" id="{D58E7967-C65F-9425-966F-2AEAC0094A69}"/>
                    </a:ext>
                  </a:extLst>
                </p:cNvPr>
                <p:cNvCxnSpPr>
                  <a:cxnSpLocks/>
                  <a:stCxn id="683" idx="3"/>
                  <a:endCxn id="682" idx="1"/>
                </p:cNvCxnSpPr>
                <p:nvPr/>
              </p:nvCxnSpPr>
              <p:spPr>
                <a:xfrm>
                  <a:off x="1138286" y="1840957"/>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19" name="Group 618">
                  <a:extLst>
                    <a:ext uri="{FF2B5EF4-FFF2-40B4-BE49-F238E27FC236}">
                      <a16:creationId xmlns:a16="http://schemas.microsoft.com/office/drawing/2014/main" id="{EBB41F90-384D-6E82-6D2E-3C92AB2D36D2}"/>
                    </a:ext>
                  </a:extLst>
                </p:cNvPr>
                <p:cNvGrpSpPr/>
                <p:nvPr/>
              </p:nvGrpSpPr>
              <p:grpSpPr>
                <a:xfrm>
                  <a:off x="980340" y="1761579"/>
                  <a:ext cx="1501258" cy="1286469"/>
                  <a:chOff x="983557" y="3669493"/>
                  <a:chExt cx="1501258" cy="1286469"/>
                </a:xfrm>
              </p:grpSpPr>
              <p:cxnSp>
                <p:nvCxnSpPr>
                  <p:cNvPr id="620" name="Straight Connector 619">
                    <a:extLst>
                      <a:ext uri="{FF2B5EF4-FFF2-40B4-BE49-F238E27FC236}">
                        <a16:creationId xmlns:a16="http://schemas.microsoft.com/office/drawing/2014/main" id="{7B198515-01B6-2D02-67B6-4770FAC662BA}"/>
                      </a:ext>
                    </a:extLst>
                  </p:cNvPr>
                  <p:cNvCxnSpPr>
                    <a:cxnSpLocks/>
                    <a:stCxn id="683" idx="2"/>
                    <a:endCxn id="643" idx="2"/>
                  </p:cNvCxnSpPr>
                  <p:nvPr/>
                </p:nvCxnSpPr>
                <p:spPr>
                  <a:xfrm flipH="1">
                    <a:off x="1061559" y="3828245"/>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5A18474F-4A2F-3641-A6D4-046A22171154}"/>
                      </a:ext>
                    </a:extLst>
                  </p:cNvPr>
                  <p:cNvCxnSpPr>
                    <a:cxnSpLocks/>
                    <a:stCxn id="684" idx="2"/>
                    <a:endCxn id="644" idx="2"/>
                  </p:cNvCxnSpPr>
                  <p:nvPr/>
                </p:nvCxnSpPr>
                <p:spPr>
                  <a:xfrm flipH="1">
                    <a:off x="1248652" y="382824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72DFE685-5F79-784E-C839-1D5ABEFE09B9}"/>
                      </a:ext>
                    </a:extLst>
                  </p:cNvPr>
                  <p:cNvCxnSpPr>
                    <a:cxnSpLocks/>
                    <a:stCxn id="685" idx="2"/>
                    <a:endCxn id="645" idx="2"/>
                  </p:cNvCxnSpPr>
                  <p:nvPr/>
                </p:nvCxnSpPr>
                <p:spPr>
                  <a:xfrm flipH="1">
                    <a:off x="1442409" y="382824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88FEF7E1-D793-000B-6EF4-ECA586FD074B}"/>
                      </a:ext>
                    </a:extLst>
                  </p:cNvPr>
                  <p:cNvCxnSpPr>
                    <a:cxnSpLocks/>
                    <a:stCxn id="686" idx="2"/>
                    <a:endCxn id="646" idx="2"/>
                  </p:cNvCxnSpPr>
                  <p:nvPr/>
                </p:nvCxnSpPr>
                <p:spPr>
                  <a:xfrm flipH="1">
                    <a:off x="1636167" y="3828242"/>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1C809DD8-3990-4564-A4DE-9B2B1CE6427E}"/>
                      </a:ext>
                    </a:extLst>
                  </p:cNvPr>
                  <p:cNvCxnSpPr>
                    <a:cxnSpLocks/>
                    <a:stCxn id="679" idx="2"/>
                    <a:endCxn id="639" idx="2"/>
                  </p:cNvCxnSpPr>
                  <p:nvPr/>
                </p:nvCxnSpPr>
                <p:spPr>
                  <a:xfrm flipH="1">
                    <a:off x="1829925" y="383433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BF55767F-2EFF-0A66-55AF-FA2DD42F56AB}"/>
                      </a:ext>
                    </a:extLst>
                  </p:cNvPr>
                  <p:cNvCxnSpPr>
                    <a:cxnSpLocks/>
                    <a:stCxn id="680" idx="2"/>
                  </p:cNvCxnSpPr>
                  <p:nvPr/>
                </p:nvCxnSpPr>
                <p:spPr>
                  <a:xfrm>
                    <a:off x="2018960" y="3834331"/>
                    <a:ext cx="0" cy="105240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CC149019-7145-A092-F237-9A4FCB053171}"/>
                      </a:ext>
                    </a:extLst>
                  </p:cNvPr>
                  <p:cNvCxnSpPr>
                    <a:cxnSpLocks/>
                    <a:stCxn id="681" idx="2"/>
                    <a:endCxn id="641" idx="0"/>
                  </p:cNvCxnSpPr>
                  <p:nvPr/>
                </p:nvCxnSpPr>
                <p:spPr>
                  <a:xfrm flipH="1">
                    <a:off x="2210775" y="3834331"/>
                    <a:ext cx="1942" cy="96288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804286B3-494F-5ACC-B801-BEEB4479D5DD}"/>
                      </a:ext>
                    </a:extLst>
                  </p:cNvPr>
                  <p:cNvCxnSpPr>
                    <a:cxnSpLocks/>
                    <a:stCxn id="682" idx="2"/>
                    <a:endCxn id="642" idx="2"/>
                  </p:cNvCxnSpPr>
                  <p:nvPr/>
                </p:nvCxnSpPr>
                <p:spPr>
                  <a:xfrm flipH="1">
                    <a:off x="2404533" y="3834330"/>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08DE87F5-1154-DFC5-0B15-17C1215EBDA9}"/>
                      </a:ext>
                    </a:extLst>
                  </p:cNvPr>
                  <p:cNvCxnSpPr>
                    <a:cxnSpLocks/>
                    <a:stCxn id="673" idx="3"/>
                    <a:endCxn id="672" idx="1"/>
                  </p:cNvCxnSpPr>
                  <p:nvPr/>
                </p:nvCxnSpPr>
                <p:spPr>
                  <a:xfrm>
                    <a:off x="1141841" y="4008348"/>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36D1D829-4EEA-127B-648D-CDAE73FC5736}"/>
                      </a:ext>
                    </a:extLst>
                  </p:cNvPr>
                  <p:cNvCxnSpPr>
                    <a:cxnSpLocks/>
                    <a:stCxn id="663" idx="3"/>
                    <a:endCxn id="662" idx="1"/>
                  </p:cNvCxnSpPr>
                  <p:nvPr/>
                </p:nvCxnSpPr>
                <p:spPr>
                  <a:xfrm>
                    <a:off x="1139561" y="4294090"/>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40ECD561-52AD-8B80-6A07-2A8A861EE0B5}"/>
                      </a:ext>
                    </a:extLst>
                  </p:cNvPr>
                  <p:cNvCxnSpPr>
                    <a:cxnSpLocks/>
                    <a:stCxn id="653" idx="3"/>
                    <a:endCxn id="652" idx="1"/>
                  </p:cNvCxnSpPr>
                  <p:nvPr/>
                </p:nvCxnSpPr>
                <p:spPr>
                  <a:xfrm>
                    <a:off x="1139561" y="4579832"/>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64D88235-DB07-08A3-2FA8-53D271637026}"/>
                      </a:ext>
                    </a:extLst>
                  </p:cNvPr>
                  <p:cNvCxnSpPr>
                    <a:cxnSpLocks/>
                    <a:stCxn id="643" idx="3"/>
                    <a:endCxn id="642" idx="1"/>
                  </p:cNvCxnSpPr>
                  <p:nvPr/>
                </p:nvCxnSpPr>
                <p:spPr>
                  <a:xfrm>
                    <a:off x="1139561" y="4870500"/>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32" name="Group 631">
                    <a:extLst>
                      <a:ext uri="{FF2B5EF4-FFF2-40B4-BE49-F238E27FC236}">
                        <a16:creationId xmlns:a16="http://schemas.microsoft.com/office/drawing/2014/main" id="{C5C6146C-16BB-570F-72F7-FAB73277948A}"/>
                      </a:ext>
                    </a:extLst>
                  </p:cNvPr>
                  <p:cNvGrpSpPr/>
                  <p:nvPr/>
                </p:nvGrpSpPr>
                <p:grpSpPr>
                  <a:xfrm>
                    <a:off x="985499" y="3669493"/>
                    <a:ext cx="1498978" cy="164840"/>
                    <a:chOff x="6874440" y="2906655"/>
                    <a:chExt cx="3430837" cy="164975"/>
                  </a:xfrm>
                </p:grpSpPr>
                <p:grpSp>
                  <p:nvGrpSpPr>
                    <p:cNvPr id="677" name="Group 676">
                      <a:extLst>
                        <a:ext uri="{FF2B5EF4-FFF2-40B4-BE49-F238E27FC236}">
                          <a16:creationId xmlns:a16="http://schemas.microsoft.com/office/drawing/2014/main" id="{B88E809B-4D11-9DA9-631C-934D07A8D7FF}"/>
                        </a:ext>
                      </a:extLst>
                    </p:cNvPr>
                    <p:cNvGrpSpPr/>
                    <p:nvPr/>
                  </p:nvGrpSpPr>
                  <p:grpSpPr>
                    <a:xfrm>
                      <a:off x="6874440" y="2906655"/>
                      <a:ext cx="1672214" cy="158882"/>
                      <a:chOff x="7032994" y="2896916"/>
                      <a:chExt cx="1672214" cy="158882"/>
                    </a:xfrm>
                  </p:grpSpPr>
                  <p:sp>
                    <p:nvSpPr>
                      <p:cNvPr id="683" name="Rounded Rectangle 682">
                        <a:extLst>
                          <a:ext uri="{FF2B5EF4-FFF2-40B4-BE49-F238E27FC236}">
                            <a16:creationId xmlns:a16="http://schemas.microsoft.com/office/drawing/2014/main" id="{48F7AE7E-F528-450C-DB19-01F6368E83DD}"/>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4" name="Rounded Rectangle 683">
                        <a:extLst>
                          <a:ext uri="{FF2B5EF4-FFF2-40B4-BE49-F238E27FC236}">
                            <a16:creationId xmlns:a16="http://schemas.microsoft.com/office/drawing/2014/main" id="{23063279-51BF-A809-BC64-B4BB984F7BD6}"/>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5" name="Rounded Rectangle 684">
                        <a:extLst>
                          <a:ext uri="{FF2B5EF4-FFF2-40B4-BE49-F238E27FC236}">
                            <a16:creationId xmlns:a16="http://schemas.microsoft.com/office/drawing/2014/main" id="{A894A02E-71A6-3C8C-15F8-8708EB8919FA}"/>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6" name="Rounded Rectangle 685">
                        <a:extLst>
                          <a:ext uri="{FF2B5EF4-FFF2-40B4-BE49-F238E27FC236}">
                            <a16:creationId xmlns:a16="http://schemas.microsoft.com/office/drawing/2014/main" id="{1D0E2A86-758C-D729-EA0C-6C14209A4E6D}"/>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78" name="Group 677">
                      <a:extLst>
                        <a:ext uri="{FF2B5EF4-FFF2-40B4-BE49-F238E27FC236}">
                          <a16:creationId xmlns:a16="http://schemas.microsoft.com/office/drawing/2014/main" id="{05CFF3D3-93A9-A5E5-10B7-9FA469133B9B}"/>
                        </a:ext>
                      </a:extLst>
                    </p:cNvPr>
                    <p:cNvGrpSpPr/>
                    <p:nvPr/>
                  </p:nvGrpSpPr>
                  <p:grpSpPr>
                    <a:xfrm>
                      <a:off x="8633063" y="2912748"/>
                      <a:ext cx="1672214" cy="158882"/>
                      <a:chOff x="7032994" y="2912284"/>
                      <a:chExt cx="1672214" cy="158882"/>
                    </a:xfrm>
                  </p:grpSpPr>
                  <p:sp>
                    <p:nvSpPr>
                      <p:cNvPr id="679" name="Rounded Rectangle 678">
                        <a:extLst>
                          <a:ext uri="{FF2B5EF4-FFF2-40B4-BE49-F238E27FC236}">
                            <a16:creationId xmlns:a16="http://schemas.microsoft.com/office/drawing/2014/main" id="{DFC327E9-AF61-C0B6-90A7-6EBFE672221F}"/>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0" name="Rounded Rectangle 679">
                        <a:extLst>
                          <a:ext uri="{FF2B5EF4-FFF2-40B4-BE49-F238E27FC236}">
                            <a16:creationId xmlns:a16="http://schemas.microsoft.com/office/drawing/2014/main" id="{5C090046-9A5C-2942-32C4-17C82588DD8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1" name="Rounded Rectangle 680">
                        <a:extLst>
                          <a:ext uri="{FF2B5EF4-FFF2-40B4-BE49-F238E27FC236}">
                            <a16:creationId xmlns:a16="http://schemas.microsoft.com/office/drawing/2014/main" id="{83387D56-0550-0C38-62A7-8E1D1E197E7F}"/>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2" name="Rounded Rectangle 681">
                        <a:extLst>
                          <a:ext uri="{FF2B5EF4-FFF2-40B4-BE49-F238E27FC236}">
                            <a16:creationId xmlns:a16="http://schemas.microsoft.com/office/drawing/2014/main" id="{12253238-6A92-E53D-EA40-ADFF1C2C69D5}"/>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3" name="Group 632">
                    <a:extLst>
                      <a:ext uri="{FF2B5EF4-FFF2-40B4-BE49-F238E27FC236}">
                        <a16:creationId xmlns:a16="http://schemas.microsoft.com/office/drawing/2014/main" id="{2C9FD759-EEBB-0029-9177-3BD3DF4F2374}"/>
                      </a:ext>
                    </a:extLst>
                  </p:cNvPr>
                  <p:cNvGrpSpPr/>
                  <p:nvPr/>
                </p:nvGrpSpPr>
                <p:grpSpPr>
                  <a:xfrm>
                    <a:off x="985837" y="3928970"/>
                    <a:ext cx="1498978" cy="164840"/>
                    <a:chOff x="6874440" y="2906655"/>
                    <a:chExt cx="3430837" cy="164975"/>
                  </a:xfrm>
                </p:grpSpPr>
                <p:grpSp>
                  <p:nvGrpSpPr>
                    <p:cNvPr id="667" name="Group 666">
                      <a:extLst>
                        <a:ext uri="{FF2B5EF4-FFF2-40B4-BE49-F238E27FC236}">
                          <a16:creationId xmlns:a16="http://schemas.microsoft.com/office/drawing/2014/main" id="{791931E7-8808-C867-3EAA-9EE1A249EF1B}"/>
                        </a:ext>
                      </a:extLst>
                    </p:cNvPr>
                    <p:cNvGrpSpPr/>
                    <p:nvPr/>
                  </p:nvGrpSpPr>
                  <p:grpSpPr>
                    <a:xfrm>
                      <a:off x="6874440" y="2906655"/>
                      <a:ext cx="1672214" cy="158882"/>
                      <a:chOff x="7032994" y="2896916"/>
                      <a:chExt cx="1672214" cy="158882"/>
                    </a:xfrm>
                  </p:grpSpPr>
                  <p:sp>
                    <p:nvSpPr>
                      <p:cNvPr id="673" name="Rounded Rectangle 672">
                        <a:extLst>
                          <a:ext uri="{FF2B5EF4-FFF2-40B4-BE49-F238E27FC236}">
                            <a16:creationId xmlns:a16="http://schemas.microsoft.com/office/drawing/2014/main" id="{18ACCFE5-FBCC-43DB-2F10-5BB1F6CB6A54}"/>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4" name="Rounded Rectangle 673">
                        <a:extLst>
                          <a:ext uri="{FF2B5EF4-FFF2-40B4-BE49-F238E27FC236}">
                            <a16:creationId xmlns:a16="http://schemas.microsoft.com/office/drawing/2014/main" id="{7397A659-3353-65E1-D93E-037CB0C334C7}"/>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5" name="Rounded Rectangle 674">
                        <a:extLst>
                          <a:ext uri="{FF2B5EF4-FFF2-40B4-BE49-F238E27FC236}">
                            <a16:creationId xmlns:a16="http://schemas.microsoft.com/office/drawing/2014/main" id="{27FA204F-E10D-F01E-9B27-8F07EF39F311}"/>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6" name="Rounded Rectangle 675">
                        <a:extLst>
                          <a:ext uri="{FF2B5EF4-FFF2-40B4-BE49-F238E27FC236}">
                            <a16:creationId xmlns:a16="http://schemas.microsoft.com/office/drawing/2014/main" id="{21CBEDF9-981D-46C4-A2C9-C2405B0CFC1D}"/>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68" name="Group 667">
                      <a:extLst>
                        <a:ext uri="{FF2B5EF4-FFF2-40B4-BE49-F238E27FC236}">
                          <a16:creationId xmlns:a16="http://schemas.microsoft.com/office/drawing/2014/main" id="{02D5753F-58AF-B3A4-99BA-A513F64BB56A}"/>
                        </a:ext>
                      </a:extLst>
                    </p:cNvPr>
                    <p:cNvGrpSpPr/>
                    <p:nvPr/>
                  </p:nvGrpSpPr>
                  <p:grpSpPr>
                    <a:xfrm>
                      <a:off x="8633063" y="2912748"/>
                      <a:ext cx="1672214" cy="158882"/>
                      <a:chOff x="7032994" y="2912284"/>
                      <a:chExt cx="1672214" cy="158882"/>
                    </a:xfrm>
                  </p:grpSpPr>
                  <p:sp>
                    <p:nvSpPr>
                      <p:cNvPr id="669" name="Rounded Rectangle 668">
                        <a:extLst>
                          <a:ext uri="{FF2B5EF4-FFF2-40B4-BE49-F238E27FC236}">
                            <a16:creationId xmlns:a16="http://schemas.microsoft.com/office/drawing/2014/main" id="{F294AB66-97C0-93F3-EF58-99B64994440F}"/>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0" name="Rounded Rectangle 669">
                        <a:extLst>
                          <a:ext uri="{FF2B5EF4-FFF2-40B4-BE49-F238E27FC236}">
                            <a16:creationId xmlns:a16="http://schemas.microsoft.com/office/drawing/2014/main" id="{909831BC-5FE8-AF70-8E56-4FF09758599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1" name="Rounded Rectangle 670">
                        <a:extLst>
                          <a:ext uri="{FF2B5EF4-FFF2-40B4-BE49-F238E27FC236}">
                            <a16:creationId xmlns:a16="http://schemas.microsoft.com/office/drawing/2014/main" id="{FC42ABD8-CF58-99DC-D7D7-FFBE1994ACE2}"/>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2" name="Rounded Rectangle 671">
                        <a:extLst>
                          <a:ext uri="{FF2B5EF4-FFF2-40B4-BE49-F238E27FC236}">
                            <a16:creationId xmlns:a16="http://schemas.microsoft.com/office/drawing/2014/main" id="{142F0777-9695-9642-B1BF-98E89868BD73}"/>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4" name="Group 633">
                    <a:extLst>
                      <a:ext uri="{FF2B5EF4-FFF2-40B4-BE49-F238E27FC236}">
                        <a16:creationId xmlns:a16="http://schemas.microsoft.com/office/drawing/2014/main" id="{7262BFE0-7E6C-8283-D0CC-2CECB22A990D}"/>
                      </a:ext>
                    </a:extLst>
                  </p:cNvPr>
                  <p:cNvGrpSpPr/>
                  <p:nvPr/>
                </p:nvGrpSpPr>
                <p:grpSpPr>
                  <a:xfrm>
                    <a:off x="983557" y="4214712"/>
                    <a:ext cx="1498978" cy="164840"/>
                    <a:chOff x="6874440" y="2906655"/>
                    <a:chExt cx="3430837" cy="164975"/>
                  </a:xfrm>
                </p:grpSpPr>
                <p:grpSp>
                  <p:nvGrpSpPr>
                    <p:cNvPr id="657" name="Group 656">
                      <a:extLst>
                        <a:ext uri="{FF2B5EF4-FFF2-40B4-BE49-F238E27FC236}">
                          <a16:creationId xmlns:a16="http://schemas.microsoft.com/office/drawing/2014/main" id="{A44150A2-D61D-3EC0-E380-2D907EBEAEAC}"/>
                        </a:ext>
                      </a:extLst>
                    </p:cNvPr>
                    <p:cNvGrpSpPr/>
                    <p:nvPr/>
                  </p:nvGrpSpPr>
                  <p:grpSpPr>
                    <a:xfrm>
                      <a:off x="6874440" y="2906655"/>
                      <a:ext cx="1672214" cy="158882"/>
                      <a:chOff x="7032994" y="2896916"/>
                      <a:chExt cx="1672214" cy="158882"/>
                    </a:xfrm>
                  </p:grpSpPr>
                  <p:sp>
                    <p:nvSpPr>
                      <p:cNvPr id="663" name="Rounded Rectangle 662">
                        <a:extLst>
                          <a:ext uri="{FF2B5EF4-FFF2-40B4-BE49-F238E27FC236}">
                            <a16:creationId xmlns:a16="http://schemas.microsoft.com/office/drawing/2014/main" id="{7C4F1531-FE7C-754C-FA67-327FC95635A2}"/>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4" name="Rounded Rectangle 663">
                        <a:extLst>
                          <a:ext uri="{FF2B5EF4-FFF2-40B4-BE49-F238E27FC236}">
                            <a16:creationId xmlns:a16="http://schemas.microsoft.com/office/drawing/2014/main" id="{3C22F757-DA2E-6CC2-3290-B337C8B410BD}"/>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5" name="Rounded Rectangle 664">
                        <a:extLst>
                          <a:ext uri="{FF2B5EF4-FFF2-40B4-BE49-F238E27FC236}">
                            <a16:creationId xmlns:a16="http://schemas.microsoft.com/office/drawing/2014/main" id="{68260059-376E-FFDF-5324-4187745E23C5}"/>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6" name="Rounded Rectangle 665">
                        <a:extLst>
                          <a:ext uri="{FF2B5EF4-FFF2-40B4-BE49-F238E27FC236}">
                            <a16:creationId xmlns:a16="http://schemas.microsoft.com/office/drawing/2014/main" id="{C74BFEEB-45E1-C751-103C-C6D11EA5D7F1}"/>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58" name="Group 657">
                      <a:extLst>
                        <a:ext uri="{FF2B5EF4-FFF2-40B4-BE49-F238E27FC236}">
                          <a16:creationId xmlns:a16="http://schemas.microsoft.com/office/drawing/2014/main" id="{8C4AC269-889F-B9AF-0332-A24DF3410C47}"/>
                        </a:ext>
                      </a:extLst>
                    </p:cNvPr>
                    <p:cNvGrpSpPr/>
                    <p:nvPr/>
                  </p:nvGrpSpPr>
                  <p:grpSpPr>
                    <a:xfrm>
                      <a:off x="8633063" y="2912748"/>
                      <a:ext cx="1672214" cy="158882"/>
                      <a:chOff x="7032994" y="2912284"/>
                      <a:chExt cx="1672214" cy="158882"/>
                    </a:xfrm>
                  </p:grpSpPr>
                  <p:sp>
                    <p:nvSpPr>
                      <p:cNvPr id="659" name="Rounded Rectangle 658">
                        <a:extLst>
                          <a:ext uri="{FF2B5EF4-FFF2-40B4-BE49-F238E27FC236}">
                            <a16:creationId xmlns:a16="http://schemas.microsoft.com/office/drawing/2014/main" id="{55260455-AAB2-2E0D-16A6-AC8A4FAEE531}"/>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0" name="Rounded Rectangle 659">
                        <a:extLst>
                          <a:ext uri="{FF2B5EF4-FFF2-40B4-BE49-F238E27FC236}">
                            <a16:creationId xmlns:a16="http://schemas.microsoft.com/office/drawing/2014/main" id="{BBA297E9-FE14-42FC-66C8-AD57C44E9419}"/>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1" name="Rounded Rectangle 660">
                        <a:extLst>
                          <a:ext uri="{FF2B5EF4-FFF2-40B4-BE49-F238E27FC236}">
                            <a16:creationId xmlns:a16="http://schemas.microsoft.com/office/drawing/2014/main" id="{9E491EA7-1869-FB84-9F04-3314AFE39B83}"/>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2" name="Rounded Rectangle 661">
                        <a:extLst>
                          <a:ext uri="{FF2B5EF4-FFF2-40B4-BE49-F238E27FC236}">
                            <a16:creationId xmlns:a16="http://schemas.microsoft.com/office/drawing/2014/main" id="{B831D8EE-7F4F-A117-B2FA-7A50A18C1BBD}"/>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5" name="Group 634">
                    <a:extLst>
                      <a:ext uri="{FF2B5EF4-FFF2-40B4-BE49-F238E27FC236}">
                        <a16:creationId xmlns:a16="http://schemas.microsoft.com/office/drawing/2014/main" id="{A3508319-694E-E8F3-3B7F-C8C8D4A09DA7}"/>
                      </a:ext>
                    </a:extLst>
                  </p:cNvPr>
                  <p:cNvGrpSpPr/>
                  <p:nvPr/>
                </p:nvGrpSpPr>
                <p:grpSpPr>
                  <a:xfrm>
                    <a:off x="983557" y="4500454"/>
                    <a:ext cx="1498978" cy="164840"/>
                    <a:chOff x="6874440" y="2906655"/>
                    <a:chExt cx="3430837" cy="164975"/>
                  </a:xfrm>
                </p:grpSpPr>
                <p:grpSp>
                  <p:nvGrpSpPr>
                    <p:cNvPr id="647" name="Group 646">
                      <a:extLst>
                        <a:ext uri="{FF2B5EF4-FFF2-40B4-BE49-F238E27FC236}">
                          <a16:creationId xmlns:a16="http://schemas.microsoft.com/office/drawing/2014/main" id="{FE68C4EE-BBF5-29AA-FAD2-F08A5CA0AD15}"/>
                        </a:ext>
                      </a:extLst>
                    </p:cNvPr>
                    <p:cNvGrpSpPr/>
                    <p:nvPr/>
                  </p:nvGrpSpPr>
                  <p:grpSpPr>
                    <a:xfrm>
                      <a:off x="6874440" y="2906655"/>
                      <a:ext cx="1672214" cy="158882"/>
                      <a:chOff x="7032994" y="2896916"/>
                      <a:chExt cx="1672214" cy="158882"/>
                    </a:xfrm>
                  </p:grpSpPr>
                  <p:sp>
                    <p:nvSpPr>
                      <p:cNvPr id="653" name="Rounded Rectangle 652">
                        <a:extLst>
                          <a:ext uri="{FF2B5EF4-FFF2-40B4-BE49-F238E27FC236}">
                            <a16:creationId xmlns:a16="http://schemas.microsoft.com/office/drawing/2014/main" id="{26CEB2DC-7A1D-9E3B-B88C-A242DDA35286}"/>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4" name="Rounded Rectangle 653">
                        <a:extLst>
                          <a:ext uri="{FF2B5EF4-FFF2-40B4-BE49-F238E27FC236}">
                            <a16:creationId xmlns:a16="http://schemas.microsoft.com/office/drawing/2014/main" id="{A73C2B6F-DCC5-6376-84F6-6F52F2EFE48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5" name="Rounded Rectangle 654">
                        <a:extLst>
                          <a:ext uri="{FF2B5EF4-FFF2-40B4-BE49-F238E27FC236}">
                            <a16:creationId xmlns:a16="http://schemas.microsoft.com/office/drawing/2014/main" id="{A9741BB1-F172-B53C-A05D-517871A2CF67}"/>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6" name="Rounded Rectangle 655">
                        <a:extLst>
                          <a:ext uri="{FF2B5EF4-FFF2-40B4-BE49-F238E27FC236}">
                            <a16:creationId xmlns:a16="http://schemas.microsoft.com/office/drawing/2014/main" id="{9CF2B77A-4172-3655-A13A-B4250DAF31CE}"/>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48" name="Group 647">
                      <a:extLst>
                        <a:ext uri="{FF2B5EF4-FFF2-40B4-BE49-F238E27FC236}">
                          <a16:creationId xmlns:a16="http://schemas.microsoft.com/office/drawing/2014/main" id="{6C117692-1B71-B764-7D30-C207F7DE1682}"/>
                        </a:ext>
                      </a:extLst>
                    </p:cNvPr>
                    <p:cNvGrpSpPr/>
                    <p:nvPr/>
                  </p:nvGrpSpPr>
                  <p:grpSpPr>
                    <a:xfrm>
                      <a:off x="8633063" y="2912748"/>
                      <a:ext cx="1672214" cy="158882"/>
                      <a:chOff x="7032994" y="2912284"/>
                      <a:chExt cx="1672214" cy="158882"/>
                    </a:xfrm>
                  </p:grpSpPr>
                  <p:sp>
                    <p:nvSpPr>
                      <p:cNvPr id="649" name="Rounded Rectangle 648">
                        <a:extLst>
                          <a:ext uri="{FF2B5EF4-FFF2-40B4-BE49-F238E27FC236}">
                            <a16:creationId xmlns:a16="http://schemas.microsoft.com/office/drawing/2014/main" id="{CC7E891C-3BC7-E526-42E9-D9BCC6ACC034}"/>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0" name="Rounded Rectangle 649">
                        <a:extLst>
                          <a:ext uri="{FF2B5EF4-FFF2-40B4-BE49-F238E27FC236}">
                            <a16:creationId xmlns:a16="http://schemas.microsoft.com/office/drawing/2014/main" id="{E1DF443C-1371-E28B-28F0-0BB6472FD228}"/>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1" name="Rounded Rectangle 650">
                        <a:extLst>
                          <a:ext uri="{FF2B5EF4-FFF2-40B4-BE49-F238E27FC236}">
                            <a16:creationId xmlns:a16="http://schemas.microsoft.com/office/drawing/2014/main" id="{7814544A-5BF1-5329-43F5-D3A058EBC562}"/>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2" name="Rounded Rectangle 651">
                        <a:extLst>
                          <a:ext uri="{FF2B5EF4-FFF2-40B4-BE49-F238E27FC236}">
                            <a16:creationId xmlns:a16="http://schemas.microsoft.com/office/drawing/2014/main" id="{AC4E43F8-957B-50CF-D24B-FC92D8D857AA}"/>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6" name="Group 635">
                    <a:extLst>
                      <a:ext uri="{FF2B5EF4-FFF2-40B4-BE49-F238E27FC236}">
                        <a16:creationId xmlns:a16="http://schemas.microsoft.com/office/drawing/2014/main" id="{6EAF385F-D439-97DA-D48A-7839A5DAA277}"/>
                      </a:ext>
                    </a:extLst>
                  </p:cNvPr>
                  <p:cNvGrpSpPr/>
                  <p:nvPr/>
                </p:nvGrpSpPr>
                <p:grpSpPr>
                  <a:xfrm>
                    <a:off x="983557" y="4791122"/>
                    <a:ext cx="1498978" cy="164840"/>
                    <a:chOff x="6874440" y="2906655"/>
                    <a:chExt cx="3430837" cy="164975"/>
                  </a:xfrm>
                </p:grpSpPr>
                <p:grpSp>
                  <p:nvGrpSpPr>
                    <p:cNvPr id="637" name="Group 636">
                      <a:extLst>
                        <a:ext uri="{FF2B5EF4-FFF2-40B4-BE49-F238E27FC236}">
                          <a16:creationId xmlns:a16="http://schemas.microsoft.com/office/drawing/2014/main" id="{ADF5FB73-D980-98DD-C406-E63A11FFF6F7}"/>
                        </a:ext>
                      </a:extLst>
                    </p:cNvPr>
                    <p:cNvGrpSpPr/>
                    <p:nvPr/>
                  </p:nvGrpSpPr>
                  <p:grpSpPr>
                    <a:xfrm>
                      <a:off x="6874440" y="2906655"/>
                      <a:ext cx="1672214" cy="158882"/>
                      <a:chOff x="7032994" y="2896916"/>
                      <a:chExt cx="1672214" cy="158882"/>
                    </a:xfrm>
                  </p:grpSpPr>
                  <p:sp>
                    <p:nvSpPr>
                      <p:cNvPr id="643" name="Rounded Rectangle 642">
                        <a:extLst>
                          <a:ext uri="{FF2B5EF4-FFF2-40B4-BE49-F238E27FC236}">
                            <a16:creationId xmlns:a16="http://schemas.microsoft.com/office/drawing/2014/main" id="{7542B0F4-C66A-553C-8496-BD0814236789}"/>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4" name="Rounded Rectangle 643">
                        <a:extLst>
                          <a:ext uri="{FF2B5EF4-FFF2-40B4-BE49-F238E27FC236}">
                            <a16:creationId xmlns:a16="http://schemas.microsoft.com/office/drawing/2014/main" id="{53ACCC7E-89A6-3242-E51D-711C23781764}"/>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5" name="Rounded Rectangle 644">
                        <a:extLst>
                          <a:ext uri="{FF2B5EF4-FFF2-40B4-BE49-F238E27FC236}">
                            <a16:creationId xmlns:a16="http://schemas.microsoft.com/office/drawing/2014/main" id="{79829BFB-FE6D-6A76-1C07-BF6F7720581F}"/>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6" name="Rounded Rectangle 645">
                        <a:extLst>
                          <a:ext uri="{FF2B5EF4-FFF2-40B4-BE49-F238E27FC236}">
                            <a16:creationId xmlns:a16="http://schemas.microsoft.com/office/drawing/2014/main" id="{82510840-D28F-5D1A-4061-7358D7821B84}"/>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38" name="Group 637">
                      <a:extLst>
                        <a:ext uri="{FF2B5EF4-FFF2-40B4-BE49-F238E27FC236}">
                          <a16:creationId xmlns:a16="http://schemas.microsoft.com/office/drawing/2014/main" id="{59F8BAD5-E8A5-8C30-CBBF-74DC8771829D}"/>
                        </a:ext>
                      </a:extLst>
                    </p:cNvPr>
                    <p:cNvGrpSpPr/>
                    <p:nvPr/>
                  </p:nvGrpSpPr>
                  <p:grpSpPr>
                    <a:xfrm>
                      <a:off x="8633063" y="2912748"/>
                      <a:ext cx="1672214" cy="158882"/>
                      <a:chOff x="7032994" y="2912284"/>
                      <a:chExt cx="1672214" cy="158882"/>
                    </a:xfrm>
                  </p:grpSpPr>
                  <p:sp>
                    <p:nvSpPr>
                      <p:cNvPr id="639" name="Rounded Rectangle 638">
                        <a:extLst>
                          <a:ext uri="{FF2B5EF4-FFF2-40B4-BE49-F238E27FC236}">
                            <a16:creationId xmlns:a16="http://schemas.microsoft.com/office/drawing/2014/main" id="{BCE36127-1914-7F33-5D54-E8790681A7FB}"/>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0" name="Rounded Rectangle 639">
                        <a:extLst>
                          <a:ext uri="{FF2B5EF4-FFF2-40B4-BE49-F238E27FC236}">
                            <a16:creationId xmlns:a16="http://schemas.microsoft.com/office/drawing/2014/main" id="{94C79EDF-C35E-2B23-37B2-E912F23A1E3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1" name="Rounded Rectangle 640">
                        <a:extLst>
                          <a:ext uri="{FF2B5EF4-FFF2-40B4-BE49-F238E27FC236}">
                            <a16:creationId xmlns:a16="http://schemas.microsoft.com/office/drawing/2014/main" id="{0E13D431-BBFB-CF02-2B4B-F4E80EFE84CA}"/>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2" name="Rounded Rectangle 641">
                        <a:extLst>
                          <a:ext uri="{FF2B5EF4-FFF2-40B4-BE49-F238E27FC236}">
                            <a16:creationId xmlns:a16="http://schemas.microsoft.com/office/drawing/2014/main" id="{7EBCB31C-8797-E9FC-52DE-85BD534A0609}"/>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grpSp>
            <p:nvGrpSpPr>
              <p:cNvPr id="570" name="Group 569">
                <a:extLst>
                  <a:ext uri="{FF2B5EF4-FFF2-40B4-BE49-F238E27FC236}">
                    <a16:creationId xmlns:a16="http://schemas.microsoft.com/office/drawing/2014/main" id="{39499449-5614-4AB4-525F-394CD50D998F}"/>
                  </a:ext>
                </a:extLst>
              </p:cNvPr>
              <p:cNvGrpSpPr/>
              <p:nvPr/>
            </p:nvGrpSpPr>
            <p:grpSpPr>
              <a:xfrm>
                <a:off x="5377397" y="2046156"/>
                <a:ext cx="1113743" cy="995801"/>
                <a:chOff x="5377397" y="2046156"/>
                <a:chExt cx="1113743" cy="995801"/>
              </a:xfrm>
            </p:grpSpPr>
            <p:cxnSp>
              <p:nvCxnSpPr>
                <p:cNvPr id="571" name="Straight Connector 570">
                  <a:extLst>
                    <a:ext uri="{FF2B5EF4-FFF2-40B4-BE49-F238E27FC236}">
                      <a16:creationId xmlns:a16="http://schemas.microsoft.com/office/drawing/2014/main" id="{6BACCB58-5730-C9C1-E669-DB1151194F24}"/>
                    </a:ext>
                  </a:extLst>
                </p:cNvPr>
                <p:cNvCxnSpPr>
                  <a:cxnSpLocks/>
                  <a:stCxn id="614" idx="3"/>
                  <a:endCxn id="613" idx="1"/>
                </p:cNvCxnSpPr>
                <p:nvPr/>
              </p:nvCxnSpPr>
              <p:spPr>
                <a:xfrm>
                  <a:off x="5535343" y="2125534"/>
                  <a:ext cx="799455"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72" name="Group 571">
                  <a:extLst>
                    <a:ext uri="{FF2B5EF4-FFF2-40B4-BE49-F238E27FC236}">
                      <a16:creationId xmlns:a16="http://schemas.microsoft.com/office/drawing/2014/main" id="{E2D3B743-D40F-F769-8A25-6749E878A1D9}"/>
                    </a:ext>
                  </a:extLst>
                </p:cNvPr>
                <p:cNvGrpSpPr/>
                <p:nvPr/>
              </p:nvGrpSpPr>
              <p:grpSpPr>
                <a:xfrm>
                  <a:off x="5377397" y="2046156"/>
                  <a:ext cx="1113743" cy="995801"/>
                  <a:chOff x="983557" y="3669493"/>
                  <a:chExt cx="1113743" cy="995801"/>
                </a:xfrm>
              </p:grpSpPr>
              <p:cxnSp>
                <p:nvCxnSpPr>
                  <p:cNvPr id="573" name="Straight Connector 572">
                    <a:extLst>
                      <a:ext uri="{FF2B5EF4-FFF2-40B4-BE49-F238E27FC236}">
                        <a16:creationId xmlns:a16="http://schemas.microsoft.com/office/drawing/2014/main" id="{03056C52-07FA-1A39-D873-5BB7C3DFF24C}"/>
                      </a:ext>
                    </a:extLst>
                  </p:cNvPr>
                  <p:cNvCxnSpPr>
                    <a:cxnSpLocks/>
                    <a:stCxn id="614" idx="2"/>
                    <a:endCxn id="590" idx="0"/>
                  </p:cNvCxnSpPr>
                  <p:nvPr/>
                </p:nvCxnSpPr>
                <p:spPr>
                  <a:xfrm flipH="1">
                    <a:off x="1061559" y="3828245"/>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FF5ADDA5-15D8-0D36-EADE-509120DFC8D0}"/>
                      </a:ext>
                    </a:extLst>
                  </p:cNvPr>
                  <p:cNvCxnSpPr>
                    <a:cxnSpLocks/>
                    <a:stCxn id="615" idx="2"/>
                    <a:endCxn id="591" idx="0"/>
                  </p:cNvCxnSpPr>
                  <p:nvPr/>
                </p:nvCxnSpPr>
                <p:spPr>
                  <a:xfrm flipH="1">
                    <a:off x="1248652" y="3828243"/>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EF26EAF1-C029-D23B-CCC6-DD18C376E8B0}"/>
                      </a:ext>
                    </a:extLst>
                  </p:cNvPr>
                  <p:cNvCxnSpPr>
                    <a:cxnSpLocks/>
                    <a:stCxn id="616" idx="2"/>
                    <a:endCxn id="592" idx="0"/>
                  </p:cNvCxnSpPr>
                  <p:nvPr/>
                </p:nvCxnSpPr>
                <p:spPr>
                  <a:xfrm flipH="1">
                    <a:off x="1442409" y="3828243"/>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CE473EFE-6AA3-FCFB-E09C-D032A824D919}"/>
                      </a:ext>
                    </a:extLst>
                  </p:cNvPr>
                  <p:cNvCxnSpPr>
                    <a:cxnSpLocks/>
                    <a:stCxn id="617" idx="2"/>
                    <a:endCxn id="593" idx="0"/>
                  </p:cNvCxnSpPr>
                  <p:nvPr/>
                </p:nvCxnSpPr>
                <p:spPr>
                  <a:xfrm flipH="1">
                    <a:off x="1636167" y="3828242"/>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202513B6-72A5-84F5-F72D-5871DE9F2711}"/>
                      </a:ext>
                    </a:extLst>
                  </p:cNvPr>
                  <p:cNvCxnSpPr>
                    <a:cxnSpLocks/>
                    <a:stCxn id="612" idx="2"/>
                    <a:endCxn id="588" idx="2"/>
                  </p:cNvCxnSpPr>
                  <p:nvPr/>
                </p:nvCxnSpPr>
                <p:spPr>
                  <a:xfrm flipH="1">
                    <a:off x="1829925" y="3834333"/>
                    <a:ext cx="1942" cy="83096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44726F27-0B3B-E275-4177-F187B6C0C517}"/>
                      </a:ext>
                    </a:extLst>
                  </p:cNvPr>
                  <p:cNvCxnSpPr>
                    <a:cxnSpLocks/>
                    <a:stCxn id="613" idx="2"/>
                    <a:endCxn id="589" idx="0"/>
                  </p:cNvCxnSpPr>
                  <p:nvPr/>
                </p:nvCxnSpPr>
                <p:spPr>
                  <a:xfrm flipH="1">
                    <a:off x="2017018" y="3834331"/>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0C1617F8-40B7-3A22-7C8A-F8A46E9477C1}"/>
                      </a:ext>
                    </a:extLst>
                  </p:cNvPr>
                  <p:cNvCxnSpPr>
                    <a:cxnSpLocks/>
                    <a:stCxn id="606" idx="3"/>
                    <a:endCxn id="605" idx="3"/>
                  </p:cNvCxnSpPr>
                  <p:nvPr/>
                </p:nvCxnSpPr>
                <p:spPr>
                  <a:xfrm>
                    <a:off x="1141841" y="4008348"/>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858EB2AE-39F8-93CF-7962-A8F7993302AC}"/>
                      </a:ext>
                    </a:extLst>
                  </p:cNvPr>
                  <p:cNvCxnSpPr>
                    <a:cxnSpLocks/>
                    <a:stCxn id="598" idx="3"/>
                    <a:endCxn id="597" idx="3"/>
                  </p:cNvCxnSpPr>
                  <p:nvPr/>
                </p:nvCxnSpPr>
                <p:spPr>
                  <a:xfrm>
                    <a:off x="1139561" y="4294090"/>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2E604C81-72FD-0870-3939-B07556ACE280}"/>
                      </a:ext>
                    </a:extLst>
                  </p:cNvPr>
                  <p:cNvCxnSpPr>
                    <a:cxnSpLocks/>
                    <a:stCxn id="590" idx="3"/>
                    <a:endCxn id="589" idx="3"/>
                  </p:cNvCxnSpPr>
                  <p:nvPr/>
                </p:nvCxnSpPr>
                <p:spPr>
                  <a:xfrm>
                    <a:off x="1139561" y="4579832"/>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82" name="Group 581">
                    <a:extLst>
                      <a:ext uri="{FF2B5EF4-FFF2-40B4-BE49-F238E27FC236}">
                        <a16:creationId xmlns:a16="http://schemas.microsoft.com/office/drawing/2014/main" id="{756295BD-8EE3-5CFA-8F3D-6A4DED3836E4}"/>
                      </a:ext>
                    </a:extLst>
                  </p:cNvPr>
                  <p:cNvGrpSpPr/>
                  <p:nvPr/>
                </p:nvGrpSpPr>
                <p:grpSpPr>
                  <a:xfrm>
                    <a:off x="985499" y="3669493"/>
                    <a:ext cx="1111463" cy="164840"/>
                    <a:chOff x="6874440" y="2906655"/>
                    <a:chExt cx="2543899" cy="164975"/>
                  </a:xfrm>
                </p:grpSpPr>
                <p:grpSp>
                  <p:nvGrpSpPr>
                    <p:cNvPr id="610" name="Group 609">
                      <a:extLst>
                        <a:ext uri="{FF2B5EF4-FFF2-40B4-BE49-F238E27FC236}">
                          <a16:creationId xmlns:a16="http://schemas.microsoft.com/office/drawing/2014/main" id="{5F42E58C-114D-B05B-21CF-267A64618222}"/>
                        </a:ext>
                      </a:extLst>
                    </p:cNvPr>
                    <p:cNvGrpSpPr/>
                    <p:nvPr/>
                  </p:nvGrpSpPr>
                  <p:grpSpPr>
                    <a:xfrm>
                      <a:off x="6874440" y="2906655"/>
                      <a:ext cx="1672214" cy="158882"/>
                      <a:chOff x="7032994" y="2896916"/>
                      <a:chExt cx="1672214" cy="158882"/>
                    </a:xfrm>
                  </p:grpSpPr>
                  <p:sp>
                    <p:nvSpPr>
                      <p:cNvPr id="614" name="Rounded Rectangle 613">
                        <a:extLst>
                          <a:ext uri="{FF2B5EF4-FFF2-40B4-BE49-F238E27FC236}">
                            <a16:creationId xmlns:a16="http://schemas.microsoft.com/office/drawing/2014/main" id="{A74F7687-BCB5-E806-4A1C-9D77BDF48DC7}"/>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5" name="Rounded Rectangle 614">
                        <a:extLst>
                          <a:ext uri="{FF2B5EF4-FFF2-40B4-BE49-F238E27FC236}">
                            <a16:creationId xmlns:a16="http://schemas.microsoft.com/office/drawing/2014/main" id="{359B681E-8728-6D5B-266C-D92050DEE01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6" name="Rounded Rectangle 615">
                        <a:extLst>
                          <a:ext uri="{FF2B5EF4-FFF2-40B4-BE49-F238E27FC236}">
                            <a16:creationId xmlns:a16="http://schemas.microsoft.com/office/drawing/2014/main" id="{526C2A37-ECD2-251E-AFF6-6C1A946A3D34}"/>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7" name="Rounded Rectangle 616">
                        <a:extLst>
                          <a:ext uri="{FF2B5EF4-FFF2-40B4-BE49-F238E27FC236}">
                            <a16:creationId xmlns:a16="http://schemas.microsoft.com/office/drawing/2014/main" id="{97401D96-B391-8592-DC30-BFEEE47920BB}"/>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11" name="Group 610">
                      <a:extLst>
                        <a:ext uri="{FF2B5EF4-FFF2-40B4-BE49-F238E27FC236}">
                          <a16:creationId xmlns:a16="http://schemas.microsoft.com/office/drawing/2014/main" id="{E7E9DE6B-53CD-BEB1-A8AD-6EE746F2BF4D}"/>
                        </a:ext>
                      </a:extLst>
                    </p:cNvPr>
                    <p:cNvGrpSpPr/>
                    <p:nvPr/>
                  </p:nvGrpSpPr>
                  <p:grpSpPr>
                    <a:xfrm>
                      <a:off x="8633063" y="2912749"/>
                      <a:ext cx="785276" cy="158881"/>
                      <a:chOff x="7032994" y="2912285"/>
                      <a:chExt cx="785276" cy="158881"/>
                    </a:xfrm>
                  </p:grpSpPr>
                  <p:sp>
                    <p:nvSpPr>
                      <p:cNvPr id="612" name="Rounded Rectangle 611">
                        <a:extLst>
                          <a:ext uri="{FF2B5EF4-FFF2-40B4-BE49-F238E27FC236}">
                            <a16:creationId xmlns:a16="http://schemas.microsoft.com/office/drawing/2014/main" id="{033106A6-D32E-53B5-E472-133111A09651}"/>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3" name="Rounded Rectangle 612">
                        <a:extLst>
                          <a:ext uri="{FF2B5EF4-FFF2-40B4-BE49-F238E27FC236}">
                            <a16:creationId xmlns:a16="http://schemas.microsoft.com/office/drawing/2014/main" id="{A4ED4843-605E-870C-3D93-40B3163867BE}"/>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3" name="Group 582">
                    <a:extLst>
                      <a:ext uri="{FF2B5EF4-FFF2-40B4-BE49-F238E27FC236}">
                        <a16:creationId xmlns:a16="http://schemas.microsoft.com/office/drawing/2014/main" id="{F81F0F44-528E-540D-7A63-CB8208EFE55A}"/>
                      </a:ext>
                    </a:extLst>
                  </p:cNvPr>
                  <p:cNvGrpSpPr/>
                  <p:nvPr/>
                </p:nvGrpSpPr>
                <p:grpSpPr>
                  <a:xfrm>
                    <a:off x="985837" y="3928970"/>
                    <a:ext cx="1111463" cy="164840"/>
                    <a:chOff x="6874440" y="2906655"/>
                    <a:chExt cx="2543899" cy="164975"/>
                  </a:xfrm>
                </p:grpSpPr>
                <p:grpSp>
                  <p:nvGrpSpPr>
                    <p:cNvPr id="602" name="Group 601">
                      <a:extLst>
                        <a:ext uri="{FF2B5EF4-FFF2-40B4-BE49-F238E27FC236}">
                          <a16:creationId xmlns:a16="http://schemas.microsoft.com/office/drawing/2014/main" id="{ADF9AA2F-C16F-63A0-8750-10436EEEE9FE}"/>
                        </a:ext>
                      </a:extLst>
                    </p:cNvPr>
                    <p:cNvGrpSpPr/>
                    <p:nvPr/>
                  </p:nvGrpSpPr>
                  <p:grpSpPr>
                    <a:xfrm>
                      <a:off x="6874440" y="2906655"/>
                      <a:ext cx="1672214" cy="158882"/>
                      <a:chOff x="7032994" y="2896916"/>
                      <a:chExt cx="1672214" cy="158882"/>
                    </a:xfrm>
                  </p:grpSpPr>
                  <p:sp>
                    <p:nvSpPr>
                      <p:cNvPr id="606" name="Rounded Rectangle 605">
                        <a:extLst>
                          <a:ext uri="{FF2B5EF4-FFF2-40B4-BE49-F238E27FC236}">
                            <a16:creationId xmlns:a16="http://schemas.microsoft.com/office/drawing/2014/main" id="{73033B57-E286-1C4B-8CDD-F8D1CE64B4E5}"/>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7" name="Rounded Rectangle 606">
                        <a:extLst>
                          <a:ext uri="{FF2B5EF4-FFF2-40B4-BE49-F238E27FC236}">
                            <a16:creationId xmlns:a16="http://schemas.microsoft.com/office/drawing/2014/main" id="{492B9D75-1B1C-7F69-3C38-BEAF3A60135D}"/>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8" name="Rounded Rectangle 607">
                        <a:extLst>
                          <a:ext uri="{FF2B5EF4-FFF2-40B4-BE49-F238E27FC236}">
                            <a16:creationId xmlns:a16="http://schemas.microsoft.com/office/drawing/2014/main" id="{311647BE-BF9D-2381-0CE2-4A864033F848}"/>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9" name="Rounded Rectangle 608">
                        <a:extLst>
                          <a:ext uri="{FF2B5EF4-FFF2-40B4-BE49-F238E27FC236}">
                            <a16:creationId xmlns:a16="http://schemas.microsoft.com/office/drawing/2014/main" id="{F01669A0-7C7B-3912-9C5D-80E0EAF8F357}"/>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03" name="Group 602">
                      <a:extLst>
                        <a:ext uri="{FF2B5EF4-FFF2-40B4-BE49-F238E27FC236}">
                          <a16:creationId xmlns:a16="http://schemas.microsoft.com/office/drawing/2014/main" id="{28BD4D67-174B-69B1-B2B5-BD88A5136E69}"/>
                        </a:ext>
                      </a:extLst>
                    </p:cNvPr>
                    <p:cNvGrpSpPr/>
                    <p:nvPr/>
                  </p:nvGrpSpPr>
                  <p:grpSpPr>
                    <a:xfrm>
                      <a:off x="8633063" y="2912749"/>
                      <a:ext cx="785276" cy="158881"/>
                      <a:chOff x="7032994" y="2912285"/>
                      <a:chExt cx="785276" cy="158881"/>
                    </a:xfrm>
                  </p:grpSpPr>
                  <p:sp>
                    <p:nvSpPr>
                      <p:cNvPr id="604" name="Rounded Rectangle 603">
                        <a:extLst>
                          <a:ext uri="{FF2B5EF4-FFF2-40B4-BE49-F238E27FC236}">
                            <a16:creationId xmlns:a16="http://schemas.microsoft.com/office/drawing/2014/main" id="{5ED60234-4389-A61E-30A2-370B0A3ED2B9}"/>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5" name="Rounded Rectangle 604">
                        <a:extLst>
                          <a:ext uri="{FF2B5EF4-FFF2-40B4-BE49-F238E27FC236}">
                            <a16:creationId xmlns:a16="http://schemas.microsoft.com/office/drawing/2014/main" id="{B08E53A4-5674-5C47-3A1E-08940356D924}"/>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4" name="Group 583">
                    <a:extLst>
                      <a:ext uri="{FF2B5EF4-FFF2-40B4-BE49-F238E27FC236}">
                        <a16:creationId xmlns:a16="http://schemas.microsoft.com/office/drawing/2014/main" id="{8E4CED0B-AB97-75F3-E9E1-6E8077823CA0}"/>
                      </a:ext>
                    </a:extLst>
                  </p:cNvPr>
                  <p:cNvGrpSpPr/>
                  <p:nvPr/>
                </p:nvGrpSpPr>
                <p:grpSpPr>
                  <a:xfrm>
                    <a:off x="983557" y="4214712"/>
                    <a:ext cx="1111463" cy="164840"/>
                    <a:chOff x="6874440" y="2906655"/>
                    <a:chExt cx="2543899" cy="164975"/>
                  </a:xfrm>
                </p:grpSpPr>
                <p:grpSp>
                  <p:nvGrpSpPr>
                    <p:cNvPr id="594" name="Group 593">
                      <a:extLst>
                        <a:ext uri="{FF2B5EF4-FFF2-40B4-BE49-F238E27FC236}">
                          <a16:creationId xmlns:a16="http://schemas.microsoft.com/office/drawing/2014/main" id="{1F23EFF6-396B-923F-FD6E-5979673280AF}"/>
                        </a:ext>
                      </a:extLst>
                    </p:cNvPr>
                    <p:cNvGrpSpPr/>
                    <p:nvPr/>
                  </p:nvGrpSpPr>
                  <p:grpSpPr>
                    <a:xfrm>
                      <a:off x="6874440" y="2906655"/>
                      <a:ext cx="1672214" cy="158882"/>
                      <a:chOff x="7032994" y="2896916"/>
                      <a:chExt cx="1672214" cy="158882"/>
                    </a:xfrm>
                  </p:grpSpPr>
                  <p:sp>
                    <p:nvSpPr>
                      <p:cNvPr id="598" name="Rounded Rectangle 597">
                        <a:extLst>
                          <a:ext uri="{FF2B5EF4-FFF2-40B4-BE49-F238E27FC236}">
                            <a16:creationId xmlns:a16="http://schemas.microsoft.com/office/drawing/2014/main" id="{72913099-3995-566D-ECDD-C7480499205D}"/>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9" name="Rounded Rectangle 598">
                        <a:extLst>
                          <a:ext uri="{FF2B5EF4-FFF2-40B4-BE49-F238E27FC236}">
                            <a16:creationId xmlns:a16="http://schemas.microsoft.com/office/drawing/2014/main" id="{08D7814F-E112-3DBF-DAB3-2D2C835378FE}"/>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0" name="Rounded Rectangle 599">
                        <a:extLst>
                          <a:ext uri="{FF2B5EF4-FFF2-40B4-BE49-F238E27FC236}">
                            <a16:creationId xmlns:a16="http://schemas.microsoft.com/office/drawing/2014/main" id="{788AF22F-08E5-AE15-CB4D-29F89735AE42}"/>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1" name="Rounded Rectangle 600">
                        <a:extLst>
                          <a:ext uri="{FF2B5EF4-FFF2-40B4-BE49-F238E27FC236}">
                            <a16:creationId xmlns:a16="http://schemas.microsoft.com/office/drawing/2014/main" id="{5C1561D6-DB92-24C7-1B46-76793A35BE23}"/>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595" name="Group 594">
                      <a:extLst>
                        <a:ext uri="{FF2B5EF4-FFF2-40B4-BE49-F238E27FC236}">
                          <a16:creationId xmlns:a16="http://schemas.microsoft.com/office/drawing/2014/main" id="{72420A30-2E80-FF70-0A93-22E7168DBA2C}"/>
                        </a:ext>
                      </a:extLst>
                    </p:cNvPr>
                    <p:cNvGrpSpPr/>
                    <p:nvPr/>
                  </p:nvGrpSpPr>
                  <p:grpSpPr>
                    <a:xfrm>
                      <a:off x="8633063" y="2912749"/>
                      <a:ext cx="785276" cy="158881"/>
                      <a:chOff x="7032994" y="2912285"/>
                      <a:chExt cx="785276" cy="158881"/>
                    </a:xfrm>
                  </p:grpSpPr>
                  <p:sp>
                    <p:nvSpPr>
                      <p:cNvPr id="596" name="Rounded Rectangle 595">
                        <a:extLst>
                          <a:ext uri="{FF2B5EF4-FFF2-40B4-BE49-F238E27FC236}">
                            <a16:creationId xmlns:a16="http://schemas.microsoft.com/office/drawing/2014/main" id="{24B6A066-0948-3CDF-E58B-06608DAB27D8}"/>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7" name="Rounded Rectangle 596">
                        <a:extLst>
                          <a:ext uri="{FF2B5EF4-FFF2-40B4-BE49-F238E27FC236}">
                            <a16:creationId xmlns:a16="http://schemas.microsoft.com/office/drawing/2014/main" id="{5D13F176-8BE2-6DE1-4140-ACCEE0FC85FD}"/>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5" name="Group 584">
                    <a:extLst>
                      <a:ext uri="{FF2B5EF4-FFF2-40B4-BE49-F238E27FC236}">
                        <a16:creationId xmlns:a16="http://schemas.microsoft.com/office/drawing/2014/main" id="{58840339-5AF2-EA24-F6B0-F979EDC8DAFB}"/>
                      </a:ext>
                    </a:extLst>
                  </p:cNvPr>
                  <p:cNvGrpSpPr/>
                  <p:nvPr/>
                </p:nvGrpSpPr>
                <p:grpSpPr>
                  <a:xfrm>
                    <a:off x="983557" y="4500454"/>
                    <a:ext cx="1111463" cy="164840"/>
                    <a:chOff x="6874440" y="2906655"/>
                    <a:chExt cx="2543899" cy="164975"/>
                  </a:xfrm>
                </p:grpSpPr>
                <p:grpSp>
                  <p:nvGrpSpPr>
                    <p:cNvPr id="586" name="Group 585">
                      <a:extLst>
                        <a:ext uri="{FF2B5EF4-FFF2-40B4-BE49-F238E27FC236}">
                          <a16:creationId xmlns:a16="http://schemas.microsoft.com/office/drawing/2014/main" id="{86E07D0C-6E6E-7FCC-5F97-D518B71797B7}"/>
                        </a:ext>
                      </a:extLst>
                    </p:cNvPr>
                    <p:cNvGrpSpPr/>
                    <p:nvPr/>
                  </p:nvGrpSpPr>
                  <p:grpSpPr>
                    <a:xfrm>
                      <a:off x="6874440" y="2906655"/>
                      <a:ext cx="1672214" cy="158882"/>
                      <a:chOff x="7032994" y="2896916"/>
                      <a:chExt cx="1672214" cy="158882"/>
                    </a:xfrm>
                  </p:grpSpPr>
                  <p:sp>
                    <p:nvSpPr>
                      <p:cNvPr id="590" name="Rounded Rectangle 589">
                        <a:extLst>
                          <a:ext uri="{FF2B5EF4-FFF2-40B4-BE49-F238E27FC236}">
                            <a16:creationId xmlns:a16="http://schemas.microsoft.com/office/drawing/2014/main" id="{C0BEEFC2-52AC-52F1-9A28-4C598965DA6A}"/>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1" name="Rounded Rectangle 590">
                        <a:extLst>
                          <a:ext uri="{FF2B5EF4-FFF2-40B4-BE49-F238E27FC236}">
                            <a16:creationId xmlns:a16="http://schemas.microsoft.com/office/drawing/2014/main" id="{3CD1D916-0660-19E8-FCC9-20E1377B746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2" name="Rounded Rectangle 591">
                        <a:extLst>
                          <a:ext uri="{FF2B5EF4-FFF2-40B4-BE49-F238E27FC236}">
                            <a16:creationId xmlns:a16="http://schemas.microsoft.com/office/drawing/2014/main" id="{D06D0509-17AF-F59B-AA81-219A59947004}"/>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3" name="Rounded Rectangle 592">
                        <a:extLst>
                          <a:ext uri="{FF2B5EF4-FFF2-40B4-BE49-F238E27FC236}">
                            <a16:creationId xmlns:a16="http://schemas.microsoft.com/office/drawing/2014/main" id="{AC6F2175-818A-8A1B-9971-34F51E0922EC}"/>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587" name="Group 586">
                      <a:extLst>
                        <a:ext uri="{FF2B5EF4-FFF2-40B4-BE49-F238E27FC236}">
                          <a16:creationId xmlns:a16="http://schemas.microsoft.com/office/drawing/2014/main" id="{64F983CD-7497-C450-B7D3-BFF9E6430CA0}"/>
                        </a:ext>
                      </a:extLst>
                    </p:cNvPr>
                    <p:cNvGrpSpPr/>
                    <p:nvPr/>
                  </p:nvGrpSpPr>
                  <p:grpSpPr>
                    <a:xfrm>
                      <a:off x="8633063" y="2912749"/>
                      <a:ext cx="785276" cy="158881"/>
                      <a:chOff x="7032994" y="2912285"/>
                      <a:chExt cx="785276" cy="158881"/>
                    </a:xfrm>
                  </p:grpSpPr>
                  <p:sp>
                    <p:nvSpPr>
                      <p:cNvPr id="588" name="Rounded Rectangle 587">
                        <a:extLst>
                          <a:ext uri="{FF2B5EF4-FFF2-40B4-BE49-F238E27FC236}">
                            <a16:creationId xmlns:a16="http://schemas.microsoft.com/office/drawing/2014/main" id="{8882817B-D5C3-FAAB-64EE-03E99CE5ACBB}"/>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89" name="Rounded Rectangle 588">
                        <a:extLst>
                          <a:ext uri="{FF2B5EF4-FFF2-40B4-BE49-F238E27FC236}">
                            <a16:creationId xmlns:a16="http://schemas.microsoft.com/office/drawing/2014/main" id="{A70BD8D7-B72E-8CCF-5B48-F72BC7F7F035}"/>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grpSp>
        <p:sp>
          <p:nvSpPr>
            <p:cNvPr id="723" name="Rounded Rectangle 722">
              <a:extLst>
                <a:ext uri="{FF2B5EF4-FFF2-40B4-BE49-F238E27FC236}">
                  <a16:creationId xmlns:a16="http://schemas.microsoft.com/office/drawing/2014/main" id="{C537998D-4F42-9135-0D2B-8EE955C7E1EB}"/>
                </a:ext>
              </a:extLst>
            </p:cNvPr>
            <p:cNvSpPr/>
            <p:nvPr/>
          </p:nvSpPr>
          <p:spPr>
            <a:xfrm>
              <a:off x="4769085" y="5637363"/>
              <a:ext cx="512320" cy="533628"/>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4" name="Rounded Rectangle 723">
              <a:extLst>
                <a:ext uri="{FF2B5EF4-FFF2-40B4-BE49-F238E27FC236}">
                  <a16:creationId xmlns:a16="http://schemas.microsoft.com/office/drawing/2014/main" id="{0CE1CEEA-7B51-2AA6-DE86-F2CAB1E5EFB3}"/>
                </a:ext>
              </a:extLst>
            </p:cNvPr>
            <p:cNvSpPr/>
            <p:nvPr/>
          </p:nvSpPr>
          <p:spPr>
            <a:xfrm>
              <a:off x="4776288" y="5278727"/>
              <a:ext cx="477945" cy="324395"/>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5" name="Rounded Rectangle 724">
              <a:extLst>
                <a:ext uri="{FF2B5EF4-FFF2-40B4-BE49-F238E27FC236}">
                  <a16:creationId xmlns:a16="http://schemas.microsoft.com/office/drawing/2014/main" id="{ADB52513-279B-B666-CF74-6A732DE899D0}"/>
                </a:ext>
              </a:extLst>
            </p:cNvPr>
            <p:cNvSpPr/>
            <p:nvPr/>
          </p:nvSpPr>
          <p:spPr>
            <a:xfrm>
              <a:off x="6450212" y="5738761"/>
              <a:ext cx="395642" cy="430124"/>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6" name="Rounded Rectangle 725">
              <a:extLst>
                <a:ext uri="{FF2B5EF4-FFF2-40B4-BE49-F238E27FC236}">
                  <a16:creationId xmlns:a16="http://schemas.microsoft.com/office/drawing/2014/main" id="{0AE323DA-F466-CAF9-A6A6-9AC3952559EE}"/>
                </a:ext>
              </a:extLst>
            </p:cNvPr>
            <p:cNvSpPr/>
            <p:nvPr/>
          </p:nvSpPr>
          <p:spPr>
            <a:xfrm>
              <a:off x="6450885" y="5497239"/>
              <a:ext cx="400049" cy="179532"/>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7" name="Rounded Rectangle 726">
              <a:extLst>
                <a:ext uri="{FF2B5EF4-FFF2-40B4-BE49-F238E27FC236}">
                  <a16:creationId xmlns:a16="http://schemas.microsoft.com/office/drawing/2014/main" id="{846C8AC4-0C40-516E-5CFB-EB580A37EECD}"/>
                </a:ext>
              </a:extLst>
            </p:cNvPr>
            <p:cNvSpPr/>
            <p:nvPr/>
          </p:nvSpPr>
          <p:spPr>
            <a:xfrm>
              <a:off x="7579229" y="5728957"/>
              <a:ext cx="483161" cy="430124"/>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8" name="Rounded Rectangle 727">
              <a:extLst>
                <a:ext uri="{FF2B5EF4-FFF2-40B4-BE49-F238E27FC236}">
                  <a16:creationId xmlns:a16="http://schemas.microsoft.com/office/drawing/2014/main" id="{02C3896F-4FFB-617F-4B18-28457F96D03E}"/>
                </a:ext>
              </a:extLst>
            </p:cNvPr>
            <p:cNvSpPr/>
            <p:nvPr/>
          </p:nvSpPr>
          <p:spPr>
            <a:xfrm>
              <a:off x="7579903" y="5418897"/>
              <a:ext cx="469867" cy="248070"/>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cxnSp>
          <p:nvCxnSpPr>
            <p:cNvPr id="729" name="Straight Arrow Connector 728">
              <a:extLst>
                <a:ext uri="{FF2B5EF4-FFF2-40B4-BE49-F238E27FC236}">
                  <a16:creationId xmlns:a16="http://schemas.microsoft.com/office/drawing/2014/main" id="{59E638E5-837D-7EC2-7FD7-4F5FA4F11280}"/>
                </a:ext>
              </a:extLst>
            </p:cNvPr>
            <p:cNvCxnSpPr>
              <a:cxnSpLocks/>
              <a:endCxn id="242" idx="0"/>
            </p:cNvCxnSpPr>
            <p:nvPr/>
          </p:nvCxnSpPr>
          <p:spPr>
            <a:xfrm flipH="1">
              <a:off x="6955004" y="2048719"/>
              <a:ext cx="0" cy="264997"/>
            </a:xfrm>
            <a:prstGeom prst="straightConnector1">
              <a:avLst/>
            </a:prstGeom>
            <a:noFill/>
            <a:ln w="38100" cap="flat" cmpd="sng" algn="ctr">
              <a:solidFill>
                <a:schemeClr val="tx1"/>
              </a:solidFill>
              <a:prstDash val="solid"/>
              <a:miter lim="800000"/>
              <a:headEnd type="none"/>
              <a:tailEnd type="arrow"/>
            </a:ln>
            <a:effectLst/>
          </p:spPr>
        </p:cxnSp>
        <p:sp>
          <p:nvSpPr>
            <p:cNvPr id="730" name="TextBox 729">
              <a:extLst>
                <a:ext uri="{FF2B5EF4-FFF2-40B4-BE49-F238E27FC236}">
                  <a16:creationId xmlns:a16="http://schemas.microsoft.com/office/drawing/2014/main" id="{B0994CCE-FD67-9150-C08D-D6ED3DBA7862}"/>
                </a:ext>
              </a:extLst>
            </p:cNvPr>
            <p:cNvSpPr txBox="1"/>
            <p:nvPr/>
          </p:nvSpPr>
          <p:spPr>
            <a:xfrm>
              <a:off x="4405925" y="5742527"/>
              <a:ext cx="12191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1" name="TextBox 730">
              <a:extLst>
                <a:ext uri="{FF2B5EF4-FFF2-40B4-BE49-F238E27FC236}">
                  <a16:creationId xmlns:a16="http://schemas.microsoft.com/office/drawing/2014/main" id="{05235E89-6298-B319-44B8-83DCDD22087E}"/>
                </a:ext>
              </a:extLst>
            </p:cNvPr>
            <p:cNvSpPr txBox="1"/>
            <p:nvPr/>
          </p:nvSpPr>
          <p:spPr>
            <a:xfrm>
              <a:off x="6167419" y="5831680"/>
              <a:ext cx="98324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2" name="TextBox 731">
              <a:extLst>
                <a:ext uri="{FF2B5EF4-FFF2-40B4-BE49-F238E27FC236}">
                  <a16:creationId xmlns:a16="http://schemas.microsoft.com/office/drawing/2014/main" id="{A3E16034-C728-29B5-EB44-67A0F7A07CE0}"/>
                </a:ext>
              </a:extLst>
            </p:cNvPr>
            <p:cNvSpPr txBox="1"/>
            <p:nvPr/>
          </p:nvSpPr>
          <p:spPr>
            <a:xfrm>
              <a:off x="7326936" y="5801099"/>
              <a:ext cx="98324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3" name="TextBox 732">
              <a:extLst>
                <a:ext uri="{FF2B5EF4-FFF2-40B4-BE49-F238E27FC236}">
                  <a16:creationId xmlns:a16="http://schemas.microsoft.com/office/drawing/2014/main" id="{257E7E13-73B3-7DD3-D68D-73635342507E}"/>
                </a:ext>
              </a:extLst>
            </p:cNvPr>
            <p:cNvSpPr txBox="1"/>
            <p:nvPr/>
          </p:nvSpPr>
          <p:spPr>
            <a:xfrm>
              <a:off x="4407768" y="5262640"/>
              <a:ext cx="12191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34" name="TextBox 733">
              <a:extLst>
                <a:ext uri="{FF2B5EF4-FFF2-40B4-BE49-F238E27FC236}">
                  <a16:creationId xmlns:a16="http://schemas.microsoft.com/office/drawing/2014/main" id="{2AD30534-E694-ADB8-B0CE-2DB9401564C9}"/>
                </a:ext>
              </a:extLst>
            </p:cNvPr>
            <p:cNvSpPr txBox="1"/>
            <p:nvPr/>
          </p:nvSpPr>
          <p:spPr>
            <a:xfrm>
              <a:off x="7185924" y="5368936"/>
              <a:ext cx="12191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35" name="TextBox 734">
              <a:extLst>
                <a:ext uri="{FF2B5EF4-FFF2-40B4-BE49-F238E27FC236}">
                  <a16:creationId xmlns:a16="http://schemas.microsoft.com/office/drawing/2014/main" id="{CB4C4FD5-F284-DA24-D8FB-209D16FD708B}"/>
                </a:ext>
              </a:extLst>
            </p:cNvPr>
            <p:cNvSpPr txBox="1"/>
            <p:nvPr/>
          </p:nvSpPr>
          <p:spPr>
            <a:xfrm>
              <a:off x="6018577" y="5426615"/>
              <a:ext cx="12191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200" b="1" i="0" u="none" strike="noStrike" kern="1200" cap="none" spc="0" normalizeH="0" baseline="0" noProof="0" dirty="0">
                <a:ln>
                  <a:noFill/>
                </a:ln>
                <a:solidFill>
                  <a:srgbClr val="000000"/>
                </a:solidFill>
                <a:effectLst/>
                <a:uLnTx/>
                <a:uFillTx/>
                <a:latin typeface="Gill Sans MT"/>
                <a:ea typeface="+mn-ea"/>
                <a:cs typeface="Gill Sans MT"/>
              </a:endParaRPr>
            </a:p>
          </p:txBody>
        </p:sp>
      </p:grpSp>
      <p:sp>
        <p:nvSpPr>
          <p:cNvPr id="338" name="TextBox 337">
            <a:extLst>
              <a:ext uri="{FF2B5EF4-FFF2-40B4-BE49-F238E27FC236}">
                <a16:creationId xmlns:a16="http://schemas.microsoft.com/office/drawing/2014/main" id="{EED186B8-00D4-1A69-1814-B6AC07C544FB}"/>
              </a:ext>
            </a:extLst>
          </p:cNvPr>
          <p:cNvSpPr txBox="1"/>
          <p:nvPr/>
        </p:nvSpPr>
        <p:spPr>
          <a:xfrm>
            <a:off x="5072391" y="6482274"/>
            <a:ext cx="360406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Heterogeneous Accelerators</a:t>
            </a:r>
          </a:p>
        </p:txBody>
      </p:sp>
      <p:sp>
        <p:nvSpPr>
          <p:cNvPr id="3" name="Slide Number Placeholder 2">
            <a:extLst>
              <a:ext uri="{FF2B5EF4-FFF2-40B4-BE49-F238E27FC236}">
                <a16:creationId xmlns:a16="http://schemas.microsoft.com/office/drawing/2014/main" id="{3CA027E2-88A1-2A91-0B35-486202386090}"/>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49</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393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In-Memory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98662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Gill Sans MT"/>
              </a:rPr>
              <a:t>Identifying Layer Families</a:t>
            </a:r>
            <a:endParaRPr lang="en-US" sz="4000" dirty="0">
              <a:latin typeface="Gill Sans MT"/>
              <a:cs typeface="Gill Sans MT"/>
            </a:endParaRPr>
          </a:p>
        </p:txBody>
      </p:sp>
      <p:grpSp>
        <p:nvGrpSpPr>
          <p:cNvPr id="49" name="Group 48"/>
          <p:cNvGrpSpPr/>
          <p:nvPr/>
        </p:nvGrpSpPr>
        <p:grpSpPr>
          <a:xfrm>
            <a:off x="5952" y="1562072"/>
            <a:ext cx="9138048" cy="3252993"/>
            <a:chOff x="-381000" y="1828800"/>
            <a:chExt cx="10134600" cy="3383266"/>
          </a:xfrm>
        </p:grpSpPr>
        <p:graphicFrame>
          <p:nvGraphicFramePr>
            <p:cNvPr id="65" name="Chart 64"/>
            <p:cNvGraphicFramePr>
              <a:graphicFrameLocks/>
            </p:cNvGraphicFramePr>
            <p:nvPr/>
          </p:nvGraphicFramePr>
          <p:xfrm>
            <a:off x="-381000" y="2364257"/>
            <a:ext cx="5410200" cy="28478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7" name="Chart 66"/>
            <p:cNvGraphicFramePr>
              <a:graphicFrameLocks/>
            </p:cNvGraphicFramePr>
            <p:nvPr/>
          </p:nvGraphicFramePr>
          <p:xfrm>
            <a:off x="2342776" y="1828800"/>
            <a:ext cx="7410824" cy="3383266"/>
          </p:xfrm>
          <a:graphic>
            <a:graphicData uri="http://schemas.openxmlformats.org/drawingml/2006/chart">
              <c:chart xmlns:c="http://schemas.openxmlformats.org/drawingml/2006/chart" xmlns:r="http://schemas.openxmlformats.org/officeDocument/2006/relationships" r:id="rId4"/>
            </a:graphicData>
          </a:graphic>
        </p:graphicFrame>
      </p:grpSp>
      <p:sp>
        <p:nvSpPr>
          <p:cNvPr id="73" name="Rectangle 72"/>
          <p:cNvSpPr/>
          <p:nvPr/>
        </p:nvSpPr>
        <p:spPr>
          <a:xfrm>
            <a:off x="-27384" y="891749"/>
            <a:ext cx="9171384" cy="830997"/>
          </a:xfrm>
          <a:prstGeom prst="rect">
            <a:avLst/>
          </a:prstGeom>
          <a:solidFill>
            <a:srgbClr val="1F497D">
              <a:lumMod val="75000"/>
            </a:srgb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Key observation:  the majority of layers group into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a small number of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layer families</a:t>
            </a:r>
          </a:p>
        </p:txBody>
      </p:sp>
      <p:pic>
        <p:nvPicPr>
          <p:cNvPr id="30" name="Picture 29" descr="safari.png"/>
          <p:cNvPicPr>
            <a:picLocks noChangeAspect="1"/>
          </p:cNvPicPr>
          <p:nvPr/>
        </p:nvPicPr>
        <p:blipFill>
          <a:blip r:embed="rId5" cstate="print"/>
          <a:stretch>
            <a:fillRect/>
          </a:stretch>
        </p:blipFill>
        <p:spPr>
          <a:xfrm>
            <a:off x="76200" y="6580445"/>
            <a:ext cx="959296" cy="277563"/>
          </a:xfrm>
          <a:prstGeom prst="rect">
            <a:avLst/>
          </a:prstGeom>
        </p:spPr>
      </p:pic>
      <p:sp>
        <p:nvSpPr>
          <p:cNvPr id="31" name="Shape 6"/>
          <p:cNvSpPr/>
          <p:nvPr/>
        </p:nvSpPr>
        <p:spPr>
          <a:xfrm>
            <a:off x="1066918" y="2302956"/>
            <a:ext cx="1426873" cy="808840"/>
          </a:xfrm>
          <a:prstGeom prst="ellipse">
            <a:avLst/>
          </a:prstGeom>
          <a:solidFill>
            <a:srgbClr val="008000">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2" name="Shape 6"/>
          <p:cNvSpPr/>
          <p:nvPr/>
        </p:nvSpPr>
        <p:spPr>
          <a:xfrm>
            <a:off x="2217765" y="2942387"/>
            <a:ext cx="708444" cy="601250"/>
          </a:xfrm>
          <a:prstGeom prst="ellipse">
            <a:avLst/>
          </a:prstGeom>
          <a:solidFill>
            <a:srgbClr val="AF9CD3">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8" name="Shape 6"/>
          <p:cNvSpPr/>
          <p:nvPr/>
        </p:nvSpPr>
        <p:spPr>
          <a:xfrm>
            <a:off x="7632443" y="2935049"/>
            <a:ext cx="687072" cy="460913"/>
          </a:xfrm>
          <a:prstGeom prst="ellipse">
            <a:avLst/>
          </a:prstGeom>
          <a:solidFill>
            <a:srgbClr val="AF9CD3">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9" name="Shape 6"/>
          <p:cNvSpPr/>
          <p:nvPr/>
        </p:nvSpPr>
        <p:spPr>
          <a:xfrm>
            <a:off x="7495029" y="2366229"/>
            <a:ext cx="1099314" cy="576157"/>
          </a:xfrm>
          <a:prstGeom prst="ellipse">
            <a:avLst/>
          </a:prstGeom>
          <a:solidFill>
            <a:srgbClr val="008000">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41" name="TextBox 40"/>
          <p:cNvSpPr txBox="1"/>
          <p:nvPr/>
        </p:nvSpPr>
        <p:spPr>
          <a:xfrm>
            <a:off x="2249271" y="2174696"/>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1</a:t>
            </a:r>
          </a:p>
        </p:txBody>
      </p:sp>
      <p:sp>
        <p:nvSpPr>
          <p:cNvPr id="42" name="TextBox 41"/>
          <p:cNvSpPr txBox="1"/>
          <p:nvPr/>
        </p:nvSpPr>
        <p:spPr>
          <a:xfrm>
            <a:off x="2688503" y="2664306"/>
            <a:ext cx="95026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2</a:t>
            </a:r>
          </a:p>
        </p:txBody>
      </p:sp>
      <p:sp>
        <p:nvSpPr>
          <p:cNvPr id="43" name="TextBox 42"/>
          <p:cNvSpPr txBox="1"/>
          <p:nvPr/>
        </p:nvSpPr>
        <p:spPr>
          <a:xfrm>
            <a:off x="3351257" y="370735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3</a:t>
            </a:r>
          </a:p>
        </p:txBody>
      </p:sp>
      <p:sp>
        <p:nvSpPr>
          <p:cNvPr id="44" name="TextBox 43"/>
          <p:cNvSpPr txBox="1"/>
          <p:nvPr/>
        </p:nvSpPr>
        <p:spPr>
          <a:xfrm>
            <a:off x="3256701" y="3347871"/>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4</a:t>
            </a:r>
          </a:p>
        </p:txBody>
      </p:sp>
      <p:sp>
        <p:nvSpPr>
          <p:cNvPr id="45" name="TextBox 44"/>
          <p:cNvSpPr txBox="1"/>
          <p:nvPr/>
        </p:nvSpPr>
        <p:spPr>
          <a:xfrm>
            <a:off x="1015216" y="380630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5</a:t>
            </a:r>
          </a:p>
        </p:txBody>
      </p:sp>
      <p:sp>
        <p:nvSpPr>
          <p:cNvPr id="46" name="TextBox 45"/>
          <p:cNvSpPr txBox="1"/>
          <p:nvPr/>
        </p:nvSpPr>
        <p:spPr>
          <a:xfrm>
            <a:off x="6614216" y="2286413"/>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1</a:t>
            </a:r>
          </a:p>
        </p:txBody>
      </p:sp>
      <p:sp>
        <p:nvSpPr>
          <p:cNvPr id="47" name="TextBox 46"/>
          <p:cNvSpPr txBox="1"/>
          <p:nvPr/>
        </p:nvSpPr>
        <p:spPr>
          <a:xfrm>
            <a:off x="8256625" y="309293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2</a:t>
            </a:r>
          </a:p>
        </p:txBody>
      </p:sp>
      <p:sp>
        <p:nvSpPr>
          <p:cNvPr id="74" name="TextBox 73"/>
          <p:cNvSpPr txBox="1"/>
          <p:nvPr/>
        </p:nvSpPr>
        <p:spPr>
          <a:xfrm>
            <a:off x="5449121" y="3707351"/>
            <a:ext cx="10143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 Family 3</a:t>
            </a:r>
          </a:p>
        </p:txBody>
      </p:sp>
      <p:sp>
        <p:nvSpPr>
          <p:cNvPr id="75" name="TextBox 74"/>
          <p:cNvSpPr txBox="1"/>
          <p:nvPr/>
        </p:nvSpPr>
        <p:spPr>
          <a:xfrm>
            <a:off x="7665434" y="3806300"/>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4</a:t>
            </a:r>
          </a:p>
        </p:txBody>
      </p:sp>
      <p:sp>
        <p:nvSpPr>
          <p:cNvPr id="76" name="TextBox 75"/>
          <p:cNvSpPr txBox="1"/>
          <p:nvPr/>
        </p:nvSpPr>
        <p:spPr>
          <a:xfrm>
            <a:off x="5412474" y="2677611"/>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5</a:t>
            </a:r>
          </a:p>
        </p:txBody>
      </p:sp>
      <p:sp>
        <p:nvSpPr>
          <p:cNvPr id="50" name="Rectangle 49">
            <a:extLst>
              <a:ext uri="{FF2B5EF4-FFF2-40B4-BE49-F238E27FC236}">
                <a16:creationId xmlns:a16="http://schemas.microsoft.com/office/drawing/2014/main" id="{3F94557C-B89D-7E4A-B40F-76541E46A55C}"/>
              </a:ext>
            </a:extLst>
          </p:cNvPr>
          <p:cNvSpPr/>
          <p:nvPr/>
        </p:nvSpPr>
        <p:spPr>
          <a:xfrm>
            <a:off x="0" y="5010360"/>
            <a:ext cx="9144000" cy="707886"/>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Families 1 &amp; 2: low parameter footprint, high data reuse and MAC intensity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000" b="1" i="0" u="sng" strike="noStrike" kern="1200" cap="none" spc="0" normalizeH="0" baseline="0" noProof="0" dirty="0">
                <a:ln>
                  <a:noFill/>
                </a:ln>
                <a:solidFill>
                  <a:srgbClr val="1400FF"/>
                </a:solidFill>
                <a:effectLst/>
                <a:uLnTx/>
                <a:uFillTx/>
                <a:latin typeface="Gill Sans MT"/>
                <a:ea typeface="+mn-ea"/>
                <a:cs typeface="Gill Sans MT"/>
              </a:rPr>
              <a:t>compute-centric layers </a:t>
            </a:r>
          </a:p>
        </p:txBody>
      </p:sp>
      <p:sp>
        <p:nvSpPr>
          <p:cNvPr id="51" name="Rectangle 50">
            <a:extLst>
              <a:ext uri="{FF2B5EF4-FFF2-40B4-BE49-F238E27FC236}">
                <a16:creationId xmlns:a16="http://schemas.microsoft.com/office/drawing/2014/main" id="{F4868B78-0048-9444-90F3-49FC75078E01}"/>
              </a:ext>
            </a:extLst>
          </p:cNvPr>
          <p:cNvSpPr/>
          <p:nvPr/>
        </p:nvSpPr>
        <p:spPr>
          <a:xfrm>
            <a:off x="-89210" y="5795402"/>
            <a:ext cx="9322420" cy="707886"/>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Families 3, 4 &amp; 5: high parameter footprint, low data reuse and MAC intensity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000" b="1" i="0" u="sng" strike="noStrike" kern="1200" cap="none" spc="0" normalizeH="0" baseline="0" noProof="0" dirty="0">
                <a:ln>
                  <a:noFill/>
                </a:ln>
                <a:solidFill>
                  <a:srgbClr val="C00000"/>
                </a:solidFill>
                <a:effectLst/>
                <a:uLnTx/>
                <a:uFillTx/>
                <a:latin typeface="Gill Sans MT"/>
                <a:ea typeface="+mn-ea"/>
                <a:cs typeface="Gill Sans MT"/>
              </a:rPr>
              <a:t>data-centric layers </a:t>
            </a:r>
          </a:p>
        </p:txBody>
      </p:sp>
      <p:sp>
        <p:nvSpPr>
          <p:cNvPr id="52" name="Shape 6">
            <a:extLst>
              <a:ext uri="{FF2B5EF4-FFF2-40B4-BE49-F238E27FC236}">
                <a16:creationId xmlns:a16="http://schemas.microsoft.com/office/drawing/2014/main" id="{761AA1BC-DB0E-6A43-BADD-CD0630CDFA74}"/>
              </a:ext>
            </a:extLst>
          </p:cNvPr>
          <p:cNvSpPr/>
          <p:nvPr/>
        </p:nvSpPr>
        <p:spPr>
          <a:xfrm>
            <a:off x="1023068" y="3120043"/>
            <a:ext cx="963339" cy="808857"/>
          </a:xfrm>
          <a:prstGeom prst="ellipse">
            <a:avLst/>
          </a:prstGeom>
          <a:solidFill>
            <a:schemeClr val="accent2">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3" name="Shape 6">
            <a:extLst>
              <a:ext uri="{FF2B5EF4-FFF2-40B4-BE49-F238E27FC236}">
                <a16:creationId xmlns:a16="http://schemas.microsoft.com/office/drawing/2014/main" id="{1336FFF0-A59E-6649-AC1F-80C81F20C20D}"/>
              </a:ext>
            </a:extLst>
          </p:cNvPr>
          <p:cNvSpPr/>
          <p:nvPr/>
        </p:nvSpPr>
        <p:spPr>
          <a:xfrm>
            <a:off x="2560665" y="3395961"/>
            <a:ext cx="755778" cy="453574"/>
          </a:xfrm>
          <a:prstGeom prst="ellipse">
            <a:avLst/>
          </a:prstGeom>
          <a:solidFill>
            <a:schemeClr val="accent1">
              <a:lumMod val="40000"/>
              <a:lumOff val="6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4" name="Shape 6">
            <a:extLst>
              <a:ext uri="{FF2B5EF4-FFF2-40B4-BE49-F238E27FC236}">
                <a16:creationId xmlns:a16="http://schemas.microsoft.com/office/drawing/2014/main" id="{3F2E7EA1-CAB2-754F-A54F-EEA8BFD8345D}"/>
              </a:ext>
            </a:extLst>
          </p:cNvPr>
          <p:cNvSpPr/>
          <p:nvPr/>
        </p:nvSpPr>
        <p:spPr>
          <a:xfrm>
            <a:off x="2475026" y="3979523"/>
            <a:ext cx="1475624" cy="453574"/>
          </a:xfrm>
          <a:prstGeom prst="ellipse">
            <a:avLst/>
          </a:prstGeom>
          <a:solidFill>
            <a:schemeClr val="accent3">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5" name="Shape 6">
            <a:extLst>
              <a:ext uri="{FF2B5EF4-FFF2-40B4-BE49-F238E27FC236}">
                <a16:creationId xmlns:a16="http://schemas.microsoft.com/office/drawing/2014/main" id="{9C05C8D2-398F-CE4C-B144-4EB147D4AE23}"/>
              </a:ext>
            </a:extLst>
          </p:cNvPr>
          <p:cNvSpPr/>
          <p:nvPr/>
        </p:nvSpPr>
        <p:spPr>
          <a:xfrm>
            <a:off x="6121238" y="2979581"/>
            <a:ext cx="961900" cy="806235"/>
          </a:xfrm>
          <a:prstGeom prst="ellipse">
            <a:avLst/>
          </a:prstGeom>
          <a:solidFill>
            <a:schemeClr val="accent2">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6" name="Shape 6">
            <a:extLst>
              <a:ext uri="{FF2B5EF4-FFF2-40B4-BE49-F238E27FC236}">
                <a16:creationId xmlns:a16="http://schemas.microsoft.com/office/drawing/2014/main" id="{691E53D5-A970-724D-B4B0-9BF84CF1B671}"/>
              </a:ext>
            </a:extLst>
          </p:cNvPr>
          <p:cNvSpPr/>
          <p:nvPr/>
        </p:nvSpPr>
        <p:spPr>
          <a:xfrm>
            <a:off x="7357966" y="3332241"/>
            <a:ext cx="824485" cy="510422"/>
          </a:xfrm>
          <a:prstGeom prst="ellipse">
            <a:avLst/>
          </a:prstGeom>
          <a:solidFill>
            <a:schemeClr val="accent1">
              <a:lumMod val="40000"/>
              <a:lumOff val="6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7" name="Shape 6">
            <a:extLst>
              <a:ext uri="{FF2B5EF4-FFF2-40B4-BE49-F238E27FC236}">
                <a16:creationId xmlns:a16="http://schemas.microsoft.com/office/drawing/2014/main" id="{8FF45997-CF6D-E04E-B504-612631B11C2C}"/>
              </a:ext>
            </a:extLst>
          </p:cNvPr>
          <p:cNvSpPr/>
          <p:nvPr/>
        </p:nvSpPr>
        <p:spPr>
          <a:xfrm>
            <a:off x="6139551" y="3987479"/>
            <a:ext cx="1613144" cy="369332"/>
          </a:xfrm>
          <a:prstGeom prst="ellipse">
            <a:avLst/>
          </a:prstGeom>
          <a:solidFill>
            <a:schemeClr val="accent3">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 name="Slide Number Placeholder 2">
            <a:extLst>
              <a:ext uri="{FF2B5EF4-FFF2-40B4-BE49-F238E27FC236}">
                <a16:creationId xmlns:a16="http://schemas.microsoft.com/office/drawing/2014/main" id="{432760A8-EE16-FD3E-871D-C78E11596965}"/>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50</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629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500"/>
                                        <p:tgtEl>
                                          <p:spTgt spid="7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5"/>
                                        </p:tgtEl>
                                        <p:attrNameLst>
                                          <p:attrName>style.visibility</p:attrName>
                                        </p:attrNameLst>
                                      </p:cBhvr>
                                      <p:to>
                                        <p:strVal val="visible"/>
                                      </p:to>
                                    </p:set>
                                    <p:animEffect transition="in" filter="fade">
                                      <p:cBhvr>
                                        <p:cTn id="68" dur="500"/>
                                        <p:tgtEl>
                                          <p:spTgt spid="7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fade">
                                      <p:cBhvr>
                                        <p:cTn id="77" dur="500"/>
                                        <p:tgtEl>
                                          <p:spTgt spid="7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31" grpId="0" animBg="1"/>
      <p:bldP spid="32" grpId="0" animBg="1"/>
      <p:bldP spid="38" grpId="0" animBg="1"/>
      <p:bldP spid="39" grpId="0" animBg="1"/>
      <p:bldP spid="41" grpId="0"/>
      <p:bldP spid="42" grpId="0"/>
      <p:bldP spid="43" grpId="0"/>
      <p:bldP spid="44" grpId="0"/>
      <p:bldP spid="45" grpId="0"/>
      <p:bldP spid="46" grpId="0"/>
      <p:bldP spid="47" grpId="0"/>
      <p:bldP spid="74" grpId="0"/>
      <p:bldP spid="75" grpId="0"/>
      <p:bldP spid="76" grpId="0"/>
      <p:bldP spid="50" grpId="0" animBg="1"/>
      <p:bldP spid="51" grpId="0" animBg="1"/>
      <p:bldP spid="52" grpId="0" animBg="1"/>
      <p:bldP spid="53" grpId="0" animBg="1"/>
      <p:bldP spid="54" grpId="0" animBg="1"/>
      <p:bldP spid="55" grpId="0" animBg="1"/>
      <p:bldP spid="56" grpId="0" animBg="1"/>
      <p:bldP spid="5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hart 30"/>
          <p:cNvGraphicFramePr>
            <a:graphicFrameLocks/>
          </p:cNvGraphicFramePr>
          <p:nvPr/>
        </p:nvGraphicFramePr>
        <p:xfrm>
          <a:off x="-2" y="914400"/>
          <a:ext cx="9144001" cy="47640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Mensa: Energy Reduction</a:t>
            </a:r>
          </a:p>
        </p:txBody>
      </p:sp>
      <p:sp>
        <p:nvSpPr>
          <p:cNvPr id="3" name="Content Placeholder 2"/>
          <p:cNvSpPr>
            <a:spLocks noGrp="1"/>
          </p:cNvSpPr>
          <p:nvPr>
            <p:ph idx="1"/>
          </p:nvPr>
        </p:nvSpPr>
        <p:spPr>
          <a:xfrm>
            <a:off x="152400" y="990600"/>
            <a:ext cx="8610600" cy="5562600"/>
          </a:xfrm>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p:txBody>
      </p:sp>
      <p:pic>
        <p:nvPicPr>
          <p:cNvPr id="55" name="Picture 54"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4" name="Rectangle 3">
            <a:extLst>
              <a:ext uri="{FF2B5EF4-FFF2-40B4-BE49-F238E27FC236}">
                <a16:creationId xmlns:a16="http://schemas.microsoft.com/office/drawing/2014/main" id="{0924A528-0F27-354B-9D3B-E5E0990277DC}"/>
              </a:ext>
            </a:extLst>
          </p:cNvPr>
          <p:cNvSpPr/>
          <p:nvPr/>
        </p:nvSpPr>
        <p:spPr>
          <a:xfrm>
            <a:off x="8252748" y="1524965"/>
            <a:ext cx="807542" cy="2268638"/>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6" name="Rectangle 15"/>
          <p:cNvSpPr/>
          <p:nvPr/>
        </p:nvSpPr>
        <p:spPr>
          <a:xfrm>
            <a:off x="0" y="5574028"/>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Mensa-G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reduces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energy consumption</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by </a:t>
            </a:r>
            <a:r>
              <a:rPr kumimoji="0" lang="en-US" sz="2200" b="1" i="0" u="none" strike="noStrike" kern="1200" cap="none" spc="0" normalizeH="0" baseline="0" noProof="0" dirty="0">
                <a:ln>
                  <a:noFill/>
                </a:ln>
                <a:solidFill>
                  <a:srgbClr val="800000"/>
                </a:solidFill>
                <a:effectLst/>
                <a:uLnTx/>
                <a:uFillTx/>
                <a:latin typeface="Gill Sans MT"/>
                <a:ea typeface="+mn-ea"/>
                <a:cs typeface="Gill Sans MT"/>
              </a:rPr>
              <a:t>3.0X</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compared to the b</a:t>
            </a:r>
            <a:r>
              <a:rPr kumimoji="0" lang="en-US" sz="2200" b="1" i="0" u="none" strike="noStrike" kern="1200" cap="none" spc="0" normalizeH="0" baseline="0" noProof="0" dirty="0" err="1">
                <a:ln>
                  <a:noFill/>
                </a:ln>
                <a:solidFill>
                  <a:prstClr val="black"/>
                </a:solidFill>
                <a:effectLst/>
                <a:uLnTx/>
                <a:uFillTx/>
                <a:latin typeface="Gill Sans MT"/>
                <a:ea typeface="+mn-ea"/>
                <a:cs typeface="Gill Sans MT"/>
              </a:rPr>
              <a:t>aseline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Edge TPU</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5" name="Slide Number Placeholder 2">
            <a:extLst>
              <a:ext uri="{FF2B5EF4-FFF2-40B4-BE49-F238E27FC236}">
                <a16:creationId xmlns:a16="http://schemas.microsoft.com/office/drawing/2014/main" id="{E6691D2E-35A4-1505-1AD2-49C1A26223D4}"/>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51</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74795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3418D-7EBC-6E49-B29F-0EA10489873B}"/>
              </a:ext>
            </a:extLst>
          </p:cNvPr>
          <p:cNvSpPr>
            <a:spLocks noGrp="1"/>
          </p:cNvSpPr>
          <p:nvPr>
            <p:ph type="title"/>
          </p:nvPr>
        </p:nvSpPr>
        <p:spPr>
          <a:xfrm>
            <a:off x="-180528" y="0"/>
            <a:ext cx="9324528" cy="914400"/>
          </a:xfrm>
        </p:spPr>
        <p:txBody>
          <a:bodyPr/>
          <a:lstStyle/>
          <a:p>
            <a:r>
              <a:rPr lang="en-US" dirty="0">
                <a:cs typeface="Gill Sans MT"/>
              </a:rPr>
              <a:t>Mensa:  Throughput Improvement</a:t>
            </a:r>
            <a:endParaRPr lang="en-US" dirty="0"/>
          </a:p>
        </p:txBody>
      </p:sp>
      <p:graphicFrame>
        <p:nvGraphicFramePr>
          <p:cNvPr id="5" name="Chart 4">
            <a:extLst>
              <a:ext uri="{FF2B5EF4-FFF2-40B4-BE49-F238E27FC236}">
                <a16:creationId xmlns:a16="http://schemas.microsoft.com/office/drawing/2014/main" id="{BE1E04B2-EC0B-B94C-B3F7-89B88275AC02}"/>
              </a:ext>
            </a:extLst>
          </p:cNvPr>
          <p:cNvGraphicFramePr>
            <a:graphicFrameLocks/>
          </p:cNvGraphicFramePr>
          <p:nvPr/>
        </p:nvGraphicFramePr>
        <p:xfrm>
          <a:off x="78059" y="1315844"/>
          <a:ext cx="8854067" cy="3328639"/>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9BDB0528-AD7D-A04C-8818-3BD6732E71E2}"/>
              </a:ext>
            </a:extLst>
          </p:cNvPr>
          <p:cNvGrpSpPr/>
          <p:nvPr/>
        </p:nvGrpSpPr>
        <p:grpSpPr>
          <a:xfrm>
            <a:off x="7983341" y="2014654"/>
            <a:ext cx="780583" cy="2202696"/>
            <a:chOff x="7983341" y="2014654"/>
            <a:chExt cx="780583" cy="2202696"/>
          </a:xfrm>
        </p:grpSpPr>
        <p:sp>
          <p:nvSpPr>
            <p:cNvPr id="6" name="Rectangle 5">
              <a:extLst>
                <a:ext uri="{FF2B5EF4-FFF2-40B4-BE49-F238E27FC236}">
                  <a16:creationId xmlns:a16="http://schemas.microsoft.com/office/drawing/2014/main" id="{CEA71EC2-6BD0-4749-8C25-DA7721984886}"/>
                </a:ext>
              </a:extLst>
            </p:cNvPr>
            <p:cNvSpPr/>
            <p:nvPr/>
          </p:nvSpPr>
          <p:spPr>
            <a:xfrm>
              <a:off x="7983341" y="2014654"/>
              <a:ext cx="780583" cy="2202696"/>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8" name="Straight Connector 7">
              <a:extLst>
                <a:ext uri="{FF2B5EF4-FFF2-40B4-BE49-F238E27FC236}">
                  <a16:creationId xmlns:a16="http://schemas.microsoft.com/office/drawing/2014/main" id="{8B64A95E-30F8-784F-AA4B-5911031EBC04}"/>
                </a:ext>
              </a:extLst>
            </p:cNvPr>
            <p:cNvCxnSpPr>
              <a:cxnSpLocks/>
            </p:cNvCxnSpPr>
            <p:nvPr/>
          </p:nvCxnSpPr>
          <p:spPr>
            <a:xfrm>
              <a:off x="7985119" y="2014654"/>
              <a:ext cx="0" cy="2202696"/>
            </a:xfrm>
            <a:prstGeom prst="line">
              <a:avLst/>
            </a:prstGeom>
            <a:ln w="2540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996EDD6-A4A8-234E-BAEA-A835D6A1A6D0}"/>
              </a:ext>
            </a:extLst>
          </p:cNvPr>
          <p:cNvSpPr/>
          <p:nvPr/>
        </p:nvSpPr>
        <p:spPr>
          <a:xfrm>
            <a:off x="0" y="5183962"/>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Mensa-G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improves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inference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throughput </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by </a:t>
            </a:r>
            <a:r>
              <a:rPr kumimoji="0" lang="en-US" sz="2200" b="1" i="0" u="none" strike="noStrike" kern="1200" cap="none" spc="0" normalizeH="0" baseline="0" noProof="0" dirty="0">
                <a:ln>
                  <a:noFill/>
                </a:ln>
                <a:solidFill>
                  <a:srgbClr val="800000"/>
                </a:solidFill>
                <a:effectLst/>
                <a:uLnTx/>
                <a:uFillTx/>
                <a:latin typeface="Gill Sans MT"/>
                <a:ea typeface="+mn-ea"/>
                <a:cs typeface="Gill Sans MT"/>
              </a:rPr>
              <a:t>3.1X</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compared to the baseline Edge TPU</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2" name="Rounded Rectangle 11">
            <a:extLst>
              <a:ext uri="{FF2B5EF4-FFF2-40B4-BE49-F238E27FC236}">
                <a16:creationId xmlns:a16="http://schemas.microsoft.com/office/drawing/2014/main" id="{01BB238C-7DBC-5F42-A763-C84E7B326159}"/>
              </a:ext>
            </a:extLst>
          </p:cNvPr>
          <p:cNvSpPr/>
          <p:nvPr/>
        </p:nvSpPr>
        <p:spPr bwMode="auto">
          <a:xfrm>
            <a:off x="8039099" y="3124200"/>
            <a:ext cx="651411" cy="1188720"/>
          </a:xfrm>
          <a:prstGeom prst="roundRect">
            <a:avLst>
              <a:gd name="adj" fmla="val 16667"/>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pic>
        <p:nvPicPr>
          <p:cNvPr id="15" name="Picture 14" descr="safari.png">
            <a:extLst>
              <a:ext uri="{FF2B5EF4-FFF2-40B4-BE49-F238E27FC236}">
                <a16:creationId xmlns:a16="http://schemas.microsoft.com/office/drawing/2014/main" id="{F54B8D23-07AD-6F41-94E7-0F3D487C84AD}"/>
              </a:ext>
            </a:extLst>
          </p:cNvPr>
          <p:cNvPicPr>
            <a:picLocks noChangeAspect="1"/>
          </p:cNvPicPr>
          <p:nvPr/>
        </p:nvPicPr>
        <p:blipFill>
          <a:blip r:embed="rId4" cstate="print"/>
          <a:stretch>
            <a:fillRect/>
          </a:stretch>
        </p:blipFill>
        <p:spPr>
          <a:xfrm>
            <a:off x="76200" y="6580445"/>
            <a:ext cx="959296" cy="277563"/>
          </a:xfrm>
          <a:prstGeom prst="rect">
            <a:avLst/>
          </a:prstGeom>
        </p:spPr>
      </p:pic>
      <p:sp>
        <p:nvSpPr>
          <p:cNvPr id="3" name="Slide Number Placeholder 2">
            <a:extLst>
              <a:ext uri="{FF2B5EF4-FFF2-40B4-BE49-F238E27FC236}">
                <a16:creationId xmlns:a16="http://schemas.microsoft.com/office/drawing/2014/main" id="{9857A0E0-B364-2049-9E0E-489501FCB7C9}"/>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52</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0695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Mensa: Highly-Efficient ML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spTree>
    <p:extLst>
      <p:ext uri="{BB962C8B-B14F-4D97-AF65-F5344CB8AC3E}">
        <p14:creationId xmlns:p14="http://schemas.microsoft.com/office/powerpoint/2010/main" val="258383261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Data-Intensive Workloads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"PIM-Enabled Instructions: A Low-Overhead, Locality-Aware Processing-in-Memory Architecture"</a:t>
            </a:r>
            <a:br>
              <a:rPr lang="en-US" dirty="0">
                <a:solidFill>
                  <a:srgbClr val="0432FF"/>
                </a:solidFill>
              </a:rPr>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
        <p:nvSpPr>
          <p:cNvPr id="4" name="Slide Number Placeholder 2">
            <a:extLst>
              <a:ext uri="{FF2B5EF4-FFF2-40B4-BE49-F238E27FC236}">
                <a16:creationId xmlns:a16="http://schemas.microsoft.com/office/drawing/2014/main" id="{41AD204D-B46F-E060-D227-C98FA4DA1A60}"/>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54</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8367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Processing Near Memory</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dirty="0"/>
              <a:t>Gagandeep Singh, Mohammed </a:t>
            </a:r>
            <a:r>
              <a:rPr lang="en-US" sz="1800" dirty="0" err="1"/>
              <a:t>Alser</a:t>
            </a:r>
            <a:r>
              <a:rPr lang="en-US" sz="1800" dirty="0"/>
              <a:t>, </a:t>
            </a:r>
            <a:r>
              <a:rPr lang="en-US" sz="1800" dirty="0" err="1"/>
              <a:t>Damla</a:t>
            </a:r>
            <a:r>
              <a:rPr lang="en-US" sz="1800" dirty="0"/>
              <a:t> </a:t>
            </a:r>
            <a:r>
              <a:rPr lang="en-US" sz="1800" dirty="0" err="1"/>
              <a:t>Senol</a:t>
            </a:r>
            <a:r>
              <a:rPr lang="en-US" sz="1800" dirty="0"/>
              <a:t> Cali, </a:t>
            </a:r>
            <a:r>
              <a:rPr lang="en-US" sz="1800" dirty="0" err="1"/>
              <a:t>Dionysios</a:t>
            </a:r>
            <a:r>
              <a:rPr lang="en-US" sz="1800" dirty="0"/>
              <a:t> Diamantopoulos, Juan Gómez-Luna, Henk </a:t>
            </a:r>
            <a:r>
              <a:rPr lang="en-US" sz="1800" dirty="0" err="1"/>
              <a:t>Corporaal</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"FPGA-based Near-Memory Acceleration of Modern Data-Intensive Applications"</a:t>
            </a:r>
            <a:br>
              <a:rPr lang="en-US" sz="1800" dirty="0">
                <a:solidFill>
                  <a:srgbClr val="0000FF"/>
                </a:solidFill>
              </a:rPr>
            </a:br>
            <a:r>
              <a:rPr lang="en-US" sz="1800" i="1" dirty="0">
                <a:hlinkClick r:id="rId3"/>
              </a:rPr>
              <a:t>IEEE Micro</a:t>
            </a:r>
            <a:r>
              <a:rPr lang="en-US" sz="1800" i="1" dirty="0"/>
              <a:t> (</a:t>
            </a:r>
            <a:r>
              <a:rPr lang="en-US" sz="1800" b="1" i="1" dirty="0"/>
              <a:t>IEEE MICRO</a:t>
            </a:r>
            <a:r>
              <a:rPr lang="en-US" sz="1800" i="1" dirty="0"/>
              <a:t>)</a:t>
            </a:r>
            <a:r>
              <a:rPr lang="en-US" sz="1800" dirty="0"/>
              <a:t>, 2021.</a:t>
            </a:r>
          </a:p>
          <a:p>
            <a:pPr marL="0" indent="0">
              <a:buNone/>
            </a:pPr>
            <a:endParaRPr lang="en-US" sz="1800" dirty="0"/>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976632BB-F849-E647-8BF3-F204B162FC6D}"/>
              </a:ext>
            </a:extLst>
          </p:cNvPr>
          <p:cNvPicPr>
            <a:picLocks noChangeAspect="1"/>
          </p:cNvPicPr>
          <p:nvPr/>
        </p:nvPicPr>
        <p:blipFill>
          <a:blip r:embed="rId4"/>
          <a:stretch>
            <a:fillRect/>
          </a:stretch>
        </p:blipFill>
        <p:spPr>
          <a:xfrm>
            <a:off x="0" y="2836915"/>
            <a:ext cx="9144000" cy="3472405"/>
          </a:xfrm>
          <a:prstGeom prst="rect">
            <a:avLst/>
          </a:prstGeom>
        </p:spPr>
      </p:pic>
    </p:spTree>
    <p:extLst>
      <p:ext uri="{BB962C8B-B14F-4D97-AF65-F5344CB8AC3E}">
        <p14:creationId xmlns:p14="http://schemas.microsoft.com/office/powerpoint/2010/main" val="23580816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26876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Processing-in-Memory </a:t>
            </a:r>
          </a:p>
          <a:p>
            <a:pPr marL="0" indent="0" algn="ctr" eaLnBrk="1" hangingPunct="1">
              <a:buNone/>
            </a:pPr>
            <a:r>
              <a:rPr lang="en-US" sz="6000" dirty="0">
                <a:solidFill>
                  <a:srgbClr val="FF0000"/>
                </a:solidFill>
                <a:latin typeface="Tahoma" charset="0"/>
                <a:ea typeface="ＭＳ Ｐゴシック" charset="0"/>
                <a:cs typeface="ＭＳ Ｐゴシック" charset="0"/>
              </a:rPr>
              <a:t>in the Real World</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83819808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Processing-in-Memory Landscape Today</a:t>
            </a:r>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065916" y="6509127"/>
            <a:ext cx="49359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This does not include many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251932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5510073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UPMEM Memory Modules</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E19: 8 chips DIMM (1 rank). DPUs @ 267 MHz</a:t>
            </a:r>
          </a:p>
          <a:p>
            <a:r>
              <a:rPr lang="en-US" sz="2600" dirty="0"/>
              <a:t>P21: 16 chips DIMM (2 ranks). DPUs @ 350 MHz</a:t>
            </a:r>
          </a:p>
        </p:txBody>
      </p:sp>
      <p:pic>
        <p:nvPicPr>
          <p:cNvPr id="6" name="Picture 5">
            <a:extLst>
              <a:ext uri="{FF2B5EF4-FFF2-40B4-BE49-F238E27FC236}">
                <a16:creationId xmlns:a16="http://schemas.microsoft.com/office/drawing/2014/main" id="{515C2AE4-3B3A-DE4A-A3A4-2A8ADB7D2F47}"/>
              </a:ext>
            </a:extLst>
          </p:cNvPr>
          <p:cNvPicPr>
            <a:picLocks noChangeAspect="1"/>
          </p:cNvPicPr>
          <p:nvPr/>
        </p:nvPicPr>
        <p:blipFill>
          <a:blip r:embed="rId3"/>
          <a:stretch>
            <a:fillRect/>
          </a:stretch>
        </p:blipFill>
        <p:spPr>
          <a:xfrm>
            <a:off x="1724637" y="2058625"/>
            <a:ext cx="5694726" cy="4141619"/>
          </a:xfrm>
          <a:prstGeom prst="rect">
            <a:avLst/>
          </a:prstGeom>
        </p:spPr>
      </p:pic>
      <p:sp>
        <p:nvSpPr>
          <p:cNvPr id="5" name="TextBox 4">
            <a:extLst>
              <a:ext uri="{FF2B5EF4-FFF2-40B4-BE49-F238E27FC236}">
                <a16:creationId xmlns:a16="http://schemas.microsoft.com/office/drawing/2014/main" id="{9FFAC973-70A2-804A-B666-069E89D6CF82}"/>
              </a:ext>
            </a:extLst>
          </p:cNvPr>
          <p:cNvSpPr txBox="1"/>
          <p:nvPr/>
        </p:nvSpPr>
        <p:spPr>
          <a:xfrm>
            <a:off x="3996362" y="6479300"/>
            <a:ext cx="11512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hlinkClick r:id="rId4"/>
              </a:rPr>
              <a:t>www.upmem.com</a:t>
            </a:r>
            <a:endPar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1810439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15659136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a:bodyPr>
          <a:lstStyle/>
          <a:p>
            <a:r>
              <a:rPr lang="en-US" dirty="0"/>
              <a:t>2,560-DPU Processing-in-Memory System</a:t>
            </a:r>
          </a:p>
        </p:txBody>
      </p:sp>
      <p:pic>
        <p:nvPicPr>
          <p:cNvPr id="4" name="Picture 3">
            <a:extLst>
              <a:ext uri="{FF2B5EF4-FFF2-40B4-BE49-F238E27FC236}">
                <a16:creationId xmlns:a16="http://schemas.microsoft.com/office/drawing/2014/main" id="{36E8E657-497E-D34D-9E02-328862033C12}"/>
              </a:ext>
            </a:extLst>
          </p:cNvPr>
          <p:cNvPicPr>
            <a:picLocks noChangeAspect="1"/>
          </p:cNvPicPr>
          <p:nvPr/>
        </p:nvPicPr>
        <p:blipFill>
          <a:blip r:embed="rId3"/>
          <a:stretch>
            <a:fillRect/>
          </a:stretch>
        </p:blipFill>
        <p:spPr>
          <a:xfrm>
            <a:off x="2979309" y="903296"/>
            <a:ext cx="5851473" cy="5573704"/>
          </a:xfrm>
          <a:prstGeom prst="rect">
            <a:avLst/>
          </a:prstGeom>
        </p:spPr>
      </p:pic>
      <p:pic>
        <p:nvPicPr>
          <p:cNvPr id="12" name="Picture 11">
            <a:extLst>
              <a:ext uri="{FF2B5EF4-FFF2-40B4-BE49-F238E27FC236}">
                <a16:creationId xmlns:a16="http://schemas.microsoft.com/office/drawing/2014/main" id="{D3106EDF-1A4E-6145-9E03-9FF99CE57DC6}"/>
              </a:ext>
            </a:extLst>
          </p:cNvPr>
          <p:cNvPicPr>
            <a:picLocks noChangeAspect="1"/>
          </p:cNvPicPr>
          <p:nvPr/>
        </p:nvPicPr>
        <p:blipFill>
          <a:blip r:embed="rId4"/>
          <a:stretch>
            <a:fillRect/>
          </a:stretch>
        </p:blipFill>
        <p:spPr>
          <a:xfrm>
            <a:off x="3920245" y="2904293"/>
            <a:ext cx="3012711" cy="2118984"/>
          </a:xfrm>
          <a:prstGeom prst="rect">
            <a:avLst/>
          </a:prstGeom>
        </p:spPr>
      </p:pic>
      <p:pic>
        <p:nvPicPr>
          <p:cNvPr id="14" name="Picture 13">
            <a:extLst>
              <a:ext uri="{FF2B5EF4-FFF2-40B4-BE49-F238E27FC236}">
                <a16:creationId xmlns:a16="http://schemas.microsoft.com/office/drawing/2014/main" id="{BE0F6870-38D1-E447-9353-7D4BF29084F6}"/>
              </a:ext>
            </a:extLst>
          </p:cNvPr>
          <p:cNvPicPr>
            <a:picLocks noChangeAspect="1"/>
          </p:cNvPicPr>
          <p:nvPr/>
        </p:nvPicPr>
        <p:blipFill>
          <a:blip r:embed="rId5"/>
          <a:stretch>
            <a:fillRect/>
          </a:stretch>
        </p:blipFill>
        <p:spPr>
          <a:xfrm>
            <a:off x="6549230" y="1674985"/>
            <a:ext cx="2066388" cy="919299"/>
          </a:xfrm>
          <a:prstGeom prst="rect">
            <a:avLst/>
          </a:prstGeom>
        </p:spPr>
      </p:pic>
      <p:pic>
        <p:nvPicPr>
          <p:cNvPr id="16" name="Picture 15">
            <a:extLst>
              <a:ext uri="{FF2B5EF4-FFF2-40B4-BE49-F238E27FC236}">
                <a16:creationId xmlns:a16="http://schemas.microsoft.com/office/drawing/2014/main" id="{CB32921E-5AA3-B844-8F27-9D5D6227F59C}"/>
              </a:ext>
            </a:extLst>
          </p:cNvPr>
          <p:cNvPicPr>
            <a:picLocks noChangeAspect="1"/>
          </p:cNvPicPr>
          <p:nvPr/>
        </p:nvPicPr>
        <p:blipFill>
          <a:blip r:embed="rId6"/>
          <a:stretch>
            <a:fillRect/>
          </a:stretch>
        </p:blipFill>
        <p:spPr>
          <a:xfrm>
            <a:off x="3138623" y="3439859"/>
            <a:ext cx="2592924" cy="2001694"/>
          </a:xfrm>
          <a:prstGeom prst="rect">
            <a:avLst/>
          </a:prstGeom>
        </p:spPr>
      </p:pic>
      <p:pic>
        <p:nvPicPr>
          <p:cNvPr id="18" name="Picture 17">
            <a:extLst>
              <a:ext uri="{FF2B5EF4-FFF2-40B4-BE49-F238E27FC236}">
                <a16:creationId xmlns:a16="http://schemas.microsoft.com/office/drawing/2014/main" id="{56C4920E-CFD7-B344-BBAC-B77FDC25C719}"/>
              </a:ext>
            </a:extLst>
          </p:cNvPr>
          <p:cNvPicPr>
            <a:picLocks noChangeAspect="1"/>
          </p:cNvPicPr>
          <p:nvPr/>
        </p:nvPicPr>
        <p:blipFill>
          <a:blip r:embed="rId7"/>
          <a:stretch>
            <a:fillRect/>
          </a:stretch>
        </p:blipFill>
        <p:spPr>
          <a:xfrm>
            <a:off x="5987595" y="1887464"/>
            <a:ext cx="2070100" cy="868519"/>
          </a:xfrm>
          <a:prstGeom prst="rect">
            <a:avLst/>
          </a:prstGeom>
        </p:spPr>
      </p:pic>
      <p:pic>
        <p:nvPicPr>
          <p:cNvPr id="23" name="Picture 22">
            <a:extLst>
              <a:ext uri="{FF2B5EF4-FFF2-40B4-BE49-F238E27FC236}">
                <a16:creationId xmlns:a16="http://schemas.microsoft.com/office/drawing/2014/main" id="{4EEC4595-5C2B-D74E-A7AB-93038825B54C}"/>
              </a:ext>
            </a:extLst>
          </p:cNvPr>
          <p:cNvPicPr>
            <a:picLocks noChangeAspect="1"/>
          </p:cNvPicPr>
          <p:nvPr/>
        </p:nvPicPr>
        <p:blipFill>
          <a:blip r:embed="rId8"/>
          <a:stretch>
            <a:fillRect/>
          </a:stretch>
        </p:blipFill>
        <p:spPr>
          <a:xfrm>
            <a:off x="4721083" y="2294202"/>
            <a:ext cx="2809502" cy="1458000"/>
          </a:xfrm>
          <a:prstGeom prst="rect">
            <a:avLst/>
          </a:prstGeom>
        </p:spPr>
      </p:pic>
      <p:pic>
        <p:nvPicPr>
          <p:cNvPr id="25" name="Picture 24">
            <a:extLst>
              <a:ext uri="{FF2B5EF4-FFF2-40B4-BE49-F238E27FC236}">
                <a16:creationId xmlns:a16="http://schemas.microsoft.com/office/drawing/2014/main" id="{5F31B5F0-E7C8-A94D-A239-6162094D42FE}"/>
              </a:ext>
            </a:extLst>
          </p:cNvPr>
          <p:cNvPicPr>
            <a:picLocks noChangeAspect="1"/>
          </p:cNvPicPr>
          <p:nvPr/>
        </p:nvPicPr>
        <p:blipFill>
          <a:blip r:embed="rId9"/>
          <a:stretch>
            <a:fillRect/>
          </a:stretch>
        </p:blipFill>
        <p:spPr>
          <a:xfrm>
            <a:off x="5552690" y="2066443"/>
            <a:ext cx="2320496" cy="1008022"/>
          </a:xfrm>
          <a:prstGeom prst="rect">
            <a:avLst/>
          </a:prstGeom>
        </p:spPr>
      </p:pic>
      <p:grpSp>
        <p:nvGrpSpPr>
          <p:cNvPr id="31" name="Group 30">
            <a:extLst>
              <a:ext uri="{FF2B5EF4-FFF2-40B4-BE49-F238E27FC236}">
                <a16:creationId xmlns:a16="http://schemas.microsoft.com/office/drawing/2014/main" id="{705FFEEB-275A-6D48-A0BA-4952CDBF4E51}"/>
              </a:ext>
            </a:extLst>
          </p:cNvPr>
          <p:cNvGrpSpPr/>
          <p:nvPr/>
        </p:nvGrpSpPr>
        <p:grpSpPr>
          <a:xfrm>
            <a:off x="6813095" y="975827"/>
            <a:ext cx="2281552" cy="1398315"/>
            <a:chOff x="5480050" y="921748"/>
            <a:chExt cx="2281552" cy="1398315"/>
          </a:xfrm>
        </p:grpSpPr>
        <p:pic>
          <p:nvPicPr>
            <p:cNvPr id="27" name="Picture 26">
              <a:extLst>
                <a:ext uri="{FF2B5EF4-FFF2-40B4-BE49-F238E27FC236}">
                  <a16:creationId xmlns:a16="http://schemas.microsoft.com/office/drawing/2014/main" id="{C6CE7DF7-C4B4-D04D-8FF2-ED61BC62C0A6}"/>
                </a:ext>
              </a:extLst>
            </p:cNvPr>
            <p:cNvPicPr>
              <a:picLocks noChangeAspect="1"/>
            </p:cNvPicPr>
            <p:nvPr/>
          </p:nvPicPr>
          <p:blipFill>
            <a:blip r:embed="rId10"/>
            <a:stretch>
              <a:fillRect/>
            </a:stretch>
          </p:blipFill>
          <p:spPr>
            <a:xfrm>
              <a:off x="5480050" y="1249462"/>
              <a:ext cx="2120900" cy="750472"/>
            </a:xfrm>
            <a:prstGeom prst="rect">
              <a:avLst/>
            </a:prstGeom>
          </p:spPr>
        </p:pic>
        <p:sp>
          <p:nvSpPr>
            <p:cNvPr id="29" name="Rectangle 28">
              <a:extLst>
                <a:ext uri="{FF2B5EF4-FFF2-40B4-BE49-F238E27FC236}">
                  <a16:creationId xmlns:a16="http://schemas.microsoft.com/office/drawing/2014/main" id="{14550289-053A-BA48-9FBD-B9F4A7CC5957}"/>
                </a:ext>
              </a:extLst>
            </p:cNvPr>
            <p:cNvSpPr/>
            <p:nvPr/>
          </p:nvSpPr>
          <p:spPr>
            <a:xfrm>
              <a:off x="7506375" y="921748"/>
              <a:ext cx="255227"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36" name="Group 35">
            <a:extLst>
              <a:ext uri="{FF2B5EF4-FFF2-40B4-BE49-F238E27FC236}">
                <a16:creationId xmlns:a16="http://schemas.microsoft.com/office/drawing/2014/main" id="{E61AF7B0-9D5C-3D46-B511-5F0408593525}"/>
              </a:ext>
            </a:extLst>
          </p:cNvPr>
          <p:cNvGrpSpPr/>
          <p:nvPr/>
        </p:nvGrpSpPr>
        <p:grpSpPr>
          <a:xfrm>
            <a:off x="2111632" y="3614951"/>
            <a:ext cx="3211780" cy="2660400"/>
            <a:chOff x="778587" y="3625968"/>
            <a:chExt cx="3211780" cy="2660400"/>
          </a:xfrm>
        </p:grpSpPr>
        <p:pic>
          <p:nvPicPr>
            <p:cNvPr id="35" name="Picture 34">
              <a:extLst>
                <a:ext uri="{FF2B5EF4-FFF2-40B4-BE49-F238E27FC236}">
                  <a16:creationId xmlns:a16="http://schemas.microsoft.com/office/drawing/2014/main" id="{70E57DCB-2F0D-BD41-A724-67B83D67B578}"/>
                </a:ext>
              </a:extLst>
            </p:cNvPr>
            <p:cNvPicPr>
              <a:picLocks noChangeAspect="1"/>
            </p:cNvPicPr>
            <p:nvPr/>
          </p:nvPicPr>
          <p:blipFill>
            <a:blip r:embed="rId11"/>
            <a:stretch>
              <a:fillRect/>
            </a:stretch>
          </p:blipFill>
          <p:spPr>
            <a:xfrm>
              <a:off x="922110" y="3625968"/>
              <a:ext cx="3068257" cy="2660400"/>
            </a:xfrm>
            <a:prstGeom prst="rect">
              <a:avLst/>
            </a:prstGeom>
          </p:spPr>
        </p:pic>
        <p:sp>
          <p:nvSpPr>
            <p:cNvPr id="28" name="Rectangle 27">
              <a:extLst>
                <a:ext uri="{FF2B5EF4-FFF2-40B4-BE49-F238E27FC236}">
                  <a16:creationId xmlns:a16="http://schemas.microsoft.com/office/drawing/2014/main" id="{89138301-4BD6-DD49-9B22-015A6C780208}"/>
                </a:ext>
              </a:extLst>
            </p:cNvPr>
            <p:cNvSpPr/>
            <p:nvPr/>
          </p:nvSpPr>
          <p:spPr>
            <a:xfrm>
              <a:off x="778587" y="3625968"/>
              <a:ext cx="853178"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pic>
        <p:nvPicPr>
          <p:cNvPr id="17" name="Picture 16">
            <a:extLst>
              <a:ext uri="{FF2B5EF4-FFF2-40B4-BE49-F238E27FC236}">
                <a16:creationId xmlns:a16="http://schemas.microsoft.com/office/drawing/2014/main" id="{50ADAA6C-C5FB-CB44-A9E6-6E964C8200AA}"/>
              </a:ext>
            </a:extLst>
          </p:cNvPr>
          <p:cNvPicPr>
            <a:picLocks noChangeAspect="1"/>
          </p:cNvPicPr>
          <p:nvPr/>
        </p:nvPicPr>
        <p:blipFill>
          <a:blip r:embed="rId12"/>
          <a:stretch>
            <a:fillRect/>
          </a:stretch>
        </p:blipFill>
        <p:spPr>
          <a:xfrm>
            <a:off x="166062" y="990600"/>
            <a:ext cx="2729538" cy="3213445"/>
          </a:xfrm>
          <a:prstGeom prst="rect">
            <a:avLst/>
          </a:prstGeom>
        </p:spPr>
      </p:pic>
      <p:sp>
        <p:nvSpPr>
          <p:cNvPr id="19" name="Slide Number Placeholder 3">
            <a:extLst>
              <a:ext uri="{FF2B5EF4-FFF2-40B4-BE49-F238E27FC236}">
                <a16:creationId xmlns:a16="http://schemas.microsoft.com/office/drawing/2014/main" id="{DD0B0116-900A-2E42-B946-6D64B4AF6111}"/>
              </a:ext>
            </a:extLst>
          </p:cNvPr>
          <p:cNvSpPr>
            <a:spLocks noGrp="1"/>
          </p:cNvSpPr>
          <p:nvPr>
            <p:ph type="sldNum" sz="quarter" idx="11"/>
          </p:nvPr>
        </p:nvSpPr>
        <p:spPr>
          <a:xfrm>
            <a:off x="6777038" y="631825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3" name="TextBox 2">
            <a:extLst>
              <a:ext uri="{FF2B5EF4-FFF2-40B4-BE49-F238E27FC236}">
                <a16:creationId xmlns:a16="http://schemas.microsoft.com/office/drawing/2014/main" id="{4A498B5C-ED8C-5E45-ADFE-D336315F8238}"/>
              </a:ext>
            </a:extLst>
          </p:cNvPr>
          <p:cNvSpPr txBox="1"/>
          <p:nvPr/>
        </p:nvSpPr>
        <p:spPr>
          <a:xfrm>
            <a:off x="2514600" y="6516469"/>
            <a:ext cx="4742004"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13">
                  <a:extLst>
                    <a:ext uri="{A12FA001-AC4F-418D-AE19-62706E023703}">
                      <ahyp:hlinkClr xmlns:ahyp="http://schemas.microsoft.com/office/drawing/2018/hyperlinkcolor" val="tx"/>
                    </a:ext>
                  </a:extLst>
                </a:hlinkClick>
              </a:rPr>
              <a:t>https://arxiv.org/pdf/2105.03814.pdf</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20" name="Picture 19">
            <a:extLst>
              <a:ext uri="{FF2B5EF4-FFF2-40B4-BE49-F238E27FC236}">
                <a16:creationId xmlns:a16="http://schemas.microsoft.com/office/drawing/2014/main" id="{D1C71662-8A7A-2045-B226-D20EE146E943}"/>
              </a:ext>
            </a:extLst>
          </p:cNvPr>
          <p:cNvPicPr>
            <a:picLocks noChangeAspect="1"/>
          </p:cNvPicPr>
          <p:nvPr/>
        </p:nvPicPr>
        <p:blipFill>
          <a:blip r:embed="rId14"/>
          <a:stretch>
            <a:fillRect/>
          </a:stretch>
        </p:blipFill>
        <p:spPr>
          <a:xfrm>
            <a:off x="166062" y="4367231"/>
            <a:ext cx="2405112" cy="2420032"/>
          </a:xfrm>
          <a:prstGeom prst="rect">
            <a:avLst/>
          </a:prstGeom>
        </p:spPr>
      </p:pic>
    </p:spTree>
    <p:extLst>
      <p:ext uri="{BB962C8B-B14F-4D97-AF65-F5344CB8AC3E}">
        <p14:creationId xmlns:p14="http://schemas.microsoft.com/office/powerpoint/2010/main" val="48267421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sp>
        <p:nvSpPr>
          <p:cNvPr id="6" name="Slide Number Placeholder 2">
            <a:extLst>
              <a:ext uri="{FF2B5EF4-FFF2-40B4-BE49-F238E27FC236}">
                <a16:creationId xmlns:a16="http://schemas.microsoft.com/office/drawing/2014/main" id="{F7A72460-CC74-7D76-5ABB-9AE9979241A0}"/>
              </a:ext>
            </a:extLst>
          </p:cNvPr>
          <p:cNvSpPr txBox="1">
            <a:spLocks/>
          </p:cNvSpPr>
          <p:nvPr/>
        </p:nvSpPr>
        <p:spPr>
          <a:xfrm>
            <a:off x="7006213" y="6453336"/>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61</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8995905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Understanding a Modern PIM Architecture</a:t>
            </a:r>
          </a:p>
        </p:txBody>
      </p:sp>
      <p:pic>
        <p:nvPicPr>
          <p:cNvPr id="3" name="Picture 2">
            <a:extLst>
              <a:ext uri="{FF2B5EF4-FFF2-40B4-BE49-F238E27FC236}">
                <a16:creationId xmlns:a16="http://schemas.microsoft.com/office/drawing/2014/main" id="{5AE2DC3F-D55F-A442-8922-084467A414D2}"/>
              </a:ext>
            </a:extLst>
          </p:cNvPr>
          <p:cNvPicPr>
            <a:picLocks noChangeAspect="1"/>
          </p:cNvPicPr>
          <p:nvPr/>
        </p:nvPicPr>
        <p:blipFill>
          <a:blip r:embed="rId3"/>
          <a:stretch>
            <a:fillRect/>
          </a:stretch>
        </p:blipFill>
        <p:spPr>
          <a:xfrm>
            <a:off x="0" y="1268760"/>
            <a:ext cx="9144000" cy="4033049"/>
          </a:xfrm>
          <a:prstGeom prst="rect">
            <a:avLst/>
          </a:prstGeom>
        </p:spPr>
      </p:pic>
      <p:sp>
        <p:nvSpPr>
          <p:cNvPr id="5" name="Subtitle 1">
            <a:extLst>
              <a:ext uri="{FF2B5EF4-FFF2-40B4-BE49-F238E27FC236}">
                <a16:creationId xmlns:a16="http://schemas.microsoft.com/office/drawing/2014/main" id="{CB9DA8F8-FC8B-B715-1A5B-06010ACBBBEC}"/>
              </a:ext>
            </a:extLst>
          </p:cNvPr>
          <p:cNvSpPr txBox="1">
            <a:spLocks/>
          </p:cNvSpPr>
          <p:nvPr/>
        </p:nvSpPr>
        <p:spPr>
          <a:xfrm>
            <a:off x="1106731" y="5525569"/>
            <a:ext cx="6858000" cy="80399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https://arxiv.org/pdf/2105.03814.pdf</a:t>
            </a:r>
            <a:endPar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https://github.com/CMU-SAFARI/prim-benchmarks</a:t>
            </a:r>
            <a:endPar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4" name="Slide Number Placeholder 2">
            <a:extLst>
              <a:ext uri="{FF2B5EF4-FFF2-40B4-BE49-F238E27FC236}">
                <a16:creationId xmlns:a16="http://schemas.microsoft.com/office/drawing/2014/main" id="{86AE731C-6852-ED33-6EBA-C502580389EA}"/>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62</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6450582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322C-BB72-CE42-B0AA-57E423944272}"/>
              </a:ext>
            </a:extLst>
          </p:cNvPr>
          <p:cNvSpPr>
            <a:spLocks noGrp="1"/>
          </p:cNvSpPr>
          <p:nvPr>
            <p:ph type="title"/>
          </p:nvPr>
        </p:nvSpPr>
        <p:spPr/>
        <p:txBody>
          <a:bodyPr>
            <a:normAutofit fontScale="90000"/>
          </a:bodyPr>
          <a:lstStyle/>
          <a:p>
            <a:r>
              <a:rPr lang="en-US" dirty="0" err="1"/>
              <a:t>PrIM</a:t>
            </a:r>
            <a:r>
              <a:rPr lang="en-US" dirty="0"/>
              <a:t> Benchmarks: Application Domains</a:t>
            </a:r>
          </a:p>
        </p:txBody>
      </p:sp>
      <p:graphicFrame>
        <p:nvGraphicFramePr>
          <p:cNvPr id="7" name="Content Placeholder 6">
            <a:extLst>
              <a:ext uri="{FF2B5EF4-FFF2-40B4-BE49-F238E27FC236}">
                <a16:creationId xmlns:a16="http://schemas.microsoft.com/office/drawing/2014/main" id="{D42219D4-777D-6E42-9BED-8AB0204C0E42}"/>
              </a:ext>
            </a:extLst>
          </p:cNvPr>
          <p:cNvGraphicFramePr>
            <a:graphicFrameLocks noGrp="1"/>
          </p:cNvGraphicFramePr>
          <p:nvPr>
            <p:ph idx="1"/>
          </p:nvPr>
        </p:nvGraphicFramePr>
        <p:xfrm>
          <a:off x="168275" y="936626"/>
          <a:ext cx="8894763" cy="5431517"/>
        </p:xfrm>
        <a:graphic>
          <a:graphicData uri="http://schemas.openxmlformats.org/drawingml/2006/table">
            <a:tbl>
              <a:tblPr firstRow="1" bandRow="1">
                <a:tableStyleId>{9DCAF9ED-07DC-4A11-8D7F-57B35C25682E}</a:tableStyleId>
              </a:tblPr>
              <a:tblGrid>
                <a:gridCol w="2964921">
                  <a:extLst>
                    <a:ext uri="{9D8B030D-6E8A-4147-A177-3AD203B41FA5}">
                      <a16:colId xmlns:a16="http://schemas.microsoft.com/office/drawing/2014/main" val="1839206127"/>
                    </a:ext>
                  </a:extLst>
                </a:gridCol>
                <a:gridCol w="4165675">
                  <a:extLst>
                    <a:ext uri="{9D8B030D-6E8A-4147-A177-3AD203B41FA5}">
                      <a16:colId xmlns:a16="http://schemas.microsoft.com/office/drawing/2014/main" val="3573282612"/>
                    </a:ext>
                  </a:extLst>
                </a:gridCol>
                <a:gridCol w="1764167">
                  <a:extLst>
                    <a:ext uri="{9D8B030D-6E8A-4147-A177-3AD203B41FA5}">
                      <a16:colId xmlns:a16="http://schemas.microsoft.com/office/drawing/2014/main" val="362133022"/>
                    </a:ext>
                  </a:extLst>
                </a:gridCol>
              </a:tblGrid>
              <a:tr h="319501">
                <a:tc>
                  <a:txBody>
                    <a:bodyPr/>
                    <a:lstStyle/>
                    <a:p>
                      <a:r>
                        <a:rPr lang="en-US" sz="1400" dirty="0">
                          <a:latin typeface="Candara" panose="020E0502030303020204" pitchFamily="34" charset="0"/>
                        </a:rPr>
                        <a:t>Domain</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Benchmark</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Short name</a:t>
                      </a:r>
                      <a:endParaRPr lang="en-US" sz="1400" dirty="0">
                        <a:solidFill>
                          <a:schemeClr val="bg1"/>
                        </a:solidFill>
                        <a:latin typeface="Candara" panose="020E0502030303020204" pitchFamily="34" charset="0"/>
                      </a:endParaRPr>
                    </a:p>
                  </a:txBody>
                  <a:tcPr/>
                </a:tc>
                <a:extLst>
                  <a:ext uri="{0D108BD9-81ED-4DB2-BD59-A6C34878D82A}">
                    <a16:rowId xmlns:a16="http://schemas.microsoft.com/office/drawing/2014/main" val="2894804337"/>
                  </a:ext>
                </a:extLst>
              </a:tr>
              <a:tr h="319501">
                <a:tc rowSpan="2">
                  <a:txBody>
                    <a:bodyPr/>
                    <a:lstStyle/>
                    <a:p>
                      <a:r>
                        <a:rPr lang="en-US" sz="1400" dirty="0">
                          <a:latin typeface="Candara" panose="020E0502030303020204" pitchFamily="34" charset="0"/>
                        </a:rPr>
                        <a:t>Dense linear algebra</a:t>
                      </a:r>
                    </a:p>
                  </a:txBody>
                  <a:tcPr anchor="ctr"/>
                </a:tc>
                <a:tc>
                  <a:txBody>
                    <a:bodyPr/>
                    <a:lstStyle/>
                    <a:p>
                      <a:r>
                        <a:rPr lang="en-US" sz="1400" dirty="0">
                          <a:latin typeface="Candara" panose="020E0502030303020204" pitchFamily="34" charset="0"/>
                        </a:rPr>
                        <a:t>Vector Addition</a:t>
                      </a:r>
                    </a:p>
                  </a:txBody>
                  <a:tcPr/>
                </a:tc>
                <a:tc>
                  <a:txBody>
                    <a:bodyPr/>
                    <a:lstStyle/>
                    <a:p>
                      <a:r>
                        <a:rPr lang="en-US" sz="1400" dirty="0">
                          <a:latin typeface="Candara" panose="020E0502030303020204" pitchFamily="34" charset="0"/>
                        </a:rPr>
                        <a:t>VA</a:t>
                      </a:r>
                    </a:p>
                  </a:txBody>
                  <a:tcPr/>
                </a:tc>
                <a:extLst>
                  <a:ext uri="{0D108BD9-81ED-4DB2-BD59-A6C34878D82A}">
                    <a16:rowId xmlns:a16="http://schemas.microsoft.com/office/drawing/2014/main" val="4290190206"/>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Matrix-Vector Multiply</a:t>
                      </a:r>
                    </a:p>
                  </a:txBody>
                  <a:tcPr/>
                </a:tc>
                <a:tc>
                  <a:txBody>
                    <a:bodyPr/>
                    <a:lstStyle/>
                    <a:p>
                      <a:r>
                        <a:rPr lang="en-US" sz="1400" dirty="0">
                          <a:latin typeface="Candara" panose="020E0502030303020204" pitchFamily="34" charset="0"/>
                        </a:rPr>
                        <a:t>GEMV</a:t>
                      </a:r>
                    </a:p>
                  </a:txBody>
                  <a:tcPr/>
                </a:tc>
                <a:extLst>
                  <a:ext uri="{0D108BD9-81ED-4DB2-BD59-A6C34878D82A}">
                    <a16:rowId xmlns:a16="http://schemas.microsoft.com/office/drawing/2014/main" val="1965124206"/>
                  </a:ext>
                </a:extLst>
              </a:tr>
              <a:tr h="319501">
                <a:tc>
                  <a:txBody>
                    <a:bodyPr/>
                    <a:lstStyle/>
                    <a:p>
                      <a:r>
                        <a:rPr lang="en-US" sz="1400" dirty="0">
                          <a:latin typeface="Candara" panose="020E0502030303020204" pitchFamily="34" charset="0"/>
                        </a:rPr>
                        <a:t>Sparse linear algebra</a:t>
                      </a:r>
                    </a:p>
                  </a:txBody>
                  <a:tcPr/>
                </a:tc>
                <a:tc>
                  <a:txBody>
                    <a:bodyPr/>
                    <a:lstStyle/>
                    <a:p>
                      <a:r>
                        <a:rPr lang="en-US" sz="1400" dirty="0">
                          <a:latin typeface="Candara" panose="020E0502030303020204" pitchFamily="34" charset="0"/>
                        </a:rPr>
                        <a:t>Sparse Matrix-Vector Multiply</a:t>
                      </a:r>
                    </a:p>
                  </a:txBody>
                  <a:tcPr/>
                </a:tc>
                <a:tc>
                  <a:txBody>
                    <a:bodyPr/>
                    <a:lstStyle/>
                    <a:p>
                      <a:r>
                        <a:rPr lang="en-US" sz="1400" dirty="0" err="1">
                          <a:latin typeface="Candara" panose="020E0502030303020204" pitchFamily="34" charset="0"/>
                        </a:rPr>
                        <a:t>SpMV</a:t>
                      </a:r>
                      <a:endParaRPr lang="en-US" sz="1400" dirty="0">
                        <a:latin typeface="Candara" panose="020E0502030303020204" pitchFamily="34" charset="0"/>
                      </a:endParaRPr>
                    </a:p>
                  </a:txBody>
                  <a:tcPr/>
                </a:tc>
                <a:extLst>
                  <a:ext uri="{0D108BD9-81ED-4DB2-BD59-A6C34878D82A}">
                    <a16:rowId xmlns:a16="http://schemas.microsoft.com/office/drawing/2014/main" val="2511201907"/>
                  </a:ext>
                </a:extLst>
              </a:tr>
              <a:tr h="319501">
                <a:tc rowSpan="2">
                  <a:txBody>
                    <a:bodyPr/>
                    <a:lstStyle/>
                    <a:p>
                      <a:r>
                        <a:rPr lang="en-US" sz="1400" dirty="0">
                          <a:latin typeface="Candara" panose="020E0502030303020204" pitchFamily="34" charset="0"/>
                        </a:rPr>
                        <a:t>Databases</a:t>
                      </a:r>
                    </a:p>
                  </a:txBody>
                  <a:tcPr anchor="ctr"/>
                </a:tc>
                <a:tc>
                  <a:txBody>
                    <a:bodyPr/>
                    <a:lstStyle/>
                    <a:p>
                      <a:r>
                        <a:rPr lang="en-US" sz="1400" dirty="0">
                          <a:latin typeface="Candara" panose="020E0502030303020204" pitchFamily="34" charset="0"/>
                        </a:rPr>
                        <a:t>Select</a:t>
                      </a:r>
                    </a:p>
                  </a:txBody>
                  <a:tcPr/>
                </a:tc>
                <a:tc>
                  <a:txBody>
                    <a:bodyPr/>
                    <a:lstStyle/>
                    <a:p>
                      <a:r>
                        <a:rPr lang="en-US" sz="1400" dirty="0">
                          <a:latin typeface="Candara" panose="020E0502030303020204" pitchFamily="34" charset="0"/>
                        </a:rPr>
                        <a:t>SEL</a:t>
                      </a:r>
                    </a:p>
                  </a:txBody>
                  <a:tcPr/>
                </a:tc>
                <a:extLst>
                  <a:ext uri="{0D108BD9-81ED-4DB2-BD59-A6C34878D82A}">
                    <a16:rowId xmlns:a16="http://schemas.microsoft.com/office/drawing/2014/main" val="308234675"/>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Unique</a:t>
                      </a:r>
                    </a:p>
                  </a:txBody>
                  <a:tcPr/>
                </a:tc>
                <a:tc>
                  <a:txBody>
                    <a:bodyPr/>
                    <a:lstStyle/>
                    <a:p>
                      <a:r>
                        <a:rPr lang="en-US" sz="1400" dirty="0">
                          <a:latin typeface="Candara" panose="020E0502030303020204" pitchFamily="34" charset="0"/>
                        </a:rPr>
                        <a:t>UNI</a:t>
                      </a:r>
                    </a:p>
                  </a:txBody>
                  <a:tcPr/>
                </a:tc>
                <a:extLst>
                  <a:ext uri="{0D108BD9-81ED-4DB2-BD59-A6C34878D82A}">
                    <a16:rowId xmlns:a16="http://schemas.microsoft.com/office/drawing/2014/main" val="1298232571"/>
                  </a:ext>
                </a:extLst>
              </a:tr>
              <a:tr h="319501">
                <a:tc rowSpan="2">
                  <a:txBody>
                    <a:bodyPr/>
                    <a:lstStyle/>
                    <a:p>
                      <a:r>
                        <a:rPr lang="en-US" sz="1400" dirty="0">
                          <a:latin typeface="Candara" panose="020E0502030303020204" pitchFamily="34" charset="0"/>
                        </a:rPr>
                        <a:t>Data analytics</a:t>
                      </a:r>
                    </a:p>
                  </a:txBody>
                  <a:tcPr anchor="ctr"/>
                </a:tc>
                <a:tc>
                  <a:txBody>
                    <a:bodyPr/>
                    <a:lstStyle/>
                    <a:p>
                      <a:r>
                        <a:rPr lang="en-US" sz="1400" dirty="0">
                          <a:latin typeface="Candara" panose="020E0502030303020204" pitchFamily="34" charset="0"/>
                        </a:rPr>
                        <a:t>Binary Search</a:t>
                      </a:r>
                    </a:p>
                  </a:txBody>
                  <a:tcPr/>
                </a:tc>
                <a:tc>
                  <a:txBody>
                    <a:bodyPr/>
                    <a:lstStyle/>
                    <a:p>
                      <a:r>
                        <a:rPr lang="en-US" sz="1400" dirty="0">
                          <a:latin typeface="Candara" panose="020E0502030303020204" pitchFamily="34" charset="0"/>
                        </a:rPr>
                        <a:t>BS</a:t>
                      </a:r>
                    </a:p>
                  </a:txBody>
                  <a:tcPr/>
                </a:tc>
                <a:extLst>
                  <a:ext uri="{0D108BD9-81ED-4DB2-BD59-A6C34878D82A}">
                    <a16:rowId xmlns:a16="http://schemas.microsoft.com/office/drawing/2014/main" val="565451127"/>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Time Series Analysis</a:t>
                      </a:r>
                    </a:p>
                  </a:txBody>
                  <a:tcPr/>
                </a:tc>
                <a:tc>
                  <a:txBody>
                    <a:bodyPr/>
                    <a:lstStyle/>
                    <a:p>
                      <a:r>
                        <a:rPr lang="en-US" sz="1400" dirty="0">
                          <a:latin typeface="Candara" panose="020E0502030303020204" pitchFamily="34" charset="0"/>
                        </a:rPr>
                        <a:t>TS</a:t>
                      </a:r>
                    </a:p>
                  </a:txBody>
                  <a:tcPr/>
                </a:tc>
                <a:extLst>
                  <a:ext uri="{0D108BD9-81ED-4DB2-BD59-A6C34878D82A}">
                    <a16:rowId xmlns:a16="http://schemas.microsoft.com/office/drawing/2014/main" val="387008381"/>
                  </a:ext>
                </a:extLst>
              </a:tr>
              <a:tr h="319501">
                <a:tc>
                  <a:txBody>
                    <a:bodyPr/>
                    <a:lstStyle/>
                    <a:p>
                      <a:r>
                        <a:rPr lang="en-US" sz="1400" dirty="0">
                          <a:latin typeface="Candara" panose="020E0502030303020204" pitchFamily="34" charset="0"/>
                        </a:rPr>
                        <a:t>Graph processing</a:t>
                      </a:r>
                    </a:p>
                  </a:txBody>
                  <a:tcPr/>
                </a:tc>
                <a:tc>
                  <a:txBody>
                    <a:bodyPr/>
                    <a:lstStyle/>
                    <a:p>
                      <a:r>
                        <a:rPr lang="en-US" sz="1400" dirty="0">
                          <a:latin typeface="Candara" panose="020E0502030303020204" pitchFamily="34" charset="0"/>
                        </a:rPr>
                        <a:t>Breadth-First Search</a:t>
                      </a:r>
                    </a:p>
                  </a:txBody>
                  <a:tcPr/>
                </a:tc>
                <a:tc>
                  <a:txBody>
                    <a:bodyPr/>
                    <a:lstStyle/>
                    <a:p>
                      <a:r>
                        <a:rPr lang="en-US" sz="1400" dirty="0">
                          <a:latin typeface="Candara" panose="020E0502030303020204" pitchFamily="34" charset="0"/>
                        </a:rPr>
                        <a:t>BFS</a:t>
                      </a:r>
                    </a:p>
                  </a:txBody>
                  <a:tcPr/>
                </a:tc>
                <a:extLst>
                  <a:ext uri="{0D108BD9-81ED-4DB2-BD59-A6C34878D82A}">
                    <a16:rowId xmlns:a16="http://schemas.microsoft.com/office/drawing/2014/main" val="3987081438"/>
                  </a:ext>
                </a:extLst>
              </a:tr>
              <a:tr h="319501">
                <a:tc>
                  <a:txBody>
                    <a:bodyPr/>
                    <a:lstStyle/>
                    <a:p>
                      <a:r>
                        <a:rPr lang="en-US" sz="1400" dirty="0">
                          <a:latin typeface="Candara" panose="020E0502030303020204" pitchFamily="34" charset="0"/>
                        </a:rPr>
                        <a:t>Neural networks</a:t>
                      </a:r>
                    </a:p>
                  </a:txBody>
                  <a:tcPr/>
                </a:tc>
                <a:tc>
                  <a:txBody>
                    <a:bodyPr/>
                    <a:lstStyle/>
                    <a:p>
                      <a:r>
                        <a:rPr lang="en-US" sz="1400" dirty="0">
                          <a:latin typeface="Candara" panose="020E0502030303020204" pitchFamily="34" charset="0"/>
                        </a:rPr>
                        <a:t>Multilayer Perceptron</a:t>
                      </a:r>
                    </a:p>
                  </a:txBody>
                  <a:tcPr/>
                </a:tc>
                <a:tc>
                  <a:txBody>
                    <a:bodyPr/>
                    <a:lstStyle/>
                    <a:p>
                      <a:r>
                        <a:rPr lang="en-US" sz="1400" dirty="0">
                          <a:latin typeface="Candara" panose="020E0502030303020204" pitchFamily="34" charset="0"/>
                        </a:rPr>
                        <a:t>MLP</a:t>
                      </a:r>
                    </a:p>
                  </a:txBody>
                  <a:tcPr/>
                </a:tc>
                <a:extLst>
                  <a:ext uri="{0D108BD9-81ED-4DB2-BD59-A6C34878D82A}">
                    <a16:rowId xmlns:a16="http://schemas.microsoft.com/office/drawing/2014/main" val="1924520618"/>
                  </a:ext>
                </a:extLst>
              </a:tr>
              <a:tr h="319501">
                <a:tc>
                  <a:txBody>
                    <a:bodyPr/>
                    <a:lstStyle/>
                    <a:p>
                      <a:r>
                        <a:rPr lang="en-US" sz="1400" dirty="0">
                          <a:latin typeface="Candara" panose="020E0502030303020204" pitchFamily="34" charset="0"/>
                        </a:rPr>
                        <a:t>Bioinformatics</a:t>
                      </a:r>
                    </a:p>
                  </a:txBody>
                  <a:tcPr/>
                </a:tc>
                <a:tc>
                  <a:txBody>
                    <a:bodyPr/>
                    <a:lstStyle/>
                    <a:p>
                      <a:r>
                        <a:rPr lang="en-US" sz="1400" dirty="0">
                          <a:latin typeface="Candara" panose="020E0502030303020204" pitchFamily="34" charset="0"/>
                        </a:rPr>
                        <a:t>Needleman-Wunsch</a:t>
                      </a:r>
                    </a:p>
                  </a:txBody>
                  <a:tcPr/>
                </a:tc>
                <a:tc>
                  <a:txBody>
                    <a:bodyPr/>
                    <a:lstStyle/>
                    <a:p>
                      <a:r>
                        <a:rPr lang="en-US" sz="1400" dirty="0">
                          <a:latin typeface="Candara" panose="020E0502030303020204" pitchFamily="34" charset="0"/>
                        </a:rPr>
                        <a:t>NW</a:t>
                      </a:r>
                    </a:p>
                  </a:txBody>
                  <a:tcPr/>
                </a:tc>
                <a:extLst>
                  <a:ext uri="{0D108BD9-81ED-4DB2-BD59-A6C34878D82A}">
                    <a16:rowId xmlns:a16="http://schemas.microsoft.com/office/drawing/2014/main" val="3592205944"/>
                  </a:ext>
                </a:extLst>
              </a:tr>
              <a:tr h="319501">
                <a:tc rowSpan="2">
                  <a:txBody>
                    <a:bodyPr/>
                    <a:lstStyle/>
                    <a:p>
                      <a:r>
                        <a:rPr lang="en-US" sz="1400" dirty="0">
                          <a:latin typeface="Candara" panose="020E0502030303020204" pitchFamily="34" charset="0"/>
                        </a:rPr>
                        <a:t>Image processing</a:t>
                      </a:r>
                    </a:p>
                  </a:txBody>
                  <a:tcPr anchor="ctr"/>
                </a:tc>
                <a:tc>
                  <a:txBody>
                    <a:bodyPr/>
                    <a:lstStyle/>
                    <a:p>
                      <a:r>
                        <a:rPr lang="en-US" sz="1400" dirty="0">
                          <a:latin typeface="Candara" panose="020E0502030303020204" pitchFamily="34" charset="0"/>
                        </a:rPr>
                        <a:t>Image histogram (short)</a:t>
                      </a:r>
                    </a:p>
                  </a:txBody>
                  <a:tcPr/>
                </a:tc>
                <a:tc>
                  <a:txBody>
                    <a:bodyPr/>
                    <a:lstStyle/>
                    <a:p>
                      <a:r>
                        <a:rPr lang="en-US" sz="1400" dirty="0">
                          <a:latin typeface="Candara" panose="020E0502030303020204" pitchFamily="34" charset="0"/>
                        </a:rPr>
                        <a:t>HST-S</a:t>
                      </a:r>
                    </a:p>
                  </a:txBody>
                  <a:tcPr/>
                </a:tc>
                <a:extLst>
                  <a:ext uri="{0D108BD9-81ED-4DB2-BD59-A6C34878D82A}">
                    <a16:rowId xmlns:a16="http://schemas.microsoft.com/office/drawing/2014/main" val="3167293920"/>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Image histogram (large)</a:t>
                      </a:r>
                    </a:p>
                  </a:txBody>
                  <a:tcPr/>
                </a:tc>
                <a:tc>
                  <a:txBody>
                    <a:bodyPr/>
                    <a:lstStyle/>
                    <a:p>
                      <a:r>
                        <a:rPr lang="en-US" sz="1400" dirty="0">
                          <a:latin typeface="Candara" panose="020E0502030303020204" pitchFamily="34" charset="0"/>
                        </a:rPr>
                        <a:t>HST-L</a:t>
                      </a:r>
                    </a:p>
                  </a:txBody>
                  <a:tcPr/>
                </a:tc>
                <a:extLst>
                  <a:ext uri="{0D108BD9-81ED-4DB2-BD59-A6C34878D82A}">
                    <a16:rowId xmlns:a16="http://schemas.microsoft.com/office/drawing/2014/main" val="1732467408"/>
                  </a:ext>
                </a:extLst>
              </a:tr>
              <a:tr h="319501">
                <a:tc rowSpan="4">
                  <a:txBody>
                    <a:bodyPr/>
                    <a:lstStyle/>
                    <a:p>
                      <a:r>
                        <a:rPr lang="en-US" sz="1400" dirty="0">
                          <a:latin typeface="Candara" panose="020E0502030303020204" pitchFamily="34" charset="0"/>
                        </a:rPr>
                        <a:t>Parallel primitives</a:t>
                      </a:r>
                    </a:p>
                  </a:txBody>
                  <a:tcPr anchor="ctr"/>
                </a:tc>
                <a:tc>
                  <a:txBody>
                    <a:bodyPr/>
                    <a:lstStyle/>
                    <a:p>
                      <a:r>
                        <a:rPr lang="en-US" sz="1400" dirty="0">
                          <a:latin typeface="Candara" panose="020E0502030303020204" pitchFamily="34" charset="0"/>
                        </a:rPr>
                        <a:t>Reduction</a:t>
                      </a:r>
                    </a:p>
                  </a:txBody>
                  <a:tcPr/>
                </a:tc>
                <a:tc>
                  <a:txBody>
                    <a:bodyPr/>
                    <a:lstStyle/>
                    <a:p>
                      <a:r>
                        <a:rPr lang="en-US" sz="1400" dirty="0">
                          <a:latin typeface="Candara" panose="020E0502030303020204" pitchFamily="34" charset="0"/>
                        </a:rPr>
                        <a:t>RED</a:t>
                      </a:r>
                    </a:p>
                  </a:txBody>
                  <a:tcPr/>
                </a:tc>
                <a:extLst>
                  <a:ext uri="{0D108BD9-81ED-4DB2-BD59-A6C34878D82A}">
                    <a16:rowId xmlns:a16="http://schemas.microsoft.com/office/drawing/2014/main" val="1318272034"/>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(scan-scan-add)</a:t>
                      </a:r>
                    </a:p>
                  </a:txBody>
                  <a:tcPr/>
                </a:tc>
                <a:tc>
                  <a:txBody>
                    <a:bodyPr/>
                    <a:lstStyle/>
                    <a:p>
                      <a:r>
                        <a:rPr lang="en-US" sz="1400" dirty="0">
                          <a:latin typeface="Candara" panose="020E0502030303020204" pitchFamily="34" charset="0"/>
                        </a:rPr>
                        <a:t>SCAN-SSA</a:t>
                      </a:r>
                    </a:p>
                  </a:txBody>
                  <a:tcPr/>
                </a:tc>
                <a:extLst>
                  <a:ext uri="{0D108BD9-81ED-4DB2-BD59-A6C34878D82A}">
                    <a16:rowId xmlns:a16="http://schemas.microsoft.com/office/drawing/2014/main" val="2004235633"/>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(reduce-scan-scan)</a:t>
                      </a:r>
                    </a:p>
                  </a:txBody>
                  <a:tcPr/>
                </a:tc>
                <a:tc>
                  <a:txBody>
                    <a:bodyPr/>
                    <a:lstStyle/>
                    <a:p>
                      <a:r>
                        <a:rPr lang="en-US" sz="1400" dirty="0">
                          <a:latin typeface="Candara" panose="020E0502030303020204" pitchFamily="34" charset="0"/>
                        </a:rPr>
                        <a:t>SCAN-RSS</a:t>
                      </a:r>
                    </a:p>
                  </a:txBody>
                  <a:tcPr/>
                </a:tc>
                <a:extLst>
                  <a:ext uri="{0D108BD9-81ED-4DB2-BD59-A6C34878D82A}">
                    <a16:rowId xmlns:a16="http://schemas.microsoft.com/office/drawing/2014/main" val="82245761"/>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 transposition</a:t>
                      </a:r>
                    </a:p>
                  </a:txBody>
                  <a:tcPr/>
                </a:tc>
                <a:tc>
                  <a:txBody>
                    <a:bodyPr/>
                    <a:lstStyle/>
                    <a:p>
                      <a:r>
                        <a:rPr lang="en-US" sz="1400" dirty="0">
                          <a:latin typeface="Candara" panose="020E0502030303020204" pitchFamily="34" charset="0"/>
                        </a:rPr>
                        <a:t>TRNS</a:t>
                      </a:r>
                    </a:p>
                  </a:txBody>
                  <a:tcPr/>
                </a:tc>
                <a:extLst>
                  <a:ext uri="{0D108BD9-81ED-4DB2-BD59-A6C34878D82A}">
                    <a16:rowId xmlns:a16="http://schemas.microsoft.com/office/drawing/2014/main" val="3173461368"/>
                  </a:ext>
                </a:extLst>
              </a:tr>
            </a:tbl>
          </a:graphicData>
        </a:graphic>
      </p:graphicFrame>
    </p:spTree>
    <p:extLst>
      <p:ext uri="{BB962C8B-B14F-4D97-AF65-F5344CB8AC3E}">
        <p14:creationId xmlns:p14="http://schemas.microsoft.com/office/powerpoint/2010/main" val="14986667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err="1"/>
              <a:t>PrIM</a:t>
            </a:r>
            <a:r>
              <a:rPr lang="en-US" dirty="0"/>
              <a:t> Benchmarks are Open Source</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p:txBody>
          <a:bodyPr>
            <a:normAutofit/>
          </a:bodyPr>
          <a:lstStyle/>
          <a:p>
            <a:r>
              <a:rPr lang="en-US" sz="2400" dirty="0"/>
              <a:t>All microbenchmarks, benchmarks, and scripts</a:t>
            </a:r>
          </a:p>
          <a:p>
            <a:r>
              <a:rPr lang="en-US" sz="2400" dirty="0">
                <a:solidFill>
                  <a:srgbClr val="0000FF"/>
                </a:solidFill>
                <a:hlinkClick r:id="rId3">
                  <a:extLst>
                    <a:ext uri="{A12FA001-AC4F-418D-AE19-62706E023703}">
                      <ahyp:hlinkClr xmlns:ahyp="http://schemas.microsoft.com/office/drawing/2018/hyperlinkcolor" val="tx"/>
                    </a:ext>
                  </a:extLst>
                </a:hlinkClick>
              </a:rPr>
              <a:t>https://github.com/CMU-SAFARI/prim-benchmarks</a:t>
            </a:r>
            <a:endParaRPr lang="en-US" sz="2400" dirty="0">
              <a:solidFill>
                <a:srgbClr val="0000FF"/>
              </a:solidFill>
            </a:endParaRPr>
          </a:p>
          <a:p>
            <a:endParaRPr lang="en-US" sz="2400" dirty="0"/>
          </a:p>
        </p:txBody>
      </p:sp>
      <p:pic>
        <p:nvPicPr>
          <p:cNvPr id="4" name="Picture 3">
            <a:extLst>
              <a:ext uri="{FF2B5EF4-FFF2-40B4-BE49-F238E27FC236}">
                <a16:creationId xmlns:a16="http://schemas.microsoft.com/office/drawing/2014/main" id="{B1FA27B2-6CC8-5C4B-B68F-F810D4173F6A}"/>
              </a:ext>
            </a:extLst>
          </p:cNvPr>
          <p:cNvPicPr>
            <a:picLocks noChangeAspect="1"/>
          </p:cNvPicPr>
          <p:nvPr/>
        </p:nvPicPr>
        <p:blipFill>
          <a:blip r:embed="rId4"/>
          <a:stretch>
            <a:fillRect/>
          </a:stretch>
        </p:blipFill>
        <p:spPr>
          <a:xfrm>
            <a:off x="1355311" y="1813559"/>
            <a:ext cx="6433378" cy="4591853"/>
          </a:xfrm>
          <a:prstGeom prst="rect">
            <a:avLst/>
          </a:prstGeom>
        </p:spPr>
      </p:pic>
    </p:spTree>
    <p:extLst>
      <p:ext uri="{BB962C8B-B14F-4D97-AF65-F5344CB8AC3E}">
        <p14:creationId xmlns:p14="http://schemas.microsoft.com/office/powerpoint/2010/main" val="500071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ML Training on a Real PIM System</a:t>
            </a:r>
          </a:p>
        </p:txBody>
      </p:sp>
      <p:sp>
        <p:nvSpPr>
          <p:cNvPr id="10" name="Subtitle 1">
            <a:extLst>
              <a:ext uri="{FF2B5EF4-FFF2-40B4-BE49-F238E27FC236}">
                <a16:creationId xmlns:a16="http://schemas.microsoft.com/office/drawing/2014/main" id="{2FDA9319-5751-7940-9055-BA9FBB6536F3}"/>
              </a:ext>
            </a:extLst>
          </p:cNvPr>
          <p:cNvSpPr txBox="1">
            <a:spLocks/>
          </p:cNvSpPr>
          <p:nvPr/>
        </p:nvSpPr>
        <p:spPr>
          <a:xfrm>
            <a:off x="1106731" y="5194167"/>
            <a:ext cx="6858000" cy="1074656"/>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Short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https://arxiv.org/pdf/2206.06022.pdf</a:t>
            </a:r>
            <a:endPar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sng" strike="noStrike" kern="1200" cap="none" spc="0" normalizeH="0" baseline="0" noProof="0" dirty="0">
                <a:ln>
                  <a:noFill/>
                </a:ln>
                <a:solidFill>
                  <a:srgbClr val="0000FF"/>
                </a:solidFill>
                <a:effectLst/>
                <a:uLnTx/>
                <a:uFillTx/>
                <a:latin typeface="Calibri Light" panose="020F0302020204030204"/>
                <a:ea typeface="+mn-ea"/>
                <a:cs typeface="+mn-cs"/>
              </a:rPr>
              <a:t>Long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arxiv.org</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/pdf/2207.07886.pdf</a:t>
            </a: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www.youtube.com</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watch?v</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=qeukNs5XI3g&amp;t=11226s</a:t>
            </a:r>
          </a:p>
        </p:txBody>
      </p:sp>
      <p:pic>
        <p:nvPicPr>
          <p:cNvPr id="3" name="Picture 2">
            <a:extLst>
              <a:ext uri="{FF2B5EF4-FFF2-40B4-BE49-F238E27FC236}">
                <a16:creationId xmlns:a16="http://schemas.microsoft.com/office/drawing/2014/main" id="{3D5BC523-7F98-F94F-8709-6D1860CF7CA8}"/>
              </a:ext>
            </a:extLst>
          </p:cNvPr>
          <p:cNvPicPr>
            <a:picLocks noChangeAspect="1"/>
          </p:cNvPicPr>
          <p:nvPr/>
        </p:nvPicPr>
        <p:blipFill>
          <a:blip r:embed="rId4"/>
          <a:stretch>
            <a:fillRect/>
          </a:stretch>
        </p:blipFill>
        <p:spPr>
          <a:xfrm>
            <a:off x="768350" y="980728"/>
            <a:ext cx="7607300" cy="1790700"/>
          </a:xfrm>
          <a:prstGeom prst="rect">
            <a:avLst/>
          </a:prstGeom>
        </p:spPr>
      </p:pic>
      <p:pic>
        <p:nvPicPr>
          <p:cNvPr id="4" name="Picture 3">
            <a:extLst>
              <a:ext uri="{FF2B5EF4-FFF2-40B4-BE49-F238E27FC236}">
                <a16:creationId xmlns:a16="http://schemas.microsoft.com/office/drawing/2014/main" id="{73B249F6-522A-6E4B-CD1D-80F8B3297CD7}"/>
              </a:ext>
            </a:extLst>
          </p:cNvPr>
          <p:cNvPicPr>
            <a:picLocks noChangeAspect="1"/>
          </p:cNvPicPr>
          <p:nvPr/>
        </p:nvPicPr>
        <p:blipFill>
          <a:blip r:embed="rId5"/>
          <a:stretch>
            <a:fillRect/>
          </a:stretch>
        </p:blipFill>
        <p:spPr>
          <a:xfrm>
            <a:off x="622300" y="3212976"/>
            <a:ext cx="7899400" cy="1625600"/>
          </a:xfrm>
          <a:prstGeom prst="rect">
            <a:avLst/>
          </a:prstGeom>
        </p:spPr>
      </p:pic>
    </p:spTree>
    <p:extLst>
      <p:ext uri="{BB962C8B-B14F-4D97-AF65-F5344CB8AC3E}">
        <p14:creationId xmlns:p14="http://schemas.microsoft.com/office/powerpoint/2010/main" val="17489839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ML Training on a Real PIM System</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36512" y="1015515"/>
            <a:ext cx="9324527" cy="5293805"/>
          </a:xfrm>
        </p:spPr>
        <p:txBody>
          <a:bodyPr>
            <a:normAutofit/>
          </a:bodyPr>
          <a:lstStyle/>
          <a:p>
            <a:r>
              <a:rPr lang="en-US" b="1" dirty="0"/>
              <a:t>Need to optimize data representation</a:t>
            </a:r>
          </a:p>
          <a:p>
            <a:pPr marL="457177" lvl="1" indent="0">
              <a:buNone/>
            </a:pPr>
            <a:r>
              <a:rPr lang="en-US" dirty="0">
                <a:solidFill>
                  <a:srgbClr val="00B050"/>
                </a:solidFill>
              </a:rPr>
              <a:t>(1) fixed-point</a:t>
            </a:r>
          </a:p>
          <a:p>
            <a:pPr marL="457177" lvl="1" indent="0">
              <a:buNone/>
            </a:pPr>
            <a:r>
              <a:rPr lang="en-US" dirty="0">
                <a:solidFill>
                  <a:srgbClr val="00B050"/>
                </a:solidFill>
              </a:rPr>
              <a:t>(2) quantization </a:t>
            </a:r>
          </a:p>
          <a:p>
            <a:pPr marL="457177" lvl="1" indent="0">
              <a:buNone/>
            </a:pPr>
            <a:r>
              <a:rPr lang="en-US" dirty="0">
                <a:solidFill>
                  <a:srgbClr val="00B050"/>
                </a:solidFill>
              </a:rPr>
              <a:t>(3) hybrid precision </a:t>
            </a:r>
            <a:endParaRPr lang="en-US" dirty="0"/>
          </a:p>
          <a:p>
            <a:pPr marL="0" indent="0">
              <a:buNone/>
            </a:pPr>
            <a:endParaRPr lang="en-US" dirty="0"/>
          </a:p>
          <a:p>
            <a:r>
              <a:rPr lang="en-US" b="1" dirty="0"/>
              <a:t>Use </a:t>
            </a:r>
            <a:r>
              <a:rPr lang="en-US" b="1" dirty="0">
                <a:solidFill>
                  <a:srgbClr val="7030A0"/>
                </a:solidFill>
              </a:rPr>
              <a:t>lookup tables (LUTs) </a:t>
            </a:r>
            <a:r>
              <a:rPr lang="en-US" b="1" dirty="0"/>
              <a:t>to implement complex functions (e.g., sigmoid)</a:t>
            </a:r>
            <a:endParaRPr lang="en-US" b="1" dirty="0">
              <a:solidFill>
                <a:srgbClr val="7030A0"/>
              </a:solidFill>
            </a:endParaRPr>
          </a:p>
          <a:p>
            <a:endParaRPr lang="en-US" dirty="0"/>
          </a:p>
          <a:p>
            <a:r>
              <a:rPr lang="en-US" b="1" dirty="0"/>
              <a:t>Optimize data placement &amp; layout for </a:t>
            </a:r>
            <a:r>
              <a:rPr lang="en-US" b="1" dirty="0">
                <a:solidFill>
                  <a:srgbClr val="0070C0"/>
                </a:solidFill>
              </a:rPr>
              <a:t>streaming</a:t>
            </a:r>
          </a:p>
          <a:p>
            <a:endParaRPr lang="en-US" dirty="0"/>
          </a:p>
          <a:p>
            <a:r>
              <a:rPr lang="en-US" b="1" dirty="0"/>
              <a:t>Large speedups: </a:t>
            </a:r>
            <a:r>
              <a:rPr lang="en-US" dirty="0">
                <a:solidFill>
                  <a:srgbClr val="0432FF"/>
                </a:solidFill>
              </a:rPr>
              <a:t>2.8X/27X vs. CPU, 1.3x/3.2x vs. GPU</a:t>
            </a:r>
          </a:p>
          <a:p>
            <a:endParaRPr lang="en-US" dirty="0"/>
          </a:p>
        </p:txBody>
      </p:sp>
    </p:spTree>
    <p:extLst>
      <p:ext uri="{BB962C8B-B14F-4D97-AF65-F5344CB8AC3E}">
        <p14:creationId xmlns:p14="http://schemas.microsoft.com/office/powerpoint/2010/main" val="39953026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228600" y="152400"/>
            <a:ext cx="8915400" cy="1066800"/>
          </a:xfrm>
        </p:spPr>
        <p:txBody>
          <a:bodyPr/>
          <a:lstStyle/>
          <a:p>
            <a:r>
              <a:rPr lang="en-US" dirty="0"/>
              <a:t>ML Training on Real PIM Talk Video</a:t>
            </a:r>
          </a:p>
        </p:txBody>
      </p:sp>
      <p:sp>
        <p:nvSpPr>
          <p:cNvPr id="4" name="Slide Number Placeholder 3">
            <a:extLst>
              <a:ext uri="{FF2B5EF4-FFF2-40B4-BE49-F238E27FC236}">
                <a16:creationId xmlns:a16="http://schemas.microsoft.com/office/drawing/2014/main" id="{A503FC43-A10F-C73E-D65A-65DC76E47C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DC27E93-CE8E-D6EB-CBBF-D2A85499D7CA}"/>
              </a:ext>
            </a:extLst>
          </p:cNvPr>
          <p:cNvSpPr txBox="1"/>
          <p:nvPr/>
        </p:nvSpPr>
        <p:spPr>
          <a:xfrm>
            <a:off x="1547664" y="6452890"/>
            <a:ext cx="678262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https://www.youtube.com/watch?v=qeukNs5XI3g&amp;t=11226s</a:t>
            </a:r>
            <a:r>
              <a:rPr kumimoji="0" lang="en-US" sz="16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684416E7-3EF5-5765-DE6B-584BDA929243}"/>
              </a:ext>
            </a:extLst>
          </p:cNvPr>
          <p:cNvPicPr>
            <a:picLocks noChangeAspect="1"/>
          </p:cNvPicPr>
          <p:nvPr/>
        </p:nvPicPr>
        <p:blipFill>
          <a:blip r:embed="rId3"/>
          <a:stretch>
            <a:fillRect/>
          </a:stretch>
        </p:blipFill>
        <p:spPr>
          <a:xfrm>
            <a:off x="487872" y="944488"/>
            <a:ext cx="7900552" cy="5436840"/>
          </a:xfrm>
          <a:prstGeom prst="rect">
            <a:avLst/>
          </a:prstGeom>
        </p:spPr>
      </p:pic>
    </p:spTree>
    <p:extLst>
      <p:ext uri="{BB962C8B-B14F-4D97-AF65-F5344CB8AC3E}">
        <p14:creationId xmlns:p14="http://schemas.microsoft.com/office/powerpoint/2010/main" val="14739158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a:xfrm>
            <a:off x="228600" y="152400"/>
            <a:ext cx="8834884" cy="1066800"/>
          </a:xfrm>
        </p:spPr>
        <p:txBody>
          <a:bodyPr/>
          <a:lstStyle/>
          <a:p>
            <a:r>
              <a:rPr lang="en-US" dirty="0" err="1"/>
              <a:t>SpMV</a:t>
            </a:r>
            <a:r>
              <a:rPr lang="en-US" dirty="0"/>
              <a:t> Multiplication on Real PIM Systems</a:t>
            </a:r>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Appears in SIGMETRICS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295939" y="5550425"/>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https://arxiv.org/pdf/2201.05072.pdf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5EDD5FC4-A875-5369-2DBF-724CBDF123C0}"/>
              </a:ext>
            </a:extLst>
          </p:cNvPr>
          <p:cNvPicPr>
            <a:picLocks noChangeAspect="1"/>
          </p:cNvPicPr>
          <p:nvPr/>
        </p:nvPicPr>
        <p:blipFill>
          <a:blip r:embed="rId3"/>
          <a:stretch>
            <a:fillRect/>
          </a:stretch>
        </p:blipFill>
        <p:spPr>
          <a:xfrm>
            <a:off x="0" y="2204864"/>
            <a:ext cx="9144000" cy="3105186"/>
          </a:xfrm>
          <a:prstGeom prst="rect">
            <a:avLst/>
          </a:prstGeom>
        </p:spPr>
      </p:pic>
      <p:sp>
        <p:nvSpPr>
          <p:cNvPr id="7" name="TextBox 6">
            <a:extLst>
              <a:ext uri="{FF2B5EF4-FFF2-40B4-BE49-F238E27FC236}">
                <a16:creationId xmlns:a16="http://schemas.microsoft.com/office/drawing/2014/main" id="{E4CBB7A0-1DA3-C26D-651B-A3D804BEBF98}"/>
              </a:ext>
            </a:extLst>
          </p:cNvPr>
          <p:cNvSpPr txBox="1"/>
          <p:nvPr/>
        </p:nvSpPr>
        <p:spPr>
          <a:xfrm>
            <a:off x="2071789" y="5886109"/>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https://github.com/CMU-SAFARI/SparseP</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8" name="TextBox 7">
            <a:extLst>
              <a:ext uri="{FF2B5EF4-FFF2-40B4-BE49-F238E27FC236}">
                <a16:creationId xmlns:a16="http://schemas.microsoft.com/office/drawing/2014/main" id="{3A6C008D-F5A4-9F33-F434-FC8BB0772FF8}"/>
              </a:ext>
            </a:extLst>
          </p:cNvPr>
          <p:cNvSpPr txBox="1"/>
          <p:nvPr/>
        </p:nvSpPr>
        <p:spPr>
          <a:xfrm>
            <a:off x="1547664" y="6452890"/>
            <a:ext cx="617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https://www.youtube.com/watch?v=5kaOsJKlGrE</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20002356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Sequence Alignment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err="1">
                <a:solidFill>
                  <a:srgbClr val="000000"/>
                </a:solidFill>
                <a:effectLst/>
              </a:rPr>
              <a:t>Safaa</a:t>
            </a:r>
            <a:r>
              <a:rPr lang="en-US" sz="1800" b="0" i="0" dirty="0">
                <a:solidFill>
                  <a:srgbClr val="000000"/>
                </a:solidFill>
                <a:effectLst/>
              </a:rPr>
              <a:t> Diab, Amir </a:t>
            </a:r>
            <a:r>
              <a:rPr lang="en-US" sz="1800" b="0" i="0" dirty="0" err="1">
                <a:solidFill>
                  <a:srgbClr val="000000"/>
                </a:solidFill>
                <a:effectLst/>
              </a:rPr>
              <a:t>Nassereldine</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Juan Gómez Luna, Onur Mutlu, and Izzat El Hajj,</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"A Framework for High-throughput Sequence Alignment using Real Processing-in-Memory Systems"</a:t>
            </a:r>
            <a:br>
              <a:rPr lang="en-US" sz="1800" b="0" i="0" dirty="0">
                <a:solidFill>
                  <a:srgbClr val="000000"/>
                </a:solidFill>
                <a:effectLst/>
              </a:rPr>
            </a:br>
            <a:r>
              <a:rPr lang="en-US" sz="1800" b="1" i="1" dirty="0">
                <a:solidFill>
                  <a:srgbClr val="000000"/>
                </a:solidFill>
                <a:effectLst/>
                <a:hlinkClick r:id="rId3"/>
              </a:rPr>
              <a:t>Bioinformatics</a:t>
            </a:r>
            <a:r>
              <a:rPr lang="en-US" sz="1800" b="0" i="0" dirty="0">
                <a:solidFill>
                  <a:srgbClr val="000000"/>
                </a:solidFill>
                <a:effectLst/>
              </a:rPr>
              <a:t>, [published online on] 27 March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Online link at Bioinformatics Journal</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arXiv preprint</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AiM Source Code</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https://arxiv.org/pdf/2208.01243.pdf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237912" y="5965500"/>
            <a:ext cx="6825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https://github.com/CMU-SAFARI/alignment-in-memory</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5CDB5D3D-8BF2-7A51-BAAB-6A3B69244482}"/>
              </a:ext>
            </a:extLst>
          </p:cNvPr>
          <p:cNvPicPr>
            <a:picLocks noChangeAspect="1"/>
          </p:cNvPicPr>
          <p:nvPr/>
        </p:nvPicPr>
        <p:blipFill>
          <a:blip r:embed="rId7"/>
          <a:stretch>
            <a:fillRect/>
          </a:stretch>
        </p:blipFill>
        <p:spPr>
          <a:xfrm>
            <a:off x="647700" y="3847311"/>
            <a:ext cx="7772400" cy="1568741"/>
          </a:xfrm>
          <a:prstGeom prst="rect">
            <a:avLst/>
          </a:prstGeom>
        </p:spPr>
      </p:pic>
    </p:spTree>
    <p:extLst>
      <p:ext uri="{BB962C8B-B14F-4D97-AF65-F5344CB8AC3E}">
        <p14:creationId xmlns:p14="http://schemas.microsoft.com/office/powerpoint/2010/main" val="365325842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92768414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A0659E-3E3D-4DB9-871E-64C7FE66484B}"/>
              </a:ext>
            </a:extLst>
          </p:cNvPr>
          <p:cNvSpPr>
            <a:spLocks noGrp="1"/>
          </p:cNvSpPr>
          <p:nvPr>
            <p:ph sz="quarter" idx="10"/>
          </p:nvPr>
        </p:nvSpPr>
        <p:spPr>
          <a:xfrm>
            <a:off x="77786" y="1476225"/>
            <a:ext cx="9174733" cy="5264991"/>
          </a:xfrm>
        </p:spPr>
        <p:txBody>
          <a:bodyPr/>
          <a:lstStyle/>
          <a:p>
            <a:endParaRPr lang="en-US" sz="1650" dirty="0"/>
          </a:p>
          <a:p>
            <a:r>
              <a:rPr lang="en-US" sz="1650" dirty="0"/>
              <a:t>Sequence alignment on traditional systems is limited by the </a:t>
            </a:r>
            <a:r>
              <a:rPr lang="en-US" sz="1650" b="1" dirty="0">
                <a:solidFill>
                  <a:srgbClr val="C00000"/>
                </a:solidFill>
              </a:rPr>
              <a:t>memory bandwidth bottleneck</a:t>
            </a:r>
          </a:p>
          <a:p>
            <a:endParaRPr lang="en-US" sz="1650" dirty="0"/>
          </a:p>
          <a:p>
            <a:r>
              <a:rPr lang="en-US" sz="1650" b="1" dirty="0">
                <a:solidFill>
                  <a:schemeClr val="accent2"/>
                </a:solidFill>
              </a:rPr>
              <a:t>Processing-in-memory (PIM)</a:t>
            </a:r>
            <a:r>
              <a:rPr lang="en-US" sz="1650" dirty="0"/>
              <a:t> overcomes this bottleneck by placing cores near the memory</a:t>
            </a:r>
          </a:p>
          <a:p>
            <a:endParaRPr lang="en-US" sz="1650" dirty="0"/>
          </a:p>
          <a:p>
            <a:r>
              <a:rPr lang="en-US" sz="1650" dirty="0"/>
              <a:t>Our framework, </a:t>
            </a:r>
            <a:r>
              <a:rPr lang="en-US" sz="1650" b="1" dirty="0">
                <a:solidFill>
                  <a:schemeClr val="accent4">
                    <a:lumMod val="75000"/>
                  </a:schemeClr>
                </a:solidFill>
              </a:rPr>
              <a:t>Alignment-in-Memory (AIM)</a:t>
            </a:r>
            <a:r>
              <a:rPr lang="en-US" sz="1650" dirty="0"/>
              <a:t>, is a PIM framework that supports multiple alignment algorithms (NW, SWG, </a:t>
            </a:r>
            <a:r>
              <a:rPr lang="en-US" sz="1650" dirty="0" err="1"/>
              <a:t>GenASM</a:t>
            </a:r>
            <a:r>
              <a:rPr lang="en-US" sz="1650" dirty="0"/>
              <a:t>, WFA)</a:t>
            </a:r>
          </a:p>
          <a:p>
            <a:pPr lvl="1"/>
            <a:r>
              <a:rPr lang="en-US" sz="1500" dirty="0"/>
              <a:t>Implemented on UPMEM, the first real PIM system</a:t>
            </a:r>
          </a:p>
          <a:p>
            <a:endParaRPr lang="en-US" sz="1650" dirty="0"/>
          </a:p>
          <a:p>
            <a:r>
              <a:rPr lang="en-US" sz="1650" dirty="0"/>
              <a:t>Results show </a:t>
            </a:r>
            <a:r>
              <a:rPr lang="en-US" sz="1650" b="1" dirty="0">
                <a:solidFill>
                  <a:schemeClr val="accent6"/>
                </a:solidFill>
              </a:rPr>
              <a:t>substantial speedups over both CPUs (1.8X-28X) and GPUs (1.2X-2.7X)</a:t>
            </a:r>
          </a:p>
          <a:p>
            <a:endParaRPr lang="en-US" sz="1650" dirty="0"/>
          </a:p>
          <a:p>
            <a:r>
              <a:rPr lang="en-US" sz="1650" dirty="0"/>
              <a:t>AIM is available at: </a:t>
            </a:r>
          </a:p>
          <a:p>
            <a:pPr lvl="1"/>
            <a:r>
              <a:rPr lang="en-US" sz="1500" dirty="0">
                <a:solidFill>
                  <a:srgbClr val="0000FF"/>
                </a:solidFill>
                <a:hlinkClick r:id="rId2">
                  <a:extLst>
                    <a:ext uri="{A12FA001-AC4F-418D-AE19-62706E023703}">
                      <ahyp:hlinkClr xmlns:ahyp="http://schemas.microsoft.com/office/drawing/2018/hyperlinkcolor" val="tx"/>
                    </a:ext>
                  </a:extLst>
                </a:hlinkClick>
              </a:rPr>
              <a:t>https://github.com/CMU-SAFARI/alignment-in-memory</a:t>
            </a:r>
            <a:r>
              <a:rPr lang="en-US" sz="1500" dirty="0">
                <a:solidFill>
                  <a:srgbClr val="0000FF"/>
                </a:solidFill>
              </a:rPr>
              <a:t> </a:t>
            </a:r>
          </a:p>
          <a:p>
            <a:pPr marL="0" indent="0">
              <a:buNone/>
            </a:pPr>
            <a:endParaRPr lang="en-US" sz="1650" dirty="0"/>
          </a:p>
          <a:p>
            <a:endParaRPr lang="en-US" sz="1650" dirty="0"/>
          </a:p>
        </p:txBody>
      </p:sp>
      <p:sp>
        <p:nvSpPr>
          <p:cNvPr id="4" name="Text Placeholder 3">
            <a:extLst>
              <a:ext uri="{FF2B5EF4-FFF2-40B4-BE49-F238E27FC236}">
                <a16:creationId xmlns:a16="http://schemas.microsoft.com/office/drawing/2014/main" id="{ECB999D4-783C-4465-8C25-B89FDDF47554}"/>
              </a:ext>
            </a:extLst>
          </p:cNvPr>
          <p:cNvSpPr>
            <a:spLocks noGrp="1"/>
          </p:cNvSpPr>
          <p:nvPr>
            <p:ph type="body" sz="quarter" idx="11"/>
          </p:nvPr>
        </p:nvSpPr>
        <p:spPr/>
        <p:txBody>
          <a:bodyPr/>
          <a:lstStyle/>
          <a:p>
            <a:r>
              <a:rPr lang="en-US" dirty="0"/>
              <a:t>Summary</a:t>
            </a:r>
          </a:p>
        </p:txBody>
      </p:sp>
      <p:sp>
        <p:nvSpPr>
          <p:cNvPr id="2" name="Slide Number Placeholder 2">
            <a:extLst>
              <a:ext uri="{FF2B5EF4-FFF2-40B4-BE49-F238E27FC236}">
                <a16:creationId xmlns:a16="http://schemas.microsoft.com/office/drawing/2014/main" id="{269C065C-29B2-7080-411E-2B98337CF4DF}"/>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70</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843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533400" y="6528003"/>
            <a:ext cx="7548861" cy="4770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https://news.samsung.com/global/samsung-develops-industrys-first-high-bandwidth-memory-with-ai-processing-power</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7425770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spTree>
    <p:extLst>
      <p:ext uri="{BB962C8B-B14F-4D97-AF65-F5344CB8AC3E}">
        <p14:creationId xmlns:p14="http://schemas.microsoft.com/office/powerpoint/2010/main" val="221612085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2E1D580-1DF2-C54C-B169-B5F1E5158117}"/>
              </a:ext>
            </a:extLst>
          </p:cNvPr>
          <p:cNvPicPr>
            <a:picLocks noChangeAspect="1"/>
          </p:cNvPicPr>
          <p:nvPr/>
        </p:nvPicPr>
        <p:blipFill>
          <a:blip r:embed="rId2"/>
          <a:stretch>
            <a:fillRect/>
          </a:stretch>
        </p:blipFill>
        <p:spPr>
          <a:xfrm>
            <a:off x="0" y="997527"/>
            <a:ext cx="9144000" cy="4518837"/>
          </a:xfrm>
          <a:prstGeom prst="rect">
            <a:avLst/>
          </a:prstGeom>
        </p:spPr>
      </p:pic>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3"/>
          <a:stretch>
            <a:fillRect/>
          </a:stretch>
        </p:blipFill>
        <p:spPr>
          <a:xfrm>
            <a:off x="6400800" y="5551873"/>
            <a:ext cx="1775114" cy="1223577"/>
          </a:xfrm>
          <a:prstGeom prst="rect">
            <a:avLst/>
          </a:prstGeom>
        </p:spPr>
      </p:pic>
    </p:spTree>
    <p:extLst>
      <p:ext uri="{BB962C8B-B14F-4D97-AF65-F5344CB8AC3E}">
        <p14:creationId xmlns:p14="http://schemas.microsoft.com/office/powerpoint/2010/main" val="384913097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2"/>
          <a:stretch>
            <a:fillRect/>
          </a:stretch>
        </p:blipFill>
        <p:spPr>
          <a:xfrm>
            <a:off x="6400800" y="5551873"/>
            <a:ext cx="1775114" cy="1223577"/>
          </a:xfrm>
          <a:prstGeom prst="rect">
            <a:avLst/>
          </a:prstGeom>
        </p:spPr>
      </p:pic>
      <p:pic>
        <p:nvPicPr>
          <p:cNvPr id="7" name="Picture 6">
            <a:extLst>
              <a:ext uri="{FF2B5EF4-FFF2-40B4-BE49-F238E27FC236}">
                <a16:creationId xmlns:a16="http://schemas.microsoft.com/office/drawing/2014/main" id="{829EB899-2C59-8347-87DE-7AEDAE098E0E}"/>
              </a:ext>
            </a:extLst>
          </p:cNvPr>
          <p:cNvPicPr>
            <a:picLocks noChangeAspect="1"/>
          </p:cNvPicPr>
          <p:nvPr/>
        </p:nvPicPr>
        <p:blipFill>
          <a:blip r:embed="rId3"/>
          <a:stretch>
            <a:fillRect/>
          </a:stretch>
        </p:blipFill>
        <p:spPr>
          <a:xfrm>
            <a:off x="0" y="1632245"/>
            <a:ext cx="9144000" cy="3234070"/>
          </a:xfrm>
          <a:prstGeom prst="rect">
            <a:avLst/>
          </a:prstGeom>
        </p:spPr>
      </p:pic>
    </p:spTree>
    <p:extLst>
      <p:ext uri="{BB962C8B-B14F-4D97-AF65-F5344CB8AC3E}">
        <p14:creationId xmlns:p14="http://schemas.microsoft.com/office/powerpoint/2010/main" val="419997228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8" name="Picture 7">
            <a:extLst>
              <a:ext uri="{FF2B5EF4-FFF2-40B4-BE49-F238E27FC236}">
                <a16:creationId xmlns:a16="http://schemas.microsoft.com/office/drawing/2014/main" id="{FB1172E2-3235-8D42-BF84-8638A7D02F86}"/>
              </a:ext>
            </a:extLst>
          </p:cNvPr>
          <p:cNvPicPr>
            <a:picLocks noChangeAspect="1"/>
          </p:cNvPicPr>
          <p:nvPr/>
        </p:nvPicPr>
        <p:blipFill>
          <a:blip r:embed="rId3"/>
          <a:stretch>
            <a:fillRect/>
          </a:stretch>
        </p:blipFill>
        <p:spPr>
          <a:xfrm>
            <a:off x="268941" y="5455128"/>
            <a:ext cx="1775114" cy="1223577"/>
          </a:xfrm>
          <a:prstGeom prst="rect">
            <a:avLst/>
          </a:prstGeom>
        </p:spPr>
      </p:pic>
    </p:spTree>
    <p:extLst>
      <p:ext uri="{BB962C8B-B14F-4D97-AF65-F5344CB8AC3E}">
        <p14:creationId xmlns:p14="http://schemas.microsoft.com/office/powerpoint/2010/main" val="212070392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B73D-7CEF-E15A-0830-2D489B4C97CC}"/>
              </a:ext>
            </a:extLst>
          </p:cNvPr>
          <p:cNvSpPr>
            <a:spLocks noGrp="1"/>
          </p:cNvSpPr>
          <p:nvPr>
            <p:ph type="title"/>
          </p:nvPr>
        </p:nvSpPr>
        <p:spPr/>
        <p:txBody>
          <a:bodyPr/>
          <a:lstStyle/>
          <a:p>
            <a:r>
              <a:rPr lang="en-US" sz="3200" dirty="0"/>
              <a:t>Samsung PNM Solutions for Generative AI (2023)</a:t>
            </a:r>
          </a:p>
        </p:txBody>
      </p:sp>
      <p:sp>
        <p:nvSpPr>
          <p:cNvPr id="3" name="Content Placeholder 2">
            <a:extLst>
              <a:ext uri="{FF2B5EF4-FFF2-40B4-BE49-F238E27FC236}">
                <a16:creationId xmlns:a16="http://schemas.microsoft.com/office/drawing/2014/main" id="{B57D92A3-B6B3-1C38-3FE6-5C94ADA94B5C}"/>
              </a:ext>
            </a:extLst>
          </p:cNvPr>
          <p:cNvSpPr>
            <a:spLocks noGrp="1"/>
          </p:cNvSpPr>
          <p:nvPr>
            <p:ph idx="1"/>
          </p:nvPr>
        </p:nvSpPr>
        <p:spPr/>
        <p:txBody>
          <a:bodyPr/>
          <a:lstStyle/>
          <a:p>
            <a:r>
              <a:rPr lang="en-US" dirty="0"/>
              <a:t>Main target: </a:t>
            </a:r>
            <a:r>
              <a:rPr lang="en-US" dirty="0">
                <a:solidFill>
                  <a:srgbClr val="FF0000"/>
                </a:solidFill>
              </a:rPr>
              <a:t>transformer</a:t>
            </a:r>
            <a:r>
              <a:rPr lang="en-US" dirty="0"/>
              <a:t> decoders used in </a:t>
            </a:r>
            <a:r>
              <a:rPr lang="en-US" dirty="0" err="1">
                <a:solidFill>
                  <a:srgbClr val="FF0000"/>
                </a:solidFill>
              </a:rPr>
              <a:t>ChatGPT</a:t>
            </a:r>
            <a:r>
              <a:rPr lang="en-US" dirty="0">
                <a:solidFill>
                  <a:srgbClr val="FF0000"/>
                </a:solidFill>
              </a:rPr>
              <a:t>, GPT-3</a:t>
            </a:r>
          </a:p>
          <a:p>
            <a:pPr lvl="1"/>
            <a:r>
              <a:rPr lang="en-US" dirty="0">
                <a:solidFill>
                  <a:srgbClr val="0000FF"/>
                </a:solidFill>
              </a:rPr>
              <a:t>Compute-bound step</a:t>
            </a:r>
            <a:r>
              <a:rPr lang="en-US" dirty="0"/>
              <a:t>: Summarization </a:t>
            </a:r>
          </a:p>
          <a:p>
            <a:pPr lvl="1"/>
            <a:r>
              <a:rPr lang="en-US" dirty="0">
                <a:solidFill>
                  <a:srgbClr val="0000FF"/>
                </a:solidFill>
              </a:rPr>
              <a:t>Memory-bound step</a:t>
            </a:r>
            <a:r>
              <a:rPr lang="en-US" dirty="0"/>
              <a:t>: Generation</a:t>
            </a:r>
          </a:p>
          <a:p>
            <a:pPr lvl="2"/>
            <a:r>
              <a:rPr lang="en-US" dirty="0"/>
              <a:t>Most of the execution time is spent on the </a:t>
            </a:r>
            <a:r>
              <a:rPr lang="en-US" dirty="0">
                <a:solidFill>
                  <a:srgbClr val="FF0000"/>
                </a:solidFill>
              </a:rPr>
              <a:t>memory copy</a:t>
            </a:r>
            <a:r>
              <a:rPr lang="en-US" dirty="0"/>
              <a:t> from the </a:t>
            </a:r>
            <a:r>
              <a:rPr lang="en-US" dirty="0">
                <a:solidFill>
                  <a:srgbClr val="FF0000"/>
                </a:solidFill>
              </a:rPr>
              <a:t>host CPU memory </a:t>
            </a:r>
            <a:r>
              <a:rPr lang="en-US" dirty="0"/>
              <a:t>to the </a:t>
            </a:r>
            <a:r>
              <a:rPr lang="en-US" dirty="0">
                <a:solidFill>
                  <a:srgbClr val="FF0000"/>
                </a:solidFill>
              </a:rPr>
              <a:t>CPU memory</a:t>
            </a:r>
            <a:br>
              <a:rPr lang="en-US" dirty="0"/>
            </a:br>
            <a:endParaRPr lang="en-US" dirty="0"/>
          </a:p>
          <a:p>
            <a:r>
              <a:rPr lang="en-US" dirty="0">
                <a:solidFill>
                  <a:srgbClr val="FF0000"/>
                </a:solidFill>
              </a:rPr>
              <a:t>GEMV</a:t>
            </a:r>
            <a:r>
              <a:rPr lang="en-US" dirty="0"/>
              <a:t> portion can be </a:t>
            </a:r>
            <a:r>
              <a:rPr lang="en-US" dirty="0">
                <a:solidFill>
                  <a:srgbClr val="FF0000"/>
                </a:solidFill>
              </a:rPr>
              <a:t>60%-80% of total generation latency</a:t>
            </a:r>
            <a:r>
              <a:rPr lang="en-US" dirty="0"/>
              <a:t>, which is the target of PIM/PNM</a:t>
            </a:r>
          </a:p>
        </p:txBody>
      </p:sp>
      <p:sp>
        <p:nvSpPr>
          <p:cNvPr id="4" name="Slide Number Placeholder 3">
            <a:extLst>
              <a:ext uri="{FF2B5EF4-FFF2-40B4-BE49-F238E27FC236}">
                <a16:creationId xmlns:a16="http://schemas.microsoft.com/office/drawing/2014/main" id="{42F0B4E3-5F1C-220D-3AC9-796DCEB3B940}"/>
              </a:ext>
            </a:extLst>
          </p:cNvPr>
          <p:cNvSpPr>
            <a:spLocks noGrp="1"/>
          </p:cNvSpPr>
          <p:nvPr>
            <p:ph type="sldNum" sz="quarter" idx="11"/>
          </p:nvPr>
        </p:nvSpPr>
        <p:spPr/>
        <p:txBody>
          <a:bodyPr/>
          <a:lstStyle/>
          <a:p>
            <a:pPr>
              <a:defRPr/>
            </a:pPr>
            <a:fld id="{696CF17A-3047-224B-BC46-DD606BE3B229}" type="slidenum">
              <a:rPr lang="en-US" altLang="en-US" smtClean="0"/>
              <a:pPr>
                <a:defRPr/>
              </a:pPr>
              <a:t>76</a:t>
            </a:fld>
            <a:endParaRPr lang="en-US" altLang="en-US"/>
          </a:p>
        </p:txBody>
      </p:sp>
      <p:grpSp>
        <p:nvGrpSpPr>
          <p:cNvPr id="9" name="Group 8">
            <a:extLst>
              <a:ext uri="{FF2B5EF4-FFF2-40B4-BE49-F238E27FC236}">
                <a16:creationId xmlns:a16="http://schemas.microsoft.com/office/drawing/2014/main" id="{C592A354-A654-D4FE-AA1C-9AE8DF1C3726}"/>
              </a:ext>
            </a:extLst>
          </p:cNvPr>
          <p:cNvGrpSpPr/>
          <p:nvPr/>
        </p:nvGrpSpPr>
        <p:grpSpPr>
          <a:xfrm>
            <a:off x="217463" y="4070896"/>
            <a:ext cx="8781082" cy="2266085"/>
            <a:chOff x="217463" y="4070896"/>
            <a:chExt cx="8781082" cy="2266085"/>
          </a:xfrm>
        </p:grpSpPr>
        <p:pic>
          <p:nvPicPr>
            <p:cNvPr id="6" name="Picture 5">
              <a:extLst>
                <a:ext uri="{FF2B5EF4-FFF2-40B4-BE49-F238E27FC236}">
                  <a16:creationId xmlns:a16="http://schemas.microsoft.com/office/drawing/2014/main" id="{9EF907C9-0529-F0A7-D674-BC346E9C3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63" y="4070896"/>
              <a:ext cx="8781082" cy="2266085"/>
            </a:xfrm>
            <a:prstGeom prst="rect">
              <a:avLst/>
            </a:prstGeom>
          </p:spPr>
        </p:pic>
        <p:sp>
          <p:nvSpPr>
            <p:cNvPr id="7" name="Rectangle 6">
              <a:extLst>
                <a:ext uri="{FF2B5EF4-FFF2-40B4-BE49-F238E27FC236}">
                  <a16:creationId xmlns:a16="http://schemas.microsoft.com/office/drawing/2014/main" id="{A34ECD42-2A8C-6832-F4B3-77F1973FEDD2}"/>
                </a:ext>
              </a:extLst>
            </p:cNvPr>
            <p:cNvSpPr/>
            <p:nvPr/>
          </p:nvSpPr>
          <p:spPr bwMode="auto">
            <a:xfrm>
              <a:off x="1691680" y="5203938"/>
              <a:ext cx="5832648" cy="3965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8" name="TextBox 7">
            <a:extLst>
              <a:ext uri="{FF2B5EF4-FFF2-40B4-BE49-F238E27FC236}">
                <a16:creationId xmlns:a16="http://schemas.microsoft.com/office/drawing/2014/main" id="{DADB1347-CA42-5E6B-2198-99C0A982032A}"/>
              </a:ext>
            </a:extLst>
          </p:cNvPr>
          <p:cNvSpPr txBox="1"/>
          <p:nvPr/>
        </p:nvSpPr>
        <p:spPr>
          <a:xfrm>
            <a:off x="42361" y="6531520"/>
            <a:ext cx="8634095" cy="20984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effectLst/>
                <a:uLnTx/>
                <a:uFillTx/>
                <a:ea typeface="ＭＳ Ｐゴシック" panose="020B0600070205080204" pitchFamily="34" charset="-128"/>
                <a:cs typeface="+mn-cs"/>
              </a:rPr>
              <a:t>From: </a:t>
            </a:r>
            <a:r>
              <a:rPr lang="en-US" sz="1050" b="0" i="0" u="none" strike="noStrike" dirty="0">
                <a:effectLst/>
              </a:rPr>
              <a:t>J. H. Kim, “Samsung AI-cluster system with HBM-PIM and CXL-based Processing-near-Memory for transformer-based LLMs,”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spTree>
    <p:extLst>
      <p:ext uri="{BB962C8B-B14F-4D97-AF65-F5344CB8AC3E}">
        <p14:creationId xmlns:p14="http://schemas.microsoft.com/office/powerpoint/2010/main" val="1873571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dirty="0"/>
              <a:t>Solution I: Samsung’s HBM-PIM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p:txBody>
          <a:bodyPr/>
          <a:lstStyle/>
          <a:p>
            <a:r>
              <a:rPr lang="en-US" dirty="0">
                <a:solidFill>
                  <a:srgbClr val="0000FF"/>
                </a:solidFill>
              </a:rPr>
              <a:t>AMD MI100 GPUs </a:t>
            </a:r>
            <a:r>
              <a:rPr lang="en-US" dirty="0"/>
              <a:t>fabricated with </a:t>
            </a:r>
            <a:r>
              <a:rPr lang="en-US" dirty="0">
                <a:solidFill>
                  <a:srgbClr val="0000FF"/>
                </a:solidFill>
              </a:rPr>
              <a:t>HBM-PIM</a:t>
            </a:r>
          </a:p>
          <a:p>
            <a:endParaRPr lang="en-US" dirty="0"/>
          </a:p>
          <a:p>
            <a:r>
              <a:rPr lang="en-US" dirty="0"/>
              <a:t>Experimental setup: GPT-J (6B, 32 input tokes), single AMD MI100-PIM GPU</a:t>
            </a:r>
          </a:p>
          <a:p>
            <a:endParaRPr lang="en-US" dirty="0"/>
          </a:p>
          <a:p>
            <a:endParaRPr lang="en-US" dirty="0"/>
          </a:p>
          <a:p>
            <a:endParaRPr lang="en-US" dirty="0"/>
          </a:p>
          <a:p>
            <a:endParaRPr lang="en-US" dirty="0"/>
          </a:p>
          <a:p>
            <a:endParaRPr lang="en-US" dirty="0"/>
          </a:p>
          <a:p>
            <a:endParaRPr lang="en-US" dirty="0"/>
          </a:p>
          <a:p>
            <a:pPr marL="0" indent="0">
              <a:buNone/>
            </a:pPr>
            <a:br>
              <a:rPr lang="en-US" dirty="0"/>
            </a:br>
            <a:endParaRPr lang="en-US" sz="1100" dirty="0"/>
          </a:p>
          <a:p>
            <a:r>
              <a:rPr lang="en-US" dirty="0">
                <a:solidFill>
                  <a:srgbClr val="0000FF"/>
                </a:solidFill>
              </a:rPr>
              <a:t>GPT can be accelerated by more than 2x over baseline</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77</a:t>
            </a:fld>
            <a:endParaRPr lang="en-US" altLang="en-US"/>
          </a:p>
        </p:txBody>
      </p:sp>
      <p:pic>
        <p:nvPicPr>
          <p:cNvPr id="8" name="Picture 7">
            <a:extLst>
              <a:ext uri="{FF2B5EF4-FFF2-40B4-BE49-F238E27FC236}">
                <a16:creationId xmlns:a16="http://schemas.microsoft.com/office/drawing/2014/main" id="{21DB4808-D8EC-AAD6-908A-D6FDC2C06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81" y="2780928"/>
            <a:ext cx="8402838" cy="3007537"/>
          </a:xfrm>
          <a:prstGeom prst="rect">
            <a:avLst/>
          </a:prstGeom>
        </p:spPr>
      </p:pic>
      <p:sp>
        <p:nvSpPr>
          <p:cNvPr id="9" name="TextBox 8">
            <a:extLst>
              <a:ext uri="{FF2B5EF4-FFF2-40B4-BE49-F238E27FC236}">
                <a16:creationId xmlns:a16="http://schemas.microsoft.com/office/drawing/2014/main" id="{D134999D-5319-826A-E847-BCCC383F6D8C}"/>
              </a:ext>
            </a:extLst>
          </p:cNvPr>
          <p:cNvSpPr txBox="1"/>
          <p:nvPr/>
        </p:nvSpPr>
        <p:spPr>
          <a:xfrm>
            <a:off x="42361" y="6531520"/>
            <a:ext cx="8634095" cy="20984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effectLst/>
                <a:uLnTx/>
                <a:uFillTx/>
                <a:ea typeface="ＭＳ Ｐゴシック" panose="020B0600070205080204" pitchFamily="34" charset="-128"/>
                <a:cs typeface="+mn-cs"/>
              </a:rPr>
              <a:t>From: </a:t>
            </a:r>
            <a:r>
              <a:rPr lang="en-US" sz="1050" b="0" i="0" u="none" strike="noStrike" dirty="0">
                <a:effectLst/>
              </a:rPr>
              <a:t>J. H. Kim, “Samsung AI-cluster system with HBM-PIM and CXL-based Processing-near-Memory for transformer-based LLMs,”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spTree>
    <p:extLst>
      <p:ext uri="{BB962C8B-B14F-4D97-AF65-F5344CB8AC3E}">
        <p14:creationId xmlns:p14="http://schemas.microsoft.com/office/powerpoint/2010/main" val="1614366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 Samsung’s LPDDR-PIM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12576" y="1043589"/>
            <a:ext cx="9167936" cy="5193723"/>
          </a:xfrm>
        </p:spPr>
        <p:txBody>
          <a:bodyPr/>
          <a:lstStyle/>
          <a:p>
            <a:r>
              <a:rPr lang="en-US" dirty="0">
                <a:solidFill>
                  <a:srgbClr val="0000FF"/>
                </a:solidFill>
              </a:rPr>
              <a:t>PIM for on-device generative AI</a:t>
            </a:r>
          </a:p>
          <a:p>
            <a:pPr lvl="1"/>
            <a:r>
              <a:rPr lang="en-US" dirty="0"/>
              <a:t>Datacenter </a:t>
            </a:r>
            <a:r>
              <a:rPr lang="en-US" dirty="0">
                <a:solidFill>
                  <a:srgbClr val="FF0000"/>
                </a:solidFill>
              </a:rPr>
              <a:t>costs</a:t>
            </a:r>
            <a:r>
              <a:rPr lang="en-US" dirty="0"/>
              <a:t> and </a:t>
            </a:r>
            <a:r>
              <a:rPr lang="en-US" dirty="0">
                <a:solidFill>
                  <a:srgbClr val="FF0000"/>
                </a:solidFill>
              </a:rPr>
              <a:t>power consumption </a:t>
            </a:r>
            <a:r>
              <a:rPr lang="en-US" dirty="0"/>
              <a:t>are increasing due to the </a:t>
            </a:r>
            <a:r>
              <a:rPr lang="en-US" dirty="0">
                <a:solidFill>
                  <a:srgbClr val="FF0000"/>
                </a:solidFill>
              </a:rPr>
              <a:t>growing demand for cloud AI</a:t>
            </a:r>
            <a:br>
              <a:rPr lang="en-US" dirty="0">
                <a:solidFill>
                  <a:srgbClr val="FF0000"/>
                </a:solidFill>
              </a:rPr>
            </a:br>
            <a:endParaRPr lang="en-US" dirty="0"/>
          </a:p>
          <a:p>
            <a:r>
              <a:rPr lang="en-US" dirty="0">
                <a:solidFill>
                  <a:srgbClr val="0000FF"/>
                </a:solidFill>
              </a:rPr>
              <a:t>LPDDR-PIM</a:t>
            </a:r>
            <a:r>
              <a:rPr lang="en-US" dirty="0"/>
              <a:t> improves </a:t>
            </a:r>
            <a:r>
              <a:rPr lang="en-US" dirty="0">
                <a:solidFill>
                  <a:srgbClr val="0000FF"/>
                </a:solidFill>
              </a:rPr>
              <a:t>battery life </a:t>
            </a:r>
            <a:r>
              <a:rPr lang="en-US" dirty="0"/>
              <a:t>by preventing memory over-provisioning just for bandwidth</a:t>
            </a:r>
          </a:p>
          <a:p>
            <a:endParaRPr lang="en-US" dirty="0"/>
          </a:p>
          <a:p>
            <a:endParaRPr lang="en-US" dirty="0"/>
          </a:p>
          <a:p>
            <a:endParaRPr lang="en-US" dirty="0"/>
          </a:p>
          <a:p>
            <a:endParaRPr lang="en-US" dirty="0"/>
          </a:p>
          <a:p>
            <a:endParaRPr lang="en-US" dirty="0"/>
          </a:p>
          <a:p>
            <a:endParaRPr lang="en-US" dirty="0"/>
          </a:p>
          <a:p>
            <a:r>
              <a:rPr lang="en-US" dirty="0"/>
              <a:t>4.47x </a:t>
            </a:r>
            <a:r>
              <a:rPr lang="en-US" dirty="0">
                <a:solidFill>
                  <a:srgbClr val="FF0000"/>
                </a:solidFill>
              </a:rPr>
              <a:t>performance gains </a:t>
            </a:r>
            <a:r>
              <a:rPr lang="en-US" dirty="0"/>
              <a:t>and 70.6% </a:t>
            </a:r>
            <a:r>
              <a:rPr lang="en-US" dirty="0">
                <a:solidFill>
                  <a:srgbClr val="FF0000"/>
                </a:solidFill>
              </a:rPr>
              <a:t>energy reduction </a:t>
            </a:r>
            <a:r>
              <a:rPr lang="en-US" dirty="0"/>
              <a:t>in GPT-2</a:t>
            </a:r>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78</a:t>
            </a:fld>
            <a:endParaRPr lang="en-US" altLang="en-US"/>
          </a:p>
        </p:txBody>
      </p:sp>
      <p:grpSp>
        <p:nvGrpSpPr>
          <p:cNvPr id="12" name="Group 11">
            <a:extLst>
              <a:ext uri="{FF2B5EF4-FFF2-40B4-BE49-F238E27FC236}">
                <a16:creationId xmlns:a16="http://schemas.microsoft.com/office/drawing/2014/main" id="{85B5B3A8-82AF-45D1-F598-FCFEF21CBE5E}"/>
              </a:ext>
            </a:extLst>
          </p:cNvPr>
          <p:cNvGrpSpPr/>
          <p:nvPr/>
        </p:nvGrpSpPr>
        <p:grpSpPr>
          <a:xfrm>
            <a:off x="1691680" y="3573016"/>
            <a:ext cx="6664450" cy="2308252"/>
            <a:chOff x="1691680" y="3573016"/>
            <a:chExt cx="6664450" cy="2308252"/>
          </a:xfrm>
        </p:grpSpPr>
        <p:pic>
          <p:nvPicPr>
            <p:cNvPr id="6" name="Picture 5">
              <a:extLst>
                <a:ext uri="{FF2B5EF4-FFF2-40B4-BE49-F238E27FC236}">
                  <a16:creationId xmlns:a16="http://schemas.microsoft.com/office/drawing/2014/main" id="{378BDB19-5C95-75D6-90D5-535332AC5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3573016"/>
              <a:ext cx="2230471" cy="2298061"/>
            </a:xfrm>
            <a:prstGeom prst="rect">
              <a:avLst/>
            </a:prstGeom>
          </p:spPr>
        </p:pic>
        <p:pic>
          <p:nvPicPr>
            <p:cNvPr id="8" name="Picture 7">
              <a:extLst>
                <a:ext uri="{FF2B5EF4-FFF2-40B4-BE49-F238E27FC236}">
                  <a16:creationId xmlns:a16="http://schemas.microsoft.com/office/drawing/2014/main" id="{7322EE28-CD1A-B07D-F910-039C14482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573016"/>
              <a:ext cx="3424090" cy="2308252"/>
            </a:xfrm>
            <a:prstGeom prst="rect">
              <a:avLst/>
            </a:prstGeom>
          </p:spPr>
        </p:pic>
      </p:grpSp>
      <p:grpSp>
        <p:nvGrpSpPr>
          <p:cNvPr id="13" name="Group 12">
            <a:extLst>
              <a:ext uri="{FF2B5EF4-FFF2-40B4-BE49-F238E27FC236}">
                <a16:creationId xmlns:a16="http://schemas.microsoft.com/office/drawing/2014/main" id="{A5158C12-09DC-0511-905E-D57DD0C3F9C0}"/>
              </a:ext>
            </a:extLst>
          </p:cNvPr>
          <p:cNvGrpSpPr/>
          <p:nvPr/>
        </p:nvGrpSpPr>
        <p:grpSpPr>
          <a:xfrm>
            <a:off x="1835696" y="4745526"/>
            <a:ext cx="6480720" cy="1059738"/>
            <a:chOff x="1835696" y="4745526"/>
            <a:chExt cx="6480720" cy="1059738"/>
          </a:xfrm>
        </p:grpSpPr>
        <p:sp>
          <p:nvSpPr>
            <p:cNvPr id="9" name="Rectangle 8">
              <a:extLst>
                <a:ext uri="{FF2B5EF4-FFF2-40B4-BE49-F238E27FC236}">
                  <a16:creationId xmlns:a16="http://schemas.microsoft.com/office/drawing/2014/main" id="{6A1031DD-2242-7F28-C681-28E9444E4623}"/>
                </a:ext>
              </a:extLst>
            </p:cNvPr>
            <p:cNvSpPr/>
            <p:nvPr/>
          </p:nvSpPr>
          <p:spPr bwMode="auto">
            <a:xfrm>
              <a:off x="5593342" y="4794200"/>
              <a:ext cx="2723074" cy="1011064"/>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89CDD8A4-184D-2DFD-AB95-200F84629318}"/>
                </a:ext>
              </a:extLst>
            </p:cNvPr>
            <p:cNvSpPr/>
            <p:nvPr/>
          </p:nvSpPr>
          <p:spPr bwMode="auto">
            <a:xfrm>
              <a:off x="1835696" y="4745526"/>
              <a:ext cx="1973605" cy="33965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11" name="TextBox 10">
            <a:extLst>
              <a:ext uri="{FF2B5EF4-FFF2-40B4-BE49-F238E27FC236}">
                <a16:creationId xmlns:a16="http://schemas.microsoft.com/office/drawing/2014/main" id="{882F5171-168F-1B11-C5AA-34ECE57127F0}"/>
              </a:ext>
            </a:extLst>
          </p:cNvPr>
          <p:cNvSpPr txBox="1"/>
          <p:nvPr/>
        </p:nvSpPr>
        <p:spPr>
          <a:xfrm>
            <a:off x="42361" y="6531520"/>
            <a:ext cx="8634095" cy="20984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effectLst/>
                <a:uLnTx/>
                <a:uFillTx/>
                <a:ea typeface="ＭＳ Ｐゴシック" panose="020B0600070205080204" pitchFamily="34" charset="-128"/>
                <a:cs typeface="+mn-cs"/>
              </a:rPr>
              <a:t>From: </a:t>
            </a:r>
            <a:r>
              <a:rPr lang="en-US" sz="1050" b="0" i="0" u="none" strike="noStrike" dirty="0">
                <a:effectLst/>
              </a:rPr>
              <a:t>J. H. Kim, “Samsung AI-cluster system with HBM-PIM and CXL-based Processing-near-Memory for transformer-based LLMs,”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spTree>
    <p:extLst>
      <p:ext uri="{BB962C8B-B14F-4D97-AF65-F5344CB8AC3E}">
        <p14:creationId xmlns:p14="http://schemas.microsoft.com/office/powerpoint/2010/main" val="198343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III: Samsung’s CXL-PNM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84584" y="997527"/>
            <a:ext cx="9527976" cy="5193723"/>
          </a:xfrm>
        </p:spPr>
        <p:txBody>
          <a:bodyPr/>
          <a:lstStyle/>
          <a:p>
            <a:r>
              <a:rPr lang="en-US" dirty="0"/>
              <a:t>A </a:t>
            </a:r>
            <a:r>
              <a:rPr lang="en-US" dirty="0">
                <a:solidFill>
                  <a:srgbClr val="0000FF"/>
                </a:solidFill>
              </a:rPr>
              <a:t>CXL-based processing-near-memory </a:t>
            </a:r>
            <a:r>
              <a:rPr lang="en-US" dirty="0"/>
              <a:t>solution</a:t>
            </a:r>
          </a:p>
          <a:p>
            <a:pPr lvl="1"/>
            <a:r>
              <a:rPr lang="en-US" dirty="0"/>
              <a:t>Improves </a:t>
            </a:r>
            <a:r>
              <a:rPr lang="en-US" dirty="0">
                <a:solidFill>
                  <a:srgbClr val="0000FF"/>
                </a:solidFill>
              </a:rPr>
              <a:t>capacity</a:t>
            </a:r>
            <a:r>
              <a:rPr lang="en-US" dirty="0"/>
              <a:t>, </a:t>
            </a:r>
            <a:r>
              <a:rPr lang="en-US" dirty="0">
                <a:solidFill>
                  <a:srgbClr val="0000FF"/>
                </a:solidFill>
              </a:rPr>
              <a:t>bandwidth</a:t>
            </a:r>
            <a:r>
              <a:rPr lang="en-US" dirty="0"/>
              <a:t>, and </a:t>
            </a:r>
            <a:r>
              <a:rPr lang="en-US" dirty="0">
                <a:solidFill>
                  <a:srgbClr val="0000FF"/>
                </a:solidFill>
              </a:rPr>
              <a:t>power</a:t>
            </a:r>
            <a:r>
              <a:rPr lang="en-US" dirty="0"/>
              <a:t> </a:t>
            </a:r>
          </a:p>
          <a:p>
            <a:pPr lvl="1"/>
            <a:r>
              <a:rPr lang="en-US" dirty="0"/>
              <a:t>Large-scale large-language models are often </a:t>
            </a:r>
            <a:r>
              <a:rPr lang="en-US" dirty="0">
                <a:solidFill>
                  <a:srgbClr val="FF0000"/>
                </a:solidFill>
              </a:rPr>
              <a:t>capacity-bound </a:t>
            </a:r>
            <a:br>
              <a:rPr lang="en-US" dirty="0"/>
            </a:br>
            <a:br>
              <a:rPr lang="en-US" dirty="0"/>
            </a:br>
            <a:endParaRPr lang="en-US" dirty="0"/>
          </a:p>
          <a:p>
            <a:pPr marL="0" indent="0">
              <a:buNone/>
            </a:pPr>
            <a:br>
              <a:rPr lang="en-US" dirty="0"/>
            </a:br>
            <a:br>
              <a:rPr lang="en-US" dirty="0"/>
            </a:br>
            <a:br>
              <a:rPr lang="en-US" dirty="0"/>
            </a:br>
            <a:br>
              <a:rPr lang="en-US" dirty="0"/>
            </a:br>
            <a:br>
              <a:rPr lang="en-US" dirty="0"/>
            </a:br>
            <a:br>
              <a:rPr lang="en-US" dirty="0"/>
            </a:br>
            <a:endParaRPr lang="en-US" dirty="0"/>
          </a:p>
          <a:p>
            <a:r>
              <a:rPr lang="en-US" dirty="0"/>
              <a:t>Multiple CXL-PNM can offer </a:t>
            </a:r>
            <a:r>
              <a:rPr lang="en-US" dirty="0">
                <a:solidFill>
                  <a:srgbClr val="0000FF"/>
                </a:solidFill>
              </a:rPr>
              <a:t>4.4x higher energy efficiency </a:t>
            </a:r>
            <a:r>
              <a:rPr lang="en-US" dirty="0"/>
              <a:t>and</a:t>
            </a:r>
            <a:br>
              <a:rPr lang="en-US" dirty="0"/>
            </a:br>
            <a:r>
              <a:rPr lang="en-US" dirty="0">
                <a:solidFill>
                  <a:srgbClr val="0000FF"/>
                </a:solidFill>
              </a:rPr>
              <a:t>53% higher throughput </a:t>
            </a:r>
            <a:r>
              <a:rPr lang="en-US" dirty="0"/>
              <a:t>than multiple GPUs</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79</a:t>
            </a:fld>
            <a:endParaRPr lang="en-US" altLang="en-US"/>
          </a:p>
        </p:txBody>
      </p:sp>
      <p:pic>
        <p:nvPicPr>
          <p:cNvPr id="6" name="Picture 5">
            <a:extLst>
              <a:ext uri="{FF2B5EF4-FFF2-40B4-BE49-F238E27FC236}">
                <a16:creationId xmlns:a16="http://schemas.microsoft.com/office/drawing/2014/main" id="{C83A394E-64B4-E7E1-045A-F6F377CC1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68" y="2348880"/>
            <a:ext cx="8519864" cy="3162532"/>
          </a:xfrm>
          <a:prstGeom prst="rect">
            <a:avLst/>
          </a:prstGeom>
        </p:spPr>
      </p:pic>
      <p:sp>
        <p:nvSpPr>
          <p:cNvPr id="7" name="Rectangle 6">
            <a:extLst>
              <a:ext uri="{FF2B5EF4-FFF2-40B4-BE49-F238E27FC236}">
                <a16:creationId xmlns:a16="http://schemas.microsoft.com/office/drawing/2014/main" id="{05F9034B-3F3C-83B3-105F-1188162AFC63}"/>
              </a:ext>
            </a:extLst>
          </p:cNvPr>
          <p:cNvSpPr>
            <a:spLocks noChangeAspect="1"/>
          </p:cNvSpPr>
          <p:nvPr/>
        </p:nvSpPr>
        <p:spPr bwMode="auto">
          <a:xfrm>
            <a:off x="6169888" y="3089343"/>
            <a:ext cx="346328" cy="483673"/>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8" name="Rectangle 7">
            <a:extLst>
              <a:ext uri="{FF2B5EF4-FFF2-40B4-BE49-F238E27FC236}">
                <a16:creationId xmlns:a16="http://schemas.microsoft.com/office/drawing/2014/main" id="{79B543D1-6D93-B9B9-75B9-2A288856BB3F}"/>
              </a:ext>
            </a:extLst>
          </p:cNvPr>
          <p:cNvSpPr>
            <a:spLocks noChangeAspect="1"/>
          </p:cNvSpPr>
          <p:nvPr/>
        </p:nvSpPr>
        <p:spPr bwMode="auto">
          <a:xfrm>
            <a:off x="6948264" y="5229200"/>
            <a:ext cx="1656184" cy="14401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9" name="TextBox 8">
            <a:extLst>
              <a:ext uri="{FF2B5EF4-FFF2-40B4-BE49-F238E27FC236}">
                <a16:creationId xmlns:a16="http://schemas.microsoft.com/office/drawing/2014/main" id="{21EE8BE2-2024-98BB-DA42-5B00901CF904}"/>
              </a:ext>
            </a:extLst>
          </p:cNvPr>
          <p:cNvSpPr txBox="1"/>
          <p:nvPr/>
        </p:nvSpPr>
        <p:spPr>
          <a:xfrm>
            <a:off x="42361" y="6531520"/>
            <a:ext cx="8634095" cy="20984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effectLst/>
                <a:uLnTx/>
                <a:uFillTx/>
                <a:ea typeface="ＭＳ Ｐゴシック" panose="020B0600070205080204" pitchFamily="34" charset="-128"/>
                <a:cs typeface="+mn-cs"/>
              </a:rPr>
              <a:t>From: </a:t>
            </a:r>
            <a:r>
              <a:rPr lang="en-US" sz="1050" b="0" i="0" u="none" strike="noStrike" dirty="0">
                <a:effectLst/>
              </a:rPr>
              <a:t>J. H. Kim, “Samsung AI-cluster system with HBM-PIM and CXL-based Processing-near-Memory for transformer-based LLMs,”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spTree>
    <p:extLst>
      <p:ext uri="{BB962C8B-B14F-4D97-AF65-F5344CB8AC3E}">
        <p14:creationId xmlns:p14="http://schemas.microsoft.com/office/powerpoint/2010/main" val="3821349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4" name="Slide Number Placeholder 2">
            <a:extLst>
              <a:ext uri="{FF2B5EF4-FFF2-40B4-BE49-F238E27FC236}">
                <a16:creationId xmlns:a16="http://schemas.microsoft.com/office/drawing/2014/main" id="{EBE306C6-6F52-2DB4-1763-36BF13A28385}"/>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8</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324892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a:t>
            </a:r>
            <a:r>
              <a:rPr lang="en-US" sz="3800" dirty="0" err="1"/>
              <a:t>AxDIMM</a:t>
            </a:r>
            <a:r>
              <a:rPr lang="en-US" sz="3800" dirty="0"/>
              <a:t>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err="1"/>
              <a:t>DDRx</a:t>
            </a:r>
            <a:r>
              <a:rPr lang="en-US" dirty="0"/>
              <a:t>-PIM</a:t>
            </a:r>
          </a:p>
          <a:p>
            <a:pPr lvl="1"/>
            <a:r>
              <a:rPr lang="en-US" dirty="0"/>
              <a:t>Deep learning recommendation system</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7" name="Picture 6">
            <a:extLst>
              <a:ext uri="{FF2B5EF4-FFF2-40B4-BE49-F238E27FC236}">
                <a16:creationId xmlns:a16="http://schemas.microsoft.com/office/drawing/2014/main" id="{AFCF7A9E-E0FB-2940-A668-77B550C711E4}"/>
              </a:ext>
            </a:extLst>
          </p:cNvPr>
          <p:cNvPicPr>
            <a:picLocks noChangeAspect="1"/>
          </p:cNvPicPr>
          <p:nvPr/>
        </p:nvPicPr>
        <p:blipFill rotWithShape="1">
          <a:blip r:embed="rId2"/>
          <a:srcRect t="3135" b="1"/>
          <a:stretch/>
        </p:blipFill>
        <p:spPr>
          <a:xfrm>
            <a:off x="5491978" y="4939215"/>
            <a:ext cx="3494859" cy="1461585"/>
          </a:xfrm>
          <a:prstGeom prst="rect">
            <a:avLst/>
          </a:prstGeom>
        </p:spPr>
      </p:pic>
      <p:grpSp>
        <p:nvGrpSpPr>
          <p:cNvPr id="9" name="Group 8">
            <a:extLst>
              <a:ext uri="{FF2B5EF4-FFF2-40B4-BE49-F238E27FC236}">
                <a16:creationId xmlns:a16="http://schemas.microsoft.com/office/drawing/2014/main" id="{1F2116CC-AE4C-C245-A91B-56DA9C2A5AB9}"/>
              </a:ext>
            </a:extLst>
          </p:cNvPr>
          <p:cNvGrpSpPr>
            <a:grpSpLocks noChangeAspect="1"/>
          </p:cNvGrpSpPr>
          <p:nvPr/>
        </p:nvGrpSpPr>
        <p:grpSpPr>
          <a:xfrm>
            <a:off x="5865291" y="1022909"/>
            <a:ext cx="3002279" cy="1644091"/>
            <a:chOff x="100000" y="862740"/>
            <a:chExt cx="4069270" cy="2228391"/>
          </a:xfrm>
        </p:grpSpPr>
        <p:pic>
          <p:nvPicPr>
            <p:cNvPr id="10" name="Picture 9">
              <a:extLst>
                <a:ext uri="{FF2B5EF4-FFF2-40B4-BE49-F238E27FC236}">
                  <a16:creationId xmlns:a16="http://schemas.microsoft.com/office/drawing/2014/main" id="{7B7B2DD5-1935-F548-A387-1349A64873BF}"/>
                </a:ext>
              </a:extLst>
            </p:cNvPr>
            <p:cNvPicPr>
              <a:picLocks noChangeAspect="1"/>
            </p:cNvPicPr>
            <p:nvPr/>
          </p:nvPicPr>
          <p:blipFill>
            <a:blip r:embed="rId3"/>
            <a:stretch>
              <a:fillRect/>
            </a:stretch>
          </p:blipFill>
          <p:spPr>
            <a:xfrm>
              <a:off x="100000" y="1159634"/>
              <a:ext cx="4069270" cy="1931497"/>
            </a:xfrm>
            <a:prstGeom prst="rect">
              <a:avLst/>
            </a:prstGeom>
          </p:spPr>
        </p:pic>
        <p:sp>
          <p:nvSpPr>
            <p:cNvPr id="11" name="Rectangle 10">
              <a:extLst>
                <a:ext uri="{FF2B5EF4-FFF2-40B4-BE49-F238E27FC236}">
                  <a16:creationId xmlns:a16="http://schemas.microsoft.com/office/drawing/2014/main" id="{936A3B20-5E20-0D44-BD6B-9DE9B313FE24}"/>
                </a:ext>
              </a:extLst>
            </p:cNvPr>
            <p:cNvSpPr/>
            <p:nvPr/>
          </p:nvSpPr>
          <p:spPr>
            <a:xfrm>
              <a:off x="929107" y="862740"/>
              <a:ext cx="1776448" cy="36933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Baseline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grpSp>
        <p:nvGrpSpPr>
          <p:cNvPr id="12" name="Group 11">
            <a:extLst>
              <a:ext uri="{FF2B5EF4-FFF2-40B4-BE49-F238E27FC236}">
                <a16:creationId xmlns:a16="http://schemas.microsoft.com/office/drawing/2014/main" id="{41297CFD-59DD-384E-97E3-7AE7BC6C5C34}"/>
              </a:ext>
            </a:extLst>
          </p:cNvPr>
          <p:cNvGrpSpPr>
            <a:grpSpLocks noChangeAspect="1"/>
          </p:cNvGrpSpPr>
          <p:nvPr/>
        </p:nvGrpSpPr>
        <p:grpSpPr>
          <a:xfrm>
            <a:off x="5883828" y="2895600"/>
            <a:ext cx="3107772" cy="1775735"/>
            <a:chOff x="4744267" y="634328"/>
            <a:chExt cx="4299733" cy="2456804"/>
          </a:xfrm>
        </p:grpSpPr>
        <p:pic>
          <p:nvPicPr>
            <p:cNvPr id="13" name="Picture 12">
              <a:extLst>
                <a:ext uri="{FF2B5EF4-FFF2-40B4-BE49-F238E27FC236}">
                  <a16:creationId xmlns:a16="http://schemas.microsoft.com/office/drawing/2014/main" id="{4EF9F513-FA4B-E949-99EC-7CFF34E584C8}"/>
                </a:ext>
              </a:extLst>
            </p:cNvPr>
            <p:cNvPicPr>
              <a:picLocks noChangeAspect="1"/>
            </p:cNvPicPr>
            <p:nvPr/>
          </p:nvPicPr>
          <p:blipFill rotWithShape="1">
            <a:blip r:embed="rId4"/>
            <a:srcRect t="4075" b="2189"/>
            <a:stretch/>
          </p:blipFill>
          <p:spPr>
            <a:xfrm>
              <a:off x="4744267" y="1159634"/>
              <a:ext cx="4299733" cy="1931498"/>
            </a:xfrm>
            <a:prstGeom prst="rect">
              <a:avLst/>
            </a:prstGeom>
          </p:spPr>
        </p:pic>
        <p:sp>
          <p:nvSpPr>
            <p:cNvPr id="14" name="Rectangle 13">
              <a:extLst>
                <a:ext uri="{FF2B5EF4-FFF2-40B4-BE49-F238E27FC236}">
                  <a16:creationId xmlns:a16="http://schemas.microsoft.com/office/drawing/2014/main" id="{3036909C-2052-0A45-A3A2-4C2930C8654C}"/>
                </a:ext>
              </a:extLst>
            </p:cNvPr>
            <p:cNvSpPr/>
            <p:nvPr/>
          </p:nvSpPr>
          <p:spPr>
            <a:xfrm>
              <a:off x="5564945" y="634328"/>
              <a:ext cx="190468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AxDIMM</a:t>
              </a: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pic>
        <p:nvPicPr>
          <p:cNvPr id="15" name="Picture 14">
            <a:extLst>
              <a:ext uri="{FF2B5EF4-FFF2-40B4-BE49-F238E27FC236}">
                <a16:creationId xmlns:a16="http://schemas.microsoft.com/office/drawing/2014/main" id="{8CFED770-D7DA-4148-A854-219B6EAC3AE3}"/>
              </a:ext>
            </a:extLst>
          </p:cNvPr>
          <p:cNvPicPr>
            <a:picLocks noChangeAspect="1"/>
          </p:cNvPicPr>
          <p:nvPr/>
        </p:nvPicPr>
        <p:blipFill>
          <a:blip r:embed="rId5"/>
          <a:stretch>
            <a:fillRect/>
          </a:stretch>
        </p:blipFill>
        <p:spPr>
          <a:xfrm>
            <a:off x="332322" y="1983156"/>
            <a:ext cx="4426237" cy="4454430"/>
          </a:xfrm>
          <a:prstGeom prst="rect">
            <a:avLst/>
          </a:prstGeom>
        </p:spPr>
      </p:pic>
      <p:sp>
        <p:nvSpPr>
          <p:cNvPr id="16" name="TextBox 15">
            <a:extLst>
              <a:ext uri="{FF2B5EF4-FFF2-40B4-BE49-F238E27FC236}">
                <a16:creationId xmlns:a16="http://schemas.microsoft.com/office/drawing/2014/main" id="{0C450CF6-3385-024A-B2B2-719A2C17BE5E}"/>
              </a:ext>
            </a:extLst>
          </p:cNvPr>
          <p:cNvSpPr txBox="1"/>
          <p:nvPr/>
        </p:nvSpPr>
        <p:spPr>
          <a:xfrm>
            <a:off x="304800" y="6528003"/>
            <a:ext cx="7968848"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et al. "Near-Memory Processing in Action: Accelerating Personalized Recommendation with </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AxDIMM</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IEEE Micro (2021)</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9356876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a:t>4 Gb </a:t>
            </a:r>
            <a:r>
              <a:rPr lang="en-US" dirty="0" err="1"/>
              <a:t>AiM</a:t>
            </a:r>
            <a:r>
              <a:rPr lang="en-US" dirty="0"/>
              <a:t> die with 16 processing units (PUs)</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7" name="TextBox 6">
            <a:hlinkClick r:id="rId3"/>
            <a:extLst>
              <a:ext uri="{FF2B5EF4-FFF2-40B4-BE49-F238E27FC236}">
                <a16:creationId xmlns:a16="http://schemas.microsoft.com/office/drawing/2014/main" id="{6D4E88C4-7835-3048-82B9-3EBD91CC3862}"/>
              </a:ext>
            </a:extLst>
          </p:cNvPr>
          <p:cNvSpPr txBox="1"/>
          <p:nvPr/>
        </p:nvSpPr>
        <p:spPr>
          <a:xfrm>
            <a:off x="523762" y="6477000"/>
            <a:ext cx="809647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96E4A93-E3CA-FC41-A48F-2210E2BAB893}"/>
              </a:ext>
            </a:extLst>
          </p:cNvPr>
          <p:cNvPicPr>
            <a:picLocks noChangeAspect="1"/>
          </p:cNvPicPr>
          <p:nvPr/>
        </p:nvPicPr>
        <p:blipFill>
          <a:blip r:embed="rId4"/>
          <a:stretch>
            <a:fillRect/>
          </a:stretch>
        </p:blipFill>
        <p:spPr>
          <a:xfrm>
            <a:off x="0" y="2133600"/>
            <a:ext cx="9144000" cy="3485834"/>
          </a:xfrm>
          <a:prstGeom prst="rect">
            <a:avLst/>
          </a:prstGeom>
        </p:spPr>
      </p:pic>
      <p:sp>
        <p:nvSpPr>
          <p:cNvPr id="6" name="Title 5">
            <a:extLst>
              <a:ext uri="{FF2B5EF4-FFF2-40B4-BE49-F238E27FC236}">
                <a16:creationId xmlns:a16="http://schemas.microsoft.com/office/drawing/2014/main" id="{4B12E266-E184-8642-8A55-9608BCCCDFD0}"/>
              </a:ext>
            </a:extLst>
          </p:cNvPr>
          <p:cNvSpPr>
            <a:spLocks noGrp="1"/>
          </p:cNvSpPr>
          <p:nvPr>
            <p:ph type="title"/>
          </p:nvPr>
        </p:nvSpPr>
        <p:spPr>
          <a:xfrm>
            <a:off x="228600" y="11668"/>
            <a:ext cx="8682038" cy="858859"/>
          </a:xfrm>
        </p:spPr>
        <p:txBody>
          <a:bodyPr anchor="ctr"/>
          <a:lstStyle/>
          <a:p>
            <a:r>
              <a:rPr lang="en-US" sz="3800" dirty="0"/>
              <a:t>SK Hynix </a:t>
            </a:r>
            <a:r>
              <a:rPr lang="en-US" sz="3800" dirty="0" err="1"/>
              <a:t>AiM</a:t>
            </a:r>
            <a:r>
              <a:rPr lang="en-US" sz="3800" dirty="0"/>
              <a:t>: Chip Implementation (2022)</a:t>
            </a:r>
          </a:p>
        </p:txBody>
      </p:sp>
    </p:spTree>
    <p:extLst>
      <p:ext uri="{BB962C8B-B14F-4D97-AF65-F5344CB8AC3E}">
        <p14:creationId xmlns:p14="http://schemas.microsoft.com/office/powerpoint/2010/main" val="142532003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991600" cy="870527"/>
          </a:xfrm>
        </p:spPr>
        <p:txBody>
          <a:bodyPr anchor="ctr"/>
          <a:lstStyle/>
          <a:p>
            <a:r>
              <a:rPr lang="en-US" dirty="0"/>
              <a:t>SK Hynix </a:t>
            </a:r>
            <a:r>
              <a:rPr lang="en-US" dirty="0" err="1"/>
              <a:t>AiM</a:t>
            </a:r>
            <a:r>
              <a:rPr lang="en-US" dirty="0"/>
              <a:t>: System Organization (2022)</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a:xfrm>
            <a:off x="228600" y="914400"/>
            <a:ext cx="8610600" cy="5193723"/>
          </a:xfrm>
        </p:spPr>
        <p:txBody>
          <a:bodyPr/>
          <a:lstStyle/>
          <a:p>
            <a:r>
              <a:rPr lang="en-US" dirty="0"/>
              <a:t>GDDR6-based </a:t>
            </a:r>
            <a:r>
              <a:rPr lang="en-US" dirty="0" err="1"/>
              <a:t>AiM</a:t>
            </a:r>
            <a:r>
              <a:rPr lang="en-US" dirty="0"/>
              <a:t> architecture</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8" name="TextBox 7">
            <a:hlinkClick r:id="rId2"/>
            <a:extLst>
              <a:ext uri="{FF2B5EF4-FFF2-40B4-BE49-F238E27FC236}">
                <a16:creationId xmlns:a16="http://schemas.microsoft.com/office/drawing/2014/main" id="{AC769BE0-033B-B441-B52F-6177EDCFDA62}"/>
              </a:ext>
            </a:extLst>
          </p:cNvPr>
          <p:cNvSpPr txBox="1"/>
          <p:nvPr/>
        </p:nvSpPr>
        <p:spPr>
          <a:xfrm>
            <a:off x="523762" y="6477000"/>
            <a:ext cx="809647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84F3BB8F-3F49-D548-A49E-682CBCA6C8BD}"/>
              </a:ext>
            </a:extLst>
          </p:cNvPr>
          <p:cNvPicPr>
            <a:picLocks noChangeAspect="1"/>
          </p:cNvPicPr>
          <p:nvPr/>
        </p:nvPicPr>
        <p:blipFill>
          <a:blip r:embed="rId3"/>
          <a:stretch>
            <a:fillRect/>
          </a:stretch>
        </p:blipFill>
        <p:spPr>
          <a:xfrm>
            <a:off x="533400" y="1498600"/>
            <a:ext cx="4699000" cy="4826000"/>
          </a:xfrm>
          <a:prstGeom prst="rect">
            <a:avLst/>
          </a:prstGeom>
        </p:spPr>
      </p:pic>
      <p:pic>
        <p:nvPicPr>
          <p:cNvPr id="10" name="Picture 9">
            <a:extLst>
              <a:ext uri="{FF2B5EF4-FFF2-40B4-BE49-F238E27FC236}">
                <a16:creationId xmlns:a16="http://schemas.microsoft.com/office/drawing/2014/main" id="{0462163E-DC27-E748-A11E-9A9599C3CE9C}"/>
              </a:ext>
            </a:extLst>
          </p:cNvPr>
          <p:cNvPicPr>
            <a:picLocks noChangeAspect="1"/>
          </p:cNvPicPr>
          <p:nvPr/>
        </p:nvPicPr>
        <p:blipFill>
          <a:blip r:embed="rId4"/>
          <a:stretch>
            <a:fillRect/>
          </a:stretch>
        </p:blipFill>
        <p:spPr>
          <a:xfrm>
            <a:off x="5181600" y="1502660"/>
            <a:ext cx="3678238" cy="3069340"/>
          </a:xfrm>
          <a:prstGeom prst="rect">
            <a:avLst/>
          </a:prstGeom>
        </p:spPr>
      </p:pic>
      <p:pic>
        <p:nvPicPr>
          <p:cNvPr id="11" name="Picture 10">
            <a:extLst>
              <a:ext uri="{FF2B5EF4-FFF2-40B4-BE49-F238E27FC236}">
                <a16:creationId xmlns:a16="http://schemas.microsoft.com/office/drawing/2014/main" id="{B9E39E97-4753-B74D-BC8D-0E53BDD9D0FC}"/>
              </a:ext>
            </a:extLst>
          </p:cNvPr>
          <p:cNvPicPr>
            <a:picLocks noChangeAspect="1"/>
          </p:cNvPicPr>
          <p:nvPr/>
        </p:nvPicPr>
        <p:blipFill>
          <a:blip r:embed="rId5"/>
          <a:stretch>
            <a:fillRect/>
          </a:stretch>
        </p:blipFill>
        <p:spPr>
          <a:xfrm>
            <a:off x="5583238" y="4767911"/>
            <a:ext cx="3255962" cy="1404289"/>
          </a:xfrm>
          <a:prstGeom prst="rect">
            <a:avLst/>
          </a:prstGeom>
        </p:spPr>
      </p:pic>
    </p:spTree>
    <p:extLst>
      <p:ext uri="{BB962C8B-B14F-4D97-AF65-F5344CB8AC3E}">
        <p14:creationId xmlns:p14="http://schemas.microsoft.com/office/powerpoint/2010/main" val="353378773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9C546-6A11-1120-A673-A501F4AC5FC4}"/>
              </a:ext>
            </a:extLst>
          </p:cNvPr>
          <p:cNvSpPr>
            <a:spLocks noGrp="1"/>
          </p:cNvSpPr>
          <p:nvPr>
            <p:ph type="title"/>
          </p:nvPr>
        </p:nvSpPr>
        <p:spPr>
          <a:xfrm>
            <a:off x="228600" y="152400"/>
            <a:ext cx="9167936" cy="1066800"/>
          </a:xfrm>
        </p:spPr>
        <p:txBody>
          <a:bodyPr/>
          <a:lstStyle/>
          <a:p>
            <a:r>
              <a:rPr lang="en-US" sz="3800" dirty="0" err="1"/>
              <a:t>AliBaba</a:t>
            </a:r>
            <a:r>
              <a:rPr lang="en-US" sz="3800" dirty="0"/>
              <a:t> PIM Recommendation System (2022)</a:t>
            </a:r>
          </a:p>
        </p:txBody>
      </p:sp>
      <p:sp>
        <p:nvSpPr>
          <p:cNvPr id="3" name="Content Placeholder 2">
            <a:extLst>
              <a:ext uri="{FF2B5EF4-FFF2-40B4-BE49-F238E27FC236}">
                <a16:creationId xmlns:a16="http://schemas.microsoft.com/office/drawing/2014/main" id="{5F160195-56F6-74E3-8969-3DF2E94937C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380F43C-6533-8AC6-A6BF-105E6C561CE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68FE1CEA-D8CC-E719-F994-3424A0124DDE}"/>
              </a:ext>
            </a:extLst>
          </p:cNvPr>
          <p:cNvPicPr>
            <a:picLocks noChangeAspect="1"/>
          </p:cNvPicPr>
          <p:nvPr/>
        </p:nvPicPr>
        <p:blipFill>
          <a:blip r:embed="rId2"/>
          <a:stretch>
            <a:fillRect/>
          </a:stretch>
        </p:blipFill>
        <p:spPr>
          <a:xfrm>
            <a:off x="223735" y="1026550"/>
            <a:ext cx="3812235" cy="3573016"/>
          </a:xfrm>
          <a:prstGeom prst="rect">
            <a:avLst/>
          </a:prstGeom>
        </p:spPr>
      </p:pic>
      <p:pic>
        <p:nvPicPr>
          <p:cNvPr id="6" name="Picture 5">
            <a:extLst>
              <a:ext uri="{FF2B5EF4-FFF2-40B4-BE49-F238E27FC236}">
                <a16:creationId xmlns:a16="http://schemas.microsoft.com/office/drawing/2014/main" id="{8CCE5892-6368-A987-2CEE-A43367C6AE1F}"/>
              </a:ext>
            </a:extLst>
          </p:cNvPr>
          <p:cNvPicPr>
            <a:picLocks noChangeAspect="1"/>
          </p:cNvPicPr>
          <p:nvPr/>
        </p:nvPicPr>
        <p:blipFill>
          <a:blip r:embed="rId3"/>
          <a:stretch>
            <a:fillRect/>
          </a:stretch>
        </p:blipFill>
        <p:spPr>
          <a:xfrm>
            <a:off x="4330079" y="999834"/>
            <a:ext cx="4202361" cy="3623898"/>
          </a:xfrm>
          <a:prstGeom prst="rect">
            <a:avLst/>
          </a:prstGeom>
        </p:spPr>
      </p:pic>
      <p:pic>
        <p:nvPicPr>
          <p:cNvPr id="7" name="Picture 6">
            <a:extLst>
              <a:ext uri="{FF2B5EF4-FFF2-40B4-BE49-F238E27FC236}">
                <a16:creationId xmlns:a16="http://schemas.microsoft.com/office/drawing/2014/main" id="{8B8823BA-1CC6-C778-1F46-DA01D7A284DB}"/>
              </a:ext>
            </a:extLst>
          </p:cNvPr>
          <p:cNvPicPr>
            <a:picLocks noChangeAspect="1"/>
          </p:cNvPicPr>
          <p:nvPr/>
        </p:nvPicPr>
        <p:blipFill>
          <a:blip r:embed="rId4"/>
          <a:stretch>
            <a:fillRect/>
          </a:stretch>
        </p:blipFill>
        <p:spPr>
          <a:xfrm>
            <a:off x="1331640" y="4827100"/>
            <a:ext cx="6552728" cy="1878567"/>
          </a:xfrm>
          <a:prstGeom prst="rect">
            <a:avLst/>
          </a:prstGeom>
        </p:spPr>
      </p:pic>
    </p:spTree>
    <p:extLst>
      <p:ext uri="{BB962C8B-B14F-4D97-AF65-F5344CB8AC3E}">
        <p14:creationId xmlns:p14="http://schemas.microsoft.com/office/powerpoint/2010/main" val="200394679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Dr. Mohammad Sadr</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Prof. Onur Mutlu </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ISCA 2024</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29 June 2024</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333180886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342968791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9|5.2|1.7"/>
</p:tagLst>
</file>

<file path=ppt/tags/tag2.xml><?xml version="1.0" encoding="utf-8"?>
<p:tagLst xmlns:a="http://schemas.openxmlformats.org/drawingml/2006/main" xmlns:r="http://schemas.openxmlformats.org/officeDocument/2006/relationships" xmlns:p="http://schemas.openxmlformats.org/presentationml/2006/main">
  <p:tag name="TIMING" val="|4.5|0.7|1|6.4|2.9|2.7"/>
</p:tagLst>
</file>

<file path=ppt/tags/tag3.xml><?xml version="1.0" encoding="utf-8"?>
<p:tagLst xmlns:a="http://schemas.openxmlformats.org/drawingml/2006/main" xmlns:r="http://schemas.openxmlformats.org/officeDocument/2006/relationships" xmlns:p="http://schemas.openxmlformats.org/presentationml/2006/main">
  <p:tag name="TIMING" val="|2.2|4.6|8.2|3.6"/>
</p:tagLst>
</file>

<file path=ppt/tags/tag4.xml><?xml version="1.0" encoding="utf-8"?>
<p:tagLst xmlns:a="http://schemas.openxmlformats.org/drawingml/2006/main" xmlns:r="http://schemas.openxmlformats.org/officeDocument/2006/relationships" xmlns:p="http://schemas.openxmlformats.org/presentationml/2006/main">
  <p:tag name="TIMING" val="|5.6|1.4|3.1|5.3"/>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61.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5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336331</TotalTime>
  <Words>7038</Words>
  <Application>Microsoft Macintosh PowerPoint</Application>
  <PresentationFormat>On-screen Show (4:3)</PresentationFormat>
  <Paragraphs>1061</Paragraphs>
  <Slides>84</Slides>
  <Notes>30</Notes>
  <HiddenSlides>0</HiddenSlides>
  <MMClips>0</MMClips>
  <ScaleCrop>false</ScaleCrop>
  <HeadingPairs>
    <vt:vector size="6" baseType="variant">
      <vt:variant>
        <vt:lpstr>Fonts Used</vt:lpstr>
      </vt:variant>
      <vt:variant>
        <vt:i4>18</vt:i4>
      </vt:variant>
      <vt:variant>
        <vt:lpstr>Theme</vt:lpstr>
      </vt:variant>
      <vt:variant>
        <vt:i4>70</vt:i4>
      </vt:variant>
      <vt:variant>
        <vt:lpstr>Slide Titles</vt:lpstr>
      </vt:variant>
      <vt:variant>
        <vt:i4>84</vt:i4>
      </vt:variant>
    </vt:vector>
  </HeadingPairs>
  <TitlesOfParts>
    <vt:vector size="172" baseType="lpstr">
      <vt:lpstr>Arial</vt:lpstr>
      <vt:lpstr>Arial</vt:lpstr>
      <vt:lpstr>Arial Black</vt:lpstr>
      <vt:lpstr>Calibri</vt:lpstr>
      <vt:lpstr>Calibri Light</vt:lpstr>
      <vt:lpstr>Cambria</vt:lpstr>
      <vt:lpstr>Candara</vt:lpstr>
      <vt:lpstr>Corbel</vt:lpstr>
      <vt:lpstr>Garamond</vt:lpstr>
      <vt:lpstr>Gill Sans MT</vt:lpstr>
      <vt:lpstr>Lucida Sans</vt:lpstr>
      <vt:lpstr>Segoe UI</vt:lpstr>
      <vt:lpstr>Tahoma</vt:lpstr>
      <vt:lpstr>Times New Roman</vt:lpstr>
      <vt:lpstr>Trebuchet MS</vt:lpstr>
      <vt:lpstr>Twentieth Century</vt:lpstr>
      <vt:lpstr>Verdana</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4_sesha-theme</vt:lpstr>
      <vt:lpstr>19_Edge</vt:lpstr>
      <vt:lpstr>11_Edge</vt:lpstr>
      <vt:lpstr>14_Edge</vt:lpstr>
      <vt:lpstr>2_Edge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1_Office Theme</vt:lpstr>
      <vt:lpstr>16_Edge</vt:lpstr>
      <vt:lpstr>12_Edge</vt:lpstr>
      <vt:lpstr>Metropolitan_bullet</vt:lpstr>
      <vt:lpstr>157_Edge</vt:lpstr>
      <vt:lpstr>3_Office Theme</vt:lpstr>
      <vt:lpstr>31_Edge</vt:lpstr>
      <vt:lpstr>12_Office Theme</vt:lpstr>
      <vt:lpstr>34_Edge</vt:lpstr>
      <vt:lpstr>Office Theme</vt:lpstr>
      <vt:lpstr>5_sesha-theme</vt:lpstr>
      <vt:lpstr>Custom Design</vt:lpstr>
      <vt:lpstr>sesha-theme</vt:lpstr>
      <vt:lpstr>BEER</vt:lpstr>
      <vt:lpstr>Tutorial on  Memory-Centric Computing: Processing-Near-Memory</vt:lpstr>
      <vt:lpstr>Agenda </vt:lpstr>
      <vt:lpstr>Processing in Memory:   Two Approaches</vt:lpstr>
      <vt:lpstr>When to Employ PNM</vt:lpstr>
      <vt:lpstr>Accelerating In-Memory Graph Processing</vt:lpstr>
      <vt:lpstr>Key Bottlenecks in Graph Processing</vt:lpstr>
      <vt:lpstr>Opportunity: 3D-Stacked Logic+Memory</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System Energy</vt:lpstr>
      <vt:lpstr>More on Tesseract</vt:lpstr>
      <vt:lpstr>In-Storage Genomic Data Filtering [ASPLOS 2022] </vt:lpstr>
      <vt:lpstr>Genome Sequence Analysis</vt:lpstr>
      <vt:lpstr>Compute-Centric Accelerators</vt:lpstr>
      <vt:lpstr>Key Idea: In-Storage Filtering</vt:lpstr>
      <vt:lpstr>GenStore</vt:lpstr>
      <vt:lpstr>In-Storage Genomic Data Filtering [ASPLOS 2022] </vt:lpstr>
      <vt:lpstr>Google Workloads  for Consumer Devices: Mitigating Data Movement Bottlenecks</vt:lpstr>
      <vt:lpstr>Consumer Devices</vt:lpstr>
      <vt:lpstr>Popular Consumer Workloads</vt:lpstr>
      <vt:lpstr>Energy Cost of Data Movement</vt:lpstr>
      <vt:lpstr>Using PIM to Reduce Data Movement</vt:lpstr>
      <vt:lpstr>Workload Analysis</vt:lpstr>
      <vt:lpstr>TensorFlow Mobile</vt:lpstr>
      <vt:lpstr>Normalized Energy </vt:lpstr>
      <vt:lpstr>Normalized Runtime</vt:lpstr>
      <vt:lpstr>More on PIM for Mobile Devices</vt:lpstr>
      <vt:lpstr>Accelerating GPU Execution with PIM (I)</vt:lpstr>
      <vt:lpstr>Accelerating GPU Execution with PIM (II)</vt:lpstr>
      <vt:lpstr>Accelerating Linked Data Structures</vt:lpstr>
      <vt:lpstr>Accelerating Dependent Cache Misses</vt:lpstr>
      <vt:lpstr>Accelerating Runahead Execution </vt:lpstr>
      <vt:lpstr>Accelerating Climate Modeling</vt:lpstr>
      <vt:lpstr>Accelerating Approximate String Matching</vt:lpstr>
      <vt:lpstr>Accelerating Sequence-to-Graph Mapping</vt:lpstr>
      <vt:lpstr>Accelerating Basecalling + Read Mapping</vt:lpstr>
      <vt:lpstr>Accelerating Time Series Analysis</vt:lpstr>
      <vt:lpstr>Accelerating Graph Pattern Mining</vt:lpstr>
      <vt:lpstr>Accelerating HTAP Database Systems</vt:lpstr>
      <vt:lpstr>Accelerating Neural Network Inference</vt:lpstr>
      <vt:lpstr>Google Neural Network Models for Edge Devices:  Analyzing and Mitigating  Machine Learning Inference Bottlenecks</vt:lpstr>
      <vt:lpstr>Executive Summary</vt:lpstr>
      <vt:lpstr>Google Edge Neural Network Models</vt:lpstr>
      <vt:lpstr>Diversity Across the Models</vt:lpstr>
      <vt:lpstr>Diversity Within the Models</vt:lpstr>
      <vt:lpstr>Mensa High-Level Overview</vt:lpstr>
      <vt:lpstr>Identifying Layer Families</vt:lpstr>
      <vt:lpstr>Mensa: Energy Reduction</vt:lpstr>
      <vt:lpstr>Mensa:  Throughput Improvement</vt:lpstr>
      <vt:lpstr>Mensa: Highly-Efficient ML Inference</vt:lpstr>
      <vt:lpstr>Accelerating Data-Intensive Workloads</vt:lpstr>
      <vt:lpstr>FPGA-based Processing Near Memory</vt:lpstr>
      <vt:lpstr>Eliminating the Adoption Barriers</vt:lpstr>
      <vt:lpstr>Processing-in-Memory Landscape Today</vt:lpstr>
      <vt:lpstr>UPMEM Processing-in-DRAM Engine (2019)</vt:lpstr>
      <vt:lpstr>UPMEM Memory Modules</vt:lpstr>
      <vt:lpstr>2,560-DPU Processing-in-Memory System</vt:lpstr>
      <vt:lpstr>More on the UPMEM PIM System</vt:lpstr>
      <vt:lpstr>Understanding a Modern PIM Architecture</vt:lpstr>
      <vt:lpstr>PrIM Benchmarks: Application Domains</vt:lpstr>
      <vt:lpstr>PrIM Benchmarks are Open Source</vt:lpstr>
      <vt:lpstr>ML Training on a Real PIM System</vt:lpstr>
      <vt:lpstr>ML Training on a Real PIM System</vt:lpstr>
      <vt:lpstr>ML Training on Real PIM Talk Video</vt:lpstr>
      <vt:lpstr>SpMV Multiplication on Real PIM Systems</vt:lpstr>
      <vt:lpstr>Sequence Alignment on Real PIM Systems</vt:lpstr>
      <vt:lpstr>PowerPoint Presentation</vt:lpstr>
      <vt:lpstr>Samsung Function-in-Memory DRAM (2021)</vt:lpstr>
      <vt:lpstr>Samsung Function-in-Memory DRAM (2021)</vt:lpstr>
      <vt:lpstr>Samsung Function-in-Memory DRAM (2021)</vt:lpstr>
      <vt:lpstr>Samsung Function-in-Memory DRAM (2021)</vt:lpstr>
      <vt:lpstr>Samsung Function-in-Memory DRAM (2021)</vt:lpstr>
      <vt:lpstr>Samsung PNM Solutions for Generative AI (2023)</vt:lpstr>
      <vt:lpstr>Solution I: Samsung’s HBM-PIM (2023)</vt:lpstr>
      <vt:lpstr>Solution II: Samsung’s LPDDR-PIM (2023)</vt:lpstr>
      <vt:lpstr>Solution III: Samsung’s CXL-PNM (2023)</vt:lpstr>
      <vt:lpstr>Samsung AxDIMM (2021)</vt:lpstr>
      <vt:lpstr>SK Hynix AiM: Chip Implementation (2022)</vt:lpstr>
      <vt:lpstr>SK Hynix AiM: System Organization (2022)</vt:lpstr>
      <vt:lpstr>AliBaba PIM Recommendation System (2022)</vt:lpstr>
      <vt:lpstr>Tutorial on  Memory-Centric Computing: Processing-Near-Memory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3243</cp:revision>
  <cp:lastPrinted>2017-12-05T03:30:35Z</cp:lastPrinted>
  <dcterms:created xsi:type="dcterms:W3CDTF">2010-10-08T20:41:54Z</dcterms:created>
  <dcterms:modified xsi:type="dcterms:W3CDTF">2024-06-28T19:10:59Z</dcterms:modified>
</cp:coreProperties>
</file>