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3.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6.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2.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53.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4.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55.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56.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theme/theme57.xml" ContentType="application/vnd.openxmlformats-officedocument.theme+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58.xml" ContentType="application/vnd.openxmlformats-officedocument.theme+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theme/theme59.xml" ContentType="application/vnd.openxmlformats-officedocument.theme+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60.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61.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theme/theme62.xml" ContentType="application/vnd.openxmlformats-officedocument.theme+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theme/theme63.xml" ContentType="application/vnd.openxmlformats-officedocument.theme+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theme/theme64.xml" ContentType="application/vnd.openxmlformats-officedocument.theme+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theme/theme65.xml" ContentType="application/vnd.openxmlformats-officedocument.theme+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theme/theme66.xml" ContentType="application/vnd.openxmlformats-officedocument.theme+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theme/theme67.xml" ContentType="application/vnd.openxmlformats-officedocument.theme+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theme/theme68.xml" ContentType="application/vnd.openxmlformats-officedocument.theme+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theme/theme69.xml" ContentType="application/vnd.openxmlformats-officedocument.theme+xml"/>
  <Override PartName="/ppt/theme/theme70.xml" ContentType="application/vnd.openxmlformats-officedocument.theme+xml"/>
  <Override PartName="/ppt/theme/theme7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574" r:id="rId34"/>
    <p:sldMasterId id="2147487623" r:id="rId35"/>
    <p:sldMasterId id="2147487743" r:id="rId36"/>
    <p:sldMasterId id="2147488085" r:id="rId37"/>
    <p:sldMasterId id="2147488097" r:id="rId38"/>
    <p:sldMasterId id="2147488265" r:id="rId39"/>
    <p:sldMasterId id="2147488340" r:id="rId40"/>
    <p:sldMasterId id="2147488378" r:id="rId41"/>
    <p:sldMasterId id="2147488559" r:id="rId42"/>
    <p:sldMasterId id="2147488624" r:id="rId43"/>
    <p:sldMasterId id="2147488637" r:id="rId44"/>
    <p:sldMasterId id="2147488747" r:id="rId45"/>
    <p:sldMasterId id="2147488978" r:id="rId46"/>
    <p:sldMasterId id="2147488991" r:id="rId47"/>
    <p:sldMasterId id="2147489016" r:id="rId48"/>
    <p:sldMasterId id="2147489028" r:id="rId49"/>
    <p:sldMasterId id="2147489216" r:id="rId50"/>
    <p:sldMasterId id="2147489228" r:id="rId51"/>
    <p:sldMasterId id="2147489252" r:id="rId52"/>
    <p:sldMasterId id="2147489265" r:id="rId53"/>
    <p:sldMasterId id="2147489277" r:id="rId54"/>
    <p:sldMasterId id="2147489289" r:id="rId55"/>
    <p:sldMasterId id="2147489550" r:id="rId56"/>
    <p:sldMasterId id="2147489562" r:id="rId57"/>
    <p:sldMasterId id="2147489587" r:id="rId58"/>
    <p:sldMasterId id="2147489643" r:id="rId59"/>
    <p:sldMasterId id="2147489655" r:id="rId60"/>
    <p:sldMasterId id="2147489805" r:id="rId61"/>
    <p:sldMasterId id="2147489925" r:id="rId62"/>
    <p:sldMasterId id="2147489950" r:id="rId63"/>
    <p:sldMasterId id="2147490040" r:id="rId64"/>
    <p:sldMasterId id="2147490086" r:id="rId65"/>
    <p:sldMasterId id="2147490114" r:id="rId66"/>
    <p:sldMasterId id="2147490120" r:id="rId67"/>
    <p:sldMasterId id="2147490149" r:id="rId68"/>
    <p:sldMasterId id="2147490165" r:id="rId69"/>
  </p:sldMasterIdLst>
  <p:notesMasterIdLst>
    <p:notesMasterId r:id="rId160"/>
  </p:notesMasterIdLst>
  <p:handoutMasterIdLst>
    <p:handoutMasterId r:id="rId161"/>
  </p:handoutMasterIdLst>
  <p:sldIdLst>
    <p:sldId id="2147470870" r:id="rId70"/>
    <p:sldId id="7683" r:id="rId71"/>
    <p:sldId id="1400" r:id="rId72"/>
    <p:sldId id="3745" r:id="rId73"/>
    <p:sldId id="2147470826" r:id="rId74"/>
    <p:sldId id="8033" r:id="rId75"/>
    <p:sldId id="8040" r:id="rId76"/>
    <p:sldId id="8227" r:id="rId77"/>
    <p:sldId id="2147470846" r:id="rId78"/>
    <p:sldId id="2147470847" r:id="rId79"/>
    <p:sldId id="2647" r:id="rId80"/>
    <p:sldId id="6007" r:id="rId81"/>
    <p:sldId id="6008" r:id="rId82"/>
    <p:sldId id="6009" r:id="rId83"/>
    <p:sldId id="7576" r:id="rId84"/>
    <p:sldId id="2147470848" r:id="rId85"/>
    <p:sldId id="2147470827" r:id="rId86"/>
    <p:sldId id="264" r:id="rId87"/>
    <p:sldId id="277" r:id="rId88"/>
    <p:sldId id="5898" r:id="rId89"/>
    <p:sldId id="5899" r:id="rId90"/>
    <p:sldId id="5900" r:id="rId91"/>
    <p:sldId id="278" r:id="rId92"/>
    <p:sldId id="5914" r:id="rId93"/>
    <p:sldId id="5940" r:id="rId94"/>
    <p:sldId id="272" r:id="rId95"/>
    <p:sldId id="6151" r:id="rId96"/>
    <p:sldId id="2147470828" r:id="rId97"/>
    <p:sldId id="2147470829" r:id="rId98"/>
    <p:sldId id="2147470830" r:id="rId99"/>
    <p:sldId id="2147470831" r:id="rId100"/>
    <p:sldId id="2147470832" r:id="rId101"/>
    <p:sldId id="7164" r:id="rId102"/>
    <p:sldId id="7165" r:id="rId103"/>
    <p:sldId id="2147470833" r:id="rId104"/>
    <p:sldId id="2147470834" r:id="rId105"/>
    <p:sldId id="2147470835" r:id="rId106"/>
    <p:sldId id="2147470836" r:id="rId107"/>
    <p:sldId id="7171" r:id="rId108"/>
    <p:sldId id="7232" r:id="rId109"/>
    <p:sldId id="7138" r:id="rId110"/>
    <p:sldId id="2147470837" r:id="rId111"/>
    <p:sldId id="2147470838" r:id="rId112"/>
    <p:sldId id="2147470839" r:id="rId113"/>
    <p:sldId id="2147470840" r:id="rId114"/>
    <p:sldId id="2147470841" r:id="rId115"/>
    <p:sldId id="2147470842" r:id="rId116"/>
    <p:sldId id="2147470844" r:id="rId117"/>
    <p:sldId id="7172" r:id="rId118"/>
    <p:sldId id="7459" r:id="rId119"/>
    <p:sldId id="289" r:id="rId120"/>
    <p:sldId id="2147470851" r:id="rId121"/>
    <p:sldId id="7175" r:id="rId122"/>
    <p:sldId id="7176" r:id="rId123"/>
    <p:sldId id="7177" r:id="rId124"/>
    <p:sldId id="7178" r:id="rId125"/>
    <p:sldId id="7179" r:id="rId126"/>
    <p:sldId id="7483" r:id="rId127"/>
    <p:sldId id="7484" r:id="rId128"/>
    <p:sldId id="7485" r:id="rId129"/>
    <p:sldId id="7486" r:id="rId130"/>
    <p:sldId id="6833" r:id="rId131"/>
    <p:sldId id="6834" r:id="rId132"/>
    <p:sldId id="2147470852" r:id="rId133"/>
    <p:sldId id="7662" r:id="rId134"/>
    <p:sldId id="596" r:id="rId135"/>
    <p:sldId id="579" r:id="rId136"/>
    <p:sldId id="590" r:id="rId137"/>
    <p:sldId id="2147470853" r:id="rId138"/>
    <p:sldId id="6837" r:id="rId139"/>
    <p:sldId id="6086" r:id="rId140"/>
    <p:sldId id="6660" r:id="rId141"/>
    <p:sldId id="6673" r:id="rId142"/>
    <p:sldId id="6850" r:id="rId143"/>
    <p:sldId id="6870" r:id="rId144"/>
    <p:sldId id="6860" r:id="rId145"/>
    <p:sldId id="6858" r:id="rId146"/>
    <p:sldId id="6856" r:id="rId147"/>
    <p:sldId id="7156" r:id="rId148"/>
    <p:sldId id="2147470854" r:id="rId149"/>
    <p:sldId id="2147470866" r:id="rId150"/>
    <p:sldId id="682" r:id="rId151"/>
    <p:sldId id="6598" r:id="rId152"/>
    <p:sldId id="6599" r:id="rId153"/>
    <p:sldId id="6600" r:id="rId154"/>
    <p:sldId id="6359" r:id="rId155"/>
    <p:sldId id="2147470865" r:id="rId156"/>
    <p:sldId id="2147470863" r:id="rId157"/>
    <p:sldId id="2147470864" r:id="rId158"/>
    <p:sldId id="2147470869" r:id="rId15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FFFF"/>
    <a:srgbClr val="2A55D6"/>
    <a:srgbClr val="0432FF"/>
    <a:srgbClr val="1A5712"/>
    <a:srgbClr val="8C0000"/>
    <a:srgbClr val="FF00C4"/>
    <a:srgbClr val="948A54"/>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20" autoAdjust="0"/>
    <p:restoredTop sz="86352" autoAdjust="0"/>
  </p:normalViewPr>
  <p:slideViewPr>
    <p:cSldViewPr>
      <p:cViewPr varScale="1">
        <p:scale>
          <a:sx n="108" d="100"/>
          <a:sy n="108" d="100"/>
        </p:scale>
        <p:origin x="1512" y="184"/>
      </p:cViewPr>
      <p:guideLst>
        <p:guide orient="horz" pos="2160"/>
        <p:guide pos="2880"/>
      </p:guideLst>
    </p:cSldViewPr>
  </p:slideViewPr>
  <p:outlineViewPr>
    <p:cViewPr>
      <p:scale>
        <a:sx n="33" d="100"/>
        <a:sy n="33" d="100"/>
      </p:scale>
      <p:origin x="0" y="-72880"/>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8.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5.xml"/><Relationship Id="rId138" Type="http://schemas.openxmlformats.org/officeDocument/2006/relationships/slide" Target="slides/slide69.xml"/><Relationship Id="rId159" Type="http://schemas.openxmlformats.org/officeDocument/2006/relationships/slide" Target="slides/slide90.xml"/><Relationship Id="rId107" Type="http://schemas.openxmlformats.org/officeDocument/2006/relationships/slide" Target="slides/slide3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5.xml"/><Relationship Id="rId128" Type="http://schemas.openxmlformats.org/officeDocument/2006/relationships/slide" Target="slides/slide59.xml"/><Relationship Id="rId149" Type="http://schemas.openxmlformats.org/officeDocument/2006/relationships/slide" Target="slides/slide80.xml"/><Relationship Id="rId5" Type="http://schemas.openxmlformats.org/officeDocument/2006/relationships/slideMaster" Target="slideMasters/slideMaster5.xml"/><Relationship Id="rId95" Type="http://schemas.openxmlformats.org/officeDocument/2006/relationships/slide" Target="slides/slide26.xml"/><Relationship Id="rId160" Type="http://schemas.openxmlformats.org/officeDocument/2006/relationships/notesMaster" Target="notesMasters/notesMaster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49.xml"/><Relationship Id="rId139" Type="http://schemas.openxmlformats.org/officeDocument/2006/relationships/slide" Target="slides/slide70.xml"/><Relationship Id="rId85" Type="http://schemas.openxmlformats.org/officeDocument/2006/relationships/slide" Target="slides/slide16.xml"/><Relationship Id="rId150" Type="http://schemas.openxmlformats.org/officeDocument/2006/relationships/slide" Target="slides/slide8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4.xml"/><Relationship Id="rId108" Type="http://schemas.openxmlformats.org/officeDocument/2006/relationships/slide" Target="slides/slide39.xml"/><Relationship Id="rId124" Type="http://schemas.openxmlformats.org/officeDocument/2006/relationships/slide" Target="slides/slide55.xml"/><Relationship Id="rId129" Type="http://schemas.openxmlformats.org/officeDocument/2006/relationships/slide" Target="slides/slide60.xml"/><Relationship Id="rId54" Type="http://schemas.openxmlformats.org/officeDocument/2006/relationships/slideMaster" Target="slideMasters/slideMaster54.xml"/><Relationship Id="rId70" Type="http://schemas.openxmlformats.org/officeDocument/2006/relationships/slide" Target="slides/slide1.xml"/><Relationship Id="rId75" Type="http://schemas.openxmlformats.org/officeDocument/2006/relationships/slide" Target="slides/slide6.xml"/><Relationship Id="rId91" Type="http://schemas.openxmlformats.org/officeDocument/2006/relationships/slide" Target="slides/slide22.xml"/><Relationship Id="rId96" Type="http://schemas.openxmlformats.org/officeDocument/2006/relationships/slide" Target="slides/slide27.xml"/><Relationship Id="rId140" Type="http://schemas.openxmlformats.org/officeDocument/2006/relationships/slide" Target="slides/slide71.xml"/><Relationship Id="rId145" Type="http://schemas.openxmlformats.org/officeDocument/2006/relationships/slide" Target="slides/slide76.xml"/><Relationship Id="rId16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5.xml"/><Relationship Id="rId119" Type="http://schemas.openxmlformats.org/officeDocument/2006/relationships/slide" Target="slides/slide50.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 Target="slides/slide12.xml"/><Relationship Id="rId86" Type="http://schemas.openxmlformats.org/officeDocument/2006/relationships/slide" Target="slides/slide17.xml"/><Relationship Id="rId130" Type="http://schemas.openxmlformats.org/officeDocument/2006/relationships/slide" Target="slides/slide61.xml"/><Relationship Id="rId135" Type="http://schemas.openxmlformats.org/officeDocument/2006/relationships/slide" Target="slides/slide66.xml"/><Relationship Id="rId151" Type="http://schemas.openxmlformats.org/officeDocument/2006/relationships/slide" Target="slides/slide82.xml"/><Relationship Id="rId156" Type="http://schemas.openxmlformats.org/officeDocument/2006/relationships/slide" Target="slides/slide8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40.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7.xml"/><Relationship Id="rId97" Type="http://schemas.openxmlformats.org/officeDocument/2006/relationships/slide" Target="slides/slide28.xml"/><Relationship Id="rId104" Type="http://schemas.openxmlformats.org/officeDocument/2006/relationships/slide" Target="slides/slide35.xml"/><Relationship Id="rId120" Type="http://schemas.openxmlformats.org/officeDocument/2006/relationships/slide" Target="slides/slide51.xml"/><Relationship Id="rId125" Type="http://schemas.openxmlformats.org/officeDocument/2006/relationships/slide" Target="slides/slide56.xml"/><Relationship Id="rId141" Type="http://schemas.openxmlformats.org/officeDocument/2006/relationships/slide" Target="slides/slide72.xml"/><Relationship Id="rId146" Type="http://schemas.openxmlformats.org/officeDocument/2006/relationships/slide" Target="slides/slide77.xml"/><Relationship Id="rId7" Type="http://schemas.openxmlformats.org/officeDocument/2006/relationships/slideMaster" Target="slideMasters/slideMaster7.xml"/><Relationship Id="rId71" Type="http://schemas.openxmlformats.org/officeDocument/2006/relationships/slide" Target="slides/slide2.xml"/><Relationship Id="rId92" Type="http://schemas.openxmlformats.org/officeDocument/2006/relationships/slide" Target="slides/slide23.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8.xml"/><Relationship Id="rId110" Type="http://schemas.openxmlformats.org/officeDocument/2006/relationships/slide" Target="slides/slide41.xml"/><Relationship Id="rId115" Type="http://schemas.openxmlformats.org/officeDocument/2006/relationships/slide" Target="slides/slide46.xml"/><Relationship Id="rId131" Type="http://schemas.openxmlformats.org/officeDocument/2006/relationships/slide" Target="slides/slide62.xml"/><Relationship Id="rId136" Type="http://schemas.openxmlformats.org/officeDocument/2006/relationships/slide" Target="slides/slide67.xml"/><Relationship Id="rId157" Type="http://schemas.openxmlformats.org/officeDocument/2006/relationships/slide" Target="slides/slide88.xml"/><Relationship Id="rId61" Type="http://schemas.openxmlformats.org/officeDocument/2006/relationships/slideMaster" Target="slideMasters/slideMaster61.xml"/><Relationship Id="rId82" Type="http://schemas.openxmlformats.org/officeDocument/2006/relationships/slide" Target="slides/slide13.xml"/><Relationship Id="rId152" Type="http://schemas.openxmlformats.org/officeDocument/2006/relationships/slide" Target="slides/slide8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8.xml"/><Relationship Id="rId100" Type="http://schemas.openxmlformats.org/officeDocument/2006/relationships/slide" Target="slides/slide31.xml"/><Relationship Id="rId105" Type="http://schemas.openxmlformats.org/officeDocument/2006/relationships/slide" Target="slides/slide36.xml"/><Relationship Id="rId126" Type="http://schemas.openxmlformats.org/officeDocument/2006/relationships/slide" Target="slides/slide57.xml"/><Relationship Id="rId147" Type="http://schemas.openxmlformats.org/officeDocument/2006/relationships/slide" Target="slides/slide78.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3.xml"/><Relationship Id="rId93" Type="http://schemas.openxmlformats.org/officeDocument/2006/relationships/slide" Target="slides/slide24.xml"/><Relationship Id="rId98" Type="http://schemas.openxmlformats.org/officeDocument/2006/relationships/slide" Target="slides/slide29.xml"/><Relationship Id="rId121" Type="http://schemas.openxmlformats.org/officeDocument/2006/relationships/slide" Target="slides/slide52.xml"/><Relationship Id="rId142" Type="http://schemas.openxmlformats.org/officeDocument/2006/relationships/slide" Target="slides/slide73.xml"/><Relationship Id="rId163"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47.xml"/><Relationship Id="rId137" Type="http://schemas.openxmlformats.org/officeDocument/2006/relationships/slide" Target="slides/slide68.xml"/><Relationship Id="rId158" Type="http://schemas.openxmlformats.org/officeDocument/2006/relationships/slide" Target="slides/slide8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4.xml"/><Relationship Id="rId88" Type="http://schemas.openxmlformats.org/officeDocument/2006/relationships/slide" Target="slides/slide19.xml"/><Relationship Id="rId111" Type="http://schemas.openxmlformats.org/officeDocument/2006/relationships/slide" Target="slides/slide42.xml"/><Relationship Id="rId132" Type="http://schemas.openxmlformats.org/officeDocument/2006/relationships/slide" Target="slides/slide63.xml"/><Relationship Id="rId153" Type="http://schemas.openxmlformats.org/officeDocument/2006/relationships/slide" Target="slides/slide8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37.xml"/><Relationship Id="rId127" Type="http://schemas.openxmlformats.org/officeDocument/2006/relationships/slide" Target="slides/slide5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4.xml"/><Relationship Id="rId78" Type="http://schemas.openxmlformats.org/officeDocument/2006/relationships/slide" Target="slides/slide9.xml"/><Relationship Id="rId94" Type="http://schemas.openxmlformats.org/officeDocument/2006/relationships/slide" Target="slides/slide25.xml"/><Relationship Id="rId99" Type="http://schemas.openxmlformats.org/officeDocument/2006/relationships/slide" Target="slides/slide30.xml"/><Relationship Id="rId101" Type="http://schemas.openxmlformats.org/officeDocument/2006/relationships/slide" Target="slides/slide32.xml"/><Relationship Id="rId122" Type="http://schemas.openxmlformats.org/officeDocument/2006/relationships/slide" Target="slides/slide53.xml"/><Relationship Id="rId143" Type="http://schemas.openxmlformats.org/officeDocument/2006/relationships/slide" Target="slides/slide74.xml"/><Relationship Id="rId148" Type="http://schemas.openxmlformats.org/officeDocument/2006/relationships/slide" Target="slides/slide79.xml"/><Relationship Id="rId16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20.xml"/><Relationship Id="rId112" Type="http://schemas.openxmlformats.org/officeDocument/2006/relationships/slide" Target="slides/slide43.xml"/><Relationship Id="rId133" Type="http://schemas.openxmlformats.org/officeDocument/2006/relationships/slide" Target="slides/slide64.xml"/><Relationship Id="rId154" Type="http://schemas.openxmlformats.org/officeDocument/2006/relationships/slide" Target="slides/slide85.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0.xml"/><Relationship Id="rId102" Type="http://schemas.openxmlformats.org/officeDocument/2006/relationships/slide" Target="slides/slide33.xml"/><Relationship Id="rId123" Type="http://schemas.openxmlformats.org/officeDocument/2006/relationships/slide" Target="slides/slide54.xml"/><Relationship Id="rId144" Type="http://schemas.openxmlformats.org/officeDocument/2006/relationships/slide" Target="slides/slide75.xml"/><Relationship Id="rId90" Type="http://schemas.openxmlformats.org/officeDocument/2006/relationships/slide" Target="slides/slide21.xml"/><Relationship Id="rId165" Type="http://schemas.openxmlformats.org/officeDocument/2006/relationships/tableStyles" Target="tableStyle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44.xml"/><Relationship Id="rId134" Type="http://schemas.openxmlformats.org/officeDocument/2006/relationships/slide" Target="slides/slide65.xml"/><Relationship Id="rId80" Type="http://schemas.openxmlformats.org/officeDocument/2006/relationships/slide" Target="slides/slide11.xml"/><Relationship Id="rId155" Type="http://schemas.openxmlformats.org/officeDocument/2006/relationships/slide" Target="slides/slide8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C2F-1441-AEBA-F00D20293B02}"/>
                </c:ext>
              </c:extLst>
            </c:dLbl>
            <c:dLbl>
              <c:idx val="1"/>
              <c:delete val="1"/>
              <c:extLst>
                <c:ext xmlns:c15="http://schemas.microsoft.com/office/drawing/2012/chart" uri="{CE6537A1-D6FC-4f65-9D91-7224C49458BB}"/>
                <c:ext xmlns:c16="http://schemas.microsoft.com/office/drawing/2014/chart" uri="{C3380CC4-5D6E-409C-BE32-E72D297353CC}">
                  <c16:uniqueId val="{00000001-6C2F-1441-AEBA-F00D20293B02}"/>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6C2F-1441-AEBA-F00D20293B02}"/>
            </c:ext>
          </c:extLst>
        </c:ser>
        <c:dLbls>
          <c:showLegendKey val="0"/>
          <c:showVal val="0"/>
          <c:showCatName val="0"/>
          <c:showSerName val="0"/>
          <c:showPercent val="0"/>
          <c:showBubbleSize val="0"/>
        </c:dLbls>
        <c:gapWidth val="50"/>
        <c:axId val="-1970970072"/>
        <c:axId val="-1970966552"/>
      </c:barChart>
      <c:catAx>
        <c:axId val="-1970970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70966552"/>
        <c:crosses val="autoZero"/>
        <c:auto val="1"/>
        <c:lblAlgn val="ctr"/>
        <c:lblOffset val="100"/>
        <c:noMultiLvlLbl val="0"/>
      </c:catAx>
      <c:valAx>
        <c:axId val="-1970966552"/>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7097007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7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6/20/25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6/20/25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1225" rtl="0" eaLnBrk="1" fontAlgn="auto" latinLnBrk="0" hangingPunct="1">
              <a:lnSpc>
                <a:spcPct val="100000"/>
              </a:lnSpc>
              <a:spcBef>
                <a:spcPct val="0"/>
              </a:spcBef>
              <a:spcAft>
                <a:spcPts val="0"/>
              </a:spcAft>
              <a:buClrTx/>
              <a:buSzTx/>
              <a:buFontTx/>
              <a:buNone/>
              <a:tabLst/>
              <a:defRPr/>
            </a:pPr>
            <a:fld id="{24E82DFE-E98A-254F-BFEC-3824591F846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1225" rtl="0" eaLnBrk="1" fontAlgn="auto" latinLnBrk="0" hangingPunct="1">
                <a:lnSpc>
                  <a:spcPct val="100000"/>
                </a:lnSpc>
                <a:spcBef>
                  <a:spcPct val="0"/>
                </a:spcBef>
                <a:spcAft>
                  <a:spcPts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11117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1148748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493234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210528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999175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41015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2177209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150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388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798442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ＭＳ Ｐゴシック" charset="0"/>
                <a:cs typeface="ＭＳ Ｐゴシック" charset="0"/>
              </a:rPr>
              <a:t>* The operating voltage is 1.25V:</a:t>
            </a:r>
            <a:br>
              <a:rPr lang="en-US" sz="1200" b="0" kern="1200" dirty="0">
                <a:solidFill>
                  <a:schemeClr val="tx1"/>
                </a:solidFill>
                <a:effectLst/>
                <a:latin typeface="+mn-lt"/>
                <a:ea typeface="ＭＳ Ｐゴシック" charset="0"/>
                <a:cs typeface="ＭＳ Ｐゴシック" charset="0"/>
              </a:rPr>
            </a:br>
            <a:r>
              <a:rPr lang="en-US" sz="1200" b="0" kern="1200" dirty="0">
                <a:solidFill>
                  <a:schemeClr val="tx1"/>
                </a:solidFill>
                <a:effectLst/>
                <a:latin typeface="+mn-lt"/>
                <a:ea typeface="ＭＳ Ｐゴシック" charset="0"/>
                <a:cs typeface="ＭＳ Ｐゴシック" charset="0"/>
              </a:rPr>
              <a:t>- Lowered from 1.35V of the normal GDDR6, for bank parallel operation.</a:t>
            </a:r>
            <a:endParaRPr lang="en-US" b="0" dirty="0"/>
          </a:p>
          <a:p>
            <a:r>
              <a:rPr lang="en-US" sz="1200" b="0" kern="1200" dirty="0">
                <a:solidFill>
                  <a:schemeClr val="tx1"/>
                </a:solidFill>
                <a:effectLst/>
                <a:latin typeface="+mn-lt"/>
                <a:ea typeface="ＭＳ Ｐゴシック" charset="0"/>
                <a:cs typeface="ＭＳ Ｐゴシック" charset="0"/>
              </a:rPr>
              <a:t>* 16Gb/s is reached at 1.25V in DL operation.</a:t>
            </a:r>
            <a:endParaRPr lang="en-US" b="0" dirty="0"/>
          </a:p>
          <a:p>
            <a:endParaRPr lang="en-US" b="0" dirty="0"/>
          </a:p>
          <a:p>
            <a:r>
              <a:rPr lang="en-US" b="0" dirty="0"/>
              <a:t>Flat-lid package for lower thermal resistance.</a:t>
            </a:r>
          </a:p>
          <a:p>
            <a:endParaRPr lang="en-US" b="0" dirty="0"/>
          </a:p>
          <a:p>
            <a:r>
              <a:rPr lang="en-US" b="0" dirty="0"/>
              <a:t>Tested in a prototype system with an FPGA (connected to host CPU via PCIe).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973AD7-D932-2641-9FAC-D90A34A34A63}"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640141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Processing-in-Memory architectures alleviate data movement bottlenecks by moving computation to where the data resides. Such architectures can be implemented </a:t>
            </a:r>
          </a:p>
          <a:p>
            <a:endParaRPr lang="en-US" dirty="0"/>
          </a:p>
          <a:p>
            <a:r>
              <a:rPr lang="en-US" dirty="0"/>
              <a:t>[CLICK] by adding logic near the memory arrays, in what is called processing-near-memory or</a:t>
            </a:r>
          </a:p>
          <a:p>
            <a:endParaRPr lang="en-US" dirty="0"/>
          </a:p>
          <a:p>
            <a:r>
              <a:rPr lang="en-US" dirty="0"/>
              <a:t>[CLICK] by using the analog operating principles of the memory cells to perform computation, in what is called processing-using-memory</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5413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694749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65</a:t>
            </a:fld>
            <a:endParaRPr lang="en-US"/>
          </a:p>
        </p:txBody>
      </p:sp>
    </p:spTree>
    <p:extLst>
      <p:ext uri="{BB962C8B-B14F-4D97-AF65-F5344CB8AC3E}">
        <p14:creationId xmlns:p14="http://schemas.microsoft.com/office/powerpoint/2010/main" val="54321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and the second is </a:t>
            </a:r>
            <a:r>
              <a:rPr lang="en-US" baseline="0" dirty="0" err="1"/>
              <a:t>alphadata</a:t>
            </a:r>
            <a:r>
              <a:rPr lang="en-US" baseline="0" dirty="0"/>
              <a:t> 9v3 with DDR4</a:t>
            </a:r>
          </a:p>
          <a:p>
            <a:endParaRPr lang="en-US" baseline="0" dirty="0"/>
          </a:p>
          <a:p>
            <a:r>
              <a:rPr lang="en-US" baseline="0" dirty="0"/>
              <a:t>Our CPU-FPGA heterogeneous platform offloads the </a:t>
            </a:r>
            <a:r>
              <a:rPr lang="en-US" sz="1200" dirty="0">
                <a:solidFill>
                  <a:schemeClr val="accent6">
                    <a:lumMod val="75000"/>
                  </a:schemeClr>
                </a:solidFill>
              </a:rPr>
              <a:t>rep-</a:t>
            </a:r>
            <a:r>
              <a:rPr lang="en-US" sz="1200" dirty="0" err="1">
                <a:solidFill>
                  <a:schemeClr val="accent6">
                    <a:lumMod val="75000"/>
                  </a:schemeClr>
                </a:solidFill>
              </a:rPr>
              <a:t>ri</a:t>
            </a:r>
            <a:r>
              <a:rPr lang="en-US" sz="1200" dirty="0">
                <a:solidFill>
                  <a:schemeClr val="accent6">
                    <a:lumMod val="75000"/>
                  </a:schemeClr>
                </a:solidFill>
              </a:rPr>
              <a:t>-</a:t>
            </a:r>
            <a:r>
              <a:rPr lang="en-US" sz="1200" dirty="0" err="1">
                <a:solidFill>
                  <a:schemeClr val="accent6">
                    <a:lumMod val="75000"/>
                  </a:schemeClr>
                </a:solidFill>
              </a:rPr>
              <a:t>zen-tuh-tiv</a:t>
            </a:r>
            <a:r>
              <a:rPr lang="en-US" sz="1200" dirty="0">
                <a:solidFill>
                  <a:schemeClr val="accent6">
                    <a:lumMod val="75000"/>
                  </a:schemeClr>
                </a:solidFill>
              </a:rPr>
              <a:t> </a:t>
            </a:r>
            <a:r>
              <a:rPr lang="en-US" baseline="0" dirty="0"/>
              <a:t>weather kernels onto the FPGA</a:t>
            </a:r>
          </a:p>
          <a:p>
            <a:endParaRPr lang="en-US" baseline="0" dirty="0"/>
          </a:p>
          <a:p>
            <a:r>
              <a:rPr lang="en-US" baseline="0" dirty="0"/>
              <a:t>% with 98% of stencil execution time</a:t>
            </a:r>
          </a:p>
          <a:p>
            <a:endParaRPr lang="en-US" baseline="0" dirty="0"/>
          </a:p>
          <a:p>
            <a:endParaRPr lang="en-US" baseline="0" dirty="0"/>
          </a:p>
          <a:p>
            <a:r>
              <a:rPr lang="en-US" baseline="0" dirty="0"/>
              <a:t>%In the execution flow of our application:</a:t>
            </a:r>
          </a:p>
          <a:p>
            <a:pPr marL="171450" indent="-171450">
              <a:buFontTx/>
              <a:buChar char="-"/>
            </a:pPr>
            <a:r>
              <a:rPr lang="en-US" baseline="0" dirty="0"/>
              <a:t>Application data is stored in the HOST DRAM</a:t>
            </a:r>
          </a:p>
          <a:p>
            <a:pPr marL="171450" indent="-171450">
              <a:buFontTx/>
              <a:buChar char="-"/>
            </a:pPr>
            <a:r>
              <a:rPr lang="en-US" baseline="0" dirty="0"/>
              <a:t>Since our platform offers memory-coherent access of FPGA to the system memory, we build a pipelined execution, where communication time for transferring data from host to FPGA memory is masked with the actual FPGA processing</a:t>
            </a:r>
          </a:p>
          <a:p>
            <a:pPr marL="171450" indent="-171450">
              <a:buFontTx/>
              <a:buChar char="-"/>
            </a:pPr>
            <a:endParaRPr lang="en-US"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t>
            </a:r>
            <a:r>
              <a:rPr lang="en-US" baseline="0" dirty="0"/>
              <a:t>Despite the low computational complexity, we were able to hide the memory access latency with the CAPI2 interface</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2B71F7F3-9543-40DF-A656-8B6347E0E941}" type="slidenum">
              <a:rPr lang="en-US" smtClean="0"/>
              <a:t>66</a:t>
            </a:fld>
            <a:endParaRPr lang="en-US"/>
          </a:p>
        </p:txBody>
      </p:sp>
    </p:spTree>
    <p:extLst>
      <p:ext uri="{BB962C8B-B14F-4D97-AF65-F5344CB8AC3E}">
        <p14:creationId xmlns:p14="http://schemas.microsoft.com/office/powerpoint/2010/main" val="4586313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complete design flow. All the tasks execute in a dataflow manner that enables task-level parallelism.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that we show only a single port-based PE operation.  However, for multiple PEs, we enable multiple HBM ports.</a:t>
            </a:r>
          </a:p>
          <a:p>
            <a:endParaRPr lang="en-US" dirty="0"/>
          </a:p>
        </p:txBody>
      </p:sp>
      <p:sp>
        <p:nvSpPr>
          <p:cNvPr id="4" name="Slide Number Placeholder 3"/>
          <p:cNvSpPr>
            <a:spLocks noGrp="1"/>
          </p:cNvSpPr>
          <p:nvPr>
            <p:ph type="sldNum" sz="quarter" idx="10"/>
          </p:nvPr>
        </p:nvSpPr>
        <p:spPr/>
        <p:txBody>
          <a:bodyPr/>
          <a:lstStyle/>
          <a:p>
            <a:fld id="{2B71F7F3-9543-40DF-A656-8B6347E0E941}" type="slidenum">
              <a:rPr lang="en-US" smtClean="0"/>
              <a:t>67</a:t>
            </a:fld>
            <a:endParaRPr lang="en-US"/>
          </a:p>
        </p:txBody>
      </p:sp>
    </p:spTree>
    <p:extLst>
      <p:ext uri="{BB962C8B-B14F-4D97-AF65-F5344CB8AC3E}">
        <p14:creationId xmlns:p14="http://schemas.microsoft.com/office/powerpoint/2010/main" val="2998287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carefully designing</a:t>
            </a:r>
            <a:r>
              <a:rPr lang="en-US" baseline="0" dirty="0"/>
              <a:t> the micro-</a:t>
            </a:r>
            <a:r>
              <a:rPr lang="en-US" baseline="0" dirty="0" err="1"/>
              <a:t>archictecture</a:t>
            </a:r>
            <a:r>
              <a:rPr lang="en-US" baseline="0" dirty="0"/>
              <a:t> architecture with application specific heterogeneous memory hierarchy, </a:t>
            </a:r>
            <a:r>
              <a:rPr lang="en-US" dirty="0"/>
              <a:t>NERO</a:t>
            </a:r>
            <a:r>
              <a:rPr lang="en-US" baseline="0" dirty="0"/>
              <a:t> is</a:t>
            </a:r>
            <a:r>
              <a:rPr lang="en-US" dirty="0"/>
              <a:t> 4.2 times and 8.3 times faster </a:t>
            </a:r>
            <a:r>
              <a:rPr lang="en-US" baseline="0" dirty="0"/>
              <a:t>for vertical advection and horizontal diffusion respectively</a:t>
            </a:r>
            <a:r>
              <a:rPr lang="en-US" dirty="0"/>
              <a:t> than a complete~POWER9~socket. </a:t>
            </a:r>
          </a:p>
          <a:p>
            <a:endParaRPr lang="en-US" dirty="0"/>
          </a:p>
        </p:txBody>
      </p:sp>
      <p:sp>
        <p:nvSpPr>
          <p:cNvPr id="4" name="Slide Number Placeholder 3"/>
          <p:cNvSpPr>
            <a:spLocks noGrp="1"/>
          </p:cNvSpPr>
          <p:nvPr>
            <p:ph type="sldNum" sz="quarter" idx="5"/>
          </p:nvPr>
        </p:nvSpPr>
        <p:spPr/>
        <p:txBody>
          <a:bodyPr/>
          <a:lstStyle/>
          <a:p>
            <a:fld id="{2B71F7F3-9543-40DF-A656-8B6347E0E941}" type="slidenum">
              <a:rPr lang="en-US" smtClean="0"/>
              <a:t>68</a:t>
            </a:fld>
            <a:endParaRPr lang="en-US"/>
          </a:p>
        </p:txBody>
      </p:sp>
    </p:spTree>
    <p:extLst>
      <p:ext uri="{BB962C8B-B14F-4D97-AF65-F5344CB8AC3E}">
        <p14:creationId xmlns:p14="http://schemas.microsoft.com/office/powerpoint/2010/main" val="1881260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614666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70</a:t>
            </a:fld>
            <a:endParaRPr lang="en-US" altLang="en-US"/>
          </a:p>
        </p:txBody>
      </p:sp>
    </p:spTree>
    <p:extLst>
      <p:ext uri="{BB962C8B-B14F-4D97-AF65-F5344CB8AC3E}">
        <p14:creationId xmlns:p14="http://schemas.microsoft.com/office/powerpoint/2010/main" val="41227108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Blocking = No concurrent access from host.</a:t>
            </a:r>
          </a:p>
          <a:p>
            <a:endParaRPr lang="en-US" dirty="0"/>
          </a:p>
        </p:txBody>
      </p:sp>
      <p:sp>
        <p:nvSpPr>
          <p:cNvPr id="4" name="Slide Number Placeholder 3"/>
          <p:cNvSpPr>
            <a:spLocks noGrp="1"/>
          </p:cNvSpPr>
          <p:nvPr>
            <p:ph type="sldNum" sz="quarter" idx="5"/>
          </p:nvPr>
        </p:nvSpPr>
        <p:spPr/>
        <p:txBody>
          <a:bodyPr/>
          <a:lstStyle/>
          <a:p>
            <a:pPr>
              <a:defRPr/>
            </a:pPr>
            <a:fld id="{87973AD7-D932-2641-9FAC-D90A34A34A63}" type="slidenum">
              <a:rPr lang="en-US" altLang="en-US" smtClean="0"/>
              <a:pPr>
                <a:defRPr/>
              </a:pPr>
              <a:t>73</a:t>
            </a:fld>
            <a:endParaRPr lang="en-US" altLang="en-US"/>
          </a:p>
        </p:txBody>
      </p:sp>
    </p:spTree>
    <p:extLst>
      <p:ext uri="{BB962C8B-B14F-4D97-AF65-F5344CB8AC3E}">
        <p14:creationId xmlns:p14="http://schemas.microsoft.com/office/powerpoint/2010/main" val="32919454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789337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[CLICK] The goal of the scalability analysis we perform is to nail down the specific sources of data movement bottlenecks in the application.</a:t>
            </a:r>
          </a:p>
          <a:p>
            <a:endParaRPr lang="en-US" dirty="0"/>
          </a:p>
          <a:p>
            <a:r>
              <a:rPr lang="en-US" dirty="0"/>
              <a:t>In this analysis, we evaluate the performance and energy scaling of an application in three different system configurations; and  collect the key metrics for our bottleneck classification </a:t>
            </a:r>
          </a:p>
          <a:p>
            <a:endParaRPr lang="en-US" dirty="0"/>
          </a:p>
          <a:p>
            <a:r>
              <a:rPr lang="en-US" dirty="0"/>
              <a:t>[CLICK] During scalability analysis, we simulate three system configurations of a general-purpose multicore processor. To this end, we build a framework that integrates the </a:t>
            </a:r>
            <a:r>
              <a:rPr lang="en-US" dirty="0" err="1"/>
              <a:t>ZSim</a:t>
            </a:r>
            <a:r>
              <a:rPr lang="en-US" dirty="0"/>
              <a:t> CPU simulator with the </a:t>
            </a:r>
            <a:r>
              <a:rPr lang="en-US" dirty="0" err="1"/>
              <a:t>Ramulator</a:t>
            </a:r>
            <a:r>
              <a:rPr lang="en-US" dirty="0"/>
              <a:t> memory simulator to produce a fast, scalable, and cycle-accurate open-source simulator called DAMOV-SIM. We use </a:t>
            </a:r>
            <a:r>
              <a:rPr lang="en-US" dirty="0" err="1"/>
              <a:t>ZSim</a:t>
            </a:r>
            <a:r>
              <a:rPr lang="en-US" dirty="0"/>
              <a:t> to simulate the core microarchitecture, cache hierarchy, coherence protocol, and prefetchers. We use </a:t>
            </a:r>
            <a:r>
              <a:rPr lang="en-US" dirty="0" err="1"/>
              <a:t>Ramulator</a:t>
            </a:r>
            <a:r>
              <a:rPr lang="en-US" dirty="0"/>
              <a:t> to simulate the DRAM architecture, memory controllers, and memory accesses.</a:t>
            </a:r>
          </a:p>
          <a:p>
            <a:endParaRPr lang="en-US" dirty="0"/>
          </a:p>
          <a:p>
            <a:r>
              <a:rPr lang="en-US" dirty="0"/>
              <a:t>[CLICK] The first configuration we evaluate is of a host CPU with a deep cache hierarchy, with a 32 KB, private L1 cache, a 256 KB private  L2 cache,  and a shared 8MB L3 cache.</a:t>
            </a:r>
          </a:p>
          <a:p>
            <a:endParaRPr lang="en-US" dirty="0"/>
          </a:p>
          <a:p>
            <a:r>
              <a:rPr lang="en-US" dirty="0"/>
              <a:t>[CLICK] The second configuration is of an NDP CPU with only a private read-only  L1 cache of 32 KB.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our paper we evaluate an third configuration that includes hardware prefetcher on top of configuration 1. However, we omit such configuration in this talk.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remaining components of the processor configuration are kept the same to isolate the impact of only the caches, prefetchers, and NDP.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way, we expect that the performance and energy differences between the three configurations to come exclusively from the different data movement requirements. </a:t>
            </a:r>
          </a:p>
          <a:p>
            <a:endParaRPr lang="en-US" dirty="0"/>
          </a:p>
          <a:p>
            <a:r>
              <a:rPr lang="en-US" dirty="0"/>
              <a:t> [CLICK] For all configurations, we sweep the number of CPU cores in our analysis from 1 to 256, as previous works  show that large core counts are necessary to saturate the bandwidth provided by modern high-bandwidth memories, and because modern CPUs and NDP proposals can have varying core counts.</a:t>
            </a:r>
          </a:p>
          <a:p>
            <a:endParaRPr lang="en-US" dirty="0"/>
          </a:p>
          <a:p>
            <a:r>
              <a:rPr lang="en-US" dirty="0"/>
              <a:t>[CLICK] We simulate a memory architecture similar to the Hybrid Memory Cube device where the host CPU accesses memory through a high-speed off-chip link, </a:t>
            </a:r>
          </a:p>
          <a:p>
            <a:endParaRPr lang="en-US" dirty="0"/>
          </a:p>
          <a:p>
            <a:r>
              <a:rPr lang="en-US" dirty="0"/>
              <a:t>[CLICK] and  the NDP logic resides in the logic layer of the memory chip and has direct access to the DRAM banks, thus taking advantage of higher memory bandwidth and lower memory latency. </a:t>
            </a:r>
          </a:p>
          <a:p>
            <a:endParaRPr lang="en-US" dirty="0"/>
          </a:p>
          <a:p>
            <a:r>
              <a:rPr lang="en-US" dirty="0"/>
              <a:t>[NEXT]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441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3</a:t>
            </a:fld>
            <a:endParaRPr lang="en-US"/>
          </a:p>
        </p:txBody>
      </p:sp>
    </p:spTree>
    <p:extLst>
      <p:ext uri="{BB962C8B-B14F-4D97-AF65-F5344CB8AC3E}">
        <p14:creationId xmlns:p14="http://schemas.microsoft.com/office/powerpoint/2010/main" val="2817956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open source DAMOV to facilitate further research in mitigating data movement bottlenecks, including in near data processing.</a:t>
            </a:r>
          </a:p>
          <a:p>
            <a:endParaRPr lang="en-US" dirty="0"/>
          </a:p>
          <a:p>
            <a:r>
              <a:rPr lang="en-US" dirty="0"/>
              <a:t>[CLICK] In our DAMOV repository, we provide</a:t>
            </a:r>
          </a:p>
          <a:p>
            <a:endParaRPr lang="en-US" dirty="0"/>
          </a:p>
          <a:p>
            <a:r>
              <a:rPr lang="en-US" dirty="0"/>
              <a:t>[CLICK] The complete set of 144 application functions that compose our benchmark suite</a:t>
            </a:r>
          </a:p>
          <a:p>
            <a:endParaRPr lang="en-US" dirty="0"/>
          </a:p>
          <a:p>
            <a:r>
              <a:rPr lang="en-US" dirty="0"/>
              <a:t>[CLICK] And our DAMOV-SIM simulator</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4356715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open source DAMOV to facilitate further research in mitigating data movement bottlenecks, including in near data processing.</a:t>
            </a:r>
          </a:p>
          <a:p>
            <a:endParaRPr lang="en-US" dirty="0"/>
          </a:p>
          <a:p>
            <a:r>
              <a:rPr lang="en-US" dirty="0"/>
              <a:t>[CLICK] In our DAMOV repository, we provide</a:t>
            </a:r>
          </a:p>
          <a:p>
            <a:endParaRPr lang="en-US" dirty="0"/>
          </a:p>
          <a:p>
            <a:r>
              <a:rPr lang="en-US" dirty="0"/>
              <a:t>[CLICK] The complete set of 144 application functions that compose our benchmark suite</a:t>
            </a:r>
          </a:p>
          <a:p>
            <a:endParaRPr lang="en-US" dirty="0"/>
          </a:p>
          <a:p>
            <a:r>
              <a:rPr lang="en-US" dirty="0"/>
              <a:t>[CLICK] And our DAMOV-SIM simulator</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6109437-7086-8D43-B75A-27CE5E6EC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42433575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87</a:t>
            </a:fld>
            <a:endParaRPr lang="en-US"/>
          </a:p>
        </p:txBody>
      </p:sp>
    </p:spTree>
    <p:extLst>
      <p:ext uri="{BB962C8B-B14F-4D97-AF65-F5344CB8AC3E}">
        <p14:creationId xmlns:p14="http://schemas.microsoft.com/office/powerpoint/2010/main" val="8077775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88</a:t>
            </a:fld>
            <a:endParaRPr lang="en-US"/>
          </a:p>
        </p:txBody>
      </p:sp>
    </p:spTree>
    <p:extLst>
      <p:ext uri="{BB962C8B-B14F-4D97-AF65-F5344CB8AC3E}">
        <p14:creationId xmlns:p14="http://schemas.microsoft.com/office/powerpoint/2010/main" val="34461221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959945-7217-484B-8E74-88DC87A74BB0}" type="slidenum">
              <a:rPr lang="en-US" smtClean="0"/>
              <a:pPr/>
              <a:t>89</a:t>
            </a:fld>
            <a:endParaRPr lang="en-US"/>
          </a:p>
        </p:txBody>
      </p:sp>
    </p:spTree>
    <p:extLst>
      <p:ext uri="{BB962C8B-B14F-4D97-AF65-F5344CB8AC3E}">
        <p14:creationId xmlns:p14="http://schemas.microsoft.com/office/powerpoint/2010/main" val="27440308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marL="0" marR="0" lvl="0" indent="0" algn="r" defTabSz="911225" rtl="0" eaLnBrk="1" fontAlgn="auto" latinLnBrk="0" hangingPunct="1">
              <a:lnSpc>
                <a:spcPct val="100000"/>
              </a:lnSpc>
              <a:spcBef>
                <a:spcPct val="0"/>
              </a:spcBef>
              <a:spcAft>
                <a:spcPts val="0"/>
              </a:spcAft>
              <a:buClrTx/>
              <a:buSzTx/>
              <a:buFontTx/>
              <a:buNone/>
              <a:tabLst/>
              <a:defRPr/>
            </a:pPr>
            <a:fld id="{24E82DFE-E98A-254F-BFEC-3824591F846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1225" rtl="0" eaLnBrk="1" fontAlgn="auto" latinLnBrk="0" hangingPunct="1">
                <a:lnSpc>
                  <a:spcPct val="100000"/>
                </a:lnSpc>
                <a:spcBef>
                  <a:spcPct val="0"/>
                </a:spcBef>
                <a:spcAft>
                  <a:spcPts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160914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7787303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367884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71934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162582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A2F704-0392-374E-9548-FE28CBDE16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370194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P21 DIMMs.</a:t>
            </a:r>
          </a:p>
          <a:p>
            <a:r>
              <a:rPr lang="en-US" dirty="0"/>
              <a:t>DPUs cannot be shared. There is a large number of DPUs.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need for OS.</a:t>
            </a:r>
          </a:p>
          <a:p>
            <a:r>
              <a:rPr lang="en-US" dirty="0"/>
              <a:t>This simplifies security implications. No side channels.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890973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4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Master" Target="../slideMasters/slideMaster63.xml"/><Relationship Id="rId4" Type="http://schemas.openxmlformats.org/officeDocument/2006/relationships/image" Target="../media/image15.jpeg"/></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4.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4.xml"/></Relationships>
</file>

<file path=ppt/slideLayouts/_rels/slideLayout6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4.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66.xml"/></Relationships>
</file>

<file path=ppt/slideLayouts/_rels/slideLayout69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66.xml"/></Relationships>
</file>

<file path=ppt/slideLayouts/_rels/slideLayout69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66.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69.xml"/></Relationships>
</file>

<file path=ppt/slideLayouts/_rels/slideLayout7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6/20/25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6/20/25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2025. 6. 20.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2025. 6. 20.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2025. 6. 20.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2025. 6. 20.</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2025. 6. 20.</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2025. 6. 20.</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2025. 6. 20.</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6/20/25</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6/20/25</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6/20/25</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6/20/25</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6/20/25</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6/20/25</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6/20/25</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he American university of beirut: Challenges and opportunities.">
            <a:extLst>
              <a:ext uri="{FF2B5EF4-FFF2-40B4-BE49-F238E27FC236}">
                <a16:creationId xmlns:a16="http://schemas.microsoft.com/office/drawing/2014/main" id="{606DF6D3-5B79-C8AD-9141-7B61139E4DE9}"/>
              </a:ext>
            </a:extLst>
          </p:cNvPr>
          <p:cNvSpPr txBox="1"/>
          <p:nvPr userDrawn="1"/>
        </p:nvSpPr>
        <p:spPr>
          <a:xfrm>
            <a:off x="7012307" y="614663"/>
            <a:ext cx="1510030" cy="1077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spAutoFit/>
          </a:bodyPr>
          <a:lstStyle/>
          <a:p>
            <a:pPr algn="r">
              <a:defRPr sz="2300">
                <a:solidFill>
                  <a:srgbClr val="000000"/>
                </a:solidFill>
                <a:latin typeface="Proxima Nova Rg"/>
                <a:ea typeface="Proxima Nova Rg"/>
                <a:cs typeface="Proxima Nova Rg"/>
                <a:sym typeface="Proxima Nova"/>
              </a:defRPr>
            </a:pPr>
            <a:r>
              <a:rPr lang="en-LB" sz="450" b="1" i="0" dirty="0">
                <a:solidFill>
                  <a:srgbClr val="929292"/>
                </a:solidFill>
                <a:effectLst/>
                <a:latin typeface="Helvetica" pitchFamily="2" charset="0"/>
              </a:rPr>
              <a:t>ⓒ</a:t>
            </a:r>
            <a:r>
              <a:rPr lang="en-LB" sz="450" b="0" i="0" dirty="0">
                <a:solidFill>
                  <a:srgbClr val="929292"/>
                </a:solidFill>
                <a:effectLst/>
                <a:latin typeface="Helvetica" pitchFamily="2" charset="0"/>
              </a:rPr>
              <a:t> </a:t>
            </a:r>
            <a:r>
              <a:rPr lang="en-US" sz="450" dirty="0">
                <a:solidFill>
                  <a:srgbClr val="929292"/>
                </a:solidFill>
                <a:latin typeface="Helvetica" pitchFamily="2" charset="0"/>
              </a:rPr>
              <a:t>All rights reserved. American University of Beirut 2023.</a:t>
            </a:r>
            <a:endParaRPr sz="450" dirty="0">
              <a:solidFill>
                <a:srgbClr val="929292"/>
              </a:solidFill>
              <a:latin typeface="Helvetica" pitchFamily="2" charset="0"/>
              <a:ea typeface="Proxima Nova Lt"/>
              <a:cs typeface="Proxima Nova Lt"/>
              <a:sym typeface="Proxima Nova Semibold"/>
            </a:endParaRPr>
          </a:p>
        </p:txBody>
      </p:sp>
      <p:sp>
        <p:nvSpPr>
          <p:cNvPr id="10" name="Line">
            <a:extLst>
              <a:ext uri="{FF2B5EF4-FFF2-40B4-BE49-F238E27FC236}">
                <a16:creationId xmlns:a16="http://schemas.microsoft.com/office/drawing/2014/main" id="{F84AC768-427F-8E14-15D3-89F6E9B223DC}"/>
              </a:ext>
            </a:extLst>
          </p:cNvPr>
          <p:cNvSpPr/>
          <p:nvPr userDrawn="1"/>
        </p:nvSpPr>
        <p:spPr>
          <a:xfrm>
            <a:off x="5984946" y="567029"/>
            <a:ext cx="2532492" cy="0"/>
          </a:xfrm>
          <a:prstGeom prst="line">
            <a:avLst/>
          </a:prstGeom>
          <a:ln w="25400">
            <a:solidFill>
              <a:schemeClr val="tx1">
                <a:lumMod val="60000"/>
                <a:lumOff val="40000"/>
              </a:schemeClr>
            </a:solidFill>
            <a:miter lim="400000"/>
          </a:ln>
        </p:spPr>
        <p:txBody>
          <a:bodyPr lIns="19050" tIns="19050" rIns="19050" bIns="19050" anchor="ctr"/>
          <a:lstStyle/>
          <a:p>
            <a:endParaRPr sz="675" dirty="0"/>
          </a:p>
        </p:txBody>
      </p:sp>
      <p:pic>
        <p:nvPicPr>
          <p:cNvPr id="11" name="Picture 10">
            <a:extLst>
              <a:ext uri="{FF2B5EF4-FFF2-40B4-BE49-F238E27FC236}">
                <a16:creationId xmlns:a16="http://schemas.microsoft.com/office/drawing/2014/main" id="{B4C1D1F4-C3B9-D6B0-C2FB-C2861092CDB3}"/>
              </a:ext>
            </a:extLst>
          </p:cNvPr>
          <p:cNvPicPr>
            <a:picLocks noChangeAspect="1"/>
          </p:cNvPicPr>
          <p:nvPr userDrawn="1"/>
        </p:nvPicPr>
        <p:blipFill>
          <a:blip r:embed="rId2"/>
          <a:stretch>
            <a:fillRect/>
          </a:stretch>
        </p:blipFill>
        <p:spPr>
          <a:xfrm>
            <a:off x="8597757" y="334366"/>
            <a:ext cx="339258" cy="452344"/>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D2465328-713A-3437-1DA2-C638CEF8C2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6984" y="261516"/>
            <a:ext cx="1903484" cy="616014"/>
          </a:xfrm>
          <a:prstGeom prst="rect">
            <a:avLst/>
          </a:prstGeom>
        </p:spPr>
      </p:pic>
      <p:sp>
        <p:nvSpPr>
          <p:cNvPr id="12" name="Content Placeholder 2">
            <a:extLst>
              <a:ext uri="{FF2B5EF4-FFF2-40B4-BE49-F238E27FC236}">
                <a16:creationId xmlns:a16="http://schemas.microsoft.com/office/drawing/2014/main" id="{F9FE9DBA-8BF0-4EAC-A73E-96E1891F07D4}"/>
              </a:ext>
            </a:extLst>
          </p:cNvPr>
          <p:cNvSpPr>
            <a:spLocks noGrp="1"/>
          </p:cNvSpPr>
          <p:nvPr>
            <p:ph sz="quarter" idx="10"/>
          </p:nvPr>
        </p:nvSpPr>
        <p:spPr>
          <a:xfrm>
            <a:off x="77787" y="1476225"/>
            <a:ext cx="8988426" cy="5264991"/>
          </a:xfrm>
          <a:prstGeom prst="rect">
            <a:avLst/>
          </a:prstGeom>
        </p:spPr>
        <p:txBody>
          <a:bodyPr/>
          <a:lstStyle>
            <a:lvl1pPr marL="171450" indent="-171450">
              <a:buClr>
                <a:schemeClr val="tx1"/>
              </a:buClr>
              <a:defRPr sz="1500"/>
            </a:lvl1pPr>
            <a:lvl2pPr marL="342900" indent="-171450">
              <a:buClr>
                <a:schemeClr val="tx1"/>
              </a:buClr>
              <a:defRPr sz="1350"/>
            </a:lvl2pPr>
            <a:lvl3pPr marL="514350" indent="-171450">
              <a:buClr>
                <a:schemeClr val="tx1"/>
              </a:buClr>
              <a:defRPr sz="1200"/>
            </a:lvl3pPr>
            <a:lvl4pPr marL="685800" indent="-171450">
              <a:buClr>
                <a:schemeClr val="tx1"/>
              </a:buClr>
              <a:defRPr sz="1050"/>
            </a:lvl4pPr>
            <a:lvl5pPr marL="857250" indent="-171450">
              <a:buClr>
                <a:schemeClr val="tx1"/>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74E84130-4E40-4C11-A874-A4991F5BF7B0}"/>
              </a:ext>
            </a:extLst>
          </p:cNvPr>
          <p:cNvSpPr>
            <a:spLocks noGrp="1"/>
          </p:cNvSpPr>
          <p:nvPr>
            <p:ph type="body" sz="quarter" idx="11"/>
          </p:nvPr>
        </p:nvSpPr>
        <p:spPr>
          <a:xfrm>
            <a:off x="77986" y="950659"/>
            <a:ext cx="8988028" cy="452438"/>
          </a:xfrm>
          <a:prstGeom prst="rect">
            <a:avLst/>
          </a:prstGeom>
        </p:spPr>
        <p:txBody>
          <a:bodyPr anchor="ctr" anchorCtr="0"/>
          <a:lstStyle>
            <a:lvl1pPr marL="0" indent="0" algn="ctr" rtl="0">
              <a:buNone/>
              <a:defRPr sz="2025" b="1"/>
            </a:lvl1pPr>
          </a:lstStyle>
          <a:p>
            <a:pPr lvl="0"/>
            <a:endParaRPr lang="en-US" dirty="0"/>
          </a:p>
        </p:txBody>
      </p:sp>
      <p:pic>
        <p:nvPicPr>
          <p:cNvPr id="13" name="Picture 2" descr="File:ETH Zürich Logo black.svg - Wikimedia Commons">
            <a:extLst>
              <a:ext uri="{FF2B5EF4-FFF2-40B4-BE49-F238E27FC236}">
                <a16:creationId xmlns:a16="http://schemas.microsoft.com/office/drawing/2014/main" id="{F3D97CE6-3648-CF48-9472-F89F15807B6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527023" y="205720"/>
            <a:ext cx="1639957" cy="3647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9AD705D-6014-B949-8087-854751C19DD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07319" y="187904"/>
            <a:ext cx="1208621" cy="639482"/>
          </a:xfrm>
          <a:prstGeom prst="rect">
            <a:avLst/>
          </a:prstGeom>
        </p:spPr>
      </p:pic>
    </p:spTree>
    <p:extLst>
      <p:ext uri="{BB962C8B-B14F-4D97-AF65-F5344CB8AC3E}">
        <p14:creationId xmlns:p14="http://schemas.microsoft.com/office/powerpoint/2010/main" val="100680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187587689"/>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906073210"/>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841937945"/>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610741826"/>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554522207"/>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081880840"/>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23213087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104288215"/>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178303478"/>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405102020"/>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170455392"/>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406493594"/>
      </p:ext>
    </p:extLst>
  </p:cSld>
  <p:clrMapOvr>
    <a:masterClrMapping/>
  </p:clrMapOvr>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41418167"/>
      </p:ext>
    </p:extLst>
  </p:cSld>
  <p:clrMapOvr>
    <a:masterClrMapping/>
  </p:clrMapOvr>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19222955"/>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8287346"/>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4051311"/>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93033677"/>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783937851"/>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894882459"/>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0556957"/>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73670780"/>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0584815"/>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6/20/25</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492315846"/>
      </p:ext>
    </p:extLst>
  </p:cSld>
  <p:clrMapOvr>
    <a:overrideClrMapping bg1="lt1" tx1="dk1" bg2="lt2" tx2="dk2" accent1="accent1" accent2="accent2" accent3="accent3" accent4="accent4" accent5="accent5" accent6="accent6" hlink="hlink" folHlink="folHlink"/>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6/20/25</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156730039"/>
      </p:ext>
    </p:extLst>
  </p:cSld>
  <p:clrMapOvr>
    <a:overrideClrMapping bg1="lt1" tx1="dk1" bg2="lt2" tx2="dk2" accent1="accent1" accent2="accent2" accent3="accent3" accent4="accent4" accent5="accent5" accent6="accent6" hlink="hlink" folHlink="folHlink"/>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6/20/25</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453638048"/>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6/20/25</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075341329"/>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6/20/25</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568899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6/20/25</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64471572"/>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6/20/25</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25733146"/>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6/20/25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377600235"/>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6/20/25</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09409846"/>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6/20/25</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802169756"/>
      </p:ext>
    </p:extLst>
  </p:cSld>
  <p:clrMapOvr>
    <a:overrideClrMapping bg1="dk1" tx1="lt1" bg2="dk2" tx2="lt2" accent1="accent1" accent2="accent2" accent3="accent3" accent4="accent4" accent5="accent5" accent6="accent6" hlink="hlink" folHlink="folHlink"/>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6/20/25</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49382373"/>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6/20/25</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81998931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617582"/>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257509"/>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466216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185493"/>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9682941"/>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294882"/>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988996"/>
      </p:ext>
    </p:extLst>
  </p:cSld>
  <p:clrMapOvr>
    <a:masterClrMapping/>
  </p:clrMapOvr>
  <p:transition/>
</p:sldLayout>
</file>

<file path=ppt/slideLayouts/slideLayout6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1250370"/>
      </p:ext>
    </p:extLst>
  </p:cSld>
  <p:clrMapOvr>
    <a:masterClrMapping/>
  </p:clrMapOvr>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860778"/>
      </p:ext>
    </p:extLst>
  </p:cSld>
  <p:clrMapOvr>
    <a:masterClrMapping/>
  </p:clrMapOvr>
  <p:transition/>
</p:sldLayout>
</file>

<file path=ppt/slideLayouts/slideLayout6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4112"/>
      </p:ext>
    </p:extLst>
  </p:cSld>
  <p:clrMapOvr>
    <a:masterClrMapping/>
  </p:clrMapOvr>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168815"/>
      </p:ext>
    </p:extLst>
  </p:cSld>
  <p:clrMapOvr>
    <a:masterClrMapping/>
  </p:clrMapOvr>
  <p:transition/>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0306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084489" y="5887318"/>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4255879790"/>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Candara" panose="020E0502030303020204" pitchFamily="34" charset="0"/>
                <a:ea typeface="Geneva" panose="020B0503030404040204" pitchFamily="34" charset="0"/>
                <a:cs typeface="Futura Medium" panose="020B0602020204020303" pitchFamily="34" charset="-79"/>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Candara" panose="020E0502030303020204" pitchFamily="34" charset="0"/>
                <a:ea typeface="Geneva" panose="020B0503030404040204" pitchFamily="34" charset="0"/>
                <a:cs typeface="Beirut" pitchFamily="2" charset="-78"/>
              </a:defRPr>
            </a:lvl1pPr>
            <a:lvl2pPr marL="685766" indent="-228589">
              <a:buFont typeface="Cambria" panose="02040503050406030204" pitchFamily="18" charset="0"/>
              <a:buChar char="-"/>
              <a:defRPr sz="2400">
                <a:latin typeface="Candara" panose="020E0502030303020204" pitchFamily="34" charset="0"/>
                <a:ea typeface="Geneva" panose="020B0503030404040204" pitchFamily="34" charset="0"/>
                <a:cs typeface="Beirut" pitchFamily="2" charset="-78"/>
              </a:defRPr>
            </a:lvl2pPr>
            <a:lvl3pPr>
              <a:defRPr sz="2000">
                <a:latin typeface="Candara" panose="020E0502030303020204" pitchFamily="34" charset="0"/>
                <a:ea typeface="Geneva" panose="020B0503030404040204" pitchFamily="34" charset="0"/>
                <a:cs typeface="Beirut" pitchFamily="2" charset="-78"/>
              </a:defRPr>
            </a:lvl3pPr>
            <a:lvl4pPr>
              <a:defRPr sz="2000">
                <a:latin typeface="Candara" panose="020E0502030303020204" pitchFamily="34" charset="0"/>
                <a:ea typeface="Geneva" panose="020B0503030404040204" pitchFamily="34" charset="0"/>
                <a:cs typeface="Beirut" pitchFamily="2" charset="-78"/>
              </a:defRPr>
            </a:lvl4pPr>
            <a:lvl5pPr>
              <a:defRPr sz="2000">
                <a:latin typeface="Candara" panose="020E0502030303020204" pitchFamily="34" charset="0"/>
                <a:ea typeface="Geneva" panose="020B0503030404040204" pitchFamily="34" charset="0"/>
                <a:cs typeface="Beirut"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476480"/>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525283"/>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4E97BD3-6BDD-8949-ACFE-8F75374CA53C}"/>
              </a:ext>
            </a:extLst>
          </p:cNvPr>
          <p:cNvCxnSpPr>
            <a:cxnSpLocks/>
          </p:cNvCxnSpPr>
          <p:nvPr userDrawn="1"/>
        </p:nvCxnSpPr>
        <p:spPr>
          <a:xfrm>
            <a:off x="117027" y="6482153"/>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3632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04494551"/>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464722346"/>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951266905"/>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049135"/>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912208044"/>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185326197"/>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479488599"/>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669865"/>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69677468"/>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3322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522553654"/>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7863980"/>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a:extLst>
              <a:ext uri="{FF2B5EF4-FFF2-40B4-BE49-F238E27FC236}">
                <a16:creationId xmlns:a16="http://schemas.microsoft.com/office/drawing/2014/main" id="{9CD35D2D-5E91-46D5-981B-E75BA6DA71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a:extLst>
              <a:ext uri="{FF2B5EF4-FFF2-40B4-BE49-F238E27FC236}">
                <a16:creationId xmlns:a16="http://schemas.microsoft.com/office/drawing/2014/main" id="{7A21EAFC-4035-4857-807A-CB62B3BF44F4}"/>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C888C28F-145F-424D-84CC-5AE9AF6843AB}"/>
              </a:ext>
            </a:extLst>
          </p:cNvPr>
          <p:cNvSpPr>
            <a:spLocks noGrp="1" noChangeArrowheads="1"/>
          </p:cNvSpPr>
          <p:nvPr>
            <p:ph type="sldNum" sz="quarter" idx="11"/>
          </p:nvPr>
        </p:nvSpPr>
        <p:spPr/>
        <p:txBody>
          <a:bodyPr/>
          <a:lstStyle>
            <a:lvl1pPr>
              <a:defRPr/>
            </a:lvl1pPr>
          </a:lstStyle>
          <a:p>
            <a:pPr>
              <a:defRPr/>
            </a:pPr>
            <a:fld id="{43826BB2-7A42-4BD5-B790-DBCEF432F448}" type="slidenum">
              <a:rPr lang="en-US" altLang="en-US"/>
              <a:pPr>
                <a:defRPr/>
              </a:pPr>
              <a:t>‹#›</a:t>
            </a:fld>
            <a:endParaRPr lang="en-US" altLang="en-US"/>
          </a:p>
        </p:txBody>
      </p:sp>
    </p:spTree>
    <p:extLst>
      <p:ext uri="{BB962C8B-B14F-4D97-AF65-F5344CB8AC3E}">
        <p14:creationId xmlns:p14="http://schemas.microsoft.com/office/powerpoint/2010/main" val="920010822"/>
      </p:ext>
    </p:extLst>
  </p:cSld>
  <p:clrMapOvr>
    <a:masterClrMapping/>
  </p:clrMapOvr>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09AC565-7350-4525-9420-2EB7757D306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4AA7F312-6BE9-48B6-AA7B-A6D10D628BA6}"/>
              </a:ext>
            </a:extLst>
          </p:cNvPr>
          <p:cNvSpPr>
            <a:spLocks noGrp="1" noChangeArrowheads="1"/>
          </p:cNvSpPr>
          <p:nvPr>
            <p:ph type="sldNum" sz="quarter" idx="11"/>
          </p:nvPr>
        </p:nvSpPr>
        <p:spPr>
          <a:ln/>
        </p:spPr>
        <p:txBody>
          <a:bodyPr/>
          <a:lstStyle>
            <a:lvl1pPr>
              <a:defRPr/>
            </a:lvl1pPr>
          </a:lstStyle>
          <a:p>
            <a:pPr>
              <a:defRPr/>
            </a:pPr>
            <a:fld id="{8B19D7DF-598B-483B-A6D0-8553CDFAE631}" type="slidenum">
              <a:rPr lang="en-US" altLang="en-US"/>
              <a:pPr>
                <a:defRPr/>
              </a:pPr>
              <a:t>‹#›</a:t>
            </a:fld>
            <a:endParaRPr lang="en-US" altLang="en-US"/>
          </a:p>
        </p:txBody>
      </p:sp>
    </p:spTree>
    <p:extLst>
      <p:ext uri="{BB962C8B-B14F-4D97-AF65-F5344CB8AC3E}">
        <p14:creationId xmlns:p14="http://schemas.microsoft.com/office/powerpoint/2010/main" val="4103998078"/>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08787426-EFB2-4064-9F82-5B1B136B39E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038527-DAED-4D79-A54B-129F6A20F670}"/>
              </a:ext>
            </a:extLst>
          </p:cNvPr>
          <p:cNvSpPr>
            <a:spLocks noGrp="1" noChangeArrowheads="1"/>
          </p:cNvSpPr>
          <p:nvPr>
            <p:ph type="sldNum" sz="quarter" idx="11"/>
          </p:nvPr>
        </p:nvSpPr>
        <p:spPr>
          <a:ln/>
        </p:spPr>
        <p:txBody>
          <a:bodyPr/>
          <a:lstStyle>
            <a:lvl1pPr>
              <a:defRPr/>
            </a:lvl1pPr>
          </a:lstStyle>
          <a:p>
            <a:pPr>
              <a:defRPr/>
            </a:pPr>
            <a:fld id="{63D67C19-8364-4600-B88B-828769DCBD4B}" type="slidenum">
              <a:rPr lang="en-US" altLang="en-US"/>
              <a:pPr>
                <a:defRPr/>
              </a:pPr>
              <a:t>‹#›</a:t>
            </a:fld>
            <a:endParaRPr lang="en-US" altLang="en-US"/>
          </a:p>
        </p:txBody>
      </p:sp>
    </p:spTree>
    <p:extLst>
      <p:ext uri="{BB962C8B-B14F-4D97-AF65-F5344CB8AC3E}">
        <p14:creationId xmlns:p14="http://schemas.microsoft.com/office/powerpoint/2010/main" val="2749112868"/>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B333F77-5829-459B-B71C-A401B0AC83F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DC357D67-E160-41BD-A8F4-591D3B61CA44}"/>
              </a:ext>
            </a:extLst>
          </p:cNvPr>
          <p:cNvSpPr>
            <a:spLocks noGrp="1" noChangeArrowheads="1"/>
          </p:cNvSpPr>
          <p:nvPr>
            <p:ph type="sldNum" sz="quarter" idx="11"/>
          </p:nvPr>
        </p:nvSpPr>
        <p:spPr>
          <a:ln/>
        </p:spPr>
        <p:txBody>
          <a:bodyPr/>
          <a:lstStyle>
            <a:lvl1pPr>
              <a:defRPr/>
            </a:lvl1pPr>
          </a:lstStyle>
          <a:p>
            <a:pPr>
              <a:defRPr/>
            </a:pPr>
            <a:fld id="{A9E1BDAC-3FCE-4406-AD14-A59ECE86B20E}" type="slidenum">
              <a:rPr lang="en-US" altLang="en-US"/>
              <a:pPr>
                <a:defRPr/>
              </a:pPr>
              <a:t>‹#›</a:t>
            </a:fld>
            <a:endParaRPr lang="en-US" altLang="en-US"/>
          </a:p>
        </p:txBody>
      </p:sp>
    </p:spTree>
    <p:extLst>
      <p:ext uri="{BB962C8B-B14F-4D97-AF65-F5344CB8AC3E}">
        <p14:creationId xmlns:p14="http://schemas.microsoft.com/office/powerpoint/2010/main" val="2135372309"/>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D26DBB79-5AEF-450D-8A69-9E473A6D46F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a:extLst>
              <a:ext uri="{FF2B5EF4-FFF2-40B4-BE49-F238E27FC236}">
                <a16:creationId xmlns:a16="http://schemas.microsoft.com/office/drawing/2014/main" id="{5613F326-A967-4A16-9691-5994EAA77F81}"/>
              </a:ext>
            </a:extLst>
          </p:cNvPr>
          <p:cNvSpPr>
            <a:spLocks noGrp="1" noChangeArrowheads="1"/>
          </p:cNvSpPr>
          <p:nvPr>
            <p:ph type="sldNum" sz="quarter" idx="11"/>
          </p:nvPr>
        </p:nvSpPr>
        <p:spPr>
          <a:ln/>
        </p:spPr>
        <p:txBody>
          <a:bodyPr/>
          <a:lstStyle>
            <a:lvl1pPr>
              <a:defRPr/>
            </a:lvl1pPr>
          </a:lstStyle>
          <a:p>
            <a:pPr>
              <a:defRPr/>
            </a:pPr>
            <a:fld id="{4DDDAB56-7687-49EE-9BFA-357DD2115F9B}" type="slidenum">
              <a:rPr lang="en-US" altLang="en-US"/>
              <a:pPr>
                <a:defRPr/>
              </a:pPr>
              <a:t>‹#›</a:t>
            </a:fld>
            <a:endParaRPr lang="en-US" altLang="en-US"/>
          </a:p>
        </p:txBody>
      </p:sp>
    </p:spTree>
    <p:extLst>
      <p:ext uri="{BB962C8B-B14F-4D97-AF65-F5344CB8AC3E}">
        <p14:creationId xmlns:p14="http://schemas.microsoft.com/office/powerpoint/2010/main" val="1532744262"/>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C5F115-951D-416A-8367-F27935F171C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9FA67899-1E4C-4F33-994F-0FE9DDF922F2}"/>
              </a:ext>
            </a:extLst>
          </p:cNvPr>
          <p:cNvSpPr>
            <a:spLocks noGrp="1" noChangeArrowheads="1"/>
          </p:cNvSpPr>
          <p:nvPr>
            <p:ph type="sldNum" sz="quarter" idx="11"/>
          </p:nvPr>
        </p:nvSpPr>
        <p:spPr>
          <a:ln/>
        </p:spPr>
        <p:txBody>
          <a:bodyPr/>
          <a:lstStyle>
            <a:lvl1pPr>
              <a:defRPr/>
            </a:lvl1pPr>
          </a:lstStyle>
          <a:p>
            <a:pPr>
              <a:defRPr/>
            </a:pPr>
            <a:fld id="{EE6ABE56-5E07-4208-997F-19E78ED34494}" type="slidenum">
              <a:rPr lang="en-US" altLang="en-US"/>
              <a:pPr>
                <a:defRPr/>
              </a:pPr>
              <a:t>‹#›</a:t>
            </a:fld>
            <a:endParaRPr lang="en-US" altLang="en-US"/>
          </a:p>
        </p:txBody>
      </p:sp>
    </p:spTree>
    <p:extLst>
      <p:ext uri="{BB962C8B-B14F-4D97-AF65-F5344CB8AC3E}">
        <p14:creationId xmlns:p14="http://schemas.microsoft.com/office/powerpoint/2010/main" val="2038879376"/>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A3210EB8-01E8-436A-B41F-069A2DB8B74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a:extLst>
              <a:ext uri="{FF2B5EF4-FFF2-40B4-BE49-F238E27FC236}">
                <a16:creationId xmlns:a16="http://schemas.microsoft.com/office/drawing/2014/main" id="{88357862-E4F0-4312-AEFB-533810CEB356}"/>
              </a:ext>
            </a:extLst>
          </p:cNvPr>
          <p:cNvSpPr>
            <a:spLocks noGrp="1" noChangeArrowheads="1"/>
          </p:cNvSpPr>
          <p:nvPr>
            <p:ph type="sldNum" sz="quarter" idx="11"/>
          </p:nvPr>
        </p:nvSpPr>
        <p:spPr>
          <a:ln/>
        </p:spPr>
        <p:txBody>
          <a:bodyPr/>
          <a:lstStyle>
            <a:lvl1pPr>
              <a:defRPr/>
            </a:lvl1pPr>
          </a:lstStyle>
          <a:p>
            <a:pPr>
              <a:defRPr/>
            </a:pPr>
            <a:fld id="{63632353-6DA2-4969-8B9B-3DBC4F8425A4}" type="slidenum">
              <a:rPr lang="en-US" altLang="en-US"/>
              <a:pPr>
                <a:defRPr/>
              </a:pPr>
              <a:t>‹#›</a:t>
            </a:fld>
            <a:endParaRPr lang="en-US" altLang="en-US"/>
          </a:p>
        </p:txBody>
      </p:sp>
    </p:spTree>
    <p:extLst>
      <p:ext uri="{BB962C8B-B14F-4D97-AF65-F5344CB8AC3E}">
        <p14:creationId xmlns:p14="http://schemas.microsoft.com/office/powerpoint/2010/main" val="1102853564"/>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D8C17F0-0F2C-4BA2-ACAD-9F9DD7E1D75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01206954-09DD-443F-8138-FD04D7E91044}"/>
              </a:ext>
            </a:extLst>
          </p:cNvPr>
          <p:cNvSpPr>
            <a:spLocks noGrp="1" noChangeArrowheads="1"/>
          </p:cNvSpPr>
          <p:nvPr>
            <p:ph type="sldNum" sz="quarter" idx="11"/>
          </p:nvPr>
        </p:nvSpPr>
        <p:spPr>
          <a:ln/>
        </p:spPr>
        <p:txBody>
          <a:bodyPr/>
          <a:lstStyle>
            <a:lvl1pPr>
              <a:defRPr/>
            </a:lvl1pPr>
          </a:lstStyle>
          <a:p>
            <a:pPr>
              <a:defRPr/>
            </a:pPr>
            <a:fld id="{00E294FE-CC9E-4E10-B310-514CFBF72E7D}" type="slidenum">
              <a:rPr lang="en-US" altLang="en-US"/>
              <a:pPr>
                <a:defRPr/>
              </a:pPr>
              <a:t>‹#›</a:t>
            </a:fld>
            <a:endParaRPr lang="en-US" altLang="en-US"/>
          </a:p>
        </p:txBody>
      </p:sp>
    </p:spTree>
    <p:extLst>
      <p:ext uri="{BB962C8B-B14F-4D97-AF65-F5344CB8AC3E}">
        <p14:creationId xmlns:p14="http://schemas.microsoft.com/office/powerpoint/2010/main" val="335056687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D2B0F18-FF15-4EF6-984A-01641DEDA28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1E37D587-FAF0-4764-AD77-644AFEF7307D}"/>
              </a:ext>
            </a:extLst>
          </p:cNvPr>
          <p:cNvSpPr>
            <a:spLocks noGrp="1" noChangeArrowheads="1"/>
          </p:cNvSpPr>
          <p:nvPr>
            <p:ph type="sldNum" sz="quarter" idx="11"/>
          </p:nvPr>
        </p:nvSpPr>
        <p:spPr>
          <a:ln/>
        </p:spPr>
        <p:txBody>
          <a:bodyPr/>
          <a:lstStyle>
            <a:lvl1pPr>
              <a:defRPr/>
            </a:lvl1pPr>
          </a:lstStyle>
          <a:p>
            <a:pPr>
              <a:defRPr/>
            </a:pPr>
            <a:fld id="{EA63DEC2-A46B-4DF0-9B6D-3DA55177CC49}" type="slidenum">
              <a:rPr lang="en-US" altLang="en-US"/>
              <a:pPr>
                <a:defRPr/>
              </a:pPr>
              <a:t>‹#›</a:t>
            </a:fld>
            <a:endParaRPr lang="en-US" altLang="en-US"/>
          </a:p>
        </p:txBody>
      </p:sp>
    </p:spTree>
    <p:extLst>
      <p:ext uri="{BB962C8B-B14F-4D97-AF65-F5344CB8AC3E}">
        <p14:creationId xmlns:p14="http://schemas.microsoft.com/office/powerpoint/2010/main" val="280765019"/>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C0A08B9B-687C-4AD3-8C6D-FA4C5E16A31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5BE2A02B-D63E-4DD6-9FFA-98D71570A2AD}"/>
              </a:ext>
            </a:extLst>
          </p:cNvPr>
          <p:cNvSpPr>
            <a:spLocks noGrp="1" noChangeArrowheads="1"/>
          </p:cNvSpPr>
          <p:nvPr>
            <p:ph type="sldNum" sz="quarter" idx="11"/>
          </p:nvPr>
        </p:nvSpPr>
        <p:spPr>
          <a:ln/>
        </p:spPr>
        <p:txBody>
          <a:bodyPr/>
          <a:lstStyle>
            <a:lvl1pPr>
              <a:defRPr/>
            </a:lvl1pPr>
          </a:lstStyle>
          <a:p>
            <a:pPr>
              <a:defRPr/>
            </a:pPr>
            <a:fld id="{AC4704B9-2B86-45E3-BC5C-2F3F28BAAB8B}" type="slidenum">
              <a:rPr lang="en-US" altLang="en-US"/>
              <a:pPr>
                <a:defRPr/>
              </a:pPr>
              <a:t>‹#›</a:t>
            </a:fld>
            <a:endParaRPr lang="en-US" altLang="en-US"/>
          </a:p>
        </p:txBody>
      </p:sp>
    </p:spTree>
    <p:extLst>
      <p:ext uri="{BB962C8B-B14F-4D97-AF65-F5344CB8AC3E}">
        <p14:creationId xmlns:p14="http://schemas.microsoft.com/office/powerpoint/2010/main" val="3420058119"/>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62CEBD1-E2A7-41F0-A158-62153EC297D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11B996-071A-4884-856A-6B25C3879E5F}"/>
              </a:ext>
            </a:extLst>
          </p:cNvPr>
          <p:cNvSpPr>
            <a:spLocks noGrp="1" noChangeArrowheads="1"/>
          </p:cNvSpPr>
          <p:nvPr>
            <p:ph type="sldNum" sz="quarter" idx="11"/>
          </p:nvPr>
        </p:nvSpPr>
        <p:spPr>
          <a:ln/>
        </p:spPr>
        <p:txBody>
          <a:bodyPr/>
          <a:lstStyle>
            <a:lvl1pPr>
              <a:defRPr/>
            </a:lvl1pPr>
          </a:lstStyle>
          <a:p>
            <a:pPr>
              <a:defRPr/>
            </a:pPr>
            <a:fld id="{9FC1C64C-0813-4AB1-8463-69A3B31BE146}" type="slidenum">
              <a:rPr lang="en-US" altLang="en-US"/>
              <a:pPr>
                <a:defRPr/>
              </a:pPr>
              <a:t>‹#›</a:t>
            </a:fld>
            <a:endParaRPr lang="en-US" altLang="en-US"/>
          </a:p>
        </p:txBody>
      </p:sp>
    </p:spTree>
    <p:extLst>
      <p:ext uri="{BB962C8B-B14F-4D97-AF65-F5344CB8AC3E}">
        <p14:creationId xmlns:p14="http://schemas.microsoft.com/office/powerpoint/2010/main" val="286619212"/>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a:extLst>
              <a:ext uri="{FF2B5EF4-FFF2-40B4-BE49-F238E27FC236}">
                <a16:creationId xmlns:a16="http://schemas.microsoft.com/office/drawing/2014/main" id="{B55989F0-9C2F-467D-8A2B-E760CFC57E8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B76D41D7-E031-46E6-8D53-528FF913AD9F}"/>
              </a:ext>
            </a:extLst>
          </p:cNvPr>
          <p:cNvSpPr>
            <a:spLocks noGrp="1" noChangeArrowheads="1"/>
          </p:cNvSpPr>
          <p:nvPr>
            <p:ph type="sldNum" sz="quarter" idx="11"/>
          </p:nvPr>
        </p:nvSpPr>
        <p:spPr>
          <a:ln/>
        </p:spPr>
        <p:txBody>
          <a:bodyPr/>
          <a:lstStyle>
            <a:lvl1pPr>
              <a:defRPr/>
            </a:lvl1pPr>
          </a:lstStyle>
          <a:p>
            <a:pPr>
              <a:defRPr/>
            </a:pPr>
            <a:fld id="{20C0357D-5951-4316-833F-FB5D4423D797}" type="slidenum">
              <a:rPr lang="en-US" altLang="en-US"/>
              <a:pPr>
                <a:defRPr/>
              </a:pPr>
              <a:t>‹#›</a:t>
            </a:fld>
            <a:endParaRPr lang="en-US" altLang="en-US"/>
          </a:p>
        </p:txBody>
      </p:sp>
    </p:spTree>
    <p:extLst>
      <p:ext uri="{BB962C8B-B14F-4D97-AF65-F5344CB8AC3E}">
        <p14:creationId xmlns:p14="http://schemas.microsoft.com/office/powerpoint/2010/main" val="865291627"/>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136972"/>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4105809"/>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pic>
        <p:nvPicPr>
          <p:cNvPr id="10" name="Picture 2">
            <a:extLst>
              <a:ext uri="{FF2B5EF4-FFF2-40B4-BE49-F238E27FC236}">
                <a16:creationId xmlns:a16="http://schemas.microsoft.com/office/drawing/2014/main" id="{22204A7A-FB0E-A441-B9F5-28F279051F9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4921" y="6449551"/>
            <a:ext cx="1867175" cy="3828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 name="Picture 2">
            <a:extLst>
              <a:ext uri="{FF2B5EF4-FFF2-40B4-BE49-F238E27FC236}">
                <a16:creationId xmlns:a16="http://schemas.microsoft.com/office/drawing/2014/main" id="{111B3916-F58F-6644-9FA8-ED642158E89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60005"/>
          <a:stretch/>
        </p:blipFill>
        <p:spPr bwMode="auto">
          <a:xfrm>
            <a:off x="1263518" y="6510185"/>
            <a:ext cx="589994" cy="30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158891"/>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2387842"/>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D67F7A59-CF4E-EC20-68A0-390CB76C13C3}"/>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6" name="Picture 5" descr="safari.png">
            <a:extLst>
              <a:ext uri="{FF2B5EF4-FFF2-40B4-BE49-F238E27FC236}">
                <a16:creationId xmlns:a16="http://schemas.microsoft.com/office/drawing/2014/main" id="{4F195A89-C410-BCD9-0B74-E87F1A1635F1}"/>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7" name="Content Placeholder 13">
            <a:extLst>
              <a:ext uri="{FF2B5EF4-FFF2-40B4-BE49-F238E27FC236}">
                <a16:creationId xmlns:a16="http://schemas.microsoft.com/office/drawing/2014/main" id="{B7FAED6D-FE25-984D-F3D8-912BF36CF3D8}"/>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Tree>
    <p:extLst>
      <p:ext uri="{BB962C8B-B14F-4D97-AF65-F5344CB8AC3E}">
        <p14:creationId xmlns:p14="http://schemas.microsoft.com/office/powerpoint/2010/main" val="2127153966"/>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460D64B3-47B9-4B80-8494-C2463AAD593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4" name="Title 1">
            <a:extLst>
              <a:ext uri="{FF2B5EF4-FFF2-40B4-BE49-F238E27FC236}">
                <a16:creationId xmlns:a16="http://schemas.microsoft.com/office/drawing/2014/main" id="{029DDEC7-5C22-7ADB-60BD-945BAEBCFDE7}"/>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9959649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8EF1544-24EE-9F40-92D1-5F7EF2704AEF}"/>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5" name="Picture 4" descr="safari.png">
            <a:extLst>
              <a:ext uri="{FF2B5EF4-FFF2-40B4-BE49-F238E27FC236}">
                <a16:creationId xmlns:a16="http://schemas.microsoft.com/office/drawing/2014/main" id="{BCE086F2-9422-3233-969B-2DF0AF8C277B}"/>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11" name="Content Placeholder 13">
            <a:extLst>
              <a:ext uri="{FF2B5EF4-FFF2-40B4-BE49-F238E27FC236}">
                <a16:creationId xmlns:a16="http://schemas.microsoft.com/office/drawing/2014/main" id="{BD73B27A-EBF7-DCCC-F4F6-DD46A37DA75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12" name="Title 1">
            <a:extLst>
              <a:ext uri="{FF2B5EF4-FFF2-40B4-BE49-F238E27FC236}">
                <a16:creationId xmlns:a16="http://schemas.microsoft.com/office/drawing/2014/main" id="{1DB119B3-1AA6-94B9-13B9-6E10CE82D05A}"/>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1791178792"/>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652D26D-6A0A-80F5-0467-32E58CC08E88}"/>
              </a:ext>
            </a:extLst>
          </p:cNvPr>
          <p:cNvSpPr txBox="1">
            <a:spLocks/>
          </p:cNvSpPr>
          <p:nvPr userDrawn="1"/>
        </p:nvSpPr>
        <p:spPr>
          <a:xfrm>
            <a:off x="7006213" y="6413428"/>
            <a:ext cx="2057400" cy="365125"/>
          </a:xfrm>
          <a:prstGeom prst="rect">
            <a:avLst/>
          </a:prstGeom>
        </p:spPr>
        <p:txBody>
          <a:bodyPr/>
          <a:lstStyle>
            <a:defPPr>
              <a:defRPr lang="en-US"/>
            </a:defPPr>
            <a:lvl1pPr marL="0" algn="ctr" defTabSz="457200" rtl="0" eaLnBrk="1" latinLnBrk="0" hangingPunct="1">
              <a:defRPr sz="1400" kern="1200">
                <a:solidFill>
                  <a:schemeClr val="bg1">
                    <a:lumMod val="65000"/>
                  </a:schemeClr>
                </a:solidFill>
                <a:latin typeface="Corbel" panose="020B0503020204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DEAB76D-489F-BC47-AE8A-9A4958F60173}" type="slidenum">
              <a:rPr lang="en-CH" smtClean="0"/>
              <a:pPr algn="r"/>
              <a:t>‹#›</a:t>
            </a:fld>
            <a:endParaRPr lang="en-CH"/>
          </a:p>
        </p:txBody>
      </p:sp>
      <p:pic>
        <p:nvPicPr>
          <p:cNvPr id="7" name="Picture 6" descr="safari.png">
            <a:extLst>
              <a:ext uri="{FF2B5EF4-FFF2-40B4-BE49-F238E27FC236}">
                <a16:creationId xmlns:a16="http://schemas.microsoft.com/office/drawing/2014/main" id="{AE34FD6A-B99A-3D50-4BF8-F449A040CC8A}"/>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Tree>
    <p:extLst>
      <p:ext uri="{BB962C8B-B14F-4D97-AF65-F5344CB8AC3E}">
        <p14:creationId xmlns:p14="http://schemas.microsoft.com/office/powerpoint/2010/main" val="1643813891"/>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556206646"/>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noFill/>
          <a:ln>
            <a:noFill/>
          </a:ln>
        </p:spPr>
        <p:txBody>
          <a:bodyPr/>
          <a:lstStyle/>
          <a:p>
            <a:fld id="{BA2D8F13-174C-467F-9D40-7DDEF70CAB8C}" type="slidenum">
              <a:rPr lang="en-US" smtClean="0"/>
              <a:t>‹#›</a:t>
            </a:fld>
            <a:endParaRPr lang="en-US" dirty="0"/>
          </a:p>
        </p:txBody>
      </p:sp>
    </p:spTree>
    <p:extLst>
      <p:ext uri="{BB962C8B-B14F-4D97-AF65-F5344CB8AC3E}">
        <p14:creationId xmlns:p14="http://schemas.microsoft.com/office/powerpoint/2010/main" val="3929911048"/>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358081992"/>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244017661"/>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364905944"/>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772962289"/>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061187938"/>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4839221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202461436"/>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466398314"/>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859688456"/>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Trebuchet MS" panose="020B0603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Trebuchet MS" panose="020B0603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Tree>
    <p:extLst>
      <p:ext uri="{BB962C8B-B14F-4D97-AF65-F5344CB8AC3E}">
        <p14:creationId xmlns:p14="http://schemas.microsoft.com/office/powerpoint/2010/main" val="3479023519"/>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54756617"/>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103E0A-1103-4E2A-80B9-427ECF501675}"/>
              </a:ext>
            </a:extLst>
          </p:cNvPr>
          <p:cNvSpPr/>
          <p:nvPr userDrawn="1"/>
        </p:nvSpPr>
        <p:spPr>
          <a:xfrm>
            <a:off x="0" y="-1"/>
            <a:ext cx="9144000" cy="82576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2" name="Title 1"/>
          <p:cNvSpPr>
            <a:spLocks noGrp="1"/>
          </p:cNvSpPr>
          <p:nvPr>
            <p:ph type="title"/>
          </p:nvPr>
        </p:nvSpPr>
        <p:spPr>
          <a:xfrm>
            <a:off x="155488" y="78848"/>
            <a:ext cx="8815517" cy="753812"/>
          </a:xfrm>
        </p:spPr>
        <p:txBody>
          <a:bodyPr>
            <a:normAutofit/>
          </a:bodyPr>
          <a:lstStyle>
            <a:lvl1pPr>
              <a:defRPr sz="4600" b="1">
                <a:solidFill>
                  <a:schemeClr val="bg1"/>
                </a:solidFill>
                <a:latin typeface="Trebuchet MS" panose="020B0603020202020204" pitchFamily="34" charset="0"/>
              </a:defRPr>
            </a:lvl1pPr>
          </a:lstStyle>
          <a:p>
            <a:r>
              <a:rPr lang="en-US" dirty="0"/>
              <a:t>Click to edit Master title style</a:t>
            </a:r>
          </a:p>
        </p:txBody>
      </p:sp>
      <p:sp>
        <p:nvSpPr>
          <p:cNvPr id="3" name="Content Placeholder 2"/>
          <p:cNvSpPr>
            <a:spLocks noGrp="1"/>
          </p:cNvSpPr>
          <p:nvPr>
            <p:ph idx="1"/>
          </p:nvPr>
        </p:nvSpPr>
        <p:spPr>
          <a:xfrm>
            <a:off x="155488" y="1021492"/>
            <a:ext cx="8815517" cy="5368993"/>
          </a:xfrm>
        </p:spPr>
        <p:txBody>
          <a:bodyPr>
            <a:normAutofit/>
          </a:bodyPr>
          <a:lstStyle>
            <a:lvl1pPr>
              <a:defRPr sz="2800">
                <a:latin typeface="Trebuchet MS" panose="020B0603020202020204" pitchFamily="34" charset="0"/>
              </a:defRPr>
            </a:lvl1pPr>
            <a:lvl2pPr>
              <a:defRPr sz="2400">
                <a:latin typeface="Trebuchet MS" panose="020B0603020202020204" pitchFamily="34" charset="0"/>
              </a:defRPr>
            </a:lvl2pPr>
            <a:lvl3pPr>
              <a:defRPr sz="1800">
                <a:latin typeface="Trebuchet MS" panose="020B0603020202020204" pitchFamily="34" charset="0"/>
              </a:defRPr>
            </a:lvl3pPr>
            <a:lvl4pPr>
              <a:defRPr sz="1600">
                <a:latin typeface="Trebuchet MS" panose="020B0603020202020204" pitchFamily="34" charset="0"/>
              </a:defRPr>
            </a:lvl4pPr>
            <a:lvl5pPr>
              <a:defRPr sz="1600">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Graphic 11">
            <a:extLst>
              <a:ext uri="{FF2B5EF4-FFF2-40B4-BE49-F238E27FC236}">
                <a16:creationId xmlns:a16="http://schemas.microsoft.com/office/drawing/2014/main" id="{1FE0A3EE-6483-4E65-823F-5E7E920D709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94338"/>
            <a:ext cx="1180720" cy="227148"/>
          </a:xfrm>
          <a:prstGeom prst="rect">
            <a:avLst/>
          </a:prstGeom>
        </p:spPr>
      </p:pic>
      <p:sp>
        <p:nvSpPr>
          <p:cNvPr id="8" name="Slide Number Placeholder 7">
            <a:extLst>
              <a:ext uri="{FF2B5EF4-FFF2-40B4-BE49-F238E27FC236}">
                <a16:creationId xmlns:a16="http://schemas.microsoft.com/office/drawing/2014/main" id="{0E1FD7A5-C69D-412C-8DA5-5AA06BC4E515}"/>
              </a:ext>
            </a:extLst>
          </p:cNvPr>
          <p:cNvSpPr>
            <a:spLocks noGrp="1"/>
          </p:cNvSpPr>
          <p:nvPr>
            <p:ph type="sldNum" sz="quarter" idx="12"/>
          </p:nvPr>
        </p:nvSpPr>
        <p:spPr>
          <a:xfrm>
            <a:off x="8329353" y="6494338"/>
            <a:ext cx="643730" cy="280288"/>
          </a:xfrm>
          <a:prstGeom prst="rect">
            <a:avLst/>
          </a:prstGeom>
        </p:spPr>
        <p:txBody>
          <a:bodyPr/>
          <a:lstStyle>
            <a:lvl1pPr algn="ctr">
              <a:defRPr sz="1600" b="1">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2922109303"/>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3A1B36-F75C-4B3A-8AC7-B38B97092F73}"/>
              </a:ext>
            </a:extLst>
          </p:cNvPr>
          <p:cNvSpPr/>
          <p:nvPr userDrawn="1"/>
        </p:nvSpPr>
        <p:spPr>
          <a:xfrm>
            <a:off x="0" y="-1"/>
            <a:ext cx="9144000" cy="8903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12" name="Title 1">
            <a:extLst>
              <a:ext uri="{FF2B5EF4-FFF2-40B4-BE49-F238E27FC236}">
                <a16:creationId xmlns:a16="http://schemas.microsoft.com/office/drawing/2014/main" id="{F77D2451-9D72-4A45-A1BA-585E5FC3C46D}"/>
              </a:ext>
            </a:extLst>
          </p:cNvPr>
          <p:cNvSpPr txBox="1">
            <a:spLocks/>
          </p:cNvSpPr>
          <p:nvPr userDrawn="1"/>
        </p:nvSpPr>
        <p:spPr>
          <a:xfrm>
            <a:off x="155488" y="70610"/>
            <a:ext cx="8815517" cy="753812"/>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1" kern="1200">
                <a:solidFill>
                  <a:schemeClr val="bg1"/>
                </a:solidFill>
                <a:latin typeface="Trebuchet MS" panose="020B0603020202020204" pitchFamily="34" charset="0"/>
                <a:ea typeface="Verdana" panose="020B0604030504040204" pitchFamily="34" charset="0"/>
                <a:cs typeface="Courier New" panose="02070309020205020404" pitchFamily="49" charset="0"/>
              </a:defRPr>
            </a:lvl1pPr>
          </a:lstStyle>
          <a:p>
            <a:r>
              <a:rPr lang="en-US" dirty="0"/>
              <a:t>Click to edit Master title style</a:t>
            </a:r>
          </a:p>
        </p:txBody>
      </p:sp>
      <p:pic>
        <p:nvPicPr>
          <p:cNvPr id="13" name="Graphic 12">
            <a:extLst>
              <a:ext uri="{FF2B5EF4-FFF2-40B4-BE49-F238E27FC236}">
                <a16:creationId xmlns:a16="http://schemas.microsoft.com/office/drawing/2014/main" id="{35CB8A4C-6108-4DBB-AB3B-F36B31AA793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7" name="Slide Number Placeholder 7">
            <a:extLst>
              <a:ext uri="{FF2B5EF4-FFF2-40B4-BE49-F238E27FC236}">
                <a16:creationId xmlns:a16="http://schemas.microsoft.com/office/drawing/2014/main" id="{25E13529-B30F-4988-A788-9A2F9C01C88B}"/>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1551954024"/>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10755F8-9E4F-4AC1-934C-4503FD0A51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4" name="Slide Number Placeholder 7">
            <a:extLst>
              <a:ext uri="{FF2B5EF4-FFF2-40B4-BE49-F238E27FC236}">
                <a16:creationId xmlns:a16="http://schemas.microsoft.com/office/drawing/2014/main" id="{D3FBD0FA-D9BB-45FA-A53B-03090A5B6110}"/>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4163323655"/>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BB22F3D8-372A-7E4F-BAF0-2B62E16D72F9}"/>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2538D10A-B20C-1F4A-A69F-0F0B507B6CBC}"/>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323C0A52-D6B6-4A4D-BD73-5955293DBD07}"/>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203D96CF-D2B5-284A-8A3B-88E2B14F16CA}"/>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ECE92EBB-E8F1-BB42-9972-9FC2F1E39DD3}"/>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815D7EE-6875-8949-837F-2AE3A4F79FD4}"/>
              </a:ext>
            </a:extLst>
          </p:cNvPr>
          <p:cNvSpPr>
            <a:spLocks noGrp="1" noChangeArrowheads="1"/>
          </p:cNvSpPr>
          <p:nvPr>
            <p:ph type="sldNum" sz="quarter" idx="12"/>
          </p:nvPr>
        </p:nvSpPr>
        <p:spPr/>
        <p:txBody>
          <a:bodyPr/>
          <a:lstStyle>
            <a:lvl1pPr>
              <a:defRPr sz="1200"/>
            </a:lvl1pPr>
          </a:lstStyle>
          <a:p>
            <a:pPr>
              <a:defRPr/>
            </a:pPr>
            <a:fld id="{800691C5-9FA5-3F46-90A7-ED5D0D102BB3}" type="slidenum">
              <a:rPr lang="en-US" altLang="en-US"/>
              <a:pPr>
                <a:defRPr/>
              </a:pPr>
              <a:t>‹#›</a:t>
            </a:fld>
            <a:endParaRPr lang="en-US" altLang="en-US"/>
          </a:p>
        </p:txBody>
      </p:sp>
    </p:spTree>
    <p:extLst>
      <p:ext uri="{BB962C8B-B14F-4D97-AF65-F5344CB8AC3E}">
        <p14:creationId xmlns:p14="http://schemas.microsoft.com/office/powerpoint/2010/main" val="900589048"/>
      </p:ext>
    </p:extLst>
  </p:cSld>
  <p:clrMapOvr>
    <a:masterClrMapping/>
  </p:clrMapOvr>
  <p:transition/>
</p:sldLayout>
</file>

<file path=ppt/slideLayouts/slideLayout6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30D4116A-1656-924F-8339-968CDC00B50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92E4BB7-CF8F-934D-88CB-2C51D02F6495}"/>
              </a:ext>
            </a:extLst>
          </p:cNvPr>
          <p:cNvSpPr>
            <a:spLocks noGrp="1" noChangeArrowheads="1"/>
          </p:cNvSpPr>
          <p:nvPr>
            <p:ph type="sldNum" sz="quarter" idx="11"/>
          </p:nvPr>
        </p:nvSpPr>
        <p:spPr>
          <a:ln/>
        </p:spPr>
        <p:txBody>
          <a:bodyPr/>
          <a:lstStyle>
            <a:lvl1pPr>
              <a:defRPr/>
            </a:lvl1pPr>
          </a:lstStyle>
          <a:p>
            <a:pPr>
              <a:defRPr/>
            </a:pPr>
            <a:fld id="{8DE33320-76E4-0249-8CA9-3902D97168FA}" type="slidenum">
              <a:rPr lang="en-US" altLang="en-US"/>
              <a:pPr>
                <a:defRPr/>
              </a:pPr>
              <a:t>‹#›</a:t>
            </a:fld>
            <a:endParaRPr lang="en-US" altLang="en-US"/>
          </a:p>
        </p:txBody>
      </p:sp>
    </p:spTree>
    <p:extLst>
      <p:ext uri="{BB962C8B-B14F-4D97-AF65-F5344CB8AC3E}">
        <p14:creationId xmlns:p14="http://schemas.microsoft.com/office/powerpoint/2010/main" val="202205487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2D009077-10AD-0947-8806-7D3C25918E6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AA347429-32EA-F843-AE5C-FC1A699EBC2F}"/>
              </a:ext>
            </a:extLst>
          </p:cNvPr>
          <p:cNvSpPr>
            <a:spLocks noGrp="1" noChangeArrowheads="1"/>
          </p:cNvSpPr>
          <p:nvPr>
            <p:ph type="sldNum" sz="quarter" idx="11"/>
          </p:nvPr>
        </p:nvSpPr>
        <p:spPr>
          <a:ln/>
        </p:spPr>
        <p:txBody>
          <a:bodyPr/>
          <a:lstStyle>
            <a:lvl1pPr>
              <a:defRPr/>
            </a:lvl1pPr>
          </a:lstStyle>
          <a:p>
            <a:pPr>
              <a:defRPr/>
            </a:pPr>
            <a:fld id="{06FAB052-3664-BF4F-993F-29369860E1D8}" type="slidenum">
              <a:rPr lang="en-US" altLang="en-US"/>
              <a:pPr>
                <a:defRPr/>
              </a:pPr>
              <a:t>‹#›</a:t>
            </a:fld>
            <a:endParaRPr lang="en-US" altLang="en-US"/>
          </a:p>
        </p:txBody>
      </p:sp>
    </p:spTree>
    <p:extLst>
      <p:ext uri="{BB962C8B-B14F-4D97-AF65-F5344CB8AC3E}">
        <p14:creationId xmlns:p14="http://schemas.microsoft.com/office/powerpoint/2010/main" val="2945025557"/>
      </p:ext>
    </p:extLst>
  </p:cSld>
  <p:clrMapOvr>
    <a:masterClrMapping/>
  </p:clrMapOvr>
  <p:transition/>
</p:sldLayout>
</file>

<file path=ppt/slideLayouts/slideLayout7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4642810-0270-CB48-A1CA-24DCF4455E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431DA97B-4E00-DC4F-B7DB-18E15C434422}"/>
              </a:ext>
            </a:extLst>
          </p:cNvPr>
          <p:cNvSpPr>
            <a:spLocks noGrp="1" noChangeArrowheads="1"/>
          </p:cNvSpPr>
          <p:nvPr>
            <p:ph type="sldNum" sz="quarter" idx="11"/>
          </p:nvPr>
        </p:nvSpPr>
        <p:spPr>
          <a:ln/>
        </p:spPr>
        <p:txBody>
          <a:bodyPr/>
          <a:lstStyle>
            <a:lvl1pPr>
              <a:defRPr/>
            </a:lvl1pPr>
          </a:lstStyle>
          <a:p>
            <a:pPr>
              <a:defRPr/>
            </a:pPr>
            <a:fld id="{6C6EB4A5-7404-294B-999D-175F606D6201}" type="slidenum">
              <a:rPr lang="en-US" altLang="en-US"/>
              <a:pPr>
                <a:defRPr/>
              </a:pPr>
              <a:t>‹#›</a:t>
            </a:fld>
            <a:endParaRPr lang="en-US" altLang="en-US"/>
          </a:p>
        </p:txBody>
      </p:sp>
    </p:spTree>
    <p:extLst>
      <p:ext uri="{BB962C8B-B14F-4D97-AF65-F5344CB8AC3E}">
        <p14:creationId xmlns:p14="http://schemas.microsoft.com/office/powerpoint/2010/main" val="427910680"/>
      </p:ext>
    </p:extLst>
  </p:cSld>
  <p:clrMapOvr>
    <a:masterClrMapping/>
  </p:clrMapOvr>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24BD8FCD-1BEB-6A42-B8B1-C39ED5BE279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91A21973-5A9E-154E-A49A-033DD08EB7E1}"/>
              </a:ext>
            </a:extLst>
          </p:cNvPr>
          <p:cNvSpPr>
            <a:spLocks noGrp="1" noChangeArrowheads="1"/>
          </p:cNvSpPr>
          <p:nvPr>
            <p:ph type="sldNum" sz="quarter" idx="11"/>
          </p:nvPr>
        </p:nvSpPr>
        <p:spPr>
          <a:ln/>
        </p:spPr>
        <p:txBody>
          <a:bodyPr/>
          <a:lstStyle>
            <a:lvl1pPr>
              <a:defRPr/>
            </a:lvl1pPr>
          </a:lstStyle>
          <a:p>
            <a:pPr>
              <a:defRPr/>
            </a:pPr>
            <a:fld id="{08A13A1E-7D24-2943-AA19-843CF9E69946}" type="slidenum">
              <a:rPr lang="en-US" altLang="en-US"/>
              <a:pPr>
                <a:defRPr/>
              </a:pPr>
              <a:t>‹#›</a:t>
            </a:fld>
            <a:endParaRPr lang="en-US" altLang="en-US"/>
          </a:p>
        </p:txBody>
      </p:sp>
    </p:spTree>
    <p:extLst>
      <p:ext uri="{BB962C8B-B14F-4D97-AF65-F5344CB8AC3E}">
        <p14:creationId xmlns:p14="http://schemas.microsoft.com/office/powerpoint/2010/main" val="1682122821"/>
      </p:ext>
    </p:extLst>
  </p:cSld>
  <p:clrMapOvr>
    <a:masterClrMapping/>
  </p:clrMapOvr>
  <p:transition/>
</p:sldLayout>
</file>

<file path=ppt/slideLayouts/slideLayout7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DB659D62-F008-694B-A107-310AB43E4CD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866F093A-DC6C-3444-8F25-CDFB50F79EDF}"/>
              </a:ext>
            </a:extLst>
          </p:cNvPr>
          <p:cNvSpPr>
            <a:spLocks noGrp="1" noChangeArrowheads="1"/>
          </p:cNvSpPr>
          <p:nvPr>
            <p:ph type="sldNum" sz="quarter" idx="11"/>
          </p:nvPr>
        </p:nvSpPr>
        <p:spPr>
          <a:ln/>
        </p:spPr>
        <p:txBody>
          <a:bodyPr/>
          <a:lstStyle>
            <a:lvl1pPr>
              <a:defRPr/>
            </a:lvl1pPr>
          </a:lstStyle>
          <a:p>
            <a:pPr>
              <a:defRPr/>
            </a:pPr>
            <a:fld id="{3BD812E9-CA0A-8244-A046-0571FC545305}" type="slidenum">
              <a:rPr lang="en-US" altLang="en-US"/>
              <a:pPr>
                <a:defRPr/>
              </a:pPr>
              <a:t>‹#›</a:t>
            </a:fld>
            <a:endParaRPr lang="en-US" altLang="en-US"/>
          </a:p>
        </p:txBody>
      </p:sp>
    </p:spTree>
    <p:extLst>
      <p:ext uri="{BB962C8B-B14F-4D97-AF65-F5344CB8AC3E}">
        <p14:creationId xmlns:p14="http://schemas.microsoft.com/office/powerpoint/2010/main" val="4059720103"/>
      </p:ext>
    </p:extLst>
  </p:cSld>
  <p:clrMapOvr>
    <a:masterClrMapping/>
  </p:clrMapOvr>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F96B94DE-149A-A84D-858F-4D5B428FA7A4}"/>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24B1C692-591D-3346-8E1A-A19CC1BBF043}"/>
              </a:ext>
            </a:extLst>
          </p:cNvPr>
          <p:cNvSpPr>
            <a:spLocks noGrp="1" noChangeArrowheads="1"/>
          </p:cNvSpPr>
          <p:nvPr>
            <p:ph type="sldNum" sz="quarter" idx="11"/>
          </p:nvPr>
        </p:nvSpPr>
        <p:spPr>
          <a:ln/>
        </p:spPr>
        <p:txBody>
          <a:bodyPr/>
          <a:lstStyle>
            <a:lvl1pPr>
              <a:defRPr/>
            </a:lvl1pPr>
          </a:lstStyle>
          <a:p>
            <a:pPr>
              <a:defRPr/>
            </a:pPr>
            <a:fld id="{1D4001C4-BF5C-F640-BD99-70162C2025EC}" type="slidenum">
              <a:rPr lang="en-US" altLang="en-US"/>
              <a:pPr>
                <a:defRPr/>
              </a:pPr>
              <a:t>‹#›</a:t>
            </a:fld>
            <a:endParaRPr lang="en-US" altLang="en-US"/>
          </a:p>
        </p:txBody>
      </p:sp>
    </p:spTree>
    <p:extLst>
      <p:ext uri="{BB962C8B-B14F-4D97-AF65-F5344CB8AC3E}">
        <p14:creationId xmlns:p14="http://schemas.microsoft.com/office/powerpoint/2010/main" val="1150591583"/>
      </p:ext>
    </p:extLst>
  </p:cSld>
  <p:clrMapOvr>
    <a:masterClrMapping/>
  </p:clrMapOvr>
  <p:transition/>
</p:sldLayout>
</file>

<file path=ppt/slideLayouts/slideLayout7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690CA2F-7EF4-4D4B-B05E-9CD06D97C0C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3EF9E563-85B6-884B-A069-BAB01B87B7D8}"/>
              </a:ext>
            </a:extLst>
          </p:cNvPr>
          <p:cNvSpPr>
            <a:spLocks noGrp="1" noChangeArrowheads="1"/>
          </p:cNvSpPr>
          <p:nvPr>
            <p:ph type="sldNum" sz="quarter" idx="11"/>
          </p:nvPr>
        </p:nvSpPr>
        <p:spPr>
          <a:ln/>
        </p:spPr>
        <p:txBody>
          <a:bodyPr/>
          <a:lstStyle>
            <a:lvl1pPr>
              <a:defRPr/>
            </a:lvl1pPr>
          </a:lstStyle>
          <a:p>
            <a:pPr>
              <a:defRPr/>
            </a:pPr>
            <a:fld id="{7D3D0717-7499-9E44-845B-E851FCB16976}" type="slidenum">
              <a:rPr lang="en-US" altLang="en-US"/>
              <a:pPr>
                <a:defRPr/>
              </a:pPr>
              <a:t>‹#›</a:t>
            </a:fld>
            <a:endParaRPr lang="en-US" altLang="en-US"/>
          </a:p>
        </p:txBody>
      </p:sp>
    </p:spTree>
    <p:extLst>
      <p:ext uri="{BB962C8B-B14F-4D97-AF65-F5344CB8AC3E}">
        <p14:creationId xmlns:p14="http://schemas.microsoft.com/office/powerpoint/2010/main" val="1430421209"/>
      </p:ext>
    </p:extLst>
  </p:cSld>
  <p:clrMapOvr>
    <a:masterClrMapping/>
  </p:clrMapOvr>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9562426B-A5A0-F944-991E-0F589442A93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EBECD59-3F6D-0145-A9B5-5EE2DF859F8B}"/>
              </a:ext>
            </a:extLst>
          </p:cNvPr>
          <p:cNvSpPr>
            <a:spLocks noGrp="1" noChangeArrowheads="1"/>
          </p:cNvSpPr>
          <p:nvPr>
            <p:ph type="sldNum" sz="quarter" idx="11"/>
          </p:nvPr>
        </p:nvSpPr>
        <p:spPr>
          <a:ln/>
        </p:spPr>
        <p:txBody>
          <a:bodyPr/>
          <a:lstStyle>
            <a:lvl1pPr>
              <a:defRPr/>
            </a:lvl1pPr>
          </a:lstStyle>
          <a:p>
            <a:pPr>
              <a:defRPr/>
            </a:pPr>
            <a:fld id="{25E9139E-1132-E74D-AAEB-A81F8150B18F}" type="slidenum">
              <a:rPr lang="en-US" altLang="en-US"/>
              <a:pPr>
                <a:defRPr/>
              </a:pPr>
              <a:t>‹#›</a:t>
            </a:fld>
            <a:endParaRPr lang="en-US" altLang="en-US"/>
          </a:p>
        </p:txBody>
      </p:sp>
    </p:spTree>
    <p:extLst>
      <p:ext uri="{BB962C8B-B14F-4D97-AF65-F5344CB8AC3E}">
        <p14:creationId xmlns:p14="http://schemas.microsoft.com/office/powerpoint/2010/main" val="2805854171"/>
      </p:ext>
    </p:extLst>
  </p:cSld>
  <p:clrMapOvr>
    <a:masterClrMapping/>
  </p:clrMapOvr>
  <p:transition/>
</p:sldLayout>
</file>

<file path=ppt/slideLayouts/slideLayout7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BB00FC4D-28B2-774A-BDF5-CB3A5D1E70E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BDB0E60-2A7B-1B44-BB6D-97BF3A139C97}"/>
              </a:ext>
            </a:extLst>
          </p:cNvPr>
          <p:cNvSpPr>
            <a:spLocks noGrp="1" noChangeArrowheads="1"/>
          </p:cNvSpPr>
          <p:nvPr>
            <p:ph type="sldNum" sz="quarter" idx="11"/>
          </p:nvPr>
        </p:nvSpPr>
        <p:spPr>
          <a:ln/>
        </p:spPr>
        <p:txBody>
          <a:bodyPr/>
          <a:lstStyle>
            <a:lvl1pPr>
              <a:defRPr/>
            </a:lvl1pPr>
          </a:lstStyle>
          <a:p>
            <a:pPr>
              <a:defRPr/>
            </a:pPr>
            <a:fld id="{FC5C9412-F662-064D-BEDC-D33A60B08A72}" type="slidenum">
              <a:rPr lang="en-US" altLang="en-US"/>
              <a:pPr>
                <a:defRPr/>
              </a:pPr>
              <a:t>‹#›</a:t>
            </a:fld>
            <a:endParaRPr lang="en-US" altLang="en-US"/>
          </a:p>
        </p:txBody>
      </p:sp>
    </p:spTree>
    <p:extLst>
      <p:ext uri="{BB962C8B-B14F-4D97-AF65-F5344CB8AC3E}">
        <p14:creationId xmlns:p14="http://schemas.microsoft.com/office/powerpoint/2010/main" val="790443967"/>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10E3EA30-DFF3-9C4B-9691-5C9AAB88EB45}"/>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2B2EE262-3A13-4443-80B8-614C7A4B25F7}"/>
              </a:ext>
            </a:extLst>
          </p:cNvPr>
          <p:cNvSpPr>
            <a:spLocks noGrp="1" noChangeArrowheads="1"/>
          </p:cNvSpPr>
          <p:nvPr>
            <p:ph type="sldNum" sz="quarter" idx="11"/>
          </p:nvPr>
        </p:nvSpPr>
        <p:spPr>
          <a:ln/>
        </p:spPr>
        <p:txBody>
          <a:bodyPr/>
          <a:lstStyle>
            <a:lvl1pPr>
              <a:defRPr/>
            </a:lvl1pPr>
          </a:lstStyle>
          <a:p>
            <a:pPr>
              <a:defRPr/>
            </a:pPr>
            <a:fld id="{C5970A1F-36EE-AC4A-B790-1CFE7EECDED3}" type="slidenum">
              <a:rPr lang="en-US" altLang="en-US"/>
              <a:pPr>
                <a:defRPr/>
              </a:pPr>
              <a:t>‹#›</a:t>
            </a:fld>
            <a:endParaRPr lang="en-US" altLang="en-US"/>
          </a:p>
        </p:txBody>
      </p:sp>
    </p:spTree>
    <p:extLst>
      <p:ext uri="{BB962C8B-B14F-4D97-AF65-F5344CB8AC3E}">
        <p14:creationId xmlns:p14="http://schemas.microsoft.com/office/powerpoint/2010/main" val="198375080"/>
      </p:ext>
    </p:extLst>
  </p:cSld>
  <p:clrMapOvr>
    <a:masterClrMapping/>
  </p:clrMapOvr>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2A476F68-C964-6F4C-B323-CADD64DDE3D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F4A41114-0EC5-4244-A8AE-388F27C49018}"/>
              </a:ext>
            </a:extLst>
          </p:cNvPr>
          <p:cNvSpPr>
            <a:spLocks noGrp="1" noChangeArrowheads="1"/>
          </p:cNvSpPr>
          <p:nvPr>
            <p:ph type="sldNum" sz="quarter" idx="11"/>
          </p:nvPr>
        </p:nvSpPr>
        <p:spPr>
          <a:ln/>
        </p:spPr>
        <p:txBody>
          <a:bodyPr/>
          <a:lstStyle>
            <a:lvl1pPr>
              <a:defRPr/>
            </a:lvl1pPr>
          </a:lstStyle>
          <a:p>
            <a:pPr>
              <a:defRPr/>
            </a:pPr>
            <a:fld id="{C811C9BF-9555-1749-A87B-CA7C52D013D0}" type="slidenum">
              <a:rPr lang="en-US" altLang="en-US"/>
              <a:pPr>
                <a:defRPr/>
              </a:pPr>
              <a:t>‹#›</a:t>
            </a:fld>
            <a:endParaRPr lang="en-US" altLang="en-US"/>
          </a:p>
        </p:txBody>
      </p:sp>
    </p:spTree>
    <p:extLst>
      <p:ext uri="{BB962C8B-B14F-4D97-AF65-F5344CB8AC3E}">
        <p14:creationId xmlns:p14="http://schemas.microsoft.com/office/powerpoint/2010/main" val="191148736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1F06B77A-E106-6F45-A98B-32502AD6FD6C}" type="slidenum">
              <a:rPr lang="en-US" altLang="en-US"/>
              <a:pPr>
                <a:defRPr/>
              </a:pPr>
              <a:t>‹#›</a:t>
            </a:fld>
            <a:endParaRPr lang="en-US" altLang="en-US"/>
          </a:p>
        </p:txBody>
      </p:sp>
    </p:spTree>
    <p:extLst>
      <p:ext uri="{BB962C8B-B14F-4D97-AF65-F5344CB8AC3E}">
        <p14:creationId xmlns:p14="http://schemas.microsoft.com/office/powerpoint/2010/main" val="2935414930"/>
      </p:ext>
    </p:extLst>
  </p:cSld>
  <p:clrMapOvr>
    <a:masterClrMapping/>
  </p:clrMapOvr>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FD930BB-AD26-2C48-AF8C-E1BF73EB73BC}" type="slidenum">
              <a:rPr lang="en-US" altLang="en-US"/>
              <a:pPr>
                <a:defRPr/>
              </a:pPr>
              <a:t>‹#›</a:t>
            </a:fld>
            <a:endParaRPr lang="en-US" altLang="en-US"/>
          </a:p>
        </p:txBody>
      </p:sp>
    </p:spTree>
    <p:extLst>
      <p:ext uri="{BB962C8B-B14F-4D97-AF65-F5344CB8AC3E}">
        <p14:creationId xmlns:p14="http://schemas.microsoft.com/office/powerpoint/2010/main" val="2484346313"/>
      </p:ext>
    </p:extLst>
  </p:cSld>
  <p:clrMapOvr>
    <a:masterClrMapping/>
  </p:clrMapOvr>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20BDC4A-43C4-3F44-8487-469192DEEAFF}" type="slidenum">
              <a:rPr lang="en-US" altLang="en-US"/>
              <a:pPr>
                <a:defRPr/>
              </a:pPr>
              <a:t>‹#›</a:t>
            </a:fld>
            <a:endParaRPr lang="en-US" altLang="en-US"/>
          </a:p>
        </p:txBody>
      </p:sp>
    </p:spTree>
    <p:extLst>
      <p:ext uri="{BB962C8B-B14F-4D97-AF65-F5344CB8AC3E}">
        <p14:creationId xmlns:p14="http://schemas.microsoft.com/office/powerpoint/2010/main" val="3139682549"/>
      </p:ext>
    </p:extLst>
  </p:cSld>
  <p:clrMapOvr>
    <a:masterClrMapping/>
  </p:clrMapOvr>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98C0071F-E0AB-AE4F-9B22-B483EE53E54F}" type="slidenum">
              <a:rPr lang="en-US" altLang="en-US"/>
              <a:pPr>
                <a:defRPr/>
              </a:pPr>
              <a:t>‹#›</a:t>
            </a:fld>
            <a:endParaRPr lang="en-US" altLang="en-US"/>
          </a:p>
        </p:txBody>
      </p:sp>
    </p:spTree>
    <p:extLst>
      <p:ext uri="{BB962C8B-B14F-4D97-AF65-F5344CB8AC3E}">
        <p14:creationId xmlns:p14="http://schemas.microsoft.com/office/powerpoint/2010/main" val="3830798083"/>
      </p:ext>
    </p:extLst>
  </p:cSld>
  <p:clrMapOvr>
    <a:masterClrMapping/>
  </p:clrMapOvr>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2DEAF9F4-3DA5-6341-A6BF-70A132512067}" type="slidenum">
              <a:rPr lang="en-US" altLang="en-US"/>
              <a:pPr>
                <a:defRPr/>
              </a:pPr>
              <a:t>‹#›</a:t>
            </a:fld>
            <a:endParaRPr lang="en-US" altLang="en-US"/>
          </a:p>
        </p:txBody>
      </p:sp>
    </p:spTree>
    <p:extLst>
      <p:ext uri="{BB962C8B-B14F-4D97-AF65-F5344CB8AC3E}">
        <p14:creationId xmlns:p14="http://schemas.microsoft.com/office/powerpoint/2010/main" val="29739722"/>
      </p:ext>
    </p:extLst>
  </p:cSld>
  <p:clrMapOvr>
    <a:masterClrMapping/>
  </p:clrMapOvr>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DA14A479-7669-F34C-B465-8F92DC6094F9}" type="slidenum">
              <a:rPr lang="en-US" altLang="en-US"/>
              <a:pPr>
                <a:defRPr/>
              </a:pPr>
              <a:t>‹#›</a:t>
            </a:fld>
            <a:endParaRPr lang="en-US" altLang="en-US"/>
          </a:p>
        </p:txBody>
      </p:sp>
    </p:spTree>
    <p:extLst>
      <p:ext uri="{BB962C8B-B14F-4D97-AF65-F5344CB8AC3E}">
        <p14:creationId xmlns:p14="http://schemas.microsoft.com/office/powerpoint/2010/main" val="663546385"/>
      </p:ext>
    </p:extLst>
  </p:cSld>
  <p:clrMapOvr>
    <a:masterClrMapping/>
  </p:clrMapOvr>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82B8AD63-067C-CB4C-A624-3B5A1EC043B3}" type="slidenum">
              <a:rPr lang="en-US" altLang="en-US"/>
              <a:pPr>
                <a:defRPr/>
              </a:pPr>
              <a:t>‹#›</a:t>
            </a:fld>
            <a:endParaRPr lang="en-US" altLang="en-US"/>
          </a:p>
        </p:txBody>
      </p:sp>
    </p:spTree>
    <p:extLst>
      <p:ext uri="{BB962C8B-B14F-4D97-AF65-F5344CB8AC3E}">
        <p14:creationId xmlns:p14="http://schemas.microsoft.com/office/powerpoint/2010/main" val="3713832838"/>
      </p:ext>
    </p:extLst>
  </p:cSld>
  <p:clrMapOvr>
    <a:masterClrMapping/>
  </p:clrMapOvr>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77BEA5F1-A4EF-2942-94D1-FBA5332008C3}" type="slidenum">
              <a:rPr lang="en-US" altLang="en-US"/>
              <a:pPr>
                <a:defRPr/>
              </a:pPr>
              <a:t>‹#›</a:t>
            </a:fld>
            <a:endParaRPr lang="en-US" altLang="en-US"/>
          </a:p>
        </p:txBody>
      </p:sp>
    </p:spTree>
    <p:extLst>
      <p:ext uri="{BB962C8B-B14F-4D97-AF65-F5344CB8AC3E}">
        <p14:creationId xmlns:p14="http://schemas.microsoft.com/office/powerpoint/2010/main" val="2790855990"/>
      </p:ext>
    </p:extLst>
  </p:cSld>
  <p:clrMapOvr>
    <a:masterClrMapping/>
  </p:clrMapOvr>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8B91A747-713C-864B-BF86-EC1FD938DA1F}" type="slidenum">
              <a:rPr lang="en-US" altLang="en-US"/>
              <a:pPr>
                <a:defRPr/>
              </a:pPr>
              <a:t>‹#›</a:t>
            </a:fld>
            <a:endParaRPr lang="en-US" altLang="en-US"/>
          </a:p>
        </p:txBody>
      </p:sp>
    </p:spTree>
    <p:extLst>
      <p:ext uri="{BB962C8B-B14F-4D97-AF65-F5344CB8AC3E}">
        <p14:creationId xmlns:p14="http://schemas.microsoft.com/office/powerpoint/2010/main" val="1749043660"/>
      </p:ext>
    </p:extLst>
  </p:cSld>
  <p:clrMapOvr>
    <a:masterClrMapping/>
  </p:clrMapOvr>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ECE137BB-ED14-FE4D-A877-90D513740374}" type="slidenum">
              <a:rPr lang="en-US" altLang="en-US"/>
              <a:pPr>
                <a:defRPr/>
              </a:pPr>
              <a:t>‹#›</a:t>
            </a:fld>
            <a:endParaRPr lang="en-US" altLang="en-US"/>
          </a:p>
        </p:txBody>
      </p:sp>
    </p:spTree>
    <p:extLst>
      <p:ext uri="{BB962C8B-B14F-4D97-AF65-F5344CB8AC3E}">
        <p14:creationId xmlns:p14="http://schemas.microsoft.com/office/powerpoint/2010/main" val="551182478"/>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931BAB59-0B37-E744-B4B5-51E8CF51E598}" type="slidenum">
              <a:rPr lang="en-US" altLang="en-US"/>
              <a:pPr>
                <a:defRPr/>
              </a:pPr>
              <a:t>‹#›</a:t>
            </a:fld>
            <a:endParaRPr lang="en-US" altLang="en-US"/>
          </a:p>
        </p:txBody>
      </p:sp>
    </p:spTree>
    <p:extLst>
      <p:ext uri="{BB962C8B-B14F-4D97-AF65-F5344CB8AC3E}">
        <p14:creationId xmlns:p14="http://schemas.microsoft.com/office/powerpoint/2010/main" val="1638777803"/>
      </p:ext>
    </p:extLst>
  </p:cSld>
  <p:clrMapOvr>
    <a:masterClrMapping/>
  </p:clrMapOvr>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45846E0E-DB91-8143-BB5D-4E44299E8C7A}" type="slidenum">
              <a:rPr lang="en-US" altLang="en-US"/>
              <a:pPr>
                <a:defRPr/>
              </a:pPr>
              <a:t>‹#›</a:t>
            </a:fld>
            <a:endParaRPr lang="en-US" altLang="en-US"/>
          </a:p>
        </p:txBody>
      </p:sp>
    </p:spTree>
    <p:extLst>
      <p:ext uri="{BB962C8B-B14F-4D97-AF65-F5344CB8AC3E}">
        <p14:creationId xmlns:p14="http://schemas.microsoft.com/office/powerpoint/2010/main" val="3335618933"/>
      </p:ext>
    </p:extLst>
  </p:cSld>
  <p:clrMapOvr>
    <a:masterClrMapping/>
  </p:clrMapOvr>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1"/>
            <a:ext cx="9144000" cy="3543300"/>
          </a:xfrm>
          <a:prstGeom prst="rect">
            <a:avLst/>
          </a:prstGeom>
          <a:solidFill>
            <a:srgbClr val="9DD1F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35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43000" y="4396729"/>
            <a:ext cx="6858000" cy="607662"/>
          </a:xfrm>
        </p:spPr>
        <p:txBody>
          <a:bodyPr>
            <a:normAutofit/>
          </a:bodyPr>
          <a:lstStyle>
            <a:lvl1pPr marL="0" indent="0" algn="ctr">
              <a:buNone/>
              <a:defRPr sz="3200" b="1" i="0" baseline="0">
                <a:latin typeface="FUTURA MEDIUM" panose="020B0602020204020303" pitchFamily="34" charset="-79"/>
                <a:cs typeface="FUTURA MEDIUM" panose="020B0602020204020303" pitchFamily="34"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3200" b="1">
                <a:latin typeface="Segoe UI" panose="020B0502040204020203" pitchFamily="34"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3444"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5583046" y="5857819"/>
            <a:ext cx="2640412" cy="607662"/>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392519"/>
            <a:ext cx="9144000" cy="2619375"/>
          </a:xfrm>
        </p:spPr>
        <p:txBody>
          <a:bodyPr anchor="ctr">
            <a:normAutofit/>
          </a:bodyPr>
          <a:lstStyle>
            <a:lvl1pPr marL="0" indent="0" algn="ctr">
              <a:buNone/>
              <a:defRPr sz="4800" b="1">
                <a:latin typeface="FUTURA MEDIUM" panose="020B0602020204020303" pitchFamily="34" charset="-79"/>
                <a:ea typeface="Segoe UI Symbol" panose="020B0502040204020203" pitchFamily="34" charset="0"/>
                <a:cs typeface="FUTURA MEDIUM" panose="020B0602020204020303" pitchFamily="34" charset="-79"/>
              </a:defRPr>
            </a:lvl1pPr>
          </a:lstStyle>
          <a:p>
            <a:pPr lvl="0"/>
            <a:r>
              <a:rPr lang="en-US" dirty="0"/>
              <a:t>Click to edit Title</a:t>
            </a:r>
          </a:p>
        </p:txBody>
      </p:sp>
    </p:spTree>
    <p:extLst>
      <p:ext uri="{BB962C8B-B14F-4D97-AF65-F5344CB8AC3E}">
        <p14:creationId xmlns:p14="http://schemas.microsoft.com/office/powerpoint/2010/main" val="150057552"/>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4D57C2-5A43-56AF-5C3B-A53FEAB50635}"/>
              </a:ext>
            </a:extLst>
          </p:cNvPr>
          <p:cNvSpPr/>
          <p:nvPr userDrawn="1"/>
        </p:nvSpPr>
        <p:spPr>
          <a:xfrm>
            <a:off x="0" y="0"/>
            <a:ext cx="9144000" cy="106800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4"/>
            <a:ext cx="8894602" cy="606084"/>
          </a:xfrm>
          <a:prstGeom prst="rect">
            <a:avLst/>
          </a:prstGeom>
        </p:spPr>
        <p:txBody>
          <a:bodyPr/>
          <a:lstStyle>
            <a:lvl1pPr algn="ctr">
              <a:defRPr sz="4400" b="1">
                <a:solidFill>
                  <a:srgbClr val="1A82C4"/>
                </a:solidFill>
                <a:latin typeface="Avenir Next" panose="020B0503020202020204" pitchFamily="34" charset="0"/>
                <a:cs typeface="FUTURA MEDIUM" panose="020B0602020204020303" pitchFamily="34" charset="-79"/>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Avenir Next" panose="020B0503020202020204" pitchFamily="34" charset="0"/>
                <a:cs typeface="Segoe UI" panose="020B0502040204020203" pitchFamily="34" charset="0"/>
              </a:defRPr>
            </a:lvl1pPr>
            <a:lvl2pPr marL="685800" indent="-228600">
              <a:buFont typeface="Cambria" panose="02040503050406030204" pitchFamily="18" charset="0"/>
              <a:buChar char="-"/>
              <a:defRPr sz="2400">
                <a:latin typeface="Avenir Next" panose="020B0503020202020204" pitchFamily="34" charset="0"/>
                <a:cs typeface="Segoe UI" panose="020B0502040204020203" pitchFamily="34" charset="0"/>
              </a:defRPr>
            </a:lvl2pPr>
            <a:lvl3pPr>
              <a:defRPr sz="2000">
                <a:latin typeface="Avenir Next" panose="020B0503020202020204" pitchFamily="34" charset="0"/>
                <a:cs typeface="Segoe UI" panose="020B0502040204020203" pitchFamily="34" charset="0"/>
              </a:defRPr>
            </a:lvl3pPr>
            <a:lvl4pPr>
              <a:defRPr sz="2000">
                <a:latin typeface="Avenir Next" panose="020B0503020202020204" pitchFamily="34" charset="0"/>
                <a:cs typeface="Segoe UI" panose="020B0502040204020203" pitchFamily="34" charset="0"/>
              </a:defRPr>
            </a:lvl4pPr>
            <a:lvl5pPr>
              <a:defRPr sz="2000">
                <a:latin typeface="Avenir Next" panose="020B0503020202020204"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487160"/>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b="0" smtClean="0">
                <a:latin typeface="Avenir Next" panose="020B0503020202020204" pitchFamily="34" charset="0"/>
                <a:cs typeface="Futura Medium" panose="020B0602020204020303" pitchFamily="34" charset="-79"/>
              </a:rPr>
              <a:pPr/>
              <a:t>‹#›</a:t>
            </a:fld>
            <a:endParaRPr lang="en-US" b="0" dirty="0">
              <a:latin typeface="Avenir Next" panose="020B0503020202020204" pitchFamily="34" charset="0"/>
              <a:cs typeface="Futura Medium" panose="020B0602020204020303" pitchFamily="34" charset="-79"/>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493154"/>
            <a:ext cx="1080120" cy="312522"/>
          </a:xfrm>
          <a:prstGeom prst="rect">
            <a:avLst/>
          </a:prstGeom>
        </p:spPr>
      </p:pic>
      <p:cxnSp>
        <p:nvCxnSpPr>
          <p:cNvPr id="2" name="Straight Connector 1">
            <a:extLst>
              <a:ext uri="{FF2B5EF4-FFF2-40B4-BE49-F238E27FC236}">
                <a16:creationId xmlns:a16="http://schemas.microsoft.com/office/drawing/2014/main" id="{403DC045-997A-35AB-E700-44B03E28D48E}"/>
              </a:ext>
            </a:extLst>
          </p:cNvPr>
          <p:cNvCxnSpPr>
            <a:cxnSpLocks/>
          </p:cNvCxnSpPr>
          <p:nvPr userDrawn="1"/>
        </p:nvCxnSpPr>
        <p:spPr>
          <a:xfrm>
            <a:off x="0" y="1068007"/>
            <a:ext cx="9144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04329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image" Target="../media/image1.png"/><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image" Target="../media/image1.png"/><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2.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slideLayout" Target="../slideLayouts/slideLayout467.xml"/><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slideLayout" Target="../slideLayouts/slideLayout466.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5.xml"/><Relationship Id="rId13" Type="http://schemas.openxmlformats.org/officeDocument/2006/relationships/image" Target="../media/image1.png"/><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4.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6.xml"/><Relationship Id="rId13" Type="http://schemas.openxmlformats.org/officeDocument/2006/relationships/image" Target="../media/image1.png"/><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5.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theme" Target="../theme/theme46.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slideLayout" Target="../slideLayouts/slideLayout501.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 Id="rId14" Type="http://schemas.openxmlformats.org/officeDocument/2006/relationships/image" Target="../media/image1.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9.xml"/><Relationship Id="rId13" Type="http://schemas.openxmlformats.org/officeDocument/2006/relationships/image" Target="../media/image1.png"/><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47.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0.xml"/><Relationship Id="rId13" Type="http://schemas.openxmlformats.org/officeDocument/2006/relationships/image" Target="../media/image1.png"/><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theme" Target="../theme/theme48.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1.xml"/><Relationship Id="rId13" Type="http://schemas.openxmlformats.org/officeDocument/2006/relationships/image" Target="../media/image1.png"/><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49.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image" Target="../media/image1.png"/><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51.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theme" Target="../theme/theme52.xml"/><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slideLayout" Target="../slideLayouts/slideLayout568.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 Id="rId14" Type="http://schemas.openxmlformats.org/officeDocument/2006/relationships/image" Target="../media/image1.png"/></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6.xml"/><Relationship Id="rId13" Type="http://schemas.openxmlformats.org/officeDocument/2006/relationships/image" Target="../media/image1.png"/><Relationship Id="rId3" Type="http://schemas.openxmlformats.org/officeDocument/2006/relationships/slideLayout" Target="../slideLayouts/slideLayout571.xml"/><Relationship Id="rId7" Type="http://schemas.openxmlformats.org/officeDocument/2006/relationships/slideLayout" Target="../slideLayouts/slideLayout575.xml"/><Relationship Id="rId12" Type="http://schemas.openxmlformats.org/officeDocument/2006/relationships/theme" Target="../theme/theme53.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6" Type="http://schemas.openxmlformats.org/officeDocument/2006/relationships/slideLayout" Target="../slideLayouts/slideLayout574.xml"/><Relationship Id="rId11" Type="http://schemas.openxmlformats.org/officeDocument/2006/relationships/slideLayout" Target="../slideLayouts/slideLayout579.xml"/><Relationship Id="rId5" Type="http://schemas.openxmlformats.org/officeDocument/2006/relationships/slideLayout" Target="../slideLayouts/slideLayout573.xml"/><Relationship Id="rId10" Type="http://schemas.openxmlformats.org/officeDocument/2006/relationships/slideLayout" Target="../slideLayouts/slideLayout578.xml"/><Relationship Id="rId4" Type="http://schemas.openxmlformats.org/officeDocument/2006/relationships/slideLayout" Target="../slideLayouts/slideLayout572.xml"/><Relationship Id="rId9" Type="http://schemas.openxmlformats.org/officeDocument/2006/relationships/slideLayout" Target="../slideLayouts/slideLayout577.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7.xml"/><Relationship Id="rId13" Type="http://schemas.openxmlformats.org/officeDocument/2006/relationships/image" Target="../media/image1.png"/><Relationship Id="rId3" Type="http://schemas.openxmlformats.org/officeDocument/2006/relationships/slideLayout" Target="../slideLayouts/slideLayout582.xml"/><Relationship Id="rId7" Type="http://schemas.openxmlformats.org/officeDocument/2006/relationships/slideLayout" Target="../slideLayouts/slideLayout586.xml"/><Relationship Id="rId12" Type="http://schemas.openxmlformats.org/officeDocument/2006/relationships/theme" Target="../theme/theme54.xml"/><Relationship Id="rId2" Type="http://schemas.openxmlformats.org/officeDocument/2006/relationships/slideLayout" Target="../slideLayouts/slideLayout581.xml"/><Relationship Id="rId1" Type="http://schemas.openxmlformats.org/officeDocument/2006/relationships/slideLayout" Target="../slideLayouts/slideLayout580.xml"/><Relationship Id="rId6" Type="http://schemas.openxmlformats.org/officeDocument/2006/relationships/slideLayout" Target="../slideLayouts/slideLayout585.xml"/><Relationship Id="rId11" Type="http://schemas.openxmlformats.org/officeDocument/2006/relationships/slideLayout" Target="../slideLayouts/slideLayout590.xml"/><Relationship Id="rId5" Type="http://schemas.openxmlformats.org/officeDocument/2006/relationships/slideLayout" Target="../slideLayouts/slideLayout584.xml"/><Relationship Id="rId10" Type="http://schemas.openxmlformats.org/officeDocument/2006/relationships/slideLayout" Target="../slideLayouts/slideLayout589.xml"/><Relationship Id="rId4" Type="http://schemas.openxmlformats.org/officeDocument/2006/relationships/slideLayout" Target="../slideLayouts/slideLayout583.xml"/><Relationship Id="rId9" Type="http://schemas.openxmlformats.org/officeDocument/2006/relationships/slideLayout" Target="../slideLayouts/slideLayout588.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8.xml"/><Relationship Id="rId13" Type="http://schemas.openxmlformats.org/officeDocument/2006/relationships/theme" Target="../theme/theme55.xml"/><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slideLayout" Target="../slideLayouts/slideLayout602.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 Id="rId14" Type="http://schemas.openxmlformats.org/officeDocument/2006/relationships/image" Target="../media/image1.png"/></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0.xml"/><Relationship Id="rId13" Type="http://schemas.openxmlformats.org/officeDocument/2006/relationships/image" Target="../media/image1.png"/><Relationship Id="rId3" Type="http://schemas.openxmlformats.org/officeDocument/2006/relationships/slideLayout" Target="../slideLayouts/slideLayout605.xml"/><Relationship Id="rId7" Type="http://schemas.openxmlformats.org/officeDocument/2006/relationships/slideLayout" Target="../slideLayouts/slideLayout609.xml"/><Relationship Id="rId12" Type="http://schemas.openxmlformats.org/officeDocument/2006/relationships/theme" Target="../theme/theme56.xml"/><Relationship Id="rId2" Type="http://schemas.openxmlformats.org/officeDocument/2006/relationships/slideLayout" Target="../slideLayouts/slideLayout604.xml"/><Relationship Id="rId1" Type="http://schemas.openxmlformats.org/officeDocument/2006/relationships/slideLayout" Target="../slideLayouts/slideLayout603.xml"/><Relationship Id="rId6" Type="http://schemas.openxmlformats.org/officeDocument/2006/relationships/slideLayout" Target="../slideLayouts/slideLayout608.xml"/><Relationship Id="rId11" Type="http://schemas.openxmlformats.org/officeDocument/2006/relationships/slideLayout" Target="../slideLayouts/slideLayout613.xml"/><Relationship Id="rId5" Type="http://schemas.openxmlformats.org/officeDocument/2006/relationships/slideLayout" Target="../slideLayouts/slideLayout607.xml"/><Relationship Id="rId10" Type="http://schemas.openxmlformats.org/officeDocument/2006/relationships/slideLayout" Target="../slideLayouts/slideLayout612.xml"/><Relationship Id="rId4" Type="http://schemas.openxmlformats.org/officeDocument/2006/relationships/slideLayout" Target="../slideLayouts/slideLayout606.xml"/><Relationship Id="rId9" Type="http://schemas.openxmlformats.org/officeDocument/2006/relationships/slideLayout" Target="../slideLayouts/slideLayout611.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1.xml"/><Relationship Id="rId13" Type="http://schemas.openxmlformats.org/officeDocument/2006/relationships/image" Target="../media/image1.png"/><Relationship Id="rId3" Type="http://schemas.openxmlformats.org/officeDocument/2006/relationships/slideLayout" Target="../slideLayouts/slideLayout616.xml"/><Relationship Id="rId7" Type="http://schemas.openxmlformats.org/officeDocument/2006/relationships/slideLayout" Target="../slideLayouts/slideLayout620.xml"/><Relationship Id="rId12" Type="http://schemas.openxmlformats.org/officeDocument/2006/relationships/theme" Target="../theme/theme57.xml"/><Relationship Id="rId2" Type="http://schemas.openxmlformats.org/officeDocument/2006/relationships/slideLayout" Target="../slideLayouts/slideLayout615.xml"/><Relationship Id="rId1" Type="http://schemas.openxmlformats.org/officeDocument/2006/relationships/slideLayout" Target="../slideLayouts/slideLayout614.xml"/><Relationship Id="rId6" Type="http://schemas.openxmlformats.org/officeDocument/2006/relationships/slideLayout" Target="../slideLayouts/slideLayout619.xml"/><Relationship Id="rId11" Type="http://schemas.openxmlformats.org/officeDocument/2006/relationships/slideLayout" Target="../slideLayouts/slideLayout624.xml"/><Relationship Id="rId5" Type="http://schemas.openxmlformats.org/officeDocument/2006/relationships/slideLayout" Target="../slideLayouts/slideLayout618.xml"/><Relationship Id="rId10" Type="http://schemas.openxmlformats.org/officeDocument/2006/relationships/slideLayout" Target="../slideLayouts/slideLayout623.xml"/><Relationship Id="rId4" Type="http://schemas.openxmlformats.org/officeDocument/2006/relationships/slideLayout" Target="../slideLayouts/slideLayout617.xml"/><Relationship Id="rId9" Type="http://schemas.openxmlformats.org/officeDocument/2006/relationships/slideLayout" Target="../slideLayouts/slideLayout622.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2.xml"/><Relationship Id="rId13" Type="http://schemas.openxmlformats.org/officeDocument/2006/relationships/theme" Target="../theme/theme58.xml"/><Relationship Id="rId3" Type="http://schemas.openxmlformats.org/officeDocument/2006/relationships/slideLayout" Target="../slideLayouts/slideLayout627.xml"/><Relationship Id="rId7" Type="http://schemas.openxmlformats.org/officeDocument/2006/relationships/slideLayout" Target="../slideLayouts/slideLayout631.xml"/><Relationship Id="rId12" Type="http://schemas.openxmlformats.org/officeDocument/2006/relationships/slideLayout" Target="../slideLayouts/slideLayout636.xml"/><Relationship Id="rId2" Type="http://schemas.openxmlformats.org/officeDocument/2006/relationships/slideLayout" Target="../slideLayouts/slideLayout626.xml"/><Relationship Id="rId1" Type="http://schemas.openxmlformats.org/officeDocument/2006/relationships/slideLayout" Target="../slideLayouts/slideLayout625.xml"/><Relationship Id="rId6" Type="http://schemas.openxmlformats.org/officeDocument/2006/relationships/slideLayout" Target="../slideLayouts/slideLayout630.xml"/><Relationship Id="rId11" Type="http://schemas.openxmlformats.org/officeDocument/2006/relationships/slideLayout" Target="../slideLayouts/slideLayout635.xml"/><Relationship Id="rId5" Type="http://schemas.openxmlformats.org/officeDocument/2006/relationships/slideLayout" Target="../slideLayouts/slideLayout629.xml"/><Relationship Id="rId10" Type="http://schemas.openxmlformats.org/officeDocument/2006/relationships/slideLayout" Target="../slideLayouts/slideLayout634.xml"/><Relationship Id="rId4" Type="http://schemas.openxmlformats.org/officeDocument/2006/relationships/slideLayout" Target="../slideLayouts/slideLayout628.xml"/><Relationship Id="rId9" Type="http://schemas.openxmlformats.org/officeDocument/2006/relationships/slideLayout" Target="../slideLayouts/slideLayout633.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4.xml"/><Relationship Id="rId13" Type="http://schemas.openxmlformats.org/officeDocument/2006/relationships/image" Target="../media/image1.png"/><Relationship Id="rId3" Type="http://schemas.openxmlformats.org/officeDocument/2006/relationships/slideLayout" Target="../slideLayouts/slideLayout639.xml"/><Relationship Id="rId7" Type="http://schemas.openxmlformats.org/officeDocument/2006/relationships/slideLayout" Target="../slideLayouts/slideLayout643.xml"/><Relationship Id="rId12" Type="http://schemas.openxmlformats.org/officeDocument/2006/relationships/theme" Target="../theme/theme59.xml"/><Relationship Id="rId2" Type="http://schemas.openxmlformats.org/officeDocument/2006/relationships/slideLayout" Target="../slideLayouts/slideLayout638.xml"/><Relationship Id="rId1" Type="http://schemas.openxmlformats.org/officeDocument/2006/relationships/slideLayout" Target="../slideLayouts/slideLayout637.xml"/><Relationship Id="rId6" Type="http://schemas.openxmlformats.org/officeDocument/2006/relationships/slideLayout" Target="../slideLayouts/slideLayout642.xml"/><Relationship Id="rId11" Type="http://schemas.openxmlformats.org/officeDocument/2006/relationships/slideLayout" Target="../slideLayouts/slideLayout647.xml"/><Relationship Id="rId5" Type="http://schemas.openxmlformats.org/officeDocument/2006/relationships/slideLayout" Target="../slideLayouts/slideLayout641.xml"/><Relationship Id="rId10" Type="http://schemas.openxmlformats.org/officeDocument/2006/relationships/slideLayout" Target="../slideLayouts/slideLayout646.xml"/><Relationship Id="rId4" Type="http://schemas.openxmlformats.org/officeDocument/2006/relationships/slideLayout" Target="../slideLayouts/slideLayout640.xml"/><Relationship Id="rId9" Type="http://schemas.openxmlformats.org/officeDocument/2006/relationships/slideLayout" Target="../slideLayouts/slideLayout6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3" Type="http://schemas.openxmlformats.org/officeDocument/2006/relationships/theme" Target="../theme/theme60.xml"/><Relationship Id="rId2" Type="http://schemas.openxmlformats.org/officeDocument/2006/relationships/slideLayout" Target="../slideLayouts/slideLayout649.xml"/><Relationship Id="rId1" Type="http://schemas.openxmlformats.org/officeDocument/2006/relationships/slideLayout" Target="../slideLayouts/slideLayout648.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57.xml"/><Relationship Id="rId13" Type="http://schemas.openxmlformats.org/officeDocument/2006/relationships/theme" Target="../theme/theme61.xml"/><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slideLayout" Target="../slideLayouts/slideLayout661.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 Id="rId14" Type="http://schemas.openxmlformats.org/officeDocument/2006/relationships/image" Target="../media/image1.png"/></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69.xml"/><Relationship Id="rId13" Type="http://schemas.openxmlformats.org/officeDocument/2006/relationships/theme" Target="../theme/theme62.xml"/><Relationship Id="rId3" Type="http://schemas.openxmlformats.org/officeDocument/2006/relationships/slideLayout" Target="../slideLayouts/slideLayout664.xml"/><Relationship Id="rId7" Type="http://schemas.openxmlformats.org/officeDocument/2006/relationships/slideLayout" Target="../slideLayouts/slideLayout668.xml"/><Relationship Id="rId12" Type="http://schemas.openxmlformats.org/officeDocument/2006/relationships/slideLayout" Target="../slideLayouts/slideLayout673.xml"/><Relationship Id="rId2" Type="http://schemas.openxmlformats.org/officeDocument/2006/relationships/slideLayout" Target="../slideLayouts/slideLayout663.xml"/><Relationship Id="rId1" Type="http://schemas.openxmlformats.org/officeDocument/2006/relationships/slideLayout" Target="../slideLayouts/slideLayout662.xml"/><Relationship Id="rId6" Type="http://schemas.openxmlformats.org/officeDocument/2006/relationships/slideLayout" Target="../slideLayouts/slideLayout667.xml"/><Relationship Id="rId11" Type="http://schemas.openxmlformats.org/officeDocument/2006/relationships/slideLayout" Target="../slideLayouts/slideLayout672.xml"/><Relationship Id="rId5" Type="http://schemas.openxmlformats.org/officeDocument/2006/relationships/slideLayout" Target="../slideLayouts/slideLayout666.xml"/><Relationship Id="rId10" Type="http://schemas.openxmlformats.org/officeDocument/2006/relationships/slideLayout" Target="../slideLayouts/slideLayout671.xml"/><Relationship Id="rId4" Type="http://schemas.openxmlformats.org/officeDocument/2006/relationships/slideLayout" Target="../slideLayouts/slideLayout665.xml"/><Relationship Id="rId9" Type="http://schemas.openxmlformats.org/officeDocument/2006/relationships/slideLayout" Target="../slideLayouts/slideLayout670.xml"/><Relationship Id="rId14" Type="http://schemas.openxmlformats.org/officeDocument/2006/relationships/image" Target="../media/image1.png"/></Relationships>
</file>

<file path=ppt/slideMasters/_rels/slideMaster63.xml.rels><?xml version="1.0" encoding="UTF-8" standalone="yes"?>
<Relationships xmlns="http://schemas.openxmlformats.org/package/2006/relationships"><Relationship Id="rId3" Type="http://schemas.openxmlformats.org/officeDocument/2006/relationships/slideLayout" Target="../slideLayouts/slideLayout676.xml"/><Relationship Id="rId2" Type="http://schemas.openxmlformats.org/officeDocument/2006/relationships/slideLayout" Target="../slideLayouts/slideLayout675.xml"/><Relationship Id="rId1" Type="http://schemas.openxmlformats.org/officeDocument/2006/relationships/slideLayout" Target="../slideLayouts/slideLayout674.xml"/><Relationship Id="rId5" Type="http://schemas.openxmlformats.org/officeDocument/2006/relationships/theme" Target="../theme/theme63.xml"/><Relationship Id="rId4" Type="http://schemas.openxmlformats.org/officeDocument/2006/relationships/slideLayout" Target="../slideLayouts/slideLayout677.xml"/></Relationships>
</file>

<file path=ppt/slideMasters/_rels/slideMaster64.xml.rels><?xml version="1.0" encoding="UTF-8" standalone="yes"?>
<Relationships xmlns="http://schemas.openxmlformats.org/package/2006/relationships"><Relationship Id="rId3" Type="http://schemas.openxmlformats.org/officeDocument/2006/relationships/slideLayout" Target="../slideLayouts/slideLayout680.xml"/><Relationship Id="rId2" Type="http://schemas.openxmlformats.org/officeDocument/2006/relationships/slideLayout" Target="../slideLayouts/slideLayout679.xml"/><Relationship Id="rId1" Type="http://schemas.openxmlformats.org/officeDocument/2006/relationships/slideLayout" Target="../slideLayouts/slideLayout678.xml"/><Relationship Id="rId5" Type="http://schemas.openxmlformats.org/officeDocument/2006/relationships/theme" Target="../theme/theme64.xml"/><Relationship Id="rId4" Type="http://schemas.openxmlformats.org/officeDocument/2006/relationships/slideLayout" Target="../slideLayouts/slideLayout681.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89.xml"/><Relationship Id="rId13" Type="http://schemas.openxmlformats.org/officeDocument/2006/relationships/image" Target="../media/image13.png"/><Relationship Id="rId3" Type="http://schemas.openxmlformats.org/officeDocument/2006/relationships/slideLayout" Target="../slideLayouts/slideLayout684.xml"/><Relationship Id="rId7" Type="http://schemas.openxmlformats.org/officeDocument/2006/relationships/slideLayout" Target="../slideLayouts/slideLayout688.xml"/><Relationship Id="rId12" Type="http://schemas.openxmlformats.org/officeDocument/2006/relationships/theme" Target="../theme/theme65.xml"/><Relationship Id="rId2" Type="http://schemas.openxmlformats.org/officeDocument/2006/relationships/slideLayout" Target="../slideLayouts/slideLayout683.xml"/><Relationship Id="rId1" Type="http://schemas.openxmlformats.org/officeDocument/2006/relationships/slideLayout" Target="../slideLayouts/slideLayout682.xml"/><Relationship Id="rId6" Type="http://schemas.openxmlformats.org/officeDocument/2006/relationships/slideLayout" Target="../slideLayouts/slideLayout687.xml"/><Relationship Id="rId11" Type="http://schemas.openxmlformats.org/officeDocument/2006/relationships/slideLayout" Target="../slideLayouts/slideLayout692.xml"/><Relationship Id="rId5" Type="http://schemas.openxmlformats.org/officeDocument/2006/relationships/slideLayout" Target="../slideLayouts/slideLayout686.xml"/><Relationship Id="rId10" Type="http://schemas.openxmlformats.org/officeDocument/2006/relationships/slideLayout" Target="../slideLayouts/slideLayout691.xml"/><Relationship Id="rId4" Type="http://schemas.openxmlformats.org/officeDocument/2006/relationships/slideLayout" Target="../slideLayouts/slideLayout685.xml"/><Relationship Id="rId9" Type="http://schemas.openxmlformats.org/officeDocument/2006/relationships/slideLayout" Target="../slideLayouts/slideLayout690.xml"/></Relationships>
</file>

<file path=ppt/slideMasters/_rels/slideMaster66.xml.rels><?xml version="1.0" encoding="UTF-8" standalone="yes"?>
<Relationships xmlns="http://schemas.openxmlformats.org/package/2006/relationships"><Relationship Id="rId3" Type="http://schemas.openxmlformats.org/officeDocument/2006/relationships/slideLayout" Target="../slideLayouts/slideLayout695.xml"/><Relationship Id="rId2" Type="http://schemas.openxmlformats.org/officeDocument/2006/relationships/slideLayout" Target="../slideLayouts/slideLayout694.xml"/><Relationship Id="rId1" Type="http://schemas.openxmlformats.org/officeDocument/2006/relationships/slideLayout" Target="../slideLayouts/slideLayout693.xml"/><Relationship Id="rId6" Type="http://schemas.openxmlformats.org/officeDocument/2006/relationships/theme" Target="../theme/theme66.xml"/><Relationship Id="rId5" Type="http://schemas.openxmlformats.org/officeDocument/2006/relationships/slideLayout" Target="../slideLayouts/slideLayout697.xml"/><Relationship Id="rId4" Type="http://schemas.openxmlformats.org/officeDocument/2006/relationships/slideLayout" Target="../slideLayouts/slideLayout696.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05.xml"/><Relationship Id="rId13" Type="http://schemas.openxmlformats.org/officeDocument/2006/relationships/theme" Target="../theme/theme67.xml"/><Relationship Id="rId3" Type="http://schemas.openxmlformats.org/officeDocument/2006/relationships/slideLayout" Target="../slideLayouts/slideLayout700.xml"/><Relationship Id="rId7" Type="http://schemas.openxmlformats.org/officeDocument/2006/relationships/slideLayout" Target="../slideLayouts/slideLayout704.xml"/><Relationship Id="rId12" Type="http://schemas.openxmlformats.org/officeDocument/2006/relationships/slideLayout" Target="../slideLayouts/slideLayout709.xml"/><Relationship Id="rId2" Type="http://schemas.openxmlformats.org/officeDocument/2006/relationships/slideLayout" Target="../slideLayouts/slideLayout699.xml"/><Relationship Id="rId1" Type="http://schemas.openxmlformats.org/officeDocument/2006/relationships/slideLayout" Target="../slideLayouts/slideLayout698.xml"/><Relationship Id="rId6" Type="http://schemas.openxmlformats.org/officeDocument/2006/relationships/slideLayout" Target="../slideLayouts/slideLayout703.xml"/><Relationship Id="rId11" Type="http://schemas.openxmlformats.org/officeDocument/2006/relationships/slideLayout" Target="../slideLayouts/slideLayout708.xml"/><Relationship Id="rId5" Type="http://schemas.openxmlformats.org/officeDocument/2006/relationships/slideLayout" Target="../slideLayouts/slideLayout702.xml"/><Relationship Id="rId10" Type="http://schemas.openxmlformats.org/officeDocument/2006/relationships/slideLayout" Target="../slideLayouts/slideLayout707.xml"/><Relationship Id="rId4" Type="http://schemas.openxmlformats.org/officeDocument/2006/relationships/slideLayout" Target="../slideLayouts/slideLayout701.xml"/><Relationship Id="rId9" Type="http://schemas.openxmlformats.org/officeDocument/2006/relationships/slideLayout" Target="../slideLayouts/slideLayout706.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717.xml"/><Relationship Id="rId13" Type="http://schemas.openxmlformats.org/officeDocument/2006/relationships/theme" Target="../theme/theme68.xml"/><Relationship Id="rId3" Type="http://schemas.openxmlformats.org/officeDocument/2006/relationships/slideLayout" Target="../slideLayouts/slideLayout712.xml"/><Relationship Id="rId7" Type="http://schemas.openxmlformats.org/officeDocument/2006/relationships/slideLayout" Target="../slideLayouts/slideLayout716.xml"/><Relationship Id="rId12" Type="http://schemas.openxmlformats.org/officeDocument/2006/relationships/slideLayout" Target="../slideLayouts/slideLayout721.xml"/><Relationship Id="rId2" Type="http://schemas.openxmlformats.org/officeDocument/2006/relationships/slideLayout" Target="../slideLayouts/slideLayout711.xml"/><Relationship Id="rId1" Type="http://schemas.openxmlformats.org/officeDocument/2006/relationships/slideLayout" Target="../slideLayouts/slideLayout710.xml"/><Relationship Id="rId6" Type="http://schemas.openxmlformats.org/officeDocument/2006/relationships/slideLayout" Target="../slideLayouts/slideLayout715.xml"/><Relationship Id="rId11" Type="http://schemas.openxmlformats.org/officeDocument/2006/relationships/slideLayout" Target="../slideLayouts/slideLayout720.xml"/><Relationship Id="rId5" Type="http://schemas.openxmlformats.org/officeDocument/2006/relationships/slideLayout" Target="../slideLayouts/slideLayout714.xml"/><Relationship Id="rId10" Type="http://schemas.openxmlformats.org/officeDocument/2006/relationships/slideLayout" Target="../slideLayouts/slideLayout719.xml"/><Relationship Id="rId4" Type="http://schemas.openxmlformats.org/officeDocument/2006/relationships/slideLayout" Target="../slideLayouts/slideLayout713.xml"/><Relationship Id="rId9" Type="http://schemas.openxmlformats.org/officeDocument/2006/relationships/slideLayout" Target="../slideLayouts/slideLayout718.xml"/></Relationships>
</file>

<file path=ppt/slideMasters/_rels/slideMaster69.xml.rels><?xml version="1.0" encoding="UTF-8" standalone="yes"?>
<Relationships xmlns="http://schemas.openxmlformats.org/package/2006/relationships"><Relationship Id="rId3" Type="http://schemas.openxmlformats.org/officeDocument/2006/relationships/theme" Target="../theme/theme69.xml"/><Relationship Id="rId2" Type="http://schemas.openxmlformats.org/officeDocument/2006/relationships/slideLayout" Target="../slideLayouts/slideLayout723.xml"/><Relationship Id="rId1" Type="http://schemas.openxmlformats.org/officeDocument/2006/relationships/slideLayout" Target="../slideLayouts/slideLayout72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6/20/25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2025. 6. 20.</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6/20/25</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 id="2147490069" r:id="rId13"/>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20717180"/>
      </p:ext>
    </p:extLst>
  </p:cSld>
  <p:clrMap bg1="lt1" tx1="dk1" bg2="lt2" tx2="dk2" accent1="accent1" accent2="accent2" accent3="accent3" accent4="accent4" accent5="accent5" accent6="accent6" hlink="hlink" folHlink="folHlink"/>
  <p:sldLayoutIdLst>
    <p:sldLayoutId id="2147489551" r:id="rId1"/>
    <p:sldLayoutId id="2147489552" r:id="rId2"/>
    <p:sldLayoutId id="2147489553" r:id="rId3"/>
    <p:sldLayoutId id="2147489554" r:id="rId4"/>
    <p:sldLayoutId id="2147489555" r:id="rId5"/>
    <p:sldLayoutId id="2147489556" r:id="rId6"/>
    <p:sldLayoutId id="2147489557" r:id="rId7"/>
    <p:sldLayoutId id="2147489558" r:id="rId8"/>
    <p:sldLayoutId id="2147489559" r:id="rId9"/>
    <p:sldLayoutId id="2147489560" r:id="rId10"/>
    <p:sldLayoutId id="21474895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73550971"/>
      </p:ext>
    </p:extLst>
  </p:cSld>
  <p:clrMap bg1="lt1" tx1="dk1" bg2="lt2" tx2="dk2" accent1="accent1" accent2="accent2" accent3="accent3" accent4="accent4" accent5="accent5" accent6="accent6" hlink="hlink" folHlink="folHlink"/>
  <p:sldLayoutIdLst>
    <p:sldLayoutId id="2147489563" r:id="rId1"/>
    <p:sldLayoutId id="2147489564" r:id="rId2"/>
    <p:sldLayoutId id="2147489565" r:id="rId3"/>
    <p:sldLayoutId id="2147489566" r:id="rId4"/>
    <p:sldLayoutId id="2147489567" r:id="rId5"/>
    <p:sldLayoutId id="2147489568" r:id="rId6"/>
    <p:sldLayoutId id="2147489569" r:id="rId7"/>
    <p:sldLayoutId id="2147489570" r:id="rId8"/>
    <p:sldLayoutId id="2147489571" r:id="rId9"/>
    <p:sldLayoutId id="2147489572" r:id="rId10"/>
    <p:sldLayoutId id="2147489573"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6/20/25</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781373689"/>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55794477"/>
      </p:ext>
    </p:extLst>
  </p:cSld>
  <p:clrMap bg1="lt1" tx1="dk1" bg2="lt2" tx2="dk2" accent1="accent1" accent2="accent2" accent3="accent3" accent4="accent4" accent5="accent5" accent6="accent6" hlink="hlink" folHlink="folHlink"/>
  <p:sldLayoutIdLst>
    <p:sldLayoutId id="2147489644" r:id="rId1"/>
    <p:sldLayoutId id="2147489645" r:id="rId2"/>
    <p:sldLayoutId id="2147489646" r:id="rId3"/>
    <p:sldLayoutId id="2147489647" r:id="rId4"/>
    <p:sldLayoutId id="2147489648" r:id="rId5"/>
    <p:sldLayoutId id="2147489649" r:id="rId6"/>
    <p:sldLayoutId id="2147489650" r:id="rId7"/>
    <p:sldLayoutId id="2147489651" r:id="rId8"/>
    <p:sldLayoutId id="2147489652" r:id="rId9"/>
    <p:sldLayoutId id="2147489653" r:id="rId10"/>
    <p:sldLayoutId id="214748965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6/20/25</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4277918477"/>
      </p:ext>
    </p:extLst>
  </p:cSld>
  <p:clrMap bg1="lt1" tx1="dk1" bg2="lt2" tx2="dk2" accent1="accent1" accent2="accent2" accent3="accent3" accent4="accent4" accent5="accent5" accent6="accent6" hlink="hlink" folHlink="folHlink"/>
  <p:sldLayoutIdLst>
    <p:sldLayoutId id="2147489656" r:id="rId1"/>
    <p:sldLayoutId id="2147489657"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62018782"/>
      </p:ext>
    </p:extLst>
  </p:cSld>
  <p:clrMap bg1="lt1" tx1="dk1" bg2="lt2" tx2="dk2" accent1="accent1" accent2="accent2" accent3="accent3" accent4="accent4" accent5="accent5" accent6="accent6" hlink="hlink" folHlink="folHlink"/>
  <p:sldLayoutIdLst>
    <p:sldLayoutId id="2147489806" r:id="rId1"/>
    <p:sldLayoutId id="2147489807" r:id="rId2"/>
    <p:sldLayoutId id="2147489808" r:id="rId3"/>
    <p:sldLayoutId id="2147489809" r:id="rId4"/>
    <p:sldLayoutId id="2147489810" r:id="rId5"/>
    <p:sldLayoutId id="2147489811" r:id="rId6"/>
    <p:sldLayoutId id="2147489812" r:id="rId7"/>
    <p:sldLayoutId id="2147489813" r:id="rId8"/>
    <p:sldLayoutId id="2147489814" r:id="rId9"/>
    <p:sldLayoutId id="2147489815" r:id="rId10"/>
    <p:sldLayoutId id="2147489816" r:id="rId11"/>
    <p:sldLayoutId id="214748981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26">
            <a:extLst>
              <a:ext uri="{FF2B5EF4-FFF2-40B4-BE49-F238E27FC236}">
                <a16:creationId xmlns:a16="http://schemas.microsoft.com/office/drawing/2014/main" id="{4100DFBF-1FEE-4ACB-900C-42CD990BE56B}"/>
              </a:ext>
            </a:extLst>
          </p:cNvPr>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1027">
            <a:extLst>
              <a:ext uri="{FF2B5EF4-FFF2-40B4-BE49-F238E27FC236}">
                <a16:creationId xmlns:a16="http://schemas.microsoft.com/office/drawing/2014/main" id="{7B86C5D9-AB13-4DED-A44A-D17CB1C1FDF4}"/>
              </a:ext>
            </a:extLst>
          </p:cNvPr>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84474C4-284F-9440-A98C-FA4AB90F76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charset="0"/>
                <a:ea typeface="ＭＳ Ｐゴシック" charset="0"/>
                <a:cs typeface="ＭＳ Ｐゴシック" charset="0"/>
              </a:defRPr>
            </a:lvl1pPr>
          </a:lstStyle>
          <a:p>
            <a:pPr>
              <a:defRPr/>
            </a:pPr>
            <a:endParaRPr lang="en-US"/>
          </a:p>
        </p:txBody>
      </p:sp>
      <p:sp>
        <p:nvSpPr>
          <p:cNvPr id="100358" name="Rectangle 1030">
            <a:extLst>
              <a:ext uri="{FF2B5EF4-FFF2-40B4-BE49-F238E27FC236}">
                <a16:creationId xmlns:a16="http://schemas.microsoft.com/office/drawing/2014/main" id="{653E7E89-9F9B-F740-A030-C38912ADA09E}"/>
              </a:ext>
            </a:extLst>
          </p:cNvPr>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defRPr>
            </a:lvl1pPr>
          </a:lstStyle>
          <a:p>
            <a:pPr>
              <a:defRPr/>
            </a:pPr>
            <a:fld id="{6A6BA0A0-A7BE-4DC4-A1D2-67560873BDCE}" type="slidenum">
              <a:rPr lang="en-US" altLang="en-US"/>
              <a:pPr>
                <a:defRPr/>
              </a:pPr>
              <a:t>‹#›</a:t>
            </a:fld>
            <a:endParaRPr lang="en-US" altLang="en-US"/>
          </a:p>
        </p:txBody>
      </p:sp>
      <p:sp>
        <p:nvSpPr>
          <p:cNvPr id="2054" name="Line 1032">
            <a:extLst>
              <a:ext uri="{FF2B5EF4-FFF2-40B4-BE49-F238E27FC236}">
                <a16:creationId xmlns:a16="http://schemas.microsoft.com/office/drawing/2014/main" id="{B2BA4185-DAF2-4408-906B-C503302DE471}"/>
              </a:ext>
            </a:extLst>
          </p:cNvPr>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 name="Line 1033">
            <a:extLst>
              <a:ext uri="{FF2B5EF4-FFF2-40B4-BE49-F238E27FC236}">
                <a16:creationId xmlns:a16="http://schemas.microsoft.com/office/drawing/2014/main" id="{BFB13A2A-7836-4554-BA73-7213A39EA284}"/>
              </a:ext>
            </a:extLst>
          </p:cNvPr>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56" name="Picture 7" descr="safari.png">
            <a:extLst>
              <a:ext uri="{FF2B5EF4-FFF2-40B4-BE49-F238E27FC236}">
                <a16:creationId xmlns:a16="http://schemas.microsoft.com/office/drawing/2014/main" id="{1177FD16-61A1-4390-9ECA-67D35227FBA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2875257"/>
      </p:ext>
    </p:extLst>
  </p:cSld>
  <p:clrMap bg1="lt1" tx1="dk1" bg2="lt2" tx2="dk2" accent1="accent1" accent2="accent2" accent3="accent3" accent4="accent4" accent5="accent5" accent6="accent6" hlink="hlink" folHlink="folHlink"/>
  <p:sldLayoutIdLst>
    <p:sldLayoutId id="2147489926" r:id="rId1"/>
    <p:sldLayoutId id="2147489927" r:id="rId2"/>
    <p:sldLayoutId id="2147489928" r:id="rId3"/>
    <p:sldLayoutId id="2147489929" r:id="rId4"/>
    <p:sldLayoutId id="2147489930" r:id="rId5"/>
    <p:sldLayoutId id="2147489931" r:id="rId6"/>
    <p:sldLayoutId id="2147489932" r:id="rId7"/>
    <p:sldLayoutId id="2147489933" r:id="rId8"/>
    <p:sldLayoutId id="2147489934" r:id="rId9"/>
    <p:sldLayoutId id="2147489935" r:id="rId10"/>
    <p:sldLayoutId id="2147489936" r:id="rId11"/>
    <p:sldLayoutId id="214748993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062713"/>
      </p:ext>
    </p:extLst>
  </p:cSld>
  <p:clrMap bg1="lt1" tx1="dk1" bg2="lt2" tx2="dk2" accent1="accent1" accent2="accent2" accent3="accent3" accent4="accent4" accent5="accent5" accent6="accent6" hlink="hlink" folHlink="folHlink"/>
  <p:sldLayoutIdLst>
    <p:sldLayoutId id="2147489951" r:id="rId1"/>
    <p:sldLayoutId id="2147489952" r:id="rId2"/>
    <p:sldLayoutId id="2147489953" r:id="rId3"/>
    <p:sldLayoutId id="2147489954"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E5EADF-E8A8-9548-6E81-2DAF4ACB28E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73691AB1-7A0A-F67A-A59E-47B51F0A359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Slide Number Placeholder 5">
            <a:extLst>
              <a:ext uri="{FF2B5EF4-FFF2-40B4-BE49-F238E27FC236}">
                <a16:creationId xmlns:a16="http://schemas.microsoft.com/office/drawing/2014/main" id="{7E56271B-B905-57CC-06C2-739306F432C5}"/>
              </a:ext>
            </a:extLst>
          </p:cNvPr>
          <p:cNvSpPr>
            <a:spLocks noGrp="1"/>
          </p:cNvSpPr>
          <p:nvPr>
            <p:ph type="sldNum" sz="quarter" idx="4"/>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spTree>
    <p:extLst>
      <p:ext uri="{BB962C8B-B14F-4D97-AF65-F5344CB8AC3E}">
        <p14:creationId xmlns:p14="http://schemas.microsoft.com/office/powerpoint/2010/main" val="3817499812"/>
      </p:ext>
    </p:extLst>
  </p:cSld>
  <p:clrMap bg1="lt1" tx1="dk1" bg2="lt2" tx2="dk2" accent1="accent1" accent2="accent2" accent3="accent3" accent4="accent4" accent5="accent5" accent6="accent6" hlink="hlink" folHlink="folHlink"/>
  <p:sldLayoutIdLst>
    <p:sldLayoutId id="2147490041" r:id="rId1"/>
    <p:sldLayoutId id="2147490042" r:id="rId2"/>
    <p:sldLayoutId id="2147490043" r:id="rId3"/>
    <p:sldLayoutId id="2147490044"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1F497D"/>
                </a:solidFill>
              </a:defRPr>
            </a:lvl1pPr>
          </a:lstStyle>
          <a:p>
            <a:fld id="{BA2D8F13-174C-467F-9D40-7DDEF70CAB8C}" type="slidenum">
              <a:rPr lang="en-US" smtClean="0"/>
              <a:pPr/>
              <a:t>‹#›</a:t>
            </a:fld>
            <a:endParaRPr lang="en-US" dirty="0"/>
          </a:p>
        </p:txBody>
      </p:sp>
      <p:pic>
        <p:nvPicPr>
          <p:cNvPr id="5" name="Picture 4">
            <a:extLst>
              <a:ext uri="{FF2B5EF4-FFF2-40B4-BE49-F238E27FC236}">
                <a16:creationId xmlns:a16="http://schemas.microsoft.com/office/drawing/2014/main" id="{F4D8A241-3E06-AB4B-6218-FAB58717BCEB}"/>
              </a:ext>
            </a:extLst>
          </p:cNvPr>
          <p:cNvPicPr>
            <a:picLocks noChangeAspect="1"/>
          </p:cNvPicPr>
          <p:nvPr userDrawn="1"/>
        </p:nvPicPr>
        <p:blipFill>
          <a:blip r:embed="rId13"/>
          <a:stretch>
            <a:fillRect/>
          </a:stretch>
        </p:blipFill>
        <p:spPr>
          <a:xfrm>
            <a:off x="28576" y="6572248"/>
            <a:ext cx="928688" cy="213727"/>
          </a:xfrm>
          <a:prstGeom prst="rect">
            <a:avLst/>
          </a:prstGeom>
        </p:spPr>
      </p:pic>
    </p:spTree>
    <p:extLst>
      <p:ext uri="{BB962C8B-B14F-4D97-AF65-F5344CB8AC3E}">
        <p14:creationId xmlns:p14="http://schemas.microsoft.com/office/powerpoint/2010/main" val="2596387922"/>
      </p:ext>
    </p:extLst>
  </p:cSld>
  <p:clrMap bg1="lt1" tx1="dk1" bg2="lt2" tx2="dk2" accent1="accent1" accent2="accent2" accent3="accent3" accent4="accent4" accent5="accent5" accent6="accent6" hlink="hlink" folHlink="folHlink"/>
  <p:sldLayoutIdLst>
    <p:sldLayoutId id="2147490087" r:id="rId1"/>
    <p:sldLayoutId id="2147490088" r:id="rId2"/>
    <p:sldLayoutId id="2147490089" r:id="rId3"/>
    <p:sldLayoutId id="2147490090" r:id="rId4"/>
    <p:sldLayoutId id="2147490091" r:id="rId5"/>
    <p:sldLayoutId id="2147490092" r:id="rId6"/>
    <p:sldLayoutId id="2147490093" r:id="rId7"/>
    <p:sldLayoutId id="2147490094" r:id="rId8"/>
    <p:sldLayoutId id="2147490095" r:id="rId9"/>
    <p:sldLayoutId id="2147490096" r:id="rId10"/>
    <p:sldLayoutId id="214749009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663" y="365126"/>
            <a:ext cx="8638674" cy="75381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52663" y="1335505"/>
            <a:ext cx="8638674" cy="48366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hidden="1">
            <a:extLst>
              <a:ext uri="{FF2B5EF4-FFF2-40B4-BE49-F238E27FC236}">
                <a16:creationId xmlns:a16="http://schemas.microsoft.com/office/drawing/2014/main" id="{7777A21B-5E9D-45BB-84A5-530574EDE4F4}"/>
              </a:ext>
            </a:extLst>
          </p:cNvPr>
          <p:cNvSpPr/>
          <p:nvPr userDrawn="1"/>
        </p:nvSpPr>
        <p:spPr>
          <a:xfrm>
            <a:off x="8386618" y="5132173"/>
            <a:ext cx="757382" cy="172582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rebuchet MS" panose="020B0603020202020204" pitchFamily="34" charset="0"/>
              </a:rPr>
              <a:t>Video</a:t>
            </a:r>
          </a:p>
        </p:txBody>
      </p:sp>
    </p:spTree>
    <p:extLst>
      <p:ext uri="{BB962C8B-B14F-4D97-AF65-F5344CB8AC3E}">
        <p14:creationId xmlns:p14="http://schemas.microsoft.com/office/powerpoint/2010/main" val="1938287934"/>
      </p:ext>
    </p:extLst>
  </p:cSld>
  <p:clrMap bg1="lt1" tx1="dk1" bg2="lt2" tx2="dk2" accent1="accent1" accent2="accent2" accent3="accent3" accent4="accent4" accent5="accent5" accent6="accent6" hlink="hlink" folHlink="folHlink"/>
  <p:sldLayoutIdLst>
    <p:sldLayoutId id="2147490115" r:id="rId1"/>
    <p:sldLayoutId id="2147490116" r:id="rId2"/>
    <p:sldLayoutId id="2147490117" r:id="rId3"/>
    <p:sldLayoutId id="2147490118" r:id="rId4"/>
    <p:sldLayoutId id="2147490119" r:id="rId5"/>
  </p:sldLayoutIdLst>
  <p:hf hdr="0" ftr="0" dt="0"/>
  <p:txStyles>
    <p:titleStyle>
      <a:lvl1pPr algn="l" defTabSz="685766" rtl="0" eaLnBrk="1" latinLnBrk="0" hangingPunct="1">
        <a:lnSpc>
          <a:spcPct val="90000"/>
        </a:lnSpc>
        <a:spcBef>
          <a:spcPct val="0"/>
        </a:spcBef>
        <a:buNone/>
        <a:defRPr sz="40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5666" name="Rectangle 1026">
            <a:extLst>
              <a:ext uri="{FF2B5EF4-FFF2-40B4-BE49-F238E27FC236}">
                <a16:creationId xmlns:a16="http://schemas.microsoft.com/office/drawing/2014/main" id="{767842EF-2E87-9649-8E4C-4EF07515E69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25667" name="Rectangle 1027">
            <a:extLst>
              <a:ext uri="{FF2B5EF4-FFF2-40B4-BE49-F238E27FC236}">
                <a16:creationId xmlns:a16="http://schemas.microsoft.com/office/drawing/2014/main" id="{7F46E882-405C-294F-A176-5EB4B6E5E8E2}"/>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955FDDD-00C5-1D4C-912E-1BDB0E3BD33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2C1267A1-BE40-C34F-A587-D92B7D4A5D5B}"/>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B1C60925-3F6D-0244-A63C-8428EA4EFD07}" type="slidenum">
              <a:rPr lang="en-US" altLang="en-US"/>
              <a:pPr>
                <a:defRPr/>
              </a:pPr>
              <a:t>‹#›</a:t>
            </a:fld>
            <a:endParaRPr lang="en-US" altLang="en-US"/>
          </a:p>
        </p:txBody>
      </p:sp>
      <p:sp>
        <p:nvSpPr>
          <p:cNvPr id="625670" name="Line 1032">
            <a:extLst>
              <a:ext uri="{FF2B5EF4-FFF2-40B4-BE49-F238E27FC236}">
                <a16:creationId xmlns:a16="http://schemas.microsoft.com/office/drawing/2014/main" id="{BEFE2080-76AE-4B40-AEAD-392FD767B10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5671" name="Line 1033">
            <a:extLst>
              <a:ext uri="{FF2B5EF4-FFF2-40B4-BE49-F238E27FC236}">
                <a16:creationId xmlns:a16="http://schemas.microsoft.com/office/drawing/2014/main" id="{23A53299-EA82-2047-A09E-6BA500656893}"/>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219434480"/>
      </p:ext>
    </p:extLst>
  </p:cSld>
  <p:clrMap bg1="lt1" tx1="dk1" bg2="lt2" tx2="dk2" accent1="accent1" accent2="accent2" accent3="accent3" accent4="accent4" accent5="accent5" accent6="accent6" hlink="hlink" folHlink="folHlink"/>
  <p:sldLayoutIdLst>
    <p:sldLayoutId id="2147490121" r:id="rId1"/>
    <p:sldLayoutId id="2147490122" r:id="rId2"/>
    <p:sldLayoutId id="2147490123" r:id="rId3"/>
    <p:sldLayoutId id="2147490124" r:id="rId4"/>
    <p:sldLayoutId id="2147490125" r:id="rId5"/>
    <p:sldLayoutId id="2147490126" r:id="rId6"/>
    <p:sldLayoutId id="2147490127" r:id="rId7"/>
    <p:sldLayoutId id="2147490128" r:id="rId8"/>
    <p:sldLayoutId id="2147490129" r:id="rId9"/>
    <p:sldLayoutId id="2147490130" r:id="rId10"/>
    <p:sldLayoutId id="2147490131" r:id="rId11"/>
    <p:sldLayoutId id="2147490132"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defRPr>
            </a:lvl1pPr>
          </a:lstStyle>
          <a:p>
            <a:pPr>
              <a:defRPr/>
            </a:pPr>
            <a:fld id="{F4A8B300-57DC-AA40-A8ED-06B05AC83B03}" type="slidenum">
              <a:rPr lang="en-US" altLang="en-US"/>
              <a:pPr>
                <a:defRPr/>
              </a:pPr>
              <a:t>‹#›</a:t>
            </a:fld>
            <a:endParaRPr lang="en-US" altLang="en-US"/>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822472172"/>
      </p:ext>
    </p:extLst>
  </p:cSld>
  <p:clrMap bg1="lt1" tx1="dk1" bg2="lt2" tx2="dk2" accent1="accent1" accent2="accent2" accent3="accent3" accent4="accent4" accent5="accent5" accent6="accent6" hlink="hlink" folHlink="folHlink"/>
  <p:sldLayoutIdLst>
    <p:sldLayoutId id="2147490150" r:id="rId1"/>
    <p:sldLayoutId id="2147490151" r:id="rId2"/>
    <p:sldLayoutId id="2147490152" r:id="rId3"/>
    <p:sldLayoutId id="2147490153" r:id="rId4"/>
    <p:sldLayoutId id="2147490154" r:id="rId5"/>
    <p:sldLayoutId id="2147490155" r:id="rId6"/>
    <p:sldLayoutId id="2147490156" r:id="rId7"/>
    <p:sldLayoutId id="2147490157" r:id="rId8"/>
    <p:sldLayoutId id="2147490158" r:id="rId9"/>
    <p:sldLayoutId id="2147490159" r:id="rId10"/>
    <p:sldLayoutId id="2147490160" r:id="rId11"/>
    <p:sldLayoutId id="214749016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6/20/25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2275397947"/>
      </p:ext>
    </p:extLst>
  </p:cSld>
  <p:clrMap bg1="lt1" tx1="dk1" bg2="lt2" tx2="dk2" accent1="accent1" accent2="accent2" accent3="accent3" accent4="accent4" accent5="accent5" accent6="accent6" hlink="hlink" folHlink="folHlink"/>
  <p:sldLayoutIdLst>
    <p:sldLayoutId id="2147490166" r:id="rId1"/>
    <p:sldLayoutId id="214749016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10.xml"/><Relationship Id="rId5" Type="http://schemas.openxmlformats.org/officeDocument/2006/relationships/hyperlink" Target="https://geraldofojunior.github.io/" TargetMode="Externa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11.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Layout" Target="../slideLayouts/slideLayout236.xml"/><Relationship Id="rId6" Type="http://schemas.openxmlformats.org/officeDocument/2006/relationships/chart" Target="../charts/chart1.xml"/><Relationship Id="rId5" Type="http://schemas.openxmlformats.org/officeDocument/2006/relationships/image" Target="../media/image28.pn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hyperlink" Target="https://people.inf.ethz.ch/omutlu/pub/Tesseract_50YearsOfISCA-Retrospective_isca23.pdf" TargetMode="External"/><Relationship Id="rId3" Type="http://schemas.openxmlformats.org/officeDocument/2006/relationships/hyperlink" Target="http://www.ece.cmu.edu/calcm/isca2015/" TargetMode="External"/><Relationship Id="rId7" Type="http://schemas.openxmlformats.org/officeDocument/2006/relationships/hyperlink" Target="https://people.inf.ethz.ch/omutlu/pub/tesseract-pim-architecture-for-graph-processing_isca15-lightning-talk.pdf" TargetMode="External"/><Relationship Id="rId2" Type="http://schemas.openxmlformats.org/officeDocument/2006/relationships/hyperlink" Target="https://people.inf.ethz.ch/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hyperlink" Target="https://people.inf.ethz.ch/omutlu/pub/tesseract-pim-architecture-for-graph-processing_isca15-lightning-talk.pptx" TargetMode="External"/><Relationship Id="rId5" Type="http://schemas.openxmlformats.org/officeDocument/2006/relationships/hyperlink" Target="https://people.inf.ethz.ch/omutlu/pub/tesseract-pim-architecture-for-graph-processing_isca15-talk.pdf" TargetMode="External"/><Relationship Id="rId10" Type="http://schemas.openxmlformats.org/officeDocument/2006/relationships/image" Target="../media/image22.png"/><Relationship Id="rId4" Type="http://schemas.openxmlformats.org/officeDocument/2006/relationships/hyperlink" Target="https://people.inf.ethz.ch/omutlu/pub/tesseract-pim-architecture-for-graph-processing_isca15-talk.pptx" TargetMode="External"/><Relationship Id="rId9" Type="http://schemas.openxmlformats.org/officeDocument/2006/relationships/hyperlink" Target="https://sites.coecis.cornell.edu/isca50retrospectiv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11.xml"/></Relationships>
</file>

<file path=ppt/slides/_rels/slide17.xml.rels><?xml version="1.0" encoding="UTF-8" standalone="yes"?>
<Relationships xmlns="http://schemas.openxmlformats.org/package/2006/relationships"><Relationship Id="rId3" Type="http://schemas.openxmlformats.org/officeDocument/2006/relationships/hyperlink" Target="https://www.anandtech.com/show/14750/hot-chips-31-analysis-inmemory-processing-by-upmem" TargetMode="External"/><Relationship Id="rId2" Type="http://schemas.openxmlformats.org/officeDocument/2006/relationships/image" Target="../media/image31.tiff"/><Relationship Id="rId1" Type="http://schemas.openxmlformats.org/officeDocument/2006/relationships/slideLayout" Target="../slideLayouts/slideLayout699.xml"/><Relationship Id="rId6" Type="http://schemas.openxmlformats.org/officeDocument/2006/relationships/image" Target="../media/image1.png"/><Relationship Id="rId5" Type="http://schemas.openxmlformats.org/officeDocument/2006/relationships/image" Target="../media/image32.tiff"/><Relationship Id="rId4" Type="http://schemas.openxmlformats.org/officeDocument/2006/relationships/hyperlink" Target="https://www.upmem.com/video-upmem-presenting-its-true-processing-in-memory-solution-hot-chips-2019/"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49.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4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23.xml"/></Relationships>
</file>

<file path=ppt/slides/_rels/slide2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9.xml"/><Relationship Id="rId1" Type="http://schemas.openxmlformats.org/officeDocument/2006/relationships/slideLayout" Target="../slideLayouts/slideLayout649.xml"/></Relationships>
</file>

<file path=ppt/slides/_rels/slide2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0.xml"/><Relationship Id="rId1" Type="http://schemas.openxmlformats.org/officeDocument/2006/relationships/slideLayout" Target="../slideLayouts/slideLayout649.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22.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9.emf"/><Relationship Id="rId7" Type="http://schemas.openxmlformats.org/officeDocument/2006/relationships/image" Target="../media/image43.emf"/><Relationship Id="rId12" Type="http://schemas.openxmlformats.org/officeDocument/2006/relationships/image" Target="../media/image48.emf"/><Relationship Id="rId2" Type="http://schemas.openxmlformats.org/officeDocument/2006/relationships/notesSlide" Target="../notesSlides/notesSlide11.xml"/><Relationship Id="rId1" Type="http://schemas.openxmlformats.org/officeDocument/2006/relationships/slideLayout" Target="../slideLayouts/slideLayout649.xml"/><Relationship Id="rId6" Type="http://schemas.openxmlformats.org/officeDocument/2006/relationships/image" Target="../media/image42.emf"/><Relationship Id="rId11" Type="http://schemas.openxmlformats.org/officeDocument/2006/relationships/image" Target="../media/image47.emf"/><Relationship Id="rId5" Type="http://schemas.openxmlformats.org/officeDocument/2006/relationships/image" Target="../media/image41.emf"/><Relationship Id="rId10" Type="http://schemas.openxmlformats.org/officeDocument/2006/relationships/image" Target="../media/image46.emf"/><Relationship Id="rId4" Type="http://schemas.openxmlformats.org/officeDocument/2006/relationships/image" Target="../media/image40.emf"/><Relationship Id="rId9" Type="http://schemas.openxmlformats.org/officeDocument/2006/relationships/image" Target="../media/image45.emf"/></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9.png"/><Relationship Id="rId1" Type="http://schemas.openxmlformats.org/officeDocument/2006/relationships/slideLayout" Target="../slideLayouts/slideLayout649.xml"/></Relationships>
</file>

<file path=ppt/slides/_rels/slide2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2.xml"/><Relationship Id="rId1" Type="http://schemas.openxmlformats.org/officeDocument/2006/relationships/slideLayout" Target="../slideLayouts/slideLayout649.xml"/><Relationship Id="rId4" Type="http://schemas.openxmlformats.org/officeDocument/2006/relationships/image" Target="../media/image51.emf"/></Relationships>
</file>

<file path=ppt/slides/_rels/slide2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649.xml"/></Relationships>
</file>

<file path=ppt/slides/_rels/slide2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3.xml"/><Relationship Id="rId1" Type="http://schemas.openxmlformats.org/officeDocument/2006/relationships/slideLayout" Target="../slideLayouts/slideLayout649.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649.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youtube.com/watch?v=Sscy1Wrr22A&amp;list=PL5Q2soXY2Zi9xidyIgBxUz7xRPS-wisBN&amp;index=26" TargetMode="External"/><Relationship Id="rId1" Type="http://schemas.openxmlformats.org/officeDocument/2006/relationships/slideLayout" Target="../slideLayouts/slideLayout236.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arxiv.org/pdf/2105.03814.pdf"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83.xml"/></Relationships>
</file>

<file path=ppt/slides/_rels/slide30.xml.rels><?xml version="1.0" encoding="UTF-8" standalone="yes"?>
<Relationships xmlns="http://schemas.openxmlformats.org/package/2006/relationships"><Relationship Id="rId3" Type="http://schemas.openxmlformats.org/officeDocument/2006/relationships/hyperlink" Target="https://arxiv.org/pdf/2207.07886.pdf" TargetMode="External"/><Relationship Id="rId7" Type="http://schemas.openxmlformats.org/officeDocument/2006/relationships/image" Target="../media/image59.png"/><Relationship Id="rId2" Type="http://schemas.openxmlformats.org/officeDocument/2006/relationships/hyperlink" Target="https://arxiv.org/pdf/2105.03814.pdf" TargetMode="External"/><Relationship Id="rId1" Type="http://schemas.openxmlformats.org/officeDocument/2006/relationships/slideLayout" Target="../slideLayouts/slideLayout570.xml"/><Relationship Id="rId6" Type="http://schemas.openxmlformats.org/officeDocument/2006/relationships/hyperlink" Target="https://www.youtube.com/watch?v=nphV36SrysA" TargetMode="External"/><Relationship Id="rId5" Type="http://schemas.openxmlformats.org/officeDocument/2006/relationships/image" Target="../media/image58.pn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8" Type="http://schemas.openxmlformats.org/officeDocument/2006/relationships/hyperlink" Target="https://www.youtube.com/watch?v=nphV36SrysA&amp;list=PL5Q2soXY2Zi8D_5MGV6EnXEJHnV2YFBJl&amp;index=65" TargetMode="External"/><Relationship Id="rId3" Type="http://schemas.openxmlformats.org/officeDocument/2006/relationships/hyperlink" Target="https://sites.google.com/umn.edu/cut-2021/home" TargetMode="External"/><Relationship Id="rId7" Type="http://schemas.openxmlformats.org/officeDocument/2006/relationships/hyperlink" Target="https://people.inf.ethz.ch/omutlu/pub/Benchmarking-Memory-Centric-Computing-Systems_cut21-talk.pdf" TargetMode="External"/><Relationship Id="rId2" Type="http://schemas.openxmlformats.org/officeDocument/2006/relationships/hyperlink" Target="https://people.inf.ethz.ch/omutlu/pub/Benchmarking-Memory-Centric-Computing-Systems_cut21.pdf" TargetMode="External"/><Relationship Id="rId1" Type="http://schemas.openxmlformats.org/officeDocument/2006/relationships/slideLayout" Target="../slideLayouts/slideLayout456.xml"/><Relationship Id="rId6" Type="http://schemas.openxmlformats.org/officeDocument/2006/relationships/hyperlink" Target="https://people.inf.ethz.ch/omutlu/pub/Benchmarking-Memory-Centric-Computing-Systems_cut21-talk.pptx" TargetMode="External"/><Relationship Id="rId11" Type="http://schemas.openxmlformats.org/officeDocument/2006/relationships/image" Target="../media/image1.png"/><Relationship Id="rId5" Type="http://schemas.openxmlformats.org/officeDocument/2006/relationships/hyperlink" Target="https://github.com/CMU-SAFARI/prim-benchmarks" TargetMode="External"/><Relationship Id="rId10" Type="http://schemas.openxmlformats.org/officeDocument/2006/relationships/image" Target="../media/image60.png"/><Relationship Id="rId4" Type="http://schemas.openxmlformats.org/officeDocument/2006/relationships/hyperlink" Target="https://arxiv.org/abs/2110.01709" TargetMode="External"/><Relationship Id="rId9" Type="http://schemas.openxmlformats.org/officeDocument/2006/relationships/hyperlink" Target="https://www.youtube.com/watch?v=SrFD_u46EDA&amp;list=PL5Q2soXY2Zi8_VVChACnON4sfh2bJ5IrD&amp;index=152"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649.xml"/><Relationship Id="rId5" Type="http://schemas.openxmlformats.org/officeDocument/2006/relationships/hyperlink" Target="https://github.com/CMU-SAFARI/prim-benchmarks" TargetMode="External"/><Relationship Id="rId4" Type="http://schemas.openxmlformats.org/officeDocument/2006/relationships/hyperlink" Target="https://arxiv.org/pdf/2105.03814.pdf"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49.xml"/></Relationships>
</file>

<file path=ppt/slides/_rels/slide34.xml.rels><?xml version="1.0" encoding="UTF-8" standalone="yes"?>
<Relationships xmlns="http://schemas.openxmlformats.org/package/2006/relationships"><Relationship Id="rId3" Type="http://schemas.openxmlformats.org/officeDocument/2006/relationships/hyperlink" Target="https://github.com/CMU-SAFARI/prim-benchmarks" TargetMode="External"/><Relationship Id="rId2" Type="http://schemas.openxmlformats.org/officeDocument/2006/relationships/notesSlide" Target="../notesSlides/notesSlide16.xml"/><Relationship Id="rId1" Type="http://schemas.openxmlformats.org/officeDocument/2006/relationships/slideLayout" Target="../slideLayouts/slideLayout649.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D8Hjy2iU9l4&amp;list=PL5Q2soXY2Zi_tOTAYm--dYByNPL7JhwR9" TargetMode="External"/><Relationship Id="rId2" Type="http://schemas.openxmlformats.org/officeDocument/2006/relationships/image" Target="../media/image63.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youtube.com/watch?v=D8Hjy2iU9l4&amp;list=PL5Q2soXY2Zi_tOTAYm--dYByNPL7JhwR9" TargetMode="External"/><Relationship Id="rId1" Type="http://schemas.openxmlformats.org/officeDocument/2006/relationships/slideLayout" Target="../slideLayouts/slideLayout236.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youtube.com/watch?v=Pp9jSU2b9oM&amp;list=PL5Q2soXY2Zi8_VVChACnON4sfh2bJ5IrD&amp;index=159" TargetMode="External"/><Relationship Id="rId1" Type="http://schemas.openxmlformats.org/officeDocument/2006/relationships/slideLayout" Target="../slideLayouts/slideLayout236.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hyperlink" Target="https://ispass.org/ispass2023/" TargetMode="External"/><Relationship Id="rId2" Type="http://schemas.openxmlformats.org/officeDocument/2006/relationships/hyperlink" Target="https://arxiv.org/pdf/2207.07886.pdf" TargetMode="Externa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hyperlink" Target="https://github.com/CMU-SAFARI/pim-ml" TargetMode="External"/><Relationship Id="rId4" Type="http://schemas.openxmlformats.org/officeDocument/2006/relationships/hyperlink" Target="https://arxiv.org/abs/2207.07886"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arxiv.org/pdf/2206.06022.pdf" TargetMode="External"/><Relationship Id="rId2" Type="http://schemas.openxmlformats.org/officeDocument/2006/relationships/notesSlide" Target="../notesSlides/notesSlide17.xml"/><Relationship Id="rId1" Type="http://schemas.openxmlformats.org/officeDocument/2006/relationships/slideLayout" Target="../slideLayouts/slideLayout649.xml"/><Relationship Id="rId5" Type="http://schemas.openxmlformats.org/officeDocument/2006/relationships/image" Target="../media/image68.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99.xml"/><Relationship Id="rId6" Type="http://schemas.openxmlformats.org/officeDocument/2006/relationships/image" Target="../media/image1.png"/><Relationship Id="rId5" Type="http://schemas.openxmlformats.org/officeDocument/2006/relationships/image" Target="../media/image21.emf"/><Relationship Id="rId4" Type="http://schemas.openxmlformats.org/officeDocument/2006/relationships/image" Target="../media/image20.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49.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s://www.youtube.com/watch?v=qeukNs5XI3g&amp;t=11226s" TargetMode="External"/><Relationship Id="rId1" Type="http://schemas.openxmlformats.org/officeDocument/2006/relationships/slideLayout" Target="../slideLayouts/slideLayout649.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arxiv.org/pdf/2201.05072.pdf" TargetMode="External"/><Relationship Id="rId1" Type="http://schemas.openxmlformats.org/officeDocument/2006/relationships/slideLayout" Target="../slideLayouts/slideLayout2.xml"/><Relationship Id="rId5" Type="http://schemas.openxmlformats.org/officeDocument/2006/relationships/hyperlink" Target="https://www.youtube.com/watch?v=5kaOsJKlGrE" TargetMode="External"/><Relationship Id="rId4" Type="http://schemas.openxmlformats.org/officeDocument/2006/relationships/hyperlink" Target="https://github.com/CMU-SAFARI/SparseP"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www.youtube.com/watch?v=lqqf4eaaEE4" TargetMode="External"/><Relationship Id="rId3" Type="http://schemas.openxmlformats.org/officeDocument/2006/relationships/hyperlink" Target="https://ispass.org/ispass2023/" TargetMode="External"/><Relationship Id="rId7" Type="http://schemas.openxmlformats.org/officeDocument/2006/relationships/hyperlink" Target="https://github.com/CMU-SAFARI/transpimlib" TargetMode="External"/><Relationship Id="rId2" Type="http://schemas.openxmlformats.org/officeDocument/2006/relationships/hyperlink" Target="https://people.inf.ethz.ch/omutlu/pub/TransPIMLib_ispass23.pdf" TargetMode="External"/><Relationship Id="rId1" Type="http://schemas.openxmlformats.org/officeDocument/2006/relationships/slideLayout" Target="../slideLayouts/slideLayout2.xml"/><Relationship Id="rId6" Type="http://schemas.openxmlformats.org/officeDocument/2006/relationships/hyperlink" Target="https://people.inf.ethz.ch/omutlu/pub/MLonUPMEM-PIM_ispass23-talk.pdf" TargetMode="External"/><Relationship Id="rId5" Type="http://schemas.openxmlformats.org/officeDocument/2006/relationships/hyperlink" Target="https://people.inf.ethz.ch/omutlu/pub/TransPIMLib_ispass23-talk.pptx" TargetMode="External"/><Relationship Id="rId10" Type="http://schemas.openxmlformats.org/officeDocument/2006/relationships/image" Target="../media/image71.png"/><Relationship Id="rId4" Type="http://schemas.openxmlformats.org/officeDocument/2006/relationships/hyperlink" Target="https://arxiv.org/abs/2304.01951" TargetMode="External"/><Relationship Id="rId9" Type="http://schemas.openxmlformats.org/officeDocument/2006/relationships/hyperlink" Target="https://arxiv.org/pdf/2304.01951.pdf"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7" Type="http://schemas.openxmlformats.org/officeDocument/2006/relationships/image" Target="../media/image72.png"/><Relationship Id="rId2" Type="http://schemas.openxmlformats.org/officeDocument/2006/relationships/hyperlink" Target="https://arxiv.org/pdf/2208.01243.pdf" TargetMode="External"/><Relationship Id="rId1" Type="http://schemas.openxmlformats.org/officeDocument/2006/relationships/slideLayout" Target="../slideLayouts/slideLayout2.xml"/><Relationship Id="rId6" Type="http://schemas.openxmlformats.org/officeDocument/2006/relationships/hyperlink" Target="https://github.com/CMU-SAFARI/alignment-in-memory" TargetMode="External"/><Relationship Id="rId5" Type="http://schemas.openxmlformats.org/officeDocument/2006/relationships/hyperlink" Target="https://arxiv.org/abs/2208.01243" TargetMode="External"/><Relationship Id="rId4" Type="http://schemas.openxmlformats.org/officeDocument/2006/relationships/hyperlink" Target="https://doi.org/10.1093/bioinformatics/btad155"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people.inf.ethz.ch/omutlu/pub/HEonRealPIM_iiswc23-poster.pdf" TargetMode="External"/><Relationship Id="rId3" Type="http://schemas.openxmlformats.org/officeDocument/2006/relationships/hyperlink" Target="https://iiswc.org/iiswc2023/" TargetMode="External"/><Relationship Id="rId7" Type="http://schemas.openxmlformats.org/officeDocument/2006/relationships/hyperlink" Target="https://people.inf.ethz.ch/omutlu/pub/HEonRealPIM_iiswc23-poster.pptx" TargetMode="External"/><Relationship Id="rId2" Type="http://schemas.openxmlformats.org/officeDocument/2006/relationships/hyperlink" Target="https://people.inf.ethz.ch/omutlu/pub/HEonRealPIM_iiswc23.pdf" TargetMode="External"/><Relationship Id="rId1" Type="http://schemas.openxmlformats.org/officeDocument/2006/relationships/slideLayout" Target="../slideLayouts/slideLayout2.xml"/><Relationship Id="rId6" Type="http://schemas.openxmlformats.org/officeDocument/2006/relationships/hyperlink" Target="https://people.inf.ethz.ch/omutlu/pub/HEonRealPIM_iiswc23-lightning-talk.pdf" TargetMode="External"/><Relationship Id="rId5" Type="http://schemas.openxmlformats.org/officeDocument/2006/relationships/hyperlink" Target="https://people.inf.ethz.ch/omutlu/pub/HEonRealPIM_iiswc23-lightning-talk.pptx" TargetMode="External"/><Relationship Id="rId10" Type="http://schemas.openxmlformats.org/officeDocument/2006/relationships/image" Target="../media/image73.png"/><Relationship Id="rId4" Type="http://schemas.openxmlformats.org/officeDocument/2006/relationships/hyperlink" Target="https://arxiv.org/abs/2309.06545" TargetMode="External"/><Relationship Id="rId9" Type="http://schemas.openxmlformats.org/officeDocument/2006/relationships/hyperlink" Target="https://arxiv.org/pdf/2309.06545.pdf"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ispass.org/ispass2024/" TargetMode="External"/><Relationship Id="rId7" Type="http://schemas.openxmlformats.org/officeDocument/2006/relationships/image" Target="../media/image74.png"/><Relationship Id="rId2" Type="http://schemas.openxmlformats.org/officeDocument/2006/relationships/hyperlink" Target="https://arxiv.org/pdf/2405.03967" TargetMode="External"/><Relationship Id="rId1" Type="http://schemas.openxmlformats.org/officeDocument/2006/relationships/slideLayout" Target="../slideLayouts/slideLayout570.xml"/><Relationship Id="rId6" Type="http://schemas.openxmlformats.org/officeDocument/2006/relationships/hyperlink" Target="https://arxiv.org/abs/2405.03967" TargetMode="External"/><Relationship Id="rId5" Type="http://schemas.openxmlformats.org/officeDocument/2006/relationships/hyperlink" Target="https://safari.ethz.ch/wp-content/uploads/UPMEM_Kailash_2024.pdf" TargetMode="External"/><Relationship Id="rId4" Type="http://schemas.openxmlformats.org/officeDocument/2006/relationships/hyperlink" Target="https://safari.ethz.ch/wp-content/uploads/UPMEM_Kailash_2024.pptx"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arxiv.org/pdf/2404.07164" TargetMode="Externa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hyperlink" Target="https://arxiv.org/abs/2404.07164"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arxiv.org/pdf/2402.16731"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arxiv.org/pdf/2201.05072.pdf" TargetMode="External"/><Relationship Id="rId1" Type="http://schemas.openxmlformats.org/officeDocument/2006/relationships/slideLayout" Target="../slideLayouts/slideLayout2.xml"/><Relationship Id="rId5" Type="http://schemas.openxmlformats.org/officeDocument/2006/relationships/hyperlink" Target="https://www.youtube.com/watch?v=5kaOsJKlGrE" TargetMode="External"/><Relationship Id="rId4" Type="http://schemas.openxmlformats.org/officeDocument/2006/relationships/hyperlink" Target="https://github.com/CMU-SAFARI/Sparse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11.xml"/></Relationships>
</file>

<file path=ppt/slides/_rels/slide5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bioinformatics.oxfordjournals.org/" TargetMode="External"/><Relationship Id="rId7" Type="http://schemas.openxmlformats.org/officeDocument/2006/relationships/image" Target="../media/image72.png"/><Relationship Id="rId2" Type="http://schemas.openxmlformats.org/officeDocument/2006/relationships/hyperlink" Target="https://arxiv.org/pdf/2208.01243.pdf" TargetMode="External"/><Relationship Id="rId1" Type="http://schemas.openxmlformats.org/officeDocument/2006/relationships/slideLayout" Target="../slideLayouts/slideLayout456.xml"/><Relationship Id="rId6" Type="http://schemas.openxmlformats.org/officeDocument/2006/relationships/hyperlink" Target="https://github.com/CMU-SAFARI/alignment-in-memory" TargetMode="External"/><Relationship Id="rId5" Type="http://schemas.openxmlformats.org/officeDocument/2006/relationships/hyperlink" Target="https://arxiv.org/abs/2208.01243" TargetMode="External"/><Relationship Id="rId4" Type="http://schemas.openxmlformats.org/officeDocument/2006/relationships/hyperlink" Target="https://doi.org/10.1093/bioinformatics/btad155"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ithub.com/CMU-SAFARI/alignment-in-memory" TargetMode="External"/><Relationship Id="rId1" Type="http://schemas.openxmlformats.org/officeDocument/2006/relationships/slideLayout" Target="../slideLayouts/slideLayout467.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56.xml"/></Relationships>
</file>

<file path=ppt/slides/_rels/slide53.xml.rels><?xml version="1.0" encoding="UTF-8" standalone="yes"?>
<Relationships xmlns="http://schemas.openxmlformats.org/package/2006/relationships"><Relationship Id="rId3" Type="http://schemas.openxmlformats.org/officeDocument/2006/relationships/hyperlink" Target="https://news.samsung.com/global/samsung-develops-industrys-first-high-bandwidth-memory-with-ai-processing-power" TargetMode="External"/><Relationship Id="rId2" Type="http://schemas.openxmlformats.org/officeDocument/2006/relationships/image" Target="../media/image77.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9.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2.png"/><Relationship Id="rId1" Type="http://schemas.openxmlformats.org/officeDocument/2006/relationships/slideLayout" Target="../slideLayouts/slideLayout456.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png"/><Relationship Id="rId1" Type="http://schemas.openxmlformats.org/officeDocument/2006/relationships/slideLayout" Target="../slideLayouts/slideLayout456.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4.png"/><Relationship Id="rId1" Type="http://schemas.openxmlformats.org/officeDocument/2006/relationships/slideLayout" Target="../slideLayouts/slideLayout456.xml"/></Relationships>
</file>

<file path=ppt/slides/_rels/slide6.xml.rels><?xml version="1.0" encoding="UTF-8" standalone="yes"?>
<Relationships xmlns="http://schemas.openxmlformats.org/package/2006/relationships"><Relationship Id="rId8" Type="http://schemas.openxmlformats.org/officeDocument/2006/relationships/hyperlink" Target="https://people.inf.ethz.ch/omutlu/pub/Tesseract_50YearsOfISCA-Retrospective_isca23.pdf" TargetMode="External"/><Relationship Id="rId3" Type="http://schemas.openxmlformats.org/officeDocument/2006/relationships/hyperlink" Target="http://www.ece.cmu.edu/calcm/isca2015/" TargetMode="External"/><Relationship Id="rId7" Type="http://schemas.openxmlformats.org/officeDocument/2006/relationships/hyperlink" Target="https://people.inf.ethz.ch/omutlu/pub/tesseract-pim-architecture-for-graph-processing_isca15-lightning-talk.pdf" TargetMode="External"/><Relationship Id="rId2" Type="http://schemas.openxmlformats.org/officeDocument/2006/relationships/hyperlink" Target="https://people.inf.ethz.ch/omutlu/pub/tesseract-pim-architecture-for-graph-processing_isca15.pdf" TargetMode="External"/><Relationship Id="rId1" Type="http://schemas.openxmlformats.org/officeDocument/2006/relationships/slideLayout" Target="../slideLayouts/slideLayout711.xml"/><Relationship Id="rId6" Type="http://schemas.openxmlformats.org/officeDocument/2006/relationships/hyperlink" Target="https://people.inf.ethz.ch/omutlu/pub/tesseract-pim-architecture-for-graph-processing_isca15-lightning-talk.pptx" TargetMode="External"/><Relationship Id="rId11" Type="http://schemas.openxmlformats.org/officeDocument/2006/relationships/image" Target="../media/image1.png"/><Relationship Id="rId5" Type="http://schemas.openxmlformats.org/officeDocument/2006/relationships/hyperlink" Target="https://people.inf.ethz.ch/omutlu/pub/tesseract-pim-architecture-for-graph-processing_isca15-talk.pdf" TargetMode="External"/><Relationship Id="rId10" Type="http://schemas.openxmlformats.org/officeDocument/2006/relationships/image" Target="../media/image22.png"/><Relationship Id="rId4" Type="http://schemas.openxmlformats.org/officeDocument/2006/relationships/hyperlink" Target="https://people.inf.ethz.ch/omutlu/pub/tesseract-pim-architecture-for-graph-processing_isca15-talk.pptx" TargetMode="External"/><Relationship Id="rId9" Type="http://schemas.openxmlformats.org/officeDocument/2006/relationships/hyperlink" Target="https://sites.coecis.cornell.edu/isca50retrospective/"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7.png"/><Relationship Id="rId1" Type="http://schemas.openxmlformats.org/officeDocument/2006/relationships/slideLayout" Target="../slideLayouts/slideLayout456.xml"/></Relationships>
</file>

<file path=ppt/slides/_rels/slide62.xml.rels><?xml version="1.0" encoding="UTF-8" standalone="yes"?>
<Relationships xmlns="http://schemas.openxmlformats.org/package/2006/relationships"><Relationship Id="rId3" Type="http://schemas.openxmlformats.org/officeDocument/2006/relationships/hyperlink" Target="https://developer.nvidia.com/blog/nvidia-ampere-architecture-in-depth/" TargetMode="External"/><Relationship Id="rId2" Type="http://schemas.openxmlformats.org/officeDocument/2006/relationships/notesSlide" Target="../notesSlides/notesSlide19.xml"/><Relationship Id="rId1" Type="http://schemas.openxmlformats.org/officeDocument/2006/relationships/slideLayout" Target="../slideLayouts/slideLayout456.xml"/><Relationship Id="rId5" Type="http://schemas.openxmlformats.org/officeDocument/2006/relationships/image" Target="../media/image1.png"/><Relationship Id="rId4" Type="http://schemas.openxmlformats.org/officeDocument/2006/relationships/image" Target="../media/image88.emf"/></Relationships>
</file>

<file path=ppt/slides/_rels/slide63.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456.xml"/><Relationship Id="rId6" Type="http://schemas.openxmlformats.org/officeDocument/2006/relationships/image" Target="../media/image1.png"/><Relationship Id="rId5" Type="http://schemas.openxmlformats.org/officeDocument/2006/relationships/hyperlink" Target="https://developer.nvidia.com/blog/nvidia-ampere-architecture-in-depth/" TargetMode="External"/><Relationship Id="rId4" Type="http://schemas.openxmlformats.org/officeDocument/2006/relationships/image" Target="../media/image91.emf"/></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456.xml"/></Relationships>
</file>

<file path=ppt/slides/_rels/slide65.xml.rels><?xml version="1.0" encoding="UTF-8" standalone="yes"?>
<Relationships xmlns="http://schemas.openxmlformats.org/package/2006/relationships"><Relationship Id="rId3" Type="http://schemas.openxmlformats.org/officeDocument/2006/relationships/hyperlink" Target="https://people.inf.ethz.ch/omutlu/pub/NERO-near-memory-stencil-acceleration-for-weather_fpl20.pdf" TargetMode="External"/><Relationship Id="rId2" Type="http://schemas.openxmlformats.org/officeDocument/2006/relationships/notesSlide" Target="../notesSlides/notesSlide21.xml"/><Relationship Id="rId1" Type="http://schemas.openxmlformats.org/officeDocument/2006/relationships/slideLayout" Target="../slideLayouts/slideLayout456.xml"/><Relationship Id="rId5" Type="http://schemas.openxmlformats.org/officeDocument/2006/relationships/image" Target="../media/image92.png"/><Relationship Id="rId4" Type="http://schemas.openxmlformats.org/officeDocument/2006/relationships/hyperlink" Target="https://www.fpl2020.org/"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2.xml"/><Relationship Id="rId1" Type="http://schemas.openxmlformats.org/officeDocument/2006/relationships/slideLayout" Target="../slideLayouts/slideLayout456.xml"/><Relationship Id="rId4" Type="http://schemas.openxmlformats.org/officeDocument/2006/relationships/image" Target="../media/image94.jpeg"/></Relationships>
</file>

<file path=ppt/slides/_rels/slide6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456.xml"/></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4.xml"/><Relationship Id="rId1" Type="http://schemas.openxmlformats.org/officeDocument/2006/relationships/slideLayout" Target="../slideLayouts/slideLayout456.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456.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pactconf.org/" TargetMode="External"/><Relationship Id="rId7" Type="http://schemas.openxmlformats.org/officeDocument/2006/relationships/image" Target="../media/image23.png"/><Relationship Id="rId2" Type="http://schemas.openxmlformats.org/officeDocument/2006/relationships/hyperlink" Target="https://people.inf.ethz.ch/omutlu/pub/Google-neural-networks-for-edge-devices-Mensa-Framework_pact21.pdf" TargetMode="External"/><Relationship Id="rId1" Type="http://schemas.openxmlformats.org/officeDocument/2006/relationships/slideLayout" Target="../slideLayouts/slideLayout711.xml"/><Relationship Id="rId6" Type="http://schemas.openxmlformats.org/officeDocument/2006/relationships/hyperlink" Target="https://www.youtube.com/watch?v=A5gxjDbLRAs&amp;list=PL5Q2soXY2Zi8_VVChACnON4sfh2bJ5IrD&amp;index=178" TargetMode="External"/><Relationship Id="rId5" Type="http://schemas.openxmlformats.org/officeDocument/2006/relationships/hyperlink" Target="https://people.inf.ethz.ch/omutlu/pub/Google-neural-networks-for-edge-devices-Mensa-Framework_pact21-talk.pdf" TargetMode="External"/><Relationship Id="rId4" Type="http://schemas.openxmlformats.org/officeDocument/2006/relationships/hyperlink" Target="https://people.inf.ethz.ch/omutlu/pub/Google-neural-networks-for-edge-devices-Mensa-Framework_pact21-talk.pptx"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s://news.samsung.com/global/samsung-brings-in-memory-processing-power-to-wider-range-of-applications" TargetMode="External"/><Relationship Id="rId2" Type="http://schemas.openxmlformats.org/officeDocument/2006/relationships/notesSlide" Target="../notesSlides/notesSlide26.xml"/><Relationship Id="rId1" Type="http://schemas.openxmlformats.org/officeDocument/2006/relationships/slideLayout" Target="../slideLayouts/slideLayout456.xml"/><Relationship Id="rId6" Type="http://schemas.openxmlformats.org/officeDocument/2006/relationships/image" Target="../media/image1.png"/><Relationship Id="rId5" Type="http://schemas.openxmlformats.org/officeDocument/2006/relationships/image" Target="../media/image98.png"/><Relationship Id="rId4" Type="http://schemas.openxmlformats.org/officeDocument/2006/relationships/image" Target="../media/image97.png"/></Relationships>
</file>

<file path=ppt/slides/_rels/slide7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456.xml"/><Relationship Id="rId6" Type="http://schemas.openxmlformats.org/officeDocument/2006/relationships/image" Target="../media/image1.png"/><Relationship Id="rId5" Type="http://schemas.openxmlformats.org/officeDocument/2006/relationships/image" Target="../media/image102.tiff"/><Relationship Id="rId4" Type="http://schemas.openxmlformats.org/officeDocument/2006/relationships/image" Target="../media/image101.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3.emf"/><Relationship Id="rId1" Type="http://schemas.openxmlformats.org/officeDocument/2006/relationships/slideLayout" Target="../slideLayouts/slideLayout456.xml"/></Relationships>
</file>

<file path=ppt/slides/_rels/slide73.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27.xml"/><Relationship Id="rId1" Type="http://schemas.openxmlformats.org/officeDocument/2006/relationships/slideLayout" Target="../slideLayouts/slideLayout456.xml"/><Relationship Id="rId5" Type="http://schemas.openxmlformats.org/officeDocument/2006/relationships/image" Target="../media/image1.png"/><Relationship Id="rId4" Type="http://schemas.openxmlformats.org/officeDocument/2006/relationships/image" Target="../media/image105.emf"/></Relationships>
</file>

<file path=ppt/slides/_rels/slide7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hyperlink" Target="https://doi.org/10.1109/MM.2021.3097700"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s://doi.org/10.1109/AICAS54282.2022.9869896"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doi.org/10.1145/3533737.3535093"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s://youtu.be/SXdzQZAKG-Y"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youtu.be/2FMQg786GKs"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8" Type="http://schemas.openxmlformats.org/officeDocument/2006/relationships/image" Target="../media/image102.tiff"/><Relationship Id="rId3" Type="http://schemas.openxmlformats.org/officeDocument/2006/relationships/image" Target="../media/image30.png"/><Relationship Id="rId7" Type="http://schemas.openxmlformats.org/officeDocument/2006/relationships/image" Target="../media/image114.png"/><Relationship Id="rId2" Type="http://schemas.openxmlformats.org/officeDocument/2006/relationships/image" Target="../media/image29.png"/><Relationship Id="rId1" Type="http://schemas.openxmlformats.org/officeDocument/2006/relationships/slideLayout" Target="../slideLayouts/slideLayout456.xml"/><Relationship Id="rId6" Type="http://schemas.openxmlformats.org/officeDocument/2006/relationships/image" Target="../media/image113.jpeg"/><Relationship Id="rId5" Type="http://schemas.openxmlformats.org/officeDocument/2006/relationships/image" Target="../media/image112.jpeg"/><Relationship Id="rId10" Type="http://schemas.openxmlformats.org/officeDocument/2006/relationships/image" Target="../media/image1.png"/><Relationship Id="rId4" Type="http://schemas.openxmlformats.org/officeDocument/2006/relationships/image" Target="../media/image111.png"/><Relationship Id="rId9" Type="http://schemas.openxmlformats.org/officeDocument/2006/relationships/image" Target="../media/image115.png"/></Relationships>
</file>

<file path=ppt/slides/_rels/slide8.xml.rels><?xml version="1.0" encoding="UTF-8" standalone="yes"?>
<Relationships xmlns="http://schemas.openxmlformats.org/package/2006/relationships"><Relationship Id="rId8" Type="http://schemas.openxmlformats.org/officeDocument/2006/relationships/hyperlink" Target="https://people.inf.ethz.ch/omutlu/pub/Google-consumer-workloads-data-movement-and-PIM_asplos18-poster.pptx" TargetMode="External"/><Relationship Id="rId13" Type="http://schemas.openxmlformats.org/officeDocument/2006/relationships/image" Target="../media/image1.png"/><Relationship Id="rId3" Type="http://schemas.openxmlformats.org/officeDocument/2006/relationships/hyperlink" Target="https://www.asplos2018.org/" TargetMode="External"/><Relationship Id="rId7" Type="http://schemas.openxmlformats.org/officeDocument/2006/relationships/hyperlink" Target="https://people.inf.ethz.ch/omutlu/pub/Google-consumer-workloads-data-movement-and-PIM_asplos18-lightning-talk.pdf" TargetMode="External"/><Relationship Id="rId12" Type="http://schemas.openxmlformats.org/officeDocument/2006/relationships/image" Target="../media/image24.tiff"/><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711.xml"/><Relationship Id="rId6" Type="http://schemas.openxmlformats.org/officeDocument/2006/relationships/hyperlink" Target="https://people.inf.ethz.ch/omutlu/pub/Google-consumer-workloads-data-movement-and-PIM_asplos18-lightning-talk.pptx" TargetMode="External"/><Relationship Id="rId11" Type="http://schemas.openxmlformats.org/officeDocument/2006/relationships/hyperlink" Target="https://www.youtube.com/watch?v=OTB_72HYIn0" TargetMode="External"/><Relationship Id="rId5" Type="http://schemas.openxmlformats.org/officeDocument/2006/relationships/hyperlink" Target="https://people.inf.ethz.ch/omutlu/pub/Google-consumer-workloads-data-movement-and-PIM_asplos18-talk.pdf" TargetMode="External"/><Relationship Id="rId10" Type="http://schemas.openxmlformats.org/officeDocument/2006/relationships/hyperlink" Target="https://www.youtube.com/watch?v=pklgnQ3ejZ4" TargetMode="External"/><Relationship Id="rId4" Type="http://schemas.openxmlformats.org/officeDocument/2006/relationships/hyperlink" Target="https://people.inf.ethz.ch/omutlu/pub/Google-consumer-workloads-data-movement-and-PIM_asplos18-talk.pptx" TargetMode="External"/><Relationship Id="rId9" Type="http://schemas.openxmlformats.org/officeDocument/2006/relationships/hyperlink" Target="https://people.inf.ethz.ch/omutlu/pub/Google-consumer-workloads-data-movement-and-PIM_asplos18-poster.pdf"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456.xml"/></Relationships>
</file>

<file path=ppt/slides/_rels/slide81.xml.rels><?xml version="1.0" encoding="UTF-8" standalone="yes"?>
<Relationships xmlns="http://schemas.openxmlformats.org/package/2006/relationships"><Relationship Id="rId8" Type="http://schemas.openxmlformats.org/officeDocument/2006/relationships/hyperlink" Target="https://www.youtube.com/watch?v=HkMYuYMuZOg&amp;list=PL5Q2soXY2Zi8_VVChACnON4sfh2bJ5IrD&amp;index=161" TargetMode="External"/><Relationship Id="rId3" Type="http://schemas.openxmlformats.org/officeDocument/2006/relationships/hyperlink" Target="https://doi.org/10.1109/ACCESS.2021.3110993" TargetMode="External"/><Relationship Id="rId7" Type="http://schemas.openxmlformats.org/officeDocument/2006/relationships/hyperlink" Target="https://www.youtube.com/watch?v=GWideVyo0nM&amp;list=PL5Q2soXY2Zi8_VVChACnON4sfh2bJ5IrD&amp;index=156" TargetMode="External"/><Relationship Id="rId2" Type="http://schemas.openxmlformats.org/officeDocument/2006/relationships/hyperlink" Target="https://people.inf.ethz.ch/omutlu/pub/DAMOV-Bottleneck-Analysis-and-DataMovement-Benchmarks_arxiv21.pdf" TargetMode="External"/><Relationship Id="rId1" Type="http://schemas.openxmlformats.org/officeDocument/2006/relationships/slideLayout" Target="../slideLayouts/slideLayout456.xml"/><Relationship Id="rId6" Type="http://schemas.openxmlformats.org/officeDocument/2006/relationships/hyperlink" Target="https://github.com/CMU-SAFARI/DAMOV" TargetMode="External"/><Relationship Id="rId5" Type="http://schemas.openxmlformats.org/officeDocument/2006/relationships/hyperlink" Target="https://arxiv.org/pdf/2105.03725.pdf" TargetMode="External"/><Relationship Id="rId4" Type="http://schemas.openxmlformats.org/officeDocument/2006/relationships/hyperlink" Target="https://arxiv.org/abs/2105.03725" TargetMode="External"/><Relationship Id="rId9" Type="http://schemas.openxmlformats.org/officeDocument/2006/relationships/image" Target="../media/image116.png"/></Relationships>
</file>

<file path=ppt/slides/_rels/slide82.xml.rels><?xml version="1.0" encoding="UTF-8" standalone="yes"?>
<Relationships xmlns="http://schemas.openxmlformats.org/package/2006/relationships"><Relationship Id="rId3" Type="http://schemas.openxmlformats.org/officeDocument/2006/relationships/hyperlink" Target="https://github.com/CMU-SAFARI/DAMOV" TargetMode="External"/><Relationship Id="rId2" Type="http://schemas.openxmlformats.org/officeDocument/2006/relationships/notesSlide" Target="../notesSlides/notesSlide29.xml"/><Relationship Id="rId1" Type="http://schemas.openxmlformats.org/officeDocument/2006/relationships/slideLayout" Target="../slideLayouts/slideLayout456.xml"/></Relationships>
</file>

<file path=ppt/slides/_rels/slide8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456.xml"/></Relationships>
</file>

<file path=ppt/slides/_rels/slide8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1.xml"/><Relationship Id="rId1" Type="http://schemas.openxmlformats.org/officeDocument/2006/relationships/slideLayout" Target="../slideLayouts/slideLayout456.xml"/><Relationship Id="rId4" Type="http://schemas.openxmlformats.org/officeDocument/2006/relationships/hyperlink" Target="https://github.com/CMU-SAFARI/DAMOV"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s://www.youtube.com/watch?v=GWideVyo0nM&amp;list=PL5Q2soXY2Zi_tOTAYm--dYByNPL7JhwR9&amp;index=3" TargetMode="External"/><Relationship Id="rId1" Type="http://schemas.openxmlformats.org/officeDocument/2006/relationships/slideLayout" Target="../slideLayouts/slideLayout456.xml"/><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8" Type="http://schemas.openxmlformats.org/officeDocument/2006/relationships/hyperlink" Target="https://www.youtube.com/watch?v=HkMYuYMuZOg&amp;list=PL5Q2soXY2Zi8_VVChACnON4sfh2bJ5IrD&amp;index=161" TargetMode="External"/><Relationship Id="rId3" Type="http://schemas.openxmlformats.org/officeDocument/2006/relationships/hyperlink" Target="https://doi.org/10.1109/ACCESS.2021.3110993" TargetMode="External"/><Relationship Id="rId7" Type="http://schemas.openxmlformats.org/officeDocument/2006/relationships/hyperlink" Target="https://www.youtube.com/watch?v=GWideVyo0nM&amp;list=PL5Q2soXY2Zi8_VVChACnON4sfh2bJ5IrD&amp;index=156" TargetMode="External"/><Relationship Id="rId2" Type="http://schemas.openxmlformats.org/officeDocument/2006/relationships/hyperlink" Target="https://people.inf.ethz.ch/omutlu/pub/DAMOV-Bottleneck-Analysis-and-DataMovement-Benchmarks_arxiv21.pdf" TargetMode="External"/><Relationship Id="rId1" Type="http://schemas.openxmlformats.org/officeDocument/2006/relationships/slideLayout" Target="../slideLayouts/slideLayout456.xml"/><Relationship Id="rId6" Type="http://schemas.openxmlformats.org/officeDocument/2006/relationships/hyperlink" Target="https://github.com/CMU-SAFARI/DAMOV" TargetMode="External"/><Relationship Id="rId5" Type="http://schemas.openxmlformats.org/officeDocument/2006/relationships/hyperlink" Target="https://arxiv.org/pdf/2105.03725.pdf" TargetMode="External"/><Relationship Id="rId4" Type="http://schemas.openxmlformats.org/officeDocument/2006/relationships/hyperlink" Target="https://arxiv.org/abs/2105.03725" TargetMode="External"/><Relationship Id="rId9" Type="http://schemas.openxmlformats.org/officeDocument/2006/relationships/image" Target="../media/image116.png"/></Relationships>
</file>

<file path=ppt/slides/_rels/slide8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2.xml"/><Relationship Id="rId1" Type="http://schemas.openxmlformats.org/officeDocument/2006/relationships/slideLayout" Target="../slideLayouts/slideLayout456.xml"/><Relationship Id="rId4" Type="http://schemas.openxmlformats.org/officeDocument/2006/relationships/hyperlink" Target="https://github.com/SAITPublic/PIMSimulator"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github.com/VIA-Research/uPIMulator" TargetMode="External"/><Relationship Id="rId2" Type="http://schemas.openxmlformats.org/officeDocument/2006/relationships/notesSlide" Target="../notesSlides/notesSlide33.xml"/><Relationship Id="rId1" Type="http://schemas.openxmlformats.org/officeDocument/2006/relationships/slideLayout" Target="../slideLayouts/slideLayout456.xml"/><Relationship Id="rId4" Type="http://schemas.openxmlformats.org/officeDocument/2006/relationships/image" Target="../media/image120.png"/></Relationships>
</file>

<file path=ppt/slides/_rels/slide8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4.xml"/><Relationship Id="rId1" Type="http://schemas.openxmlformats.org/officeDocument/2006/relationships/slideLayout" Target="../slideLayouts/slideLayout456.xml"/><Relationship Id="rId4" Type="http://schemas.openxmlformats.org/officeDocument/2006/relationships/hyperlink" Target="https://ieeexplore.ieee.org/document/1047641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699.xml"/></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455.xml"/><Relationship Id="rId5" Type="http://schemas.openxmlformats.org/officeDocument/2006/relationships/hyperlink" Target="https://geraldofojunior.github.io/" TargetMode="Externa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3</a:t>
            </a:r>
            <a:r>
              <a:rPr lang="en-US" altLang="en-US" b="1" baseline="30000" dirty="0">
                <a:solidFill>
                  <a:srgbClr val="C00000"/>
                </a:solidFill>
                <a:ea typeface="ＭＳ Ｐゴシック" charset="-128"/>
              </a:rPr>
              <a:t>rd</a:t>
            </a:r>
            <a:r>
              <a:rPr lang="en-US" altLang="en-US" b="1" dirty="0">
                <a:solidFill>
                  <a:srgbClr val="C00000"/>
                </a:solidFill>
                <a:ea typeface="ＭＳ Ｐゴシック" charset="-128"/>
              </a:rPr>
              <a:t> Workshop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dirty="0">
                <a:solidFill>
                  <a:srgbClr val="006633"/>
                </a:solidFill>
                <a:ea typeface="ＭＳ Ｐゴシック" panose="020B0600070205080204" pitchFamily="34" charset="-128"/>
              </a:rPr>
              <a:t>Processing-Near-Memory</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3399"/>
                </a:solidFill>
                <a:effectLst/>
                <a:uLnTx/>
                <a:uFillTx/>
                <a:latin typeface="Tahoma"/>
                <a:ea typeface="ＭＳ Ｐゴシック" panose="020B0600070205080204" pitchFamily="34" charset="-128"/>
              </a:rPr>
              <a:t>Dr. Geraldo F. Oliveira</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hlinkClick r:id="rId5"/>
              </a:rPr>
              <a:t>https://geraldofojunior.github.io</a:t>
            </a:r>
            <a:b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br>
            <a:endPar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ISCA 2025</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21 June 2025</a:t>
            </a: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p:txBody>
      </p:sp>
    </p:spTree>
    <p:extLst>
      <p:ext uri="{BB962C8B-B14F-4D97-AF65-F5344CB8AC3E}">
        <p14:creationId xmlns:p14="http://schemas.microsoft.com/office/powerpoint/2010/main" val="197851113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Hardware/software co-designed PIM for efficiency</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industry: Samsung HBM-PIM, SK </a:t>
              </a:r>
              <a:r>
                <a:rPr lang="en-US" sz="2000" kern="0" dirty="0" err="1">
                  <a:solidFill>
                    <a:srgbClr val="000000"/>
                  </a:solidFill>
                  <a:latin typeface="Tahoma"/>
                  <a:ea typeface="ヒラギノ角ゴ Pro W3" pitchFamily="-108" charset="-128"/>
                  <a:cs typeface="ヒラギノ角ゴ Pro W3" pitchFamily="-108" charset="-128"/>
                </a:rPr>
                <a:t>hynix</a:t>
              </a:r>
              <a:r>
                <a:rPr lang="en-US" sz="2000" kern="0" dirty="0">
                  <a:solidFill>
                    <a:srgbClr val="000000"/>
                  </a:solidFill>
                  <a:latin typeface="Tahoma"/>
                  <a:ea typeface="ヒラギノ角ゴ Pro W3" pitchFamily="-108" charset="-128"/>
                  <a:cs typeface="ヒラギノ角ゴ Pro W3" pitchFamily="-108" charset="-128"/>
                </a:rPr>
                <a:t> </a:t>
              </a:r>
              <a:r>
                <a:rPr lang="en-US" sz="2000" kern="0" dirty="0" err="1">
                  <a:solidFill>
                    <a:srgbClr val="000000"/>
                  </a:solidFill>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a:t>
              </a:r>
              <a:r>
                <a:rPr lang="en-US" sz="2000" kern="0" dirty="0">
                  <a:solidFill>
                    <a:srgbClr val="000000"/>
                  </a:solidFill>
                  <a:latin typeface="Tahoma"/>
                  <a:ea typeface="ヒラギノ角ゴ Pro W3" pitchFamily="-108" charset="-128"/>
                  <a:cs typeface="ヒラギノ角ゴ Pro W3" pitchFamily="-108" charset="-128"/>
                </a:rPr>
                <a:t>.g. from industry: Samsung </a:t>
              </a:r>
              <a:r>
                <a:rPr lang="en-US" sz="2000" kern="0" dirty="0" err="1">
                  <a:solidFill>
                    <a:srgbClr val="000000"/>
                  </a:solidFill>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Wimpy cores (</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FF0000"/>
                  </a:solidFill>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2857763"/>
            <a:ext cx="9144000" cy="3595574"/>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pic>
        <p:nvPicPr>
          <p:cNvPr id="13" name="Picture 12" descr="safari.png">
            <a:extLst>
              <a:ext uri="{FF2B5EF4-FFF2-40B4-BE49-F238E27FC236}">
                <a16:creationId xmlns:a16="http://schemas.microsoft.com/office/drawing/2014/main" id="{34060EC5-B927-676E-8EA4-1B56832C25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42742823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In-Memory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3" name="Picture 2" descr="safari.png">
            <a:extLst>
              <a:ext uri="{FF2B5EF4-FFF2-40B4-BE49-F238E27FC236}">
                <a16:creationId xmlns:a16="http://schemas.microsoft.com/office/drawing/2014/main" id="{815C54C2-C89E-C706-2455-4B8B77FC0F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28498662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215659136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3068960"/>
            <a:ext cx="5040560" cy="361912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92768414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Ahn+, “</a:t>
            </a:r>
            <a:r>
              <a:rPr kumimoji="0" lang="en-US" sz="12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2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4" name="Slide Number Placeholder 2">
            <a:extLst>
              <a:ext uri="{FF2B5EF4-FFF2-40B4-BE49-F238E27FC236}">
                <a16:creationId xmlns:a16="http://schemas.microsoft.com/office/drawing/2014/main" id="{EBE306C6-6F52-2DB4-1763-36BF13A28385}"/>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14</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4324892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Tesseract</a:t>
            </a:r>
          </a:p>
        </p:txBody>
      </p:sp>
      <p:sp>
        <p:nvSpPr>
          <p:cNvPr id="3" name="Content Placeholder 2"/>
          <p:cNvSpPr>
            <a:spLocks noGrp="1"/>
          </p:cNvSpPr>
          <p:nvPr>
            <p:ph idx="1"/>
          </p:nvPr>
        </p:nvSpPr>
        <p:spPr>
          <a:xfrm>
            <a:off x="228600" y="1000472"/>
            <a:ext cx="8915400" cy="4876800"/>
          </a:xfrm>
        </p:spPr>
        <p:txBody>
          <a:bodyPr/>
          <a:lstStyle/>
          <a:p>
            <a:r>
              <a:rPr lang="en-US" sz="2200" dirty="0" err="1"/>
              <a:t>Junwhan</a:t>
            </a:r>
            <a:r>
              <a:rPr lang="en-US" sz="2200" dirty="0"/>
              <a:t> </a:t>
            </a:r>
            <a:r>
              <a:rPr lang="en-US" sz="2200" dirty="0" err="1"/>
              <a:t>Ahn</a:t>
            </a:r>
            <a:r>
              <a:rPr lang="en-US" sz="2200" dirty="0"/>
              <a:t>, </a:t>
            </a:r>
            <a:r>
              <a:rPr lang="en-US" sz="2200" dirty="0" err="1"/>
              <a:t>Sungpack</a:t>
            </a:r>
            <a:r>
              <a:rPr lang="en-US" sz="2200" dirty="0"/>
              <a:t> Hong, </a:t>
            </a:r>
            <a:r>
              <a:rPr lang="en-US" sz="2200" dirty="0" err="1"/>
              <a:t>Sungjoo</a:t>
            </a:r>
            <a:r>
              <a:rPr lang="en-US" sz="2200" dirty="0"/>
              <a:t> </a:t>
            </a:r>
            <a:r>
              <a:rPr lang="en-US" sz="2200" dirty="0" err="1"/>
              <a:t>Yoo</a:t>
            </a:r>
            <a:r>
              <a:rPr lang="en-US" sz="2200" dirty="0"/>
              <a:t>, Onur Mutlu, and </a:t>
            </a:r>
            <a:r>
              <a:rPr lang="en-US" sz="2200" dirty="0" err="1"/>
              <a:t>Kiyoung</a:t>
            </a:r>
            <a:r>
              <a:rPr lang="en-US" sz="2200" dirty="0"/>
              <a:t> Choi,</a:t>
            </a:r>
            <a:br>
              <a:rPr lang="en-US" sz="2200" dirty="0"/>
            </a:br>
            <a:r>
              <a:rPr lang="en-US" sz="2200" b="1" dirty="0">
                <a:solidFill>
                  <a:srgbClr val="0432FF"/>
                </a:solidFill>
                <a:hlinkClick r:id="rId2">
                  <a:extLst>
                    <a:ext uri="{A12FA001-AC4F-418D-AE19-62706E023703}">
                      <ahyp:hlinkClr xmlns:ahyp="http://schemas.microsoft.com/office/drawing/2018/hyperlinkcolor" val="tx"/>
                    </a:ext>
                  </a:extLst>
                </a:hlinkClick>
              </a:rPr>
              <a:t>"A Scalable Processing-in-Memory Accelerator for Parallel Graph Processing"</a:t>
            </a:r>
            <a:br>
              <a:rPr lang="en-US" sz="2200" dirty="0"/>
            </a:br>
            <a:r>
              <a:rPr lang="en-US" sz="2200" i="1" dirty="0"/>
              <a:t>Proceedings of the </a:t>
            </a:r>
            <a:r>
              <a:rPr lang="en-US" sz="2200" i="1" dirty="0">
                <a:hlinkClick r:id="rId3"/>
              </a:rPr>
              <a:t>42nd International Symposium on Computer Architecture</a:t>
            </a:r>
            <a:r>
              <a:rPr lang="en-US" sz="2200" i="1" dirty="0"/>
              <a:t> (</a:t>
            </a:r>
            <a:r>
              <a:rPr lang="en-US" sz="2200" b="1" i="1" dirty="0"/>
              <a:t>ISCA</a:t>
            </a:r>
            <a:r>
              <a:rPr lang="en-US" sz="2200" i="1" dirty="0"/>
              <a:t>)</a:t>
            </a:r>
            <a:r>
              <a:rPr lang="en-US" sz="2200" dirty="0"/>
              <a:t>, Portland, OR, June 2015.</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Lightning Session Slides (pptx)</a:t>
            </a:r>
            <a:r>
              <a:rPr lang="en-US" sz="2200" dirty="0"/>
              <a:t> </a:t>
            </a:r>
            <a:r>
              <a:rPr lang="en-US" sz="2200" dirty="0">
                <a:hlinkClick r:id="rId7"/>
              </a:rPr>
              <a:t>(pdf)</a:t>
            </a:r>
            <a:r>
              <a:rPr lang="en-US" sz="2200" dirty="0"/>
              <a:t>]</a:t>
            </a:r>
            <a:br>
              <a:rPr lang="en-US" sz="2200" dirty="0"/>
            </a:br>
            <a:r>
              <a:rPr lang="en-US" sz="2200" b="1" i="1" dirty="0">
                <a:solidFill>
                  <a:srgbClr val="FF0000"/>
                </a:solidFill>
              </a:rPr>
              <a:t>Top Picks Honorable Mention by IEEE Micro.</a:t>
            </a:r>
            <a:br>
              <a:rPr lang="en-US" sz="2200" dirty="0"/>
            </a:br>
            <a:r>
              <a:rPr lang="en-US" sz="2200" b="1" i="1" dirty="0">
                <a:solidFill>
                  <a:srgbClr val="FF0000"/>
                </a:solidFill>
                <a:effectLst/>
              </a:rPr>
              <a:t>Selected to the ISCA-50 25-Year Retrospective Issue covering 1996-2020 in 2023 </a:t>
            </a:r>
            <a:br>
              <a:rPr lang="en-US" sz="2200" b="1" i="1" dirty="0">
                <a:solidFill>
                  <a:srgbClr val="FF0000"/>
                </a:solidFill>
                <a:effectLst/>
              </a:rPr>
            </a:br>
            <a:r>
              <a:rPr lang="en-US" sz="2200" b="1" i="1" dirty="0">
                <a:solidFill>
                  <a:srgbClr val="FF0000"/>
                </a:solidFill>
                <a:effectLst/>
              </a:rPr>
              <a:t>(</a:t>
            </a:r>
            <a:r>
              <a:rPr lang="en-US" sz="2200" b="1" i="1" dirty="0">
                <a:solidFill>
                  <a:srgbClr val="FF0000"/>
                </a:solidFill>
                <a:effectLst/>
                <a:hlinkClick r:id="rId8">
                  <a:extLst>
                    <a:ext uri="{A12FA001-AC4F-418D-AE19-62706E023703}">
                      <ahyp:hlinkClr xmlns:ahyp="http://schemas.microsoft.com/office/drawing/2018/hyperlinkcolor" val="tx"/>
                    </a:ext>
                  </a:extLst>
                </a:hlinkClick>
              </a:rPr>
              <a:t>Retrospective (pdf)</a:t>
            </a:r>
            <a:r>
              <a:rPr lang="en-US" sz="2200" b="1" i="1" dirty="0">
                <a:solidFill>
                  <a:srgbClr val="FF0000"/>
                </a:solidFill>
                <a:effectLst/>
              </a:rPr>
              <a:t> </a:t>
            </a:r>
            <a:r>
              <a:rPr lang="en-US" sz="2200" b="1" i="1" dirty="0">
                <a:solidFill>
                  <a:srgbClr val="FF0000"/>
                </a:solidFill>
                <a:effectLst/>
                <a:hlinkClick r:id="rId9">
                  <a:extLst>
                    <a:ext uri="{A12FA001-AC4F-418D-AE19-62706E023703}">
                      <ahyp:hlinkClr xmlns:ahyp="http://schemas.microsoft.com/office/drawing/2018/hyperlinkcolor" val="tx"/>
                    </a:ext>
                  </a:extLst>
                </a:hlinkClick>
              </a:rPr>
              <a:t>Full Issue</a:t>
            </a:r>
            <a:r>
              <a:rPr lang="en-US" sz="2200" b="1" i="1" dirty="0">
                <a:solidFill>
                  <a:srgbClr val="FF0000"/>
                </a:solidFill>
                <a:effectLst/>
              </a:rPr>
              <a:t>).</a:t>
            </a:r>
            <a:endParaRPr lang="en-US" sz="2200" dirty="0">
              <a:solidFill>
                <a:srgbClr val="FF0000"/>
              </a:solidFill>
            </a:endParaRPr>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10"/>
          <a:stretch>
            <a:fillRect/>
          </a:stretch>
        </p:blipFill>
        <p:spPr>
          <a:xfrm>
            <a:off x="0" y="4869160"/>
            <a:ext cx="9144000" cy="1492548"/>
          </a:xfrm>
          <a:prstGeom prst="rect">
            <a:avLst/>
          </a:prstGeom>
        </p:spPr>
      </p:pic>
    </p:spTree>
    <p:extLst>
      <p:ext uri="{BB962C8B-B14F-4D97-AF65-F5344CB8AC3E}">
        <p14:creationId xmlns:p14="http://schemas.microsoft.com/office/powerpoint/2010/main" val="15941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Hardware/software co-designed PIM for efficiency</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Samsung HBM-PIM, SK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hynix</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Samsung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Wimpy cores (possibility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2759496"/>
            <a:ext cx="9144000" cy="3693839"/>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3" name="Picture 12" descr="safari.png">
            <a:extLst>
              <a:ext uri="{FF2B5EF4-FFF2-40B4-BE49-F238E27FC236}">
                <a16:creationId xmlns:a16="http://schemas.microsoft.com/office/drawing/2014/main" id="{D617CE75-76C5-E1E6-C2EE-0E9814B4D7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00955501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152400"/>
            <a:ext cx="8915400" cy="1066800"/>
          </a:xfrm>
        </p:spPr>
        <p:txBody>
          <a:bodyPr/>
          <a:lstStyle/>
          <a:p>
            <a:r>
              <a:rPr lang="en-US" sz="3800" dirty="0"/>
              <a:t>UPMEM Processing-in-DRAM Engine (2019)</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136251" y="964045"/>
            <a:ext cx="8610600" cy="5193723"/>
          </a:xfrm>
        </p:spPr>
        <p:txBody>
          <a:bodyPr/>
          <a:lstStyle/>
          <a:p>
            <a:r>
              <a:rPr lang="en-US" dirty="0">
                <a:solidFill>
                  <a:srgbClr val="FF0000"/>
                </a:solidFill>
              </a:rPr>
              <a:t>Processing in DRAM Engine </a:t>
            </a:r>
          </a:p>
          <a:p>
            <a:r>
              <a:rPr lang="en-US" dirty="0"/>
              <a:t>Includes </a:t>
            </a:r>
            <a:r>
              <a:rPr lang="en-US" b="1" dirty="0"/>
              <a:t>standard DIMM modules</a:t>
            </a:r>
            <a:r>
              <a:rPr lang="en-US" dirty="0"/>
              <a:t>, with a </a:t>
            </a:r>
            <a:r>
              <a:rPr lang="en-US" b="1" dirty="0"/>
              <a:t>large number of DPU processors </a:t>
            </a:r>
            <a:r>
              <a:rPr lang="en-US" dirty="0"/>
              <a:t>combined with DRAM chips.</a:t>
            </a:r>
          </a:p>
          <a:p>
            <a:pPr marL="0" indent="0">
              <a:buNone/>
            </a:pPr>
            <a:endParaRPr lang="en-US" dirty="0"/>
          </a:p>
          <a:p>
            <a:r>
              <a:rPr lang="en-US" dirty="0"/>
              <a:t>Replaces </a:t>
            </a:r>
            <a:r>
              <a:rPr lang="en-US" b="1" dirty="0"/>
              <a:t>standard</a:t>
            </a:r>
            <a:r>
              <a:rPr lang="en-US" dirty="0"/>
              <a:t> DIMMs</a:t>
            </a:r>
          </a:p>
          <a:p>
            <a:pPr lvl="1"/>
            <a:r>
              <a:rPr lang="en-US" dirty="0"/>
              <a:t>DDR4 R-DIMM modules</a:t>
            </a:r>
          </a:p>
          <a:p>
            <a:pPr lvl="2"/>
            <a:r>
              <a:rPr lang="en-US" dirty="0"/>
              <a:t>8GB+128 DPUs (16 PIM chips)</a:t>
            </a:r>
          </a:p>
          <a:p>
            <a:pPr lvl="2"/>
            <a:r>
              <a:rPr lang="en-US" dirty="0"/>
              <a:t>Standard 2x-nm DRAM process</a:t>
            </a:r>
          </a:p>
          <a:p>
            <a:pPr lvl="1"/>
            <a:r>
              <a:rPr lang="en-US" b="1" dirty="0"/>
              <a:t>Large amounts of</a:t>
            </a:r>
            <a:r>
              <a:rPr lang="en-US" dirty="0"/>
              <a:t> compute &amp; memory bandwidth</a:t>
            </a:r>
          </a:p>
        </p:txBody>
      </p:sp>
      <p:pic>
        <p:nvPicPr>
          <p:cNvPr id="8" name="Picture 7">
            <a:extLst>
              <a:ext uri="{FF2B5EF4-FFF2-40B4-BE49-F238E27FC236}">
                <a16:creationId xmlns:a16="http://schemas.microsoft.com/office/drawing/2014/main" id="{D52C3A3A-02C6-5F46-8278-4883459024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9331" y="2362200"/>
            <a:ext cx="3064669" cy="1809469"/>
          </a:xfrm>
          <a:prstGeom prst="rect">
            <a:avLst/>
          </a:prstGeom>
        </p:spPr>
      </p:pic>
      <p:sp>
        <p:nvSpPr>
          <p:cNvPr id="3" name="TextBox 2">
            <a:extLst>
              <a:ext uri="{FF2B5EF4-FFF2-40B4-BE49-F238E27FC236}">
                <a16:creationId xmlns:a16="http://schemas.microsoft.com/office/drawing/2014/main" id="{33094D00-96B4-E74E-917B-BA57463AF2F6}"/>
              </a:ext>
            </a:extLst>
          </p:cNvPr>
          <p:cNvSpPr txBox="1"/>
          <p:nvPr/>
        </p:nvSpPr>
        <p:spPr>
          <a:xfrm>
            <a:off x="1776073" y="6452797"/>
            <a:ext cx="5327099"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3">
                  <a:extLst>
                    <a:ext uri="{A12FA001-AC4F-418D-AE19-62706E023703}">
                      <ahyp:hlinkClr xmlns:ahyp="http://schemas.microsoft.com/office/drawing/2018/hyperlinkcolor" val="tx"/>
                    </a:ext>
                  </a:extLst>
                </a:hlinkClick>
              </a:rPr>
              <a:t>https://www.anandtech.com/show/14750/hot-chips-31-analysis-inmemory-processing-by-upmem</a:t>
            </a:r>
            <a:endPar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3" name="Rectangle 12">
            <a:extLst>
              <a:ext uri="{FF2B5EF4-FFF2-40B4-BE49-F238E27FC236}">
                <a16:creationId xmlns:a16="http://schemas.microsoft.com/office/drawing/2014/main" id="{194B1677-FAD4-8147-AAAE-CAD39B29F335}"/>
              </a:ext>
            </a:extLst>
          </p:cNvPr>
          <p:cNvSpPr/>
          <p:nvPr/>
        </p:nvSpPr>
        <p:spPr>
          <a:xfrm>
            <a:off x="1776073" y="6613279"/>
            <a:ext cx="7332431" cy="24622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4">
                  <a:extLst>
                    <a:ext uri="{A12FA001-AC4F-418D-AE19-62706E023703}">
                      <ahyp:hlinkClr xmlns:ahyp="http://schemas.microsoft.com/office/drawing/2018/hyperlinkcolor" val="tx"/>
                    </a:ext>
                  </a:extLst>
                </a:hlinkClick>
              </a:rPr>
              <a:t>https://www.upmem.com/video-upmem-presenting-its-true-processing-in-memory-solution-hot-chips-2019/</a:t>
            </a:r>
            <a:endPar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grpSp>
        <p:nvGrpSpPr>
          <p:cNvPr id="12" name="Group 11">
            <a:extLst>
              <a:ext uri="{FF2B5EF4-FFF2-40B4-BE49-F238E27FC236}">
                <a16:creationId xmlns:a16="http://schemas.microsoft.com/office/drawing/2014/main" id="{6B506766-B570-B545-B275-3559CFC233C5}"/>
              </a:ext>
            </a:extLst>
          </p:cNvPr>
          <p:cNvGrpSpPr/>
          <p:nvPr/>
        </p:nvGrpSpPr>
        <p:grpSpPr>
          <a:xfrm>
            <a:off x="228600" y="4724400"/>
            <a:ext cx="8754585" cy="1709697"/>
            <a:chOff x="228600" y="4724400"/>
            <a:chExt cx="8754585" cy="1709697"/>
          </a:xfrm>
        </p:grpSpPr>
        <p:pic>
          <p:nvPicPr>
            <p:cNvPr id="10" name="Picture 9">
              <a:extLst>
                <a:ext uri="{FF2B5EF4-FFF2-40B4-BE49-F238E27FC236}">
                  <a16:creationId xmlns:a16="http://schemas.microsoft.com/office/drawing/2014/main" id="{69DF79F1-207B-C34F-AF17-579F237B3E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8600" y="4724400"/>
              <a:ext cx="8754585" cy="1709697"/>
            </a:xfrm>
            <a:prstGeom prst="rect">
              <a:avLst/>
            </a:prstGeom>
          </p:spPr>
        </p:pic>
        <p:sp>
          <p:nvSpPr>
            <p:cNvPr id="5" name="Rounded Rectangle 4">
              <a:extLst>
                <a:ext uri="{FF2B5EF4-FFF2-40B4-BE49-F238E27FC236}">
                  <a16:creationId xmlns:a16="http://schemas.microsoft.com/office/drawing/2014/main" id="{1A8C06B5-1135-5C4F-83E8-E38AAB98D67C}"/>
                </a:ext>
              </a:extLst>
            </p:cNvPr>
            <p:cNvSpPr/>
            <p:nvPr/>
          </p:nvSpPr>
          <p:spPr bwMode="auto">
            <a:xfrm>
              <a:off x="228600" y="4725144"/>
              <a:ext cx="1440160" cy="1344270"/>
            </a:xfrm>
            <a:prstGeom prst="roundRect">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ＭＳ Ｐゴシック" panose="020B0600070205080204" pitchFamily="34" charset="-128"/>
                  <a:cs typeface="+mn-cs"/>
                </a:rPr>
                <a:t>CPU</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34" charset="0"/>
                  <a:ea typeface="ＭＳ Ｐゴシック" panose="020B0600070205080204" pitchFamily="34" charset="-128"/>
                  <a:cs typeface="+mn-cs"/>
                </a:rPr>
                <a:t>(x86, ARM, RV…)</a:t>
              </a:r>
            </a:p>
          </p:txBody>
        </p:sp>
        <p:grpSp>
          <p:nvGrpSpPr>
            <p:cNvPr id="9" name="Group 8">
              <a:extLst>
                <a:ext uri="{FF2B5EF4-FFF2-40B4-BE49-F238E27FC236}">
                  <a16:creationId xmlns:a16="http://schemas.microsoft.com/office/drawing/2014/main" id="{ADC95700-D7D1-5644-851B-FF2666B58A9E}"/>
                </a:ext>
              </a:extLst>
            </p:cNvPr>
            <p:cNvGrpSpPr/>
            <p:nvPr/>
          </p:nvGrpSpPr>
          <p:grpSpPr>
            <a:xfrm>
              <a:off x="1727429" y="5030705"/>
              <a:ext cx="1247056" cy="733148"/>
              <a:chOff x="1740768" y="5013176"/>
              <a:chExt cx="1247056" cy="733148"/>
            </a:xfrm>
          </p:grpSpPr>
          <p:sp>
            <p:nvSpPr>
              <p:cNvPr id="7" name="Rectangle 6">
                <a:extLst>
                  <a:ext uri="{FF2B5EF4-FFF2-40B4-BE49-F238E27FC236}">
                    <a16:creationId xmlns:a16="http://schemas.microsoft.com/office/drawing/2014/main" id="{F251D41E-D38C-AC45-AD0E-16543ACA0601}"/>
                  </a:ext>
                </a:extLst>
              </p:cNvPr>
              <p:cNvSpPr/>
              <p:nvPr/>
            </p:nvSpPr>
            <p:spPr bwMode="auto">
              <a:xfrm>
                <a:off x="1740768" y="5013176"/>
                <a:ext cx="1247056" cy="73314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ＭＳ Ｐゴシック" panose="020B0600070205080204" pitchFamily="34" charset="-128"/>
                  <a:cs typeface="+mn-cs"/>
                </a:endParaRPr>
              </a:p>
            </p:txBody>
          </p:sp>
          <p:sp>
            <p:nvSpPr>
              <p:cNvPr id="6" name="Left-Right Arrow 5">
                <a:extLst>
                  <a:ext uri="{FF2B5EF4-FFF2-40B4-BE49-F238E27FC236}">
                    <a16:creationId xmlns:a16="http://schemas.microsoft.com/office/drawing/2014/main" id="{8C261558-8DDB-CE4D-A03B-11579E0FA88F}"/>
                  </a:ext>
                </a:extLst>
              </p:cNvPr>
              <p:cNvSpPr/>
              <p:nvPr/>
            </p:nvSpPr>
            <p:spPr bwMode="auto">
              <a:xfrm>
                <a:off x="1740768" y="5013176"/>
                <a:ext cx="1247056" cy="720080"/>
              </a:xfrm>
              <a:prstGeom prst="leftRightArrow">
                <a:avLst/>
              </a:prstGeom>
              <a:solidFill>
                <a:schemeClr val="bg1">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itchFamily="34" charset="0"/>
                    <a:ea typeface="ＭＳ Ｐゴシック" panose="020B0600070205080204" pitchFamily="34" charset="-128"/>
                    <a:cs typeface="+mn-cs"/>
                  </a:rPr>
                  <a:t>DDR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itchFamily="34" charset="0"/>
                    <a:ea typeface="ＭＳ Ｐゴシック" panose="020B0600070205080204" pitchFamily="34" charset="-128"/>
                    <a:cs typeface="+mn-cs"/>
                  </a:rPr>
                  <a:t>Data bus</a:t>
                </a:r>
              </a:p>
            </p:txBody>
          </p:sp>
        </p:grpSp>
      </p:grpSp>
      <p:pic>
        <p:nvPicPr>
          <p:cNvPr id="15" name="Picture 14" descr="safari.png">
            <a:extLst>
              <a:ext uri="{FF2B5EF4-FFF2-40B4-BE49-F238E27FC236}">
                <a16:creationId xmlns:a16="http://schemas.microsoft.com/office/drawing/2014/main" id="{E97EEA35-0A51-9666-926C-4D18983697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47319240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4718-E176-FC48-B556-D5B3A7CB3826}"/>
              </a:ext>
            </a:extLst>
          </p:cNvPr>
          <p:cNvSpPr>
            <a:spLocks noGrp="1"/>
          </p:cNvSpPr>
          <p:nvPr>
            <p:ph type="title"/>
          </p:nvPr>
        </p:nvSpPr>
        <p:spPr/>
        <p:txBody>
          <a:bodyPr>
            <a:normAutofit fontScale="90000"/>
          </a:bodyPr>
          <a:lstStyle/>
          <a:p>
            <a:r>
              <a:rPr lang="en-US" dirty="0"/>
              <a:t>Accelerator Model (I)</a:t>
            </a:r>
          </a:p>
        </p:txBody>
      </p:sp>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p:txBody>
          <a:bodyPr>
            <a:normAutofit lnSpcReduction="10000"/>
          </a:bodyPr>
          <a:lstStyle/>
          <a:p>
            <a:r>
              <a:rPr lang="en-US" dirty="0"/>
              <a:t>UPMEM DIMMs coexist with conventional DIMMs</a:t>
            </a:r>
            <a:endParaRPr lang="en-US" dirty="0">
              <a:solidFill>
                <a:srgbClr val="00B050"/>
              </a:solidFill>
            </a:endParaRPr>
          </a:p>
          <a:p>
            <a:endParaRPr lang="en-US" dirty="0"/>
          </a:p>
          <a:p>
            <a:r>
              <a:rPr lang="en-US" dirty="0"/>
              <a:t>Integration of UPMEM DIMMs in a system follows an </a:t>
            </a:r>
            <a:r>
              <a:rPr lang="en-US" dirty="0">
                <a:solidFill>
                  <a:srgbClr val="00B050"/>
                </a:solidFill>
              </a:rPr>
              <a:t>accelerator model</a:t>
            </a:r>
          </a:p>
          <a:p>
            <a:endParaRPr lang="en-US" dirty="0"/>
          </a:p>
          <a:p>
            <a:r>
              <a:rPr lang="en-US" dirty="0"/>
              <a:t>UPMEM DIMMs can be seen as a </a:t>
            </a:r>
            <a:r>
              <a:rPr lang="en-US" dirty="0">
                <a:solidFill>
                  <a:srgbClr val="0070C0"/>
                </a:solidFill>
              </a:rPr>
              <a:t>loosely coupled accelerator</a:t>
            </a:r>
            <a:endParaRPr lang="en-US" dirty="0"/>
          </a:p>
          <a:p>
            <a:pPr lvl="1"/>
            <a:r>
              <a:rPr lang="en-US" dirty="0"/>
              <a:t>Explicit data movement between the main processor (host CPU) and the accelerator (UPMEM)</a:t>
            </a:r>
          </a:p>
          <a:p>
            <a:pPr lvl="1"/>
            <a:r>
              <a:rPr lang="en-US" dirty="0"/>
              <a:t>Explicit kernel launch onto the UPMEM processors</a:t>
            </a:r>
          </a:p>
          <a:p>
            <a:endParaRPr lang="en-US" dirty="0"/>
          </a:p>
          <a:p>
            <a:r>
              <a:rPr lang="en-US" dirty="0"/>
              <a:t>This resembles GPU computing</a:t>
            </a:r>
          </a:p>
        </p:txBody>
      </p:sp>
    </p:spTree>
    <p:extLst>
      <p:ext uri="{BB962C8B-B14F-4D97-AF65-F5344CB8AC3E}">
        <p14:creationId xmlns:p14="http://schemas.microsoft.com/office/powerpoint/2010/main" val="76800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7AB370-3675-2348-BEA1-CD1B36265E12}"/>
              </a:ext>
            </a:extLst>
          </p:cNvPr>
          <p:cNvPicPr>
            <a:picLocks noChangeAspect="1"/>
          </p:cNvPicPr>
          <p:nvPr/>
        </p:nvPicPr>
        <p:blipFill>
          <a:blip r:embed="rId2"/>
          <a:stretch>
            <a:fillRect/>
          </a:stretch>
        </p:blipFill>
        <p:spPr>
          <a:xfrm>
            <a:off x="1408734" y="1742128"/>
            <a:ext cx="6326533" cy="4358640"/>
          </a:xfrm>
          <a:prstGeom prst="rect">
            <a:avLst/>
          </a:prstGeom>
        </p:spPr>
      </p:pic>
      <p:sp>
        <p:nvSpPr>
          <p:cNvPr id="9" name="Rectangle 8">
            <a:extLst>
              <a:ext uri="{FF2B5EF4-FFF2-40B4-BE49-F238E27FC236}">
                <a16:creationId xmlns:a16="http://schemas.microsoft.com/office/drawing/2014/main" id="{E0D11235-E437-274F-81E3-478627C95D75}"/>
              </a:ext>
            </a:extLst>
          </p:cNvPr>
          <p:cNvSpPr/>
          <p:nvPr/>
        </p:nvSpPr>
        <p:spPr>
          <a:xfrm>
            <a:off x="1868557" y="3975652"/>
            <a:ext cx="1260000" cy="1476000"/>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System Organization (I)</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normAutofit/>
          </a:bodyPr>
          <a:lstStyle/>
          <a:p>
            <a:r>
              <a:rPr lang="en-US" sz="2000" i="1" dirty="0"/>
              <a:t>FIG. 1 schematically illustrates a computing system comprising DRAM circuits having integrated processors according to an example embodiment</a:t>
            </a:r>
          </a:p>
        </p:txBody>
      </p:sp>
      <p:sp>
        <p:nvSpPr>
          <p:cNvPr id="5" name="Rectangle 4">
            <a:extLst>
              <a:ext uri="{FF2B5EF4-FFF2-40B4-BE49-F238E27FC236}">
                <a16:creationId xmlns:a16="http://schemas.microsoft.com/office/drawing/2014/main" id="{03F7AB37-81DB-D04D-B6C4-68D73A571DDA}"/>
              </a:ext>
            </a:extLst>
          </p:cNvPr>
          <p:cNvSpPr/>
          <p:nvPr/>
        </p:nvSpPr>
        <p:spPr>
          <a:xfrm>
            <a:off x="2872409" y="2037522"/>
            <a:ext cx="2107095" cy="1053548"/>
          </a:xfrm>
          <a:prstGeom prst="rect">
            <a:avLst/>
          </a:prstGeom>
          <a:solidFill>
            <a:srgbClr val="4472C4">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84E8BE03-5B8B-3D4F-B8F6-F6E1573514E4}"/>
              </a:ext>
            </a:extLst>
          </p:cNvPr>
          <p:cNvSpPr/>
          <p:nvPr/>
        </p:nvSpPr>
        <p:spPr>
          <a:xfrm>
            <a:off x="2295939" y="4323522"/>
            <a:ext cx="616226" cy="288235"/>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2E85490-ADBA-9044-94A4-D71B3664C27E}"/>
              </a:ext>
            </a:extLst>
          </p:cNvPr>
          <p:cNvSpPr/>
          <p:nvPr/>
        </p:nvSpPr>
        <p:spPr>
          <a:xfrm>
            <a:off x="1948070" y="4810539"/>
            <a:ext cx="1083365" cy="556591"/>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C7983C2-B6C6-6249-B6B5-919500ADA369}"/>
              </a:ext>
            </a:extLst>
          </p:cNvPr>
          <p:cNvSpPr/>
          <p:nvPr/>
        </p:nvSpPr>
        <p:spPr>
          <a:xfrm>
            <a:off x="3309730" y="3961312"/>
            <a:ext cx="1260000" cy="1476000"/>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49A0B42-1003-4249-8F8C-9BE461ED04BD}"/>
              </a:ext>
            </a:extLst>
          </p:cNvPr>
          <p:cNvSpPr/>
          <p:nvPr/>
        </p:nvSpPr>
        <p:spPr>
          <a:xfrm>
            <a:off x="3737112" y="4309182"/>
            <a:ext cx="616226" cy="288235"/>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1E84ED1-1715-314C-BF5E-798AD24191F4}"/>
              </a:ext>
            </a:extLst>
          </p:cNvPr>
          <p:cNvSpPr/>
          <p:nvPr/>
        </p:nvSpPr>
        <p:spPr>
          <a:xfrm>
            <a:off x="3389243" y="4796199"/>
            <a:ext cx="1083365" cy="556591"/>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5AA3FD7-AF46-EB44-A778-C09C04FFD401}"/>
              </a:ext>
            </a:extLst>
          </p:cNvPr>
          <p:cNvSpPr/>
          <p:nvPr/>
        </p:nvSpPr>
        <p:spPr>
          <a:xfrm>
            <a:off x="4740963" y="3975652"/>
            <a:ext cx="1260000" cy="1476000"/>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48AB63F-B9F6-4549-BED2-D56AFDC9B905}"/>
              </a:ext>
            </a:extLst>
          </p:cNvPr>
          <p:cNvSpPr/>
          <p:nvPr/>
        </p:nvSpPr>
        <p:spPr>
          <a:xfrm>
            <a:off x="5168345" y="4323522"/>
            <a:ext cx="616226" cy="288235"/>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C706026-25C0-C349-BA7E-76BAF868D14E}"/>
              </a:ext>
            </a:extLst>
          </p:cNvPr>
          <p:cNvSpPr/>
          <p:nvPr/>
        </p:nvSpPr>
        <p:spPr>
          <a:xfrm>
            <a:off x="4820476" y="4810539"/>
            <a:ext cx="1083365" cy="556591"/>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694A167-07F1-4D43-9F88-27229A5323D8}"/>
              </a:ext>
            </a:extLst>
          </p:cNvPr>
          <p:cNvSpPr/>
          <p:nvPr/>
        </p:nvSpPr>
        <p:spPr>
          <a:xfrm>
            <a:off x="6172196" y="3975652"/>
            <a:ext cx="1260000" cy="1476000"/>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5B9AA12-D80D-574C-8707-9BECBCDBF9AD}"/>
              </a:ext>
            </a:extLst>
          </p:cNvPr>
          <p:cNvSpPr/>
          <p:nvPr/>
        </p:nvSpPr>
        <p:spPr>
          <a:xfrm>
            <a:off x="6599578" y="4323522"/>
            <a:ext cx="616226" cy="288235"/>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4C5D2B3-3FDE-FC44-9F37-92B3CB199FC6}"/>
              </a:ext>
            </a:extLst>
          </p:cNvPr>
          <p:cNvSpPr/>
          <p:nvPr/>
        </p:nvSpPr>
        <p:spPr>
          <a:xfrm>
            <a:off x="6251709" y="4810539"/>
            <a:ext cx="1083365" cy="556591"/>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CABD4FD-AB8B-774A-842F-7D36CCCD788D}"/>
              </a:ext>
            </a:extLst>
          </p:cNvPr>
          <p:cNvSpPr txBox="1"/>
          <p:nvPr/>
        </p:nvSpPr>
        <p:spPr>
          <a:xfrm>
            <a:off x="1911657" y="6553223"/>
            <a:ext cx="5320687" cy="24622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Fabrice </a:t>
            </a:r>
            <a:r>
              <a:rPr kumimoji="0" lang="en-US" sz="1000" b="0"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34" charset="-128"/>
                <a:cs typeface="+mn-cs"/>
              </a:rPr>
              <a:t>Devaux</a:t>
            </a: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Jean-François Roy. “Memory circuit with integrated processor.” US 10,324,870 B2.</a:t>
            </a:r>
          </a:p>
        </p:txBody>
      </p:sp>
    </p:spTree>
    <p:extLst>
      <p:ext uri="{BB962C8B-B14F-4D97-AF65-F5344CB8AC3E}">
        <p14:creationId xmlns:p14="http://schemas.microsoft.com/office/powerpoint/2010/main" val="206232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build="p"/>
      <p:bldP spid="5" grpId="0" animBg="1"/>
      <p:bldP spid="6" grpId="0" animBg="1"/>
      <p:bldP spid="7" grpId="0" animBg="1"/>
      <p:bldP spid="10" grpId="0" animBg="1"/>
      <p:bldP spid="11" grpId="0" animBg="1"/>
      <p:bldP spid="12" grpId="0" animBg="1"/>
      <p:bldP spid="13" grpId="0" animBg="1"/>
      <p:bldP spid="14" grpId="0" animBg="1"/>
      <p:bldP spid="15" grpId="0" animBg="1"/>
      <p:bldP spid="16" grpId="0" animBg="1"/>
      <p:bldP spid="17" grpId="0" animBg="1"/>
      <p:bldP spid="18" grpId="0" animBg="1"/>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71CB1-FFDA-03E2-F66D-FD85DFF222DB}"/>
              </a:ext>
            </a:extLst>
          </p:cNvPr>
          <p:cNvSpPr>
            <a:spLocks noGrp="1"/>
          </p:cNvSpPr>
          <p:nvPr>
            <p:ph type="title"/>
          </p:nvPr>
        </p:nvSpPr>
        <p:spPr>
          <a:xfrm>
            <a:off x="169011" y="132334"/>
            <a:ext cx="8894602" cy="925840"/>
          </a:xfrm>
        </p:spPr>
        <p:txBody>
          <a:bodyPr>
            <a:noAutofit/>
          </a:bodyPr>
          <a:lstStyle/>
          <a:p>
            <a:r>
              <a:rPr lang="en-US" sz="3600" dirty="0">
                <a:solidFill>
                  <a:srgbClr val="1A82C4"/>
                </a:solidFill>
              </a:rPr>
              <a:t>Processing-in-Memory:</a:t>
            </a:r>
            <a:br>
              <a:rPr lang="en-US" sz="3600" dirty="0">
                <a:solidFill>
                  <a:srgbClr val="1A82C4"/>
                </a:solidFill>
              </a:rPr>
            </a:br>
            <a:r>
              <a:rPr lang="en-US" sz="2800" dirty="0">
                <a:solidFill>
                  <a:srgbClr val="1A82C4"/>
                </a:solidFill>
              </a:rPr>
              <a:t>Overview</a:t>
            </a:r>
          </a:p>
        </p:txBody>
      </p:sp>
      <p:grpSp>
        <p:nvGrpSpPr>
          <p:cNvPr id="4" name="Group 3">
            <a:extLst>
              <a:ext uri="{FF2B5EF4-FFF2-40B4-BE49-F238E27FC236}">
                <a16:creationId xmlns:a16="http://schemas.microsoft.com/office/drawing/2014/main" id="{E3906072-A2EB-CF4E-B3FA-28F4F772FBEF}"/>
              </a:ext>
            </a:extLst>
          </p:cNvPr>
          <p:cNvGrpSpPr/>
          <p:nvPr/>
        </p:nvGrpSpPr>
        <p:grpSpPr>
          <a:xfrm>
            <a:off x="385649" y="3544620"/>
            <a:ext cx="8269510" cy="2917121"/>
            <a:chOff x="416994" y="3429000"/>
            <a:chExt cx="8269510" cy="2917121"/>
          </a:xfrm>
        </p:grpSpPr>
        <p:sp>
          <p:nvSpPr>
            <p:cNvPr id="5" name="Rectangle 4">
              <a:extLst>
                <a:ext uri="{FF2B5EF4-FFF2-40B4-BE49-F238E27FC236}">
                  <a16:creationId xmlns:a16="http://schemas.microsoft.com/office/drawing/2014/main" id="{3D478B4F-A463-3645-CE4D-8A6A1AEE5053}"/>
                </a:ext>
              </a:extLst>
            </p:cNvPr>
            <p:cNvSpPr/>
            <p:nvPr/>
          </p:nvSpPr>
          <p:spPr>
            <a:xfrm>
              <a:off x="6343592" y="3837207"/>
              <a:ext cx="2334238" cy="2281204"/>
            </a:xfrm>
            <a:prstGeom prst="rect">
              <a:avLst/>
            </a:prstGeom>
            <a:solidFill>
              <a:srgbClr val="E3F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 name="Rectangle 5">
              <a:extLst>
                <a:ext uri="{FF2B5EF4-FFF2-40B4-BE49-F238E27FC236}">
                  <a16:creationId xmlns:a16="http://schemas.microsoft.com/office/drawing/2014/main" id="{1C0DF4A2-D756-04F2-ED82-DB5B6FEB1BB9}"/>
                </a:ext>
              </a:extLst>
            </p:cNvPr>
            <p:cNvSpPr/>
            <p:nvPr/>
          </p:nvSpPr>
          <p:spPr>
            <a:xfrm>
              <a:off x="6343592" y="6112628"/>
              <a:ext cx="2342912" cy="233493"/>
            </a:xfrm>
            <a:prstGeom prst="rect">
              <a:avLst/>
            </a:prstGeom>
            <a:solidFill>
              <a:schemeClr val="accent2">
                <a:lumMod val="20000"/>
                <a:lumOff val="8000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E16161"/>
                  </a:solidFill>
                  <a:effectLst/>
                  <a:uLnTx/>
                  <a:uFillTx/>
                  <a:latin typeface="Avenir Next" panose="020B0503020202020204" pitchFamily="34" charset="0"/>
                  <a:ea typeface="+mn-ea"/>
                  <a:cs typeface="Arial" panose="020B0604020202020204" pitchFamily="34" charset="0"/>
                </a:rPr>
                <a:t>Processing-Near-Bank</a:t>
              </a:r>
            </a:p>
          </p:txBody>
        </p:sp>
        <p:sp>
          <p:nvSpPr>
            <p:cNvPr id="7" name="Rectangle 6">
              <a:extLst>
                <a:ext uri="{FF2B5EF4-FFF2-40B4-BE49-F238E27FC236}">
                  <a16:creationId xmlns:a16="http://schemas.microsoft.com/office/drawing/2014/main" id="{64B78A6D-D02D-71C8-0F90-AAFAA3A3F14C}"/>
                </a:ext>
              </a:extLst>
            </p:cNvPr>
            <p:cNvSpPr/>
            <p:nvPr/>
          </p:nvSpPr>
          <p:spPr>
            <a:xfrm>
              <a:off x="6358845" y="3537542"/>
              <a:ext cx="2326611" cy="29301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venir Next" panose="020B0503020202020204" pitchFamily="34" charset="0"/>
                  <a:ea typeface="+mn-ea"/>
                  <a:cs typeface="Arial" panose="020B0604020202020204" pitchFamily="34" charset="0"/>
                </a:rPr>
                <a:t>DRAM Bank</a:t>
              </a:r>
            </a:p>
          </p:txBody>
        </p:sp>
        <p:grpSp>
          <p:nvGrpSpPr>
            <p:cNvPr id="8" name="Group 7">
              <a:extLst>
                <a:ext uri="{FF2B5EF4-FFF2-40B4-BE49-F238E27FC236}">
                  <a16:creationId xmlns:a16="http://schemas.microsoft.com/office/drawing/2014/main" id="{46E1E609-5B77-53FB-3605-69C668E09E8F}"/>
                </a:ext>
              </a:extLst>
            </p:cNvPr>
            <p:cNvGrpSpPr/>
            <p:nvPr/>
          </p:nvGrpSpPr>
          <p:grpSpPr>
            <a:xfrm>
              <a:off x="416994" y="3429000"/>
              <a:ext cx="5954407" cy="2888405"/>
              <a:chOff x="416994" y="3429000"/>
              <a:chExt cx="5954407" cy="2888405"/>
            </a:xfrm>
          </p:grpSpPr>
          <p:cxnSp>
            <p:nvCxnSpPr>
              <p:cNvPr id="9" name="Straight Connector 8">
                <a:extLst>
                  <a:ext uri="{FF2B5EF4-FFF2-40B4-BE49-F238E27FC236}">
                    <a16:creationId xmlns:a16="http://schemas.microsoft.com/office/drawing/2014/main" id="{65ECA9E8-4B99-7DCF-EBB3-CFF89117EE10}"/>
                  </a:ext>
                </a:extLst>
              </p:cNvPr>
              <p:cNvCxnSpPr>
                <a:cxnSpLocks/>
                <a:stCxn id="42" idx="0"/>
              </p:cNvCxnSpPr>
              <p:nvPr/>
            </p:nvCxnSpPr>
            <p:spPr>
              <a:xfrm flipH="1" flipV="1">
                <a:off x="2417391" y="5605357"/>
                <a:ext cx="771000" cy="283721"/>
              </a:xfrm>
              <a:prstGeom prst="line">
                <a:avLst/>
              </a:prstGeom>
              <a:noFill/>
              <a:ln w="9525" cap="flat" cmpd="sng" algn="ctr">
                <a:solidFill>
                  <a:sysClr val="windowText" lastClr="000000"/>
                </a:solidFill>
                <a:prstDash val="dash"/>
                <a:miter lim="800000"/>
              </a:ln>
              <a:effectLst/>
            </p:spPr>
          </p:cxnSp>
          <p:cxnSp>
            <p:nvCxnSpPr>
              <p:cNvPr id="10" name="Straight Connector 9">
                <a:extLst>
                  <a:ext uri="{FF2B5EF4-FFF2-40B4-BE49-F238E27FC236}">
                    <a16:creationId xmlns:a16="http://schemas.microsoft.com/office/drawing/2014/main" id="{F91AE01F-022B-B37F-75AC-10DC21F823BE}"/>
                  </a:ext>
                </a:extLst>
              </p:cNvPr>
              <p:cNvCxnSpPr>
                <a:cxnSpLocks/>
              </p:cNvCxnSpPr>
              <p:nvPr/>
            </p:nvCxnSpPr>
            <p:spPr>
              <a:xfrm flipH="1" flipV="1">
                <a:off x="2433261" y="4308595"/>
                <a:ext cx="1143796" cy="1471779"/>
              </a:xfrm>
              <a:prstGeom prst="line">
                <a:avLst/>
              </a:prstGeom>
              <a:noFill/>
              <a:ln w="9525" cap="flat" cmpd="sng" algn="ctr">
                <a:solidFill>
                  <a:sysClr val="windowText" lastClr="000000"/>
                </a:solidFill>
                <a:prstDash val="dash"/>
                <a:miter lim="800000"/>
              </a:ln>
              <a:effectLst/>
            </p:spPr>
          </p:cxnSp>
          <p:grpSp>
            <p:nvGrpSpPr>
              <p:cNvPr id="11" name="Group 10">
                <a:extLst>
                  <a:ext uri="{FF2B5EF4-FFF2-40B4-BE49-F238E27FC236}">
                    <a16:creationId xmlns:a16="http://schemas.microsoft.com/office/drawing/2014/main" id="{8BF31969-137B-573C-539D-7DF3ADC1C359}"/>
                  </a:ext>
                </a:extLst>
              </p:cNvPr>
              <p:cNvGrpSpPr/>
              <p:nvPr/>
            </p:nvGrpSpPr>
            <p:grpSpPr>
              <a:xfrm>
                <a:off x="3034303" y="3429000"/>
                <a:ext cx="3180072" cy="2575996"/>
                <a:chOff x="3104761" y="2702044"/>
                <a:chExt cx="2503107" cy="2027625"/>
              </a:xfrm>
            </p:grpSpPr>
            <p:grpSp>
              <p:nvGrpSpPr>
                <p:cNvPr id="41" name="Group 40">
                  <a:extLst>
                    <a:ext uri="{FF2B5EF4-FFF2-40B4-BE49-F238E27FC236}">
                      <a16:creationId xmlns:a16="http://schemas.microsoft.com/office/drawing/2014/main" id="{27722869-5B7E-5D56-FD34-DC0C2EF5E75A}"/>
                    </a:ext>
                  </a:extLst>
                </p:cNvPr>
                <p:cNvGrpSpPr/>
                <p:nvPr/>
              </p:nvGrpSpPr>
              <p:grpSpPr>
                <a:xfrm>
                  <a:off x="3105186" y="3753062"/>
                  <a:ext cx="2163886" cy="976607"/>
                  <a:chOff x="1659954" y="548768"/>
                  <a:chExt cx="1668502" cy="753030"/>
                </a:xfrm>
              </p:grpSpPr>
              <p:sp>
                <p:nvSpPr>
                  <p:cNvPr id="133" name="Cube 132">
                    <a:extLst>
                      <a:ext uri="{FF2B5EF4-FFF2-40B4-BE49-F238E27FC236}">
                        <a16:creationId xmlns:a16="http://schemas.microsoft.com/office/drawing/2014/main" id="{87BF7633-46A9-2710-8264-B0C49679654B}"/>
                      </a:ext>
                    </a:extLst>
                  </p:cNvPr>
                  <p:cNvSpPr/>
                  <p:nvPr/>
                </p:nvSpPr>
                <p:spPr>
                  <a:xfrm>
                    <a:off x="1659954" y="554219"/>
                    <a:ext cx="1668502" cy="747579"/>
                  </a:xfrm>
                  <a:prstGeom prst="cube">
                    <a:avLst>
                      <a:gd name="adj" fmla="val 95887"/>
                    </a:avLst>
                  </a:prstGeom>
                  <a:solidFill>
                    <a:sysClr val="window" lastClr="FFFFFF">
                      <a:lumMod val="50000"/>
                    </a:sys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venir Next" panose="020B0503020202020204" pitchFamily="34" charset="0"/>
                      <a:ea typeface="+mn-ea"/>
                      <a:cs typeface="+mn-cs"/>
                    </a:endParaRPr>
                  </a:p>
                </p:txBody>
              </p:sp>
              <p:grpSp>
                <p:nvGrpSpPr>
                  <p:cNvPr id="134" name="Group 133">
                    <a:extLst>
                      <a:ext uri="{FF2B5EF4-FFF2-40B4-BE49-F238E27FC236}">
                        <a16:creationId xmlns:a16="http://schemas.microsoft.com/office/drawing/2014/main" id="{93C0C863-00D0-12D7-6448-6151626D6CA3}"/>
                      </a:ext>
                    </a:extLst>
                  </p:cNvPr>
                  <p:cNvGrpSpPr/>
                  <p:nvPr/>
                </p:nvGrpSpPr>
                <p:grpSpPr>
                  <a:xfrm>
                    <a:off x="1849990" y="548768"/>
                    <a:ext cx="1316493" cy="723135"/>
                    <a:chOff x="1849990" y="548768"/>
                    <a:chExt cx="1316493" cy="723135"/>
                  </a:xfrm>
                </p:grpSpPr>
                <p:cxnSp>
                  <p:nvCxnSpPr>
                    <p:cNvPr id="135" name="Straight Connector 134">
                      <a:extLst>
                        <a:ext uri="{FF2B5EF4-FFF2-40B4-BE49-F238E27FC236}">
                          <a16:creationId xmlns:a16="http://schemas.microsoft.com/office/drawing/2014/main" id="{C2C3D016-78C0-0AC3-7BF7-82534548DEA6}"/>
                        </a:ext>
                      </a:extLst>
                    </p:cNvPr>
                    <p:cNvCxnSpPr>
                      <a:cxnSpLocks/>
                    </p:cNvCxnSpPr>
                    <p:nvPr/>
                  </p:nvCxnSpPr>
                  <p:spPr>
                    <a:xfrm flipV="1">
                      <a:off x="2132614" y="548768"/>
                      <a:ext cx="716832" cy="716831"/>
                    </a:xfrm>
                    <a:prstGeom prst="line">
                      <a:avLst/>
                    </a:prstGeom>
                    <a:noFill/>
                    <a:ln w="9525" cap="flat" cmpd="sng" algn="ctr">
                      <a:solidFill>
                        <a:sysClr val="windowText" lastClr="000000"/>
                      </a:solidFill>
                      <a:prstDash val="solid"/>
                      <a:miter lim="800000"/>
                    </a:ln>
                    <a:effectLst/>
                  </p:spPr>
                </p:cxnSp>
                <p:cxnSp>
                  <p:nvCxnSpPr>
                    <p:cNvPr id="136" name="Straight Connector 135">
                      <a:extLst>
                        <a:ext uri="{FF2B5EF4-FFF2-40B4-BE49-F238E27FC236}">
                          <a16:creationId xmlns:a16="http://schemas.microsoft.com/office/drawing/2014/main" id="{61C88949-762E-9832-4168-2F609D94A214}"/>
                        </a:ext>
                      </a:extLst>
                    </p:cNvPr>
                    <p:cNvCxnSpPr>
                      <a:cxnSpLocks noChangeAspect="1"/>
                    </p:cNvCxnSpPr>
                    <p:nvPr/>
                  </p:nvCxnSpPr>
                  <p:spPr>
                    <a:xfrm flipV="1">
                      <a:off x="1901824" y="551559"/>
                      <a:ext cx="713232" cy="720344"/>
                    </a:xfrm>
                    <a:prstGeom prst="line">
                      <a:avLst/>
                    </a:prstGeom>
                    <a:noFill/>
                    <a:ln w="9525" cap="flat" cmpd="sng" algn="ctr">
                      <a:solidFill>
                        <a:sysClr val="windowText" lastClr="000000"/>
                      </a:solidFill>
                      <a:prstDash val="solid"/>
                      <a:miter lim="800000"/>
                    </a:ln>
                    <a:effectLst/>
                  </p:spPr>
                </p:cxnSp>
                <p:cxnSp>
                  <p:nvCxnSpPr>
                    <p:cNvPr id="137" name="Straight Connector 136">
                      <a:extLst>
                        <a:ext uri="{FF2B5EF4-FFF2-40B4-BE49-F238E27FC236}">
                          <a16:creationId xmlns:a16="http://schemas.microsoft.com/office/drawing/2014/main" id="{8DF48F77-2738-01D4-B288-D35C1158C212}"/>
                        </a:ext>
                      </a:extLst>
                    </p:cNvPr>
                    <p:cNvCxnSpPr>
                      <a:cxnSpLocks/>
                    </p:cNvCxnSpPr>
                    <p:nvPr/>
                  </p:nvCxnSpPr>
                  <p:spPr>
                    <a:xfrm flipV="1">
                      <a:off x="2382270" y="550407"/>
                      <a:ext cx="708109" cy="719060"/>
                    </a:xfrm>
                    <a:prstGeom prst="line">
                      <a:avLst/>
                    </a:prstGeom>
                    <a:noFill/>
                    <a:ln w="9525" cap="flat" cmpd="sng" algn="ctr">
                      <a:solidFill>
                        <a:sysClr val="windowText" lastClr="000000"/>
                      </a:solidFill>
                      <a:prstDash val="solid"/>
                      <a:miter lim="800000"/>
                    </a:ln>
                    <a:effectLst/>
                  </p:spPr>
                </p:cxnSp>
                <p:cxnSp>
                  <p:nvCxnSpPr>
                    <p:cNvPr id="138" name="Straight Connector 137">
                      <a:extLst>
                        <a:ext uri="{FF2B5EF4-FFF2-40B4-BE49-F238E27FC236}">
                          <a16:creationId xmlns:a16="http://schemas.microsoft.com/office/drawing/2014/main" id="{5CE2DC34-63D5-0C16-5C71-FA14146E2685}"/>
                        </a:ext>
                      </a:extLst>
                    </p:cNvPr>
                    <p:cNvCxnSpPr>
                      <a:cxnSpLocks/>
                    </p:cNvCxnSpPr>
                    <p:nvPr/>
                  </p:nvCxnSpPr>
                  <p:spPr>
                    <a:xfrm>
                      <a:off x="2044699" y="889000"/>
                      <a:ext cx="941832" cy="0"/>
                    </a:xfrm>
                    <a:prstGeom prst="line">
                      <a:avLst/>
                    </a:prstGeom>
                    <a:noFill/>
                    <a:ln w="9525" cap="flat" cmpd="sng" algn="ctr">
                      <a:solidFill>
                        <a:sysClr val="windowText" lastClr="000000"/>
                      </a:solidFill>
                      <a:prstDash val="solid"/>
                      <a:miter lim="800000"/>
                    </a:ln>
                    <a:effectLst/>
                  </p:spPr>
                </p:cxnSp>
                <p:cxnSp>
                  <p:nvCxnSpPr>
                    <p:cNvPr id="139" name="Straight Connector 138">
                      <a:extLst>
                        <a:ext uri="{FF2B5EF4-FFF2-40B4-BE49-F238E27FC236}">
                          <a16:creationId xmlns:a16="http://schemas.microsoft.com/office/drawing/2014/main" id="{166F4447-5DDB-CED6-9AEE-409D8D78CDF9}"/>
                        </a:ext>
                      </a:extLst>
                    </p:cNvPr>
                    <p:cNvCxnSpPr>
                      <a:cxnSpLocks/>
                    </p:cNvCxnSpPr>
                    <p:nvPr/>
                  </p:nvCxnSpPr>
                  <p:spPr>
                    <a:xfrm>
                      <a:off x="1849990" y="1086348"/>
                      <a:ext cx="941832" cy="0"/>
                    </a:xfrm>
                    <a:prstGeom prst="line">
                      <a:avLst/>
                    </a:prstGeom>
                    <a:noFill/>
                    <a:ln w="9525" cap="flat" cmpd="sng" algn="ctr">
                      <a:solidFill>
                        <a:sysClr val="windowText" lastClr="000000"/>
                      </a:solidFill>
                      <a:prstDash val="solid"/>
                      <a:miter lim="800000"/>
                    </a:ln>
                    <a:effectLst/>
                  </p:spPr>
                </p:cxnSp>
                <p:cxnSp>
                  <p:nvCxnSpPr>
                    <p:cNvPr id="140" name="Straight Connector 139">
                      <a:extLst>
                        <a:ext uri="{FF2B5EF4-FFF2-40B4-BE49-F238E27FC236}">
                          <a16:creationId xmlns:a16="http://schemas.microsoft.com/office/drawing/2014/main" id="{9F1639CF-1717-3A87-CF81-ADFFA2114066}"/>
                        </a:ext>
                      </a:extLst>
                    </p:cNvPr>
                    <p:cNvCxnSpPr>
                      <a:cxnSpLocks/>
                    </p:cNvCxnSpPr>
                    <p:nvPr/>
                  </p:nvCxnSpPr>
                  <p:spPr>
                    <a:xfrm>
                      <a:off x="2224651" y="711698"/>
                      <a:ext cx="941832" cy="0"/>
                    </a:xfrm>
                    <a:prstGeom prst="line">
                      <a:avLst/>
                    </a:prstGeom>
                    <a:noFill/>
                    <a:ln w="9525" cap="flat" cmpd="sng" algn="ctr">
                      <a:solidFill>
                        <a:sysClr val="windowText" lastClr="000000"/>
                      </a:solidFill>
                      <a:prstDash val="solid"/>
                      <a:miter lim="800000"/>
                    </a:ln>
                    <a:effectLst/>
                  </p:spPr>
                </p:cxnSp>
              </p:grpSp>
            </p:grpSp>
            <p:sp>
              <p:nvSpPr>
                <p:cNvPr id="42" name="Parallelogram 123">
                  <a:extLst>
                    <a:ext uri="{FF2B5EF4-FFF2-40B4-BE49-F238E27FC236}">
                      <a16:creationId xmlns:a16="http://schemas.microsoft.com/office/drawing/2014/main" id="{6A2C84CF-C24C-3D69-B32F-AA5A257A2D1A}"/>
                    </a:ext>
                  </a:extLst>
                </p:cNvPr>
                <p:cNvSpPr/>
                <p:nvPr/>
              </p:nvSpPr>
              <p:spPr>
                <a:xfrm rot="608511">
                  <a:off x="3240568" y="4474784"/>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43" name="Parallelogram 123">
                  <a:extLst>
                    <a:ext uri="{FF2B5EF4-FFF2-40B4-BE49-F238E27FC236}">
                      <a16:creationId xmlns:a16="http://schemas.microsoft.com/office/drawing/2014/main" id="{791FB689-E138-8E89-9A9B-ED630F9FD58A}"/>
                    </a:ext>
                  </a:extLst>
                </p:cNvPr>
                <p:cNvSpPr/>
                <p:nvPr/>
              </p:nvSpPr>
              <p:spPr>
                <a:xfrm rot="608511">
                  <a:off x="3488468" y="4220991"/>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44" name="Parallelogram 123">
                  <a:extLst>
                    <a:ext uri="{FF2B5EF4-FFF2-40B4-BE49-F238E27FC236}">
                      <a16:creationId xmlns:a16="http://schemas.microsoft.com/office/drawing/2014/main" id="{B037094F-9A54-D32D-8D7D-029EE552E04B}"/>
                    </a:ext>
                  </a:extLst>
                </p:cNvPr>
                <p:cNvSpPr/>
                <p:nvPr/>
              </p:nvSpPr>
              <p:spPr>
                <a:xfrm rot="608511">
                  <a:off x="3731774" y="3984286"/>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45" name="Parallelogram 123">
                  <a:extLst>
                    <a:ext uri="{FF2B5EF4-FFF2-40B4-BE49-F238E27FC236}">
                      <a16:creationId xmlns:a16="http://schemas.microsoft.com/office/drawing/2014/main" id="{4918EF66-474D-0470-7719-FEB94B285B80}"/>
                    </a:ext>
                  </a:extLst>
                </p:cNvPr>
                <p:cNvSpPr/>
                <p:nvPr/>
              </p:nvSpPr>
              <p:spPr>
                <a:xfrm rot="608511">
                  <a:off x="3942615" y="3763435"/>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nvGrpSpPr>
                <p:cNvPr id="46" name="Group 45">
                  <a:extLst>
                    <a:ext uri="{FF2B5EF4-FFF2-40B4-BE49-F238E27FC236}">
                      <a16:creationId xmlns:a16="http://schemas.microsoft.com/office/drawing/2014/main" id="{52A8D25A-678E-6AA6-93D2-757E8117F22E}"/>
                    </a:ext>
                  </a:extLst>
                </p:cNvPr>
                <p:cNvGrpSpPr/>
                <p:nvPr/>
              </p:nvGrpSpPr>
              <p:grpSpPr>
                <a:xfrm>
                  <a:off x="3546692" y="3763436"/>
                  <a:ext cx="991424" cy="901958"/>
                  <a:chOff x="3077365" y="1725423"/>
                  <a:chExt cx="764455" cy="695471"/>
                </a:xfrm>
              </p:grpSpPr>
              <p:sp>
                <p:nvSpPr>
                  <p:cNvPr id="129" name="Parallelogram 123">
                    <a:extLst>
                      <a:ext uri="{FF2B5EF4-FFF2-40B4-BE49-F238E27FC236}">
                        <a16:creationId xmlns:a16="http://schemas.microsoft.com/office/drawing/2014/main" id="{3AA75E80-8E1E-6EBE-5CBD-D0A604436282}"/>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30" name="Parallelogram 123">
                    <a:extLst>
                      <a:ext uri="{FF2B5EF4-FFF2-40B4-BE49-F238E27FC236}">
                        <a16:creationId xmlns:a16="http://schemas.microsoft.com/office/drawing/2014/main" id="{5522C7F8-902A-3452-2FBD-34F918D4FE8C}"/>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31" name="Parallelogram 123">
                    <a:extLst>
                      <a:ext uri="{FF2B5EF4-FFF2-40B4-BE49-F238E27FC236}">
                        <a16:creationId xmlns:a16="http://schemas.microsoft.com/office/drawing/2014/main" id="{AA486BD4-BCCD-32C4-77B8-E68A6B25A33E}"/>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32" name="Parallelogram 123">
                    <a:extLst>
                      <a:ext uri="{FF2B5EF4-FFF2-40B4-BE49-F238E27FC236}">
                        <a16:creationId xmlns:a16="http://schemas.microsoft.com/office/drawing/2014/main" id="{72CDAACD-2011-959C-9419-905008A49BA3}"/>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grpSp>
              <p:nvGrpSpPr>
                <p:cNvPr id="47" name="Group 46">
                  <a:extLst>
                    <a:ext uri="{FF2B5EF4-FFF2-40B4-BE49-F238E27FC236}">
                      <a16:creationId xmlns:a16="http://schemas.microsoft.com/office/drawing/2014/main" id="{8577D1B3-781C-7161-265B-ED05805007C6}"/>
                    </a:ext>
                  </a:extLst>
                </p:cNvPr>
                <p:cNvGrpSpPr/>
                <p:nvPr/>
              </p:nvGrpSpPr>
              <p:grpSpPr>
                <a:xfrm>
                  <a:off x="3859547" y="3760684"/>
                  <a:ext cx="991424" cy="901958"/>
                  <a:chOff x="3077365" y="1725423"/>
                  <a:chExt cx="764455" cy="695471"/>
                </a:xfrm>
              </p:grpSpPr>
              <p:sp>
                <p:nvSpPr>
                  <p:cNvPr id="125" name="Parallelogram 123">
                    <a:extLst>
                      <a:ext uri="{FF2B5EF4-FFF2-40B4-BE49-F238E27FC236}">
                        <a16:creationId xmlns:a16="http://schemas.microsoft.com/office/drawing/2014/main" id="{60144F42-BFF4-9F60-F5A3-25FECD3860B0}"/>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26" name="Parallelogram 123">
                    <a:extLst>
                      <a:ext uri="{FF2B5EF4-FFF2-40B4-BE49-F238E27FC236}">
                        <a16:creationId xmlns:a16="http://schemas.microsoft.com/office/drawing/2014/main" id="{67D3D742-6F75-B866-0BB9-8D944507DC15}"/>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27" name="Parallelogram 123">
                    <a:extLst>
                      <a:ext uri="{FF2B5EF4-FFF2-40B4-BE49-F238E27FC236}">
                        <a16:creationId xmlns:a16="http://schemas.microsoft.com/office/drawing/2014/main" id="{3939A4DD-54E5-9986-ACFD-29061FC318C8}"/>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28" name="Parallelogram 123">
                    <a:extLst>
                      <a:ext uri="{FF2B5EF4-FFF2-40B4-BE49-F238E27FC236}">
                        <a16:creationId xmlns:a16="http://schemas.microsoft.com/office/drawing/2014/main" id="{48CA9589-E2D1-34DE-66E4-28545A487A75}"/>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grpSp>
              <p:nvGrpSpPr>
                <p:cNvPr id="48" name="Group 47">
                  <a:extLst>
                    <a:ext uri="{FF2B5EF4-FFF2-40B4-BE49-F238E27FC236}">
                      <a16:creationId xmlns:a16="http://schemas.microsoft.com/office/drawing/2014/main" id="{78E1919D-AC5B-EE63-6743-9F0612B183F4}"/>
                    </a:ext>
                  </a:extLst>
                </p:cNvPr>
                <p:cNvGrpSpPr/>
                <p:nvPr/>
              </p:nvGrpSpPr>
              <p:grpSpPr>
                <a:xfrm>
                  <a:off x="4161030" y="3767909"/>
                  <a:ext cx="991424" cy="901958"/>
                  <a:chOff x="3077365" y="1725423"/>
                  <a:chExt cx="764455" cy="695471"/>
                </a:xfrm>
              </p:grpSpPr>
              <p:sp>
                <p:nvSpPr>
                  <p:cNvPr id="121" name="Parallelogram 123">
                    <a:extLst>
                      <a:ext uri="{FF2B5EF4-FFF2-40B4-BE49-F238E27FC236}">
                        <a16:creationId xmlns:a16="http://schemas.microsoft.com/office/drawing/2014/main" id="{53A1A16B-2C4E-539E-26DA-F4F078B1069F}"/>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22" name="Parallelogram 123">
                    <a:extLst>
                      <a:ext uri="{FF2B5EF4-FFF2-40B4-BE49-F238E27FC236}">
                        <a16:creationId xmlns:a16="http://schemas.microsoft.com/office/drawing/2014/main" id="{2B91E7BD-A55D-5C11-D936-C6D15BECB993}"/>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23" name="Parallelogram 123">
                    <a:extLst>
                      <a:ext uri="{FF2B5EF4-FFF2-40B4-BE49-F238E27FC236}">
                        <a16:creationId xmlns:a16="http://schemas.microsoft.com/office/drawing/2014/main" id="{3F67DAF1-4B33-6F3A-D564-3E2546F2E88F}"/>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24" name="Parallelogram 123">
                    <a:extLst>
                      <a:ext uri="{FF2B5EF4-FFF2-40B4-BE49-F238E27FC236}">
                        <a16:creationId xmlns:a16="http://schemas.microsoft.com/office/drawing/2014/main" id="{43119840-DAAC-9FCE-ADA0-20E47A62207D}"/>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sp>
              <p:nvSpPr>
                <p:cNvPr id="49" name="Can 48">
                  <a:extLst>
                    <a:ext uri="{FF2B5EF4-FFF2-40B4-BE49-F238E27FC236}">
                      <a16:creationId xmlns:a16="http://schemas.microsoft.com/office/drawing/2014/main" id="{59B30949-F5C4-EC22-6A51-A190B8F8E14F}"/>
                    </a:ext>
                  </a:extLst>
                </p:cNvPr>
                <p:cNvSpPr/>
                <p:nvPr/>
              </p:nvSpPr>
              <p:spPr>
                <a:xfrm>
                  <a:off x="3352096" y="4307966"/>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0" name="Can 49">
                  <a:extLst>
                    <a:ext uri="{FF2B5EF4-FFF2-40B4-BE49-F238E27FC236}">
                      <a16:creationId xmlns:a16="http://schemas.microsoft.com/office/drawing/2014/main" id="{5DB57BAE-D27B-5D4D-31E6-CCACF13924CB}"/>
                    </a:ext>
                  </a:extLst>
                </p:cNvPr>
                <p:cNvSpPr/>
                <p:nvPr/>
              </p:nvSpPr>
              <p:spPr>
                <a:xfrm>
                  <a:off x="3636617" y="4316296"/>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1" name="Can 50">
                  <a:extLst>
                    <a:ext uri="{FF2B5EF4-FFF2-40B4-BE49-F238E27FC236}">
                      <a16:creationId xmlns:a16="http://schemas.microsoft.com/office/drawing/2014/main" id="{0B502808-7302-3D8E-C3A1-61EF9BF7296B}"/>
                    </a:ext>
                  </a:extLst>
                </p:cNvPr>
                <p:cNvSpPr/>
                <p:nvPr/>
              </p:nvSpPr>
              <p:spPr>
                <a:xfrm>
                  <a:off x="3602969" y="4032304"/>
                  <a:ext cx="64604" cy="280156"/>
                </a:xfrm>
                <a:prstGeom prst="can">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tileRect r="-100000" b="-10000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2" name="Can 51">
                  <a:extLst>
                    <a:ext uri="{FF2B5EF4-FFF2-40B4-BE49-F238E27FC236}">
                      <a16:creationId xmlns:a16="http://schemas.microsoft.com/office/drawing/2014/main" id="{E27022D1-B8AB-CF6E-5569-2166B9A2E278}"/>
                    </a:ext>
                  </a:extLst>
                </p:cNvPr>
                <p:cNvSpPr/>
                <p:nvPr/>
              </p:nvSpPr>
              <p:spPr>
                <a:xfrm>
                  <a:off x="3899306" y="4037081"/>
                  <a:ext cx="64604" cy="280156"/>
                </a:xfrm>
                <a:prstGeom prst="can">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tileRect r="-100000" b="-10000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3" name="Can 52">
                  <a:extLst>
                    <a:ext uri="{FF2B5EF4-FFF2-40B4-BE49-F238E27FC236}">
                      <a16:creationId xmlns:a16="http://schemas.microsoft.com/office/drawing/2014/main" id="{1AEC25FA-7B2A-0E18-9434-7A4EB0ABEEBA}"/>
                    </a:ext>
                  </a:extLst>
                </p:cNvPr>
                <p:cNvSpPr/>
                <p:nvPr/>
              </p:nvSpPr>
              <p:spPr>
                <a:xfrm>
                  <a:off x="4974605" y="3585377"/>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4" name="Can 53">
                  <a:extLst>
                    <a:ext uri="{FF2B5EF4-FFF2-40B4-BE49-F238E27FC236}">
                      <a16:creationId xmlns:a16="http://schemas.microsoft.com/office/drawing/2014/main" id="{E95700CC-0A48-C7E1-B743-B04B577C4E13}"/>
                    </a:ext>
                  </a:extLst>
                </p:cNvPr>
                <p:cNvSpPr/>
                <p:nvPr/>
              </p:nvSpPr>
              <p:spPr>
                <a:xfrm>
                  <a:off x="4759284" y="3818204"/>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5" name="Can 54">
                  <a:extLst>
                    <a:ext uri="{FF2B5EF4-FFF2-40B4-BE49-F238E27FC236}">
                      <a16:creationId xmlns:a16="http://schemas.microsoft.com/office/drawing/2014/main" id="{B96D1848-0B2D-6338-CCD3-2EAF239EC986}"/>
                    </a:ext>
                  </a:extLst>
                </p:cNvPr>
                <p:cNvSpPr/>
                <p:nvPr/>
              </p:nvSpPr>
              <p:spPr>
                <a:xfrm>
                  <a:off x="4520498" y="4048475"/>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6" name="Can 55">
                  <a:extLst>
                    <a:ext uri="{FF2B5EF4-FFF2-40B4-BE49-F238E27FC236}">
                      <a16:creationId xmlns:a16="http://schemas.microsoft.com/office/drawing/2014/main" id="{DB809037-4759-13AA-EBDA-CEC1209BCF40}"/>
                    </a:ext>
                  </a:extLst>
                </p:cNvPr>
                <p:cNvSpPr/>
                <p:nvPr/>
              </p:nvSpPr>
              <p:spPr>
                <a:xfrm>
                  <a:off x="3953091" y="4315468"/>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7" name="TextBox 56">
                  <a:extLst>
                    <a:ext uri="{FF2B5EF4-FFF2-40B4-BE49-F238E27FC236}">
                      <a16:creationId xmlns:a16="http://schemas.microsoft.com/office/drawing/2014/main" id="{F51DF085-CC74-9205-DE87-71C86284D9C0}"/>
                    </a:ext>
                  </a:extLst>
                </p:cNvPr>
                <p:cNvSpPr txBox="1"/>
                <p:nvPr/>
              </p:nvSpPr>
              <p:spPr>
                <a:xfrm>
                  <a:off x="3225189" y="2702044"/>
                  <a:ext cx="2382679" cy="387613"/>
                </a:xfrm>
                <a:prstGeom prst="rect">
                  <a:avLst/>
                </a:prstGeom>
                <a:noFill/>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venir Next" panose="020B0503020202020204" pitchFamily="34" charset="0"/>
                      <a:ea typeface="+mn-ea"/>
                      <a:cs typeface="Arial" panose="020B0604020202020204" pitchFamily="34" charset="0"/>
                    </a:rPr>
                    <a:t>DRAM</a:t>
                  </a:r>
                  <a:br>
                    <a:rPr kumimoji="0" lang="en-US" sz="1600" b="1" i="0" u="none" strike="noStrike" kern="1200" cap="none" spc="0" normalizeH="0" baseline="0" noProof="0" dirty="0">
                      <a:ln>
                        <a:noFill/>
                      </a:ln>
                      <a:solidFill>
                        <a:prstClr val="black"/>
                      </a:solidFill>
                      <a:effectLst/>
                      <a:uLnTx/>
                      <a:uFillTx/>
                      <a:latin typeface="Avenir Next" panose="020B0503020202020204" pitchFamily="34" charset="0"/>
                      <a:ea typeface="+mn-ea"/>
                      <a:cs typeface="Arial" panose="020B0604020202020204" pitchFamily="34" charset="0"/>
                    </a:rPr>
                  </a:br>
                  <a:r>
                    <a:rPr kumimoji="0" lang="en-US" sz="1600" b="1" i="0" u="none" strike="noStrike" kern="1200" cap="none" spc="0" normalizeH="0" baseline="0" noProof="0" dirty="0">
                      <a:ln>
                        <a:noFill/>
                      </a:ln>
                      <a:solidFill>
                        <a:prstClr val="black"/>
                      </a:solidFill>
                      <a:effectLst/>
                      <a:uLnTx/>
                      <a:uFillTx/>
                      <a:latin typeface="Avenir Next" panose="020B0503020202020204" pitchFamily="34" charset="0"/>
                      <a:ea typeface="+mn-ea"/>
                      <a:cs typeface="Arial" panose="020B0604020202020204" pitchFamily="34" charset="0"/>
                    </a:rPr>
                    <a:t>(e.g., 3D-Stacked Memory)</a:t>
                  </a:r>
                </a:p>
              </p:txBody>
            </p:sp>
            <p:sp>
              <p:nvSpPr>
                <p:cNvPr id="58" name="Can 57">
                  <a:extLst>
                    <a:ext uri="{FF2B5EF4-FFF2-40B4-BE49-F238E27FC236}">
                      <a16:creationId xmlns:a16="http://schemas.microsoft.com/office/drawing/2014/main" id="{E7DEBDC5-7385-A5C0-626D-657879F67017}"/>
                    </a:ext>
                  </a:extLst>
                </p:cNvPr>
                <p:cNvSpPr/>
                <p:nvPr/>
              </p:nvSpPr>
              <p:spPr>
                <a:xfrm>
                  <a:off x="4272028" y="4415103"/>
                  <a:ext cx="73820" cy="169177"/>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nvGrpSpPr>
                <p:cNvPr id="59" name="Group 58">
                  <a:extLst>
                    <a:ext uri="{FF2B5EF4-FFF2-40B4-BE49-F238E27FC236}">
                      <a16:creationId xmlns:a16="http://schemas.microsoft.com/office/drawing/2014/main" id="{F5ED925E-5327-2AF3-0397-A6834DCC6481}"/>
                    </a:ext>
                  </a:extLst>
                </p:cNvPr>
                <p:cNvGrpSpPr/>
                <p:nvPr/>
              </p:nvGrpSpPr>
              <p:grpSpPr>
                <a:xfrm>
                  <a:off x="3104761" y="3364172"/>
                  <a:ext cx="2163886" cy="1073780"/>
                  <a:chOff x="3552923" y="4813095"/>
                  <a:chExt cx="1668502" cy="827957"/>
                </a:xfrm>
              </p:grpSpPr>
              <p:grpSp>
                <p:nvGrpSpPr>
                  <p:cNvPr id="91" name="Group 90">
                    <a:extLst>
                      <a:ext uri="{FF2B5EF4-FFF2-40B4-BE49-F238E27FC236}">
                        <a16:creationId xmlns:a16="http://schemas.microsoft.com/office/drawing/2014/main" id="{2302BF2F-AA89-F5B3-7DCC-1771918970BE}"/>
                      </a:ext>
                    </a:extLst>
                  </p:cNvPr>
                  <p:cNvGrpSpPr/>
                  <p:nvPr/>
                </p:nvGrpSpPr>
                <p:grpSpPr>
                  <a:xfrm>
                    <a:off x="3552923" y="4892971"/>
                    <a:ext cx="1668502" cy="748081"/>
                    <a:chOff x="3552923" y="4677071"/>
                    <a:chExt cx="1668502" cy="748081"/>
                  </a:xfrm>
                </p:grpSpPr>
                <p:sp>
                  <p:nvSpPr>
                    <p:cNvPr id="107" name="Cube 106">
                      <a:extLst>
                        <a:ext uri="{FF2B5EF4-FFF2-40B4-BE49-F238E27FC236}">
                          <a16:creationId xmlns:a16="http://schemas.microsoft.com/office/drawing/2014/main" id="{DBE15A98-8284-B7A4-3D7C-5C7776742AF7}"/>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venir Next" panose="020B0503020202020204" pitchFamily="34" charset="0"/>
                        <a:ea typeface="+mn-ea"/>
                        <a:cs typeface="+mn-cs"/>
                      </a:endParaRPr>
                    </a:p>
                  </p:txBody>
                </p:sp>
                <p:cxnSp>
                  <p:nvCxnSpPr>
                    <p:cNvPr id="108" name="Straight Connector 107">
                      <a:extLst>
                        <a:ext uri="{FF2B5EF4-FFF2-40B4-BE49-F238E27FC236}">
                          <a16:creationId xmlns:a16="http://schemas.microsoft.com/office/drawing/2014/main" id="{D2AC49FB-C42F-D5EB-4C67-A0BB36D3D722}"/>
                        </a:ext>
                      </a:extLst>
                    </p:cNvPr>
                    <p:cNvCxnSpPr>
                      <a:cxnSpLocks/>
                      <a:stCxn id="107" idx="1"/>
                      <a:endCxn id="107"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109" name="Straight Connector 108">
                      <a:extLst>
                        <a:ext uri="{FF2B5EF4-FFF2-40B4-BE49-F238E27FC236}">
                          <a16:creationId xmlns:a16="http://schemas.microsoft.com/office/drawing/2014/main" id="{BD55B7C1-9ADF-5662-AC66-A579E7C3C5C5}"/>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110" name="Straight Connector 109">
                      <a:extLst>
                        <a:ext uri="{FF2B5EF4-FFF2-40B4-BE49-F238E27FC236}">
                          <a16:creationId xmlns:a16="http://schemas.microsoft.com/office/drawing/2014/main" id="{31F1FBA5-EDD2-FBA6-F9CF-AD554DDB5D0F}"/>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111" name="Straight Connector 110">
                      <a:extLst>
                        <a:ext uri="{FF2B5EF4-FFF2-40B4-BE49-F238E27FC236}">
                          <a16:creationId xmlns:a16="http://schemas.microsoft.com/office/drawing/2014/main" id="{FB8FA59E-050E-9E05-2618-64100DC75C28}"/>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112" name="Straight Connector 111">
                      <a:extLst>
                        <a:ext uri="{FF2B5EF4-FFF2-40B4-BE49-F238E27FC236}">
                          <a16:creationId xmlns:a16="http://schemas.microsoft.com/office/drawing/2014/main" id="{937880F0-CE11-D9F8-CD8B-4B1F29D93EA7}"/>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113" name="Straight Connector 112">
                      <a:extLst>
                        <a:ext uri="{FF2B5EF4-FFF2-40B4-BE49-F238E27FC236}">
                          <a16:creationId xmlns:a16="http://schemas.microsoft.com/office/drawing/2014/main" id="{72AFC254-BCAC-C1D5-EDC0-FBE85103B82A}"/>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114" name="Group 113">
                      <a:extLst>
                        <a:ext uri="{FF2B5EF4-FFF2-40B4-BE49-F238E27FC236}">
                          <a16:creationId xmlns:a16="http://schemas.microsoft.com/office/drawing/2014/main" id="{727EEFFD-4A44-E24D-F104-49FA228862C6}"/>
                        </a:ext>
                      </a:extLst>
                    </p:cNvPr>
                    <p:cNvGrpSpPr/>
                    <p:nvPr/>
                  </p:nvGrpSpPr>
                  <p:grpSpPr>
                    <a:xfrm>
                      <a:off x="3799799" y="4834553"/>
                      <a:ext cx="1269167" cy="587223"/>
                      <a:chOff x="3799799" y="4834553"/>
                      <a:chExt cx="1269167" cy="587223"/>
                    </a:xfrm>
                  </p:grpSpPr>
                  <p:cxnSp>
                    <p:nvCxnSpPr>
                      <p:cNvPr id="115" name="Straight Connector 114">
                        <a:extLst>
                          <a:ext uri="{FF2B5EF4-FFF2-40B4-BE49-F238E27FC236}">
                            <a16:creationId xmlns:a16="http://schemas.microsoft.com/office/drawing/2014/main" id="{468A5026-C504-E150-E788-7B0A1A3CB196}"/>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116" name="Straight Connector 115">
                        <a:extLst>
                          <a:ext uri="{FF2B5EF4-FFF2-40B4-BE49-F238E27FC236}">
                            <a16:creationId xmlns:a16="http://schemas.microsoft.com/office/drawing/2014/main" id="{95D1A367-2B4C-EDF3-14E1-A89593D4F5C6}"/>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117" name="Straight Connector 116">
                        <a:extLst>
                          <a:ext uri="{FF2B5EF4-FFF2-40B4-BE49-F238E27FC236}">
                            <a16:creationId xmlns:a16="http://schemas.microsoft.com/office/drawing/2014/main" id="{2A392AAB-AA3F-3FA6-1E08-D6D74E1CD5FA}"/>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118" name="Straight Connector 117">
                        <a:extLst>
                          <a:ext uri="{FF2B5EF4-FFF2-40B4-BE49-F238E27FC236}">
                            <a16:creationId xmlns:a16="http://schemas.microsoft.com/office/drawing/2014/main" id="{76AF407D-9160-8F7A-9D56-3D167D1BCA4B}"/>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119" name="Straight Connector 118">
                        <a:extLst>
                          <a:ext uri="{FF2B5EF4-FFF2-40B4-BE49-F238E27FC236}">
                            <a16:creationId xmlns:a16="http://schemas.microsoft.com/office/drawing/2014/main" id="{AFF104F9-A1B6-D712-21F8-144D49814C92}"/>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120" name="Straight Connector 119">
                        <a:extLst>
                          <a:ext uri="{FF2B5EF4-FFF2-40B4-BE49-F238E27FC236}">
                            <a16:creationId xmlns:a16="http://schemas.microsoft.com/office/drawing/2014/main" id="{D1F11C77-17FB-D919-BDB6-64A8BD6E0E38}"/>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nvGrpSpPr>
                  <p:cNvPr id="92" name="Group 91">
                    <a:extLst>
                      <a:ext uri="{FF2B5EF4-FFF2-40B4-BE49-F238E27FC236}">
                        <a16:creationId xmlns:a16="http://schemas.microsoft.com/office/drawing/2014/main" id="{B91A6559-6B4A-7634-0247-5C138AF41637}"/>
                      </a:ext>
                    </a:extLst>
                  </p:cNvPr>
                  <p:cNvGrpSpPr/>
                  <p:nvPr/>
                </p:nvGrpSpPr>
                <p:grpSpPr>
                  <a:xfrm>
                    <a:off x="3552923" y="4813095"/>
                    <a:ext cx="1668502" cy="748081"/>
                    <a:chOff x="3552923" y="4677071"/>
                    <a:chExt cx="1668502" cy="748081"/>
                  </a:xfrm>
                </p:grpSpPr>
                <p:sp>
                  <p:nvSpPr>
                    <p:cNvPr id="93" name="Cube 92">
                      <a:extLst>
                        <a:ext uri="{FF2B5EF4-FFF2-40B4-BE49-F238E27FC236}">
                          <a16:creationId xmlns:a16="http://schemas.microsoft.com/office/drawing/2014/main" id="{FC4A8365-B53F-75C7-4FA5-8763CF0C8975}"/>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venir Next" panose="020B0503020202020204" pitchFamily="34" charset="0"/>
                        <a:ea typeface="+mn-ea"/>
                        <a:cs typeface="+mn-cs"/>
                      </a:endParaRPr>
                    </a:p>
                  </p:txBody>
                </p:sp>
                <p:cxnSp>
                  <p:nvCxnSpPr>
                    <p:cNvPr id="94" name="Straight Connector 93">
                      <a:extLst>
                        <a:ext uri="{FF2B5EF4-FFF2-40B4-BE49-F238E27FC236}">
                          <a16:creationId xmlns:a16="http://schemas.microsoft.com/office/drawing/2014/main" id="{70E7CCA9-37B9-9C10-1224-ED95F774607C}"/>
                        </a:ext>
                      </a:extLst>
                    </p:cNvPr>
                    <p:cNvCxnSpPr>
                      <a:cxnSpLocks/>
                      <a:stCxn id="93" idx="1"/>
                      <a:endCxn id="93"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95" name="Straight Connector 94">
                      <a:extLst>
                        <a:ext uri="{FF2B5EF4-FFF2-40B4-BE49-F238E27FC236}">
                          <a16:creationId xmlns:a16="http://schemas.microsoft.com/office/drawing/2014/main" id="{50121C2E-5C04-E02B-D1C3-434C4FBE7DD1}"/>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96" name="Straight Connector 95">
                      <a:extLst>
                        <a:ext uri="{FF2B5EF4-FFF2-40B4-BE49-F238E27FC236}">
                          <a16:creationId xmlns:a16="http://schemas.microsoft.com/office/drawing/2014/main" id="{24CAC7DD-BFAE-086A-E124-33D1C9EB2467}"/>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97" name="Straight Connector 96">
                      <a:extLst>
                        <a:ext uri="{FF2B5EF4-FFF2-40B4-BE49-F238E27FC236}">
                          <a16:creationId xmlns:a16="http://schemas.microsoft.com/office/drawing/2014/main" id="{39FDB5A5-31D9-3C8B-B1E6-F52580ED5395}"/>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98" name="Straight Connector 97">
                      <a:extLst>
                        <a:ext uri="{FF2B5EF4-FFF2-40B4-BE49-F238E27FC236}">
                          <a16:creationId xmlns:a16="http://schemas.microsoft.com/office/drawing/2014/main" id="{F8F84A55-61F3-3FB5-848E-47522633FCF0}"/>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99" name="Straight Connector 98">
                      <a:extLst>
                        <a:ext uri="{FF2B5EF4-FFF2-40B4-BE49-F238E27FC236}">
                          <a16:creationId xmlns:a16="http://schemas.microsoft.com/office/drawing/2014/main" id="{8A6CF4CA-B8ED-E267-0345-D354DE3FA236}"/>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100" name="Group 99">
                      <a:extLst>
                        <a:ext uri="{FF2B5EF4-FFF2-40B4-BE49-F238E27FC236}">
                          <a16:creationId xmlns:a16="http://schemas.microsoft.com/office/drawing/2014/main" id="{4FCD59D1-2156-A249-96DE-25FD1189CB78}"/>
                        </a:ext>
                      </a:extLst>
                    </p:cNvPr>
                    <p:cNvGrpSpPr/>
                    <p:nvPr/>
                  </p:nvGrpSpPr>
                  <p:grpSpPr>
                    <a:xfrm>
                      <a:off x="3799799" y="4834553"/>
                      <a:ext cx="1269167" cy="587223"/>
                      <a:chOff x="3799799" y="4834553"/>
                      <a:chExt cx="1269167" cy="587223"/>
                    </a:xfrm>
                  </p:grpSpPr>
                  <p:cxnSp>
                    <p:nvCxnSpPr>
                      <p:cNvPr id="101" name="Straight Connector 100">
                        <a:extLst>
                          <a:ext uri="{FF2B5EF4-FFF2-40B4-BE49-F238E27FC236}">
                            <a16:creationId xmlns:a16="http://schemas.microsoft.com/office/drawing/2014/main" id="{88E58BAD-B317-C23F-256E-E1FB43D76F4A}"/>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102" name="Straight Connector 101">
                        <a:extLst>
                          <a:ext uri="{FF2B5EF4-FFF2-40B4-BE49-F238E27FC236}">
                            <a16:creationId xmlns:a16="http://schemas.microsoft.com/office/drawing/2014/main" id="{FA3AEEC4-ABEF-8B61-3875-0043E5970D87}"/>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103" name="Straight Connector 102">
                        <a:extLst>
                          <a:ext uri="{FF2B5EF4-FFF2-40B4-BE49-F238E27FC236}">
                            <a16:creationId xmlns:a16="http://schemas.microsoft.com/office/drawing/2014/main" id="{CAC987BF-5540-1BE6-1F9D-7C29E5335B82}"/>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104" name="Straight Connector 103">
                        <a:extLst>
                          <a:ext uri="{FF2B5EF4-FFF2-40B4-BE49-F238E27FC236}">
                            <a16:creationId xmlns:a16="http://schemas.microsoft.com/office/drawing/2014/main" id="{A0A0C824-45F2-D280-A407-06DC0C2C23A4}"/>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105" name="Straight Connector 104">
                        <a:extLst>
                          <a:ext uri="{FF2B5EF4-FFF2-40B4-BE49-F238E27FC236}">
                            <a16:creationId xmlns:a16="http://schemas.microsoft.com/office/drawing/2014/main" id="{2F1F796D-8633-AD0B-9E3F-E8DE5618CDA5}"/>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106" name="Straight Connector 105">
                        <a:extLst>
                          <a:ext uri="{FF2B5EF4-FFF2-40B4-BE49-F238E27FC236}">
                            <a16:creationId xmlns:a16="http://schemas.microsoft.com/office/drawing/2014/main" id="{7D6EC20E-F77B-4765-04CE-B3D87299B135}"/>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grpSp>
              <p:nvGrpSpPr>
                <p:cNvPr id="60" name="Group 59">
                  <a:extLst>
                    <a:ext uri="{FF2B5EF4-FFF2-40B4-BE49-F238E27FC236}">
                      <a16:creationId xmlns:a16="http://schemas.microsoft.com/office/drawing/2014/main" id="{4DFE84CE-2EE0-B2A1-8C79-6A307006BF74}"/>
                    </a:ext>
                  </a:extLst>
                </p:cNvPr>
                <p:cNvGrpSpPr/>
                <p:nvPr/>
              </p:nvGrpSpPr>
              <p:grpSpPr>
                <a:xfrm>
                  <a:off x="3104761" y="3156448"/>
                  <a:ext cx="2163886" cy="1073780"/>
                  <a:chOff x="3552923" y="4813095"/>
                  <a:chExt cx="1668502" cy="827957"/>
                </a:xfrm>
              </p:grpSpPr>
              <p:grpSp>
                <p:nvGrpSpPr>
                  <p:cNvPr id="61" name="Group 60">
                    <a:extLst>
                      <a:ext uri="{FF2B5EF4-FFF2-40B4-BE49-F238E27FC236}">
                        <a16:creationId xmlns:a16="http://schemas.microsoft.com/office/drawing/2014/main" id="{53FB32FF-9130-8100-561F-1DB71DD25A12}"/>
                      </a:ext>
                    </a:extLst>
                  </p:cNvPr>
                  <p:cNvGrpSpPr/>
                  <p:nvPr/>
                </p:nvGrpSpPr>
                <p:grpSpPr>
                  <a:xfrm>
                    <a:off x="3552923" y="4892971"/>
                    <a:ext cx="1668502" cy="748081"/>
                    <a:chOff x="3552923" y="4677071"/>
                    <a:chExt cx="1668502" cy="748081"/>
                  </a:xfrm>
                </p:grpSpPr>
                <p:sp>
                  <p:nvSpPr>
                    <p:cNvPr id="77" name="Cube 76">
                      <a:extLst>
                        <a:ext uri="{FF2B5EF4-FFF2-40B4-BE49-F238E27FC236}">
                          <a16:creationId xmlns:a16="http://schemas.microsoft.com/office/drawing/2014/main" id="{E8A0A9E9-8C2A-E458-4BFF-E917FC282B65}"/>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venir Next" panose="020B0503020202020204" pitchFamily="34" charset="0"/>
                        <a:ea typeface="+mn-ea"/>
                        <a:cs typeface="+mn-cs"/>
                      </a:endParaRPr>
                    </a:p>
                  </p:txBody>
                </p:sp>
                <p:cxnSp>
                  <p:nvCxnSpPr>
                    <p:cNvPr id="78" name="Straight Connector 77">
                      <a:extLst>
                        <a:ext uri="{FF2B5EF4-FFF2-40B4-BE49-F238E27FC236}">
                          <a16:creationId xmlns:a16="http://schemas.microsoft.com/office/drawing/2014/main" id="{238D447A-724C-62A4-4429-989E88EB929C}"/>
                        </a:ext>
                      </a:extLst>
                    </p:cNvPr>
                    <p:cNvCxnSpPr>
                      <a:cxnSpLocks/>
                      <a:stCxn id="77" idx="1"/>
                      <a:endCxn id="77"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79" name="Straight Connector 78">
                      <a:extLst>
                        <a:ext uri="{FF2B5EF4-FFF2-40B4-BE49-F238E27FC236}">
                          <a16:creationId xmlns:a16="http://schemas.microsoft.com/office/drawing/2014/main" id="{A1F577D6-80EE-D5EF-F811-4A4B4A309822}"/>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80" name="Straight Connector 79">
                      <a:extLst>
                        <a:ext uri="{FF2B5EF4-FFF2-40B4-BE49-F238E27FC236}">
                          <a16:creationId xmlns:a16="http://schemas.microsoft.com/office/drawing/2014/main" id="{F1B716AE-78A2-DEC7-2158-CF07CCCA01C7}"/>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81" name="Straight Connector 80">
                      <a:extLst>
                        <a:ext uri="{FF2B5EF4-FFF2-40B4-BE49-F238E27FC236}">
                          <a16:creationId xmlns:a16="http://schemas.microsoft.com/office/drawing/2014/main" id="{C8B914D6-FA64-22A1-EF4A-AAB8B4A28D96}"/>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82" name="Straight Connector 81">
                      <a:extLst>
                        <a:ext uri="{FF2B5EF4-FFF2-40B4-BE49-F238E27FC236}">
                          <a16:creationId xmlns:a16="http://schemas.microsoft.com/office/drawing/2014/main" id="{7BBBA2BE-6F6A-D8B0-C220-8591C9D4F4C0}"/>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83" name="Straight Connector 82">
                      <a:extLst>
                        <a:ext uri="{FF2B5EF4-FFF2-40B4-BE49-F238E27FC236}">
                          <a16:creationId xmlns:a16="http://schemas.microsoft.com/office/drawing/2014/main" id="{F5F469A5-521B-B158-70C5-5FB4E7020250}"/>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84" name="Group 83">
                      <a:extLst>
                        <a:ext uri="{FF2B5EF4-FFF2-40B4-BE49-F238E27FC236}">
                          <a16:creationId xmlns:a16="http://schemas.microsoft.com/office/drawing/2014/main" id="{F577D688-D8C0-A143-3FB1-3D90152A34AE}"/>
                        </a:ext>
                      </a:extLst>
                    </p:cNvPr>
                    <p:cNvGrpSpPr/>
                    <p:nvPr/>
                  </p:nvGrpSpPr>
                  <p:grpSpPr>
                    <a:xfrm>
                      <a:off x="3799799" y="4834553"/>
                      <a:ext cx="1269167" cy="587223"/>
                      <a:chOff x="3799799" y="4834553"/>
                      <a:chExt cx="1269167" cy="587223"/>
                    </a:xfrm>
                  </p:grpSpPr>
                  <p:cxnSp>
                    <p:nvCxnSpPr>
                      <p:cNvPr id="85" name="Straight Connector 84">
                        <a:extLst>
                          <a:ext uri="{FF2B5EF4-FFF2-40B4-BE49-F238E27FC236}">
                            <a16:creationId xmlns:a16="http://schemas.microsoft.com/office/drawing/2014/main" id="{D6BB3A67-6FBA-C313-01FF-90D79045BACA}"/>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86" name="Straight Connector 85">
                        <a:extLst>
                          <a:ext uri="{FF2B5EF4-FFF2-40B4-BE49-F238E27FC236}">
                            <a16:creationId xmlns:a16="http://schemas.microsoft.com/office/drawing/2014/main" id="{1251BA62-F234-A4D7-A699-274A8489FA58}"/>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87" name="Straight Connector 86">
                        <a:extLst>
                          <a:ext uri="{FF2B5EF4-FFF2-40B4-BE49-F238E27FC236}">
                            <a16:creationId xmlns:a16="http://schemas.microsoft.com/office/drawing/2014/main" id="{00D93E1B-ABB4-5296-78D3-9E5BD9B3F94D}"/>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88" name="Straight Connector 87">
                        <a:extLst>
                          <a:ext uri="{FF2B5EF4-FFF2-40B4-BE49-F238E27FC236}">
                            <a16:creationId xmlns:a16="http://schemas.microsoft.com/office/drawing/2014/main" id="{5043B216-3D70-003B-CB65-2FF297BADB5B}"/>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89" name="Straight Connector 88">
                        <a:extLst>
                          <a:ext uri="{FF2B5EF4-FFF2-40B4-BE49-F238E27FC236}">
                            <a16:creationId xmlns:a16="http://schemas.microsoft.com/office/drawing/2014/main" id="{3D2CE95D-C3E1-3D5D-B5C7-FA380D723CFE}"/>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90" name="Straight Connector 89">
                        <a:extLst>
                          <a:ext uri="{FF2B5EF4-FFF2-40B4-BE49-F238E27FC236}">
                            <a16:creationId xmlns:a16="http://schemas.microsoft.com/office/drawing/2014/main" id="{BD821D06-B5FD-1097-E4C1-FD053E50184A}"/>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nvGrpSpPr>
                  <p:cNvPr id="62" name="Group 61">
                    <a:extLst>
                      <a:ext uri="{FF2B5EF4-FFF2-40B4-BE49-F238E27FC236}">
                        <a16:creationId xmlns:a16="http://schemas.microsoft.com/office/drawing/2014/main" id="{3EE6C9B7-98BB-7A05-2EF7-55CD8ED4BF4A}"/>
                      </a:ext>
                    </a:extLst>
                  </p:cNvPr>
                  <p:cNvGrpSpPr/>
                  <p:nvPr/>
                </p:nvGrpSpPr>
                <p:grpSpPr>
                  <a:xfrm>
                    <a:off x="3552923" y="4813095"/>
                    <a:ext cx="1668502" cy="748081"/>
                    <a:chOff x="3552923" y="4677071"/>
                    <a:chExt cx="1668502" cy="748081"/>
                  </a:xfrm>
                </p:grpSpPr>
                <p:sp>
                  <p:nvSpPr>
                    <p:cNvPr id="63" name="Cube 62">
                      <a:extLst>
                        <a:ext uri="{FF2B5EF4-FFF2-40B4-BE49-F238E27FC236}">
                          <a16:creationId xmlns:a16="http://schemas.microsoft.com/office/drawing/2014/main" id="{1443D44A-194B-BDD7-E351-DBCF31E3FA20}"/>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venir Next" panose="020B0503020202020204" pitchFamily="34" charset="0"/>
                        <a:ea typeface="+mn-ea"/>
                        <a:cs typeface="+mn-cs"/>
                      </a:endParaRPr>
                    </a:p>
                  </p:txBody>
                </p:sp>
                <p:cxnSp>
                  <p:nvCxnSpPr>
                    <p:cNvPr id="64" name="Straight Connector 63">
                      <a:extLst>
                        <a:ext uri="{FF2B5EF4-FFF2-40B4-BE49-F238E27FC236}">
                          <a16:creationId xmlns:a16="http://schemas.microsoft.com/office/drawing/2014/main" id="{DC663A18-A570-F884-9F94-3D2206ACCBE5}"/>
                        </a:ext>
                      </a:extLst>
                    </p:cNvPr>
                    <p:cNvCxnSpPr>
                      <a:cxnSpLocks/>
                      <a:stCxn id="63" idx="1"/>
                      <a:endCxn id="63"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65" name="Straight Connector 64">
                      <a:extLst>
                        <a:ext uri="{FF2B5EF4-FFF2-40B4-BE49-F238E27FC236}">
                          <a16:creationId xmlns:a16="http://schemas.microsoft.com/office/drawing/2014/main" id="{EF37C5F4-C94F-149F-D98A-AF73FF6099D8}"/>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66" name="Straight Connector 65">
                      <a:extLst>
                        <a:ext uri="{FF2B5EF4-FFF2-40B4-BE49-F238E27FC236}">
                          <a16:creationId xmlns:a16="http://schemas.microsoft.com/office/drawing/2014/main" id="{761F8772-251C-C53A-5323-750CEA6A2645}"/>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67" name="Straight Connector 66">
                      <a:extLst>
                        <a:ext uri="{FF2B5EF4-FFF2-40B4-BE49-F238E27FC236}">
                          <a16:creationId xmlns:a16="http://schemas.microsoft.com/office/drawing/2014/main" id="{7823FED7-F7FC-14AC-F1EF-F427121DC892}"/>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68" name="Straight Connector 67">
                      <a:extLst>
                        <a:ext uri="{FF2B5EF4-FFF2-40B4-BE49-F238E27FC236}">
                          <a16:creationId xmlns:a16="http://schemas.microsoft.com/office/drawing/2014/main" id="{988A714D-37C4-429C-7ACE-FC9FCDC51357}"/>
                        </a:ext>
                      </a:extLst>
                    </p:cNvPr>
                    <p:cNvCxnSpPr>
                      <a:cxnSpLocks/>
                    </p:cNvCxnSpPr>
                    <p:nvPr/>
                  </p:nvCxnSpPr>
                  <p:spPr>
                    <a:xfrm>
                      <a:off x="3742959" y="5204386"/>
                      <a:ext cx="960120" cy="0"/>
                    </a:xfrm>
                    <a:prstGeom prst="line">
                      <a:avLst/>
                    </a:prstGeom>
                    <a:noFill/>
                    <a:ln w="9525" cap="flat" cmpd="sng" algn="ctr">
                      <a:solidFill>
                        <a:sysClr val="windowText" lastClr="000000"/>
                      </a:solidFill>
                      <a:prstDash val="solid"/>
                      <a:miter lim="800000"/>
                    </a:ln>
                    <a:effectLst/>
                  </p:spPr>
                </p:cxnSp>
                <p:cxnSp>
                  <p:nvCxnSpPr>
                    <p:cNvPr id="69" name="Straight Connector 68">
                      <a:extLst>
                        <a:ext uri="{FF2B5EF4-FFF2-40B4-BE49-F238E27FC236}">
                          <a16:creationId xmlns:a16="http://schemas.microsoft.com/office/drawing/2014/main" id="{7B1BB776-B2EC-4044-DD1F-BADDEF1875F5}"/>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70" name="Group 69">
                      <a:extLst>
                        <a:ext uri="{FF2B5EF4-FFF2-40B4-BE49-F238E27FC236}">
                          <a16:creationId xmlns:a16="http://schemas.microsoft.com/office/drawing/2014/main" id="{FAECCF4B-72E3-3161-6AC6-B12D1A63D49F}"/>
                        </a:ext>
                      </a:extLst>
                    </p:cNvPr>
                    <p:cNvGrpSpPr/>
                    <p:nvPr/>
                  </p:nvGrpSpPr>
                  <p:grpSpPr>
                    <a:xfrm>
                      <a:off x="3799799" y="4834553"/>
                      <a:ext cx="1269167" cy="587223"/>
                      <a:chOff x="3799799" y="4834553"/>
                      <a:chExt cx="1269167" cy="587223"/>
                    </a:xfrm>
                  </p:grpSpPr>
                  <p:cxnSp>
                    <p:nvCxnSpPr>
                      <p:cNvPr id="71" name="Straight Connector 70">
                        <a:extLst>
                          <a:ext uri="{FF2B5EF4-FFF2-40B4-BE49-F238E27FC236}">
                            <a16:creationId xmlns:a16="http://schemas.microsoft.com/office/drawing/2014/main" id="{DFF9B1C0-2BC0-D8C4-776B-96B4A690BD9D}"/>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72" name="Straight Connector 71">
                        <a:extLst>
                          <a:ext uri="{FF2B5EF4-FFF2-40B4-BE49-F238E27FC236}">
                            <a16:creationId xmlns:a16="http://schemas.microsoft.com/office/drawing/2014/main" id="{296F4014-5AFC-7929-0C40-19B9CE69F734}"/>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73" name="Straight Connector 72">
                        <a:extLst>
                          <a:ext uri="{FF2B5EF4-FFF2-40B4-BE49-F238E27FC236}">
                            <a16:creationId xmlns:a16="http://schemas.microsoft.com/office/drawing/2014/main" id="{C02B81AB-8078-89EA-6AE5-04E065EF2760}"/>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74" name="Straight Connector 73">
                        <a:extLst>
                          <a:ext uri="{FF2B5EF4-FFF2-40B4-BE49-F238E27FC236}">
                            <a16:creationId xmlns:a16="http://schemas.microsoft.com/office/drawing/2014/main" id="{6A159694-2E29-107E-98D1-27FE6850FEAF}"/>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75" name="Straight Connector 74">
                        <a:extLst>
                          <a:ext uri="{FF2B5EF4-FFF2-40B4-BE49-F238E27FC236}">
                            <a16:creationId xmlns:a16="http://schemas.microsoft.com/office/drawing/2014/main" id="{6AF882B5-67AA-402B-94B1-28E2D0DA915F}"/>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76" name="Straight Connector 75">
                        <a:extLst>
                          <a:ext uri="{FF2B5EF4-FFF2-40B4-BE49-F238E27FC236}">
                            <a16:creationId xmlns:a16="http://schemas.microsoft.com/office/drawing/2014/main" id="{156671F9-7C49-796A-E283-BE4F03A7340F}"/>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grpSp>
          <p:grpSp>
            <p:nvGrpSpPr>
              <p:cNvPr id="12" name="Group 11">
                <a:extLst>
                  <a:ext uri="{FF2B5EF4-FFF2-40B4-BE49-F238E27FC236}">
                    <a16:creationId xmlns:a16="http://schemas.microsoft.com/office/drawing/2014/main" id="{68BD21D2-8C4E-4D7A-F862-9F2C581A65EA}"/>
                  </a:ext>
                </a:extLst>
              </p:cNvPr>
              <p:cNvGrpSpPr/>
              <p:nvPr/>
            </p:nvGrpSpPr>
            <p:grpSpPr>
              <a:xfrm>
                <a:off x="3205749" y="4008926"/>
                <a:ext cx="2462966" cy="1144749"/>
                <a:chOff x="3524315" y="2835244"/>
                <a:chExt cx="1938656" cy="901058"/>
              </a:xfrm>
            </p:grpSpPr>
            <p:grpSp>
              <p:nvGrpSpPr>
                <p:cNvPr id="21" name="Group 20">
                  <a:extLst>
                    <a:ext uri="{FF2B5EF4-FFF2-40B4-BE49-F238E27FC236}">
                      <a16:creationId xmlns:a16="http://schemas.microsoft.com/office/drawing/2014/main" id="{67F55EDB-A1AA-CE57-CA1A-1B31D87BF1EE}"/>
                    </a:ext>
                  </a:extLst>
                </p:cNvPr>
                <p:cNvGrpSpPr/>
                <p:nvPr/>
              </p:nvGrpSpPr>
              <p:grpSpPr>
                <a:xfrm>
                  <a:off x="3524315" y="2838779"/>
                  <a:ext cx="1008032" cy="896834"/>
                  <a:chOff x="2444527" y="6391190"/>
                  <a:chExt cx="777261" cy="691520"/>
                </a:xfrm>
              </p:grpSpPr>
              <p:sp>
                <p:nvSpPr>
                  <p:cNvPr id="37" name="Parallelogram 123">
                    <a:extLst>
                      <a:ext uri="{FF2B5EF4-FFF2-40B4-BE49-F238E27FC236}">
                        <a16:creationId xmlns:a16="http://schemas.microsoft.com/office/drawing/2014/main" id="{64148A78-2698-26F3-AB5C-DF273CA81745}"/>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8" name="Parallelogram 123">
                    <a:extLst>
                      <a:ext uri="{FF2B5EF4-FFF2-40B4-BE49-F238E27FC236}">
                        <a16:creationId xmlns:a16="http://schemas.microsoft.com/office/drawing/2014/main" id="{D6702C2D-F4E4-F328-7A52-4A7CB314DEBF}"/>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9" name="Parallelogram 123">
                    <a:extLst>
                      <a:ext uri="{FF2B5EF4-FFF2-40B4-BE49-F238E27FC236}">
                        <a16:creationId xmlns:a16="http://schemas.microsoft.com/office/drawing/2014/main" id="{94F7FA42-9B52-DE1C-082C-2F39835D9A6F}"/>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40" name="Parallelogram 123">
                    <a:extLst>
                      <a:ext uri="{FF2B5EF4-FFF2-40B4-BE49-F238E27FC236}">
                        <a16:creationId xmlns:a16="http://schemas.microsoft.com/office/drawing/2014/main" id="{3601A900-CF39-70BD-36D1-8D552C042F28}"/>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grpSp>
              <p:nvGrpSpPr>
                <p:cNvPr id="22" name="Group 21">
                  <a:extLst>
                    <a:ext uri="{FF2B5EF4-FFF2-40B4-BE49-F238E27FC236}">
                      <a16:creationId xmlns:a16="http://schemas.microsoft.com/office/drawing/2014/main" id="{13FDEEC8-7033-F930-D978-B72333860952}"/>
                    </a:ext>
                  </a:extLst>
                </p:cNvPr>
                <p:cNvGrpSpPr/>
                <p:nvPr/>
              </p:nvGrpSpPr>
              <p:grpSpPr>
                <a:xfrm>
                  <a:off x="3819577" y="2839468"/>
                  <a:ext cx="1008032" cy="896834"/>
                  <a:chOff x="2444527" y="6391190"/>
                  <a:chExt cx="777261" cy="691520"/>
                </a:xfrm>
              </p:grpSpPr>
              <p:sp>
                <p:nvSpPr>
                  <p:cNvPr id="33" name="Parallelogram 123">
                    <a:extLst>
                      <a:ext uri="{FF2B5EF4-FFF2-40B4-BE49-F238E27FC236}">
                        <a16:creationId xmlns:a16="http://schemas.microsoft.com/office/drawing/2014/main" id="{8CECCFF0-D3F0-AB1D-B605-599FC8ABD0E8}"/>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4" name="Parallelogram 123">
                    <a:extLst>
                      <a:ext uri="{FF2B5EF4-FFF2-40B4-BE49-F238E27FC236}">
                        <a16:creationId xmlns:a16="http://schemas.microsoft.com/office/drawing/2014/main" id="{EC6A7D7B-AB33-4163-1297-C7958C5FB5AF}"/>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5" name="Parallelogram 123">
                    <a:extLst>
                      <a:ext uri="{FF2B5EF4-FFF2-40B4-BE49-F238E27FC236}">
                        <a16:creationId xmlns:a16="http://schemas.microsoft.com/office/drawing/2014/main" id="{91C6F280-A98D-A0A1-E0BF-BB3A676AE58E}"/>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6" name="Parallelogram 123">
                    <a:extLst>
                      <a:ext uri="{FF2B5EF4-FFF2-40B4-BE49-F238E27FC236}">
                        <a16:creationId xmlns:a16="http://schemas.microsoft.com/office/drawing/2014/main" id="{0EA8D47D-258E-76A2-F144-8015DBD04EF4}"/>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grpSp>
              <p:nvGrpSpPr>
                <p:cNvPr id="23" name="Group 22">
                  <a:extLst>
                    <a:ext uri="{FF2B5EF4-FFF2-40B4-BE49-F238E27FC236}">
                      <a16:creationId xmlns:a16="http://schemas.microsoft.com/office/drawing/2014/main" id="{19D1D0F4-EF8C-ED76-22F4-81AEB78E457F}"/>
                    </a:ext>
                  </a:extLst>
                </p:cNvPr>
                <p:cNvGrpSpPr/>
                <p:nvPr/>
              </p:nvGrpSpPr>
              <p:grpSpPr>
                <a:xfrm>
                  <a:off x="4145460" y="2835244"/>
                  <a:ext cx="1008032" cy="896834"/>
                  <a:chOff x="2444527" y="6391190"/>
                  <a:chExt cx="777261" cy="691520"/>
                </a:xfrm>
              </p:grpSpPr>
              <p:sp>
                <p:nvSpPr>
                  <p:cNvPr id="29" name="Parallelogram 123">
                    <a:extLst>
                      <a:ext uri="{FF2B5EF4-FFF2-40B4-BE49-F238E27FC236}">
                        <a16:creationId xmlns:a16="http://schemas.microsoft.com/office/drawing/2014/main" id="{FBE15BC3-F060-35A1-F439-E9C5B4ACB930}"/>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0" name="Parallelogram 123">
                    <a:extLst>
                      <a:ext uri="{FF2B5EF4-FFF2-40B4-BE49-F238E27FC236}">
                        <a16:creationId xmlns:a16="http://schemas.microsoft.com/office/drawing/2014/main" id="{42F253A0-274D-F630-4AE7-C688A94F08F4}"/>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1" name="Parallelogram 123">
                    <a:extLst>
                      <a:ext uri="{FF2B5EF4-FFF2-40B4-BE49-F238E27FC236}">
                        <a16:creationId xmlns:a16="http://schemas.microsoft.com/office/drawing/2014/main" id="{CEB379A5-5B4C-3B0E-861E-DE651D24CD97}"/>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2" name="Parallelogram 123">
                    <a:extLst>
                      <a:ext uri="{FF2B5EF4-FFF2-40B4-BE49-F238E27FC236}">
                        <a16:creationId xmlns:a16="http://schemas.microsoft.com/office/drawing/2014/main" id="{44ACC763-6549-5549-2F5C-9A481CCD67FB}"/>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grpSp>
              <p:nvGrpSpPr>
                <p:cNvPr id="24" name="Group 23">
                  <a:extLst>
                    <a:ext uri="{FF2B5EF4-FFF2-40B4-BE49-F238E27FC236}">
                      <a16:creationId xmlns:a16="http://schemas.microsoft.com/office/drawing/2014/main" id="{28321F72-B324-BC85-0319-B71EFF61CF83}"/>
                    </a:ext>
                  </a:extLst>
                </p:cNvPr>
                <p:cNvGrpSpPr/>
                <p:nvPr/>
              </p:nvGrpSpPr>
              <p:grpSpPr>
                <a:xfrm>
                  <a:off x="4454939" y="2835408"/>
                  <a:ext cx="1008032" cy="896834"/>
                  <a:chOff x="2444527" y="6391190"/>
                  <a:chExt cx="777261" cy="691520"/>
                </a:xfrm>
              </p:grpSpPr>
              <p:sp>
                <p:nvSpPr>
                  <p:cNvPr id="25" name="Parallelogram 123">
                    <a:extLst>
                      <a:ext uri="{FF2B5EF4-FFF2-40B4-BE49-F238E27FC236}">
                        <a16:creationId xmlns:a16="http://schemas.microsoft.com/office/drawing/2014/main" id="{5EBEE730-91C7-DF95-791B-EDA128766A50}"/>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26" name="Parallelogram 123">
                    <a:extLst>
                      <a:ext uri="{FF2B5EF4-FFF2-40B4-BE49-F238E27FC236}">
                        <a16:creationId xmlns:a16="http://schemas.microsoft.com/office/drawing/2014/main" id="{16E24EF8-3E67-E563-82D5-673BD8D6ABBA}"/>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27" name="Parallelogram 123">
                    <a:extLst>
                      <a:ext uri="{FF2B5EF4-FFF2-40B4-BE49-F238E27FC236}">
                        <a16:creationId xmlns:a16="http://schemas.microsoft.com/office/drawing/2014/main" id="{6A5EFD57-E253-232F-C15F-3600AA907750}"/>
                      </a:ext>
                    </a:extLst>
                  </p:cNvPr>
                  <p:cNvSpPr/>
                  <p:nvPr/>
                </p:nvSpPr>
                <p:spPr>
                  <a:xfrm rot="608511">
                    <a:off x="2655174"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28" name="Parallelogram 123">
                    <a:extLst>
                      <a:ext uri="{FF2B5EF4-FFF2-40B4-BE49-F238E27FC236}">
                        <a16:creationId xmlns:a16="http://schemas.microsoft.com/office/drawing/2014/main" id="{2BBB8AF1-970E-C2EF-7A71-648DC0236D19}"/>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grpSp>
          <p:sp>
            <p:nvSpPr>
              <p:cNvPr id="13" name="Rectangle 12">
                <a:extLst>
                  <a:ext uri="{FF2B5EF4-FFF2-40B4-BE49-F238E27FC236}">
                    <a16:creationId xmlns:a16="http://schemas.microsoft.com/office/drawing/2014/main" id="{36D85E3C-2292-9CA1-871B-720FBADC7C3A}"/>
                  </a:ext>
                </a:extLst>
              </p:cNvPr>
              <p:cNvSpPr/>
              <p:nvPr/>
            </p:nvSpPr>
            <p:spPr>
              <a:xfrm>
                <a:off x="416994" y="4313357"/>
                <a:ext cx="2289191" cy="1317205"/>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grpSp>
            <p:nvGrpSpPr>
              <p:cNvPr id="14" name="Group 13">
                <a:extLst>
                  <a:ext uri="{FF2B5EF4-FFF2-40B4-BE49-F238E27FC236}">
                    <a16:creationId xmlns:a16="http://schemas.microsoft.com/office/drawing/2014/main" id="{B7A8FDE9-0F48-2DBF-981B-737416B5CBC5}"/>
                  </a:ext>
                </a:extLst>
              </p:cNvPr>
              <p:cNvGrpSpPr/>
              <p:nvPr/>
            </p:nvGrpSpPr>
            <p:grpSpPr>
              <a:xfrm>
                <a:off x="416994" y="4019775"/>
                <a:ext cx="2289191" cy="1508415"/>
                <a:chOff x="1053260" y="2822902"/>
                <a:chExt cx="1988169" cy="1508415"/>
              </a:xfrm>
            </p:grpSpPr>
            <p:sp>
              <p:nvSpPr>
                <p:cNvPr id="17" name="Rectangle 16">
                  <a:extLst>
                    <a:ext uri="{FF2B5EF4-FFF2-40B4-BE49-F238E27FC236}">
                      <a16:creationId xmlns:a16="http://schemas.microsoft.com/office/drawing/2014/main" id="{EFE6FCE9-25B3-B259-BC19-8BD60F9F37D6}"/>
                    </a:ext>
                  </a:extLst>
                </p:cNvPr>
                <p:cNvSpPr/>
                <p:nvPr/>
              </p:nvSpPr>
              <p:spPr>
                <a:xfrm rot="5400000">
                  <a:off x="1763347" y="2589824"/>
                  <a:ext cx="560100" cy="1801314"/>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Vault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Controller</a:t>
                  </a:r>
                </a:p>
              </p:txBody>
            </p:sp>
            <p:sp>
              <p:nvSpPr>
                <p:cNvPr id="18" name="Rectangle 17">
                  <a:extLst>
                    <a:ext uri="{FF2B5EF4-FFF2-40B4-BE49-F238E27FC236}">
                      <a16:creationId xmlns:a16="http://schemas.microsoft.com/office/drawing/2014/main" id="{3DE2221D-E619-B39B-CC81-4B915A060594}"/>
                    </a:ext>
                  </a:extLst>
                </p:cNvPr>
                <p:cNvSpPr/>
                <p:nvPr/>
              </p:nvSpPr>
              <p:spPr>
                <a:xfrm rot="5400000">
                  <a:off x="1248188" y="3766797"/>
                  <a:ext cx="462580" cy="666459"/>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PHY</a:t>
                  </a:r>
                </a:p>
              </p:txBody>
            </p:sp>
            <p:sp>
              <p:nvSpPr>
                <p:cNvPr id="19" name="Rectangle 18">
                  <a:extLst>
                    <a:ext uri="{FF2B5EF4-FFF2-40B4-BE49-F238E27FC236}">
                      <a16:creationId xmlns:a16="http://schemas.microsoft.com/office/drawing/2014/main" id="{4E4B8DA4-73F6-23AC-7D37-B58D440C3035}"/>
                    </a:ext>
                  </a:extLst>
                </p:cNvPr>
                <p:cNvSpPr/>
                <p:nvPr/>
              </p:nvSpPr>
              <p:spPr>
                <a:xfrm>
                  <a:off x="1947963" y="3868225"/>
                  <a:ext cx="988989" cy="462581"/>
                </a:xfrm>
                <a:prstGeom prst="rect">
                  <a:avLst/>
                </a:prstGeom>
                <a:solidFill>
                  <a:schemeClr val="accent2">
                    <a:lumMod val="20000"/>
                    <a:lumOff val="8000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E16161"/>
                      </a:solidFill>
                      <a:effectLst/>
                      <a:uLnTx/>
                      <a:uFillTx/>
                      <a:latin typeface="Avenir Next" panose="020B0503020202020204" pitchFamily="34" charset="0"/>
                      <a:ea typeface="+mn-ea"/>
                      <a:cs typeface="Arial" panose="020B0604020202020204" pitchFamily="34" charset="0"/>
                    </a:rPr>
                    <a:t>Processing-Near-Vault</a:t>
                  </a:r>
                </a:p>
              </p:txBody>
            </p:sp>
            <p:sp>
              <p:nvSpPr>
                <p:cNvPr id="20" name="Rectangle 19">
                  <a:extLst>
                    <a:ext uri="{FF2B5EF4-FFF2-40B4-BE49-F238E27FC236}">
                      <a16:creationId xmlns:a16="http://schemas.microsoft.com/office/drawing/2014/main" id="{325CA127-B522-9490-D11E-55ECDC18FD34}"/>
                    </a:ext>
                  </a:extLst>
                </p:cNvPr>
                <p:cNvSpPr/>
                <p:nvPr/>
              </p:nvSpPr>
              <p:spPr>
                <a:xfrm>
                  <a:off x="1053260" y="2822902"/>
                  <a:ext cx="1988169" cy="253792"/>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venir Next" panose="020B0503020202020204" pitchFamily="34" charset="0"/>
                      <a:ea typeface="+mn-ea"/>
                      <a:cs typeface="Arial" panose="020B0604020202020204" pitchFamily="34" charset="0"/>
                    </a:rPr>
                    <a:t>DRAM Vault</a:t>
                  </a:r>
                </a:p>
              </p:txBody>
            </p:sp>
          </p:grpSp>
          <p:cxnSp>
            <p:nvCxnSpPr>
              <p:cNvPr id="15" name="Straight Connector 14">
                <a:extLst>
                  <a:ext uri="{FF2B5EF4-FFF2-40B4-BE49-F238E27FC236}">
                    <a16:creationId xmlns:a16="http://schemas.microsoft.com/office/drawing/2014/main" id="{AC0D6C40-DFFD-B113-ED53-03458D28C230}"/>
                  </a:ext>
                </a:extLst>
              </p:cNvPr>
              <p:cNvCxnSpPr>
                <a:cxnSpLocks/>
              </p:cNvCxnSpPr>
              <p:nvPr/>
            </p:nvCxnSpPr>
            <p:spPr>
              <a:xfrm flipH="1" flipV="1">
                <a:off x="5510825" y="4228779"/>
                <a:ext cx="860576" cy="2088626"/>
              </a:xfrm>
              <a:prstGeom prst="line">
                <a:avLst/>
              </a:prstGeom>
              <a:noFill/>
              <a:ln w="9525" cap="flat" cmpd="sng" algn="ctr">
                <a:solidFill>
                  <a:sysClr val="windowText" lastClr="000000"/>
                </a:solidFill>
                <a:prstDash val="dash"/>
                <a:miter lim="800000"/>
              </a:ln>
              <a:effectLst/>
            </p:spPr>
          </p:cxnSp>
          <p:cxnSp>
            <p:nvCxnSpPr>
              <p:cNvPr id="16" name="Straight Connector 15">
                <a:extLst>
                  <a:ext uri="{FF2B5EF4-FFF2-40B4-BE49-F238E27FC236}">
                    <a16:creationId xmlns:a16="http://schemas.microsoft.com/office/drawing/2014/main" id="{470CF9C2-B37E-0934-0487-BAA32C8693A0}"/>
                  </a:ext>
                </a:extLst>
              </p:cNvPr>
              <p:cNvCxnSpPr>
                <a:cxnSpLocks/>
              </p:cNvCxnSpPr>
              <p:nvPr/>
            </p:nvCxnSpPr>
            <p:spPr>
              <a:xfrm flipH="1">
                <a:off x="5650745" y="3837207"/>
                <a:ext cx="682204" cy="198946"/>
              </a:xfrm>
              <a:prstGeom prst="line">
                <a:avLst/>
              </a:prstGeom>
              <a:noFill/>
              <a:ln w="9525" cap="flat" cmpd="sng" algn="ctr">
                <a:solidFill>
                  <a:sysClr val="windowText" lastClr="000000"/>
                </a:solidFill>
                <a:prstDash val="dash"/>
                <a:miter lim="800000"/>
              </a:ln>
              <a:effectLst/>
            </p:spPr>
          </p:cxnSp>
        </p:grpSp>
      </p:grpSp>
      <p:sp>
        <p:nvSpPr>
          <p:cNvPr id="141" name="Rectangle 140">
            <a:extLst>
              <a:ext uri="{FF2B5EF4-FFF2-40B4-BE49-F238E27FC236}">
                <a16:creationId xmlns:a16="http://schemas.microsoft.com/office/drawing/2014/main" id="{2246A472-210E-CEAC-295A-C13F92DC8622}"/>
              </a:ext>
            </a:extLst>
          </p:cNvPr>
          <p:cNvSpPr/>
          <p:nvPr/>
        </p:nvSpPr>
        <p:spPr>
          <a:xfrm>
            <a:off x="92148" y="1271437"/>
            <a:ext cx="8987622" cy="46166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 Next" panose="020B0503020202020204" pitchFamily="34" charset="0"/>
                <a:ea typeface="+mn-ea"/>
                <a:cs typeface="Gill Sans MT"/>
              </a:rPr>
              <a:t>Two main approaches for Processing-in-Memory:</a:t>
            </a:r>
          </a:p>
        </p:txBody>
      </p:sp>
      <p:grpSp>
        <p:nvGrpSpPr>
          <p:cNvPr id="142" name="Group 141">
            <a:extLst>
              <a:ext uri="{FF2B5EF4-FFF2-40B4-BE49-F238E27FC236}">
                <a16:creationId xmlns:a16="http://schemas.microsoft.com/office/drawing/2014/main" id="{CA861C42-B756-6464-B41B-453233FC275B}"/>
              </a:ext>
            </a:extLst>
          </p:cNvPr>
          <p:cNvGrpSpPr/>
          <p:nvPr/>
        </p:nvGrpSpPr>
        <p:grpSpPr>
          <a:xfrm>
            <a:off x="169011" y="1667303"/>
            <a:ext cx="9448800" cy="874934"/>
            <a:chOff x="568179" y="3421559"/>
            <a:chExt cx="8407213" cy="883480"/>
          </a:xfrm>
        </p:grpSpPr>
        <p:sp>
          <p:nvSpPr>
            <p:cNvPr id="143" name="TextBox 142">
              <a:extLst>
                <a:ext uri="{FF2B5EF4-FFF2-40B4-BE49-F238E27FC236}">
                  <a16:creationId xmlns:a16="http://schemas.microsoft.com/office/drawing/2014/main" id="{1691201B-09D1-ACFB-AE9A-44C6E956EC16}"/>
                </a:ext>
              </a:extLst>
            </p:cNvPr>
            <p:cNvSpPr txBox="1"/>
            <p:nvPr/>
          </p:nvSpPr>
          <p:spPr>
            <a:xfrm>
              <a:off x="568179" y="3421559"/>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rPr>
                <a:t>1</a:t>
              </a:r>
            </a:p>
          </p:txBody>
        </p:sp>
        <p:sp>
          <p:nvSpPr>
            <p:cNvPr id="144" name="TextBox 143">
              <a:extLst>
                <a:ext uri="{FF2B5EF4-FFF2-40B4-BE49-F238E27FC236}">
                  <a16:creationId xmlns:a16="http://schemas.microsoft.com/office/drawing/2014/main" id="{B120920D-6FD2-C5BC-6413-DBE726B90E98}"/>
                </a:ext>
              </a:extLst>
            </p:cNvPr>
            <p:cNvSpPr txBox="1"/>
            <p:nvPr/>
          </p:nvSpPr>
          <p:spPr>
            <a:xfrm>
              <a:off x="974390" y="3528082"/>
              <a:ext cx="8001002" cy="7769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rPr>
                <a:t>Processing-</a:t>
              </a:r>
              <a:r>
                <a:rPr kumimoji="0" lang="en-US" sz="2200" b="1" i="0" u="sng"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rPr>
                <a:t>Near</a:t>
              </a:r>
              <a:r>
                <a:rPr kumimoji="0" lang="en-US" sz="2200" b="1"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rPr>
                <a:t>-Memory</a:t>
              </a:r>
              <a:r>
                <a:rPr kumimoji="0" lang="en-US" sz="22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rPr>
                <a:t>: PIM logic is added to the same die as memory or to the logic layer of 3D-stacked memory</a:t>
              </a:r>
            </a:p>
          </p:txBody>
        </p:sp>
      </p:grpSp>
      <p:grpSp>
        <p:nvGrpSpPr>
          <p:cNvPr id="145" name="Group 144">
            <a:extLst>
              <a:ext uri="{FF2B5EF4-FFF2-40B4-BE49-F238E27FC236}">
                <a16:creationId xmlns:a16="http://schemas.microsoft.com/office/drawing/2014/main" id="{D3F8991A-89D3-1EAE-A333-DB22CA481894}"/>
              </a:ext>
            </a:extLst>
          </p:cNvPr>
          <p:cNvGrpSpPr/>
          <p:nvPr/>
        </p:nvGrpSpPr>
        <p:grpSpPr>
          <a:xfrm>
            <a:off x="169011" y="2529949"/>
            <a:ext cx="9144000" cy="848609"/>
            <a:chOff x="406767" y="3421560"/>
            <a:chExt cx="8475011" cy="856896"/>
          </a:xfrm>
        </p:grpSpPr>
        <p:sp>
          <p:nvSpPr>
            <p:cNvPr id="146" name="TextBox 145">
              <a:extLst>
                <a:ext uri="{FF2B5EF4-FFF2-40B4-BE49-F238E27FC236}">
                  <a16:creationId xmlns:a16="http://schemas.microsoft.com/office/drawing/2014/main" id="{E6D8A42F-A19F-FC2C-2748-55631161CD29}"/>
                </a:ext>
              </a:extLst>
            </p:cNvPr>
            <p:cNvSpPr txBox="1"/>
            <p:nvPr/>
          </p:nvSpPr>
          <p:spPr>
            <a:xfrm>
              <a:off x="406767" y="3421560"/>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lumMod val="65000"/>
                    </a:schemeClr>
                  </a:solidFill>
                  <a:effectLst/>
                  <a:uLnTx/>
                  <a:uFillTx/>
                  <a:latin typeface="Avenir Next" panose="020B0503020202020204" pitchFamily="34" charset="0"/>
                  <a:ea typeface="+mn-ea"/>
                  <a:cs typeface="Gill Sans MT"/>
                </a:rPr>
                <a:t>2</a:t>
              </a:r>
            </a:p>
          </p:txBody>
        </p:sp>
        <p:sp>
          <p:nvSpPr>
            <p:cNvPr id="147" name="TextBox 146">
              <a:extLst>
                <a:ext uri="{FF2B5EF4-FFF2-40B4-BE49-F238E27FC236}">
                  <a16:creationId xmlns:a16="http://schemas.microsoft.com/office/drawing/2014/main" id="{6E987BB1-B568-485D-558D-86BC9451A2BF}"/>
                </a:ext>
              </a:extLst>
            </p:cNvPr>
            <p:cNvSpPr txBox="1"/>
            <p:nvPr/>
          </p:nvSpPr>
          <p:spPr>
            <a:xfrm>
              <a:off x="880776" y="3501501"/>
              <a:ext cx="8001002" cy="7769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bg1">
                      <a:lumMod val="65000"/>
                    </a:schemeClr>
                  </a:solidFill>
                  <a:effectLst/>
                  <a:uLnTx/>
                  <a:uFillTx/>
                  <a:latin typeface="Avenir Next" panose="020B0503020202020204" pitchFamily="34" charset="0"/>
                  <a:ea typeface="+mn-ea"/>
                  <a:cs typeface="Gill Sans MT"/>
                </a:rPr>
                <a:t>Processing-</a:t>
              </a:r>
              <a:r>
                <a:rPr kumimoji="0" lang="en-US" sz="2200" b="1" i="0" u="sng" strike="noStrike" kern="1200" cap="none" spc="0" normalizeH="0" baseline="0" noProof="0" dirty="0">
                  <a:ln>
                    <a:noFill/>
                  </a:ln>
                  <a:solidFill>
                    <a:schemeClr val="bg1">
                      <a:lumMod val="65000"/>
                    </a:schemeClr>
                  </a:solidFill>
                  <a:effectLst/>
                  <a:uLnTx/>
                  <a:uFillTx/>
                  <a:latin typeface="Avenir Next" panose="020B0503020202020204" pitchFamily="34" charset="0"/>
                  <a:ea typeface="+mn-ea"/>
                  <a:cs typeface="Gill Sans MT"/>
                </a:rPr>
                <a:t>Using</a:t>
              </a:r>
              <a:r>
                <a:rPr kumimoji="0" lang="en-US" sz="2200" b="1" i="0" u="none" strike="noStrike" kern="1200" cap="none" spc="0" normalizeH="0" baseline="0" noProof="0" dirty="0">
                  <a:ln>
                    <a:noFill/>
                  </a:ln>
                  <a:solidFill>
                    <a:schemeClr val="bg1">
                      <a:lumMod val="65000"/>
                    </a:schemeClr>
                  </a:solidFill>
                  <a:effectLst/>
                  <a:uLnTx/>
                  <a:uFillTx/>
                  <a:latin typeface="Avenir Next" panose="020B0503020202020204" pitchFamily="34" charset="0"/>
                  <a:ea typeface="+mn-ea"/>
                  <a:cs typeface="Gill Sans MT"/>
                </a:rPr>
                <a:t>-Memory</a:t>
              </a:r>
              <a:r>
                <a:rPr kumimoji="0" lang="en-US" sz="2200" b="0" i="0" u="none" strike="noStrike" kern="1200" cap="none" spc="0" normalizeH="0" baseline="0" noProof="0" dirty="0">
                  <a:ln>
                    <a:noFill/>
                  </a:ln>
                  <a:solidFill>
                    <a:schemeClr val="bg1">
                      <a:lumMod val="65000"/>
                    </a:schemeClr>
                  </a:solidFill>
                  <a:effectLst/>
                  <a:uLnTx/>
                  <a:uFillTx/>
                  <a:latin typeface="Avenir Next" panose="020B0503020202020204" pitchFamily="34" charset="0"/>
                  <a:ea typeface="+mn-ea"/>
                  <a:cs typeface="Gill Sans MT"/>
                </a:rPr>
                <a:t>: uses the operational principles of </a:t>
              </a:r>
              <a:br>
                <a:rPr kumimoji="0" lang="en-US" sz="2200" b="0" i="0" u="none" strike="noStrike" kern="1200" cap="none" spc="0" normalizeH="0" baseline="0" noProof="0" dirty="0">
                  <a:ln>
                    <a:noFill/>
                  </a:ln>
                  <a:solidFill>
                    <a:schemeClr val="bg1">
                      <a:lumMod val="65000"/>
                    </a:schemeClr>
                  </a:solidFill>
                  <a:effectLst/>
                  <a:uLnTx/>
                  <a:uFillTx/>
                  <a:latin typeface="Avenir Next" panose="020B0503020202020204" pitchFamily="34" charset="0"/>
                  <a:ea typeface="+mn-ea"/>
                  <a:cs typeface="Gill Sans MT"/>
                </a:rPr>
              </a:br>
              <a:r>
                <a:rPr kumimoji="0" lang="en-US" sz="2200" b="0" i="0" u="none" strike="noStrike" kern="1200" cap="none" spc="0" normalizeH="0" baseline="0" noProof="0" dirty="0">
                  <a:ln>
                    <a:noFill/>
                  </a:ln>
                  <a:solidFill>
                    <a:schemeClr val="bg1">
                      <a:lumMod val="65000"/>
                    </a:schemeClr>
                  </a:solidFill>
                  <a:effectLst/>
                  <a:uLnTx/>
                  <a:uFillTx/>
                  <a:latin typeface="Avenir Next" panose="020B0503020202020204" pitchFamily="34" charset="0"/>
                  <a:ea typeface="+mn-ea"/>
                  <a:cs typeface="Gill Sans MT"/>
                </a:rPr>
                <a:t>memory cells to perform computation</a:t>
              </a:r>
            </a:p>
          </p:txBody>
        </p:sp>
      </p:grpSp>
      <p:grpSp>
        <p:nvGrpSpPr>
          <p:cNvPr id="148" name="Group 147">
            <a:extLst>
              <a:ext uri="{FF2B5EF4-FFF2-40B4-BE49-F238E27FC236}">
                <a16:creationId xmlns:a16="http://schemas.microsoft.com/office/drawing/2014/main" id="{448AD135-6F6C-B89D-25B0-F05E0413A8CB}"/>
              </a:ext>
            </a:extLst>
          </p:cNvPr>
          <p:cNvGrpSpPr/>
          <p:nvPr/>
        </p:nvGrpSpPr>
        <p:grpSpPr>
          <a:xfrm>
            <a:off x="6474270" y="3990552"/>
            <a:ext cx="2310105" cy="2244814"/>
            <a:chOff x="6505615" y="3874932"/>
            <a:chExt cx="2310105" cy="2244814"/>
          </a:xfrm>
        </p:grpSpPr>
        <p:sp>
          <p:nvSpPr>
            <p:cNvPr id="149" name="TextBox 148">
              <a:extLst>
                <a:ext uri="{FF2B5EF4-FFF2-40B4-BE49-F238E27FC236}">
                  <a16:creationId xmlns:a16="http://schemas.microsoft.com/office/drawing/2014/main" id="{CA545588-4C02-7CBA-AD69-83B70DC72DFA}"/>
                </a:ext>
              </a:extLst>
            </p:cNvPr>
            <p:cNvSpPr txBox="1"/>
            <p:nvPr/>
          </p:nvSpPr>
          <p:spPr>
            <a:xfrm>
              <a:off x="7136275" y="3874932"/>
              <a:ext cx="1679445" cy="430887"/>
            </a:xfrm>
            <a:prstGeom prst="rect">
              <a:avLst/>
            </a:prstGeom>
            <a:noFill/>
            <a:ln>
              <a:noFill/>
              <a:prstDash val="dash"/>
            </a:ln>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694C93"/>
                  </a:solidFill>
                  <a:effectLst/>
                  <a:uLnTx/>
                  <a:uFillTx/>
                  <a:latin typeface="Avenir Next" panose="020B0503020202020204" pitchFamily="34" charset="0"/>
                  <a:ea typeface="+mn-ea"/>
                  <a:cs typeface="Arial" panose="020B0604020202020204" pitchFamily="34" charset="0"/>
                </a:rPr>
                <a:t>Processing-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694C93"/>
                  </a:solidFill>
                  <a:effectLst/>
                  <a:uLnTx/>
                  <a:uFillTx/>
                  <a:latin typeface="Avenir Next" panose="020B0503020202020204" pitchFamily="34" charset="0"/>
                  <a:ea typeface="+mn-ea"/>
                  <a:cs typeface="Arial" panose="020B0604020202020204" pitchFamily="34" charset="0"/>
                </a:rPr>
                <a:t>Using-DRAM</a:t>
              </a:r>
            </a:p>
          </p:txBody>
        </p:sp>
        <p:grpSp>
          <p:nvGrpSpPr>
            <p:cNvPr id="152" name="Group 151">
              <a:extLst>
                <a:ext uri="{FF2B5EF4-FFF2-40B4-BE49-F238E27FC236}">
                  <a16:creationId xmlns:a16="http://schemas.microsoft.com/office/drawing/2014/main" id="{9FF44942-01EF-027A-084E-4AE7906FD9C1}"/>
                </a:ext>
              </a:extLst>
            </p:cNvPr>
            <p:cNvGrpSpPr/>
            <p:nvPr/>
          </p:nvGrpSpPr>
          <p:grpSpPr>
            <a:xfrm>
              <a:off x="6505615" y="4269171"/>
              <a:ext cx="2072910" cy="1850575"/>
              <a:chOff x="6505615" y="4269171"/>
              <a:chExt cx="2072910" cy="1850575"/>
            </a:xfrm>
          </p:grpSpPr>
          <p:sp>
            <p:nvSpPr>
              <p:cNvPr id="153" name="Trapezoid 152">
                <a:extLst>
                  <a:ext uri="{FF2B5EF4-FFF2-40B4-BE49-F238E27FC236}">
                    <a16:creationId xmlns:a16="http://schemas.microsoft.com/office/drawing/2014/main" id="{33DF1A2A-722C-9A7D-E444-E776E9E2AC7B}"/>
                  </a:ext>
                </a:extLst>
              </p:cNvPr>
              <p:cNvSpPr/>
              <p:nvPr/>
            </p:nvSpPr>
            <p:spPr>
              <a:xfrm rot="16200000">
                <a:off x="5839693" y="4935093"/>
                <a:ext cx="1581693" cy="249849"/>
              </a:xfrm>
              <a:prstGeom prst="trapezoid">
                <a:avLst>
                  <a:gd name="adj" fmla="val 82574"/>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154" name="Straight Connector 153">
                <a:extLst>
                  <a:ext uri="{FF2B5EF4-FFF2-40B4-BE49-F238E27FC236}">
                    <a16:creationId xmlns:a16="http://schemas.microsoft.com/office/drawing/2014/main" id="{57EA2218-B401-C869-13CE-99CEB1CF53BC}"/>
                  </a:ext>
                </a:extLst>
              </p:cNvPr>
              <p:cNvCxnSpPr>
                <a:cxnSpLocks/>
                <a:endCxn id="167" idx="0"/>
              </p:cNvCxnSpPr>
              <p:nvPr/>
            </p:nvCxnSpPr>
            <p:spPr>
              <a:xfrm>
                <a:off x="6936106" y="4634507"/>
                <a:ext cx="133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4A3B5543-34C8-1456-07F0-EA99DEC4990D}"/>
                  </a:ext>
                </a:extLst>
              </p:cNvPr>
              <p:cNvCxnSpPr>
                <a:cxnSpLocks/>
                <a:endCxn id="200" idx="0"/>
              </p:cNvCxnSpPr>
              <p:nvPr/>
            </p:nvCxnSpPr>
            <p:spPr>
              <a:xfrm>
                <a:off x="6936106" y="5514107"/>
                <a:ext cx="133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AF487461-57BE-B43D-2768-BA31AB15AAA9}"/>
                  </a:ext>
                </a:extLst>
              </p:cNvPr>
              <p:cNvCxnSpPr>
                <a:cxnSpLocks/>
              </p:cNvCxnSpPr>
              <p:nvPr/>
            </p:nvCxnSpPr>
            <p:spPr>
              <a:xfrm>
                <a:off x="6936106" y="4516136"/>
                <a:ext cx="0" cy="11153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25FBF352-A54E-F034-993F-362B41AAABC1}"/>
                  </a:ext>
                </a:extLst>
              </p:cNvPr>
              <p:cNvCxnSpPr>
                <a:cxnSpLocks/>
                <a:stCxn id="153" idx="2"/>
              </p:cNvCxnSpPr>
              <p:nvPr/>
            </p:nvCxnSpPr>
            <p:spPr>
              <a:xfrm>
                <a:off x="6755464" y="5060017"/>
                <a:ext cx="1653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8" name="Group 157">
                <a:extLst>
                  <a:ext uri="{FF2B5EF4-FFF2-40B4-BE49-F238E27FC236}">
                    <a16:creationId xmlns:a16="http://schemas.microsoft.com/office/drawing/2014/main" id="{0231C7BD-7972-6953-937C-8B49A2B39B21}"/>
                  </a:ext>
                </a:extLst>
              </p:cNvPr>
              <p:cNvGrpSpPr/>
              <p:nvPr/>
            </p:nvGrpSpPr>
            <p:grpSpPr>
              <a:xfrm>
                <a:off x="7069492" y="4319864"/>
                <a:ext cx="1509033" cy="1799882"/>
                <a:chOff x="7069492" y="4319864"/>
                <a:chExt cx="1509033" cy="1799882"/>
              </a:xfrm>
            </p:grpSpPr>
            <p:grpSp>
              <p:nvGrpSpPr>
                <p:cNvPr id="159" name="Group 158">
                  <a:extLst>
                    <a:ext uri="{FF2B5EF4-FFF2-40B4-BE49-F238E27FC236}">
                      <a16:creationId xmlns:a16="http://schemas.microsoft.com/office/drawing/2014/main" id="{EAAC9EE5-1E0D-17C7-B721-1C364D2EC821}"/>
                    </a:ext>
                  </a:extLst>
                </p:cNvPr>
                <p:cNvGrpSpPr/>
                <p:nvPr/>
              </p:nvGrpSpPr>
              <p:grpSpPr>
                <a:xfrm>
                  <a:off x="7069492" y="5200300"/>
                  <a:ext cx="1509033" cy="919446"/>
                  <a:chOff x="4697310" y="1380763"/>
                  <a:chExt cx="1347890" cy="796381"/>
                </a:xfrm>
              </p:grpSpPr>
              <p:grpSp>
                <p:nvGrpSpPr>
                  <p:cNvPr id="199" name="Group 198">
                    <a:extLst>
                      <a:ext uri="{FF2B5EF4-FFF2-40B4-BE49-F238E27FC236}">
                        <a16:creationId xmlns:a16="http://schemas.microsoft.com/office/drawing/2014/main" id="{391BBB7C-B515-323E-6632-96F43ADB5DF8}"/>
                      </a:ext>
                    </a:extLst>
                  </p:cNvPr>
                  <p:cNvGrpSpPr/>
                  <p:nvPr/>
                </p:nvGrpSpPr>
                <p:grpSpPr>
                  <a:xfrm>
                    <a:off x="4961468" y="1380763"/>
                    <a:ext cx="1083732" cy="796381"/>
                    <a:chOff x="4961468" y="1380763"/>
                    <a:chExt cx="1083732" cy="796381"/>
                  </a:xfrm>
                </p:grpSpPr>
                <p:sp>
                  <p:nvSpPr>
                    <p:cNvPr id="204" name="Rectangle 203">
                      <a:extLst>
                        <a:ext uri="{FF2B5EF4-FFF2-40B4-BE49-F238E27FC236}">
                          <a16:creationId xmlns:a16="http://schemas.microsoft.com/office/drawing/2014/main" id="{FDF51636-E86B-63C9-D94B-0090FB49B011}"/>
                        </a:ext>
                      </a:extLst>
                    </p:cNvPr>
                    <p:cNvSpPr/>
                    <p:nvPr/>
                  </p:nvSpPr>
                  <p:spPr>
                    <a:xfrm>
                      <a:off x="4961468" y="1380763"/>
                      <a:ext cx="1083732" cy="5930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nvGrpSpPr>
                    <p:cNvPr id="205" name="Group 204">
                      <a:extLst>
                        <a:ext uri="{FF2B5EF4-FFF2-40B4-BE49-F238E27FC236}">
                          <a16:creationId xmlns:a16="http://schemas.microsoft.com/office/drawing/2014/main" id="{04DA0B64-7A3A-9D42-D65B-E67F444E9D9E}"/>
                        </a:ext>
                      </a:extLst>
                    </p:cNvPr>
                    <p:cNvGrpSpPr/>
                    <p:nvPr/>
                  </p:nvGrpSpPr>
                  <p:grpSpPr>
                    <a:xfrm>
                      <a:off x="4994689" y="1414865"/>
                      <a:ext cx="996193" cy="762279"/>
                      <a:chOff x="4994689" y="1414865"/>
                      <a:chExt cx="996193" cy="762279"/>
                    </a:xfrm>
                  </p:grpSpPr>
                  <p:cxnSp>
                    <p:nvCxnSpPr>
                      <p:cNvPr id="206" name="Straight Connector 205">
                        <a:extLst>
                          <a:ext uri="{FF2B5EF4-FFF2-40B4-BE49-F238E27FC236}">
                            <a16:creationId xmlns:a16="http://schemas.microsoft.com/office/drawing/2014/main" id="{88D21BA5-C538-F9DB-C920-42AA337CA408}"/>
                          </a:ext>
                        </a:extLst>
                      </p:cNvPr>
                      <p:cNvCxnSpPr>
                        <a:cxnSpLocks/>
                        <a:stCxn id="217" idx="2"/>
                        <a:endCxn id="221" idx="6"/>
                      </p:cNvCxnSpPr>
                      <p:nvPr/>
                    </p:nvCxnSpPr>
                    <p:spPr>
                      <a:xfrm flipV="1">
                        <a:off x="4995336" y="1676639"/>
                        <a:ext cx="9955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C84734EF-EA9B-81B9-466F-E77E17701993}"/>
                          </a:ext>
                        </a:extLst>
                      </p:cNvPr>
                      <p:cNvCxnSpPr>
                        <a:cxnSpLocks/>
                        <a:stCxn id="218" idx="2"/>
                        <a:endCxn id="222" idx="6"/>
                      </p:cNvCxnSpPr>
                      <p:nvPr/>
                    </p:nvCxnSpPr>
                    <p:spPr>
                      <a:xfrm flipV="1">
                        <a:off x="4995335" y="1856558"/>
                        <a:ext cx="9955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2B6B5A4C-E452-2DB6-7D01-CE5495E427E3}"/>
                          </a:ext>
                        </a:extLst>
                      </p:cNvPr>
                      <p:cNvCxnSpPr>
                        <a:cxnSpLocks/>
                        <a:stCxn id="219" idx="2"/>
                        <a:endCxn id="223" idx="6"/>
                      </p:cNvCxnSpPr>
                      <p:nvPr/>
                    </p:nvCxnSpPr>
                    <p:spPr>
                      <a:xfrm flipV="1">
                        <a:off x="4994689" y="1496974"/>
                        <a:ext cx="9955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9" name="Group 208">
                        <a:extLst>
                          <a:ext uri="{FF2B5EF4-FFF2-40B4-BE49-F238E27FC236}">
                            <a16:creationId xmlns:a16="http://schemas.microsoft.com/office/drawing/2014/main" id="{969EFD6A-4718-A89C-64E9-93CD22238F0E}"/>
                          </a:ext>
                        </a:extLst>
                      </p:cNvPr>
                      <p:cNvGrpSpPr/>
                      <p:nvPr/>
                    </p:nvGrpSpPr>
                    <p:grpSpPr>
                      <a:xfrm>
                        <a:off x="5204995" y="1424282"/>
                        <a:ext cx="146030" cy="752862"/>
                        <a:chOff x="5204995" y="1424282"/>
                        <a:chExt cx="146030" cy="752862"/>
                      </a:xfrm>
                    </p:grpSpPr>
                    <p:cxnSp>
                      <p:nvCxnSpPr>
                        <p:cNvPr id="228" name="Straight Connector 227">
                          <a:extLst>
                            <a:ext uri="{FF2B5EF4-FFF2-40B4-BE49-F238E27FC236}">
                              <a16:creationId xmlns:a16="http://schemas.microsoft.com/office/drawing/2014/main" id="{31838316-2D43-945B-3A20-93A9C4CD132A}"/>
                            </a:ext>
                          </a:extLst>
                        </p:cNvPr>
                        <p:cNvCxnSpPr>
                          <a:cxnSpLocks/>
                          <a:stCxn id="231" idx="0"/>
                        </p:cNvCxnSpPr>
                        <p:nvPr/>
                      </p:nvCxnSpPr>
                      <p:spPr>
                        <a:xfrm>
                          <a:off x="5277687" y="1424282"/>
                          <a:ext cx="0" cy="7528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9" name="Oval 228">
                          <a:extLst>
                            <a:ext uri="{FF2B5EF4-FFF2-40B4-BE49-F238E27FC236}">
                              <a16:creationId xmlns:a16="http://schemas.microsoft.com/office/drawing/2014/main" id="{CED4FA0A-9D9C-83B4-8F81-F2E7FB6FD6CE}"/>
                            </a:ext>
                          </a:extLst>
                        </p:cNvPr>
                        <p:cNvSpPr/>
                        <p:nvPr/>
                      </p:nvSpPr>
                      <p:spPr>
                        <a:xfrm>
                          <a:off x="5205642" y="1603947"/>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0" name="Oval 229">
                          <a:extLst>
                            <a:ext uri="{FF2B5EF4-FFF2-40B4-BE49-F238E27FC236}">
                              <a16:creationId xmlns:a16="http://schemas.microsoft.com/office/drawing/2014/main" id="{D4C45ABF-DC25-A4C0-4D76-33380F79A5E8}"/>
                            </a:ext>
                          </a:extLst>
                        </p:cNvPr>
                        <p:cNvSpPr/>
                        <p:nvPr/>
                      </p:nvSpPr>
                      <p:spPr>
                        <a:xfrm>
                          <a:off x="5205641" y="1783866"/>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1" name="Oval 230">
                          <a:extLst>
                            <a:ext uri="{FF2B5EF4-FFF2-40B4-BE49-F238E27FC236}">
                              <a16:creationId xmlns:a16="http://schemas.microsoft.com/office/drawing/2014/main" id="{8D5A55F7-926F-F40E-FC2D-AA0790808A35}"/>
                            </a:ext>
                          </a:extLst>
                        </p:cNvPr>
                        <p:cNvSpPr/>
                        <p:nvPr/>
                      </p:nvSpPr>
                      <p:spPr>
                        <a:xfrm>
                          <a:off x="5204995" y="1424282"/>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10" name="Group 209">
                        <a:extLst>
                          <a:ext uri="{FF2B5EF4-FFF2-40B4-BE49-F238E27FC236}">
                            <a16:creationId xmlns:a16="http://schemas.microsoft.com/office/drawing/2014/main" id="{2240EB8B-5B86-1D61-0A70-7FBFD77A07F0}"/>
                          </a:ext>
                        </a:extLst>
                      </p:cNvPr>
                      <p:cNvGrpSpPr/>
                      <p:nvPr/>
                    </p:nvGrpSpPr>
                    <p:grpSpPr>
                      <a:xfrm>
                        <a:off x="5419036" y="1419988"/>
                        <a:ext cx="146030" cy="757156"/>
                        <a:chOff x="5204995" y="1424282"/>
                        <a:chExt cx="146030" cy="757156"/>
                      </a:xfrm>
                    </p:grpSpPr>
                    <p:cxnSp>
                      <p:nvCxnSpPr>
                        <p:cNvPr id="224" name="Straight Connector 223">
                          <a:extLst>
                            <a:ext uri="{FF2B5EF4-FFF2-40B4-BE49-F238E27FC236}">
                              <a16:creationId xmlns:a16="http://schemas.microsoft.com/office/drawing/2014/main" id="{66C4C24C-9A57-262C-0016-04952F52AD66}"/>
                            </a:ext>
                          </a:extLst>
                        </p:cNvPr>
                        <p:cNvCxnSpPr>
                          <a:cxnSpLocks/>
                          <a:stCxn id="227" idx="0"/>
                        </p:cNvCxnSpPr>
                        <p:nvPr/>
                      </p:nvCxnSpPr>
                      <p:spPr>
                        <a:xfrm>
                          <a:off x="5277687" y="1424282"/>
                          <a:ext cx="0" cy="7571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5" name="Oval 224">
                          <a:extLst>
                            <a:ext uri="{FF2B5EF4-FFF2-40B4-BE49-F238E27FC236}">
                              <a16:creationId xmlns:a16="http://schemas.microsoft.com/office/drawing/2014/main" id="{38DE10E1-DD0A-26A8-932D-6C8603ABE3BA}"/>
                            </a:ext>
                          </a:extLst>
                        </p:cNvPr>
                        <p:cNvSpPr/>
                        <p:nvPr/>
                      </p:nvSpPr>
                      <p:spPr>
                        <a:xfrm>
                          <a:off x="5205642" y="1603947"/>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6" name="Oval 225">
                          <a:extLst>
                            <a:ext uri="{FF2B5EF4-FFF2-40B4-BE49-F238E27FC236}">
                              <a16:creationId xmlns:a16="http://schemas.microsoft.com/office/drawing/2014/main" id="{8BBA384A-FD4C-4165-2130-5ABFF158755A}"/>
                            </a:ext>
                          </a:extLst>
                        </p:cNvPr>
                        <p:cNvSpPr/>
                        <p:nvPr/>
                      </p:nvSpPr>
                      <p:spPr>
                        <a:xfrm>
                          <a:off x="5205641" y="1783866"/>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7" name="Oval 226">
                          <a:extLst>
                            <a:ext uri="{FF2B5EF4-FFF2-40B4-BE49-F238E27FC236}">
                              <a16:creationId xmlns:a16="http://schemas.microsoft.com/office/drawing/2014/main" id="{59C42B11-9842-E329-11E3-96DA5F8289EF}"/>
                            </a:ext>
                          </a:extLst>
                        </p:cNvPr>
                        <p:cNvSpPr/>
                        <p:nvPr/>
                      </p:nvSpPr>
                      <p:spPr>
                        <a:xfrm>
                          <a:off x="5204995" y="1424282"/>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211" name="Oval 210">
                        <a:extLst>
                          <a:ext uri="{FF2B5EF4-FFF2-40B4-BE49-F238E27FC236}">
                            <a16:creationId xmlns:a16="http://schemas.microsoft.com/office/drawing/2014/main" id="{92EDE11A-28DD-F3B4-4C7D-A61ACC247FAB}"/>
                          </a:ext>
                        </a:extLst>
                      </p:cNvPr>
                      <p:cNvSpPr/>
                      <p:nvPr/>
                    </p:nvSpPr>
                    <p:spPr>
                      <a:xfrm>
                        <a:off x="5633076" y="1599653"/>
                        <a:ext cx="145383" cy="145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a:t>
                        </a:r>
                      </a:p>
                    </p:txBody>
                  </p:sp>
                  <p:grpSp>
                    <p:nvGrpSpPr>
                      <p:cNvPr id="212" name="Group 211">
                        <a:extLst>
                          <a:ext uri="{FF2B5EF4-FFF2-40B4-BE49-F238E27FC236}">
                            <a16:creationId xmlns:a16="http://schemas.microsoft.com/office/drawing/2014/main" id="{E831BA7D-97A9-48F1-40DC-9477D6B01EB0}"/>
                          </a:ext>
                        </a:extLst>
                      </p:cNvPr>
                      <p:cNvGrpSpPr/>
                      <p:nvPr/>
                    </p:nvGrpSpPr>
                    <p:grpSpPr>
                      <a:xfrm>
                        <a:off x="5844852" y="1424282"/>
                        <a:ext cx="146030" cy="752862"/>
                        <a:chOff x="5204995" y="1424282"/>
                        <a:chExt cx="146030" cy="752862"/>
                      </a:xfrm>
                    </p:grpSpPr>
                    <p:cxnSp>
                      <p:nvCxnSpPr>
                        <p:cNvPr id="220" name="Straight Connector 219">
                          <a:extLst>
                            <a:ext uri="{FF2B5EF4-FFF2-40B4-BE49-F238E27FC236}">
                              <a16:creationId xmlns:a16="http://schemas.microsoft.com/office/drawing/2014/main" id="{A26064B1-CE0C-A884-304A-FEBA8CC87173}"/>
                            </a:ext>
                          </a:extLst>
                        </p:cNvPr>
                        <p:cNvCxnSpPr>
                          <a:cxnSpLocks/>
                          <a:stCxn id="223" idx="0"/>
                        </p:cNvCxnSpPr>
                        <p:nvPr/>
                      </p:nvCxnSpPr>
                      <p:spPr>
                        <a:xfrm>
                          <a:off x="5277687" y="1424282"/>
                          <a:ext cx="0" cy="7528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1" name="Oval 220">
                          <a:extLst>
                            <a:ext uri="{FF2B5EF4-FFF2-40B4-BE49-F238E27FC236}">
                              <a16:creationId xmlns:a16="http://schemas.microsoft.com/office/drawing/2014/main" id="{DA27A7F8-A7A3-94B6-CB12-6B086E5A7FD2}"/>
                            </a:ext>
                          </a:extLst>
                        </p:cNvPr>
                        <p:cNvSpPr/>
                        <p:nvPr/>
                      </p:nvSpPr>
                      <p:spPr>
                        <a:xfrm>
                          <a:off x="5205642" y="1603947"/>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2" name="Oval 221">
                          <a:extLst>
                            <a:ext uri="{FF2B5EF4-FFF2-40B4-BE49-F238E27FC236}">
                              <a16:creationId xmlns:a16="http://schemas.microsoft.com/office/drawing/2014/main" id="{FB447ED3-29DE-FD26-DB3A-49BB85A8C404}"/>
                            </a:ext>
                          </a:extLst>
                        </p:cNvPr>
                        <p:cNvSpPr/>
                        <p:nvPr/>
                      </p:nvSpPr>
                      <p:spPr>
                        <a:xfrm>
                          <a:off x="5205641" y="1783866"/>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3" name="Oval 222">
                          <a:extLst>
                            <a:ext uri="{FF2B5EF4-FFF2-40B4-BE49-F238E27FC236}">
                              <a16:creationId xmlns:a16="http://schemas.microsoft.com/office/drawing/2014/main" id="{8F459794-632D-5DAF-6F00-23BC2C1BB799}"/>
                            </a:ext>
                          </a:extLst>
                        </p:cNvPr>
                        <p:cNvSpPr/>
                        <p:nvPr/>
                      </p:nvSpPr>
                      <p:spPr>
                        <a:xfrm>
                          <a:off x="5204995" y="1424282"/>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13" name="Group 212">
                        <a:extLst>
                          <a:ext uri="{FF2B5EF4-FFF2-40B4-BE49-F238E27FC236}">
                            <a16:creationId xmlns:a16="http://schemas.microsoft.com/office/drawing/2014/main" id="{7FB7E9E9-607E-65BE-9948-9AF84AF83341}"/>
                          </a:ext>
                        </a:extLst>
                      </p:cNvPr>
                      <p:cNvGrpSpPr/>
                      <p:nvPr/>
                    </p:nvGrpSpPr>
                    <p:grpSpPr>
                      <a:xfrm>
                        <a:off x="4994689" y="1429152"/>
                        <a:ext cx="146030" cy="747992"/>
                        <a:chOff x="5204995" y="1424282"/>
                        <a:chExt cx="146030" cy="747992"/>
                      </a:xfrm>
                    </p:grpSpPr>
                    <p:cxnSp>
                      <p:nvCxnSpPr>
                        <p:cNvPr id="216" name="Straight Connector 215">
                          <a:extLst>
                            <a:ext uri="{FF2B5EF4-FFF2-40B4-BE49-F238E27FC236}">
                              <a16:creationId xmlns:a16="http://schemas.microsoft.com/office/drawing/2014/main" id="{C0362FED-F863-B353-DD65-C08218F67039}"/>
                            </a:ext>
                          </a:extLst>
                        </p:cNvPr>
                        <p:cNvCxnSpPr>
                          <a:cxnSpLocks/>
                          <a:stCxn id="219" idx="0"/>
                        </p:cNvCxnSpPr>
                        <p:nvPr/>
                      </p:nvCxnSpPr>
                      <p:spPr>
                        <a:xfrm>
                          <a:off x="5277687" y="1424282"/>
                          <a:ext cx="0" cy="7479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7" name="Oval 216">
                          <a:extLst>
                            <a:ext uri="{FF2B5EF4-FFF2-40B4-BE49-F238E27FC236}">
                              <a16:creationId xmlns:a16="http://schemas.microsoft.com/office/drawing/2014/main" id="{79BE26BA-E630-9303-331D-2A373A828574}"/>
                            </a:ext>
                          </a:extLst>
                        </p:cNvPr>
                        <p:cNvSpPr/>
                        <p:nvPr/>
                      </p:nvSpPr>
                      <p:spPr>
                        <a:xfrm>
                          <a:off x="5205642" y="1603947"/>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8" name="Oval 217">
                          <a:extLst>
                            <a:ext uri="{FF2B5EF4-FFF2-40B4-BE49-F238E27FC236}">
                              <a16:creationId xmlns:a16="http://schemas.microsoft.com/office/drawing/2014/main" id="{0E1A1183-BC46-50BE-F976-7CBDF5D1A0BB}"/>
                            </a:ext>
                          </a:extLst>
                        </p:cNvPr>
                        <p:cNvSpPr/>
                        <p:nvPr/>
                      </p:nvSpPr>
                      <p:spPr>
                        <a:xfrm>
                          <a:off x="5205641" y="1783866"/>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9" name="Oval 218">
                          <a:extLst>
                            <a:ext uri="{FF2B5EF4-FFF2-40B4-BE49-F238E27FC236}">
                              <a16:creationId xmlns:a16="http://schemas.microsoft.com/office/drawing/2014/main" id="{6D197176-A524-E762-6297-9ADD6F28450B}"/>
                            </a:ext>
                          </a:extLst>
                        </p:cNvPr>
                        <p:cNvSpPr/>
                        <p:nvPr/>
                      </p:nvSpPr>
                      <p:spPr>
                        <a:xfrm>
                          <a:off x="5204995" y="1424282"/>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214" name="Oval 213">
                        <a:extLst>
                          <a:ext uri="{FF2B5EF4-FFF2-40B4-BE49-F238E27FC236}">
                            <a16:creationId xmlns:a16="http://schemas.microsoft.com/office/drawing/2014/main" id="{CCD4E9E0-0759-7A57-5155-F0C60E0FC5AC}"/>
                          </a:ext>
                        </a:extLst>
                      </p:cNvPr>
                      <p:cNvSpPr/>
                      <p:nvPr/>
                    </p:nvSpPr>
                    <p:spPr>
                      <a:xfrm>
                        <a:off x="5636464" y="1414865"/>
                        <a:ext cx="145383" cy="145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endParaRPr>
                      </a:p>
                    </p:txBody>
                  </p:sp>
                  <p:sp>
                    <p:nvSpPr>
                      <p:cNvPr id="215" name="Oval 214">
                        <a:extLst>
                          <a:ext uri="{FF2B5EF4-FFF2-40B4-BE49-F238E27FC236}">
                            <a16:creationId xmlns:a16="http://schemas.microsoft.com/office/drawing/2014/main" id="{E4CCC99E-F9E8-01D1-D52B-5A44F09EB648}"/>
                          </a:ext>
                        </a:extLst>
                      </p:cNvPr>
                      <p:cNvSpPr/>
                      <p:nvPr/>
                    </p:nvSpPr>
                    <p:spPr>
                      <a:xfrm>
                        <a:off x="5630166" y="1787487"/>
                        <a:ext cx="145383" cy="145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endParaRPr>
                      </a:p>
                    </p:txBody>
                  </p:sp>
                </p:grpSp>
              </p:grpSp>
              <p:sp>
                <p:nvSpPr>
                  <p:cNvPr id="200" name="Trapezoid 199">
                    <a:extLst>
                      <a:ext uri="{FF2B5EF4-FFF2-40B4-BE49-F238E27FC236}">
                        <a16:creationId xmlns:a16="http://schemas.microsoft.com/office/drawing/2014/main" id="{C3269B1D-665A-B842-355A-91A6C313D350}"/>
                      </a:ext>
                    </a:extLst>
                  </p:cNvPr>
                  <p:cNvSpPr/>
                  <p:nvPr/>
                </p:nvSpPr>
                <p:spPr>
                  <a:xfrm rot="16200000">
                    <a:off x="4534878" y="1580684"/>
                    <a:ext cx="487028" cy="162163"/>
                  </a:xfrm>
                  <a:prstGeom prst="trapezoid">
                    <a:avLst>
                      <a:gd name="adj" fmla="val 34124"/>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1" name="Rectangle 200">
                    <a:extLst>
                      <a:ext uri="{FF2B5EF4-FFF2-40B4-BE49-F238E27FC236}">
                        <a16:creationId xmlns:a16="http://schemas.microsoft.com/office/drawing/2014/main" id="{86AF9430-0567-6A8F-8492-68B10A1B6039}"/>
                      </a:ext>
                    </a:extLst>
                  </p:cNvPr>
                  <p:cNvSpPr/>
                  <p:nvPr/>
                </p:nvSpPr>
                <p:spPr>
                  <a:xfrm>
                    <a:off x="4961468" y="1974809"/>
                    <a:ext cx="1083732" cy="111866"/>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02" name="Straight Connector 201">
                    <a:extLst>
                      <a:ext uri="{FF2B5EF4-FFF2-40B4-BE49-F238E27FC236}">
                        <a16:creationId xmlns:a16="http://schemas.microsoft.com/office/drawing/2014/main" id="{8B46416B-2148-BED3-4AE2-10AD47CA4417}"/>
                      </a:ext>
                    </a:extLst>
                  </p:cNvPr>
                  <p:cNvCxnSpPr>
                    <a:cxnSpLocks/>
                  </p:cNvCxnSpPr>
                  <p:nvPr/>
                </p:nvCxnSpPr>
                <p:spPr>
                  <a:xfrm flipV="1">
                    <a:off x="4852605" y="1560248"/>
                    <a:ext cx="1088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304589A4-11B1-FD4F-B3EF-BFDB60A67E3D}"/>
                      </a:ext>
                    </a:extLst>
                  </p:cNvPr>
                  <p:cNvCxnSpPr>
                    <a:cxnSpLocks/>
                  </p:cNvCxnSpPr>
                  <p:nvPr/>
                </p:nvCxnSpPr>
                <p:spPr>
                  <a:xfrm flipV="1">
                    <a:off x="4852605" y="1763683"/>
                    <a:ext cx="1088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0" name="Straight Connector 159">
                  <a:extLst>
                    <a:ext uri="{FF2B5EF4-FFF2-40B4-BE49-F238E27FC236}">
                      <a16:creationId xmlns:a16="http://schemas.microsoft.com/office/drawing/2014/main" id="{A20A4F1A-CA51-73D8-0445-0C5E5C507824}"/>
                    </a:ext>
                  </a:extLst>
                </p:cNvPr>
                <p:cNvCxnSpPr>
                  <a:cxnSpLocks/>
                </p:cNvCxnSpPr>
                <p:nvPr/>
              </p:nvCxnSpPr>
              <p:spPr>
                <a:xfrm>
                  <a:off x="8197996" y="6017421"/>
                  <a:ext cx="0" cy="1023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1" name="Group 160">
                  <a:extLst>
                    <a:ext uri="{FF2B5EF4-FFF2-40B4-BE49-F238E27FC236}">
                      <a16:creationId xmlns:a16="http://schemas.microsoft.com/office/drawing/2014/main" id="{855096CD-27BA-D817-D7C7-BDFB9506589E}"/>
                    </a:ext>
                  </a:extLst>
                </p:cNvPr>
                <p:cNvGrpSpPr/>
                <p:nvPr/>
              </p:nvGrpSpPr>
              <p:grpSpPr>
                <a:xfrm>
                  <a:off x="7069492" y="4319864"/>
                  <a:ext cx="1509033" cy="880436"/>
                  <a:chOff x="7069492" y="4319864"/>
                  <a:chExt cx="1509033" cy="880436"/>
                </a:xfrm>
              </p:grpSpPr>
              <p:cxnSp>
                <p:nvCxnSpPr>
                  <p:cNvPr id="162" name="Straight Connector 161">
                    <a:extLst>
                      <a:ext uri="{FF2B5EF4-FFF2-40B4-BE49-F238E27FC236}">
                        <a16:creationId xmlns:a16="http://schemas.microsoft.com/office/drawing/2014/main" id="{8A44072D-085B-74B7-F667-955F6A79FF1E}"/>
                      </a:ext>
                    </a:extLst>
                  </p:cNvPr>
                  <p:cNvCxnSpPr>
                    <a:cxnSpLocks/>
                  </p:cNvCxnSpPr>
                  <p:nvPr/>
                </p:nvCxnSpPr>
                <p:spPr>
                  <a:xfrm>
                    <a:off x="8195254" y="5134860"/>
                    <a:ext cx="0" cy="65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3" name="Group 162">
                    <a:extLst>
                      <a:ext uri="{FF2B5EF4-FFF2-40B4-BE49-F238E27FC236}">
                        <a16:creationId xmlns:a16="http://schemas.microsoft.com/office/drawing/2014/main" id="{E18F74EB-D3EB-D0ED-1D0D-81DBAC8EE43E}"/>
                      </a:ext>
                    </a:extLst>
                  </p:cNvPr>
                  <p:cNvGrpSpPr/>
                  <p:nvPr/>
                </p:nvGrpSpPr>
                <p:grpSpPr>
                  <a:xfrm>
                    <a:off x="7069492" y="4319864"/>
                    <a:ext cx="1509033" cy="880436"/>
                    <a:chOff x="7069492" y="4319864"/>
                    <a:chExt cx="1509033" cy="880436"/>
                  </a:xfrm>
                </p:grpSpPr>
                <p:grpSp>
                  <p:nvGrpSpPr>
                    <p:cNvPr id="164" name="Group 163">
                      <a:extLst>
                        <a:ext uri="{FF2B5EF4-FFF2-40B4-BE49-F238E27FC236}">
                          <a16:creationId xmlns:a16="http://schemas.microsoft.com/office/drawing/2014/main" id="{77C9E622-3511-E27C-FB81-A0AD36F51F3E}"/>
                        </a:ext>
                      </a:extLst>
                    </p:cNvPr>
                    <p:cNvGrpSpPr/>
                    <p:nvPr/>
                  </p:nvGrpSpPr>
                  <p:grpSpPr>
                    <a:xfrm>
                      <a:off x="7069492" y="4319864"/>
                      <a:ext cx="1509033" cy="880436"/>
                      <a:chOff x="4697310" y="1380763"/>
                      <a:chExt cx="1347890" cy="762593"/>
                    </a:xfrm>
                  </p:grpSpPr>
                  <p:grpSp>
                    <p:nvGrpSpPr>
                      <p:cNvPr id="166" name="Group 165">
                        <a:extLst>
                          <a:ext uri="{FF2B5EF4-FFF2-40B4-BE49-F238E27FC236}">
                            <a16:creationId xmlns:a16="http://schemas.microsoft.com/office/drawing/2014/main" id="{EF8DF4BF-81AD-D8DC-A317-686DBE54361C}"/>
                          </a:ext>
                        </a:extLst>
                      </p:cNvPr>
                      <p:cNvGrpSpPr/>
                      <p:nvPr/>
                    </p:nvGrpSpPr>
                    <p:grpSpPr>
                      <a:xfrm>
                        <a:off x="4961468" y="1380763"/>
                        <a:ext cx="1083732" cy="762593"/>
                        <a:chOff x="4961468" y="1380763"/>
                        <a:chExt cx="1083732" cy="762593"/>
                      </a:xfrm>
                    </p:grpSpPr>
                    <p:sp>
                      <p:nvSpPr>
                        <p:cNvPr id="171" name="Rectangle 170">
                          <a:extLst>
                            <a:ext uri="{FF2B5EF4-FFF2-40B4-BE49-F238E27FC236}">
                              <a16:creationId xmlns:a16="http://schemas.microsoft.com/office/drawing/2014/main" id="{573C131C-D1CC-4A1A-2272-EEB48D69EB4D}"/>
                            </a:ext>
                          </a:extLst>
                        </p:cNvPr>
                        <p:cNvSpPr/>
                        <p:nvPr/>
                      </p:nvSpPr>
                      <p:spPr>
                        <a:xfrm>
                          <a:off x="4961468" y="1380763"/>
                          <a:ext cx="1083732" cy="593087"/>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nvGrpSpPr>
                        <p:cNvPr id="172" name="Group 171">
                          <a:extLst>
                            <a:ext uri="{FF2B5EF4-FFF2-40B4-BE49-F238E27FC236}">
                              <a16:creationId xmlns:a16="http://schemas.microsoft.com/office/drawing/2014/main" id="{41B6E082-21CE-1ADE-276E-9951D041E248}"/>
                            </a:ext>
                          </a:extLst>
                        </p:cNvPr>
                        <p:cNvGrpSpPr/>
                        <p:nvPr/>
                      </p:nvGrpSpPr>
                      <p:grpSpPr>
                        <a:xfrm>
                          <a:off x="4994689" y="1414865"/>
                          <a:ext cx="996193" cy="728491"/>
                          <a:chOff x="4994689" y="1414865"/>
                          <a:chExt cx="996193" cy="728491"/>
                        </a:xfrm>
                      </p:grpSpPr>
                      <p:cxnSp>
                        <p:nvCxnSpPr>
                          <p:cNvPr id="173" name="Straight Connector 172">
                            <a:extLst>
                              <a:ext uri="{FF2B5EF4-FFF2-40B4-BE49-F238E27FC236}">
                                <a16:creationId xmlns:a16="http://schemas.microsoft.com/office/drawing/2014/main" id="{EEBC9874-96BA-2329-8D38-342B5405A4DB}"/>
                              </a:ext>
                            </a:extLst>
                          </p:cNvPr>
                          <p:cNvCxnSpPr>
                            <a:cxnSpLocks/>
                            <a:stCxn id="184" idx="2"/>
                            <a:endCxn id="188" idx="6"/>
                          </p:cNvCxnSpPr>
                          <p:nvPr/>
                        </p:nvCxnSpPr>
                        <p:spPr>
                          <a:xfrm flipV="1">
                            <a:off x="4995336" y="1676639"/>
                            <a:ext cx="9955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BB623F7D-3796-E2E5-4CDA-4FF442D280F4}"/>
                              </a:ext>
                            </a:extLst>
                          </p:cNvPr>
                          <p:cNvCxnSpPr>
                            <a:cxnSpLocks/>
                            <a:stCxn id="185" idx="2"/>
                            <a:endCxn id="189" idx="6"/>
                          </p:cNvCxnSpPr>
                          <p:nvPr/>
                        </p:nvCxnSpPr>
                        <p:spPr>
                          <a:xfrm flipV="1">
                            <a:off x="4995335" y="1856558"/>
                            <a:ext cx="9955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27549A3-A0CE-F0B7-A5C7-29BA8DD03DA7}"/>
                              </a:ext>
                            </a:extLst>
                          </p:cNvPr>
                          <p:cNvCxnSpPr>
                            <a:cxnSpLocks/>
                            <a:stCxn id="186" idx="2"/>
                            <a:endCxn id="190" idx="6"/>
                          </p:cNvCxnSpPr>
                          <p:nvPr/>
                        </p:nvCxnSpPr>
                        <p:spPr>
                          <a:xfrm flipV="1">
                            <a:off x="4994689" y="1496974"/>
                            <a:ext cx="9955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6" name="Group 175">
                            <a:extLst>
                              <a:ext uri="{FF2B5EF4-FFF2-40B4-BE49-F238E27FC236}">
                                <a16:creationId xmlns:a16="http://schemas.microsoft.com/office/drawing/2014/main" id="{E929ED2B-AE9C-757B-ED6E-6B0F1084FE34}"/>
                              </a:ext>
                            </a:extLst>
                          </p:cNvPr>
                          <p:cNvGrpSpPr/>
                          <p:nvPr/>
                        </p:nvGrpSpPr>
                        <p:grpSpPr>
                          <a:xfrm>
                            <a:off x="5204995" y="1424282"/>
                            <a:ext cx="146030" cy="719074"/>
                            <a:chOff x="5204995" y="1424282"/>
                            <a:chExt cx="146030" cy="719074"/>
                          </a:xfrm>
                        </p:grpSpPr>
                        <p:cxnSp>
                          <p:nvCxnSpPr>
                            <p:cNvPr id="195" name="Straight Connector 194">
                              <a:extLst>
                                <a:ext uri="{FF2B5EF4-FFF2-40B4-BE49-F238E27FC236}">
                                  <a16:creationId xmlns:a16="http://schemas.microsoft.com/office/drawing/2014/main" id="{2E2758CD-09E0-4990-A7FC-053C13C2D738}"/>
                                </a:ext>
                              </a:extLst>
                            </p:cNvPr>
                            <p:cNvCxnSpPr>
                              <a:cxnSpLocks/>
                              <a:stCxn id="198" idx="0"/>
                            </p:cNvCxnSpPr>
                            <p:nvPr/>
                          </p:nvCxnSpPr>
                          <p:spPr>
                            <a:xfrm>
                              <a:off x="5277687" y="1424282"/>
                              <a:ext cx="0" cy="7190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6" name="Oval 195">
                              <a:extLst>
                                <a:ext uri="{FF2B5EF4-FFF2-40B4-BE49-F238E27FC236}">
                                  <a16:creationId xmlns:a16="http://schemas.microsoft.com/office/drawing/2014/main" id="{F36A98A0-52C1-C696-D87D-55BE2B1F4996}"/>
                                </a:ext>
                              </a:extLst>
                            </p:cNvPr>
                            <p:cNvSpPr/>
                            <p:nvPr/>
                          </p:nvSpPr>
                          <p:spPr>
                            <a:xfrm>
                              <a:off x="5205642" y="1603947"/>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7" name="Oval 196">
                              <a:extLst>
                                <a:ext uri="{FF2B5EF4-FFF2-40B4-BE49-F238E27FC236}">
                                  <a16:creationId xmlns:a16="http://schemas.microsoft.com/office/drawing/2014/main" id="{D59026F8-577C-0C6A-D6D5-0D11B6E64393}"/>
                                </a:ext>
                              </a:extLst>
                            </p:cNvPr>
                            <p:cNvSpPr/>
                            <p:nvPr/>
                          </p:nvSpPr>
                          <p:spPr>
                            <a:xfrm>
                              <a:off x="5205641" y="1783866"/>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8" name="Oval 197">
                              <a:extLst>
                                <a:ext uri="{FF2B5EF4-FFF2-40B4-BE49-F238E27FC236}">
                                  <a16:creationId xmlns:a16="http://schemas.microsoft.com/office/drawing/2014/main" id="{967A8A82-4FE3-5455-C91D-B3AB3686B6F4}"/>
                                </a:ext>
                              </a:extLst>
                            </p:cNvPr>
                            <p:cNvSpPr/>
                            <p:nvPr/>
                          </p:nvSpPr>
                          <p:spPr>
                            <a:xfrm>
                              <a:off x="5204995" y="1424282"/>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77" name="Group 176">
                            <a:extLst>
                              <a:ext uri="{FF2B5EF4-FFF2-40B4-BE49-F238E27FC236}">
                                <a16:creationId xmlns:a16="http://schemas.microsoft.com/office/drawing/2014/main" id="{F569E83D-2140-FC9C-C1EA-50C8C94E1622}"/>
                              </a:ext>
                            </a:extLst>
                          </p:cNvPr>
                          <p:cNvGrpSpPr/>
                          <p:nvPr/>
                        </p:nvGrpSpPr>
                        <p:grpSpPr>
                          <a:xfrm>
                            <a:off x="5419036" y="1419988"/>
                            <a:ext cx="146030" cy="723368"/>
                            <a:chOff x="5204995" y="1424282"/>
                            <a:chExt cx="146030" cy="723368"/>
                          </a:xfrm>
                        </p:grpSpPr>
                        <p:cxnSp>
                          <p:nvCxnSpPr>
                            <p:cNvPr id="191" name="Straight Connector 190">
                              <a:extLst>
                                <a:ext uri="{FF2B5EF4-FFF2-40B4-BE49-F238E27FC236}">
                                  <a16:creationId xmlns:a16="http://schemas.microsoft.com/office/drawing/2014/main" id="{336B1E6A-4429-75C0-0AF0-D802C40D245A}"/>
                                </a:ext>
                              </a:extLst>
                            </p:cNvPr>
                            <p:cNvCxnSpPr>
                              <a:cxnSpLocks/>
                              <a:stCxn id="194" idx="0"/>
                              <a:endCxn id="204" idx="0"/>
                            </p:cNvCxnSpPr>
                            <p:nvPr/>
                          </p:nvCxnSpPr>
                          <p:spPr>
                            <a:xfrm>
                              <a:off x="5277687" y="1424282"/>
                              <a:ext cx="0" cy="7233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2" name="Oval 191">
                              <a:extLst>
                                <a:ext uri="{FF2B5EF4-FFF2-40B4-BE49-F238E27FC236}">
                                  <a16:creationId xmlns:a16="http://schemas.microsoft.com/office/drawing/2014/main" id="{C18B25D3-8BC7-8AEE-394C-F900ABEF877E}"/>
                                </a:ext>
                              </a:extLst>
                            </p:cNvPr>
                            <p:cNvSpPr/>
                            <p:nvPr/>
                          </p:nvSpPr>
                          <p:spPr>
                            <a:xfrm>
                              <a:off x="5205642" y="1603947"/>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3" name="Oval 192">
                              <a:extLst>
                                <a:ext uri="{FF2B5EF4-FFF2-40B4-BE49-F238E27FC236}">
                                  <a16:creationId xmlns:a16="http://schemas.microsoft.com/office/drawing/2014/main" id="{D5818DDC-4F97-D8D8-3C57-38B06E44CD50}"/>
                                </a:ext>
                              </a:extLst>
                            </p:cNvPr>
                            <p:cNvSpPr/>
                            <p:nvPr/>
                          </p:nvSpPr>
                          <p:spPr>
                            <a:xfrm>
                              <a:off x="5205641" y="1783866"/>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4" name="Oval 193">
                              <a:extLst>
                                <a:ext uri="{FF2B5EF4-FFF2-40B4-BE49-F238E27FC236}">
                                  <a16:creationId xmlns:a16="http://schemas.microsoft.com/office/drawing/2014/main" id="{C59C739D-D67B-1BF1-1C8F-8F2B944A1FB6}"/>
                                </a:ext>
                              </a:extLst>
                            </p:cNvPr>
                            <p:cNvSpPr/>
                            <p:nvPr/>
                          </p:nvSpPr>
                          <p:spPr>
                            <a:xfrm>
                              <a:off x="5204995" y="1424282"/>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178" name="Oval 177">
                            <a:extLst>
                              <a:ext uri="{FF2B5EF4-FFF2-40B4-BE49-F238E27FC236}">
                                <a16:creationId xmlns:a16="http://schemas.microsoft.com/office/drawing/2014/main" id="{FF2870C9-C744-7314-2A21-2084682AE8AC}"/>
                              </a:ext>
                            </a:extLst>
                          </p:cNvPr>
                          <p:cNvSpPr/>
                          <p:nvPr/>
                        </p:nvSpPr>
                        <p:spPr>
                          <a:xfrm>
                            <a:off x="5633076" y="1599653"/>
                            <a:ext cx="145383" cy="145383"/>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a:t>
                            </a:r>
                          </a:p>
                        </p:txBody>
                      </p:sp>
                      <p:grpSp>
                        <p:nvGrpSpPr>
                          <p:cNvPr id="179" name="Group 178">
                            <a:extLst>
                              <a:ext uri="{FF2B5EF4-FFF2-40B4-BE49-F238E27FC236}">
                                <a16:creationId xmlns:a16="http://schemas.microsoft.com/office/drawing/2014/main" id="{A9C060B1-03A0-EB93-483B-10183B5499F5}"/>
                              </a:ext>
                            </a:extLst>
                          </p:cNvPr>
                          <p:cNvGrpSpPr/>
                          <p:nvPr/>
                        </p:nvGrpSpPr>
                        <p:grpSpPr>
                          <a:xfrm>
                            <a:off x="5844852" y="1424282"/>
                            <a:ext cx="146030" cy="719074"/>
                            <a:chOff x="5204995" y="1424282"/>
                            <a:chExt cx="146030" cy="719074"/>
                          </a:xfrm>
                        </p:grpSpPr>
                        <p:cxnSp>
                          <p:nvCxnSpPr>
                            <p:cNvPr id="187" name="Straight Connector 186">
                              <a:extLst>
                                <a:ext uri="{FF2B5EF4-FFF2-40B4-BE49-F238E27FC236}">
                                  <a16:creationId xmlns:a16="http://schemas.microsoft.com/office/drawing/2014/main" id="{BD2923EF-B26D-A423-63EA-329244DEEF3F}"/>
                                </a:ext>
                              </a:extLst>
                            </p:cNvPr>
                            <p:cNvCxnSpPr>
                              <a:cxnSpLocks/>
                              <a:stCxn id="190" idx="0"/>
                            </p:cNvCxnSpPr>
                            <p:nvPr/>
                          </p:nvCxnSpPr>
                          <p:spPr>
                            <a:xfrm>
                              <a:off x="5277687" y="1424282"/>
                              <a:ext cx="0" cy="7190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8" name="Oval 187">
                              <a:extLst>
                                <a:ext uri="{FF2B5EF4-FFF2-40B4-BE49-F238E27FC236}">
                                  <a16:creationId xmlns:a16="http://schemas.microsoft.com/office/drawing/2014/main" id="{6E1F3310-6A3A-3C21-D904-C478F15946AF}"/>
                                </a:ext>
                              </a:extLst>
                            </p:cNvPr>
                            <p:cNvSpPr/>
                            <p:nvPr/>
                          </p:nvSpPr>
                          <p:spPr>
                            <a:xfrm>
                              <a:off x="5205642" y="1603947"/>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9" name="Oval 188">
                              <a:extLst>
                                <a:ext uri="{FF2B5EF4-FFF2-40B4-BE49-F238E27FC236}">
                                  <a16:creationId xmlns:a16="http://schemas.microsoft.com/office/drawing/2014/main" id="{069C747E-E527-36A1-F205-305D2ED161A5}"/>
                                </a:ext>
                              </a:extLst>
                            </p:cNvPr>
                            <p:cNvSpPr/>
                            <p:nvPr/>
                          </p:nvSpPr>
                          <p:spPr>
                            <a:xfrm>
                              <a:off x="5205641" y="1783866"/>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0" name="Oval 189">
                              <a:extLst>
                                <a:ext uri="{FF2B5EF4-FFF2-40B4-BE49-F238E27FC236}">
                                  <a16:creationId xmlns:a16="http://schemas.microsoft.com/office/drawing/2014/main" id="{97B5DE9F-A0EB-DFDA-5F05-4185E50761FB}"/>
                                </a:ext>
                              </a:extLst>
                            </p:cNvPr>
                            <p:cNvSpPr/>
                            <p:nvPr/>
                          </p:nvSpPr>
                          <p:spPr>
                            <a:xfrm>
                              <a:off x="5204995" y="1424282"/>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80" name="Group 179">
                            <a:extLst>
                              <a:ext uri="{FF2B5EF4-FFF2-40B4-BE49-F238E27FC236}">
                                <a16:creationId xmlns:a16="http://schemas.microsoft.com/office/drawing/2014/main" id="{FF5CE1DC-DEC2-A7A7-D914-C2826502DA74}"/>
                              </a:ext>
                            </a:extLst>
                          </p:cNvPr>
                          <p:cNvGrpSpPr/>
                          <p:nvPr/>
                        </p:nvGrpSpPr>
                        <p:grpSpPr>
                          <a:xfrm>
                            <a:off x="4994689" y="1429152"/>
                            <a:ext cx="146030" cy="706836"/>
                            <a:chOff x="5204995" y="1424282"/>
                            <a:chExt cx="146030" cy="706836"/>
                          </a:xfrm>
                        </p:grpSpPr>
                        <p:cxnSp>
                          <p:nvCxnSpPr>
                            <p:cNvPr id="183" name="Straight Connector 182">
                              <a:extLst>
                                <a:ext uri="{FF2B5EF4-FFF2-40B4-BE49-F238E27FC236}">
                                  <a16:creationId xmlns:a16="http://schemas.microsoft.com/office/drawing/2014/main" id="{124CF17B-B9D1-903B-2C8D-F6927F6AE193}"/>
                                </a:ext>
                              </a:extLst>
                            </p:cNvPr>
                            <p:cNvCxnSpPr>
                              <a:cxnSpLocks/>
                              <a:stCxn id="186" idx="0"/>
                            </p:cNvCxnSpPr>
                            <p:nvPr/>
                          </p:nvCxnSpPr>
                          <p:spPr>
                            <a:xfrm>
                              <a:off x="5277687" y="1424282"/>
                              <a:ext cx="0" cy="7068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4" name="Oval 183">
                              <a:extLst>
                                <a:ext uri="{FF2B5EF4-FFF2-40B4-BE49-F238E27FC236}">
                                  <a16:creationId xmlns:a16="http://schemas.microsoft.com/office/drawing/2014/main" id="{95108AAE-AA4C-F4AA-8327-F3D0C274F712}"/>
                                </a:ext>
                              </a:extLst>
                            </p:cNvPr>
                            <p:cNvSpPr/>
                            <p:nvPr/>
                          </p:nvSpPr>
                          <p:spPr>
                            <a:xfrm>
                              <a:off x="5205642" y="1603947"/>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5" name="Oval 184">
                              <a:extLst>
                                <a:ext uri="{FF2B5EF4-FFF2-40B4-BE49-F238E27FC236}">
                                  <a16:creationId xmlns:a16="http://schemas.microsoft.com/office/drawing/2014/main" id="{E9BDE862-B95C-BAD8-E917-8DE531665692}"/>
                                </a:ext>
                              </a:extLst>
                            </p:cNvPr>
                            <p:cNvSpPr/>
                            <p:nvPr/>
                          </p:nvSpPr>
                          <p:spPr>
                            <a:xfrm>
                              <a:off x="5205641" y="1783866"/>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6" name="Oval 185">
                              <a:extLst>
                                <a:ext uri="{FF2B5EF4-FFF2-40B4-BE49-F238E27FC236}">
                                  <a16:creationId xmlns:a16="http://schemas.microsoft.com/office/drawing/2014/main" id="{0739E9FD-F508-456C-B50F-0E1ADCC55B39}"/>
                                </a:ext>
                              </a:extLst>
                            </p:cNvPr>
                            <p:cNvSpPr/>
                            <p:nvPr/>
                          </p:nvSpPr>
                          <p:spPr>
                            <a:xfrm>
                              <a:off x="5204995" y="1424282"/>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181" name="Oval 180">
                            <a:extLst>
                              <a:ext uri="{FF2B5EF4-FFF2-40B4-BE49-F238E27FC236}">
                                <a16:creationId xmlns:a16="http://schemas.microsoft.com/office/drawing/2014/main" id="{A8755C7E-8F61-C76C-2F27-CDC172E38F61}"/>
                              </a:ext>
                            </a:extLst>
                          </p:cNvPr>
                          <p:cNvSpPr/>
                          <p:nvPr/>
                        </p:nvSpPr>
                        <p:spPr>
                          <a:xfrm>
                            <a:off x="5636464" y="1414865"/>
                            <a:ext cx="145383" cy="145383"/>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endParaRPr>
                          </a:p>
                        </p:txBody>
                      </p:sp>
                      <p:sp>
                        <p:nvSpPr>
                          <p:cNvPr id="182" name="Oval 181">
                            <a:extLst>
                              <a:ext uri="{FF2B5EF4-FFF2-40B4-BE49-F238E27FC236}">
                                <a16:creationId xmlns:a16="http://schemas.microsoft.com/office/drawing/2014/main" id="{72FEBFC8-F2EB-361C-B5B9-03C72A195851}"/>
                              </a:ext>
                            </a:extLst>
                          </p:cNvPr>
                          <p:cNvSpPr/>
                          <p:nvPr/>
                        </p:nvSpPr>
                        <p:spPr>
                          <a:xfrm>
                            <a:off x="5630166" y="1787487"/>
                            <a:ext cx="145383" cy="145383"/>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endParaRPr>
                          </a:p>
                        </p:txBody>
                      </p:sp>
                    </p:grpSp>
                  </p:grpSp>
                  <p:sp>
                    <p:nvSpPr>
                      <p:cNvPr id="167" name="Trapezoid 166">
                        <a:extLst>
                          <a:ext uri="{FF2B5EF4-FFF2-40B4-BE49-F238E27FC236}">
                            <a16:creationId xmlns:a16="http://schemas.microsoft.com/office/drawing/2014/main" id="{2628D0AD-3A44-4042-CD86-3C31A7A838E4}"/>
                          </a:ext>
                        </a:extLst>
                      </p:cNvPr>
                      <p:cNvSpPr/>
                      <p:nvPr/>
                    </p:nvSpPr>
                    <p:spPr>
                      <a:xfrm rot="16200000">
                        <a:off x="4534878" y="1580684"/>
                        <a:ext cx="487028" cy="162163"/>
                      </a:xfrm>
                      <a:prstGeom prst="trapezoid">
                        <a:avLst>
                          <a:gd name="adj" fmla="val 34124"/>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8" name="Rectangle 167">
                        <a:extLst>
                          <a:ext uri="{FF2B5EF4-FFF2-40B4-BE49-F238E27FC236}">
                            <a16:creationId xmlns:a16="http://schemas.microsoft.com/office/drawing/2014/main" id="{04EB38B2-A70A-7B26-434D-A57DCE8D8D7B}"/>
                          </a:ext>
                        </a:extLst>
                      </p:cNvPr>
                      <p:cNvSpPr/>
                      <p:nvPr/>
                    </p:nvSpPr>
                    <p:spPr>
                      <a:xfrm>
                        <a:off x="4961468" y="1969094"/>
                        <a:ext cx="1083732" cy="111866"/>
                      </a:xfrm>
                      <a:prstGeom prst="rect">
                        <a:avLst/>
                      </a:prstGeom>
                      <a:solidFill>
                        <a:schemeClr val="accent3">
                          <a:lumMod val="20000"/>
                          <a:lumOff val="8000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169" name="Straight Connector 168">
                        <a:extLst>
                          <a:ext uri="{FF2B5EF4-FFF2-40B4-BE49-F238E27FC236}">
                            <a16:creationId xmlns:a16="http://schemas.microsoft.com/office/drawing/2014/main" id="{7D47312D-8307-709E-58E0-B286F1976DAD}"/>
                          </a:ext>
                        </a:extLst>
                      </p:cNvPr>
                      <p:cNvCxnSpPr>
                        <a:cxnSpLocks/>
                      </p:cNvCxnSpPr>
                      <p:nvPr/>
                    </p:nvCxnSpPr>
                    <p:spPr>
                      <a:xfrm flipV="1">
                        <a:off x="4852605" y="1560248"/>
                        <a:ext cx="1088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83947BF2-0ADF-D9B2-0585-51221B774EC8}"/>
                          </a:ext>
                        </a:extLst>
                      </p:cNvPr>
                      <p:cNvCxnSpPr>
                        <a:cxnSpLocks/>
                      </p:cNvCxnSpPr>
                      <p:nvPr/>
                    </p:nvCxnSpPr>
                    <p:spPr>
                      <a:xfrm flipV="1">
                        <a:off x="4852605" y="1763683"/>
                        <a:ext cx="1088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5" name="Rectangle 164">
                      <a:extLst>
                        <a:ext uri="{FF2B5EF4-FFF2-40B4-BE49-F238E27FC236}">
                          <a16:creationId xmlns:a16="http://schemas.microsoft.com/office/drawing/2014/main" id="{D2837DC6-D6BB-243C-7183-F89AB1078AC4}"/>
                        </a:ext>
                      </a:extLst>
                    </p:cNvPr>
                    <p:cNvSpPr/>
                    <p:nvPr/>
                  </p:nvSpPr>
                  <p:spPr>
                    <a:xfrm>
                      <a:off x="7356464" y="4319864"/>
                      <a:ext cx="1222060" cy="679246"/>
                    </a:xfrm>
                    <a:prstGeom prst="rect">
                      <a:avLst/>
                    </a:pr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grpSp>
      </p:grpSp>
    </p:spTree>
    <p:extLst>
      <p:ext uri="{BB962C8B-B14F-4D97-AF65-F5344CB8AC3E}">
        <p14:creationId xmlns:p14="http://schemas.microsoft.com/office/powerpoint/2010/main" val="4220689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System Organization (II)</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lstStyle/>
          <a:p>
            <a:r>
              <a:rPr lang="en-US" sz="2600" dirty="0"/>
              <a:t>In a UPMEM-based PIM system </a:t>
            </a:r>
            <a:r>
              <a:rPr lang="en-US" dirty="0"/>
              <a:t>UPMEM DIMMs coexist with regular DDR4 DIMMs</a:t>
            </a:r>
          </a:p>
        </p:txBody>
      </p:sp>
      <p:pic>
        <p:nvPicPr>
          <p:cNvPr id="4" name="Picture 3">
            <a:extLst>
              <a:ext uri="{FF2B5EF4-FFF2-40B4-BE49-F238E27FC236}">
                <a16:creationId xmlns:a16="http://schemas.microsoft.com/office/drawing/2014/main" id="{7030052D-6AD0-5E45-81CF-2FBF423F3C9F}"/>
              </a:ext>
            </a:extLst>
          </p:cNvPr>
          <p:cNvPicPr>
            <a:picLocks noChangeAspect="1"/>
          </p:cNvPicPr>
          <p:nvPr/>
        </p:nvPicPr>
        <p:blipFill>
          <a:blip r:embed="rId3"/>
          <a:stretch>
            <a:fillRect/>
          </a:stretch>
        </p:blipFill>
        <p:spPr>
          <a:xfrm>
            <a:off x="1548165" y="2236016"/>
            <a:ext cx="6047670" cy="3604342"/>
          </a:xfrm>
          <a:prstGeom prst="rect">
            <a:avLst/>
          </a:prstGeom>
        </p:spPr>
      </p:pic>
    </p:spTree>
    <p:extLst>
      <p:ext uri="{BB962C8B-B14F-4D97-AF65-F5344CB8AC3E}">
        <p14:creationId xmlns:p14="http://schemas.microsoft.com/office/powerpoint/2010/main" val="79625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B03D0-8190-D443-8C79-41C1214EAFA8}"/>
              </a:ext>
            </a:extLst>
          </p:cNvPr>
          <p:cNvPicPr>
            <a:picLocks noChangeAspect="1"/>
          </p:cNvPicPr>
          <p:nvPr/>
        </p:nvPicPr>
        <p:blipFill>
          <a:blip r:embed="rId3"/>
          <a:stretch>
            <a:fillRect/>
          </a:stretch>
        </p:blipFill>
        <p:spPr>
          <a:xfrm>
            <a:off x="507387" y="3458048"/>
            <a:ext cx="3719964" cy="2217056"/>
          </a:xfrm>
          <a:prstGeom prst="rect">
            <a:avLst/>
          </a:prstGeom>
        </p:spPr>
      </p:pic>
      <p:pic>
        <p:nvPicPr>
          <p:cNvPr id="9" name="Picture 8">
            <a:extLst>
              <a:ext uri="{FF2B5EF4-FFF2-40B4-BE49-F238E27FC236}">
                <a16:creationId xmlns:a16="http://schemas.microsoft.com/office/drawing/2014/main" id="{12806B28-E1D0-714E-8C6C-56E7F30BB34A}"/>
              </a:ext>
            </a:extLst>
          </p:cNvPr>
          <p:cNvPicPr>
            <a:picLocks noChangeAspect="1"/>
          </p:cNvPicPr>
          <p:nvPr/>
        </p:nvPicPr>
        <p:blipFill>
          <a:blip r:embed="rId4"/>
          <a:stretch>
            <a:fillRect/>
          </a:stretch>
        </p:blipFill>
        <p:spPr>
          <a:xfrm>
            <a:off x="3803161" y="3511325"/>
            <a:ext cx="4830946" cy="2458800"/>
          </a:xfrm>
          <a:prstGeom prst="rect">
            <a:avLst/>
          </a:prstGeom>
        </p:spPr>
      </p:pic>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System Organization (III)</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lstStyle/>
          <a:p>
            <a:r>
              <a:rPr lang="en-US" sz="2600" dirty="0"/>
              <a:t>A UPMEM DIMM contains </a:t>
            </a:r>
            <a:r>
              <a:rPr lang="en-US" sz="2600" dirty="0">
                <a:solidFill>
                  <a:srgbClr val="00B050"/>
                </a:solidFill>
              </a:rPr>
              <a:t>8 or 16 chips</a:t>
            </a:r>
          </a:p>
          <a:p>
            <a:pPr lvl="1"/>
            <a:r>
              <a:rPr lang="en-US" sz="2200" dirty="0"/>
              <a:t>Thus, </a:t>
            </a:r>
            <a:r>
              <a:rPr lang="en-US" sz="2200" dirty="0">
                <a:solidFill>
                  <a:srgbClr val="00B050"/>
                </a:solidFill>
              </a:rPr>
              <a:t>1 or 2 ranks </a:t>
            </a:r>
            <a:r>
              <a:rPr lang="en-US" sz="2200" dirty="0"/>
              <a:t>of 8 chips each</a:t>
            </a:r>
          </a:p>
          <a:p>
            <a:r>
              <a:rPr lang="en-US" sz="2600" dirty="0"/>
              <a:t>Inside each PIM chip there are:</a:t>
            </a:r>
          </a:p>
          <a:p>
            <a:pPr lvl="1"/>
            <a:r>
              <a:rPr lang="en-US" dirty="0"/>
              <a:t>8 </a:t>
            </a:r>
            <a:r>
              <a:rPr lang="en-US" dirty="0">
                <a:solidFill>
                  <a:schemeClr val="accent2">
                    <a:lumMod val="75000"/>
                  </a:schemeClr>
                </a:solidFill>
              </a:rPr>
              <a:t>64MB banks </a:t>
            </a:r>
            <a:r>
              <a:rPr lang="en-US" dirty="0"/>
              <a:t>per chip: </a:t>
            </a:r>
            <a:r>
              <a:rPr lang="en-US" dirty="0">
                <a:solidFill>
                  <a:schemeClr val="accent2">
                    <a:lumMod val="75000"/>
                  </a:schemeClr>
                </a:solidFill>
              </a:rPr>
              <a:t>Main RAM (MRAM)</a:t>
            </a:r>
            <a:r>
              <a:rPr lang="en-US" dirty="0"/>
              <a:t> banks</a:t>
            </a:r>
          </a:p>
          <a:p>
            <a:pPr lvl="1"/>
            <a:r>
              <a:rPr lang="en-US" dirty="0"/>
              <a:t>8 </a:t>
            </a:r>
            <a:r>
              <a:rPr lang="en-US" dirty="0">
                <a:solidFill>
                  <a:srgbClr val="0070C0"/>
                </a:solidFill>
              </a:rPr>
              <a:t>DRAM Processing Units (DPUs)</a:t>
            </a:r>
            <a:r>
              <a:rPr lang="en-US" dirty="0"/>
              <a:t> in each chip, 64 DPUs per rank</a:t>
            </a:r>
          </a:p>
        </p:txBody>
      </p:sp>
      <p:pic>
        <p:nvPicPr>
          <p:cNvPr id="11" name="Picture 10">
            <a:extLst>
              <a:ext uri="{FF2B5EF4-FFF2-40B4-BE49-F238E27FC236}">
                <a16:creationId xmlns:a16="http://schemas.microsoft.com/office/drawing/2014/main" id="{DA1802DE-1D59-FB46-A9C9-50AD777D44D4}"/>
              </a:ext>
            </a:extLst>
          </p:cNvPr>
          <p:cNvPicPr>
            <a:picLocks noChangeAspect="1"/>
          </p:cNvPicPr>
          <p:nvPr/>
        </p:nvPicPr>
        <p:blipFill>
          <a:blip r:embed="rId5"/>
          <a:stretch>
            <a:fillRect/>
          </a:stretch>
        </p:blipFill>
        <p:spPr>
          <a:xfrm>
            <a:off x="4692728" y="4450292"/>
            <a:ext cx="2197507" cy="1389600"/>
          </a:xfrm>
          <a:prstGeom prst="rect">
            <a:avLst/>
          </a:prstGeom>
        </p:spPr>
      </p:pic>
      <p:pic>
        <p:nvPicPr>
          <p:cNvPr id="13" name="Picture 12">
            <a:extLst>
              <a:ext uri="{FF2B5EF4-FFF2-40B4-BE49-F238E27FC236}">
                <a16:creationId xmlns:a16="http://schemas.microsoft.com/office/drawing/2014/main" id="{0276EC1F-546A-D24F-B390-78D54FF76D98}"/>
              </a:ext>
            </a:extLst>
          </p:cNvPr>
          <p:cNvPicPr>
            <a:picLocks noChangeAspect="1"/>
          </p:cNvPicPr>
          <p:nvPr/>
        </p:nvPicPr>
        <p:blipFill>
          <a:blip r:embed="rId6"/>
          <a:stretch>
            <a:fillRect/>
          </a:stretch>
        </p:blipFill>
        <p:spPr>
          <a:xfrm>
            <a:off x="6864245" y="4450292"/>
            <a:ext cx="1195702" cy="1389600"/>
          </a:xfrm>
          <a:prstGeom prst="rect">
            <a:avLst/>
          </a:prstGeom>
        </p:spPr>
      </p:pic>
    </p:spTree>
    <p:extLst>
      <p:ext uri="{BB962C8B-B14F-4D97-AF65-F5344CB8AC3E}">
        <p14:creationId xmlns:p14="http://schemas.microsoft.com/office/powerpoint/2010/main" val="323574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2,560-DPU System (II)</a:t>
            </a:r>
          </a:p>
        </p:txBody>
      </p:sp>
      <p:pic>
        <p:nvPicPr>
          <p:cNvPr id="4" name="Picture 3">
            <a:extLst>
              <a:ext uri="{FF2B5EF4-FFF2-40B4-BE49-F238E27FC236}">
                <a16:creationId xmlns:a16="http://schemas.microsoft.com/office/drawing/2014/main" id="{36E8E657-497E-D34D-9E02-328862033C12}"/>
              </a:ext>
            </a:extLst>
          </p:cNvPr>
          <p:cNvPicPr>
            <a:picLocks noChangeAspect="1"/>
          </p:cNvPicPr>
          <p:nvPr/>
        </p:nvPicPr>
        <p:blipFill>
          <a:blip r:embed="rId3"/>
          <a:stretch>
            <a:fillRect/>
          </a:stretch>
        </p:blipFill>
        <p:spPr>
          <a:xfrm>
            <a:off x="2979309" y="867386"/>
            <a:ext cx="5851473" cy="5573704"/>
          </a:xfrm>
          <a:prstGeom prst="rect">
            <a:avLst/>
          </a:prstGeom>
        </p:spPr>
      </p:pic>
      <p:pic>
        <p:nvPicPr>
          <p:cNvPr id="12" name="Picture 11">
            <a:extLst>
              <a:ext uri="{FF2B5EF4-FFF2-40B4-BE49-F238E27FC236}">
                <a16:creationId xmlns:a16="http://schemas.microsoft.com/office/drawing/2014/main" id="{D3106EDF-1A4E-6145-9E03-9FF99CE57DC6}"/>
              </a:ext>
            </a:extLst>
          </p:cNvPr>
          <p:cNvPicPr>
            <a:picLocks noChangeAspect="1"/>
          </p:cNvPicPr>
          <p:nvPr/>
        </p:nvPicPr>
        <p:blipFill>
          <a:blip r:embed="rId4"/>
          <a:stretch>
            <a:fillRect/>
          </a:stretch>
        </p:blipFill>
        <p:spPr>
          <a:xfrm>
            <a:off x="3920245" y="2839197"/>
            <a:ext cx="3012711" cy="2118984"/>
          </a:xfrm>
          <a:prstGeom prst="rect">
            <a:avLst/>
          </a:prstGeom>
        </p:spPr>
      </p:pic>
      <p:pic>
        <p:nvPicPr>
          <p:cNvPr id="14" name="Picture 13">
            <a:extLst>
              <a:ext uri="{FF2B5EF4-FFF2-40B4-BE49-F238E27FC236}">
                <a16:creationId xmlns:a16="http://schemas.microsoft.com/office/drawing/2014/main" id="{BE0F6870-38D1-E447-9353-7D4BF29084F6}"/>
              </a:ext>
            </a:extLst>
          </p:cNvPr>
          <p:cNvPicPr>
            <a:picLocks noChangeAspect="1"/>
          </p:cNvPicPr>
          <p:nvPr/>
        </p:nvPicPr>
        <p:blipFill>
          <a:blip r:embed="rId5"/>
          <a:stretch>
            <a:fillRect/>
          </a:stretch>
        </p:blipFill>
        <p:spPr>
          <a:xfrm>
            <a:off x="6549230" y="1609889"/>
            <a:ext cx="2066388" cy="919299"/>
          </a:xfrm>
          <a:prstGeom prst="rect">
            <a:avLst/>
          </a:prstGeom>
        </p:spPr>
      </p:pic>
      <p:pic>
        <p:nvPicPr>
          <p:cNvPr id="16" name="Picture 15">
            <a:extLst>
              <a:ext uri="{FF2B5EF4-FFF2-40B4-BE49-F238E27FC236}">
                <a16:creationId xmlns:a16="http://schemas.microsoft.com/office/drawing/2014/main" id="{CB32921E-5AA3-B844-8F27-9D5D6227F59C}"/>
              </a:ext>
            </a:extLst>
          </p:cNvPr>
          <p:cNvPicPr>
            <a:picLocks noChangeAspect="1"/>
          </p:cNvPicPr>
          <p:nvPr/>
        </p:nvPicPr>
        <p:blipFill>
          <a:blip r:embed="rId6"/>
          <a:stretch>
            <a:fillRect/>
          </a:stretch>
        </p:blipFill>
        <p:spPr>
          <a:xfrm>
            <a:off x="3138623" y="3374763"/>
            <a:ext cx="2592924" cy="2001694"/>
          </a:xfrm>
          <a:prstGeom prst="rect">
            <a:avLst/>
          </a:prstGeom>
        </p:spPr>
      </p:pic>
      <p:pic>
        <p:nvPicPr>
          <p:cNvPr id="18" name="Picture 17">
            <a:extLst>
              <a:ext uri="{FF2B5EF4-FFF2-40B4-BE49-F238E27FC236}">
                <a16:creationId xmlns:a16="http://schemas.microsoft.com/office/drawing/2014/main" id="{56C4920E-CFD7-B344-BBAC-B77FDC25C719}"/>
              </a:ext>
            </a:extLst>
          </p:cNvPr>
          <p:cNvPicPr>
            <a:picLocks noChangeAspect="1"/>
          </p:cNvPicPr>
          <p:nvPr/>
        </p:nvPicPr>
        <p:blipFill>
          <a:blip r:embed="rId7"/>
          <a:stretch>
            <a:fillRect/>
          </a:stretch>
        </p:blipFill>
        <p:spPr>
          <a:xfrm>
            <a:off x="5987595" y="1822368"/>
            <a:ext cx="2070100" cy="868519"/>
          </a:xfrm>
          <a:prstGeom prst="rect">
            <a:avLst/>
          </a:prstGeom>
        </p:spPr>
      </p:pic>
      <p:pic>
        <p:nvPicPr>
          <p:cNvPr id="23" name="Picture 22">
            <a:extLst>
              <a:ext uri="{FF2B5EF4-FFF2-40B4-BE49-F238E27FC236}">
                <a16:creationId xmlns:a16="http://schemas.microsoft.com/office/drawing/2014/main" id="{4EEC4595-5C2B-D74E-A7AB-93038825B54C}"/>
              </a:ext>
            </a:extLst>
          </p:cNvPr>
          <p:cNvPicPr>
            <a:picLocks noChangeAspect="1"/>
          </p:cNvPicPr>
          <p:nvPr/>
        </p:nvPicPr>
        <p:blipFill>
          <a:blip r:embed="rId8"/>
          <a:stretch>
            <a:fillRect/>
          </a:stretch>
        </p:blipFill>
        <p:spPr>
          <a:xfrm>
            <a:off x="4721083" y="2229106"/>
            <a:ext cx="2809502" cy="1458000"/>
          </a:xfrm>
          <a:prstGeom prst="rect">
            <a:avLst/>
          </a:prstGeom>
        </p:spPr>
      </p:pic>
      <p:pic>
        <p:nvPicPr>
          <p:cNvPr id="25" name="Picture 24">
            <a:extLst>
              <a:ext uri="{FF2B5EF4-FFF2-40B4-BE49-F238E27FC236}">
                <a16:creationId xmlns:a16="http://schemas.microsoft.com/office/drawing/2014/main" id="{5F31B5F0-E7C8-A94D-A239-6162094D42FE}"/>
              </a:ext>
            </a:extLst>
          </p:cNvPr>
          <p:cNvPicPr>
            <a:picLocks noChangeAspect="1"/>
          </p:cNvPicPr>
          <p:nvPr/>
        </p:nvPicPr>
        <p:blipFill>
          <a:blip r:embed="rId9"/>
          <a:stretch>
            <a:fillRect/>
          </a:stretch>
        </p:blipFill>
        <p:spPr>
          <a:xfrm>
            <a:off x="5552690" y="2001347"/>
            <a:ext cx="2320496" cy="1008022"/>
          </a:xfrm>
          <a:prstGeom prst="rect">
            <a:avLst/>
          </a:prstGeom>
        </p:spPr>
      </p:pic>
      <p:grpSp>
        <p:nvGrpSpPr>
          <p:cNvPr id="31" name="Group 30">
            <a:extLst>
              <a:ext uri="{FF2B5EF4-FFF2-40B4-BE49-F238E27FC236}">
                <a16:creationId xmlns:a16="http://schemas.microsoft.com/office/drawing/2014/main" id="{705FFEEB-275A-6D48-A0BA-4952CDBF4E51}"/>
              </a:ext>
            </a:extLst>
          </p:cNvPr>
          <p:cNvGrpSpPr/>
          <p:nvPr/>
        </p:nvGrpSpPr>
        <p:grpSpPr>
          <a:xfrm>
            <a:off x="6813095" y="910731"/>
            <a:ext cx="2281552" cy="1398315"/>
            <a:chOff x="5480050" y="921748"/>
            <a:chExt cx="2281552" cy="1398315"/>
          </a:xfrm>
        </p:grpSpPr>
        <p:pic>
          <p:nvPicPr>
            <p:cNvPr id="27" name="Picture 26">
              <a:extLst>
                <a:ext uri="{FF2B5EF4-FFF2-40B4-BE49-F238E27FC236}">
                  <a16:creationId xmlns:a16="http://schemas.microsoft.com/office/drawing/2014/main" id="{C6CE7DF7-C4B4-D04D-8FF2-ED61BC62C0A6}"/>
                </a:ext>
              </a:extLst>
            </p:cNvPr>
            <p:cNvPicPr>
              <a:picLocks noChangeAspect="1"/>
            </p:cNvPicPr>
            <p:nvPr/>
          </p:nvPicPr>
          <p:blipFill>
            <a:blip r:embed="rId10"/>
            <a:stretch>
              <a:fillRect/>
            </a:stretch>
          </p:blipFill>
          <p:spPr>
            <a:xfrm>
              <a:off x="5480050" y="1249462"/>
              <a:ext cx="2120900" cy="750472"/>
            </a:xfrm>
            <a:prstGeom prst="rect">
              <a:avLst/>
            </a:prstGeom>
          </p:spPr>
        </p:pic>
        <p:sp>
          <p:nvSpPr>
            <p:cNvPr id="29" name="Rectangle 28">
              <a:extLst>
                <a:ext uri="{FF2B5EF4-FFF2-40B4-BE49-F238E27FC236}">
                  <a16:creationId xmlns:a16="http://schemas.microsoft.com/office/drawing/2014/main" id="{14550289-053A-BA48-9FBD-B9F4A7CC5957}"/>
                </a:ext>
              </a:extLst>
            </p:cNvPr>
            <p:cNvSpPr/>
            <p:nvPr/>
          </p:nvSpPr>
          <p:spPr>
            <a:xfrm>
              <a:off x="7506375" y="921748"/>
              <a:ext cx="255227" cy="1398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E61AF7B0-9D5C-3D46-B511-5F0408593525}"/>
              </a:ext>
            </a:extLst>
          </p:cNvPr>
          <p:cNvGrpSpPr/>
          <p:nvPr/>
        </p:nvGrpSpPr>
        <p:grpSpPr>
          <a:xfrm>
            <a:off x="2111632" y="3614951"/>
            <a:ext cx="3211780" cy="2660400"/>
            <a:chOff x="778587" y="3625968"/>
            <a:chExt cx="3211780" cy="2660400"/>
          </a:xfrm>
        </p:grpSpPr>
        <p:pic>
          <p:nvPicPr>
            <p:cNvPr id="35" name="Picture 34">
              <a:extLst>
                <a:ext uri="{FF2B5EF4-FFF2-40B4-BE49-F238E27FC236}">
                  <a16:creationId xmlns:a16="http://schemas.microsoft.com/office/drawing/2014/main" id="{70E57DCB-2F0D-BD41-A724-67B83D67B578}"/>
                </a:ext>
              </a:extLst>
            </p:cNvPr>
            <p:cNvPicPr>
              <a:picLocks noChangeAspect="1"/>
            </p:cNvPicPr>
            <p:nvPr/>
          </p:nvPicPr>
          <p:blipFill>
            <a:blip r:embed="rId11"/>
            <a:stretch>
              <a:fillRect/>
            </a:stretch>
          </p:blipFill>
          <p:spPr>
            <a:xfrm>
              <a:off x="922110" y="3625968"/>
              <a:ext cx="3068257" cy="2660400"/>
            </a:xfrm>
            <a:prstGeom prst="rect">
              <a:avLst/>
            </a:prstGeom>
          </p:spPr>
        </p:pic>
        <p:sp>
          <p:nvSpPr>
            <p:cNvPr id="28" name="Rectangle 27">
              <a:extLst>
                <a:ext uri="{FF2B5EF4-FFF2-40B4-BE49-F238E27FC236}">
                  <a16:creationId xmlns:a16="http://schemas.microsoft.com/office/drawing/2014/main" id="{89138301-4BD6-DD49-9B22-015A6C780208}"/>
                </a:ext>
              </a:extLst>
            </p:cNvPr>
            <p:cNvSpPr/>
            <p:nvPr/>
          </p:nvSpPr>
          <p:spPr>
            <a:xfrm>
              <a:off x="778587" y="3625968"/>
              <a:ext cx="853178" cy="1398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7" name="Picture 16">
            <a:extLst>
              <a:ext uri="{FF2B5EF4-FFF2-40B4-BE49-F238E27FC236}">
                <a16:creationId xmlns:a16="http://schemas.microsoft.com/office/drawing/2014/main" id="{50ADAA6C-C5FB-CB44-A9E6-6E964C8200AA}"/>
              </a:ext>
            </a:extLst>
          </p:cNvPr>
          <p:cNvPicPr>
            <a:picLocks noChangeAspect="1"/>
          </p:cNvPicPr>
          <p:nvPr/>
        </p:nvPicPr>
        <p:blipFill>
          <a:blip r:embed="rId12"/>
          <a:stretch>
            <a:fillRect/>
          </a:stretch>
        </p:blipFill>
        <p:spPr>
          <a:xfrm>
            <a:off x="216930" y="977555"/>
            <a:ext cx="2580266" cy="3037709"/>
          </a:xfrm>
          <a:prstGeom prst="rect">
            <a:avLst/>
          </a:prstGeom>
        </p:spPr>
      </p:pic>
    </p:spTree>
    <p:extLst>
      <p:ext uri="{BB962C8B-B14F-4D97-AF65-F5344CB8AC3E}">
        <p14:creationId xmlns:p14="http://schemas.microsoft.com/office/powerpoint/2010/main" val="145461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549AE-E83A-F241-BA2F-2972D7A41489}"/>
              </a:ext>
            </a:extLst>
          </p:cNvPr>
          <p:cNvSpPr>
            <a:spLocks noGrp="1"/>
          </p:cNvSpPr>
          <p:nvPr>
            <p:ph type="title"/>
          </p:nvPr>
        </p:nvSpPr>
        <p:spPr/>
        <p:txBody>
          <a:bodyPr>
            <a:normAutofit fontScale="90000"/>
          </a:bodyPr>
          <a:lstStyle/>
          <a:p>
            <a:r>
              <a:rPr lang="en-US" dirty="0"/>
              <a:t>DRAM Processing Unit (I)</a:t>
            </a:r>
          </a:p>
        </p:txBody>
      </p:sp>
      <p:sp>
        <p:nvSpPr>
          <p:cNvPr id="3" name="Content Placeholder 2">
            <a:extLst>
              <a:ext uri="{FF2B5EF4-FFF2-40B4-BE49-F238E27FC236}">
                <a16:creationId xmlns:a16="http://schemas.microsoft.com/office/drawing/2014/main" id="{8F1821F3-1581-BC4B-BF7C-2B4961BCEBEE}"/>
              </a:ext>
            </a:extLst>
          </p:cNvPr>
          <p:cNvSpPr>
            <a:spLocks noGrp="1"/>
          </p:cNvSpPr>
          <p:nvPr>
            <p:ph idx="1"/>
          </p:nvPr>
        </p:nvSpPr>
        <p:spPr/>
        <p:txBody>
          <a:bodyPr>
            <a:normAutofit/>
          </a:bodyPr>
          <a:lstStyle/>
          <a:p>
            <a:r>
              <a:rPr lang="en-US" sz="2000" i="1" dirty="0"/>
              <a:t>FIG. 4 schematically illustrates part of the computing system of FIG. 1 in more detail according to an example embodiment</a:t>
            </a:r>
          </a:p>
        </p:txBody>
      </p:sp>
      <p:pic>
        <p:nvPicPr>
          <p:cNvPr id="4" name="Picture 3">
            <a:extLst>
              <a:ext uri="{FF2B5EF4-FFF2-40B4-BE49-F238E27FC236}">
                <a16:creationId xmlns:a16="http://schemas.microsoft.com/office/drawing/2014/main" id="{E5869DD3-EEE0-CC40-8DB1-959993619E82}"/>
              </a:ext>
            </a:extLst>
          </p:cNvPr>
          <p:cNvPicPr>
            <a:picLocks noChangeAspect="1"/>
          </p:cNvPicPr>
          <p:nvPr/>
        </p:nvPicPr>
        <p:blipFill>
          <a:blip r:embed="rId2"/>
          <a:stretch>
            <a:fillRect/>
          </a:stretch>
        </p:blipFill>
        <p:spPr>
          <a:xfrm>
            <a:off x="3491512" y="1848678"/>
            <a:ext cx="5572100" cy="4579052"/>
          </a:xfrm>
          <a:prstGeom prst="rect">
            <a:avLst/>
          </a:prstGeom>
        </p:spPr>
      </p:pic>
      <p:pic>
        <p:nvPicPr>
          <p:cNvPr id="5" name="Picture 4">
            <a:extLst>
              <a:ext uri="{FF2B5EF4-FFF2-40B4-BE49-F238E27FC236}">
                <a16:creationId xmlns:a16="http://schemas.microsoft.com/office/drawing/2014/main" id="{2076576E-7F6F-9343-B271-03E2DB250942}"/>
              </a:ext>
            </a:extLst>
          </p:cNvPr>
          <p:cNvPicPr>
            <a:picLocks noChangeAspect="1"/>
          </p:cNvPicPr>
          <p:nvPr/>
        </p:nvPicPr>
        <p:blipFill>
          <a:blip r:embed="rId3"/>
          <a:stretch>
            <a:fillRect/>
          </a:stretch>
        </p:blipFill>
        <p:spPr>
          <a:xfrm>
            <a:off x="382352" y="1728303"/>
            <a:ext cx="2649083" cy="1825075"/>
          </a:xfrm>
          <a:prstGeom prst="rect">
            <a:avLst/>
          </a:prstGeom>
        </p:spPr>
      </p:pic>
      <p:grpSp>
        <p:nvGrpSpPr>
          <p:cNvPr id="9" name="Group 8">
            <a:extLst>
              <a:ext uri="{FF2B5EF4-FFF2-40B4-BE49-F238E27FC236}">
                <a16:creationId xmlns:a16="http://schemas.microsoft.com/office/drawing/2014/main" id="{F2031599-4F7F-2D49-A134-1A170F604BB0}"/>
              </a:ext>
            </a:extLst>
          </p:cNvPr>
          <p:cNvGrpSpPr/>
          <p:nvPr/>
        </p:nvGrpSpPr>
        <p:grpSpPr>
          <a:xfrm>
            <a:off x="2377438" y="2659890"/>
            <a:ext cx="537212" cy="629134"/>
            <a:chOff x="6172196" y="3975652"/>
            <a:chExt cx="1260000" cy="1476000"/>
          </a:xfrm>
        </p:grpSpPr>
        <p:sp>
          <p:nvSpPr>
            <p:cNvPr id="6" name="Rectangle 5">
              <a:extLst>
                <a:ext uri="{FF2B5EF4-FFF2-40B4-BE49-F238E27FC236}">
                  <a16:creationId xmlns:a16="http://schemas.microsoft.com/office/drawing/2014/main" id="{888C3785-0302-1C49-AB1C-3D9C2CD6486A}"/>
                </a:ext>
              </a:extLst>
            </p:cNvPr>
            <p:cNvSpPr/>
            <p:nvPr/>
          </p:nvSpPr>
          <p:spPr>
            <a:xfrm>
              <a:off x="6172196" y="3975652"/>
              <a:ext cx="1260000" cy="1476000"/>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60377C0-6536-2143-943E-34FA7AAA66DA}"/>
                </a:ext>
              </a:extLst>
            </p:cNvPr>
            <p:cNvSpPr/>
            <p:nvPr/>
          </p:nvSpPr>
          <p:spPr>
            <a:xfrm>
              <a:off x="6599578" y="4323522"/>
              <a:ext cx="616226" cy="288235"/>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A91F34B-B053-E34F-966C-84B3A7705C83}"/>
                </a:ext>
              </a:extLst>
            </p:cNvPr>
            <p:cNvSpPr/>
            <p:nvPr/>
          </p:nvSpPr>
          <p:spPr>
            <a:xfrm>
              <a:off x="6251709" y="4810539"/>
              <a:ext cx="1083365" cy="556591"/>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1" name="Straight Arrow Connector 10">
            <a:extLst>
              <a:ext uri="{FF2B5EF4-FFF2-40B4-BE49-F238E27FC236}">
                <a16:creationId xmlns:a16="http://schemas.microsoft.com/office/drawing/2014/main" id="{D144FD58-3B65-8A4F-B864-8887082AF680}"/>
              </a:ext>
            </a:extLst>
          </p:cNvPr>
          <p:cNvCxnSpPr>
            <a:cxnSpLocks/>
          </p:cNvCxnSpPr>
          <p:nvPr/>
        </p:nvCxnSpPr>
        <p:spPr>
          <a:xfrm flipV="1">
            <a:off x="3001618" y="1987826"/>
            <a:ext cx="2146852" cy="662954"/>
          </a:xfrm>
          <a:prstGeom prst="straightConnector1">
            <a:avLst/>
          </a:prstGeom>
          <a:ln w="28575">
            <a:solidFill>
              <a:srgbClr val="0070C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61EF018-2BB5-CC49-BF87-47E1D1F47773}"/>
              </a:ext>
            </a:extLst>
          </p:cNvPr>
          <p:cNvSpPr/>
          <p:nvPr/>
        </p:nvSpPr>
        <p:spPr>
          <a:xfrm>
            <a:off x="5216040" y="1921889"/>
            <a:ext cx="3768933" cy="3962075"/>
          </a:xfrm>
          <a:prstGeom prst="rect">
            <a:avLst/>
          </a:prstGeom>
          <a:solidFill>
            <a:srgbClr val="FFFF0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DEEBDE1-1E2E-B44C-B279-590E6DACF26D}"/>
              </a:ext>
            </a:extLst>
          </p:cNvPr>
          <p:cNvSpPr/>
          <p:nvPr/>
        </p:nvSpPr>
        <p:spPr>
          <a:xfrm>
            <a:off x="6338529" y="4943165"/>
            <a:ext cx="1848040" cy="683084"/>
          </a:xfrm>
          <a:prstGeom prst="rect">
            <a:avLst/>
          </a:prstGeom>
          <a:solidFill>
            <a:srgbClr val="ED7D31">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66049549-B34F-A047-A2D9-2C6A04546AFF}"/>
              </a:ext>
            </a:extLst>
          </p:cNvPr>
          <p:cNvSpPr/>
          <p:nvPr/>
        </p:nvSpPr>
        <p:spPr>
          <a:xfrm>
            <a:off x="7111264" y="3470432"/>
            <a:ext cx="967729" cy="1152000"/>
          </a:xfrm>
          <a:prstGeom prst="rect">
            <a:avLst/>
          </a:prstGeom>
          <a:solidFill>
            <a:srgbClr val="00B05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4D7E1236-702F-374F-8C72-7C5D8AC100BC}"/>
              </a:ext>
            </a:extLst>
          </p:cNvPr>
          <p:cNvSpPr txBox="1"/>
          <p:nvPr/>
        </p:nvSpPr>
        <p:spPr>
          <a:xfrm>
            <a:off x="1911657" y="6476104"/>
            <a:ext cx="532068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Fabrice </a:t>
            </a:r>
            <a:r>
              <a:rPr kumimoji="0" lang="en-US" sz="1000" b="0" i="0" u="none" strike="noStrike" kern="1200" cap="none" spc="0" normalizeH="0" baseline="0" noProof="0" dirty="0" err="1">
                <a:ln>
                  <a:noFill/>
                </a:ln>
                <a:solidFill>
                  <a:prstClr val="black"/>
                </a:solidFill>
                <a:effectLst/>
                <a:uLnTx/>
                <a:uFillTx/>
                <a:latin typeface="Calibri" panose="020F0502020204030204"/>
                <a:ea typeface="ＭＳ Ｐゴシック" panose="020B0600070205080204" pitchFamily="34" charset="-128"/>
                <a:cs typeface="+mn-cs"/>
              </a:rPr>
              <a:t>Devaux</a:t>
            </a: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 Jean-François Roy. “Memory circuit with integrated processor.” US 10,324,870 B2.</a:t>
            </a:r>
          </a:p>
        </p:txBody>
      </p:sp>
      <p:cxnSp>
        <p:nvCxnSpPr>
          <p:cNvPr id="16" name="Straight Arrow Connector 15">
            <a:extLst>
              <a:ext uri="{FF2B5EF4-FFF2-40B4-BE49-F238E27FC236}">
                <a16:creationId xmlns:a16="http://schemas.microsoft.com/office/drawing/2014/main" id="{FBB5BB21-66E2-9647-80FB-DE2D10202955}"/>
              </a:ext>
            </a:extLst>
          </p:cNvPr>
          <p:cNvCxnSpPr>
            <a:cxnSpLocks/>
          </p:cNvCxnSpPr>
          <p:nvPr/>
        </p:nvCxnSpPr>
        <p:spPr>
          <a:xfrm>
            <a:off x="2948551" y="3344965"/>
            <a:ext cx="2267488" cy="2538999"/>
          </a:xfrm>
          <a:prstGeom prst="straightConnector1">
            <a:avLst/>
          </a:prstGeom>
          <a:ln w="28575">
            <a:solidFill>
              <a:srgbClr val="0070C0"/>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181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animBg="1"/>
      <p:bldP spid="14" grpId="0" animBg="1"/>
      <p:bldP spid="15"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549AE-E83A-F241-BA2F-2972D7A41489}"/>
              </a:ext>
            </a:extLst>
          </p:cNvPr>
          <p:cNvSpPr>
            <a:spLocks noGrp="1"/>
          </p:cNvSpPr>
          <p:nvPr>
            <p:ph type="title"/>
          </p:nvPr>
        </p:nvSpPr>
        <p:spPr/>
        <p:txBody>
          <a:bodyPr>
            <a:normAutofit fontScale="90000"/>
          </a:bodyPr>
          <a:lstStyle/>
          <a:p>
            <a:r>
              <a:rPr lang="en-US" dirty="0"/>
              <a:t>DRAM Processing Unit (II)</a:t>
            </a:r>
          </a:p>
        </p:txBody>
      </p:sp>
      <p:pic>
        <p:nvPicPr>
          <p:cNvPr id="8" name="Picture 7">
            <a:extLst>
              <a:ext uri="{FF2B5EF4-FFF2-40B4-BE49-F238E27FC236}">
                <a16:creationId xmlns:a16="http://schemas.microsoft.com/office/drawing/2014/main" id="{C630AA4E-EBDC-6041-B78E-B1FF87ADC7B5}"/>
              </a:ext>
            </a:extLst>
          </p:cNvPr>
          <p:cNvPicPr>
            <a:picLocks noChangeAspect="1"/>
          </p:cNvPicPr>
          <p:nvPr/>
        </p:nvPicPr>
        <p:blipFill>
          <a:blip r:embed="rId3"/>
          <a:stretch>
            <a:fillRect/>
          </a:stretch>
        </p:blipFill>
        <p:spPr>
          <a:xfrm>
            <a:off x="40194" y="2054386"/>
            <a:ext cx="9063613" cy="2773830"/>
          </a:xfrm>
          <a:prstGeom prst="rect">
            <a:avLst/>
          </a:prstGeom>
        </p:spPr>
      </p:pic>
      <p:pic>
        <p:nvPicPr>
          <p:cNvPr id="9" name="Picture 8">
            <a:extLst>
              <a:ext uri="{FF2B5EF4-FFF2-40B4-BE49-F238E27FC236}">
                <a16:creationId xmlns:a16="http://schemas.microsoft.com/office/drawing/2014/main" id="{4633BE86-857B-A848-BCA1-6FDAD350AEC1}"/>
              </a:ext>
            </a:extLst>
          </p:cNvPr>
          <p:cNvPicPr>
            <a:picLocks noChangeAspect="1"/>
          </p:cNvPicPr>
          <p:nvPr/>
        </p:nvPicPr>
        <p:blipFill>
          <a:blip r:embed="rId4"/>
          <a:stretch>
            <a:fillRect/>
          </a:stretch>
        </p:blipFill>
        <p:spPr>
          <a:xfrm>
            <a:off x="9778" y="876821"/>
            <a:ext cx="9134222" cy="5549031"/>
          </a:xfrm>
          <a:prstGeom prst="rect">
            <a:avLst/>
          </a:prstGeom>
          <a:solidFill>
            <a:schemeClr val="bg1"/>
          </a:solidFill>
        </p:spPr>
      </p:pic>
      <p:sp>
        <p:nvSpPr>
          <p:cNvPr id="11" name="Rounded Rectangle 10">
            <a:extLst>
              <a:ext uri="{FF2B5EF4-FFF2-40B4-BE49-F238E27FC236}">
                <a16:creationId xmlns:a16="http://schemas.microsoft.com/office/drawing/2014/main" id="{B0F57B4A-55EA-204C-B19D-97138EED41CC}"/>
              </a:ext>
            </a:extLst>
          </p:cNvPr>
          <p:cNvSpPr/>
          <p:nvPr/>
        </p:nvSpPr>
        <p:spPr>
          <a:xfrm flipV="1">
            <a:off x="4504623" y="2608433"/>
            <a:ext cx="4608000" cy="3780000"/>
          </a:xfrm>
          <a:prstGeom prst="roundRect">
            <a:avLst>
              <a:gd name="adj" fmla="val 7570"/>
            </a:avLst>
          </a:prstGeom>
          <a:gradFill flip="none" rotWithShape="1">
            <a:gsLst>
              <a:gs pos="0">
                <a:srgbClr val="FFFF00">
                  <a:tint val="66000"/>
                  <a:satMod val="160000"/>
                  <a:alpha val="75000"/>
                </a:srgbClr>
              </a:gs>
              <a:gs pos="50000">
                <a:srgbClr val="FFFF00">
                  <a:tint val="44500"/>
                  <a:satMod val="160000"/>
                  <a:alpha val="75000"/>
                </a:srgbClr>
              </a:gs>
              <a:gs pos="100000">
                <a:srgbClr val="FFFF00">
                  <a:tint val="23500"/>
                  <a:satMod val="160000"/>
                  <a:alpha val="7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DAAA1C8A-5B3C-B04C-BCCF-70593A21B6FA}"/>
              </a:ext>
            </a:extLst>
          </p:cNvPr>
          <p:cNvSpPr/>
          <p:nvPr/>
        </p:nvSpPr>
        <p:spPr>
          <a:xfrm flipV="1">
            <a:off x="40194" y="1392484"/>
            <a:ext cx="9072000" cy="1215959"/>
          </a:xfrm>
          <a:prstGeom prst="roundRect">
            <a:avLst>
              <a:gd name="adj" fmla="val 21990"/>
            </a:avLst>
          </a:prstGeom>
          <a:gradFill flip="none" rotWithShape="1">
            <a:gsLst>
              <a:gs pos="0">
                <a:srgbClr val="FFFF00">
                  <a:tint val="66000"/>
                  <a:satMod val="160000"/>
                  <a:alpha val="75000"/>
                </a:srgbClr>
              </a:gs>
              <a:gs pos="50000">
                <a:srgbClr val="FFFF00">
                  <a:tint val="44500"/>
                  <a:satMod val="160000"/>
                  <a:alpha val="75000"/>
                </a:srgbClr>
              </a:gs>
              <a:gs pos="100000">
                <a:srgbClr val="FFFF00">
                  <a:tint val="23500"/>
                  <a:satMod val="160000"/>
                  <a:alpha val="7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14">
            <a:extLst>
              <a:ext uri="{FF2B5EF4-FFF2-40B4-BE49-F238E27FC236}">
                <a16:creationId xmlns:a16="http://schemas.microsoft.com/office/drawing/2014/main" id="{918C1B5C-D5DE-224C-BCE0-84902F66A049}"/>
              </a:ext>
            </a:extLst>
          </p:cNvPr>
          <p:cNvSpPr/>
          <p:nvPr/>
        </p:nvSpPr>
        <p:spPr>
          <a:xfrm flipV="1">
            <a:off x="2492942" y="2608436"/>
            <a:ext cx="2011681" cy="3780000"/>
          </a:xfrm>
          <a:prstGeom prst="roundRect">
            <a:avLst>
              <a:gd name="adj" fmla="val 7570"/>
            </a:avLst>
          </a:prstGeom>
          <a:gradFill flip="none" rotWithShape="1">
            <a:gsLst>
              <a:gs pos="0">
                <a:srgbClr val="FFFF00">
                  <a:tint val="66000"/>
                  <a:satMod val="160000"/>
                  <a:alpha val="75000"/>
                </a:srgbClr>
              </a:gs>
              <a:gs pos="49000">
                <a:srgbClr val="FFFF00">
                  <a:tint val="44500"/>
                  <a:satMod val="160000"/>
                  <a:alpha val="75000"/>
                </a:srgbClr>
              </a:gs>
              <a:gs pos="100000">
                <a:srgbClr val="FFFF00">
                  <a:tint val="23500"/>
                  <a:satMod val="160000"/>
                  <a:alpha val="7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a:extLst>
              <a:ext uri="{FF2B5EF4-FFF2-40B4-BE49-F238E27FC236}">
                <a16:creationId xmlns:a16="http://schemas.microsoft.com/office/drawing/2014/main" id="{083E2BE2-94C4-724C-9998-02C8E6710F08}"/>
              </a:ext>
            </a:extLst>
          </p:cNvPr>
          <p:cNvSpPr/>
          <p:nvPr/>
        </p:nvSpPr>
        <p:spPr>
          <a:xfrm flipV="1">
            <a:off x="40193" y="2608440"/>
            <a:ext cx="2452749" cy="3780000"/>
          </a:xfrm>
          <a:prstGeom prst="roundRect">
            <a:avLst>
              <a:gd name="adj" fmla="val 13995"/>
            </a:avLst>
          </a:prstGeom>
          <a:gradFill flip="none" rotWithShape="1">
            <a:gsLst>
              <a:gs pos="0">
                <a:srgbClr val="FFFF00">
                  <a:tint val="66000"/>
                  <a:satMod val="160000"/>
                  <a:alpha val="75000"/>
                </a:srgbClr>
              </a:gs>
              <a:gs pos="50000">
                <a:srgbClr val="FFFF00">
                  <a:tint val="44500"/>
                  <a:satMod val="160000"/>
                  <a:alpha val="75000"/>
                </a:srgbClr>
              </a:gs>
              <a:gs pos="100000">
                <a:srgbClr val="FFFF00">
                  <a:tint val="23500"/>
                  <a:satMod val="160000"/>
                  <a:alpha val="7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00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528"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anim calcmode="lin" valueType="num">
                                      <p:cBhvr>
                                        <p:cTn id="14" dur="500" fill="hold"/>
                                        <p:tgtEl>
                                          <p:spTgt spid="9"/>
                                        </p:tgtEl>
                                        <p:attrNameLst>
                                          <p:attrName>ppt_x</p:attrName>
                                        </p:attrNameLst>
                                      </p:cBhvr>
                                      <p:tavLst>
                                        <p:tav tm="0">
                                          <p:val>
                                            <p:fltVal val="0.5"/>
                                          </p:val>
                                        </p:tav>
                                        <p:tav tm="100000">
                                          <p:val>
                                            <p:strVal val="#ppt_x"/>
                                          </p:val>
                                        </p:tav>
                                      </p:tavLst>
                                    </p:anim>
                                    <p:anim calcmode="lin" valueType="num">
                                      <p:cBhvr>
                                        <p:cTn id="15" dur="500" fill="hold"/>
                                        <p:tgtEl>
                                          <p:spTgt spid="9"/>
                                        </p:tgtEl>
                                        <p:attrNameLst>
                                          <p:attrName>ppt_y</p:attrName>
                                        </p:attrNameLst>
                                      </p:cBhvr>
                                      <p:tavLst>
                                        <p:tav tm="0">
                                          <p:val>
                                            <p:fltVal val="0.5"/>
                                          </p:val>
                                        </p:tav>
                                        <p:tav tm="100000">
                                          <p:val>
                                            <p:strVal val="#ppt_y"/>
                                          </p:val>
                                        </p:tav>
                                      </p:tavLst>
                                    </p:anim>
                                  </p:childTnLst>
                                </p:cTn>
                              </p:par>
                              <p:par>
                                <p:cTn id="16" presetID="53" presetClass="entr" presetSubtype="528"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anim calcmode="lin" valueType="num">
                                      <p:cBhvr>
                                        <p:cTn id="21" dur="500" fill="hold"/>
                                        <p:tgtEl>
                                          <p:spTgt spid="11"/>
                                        </p:tgtEl>
                                        <p:attrNameLst>
                                          <p:attrName>ppt_x</p:attrName>
                                        </p:attrNameLst>
                                      </p:cBhvr>
                                      <p:tavLst>
                                        <p:tav tm="0">
                                          <p:val>
                                            <p:fltVal val="0.5"/>
                                          </p:val>
                                        </p:tav>
                                        <p:tav tm="100000">
                                          <p:val>
                                            <p:strVal val="#ppt_x"/>
                                          </p:val>
                                        </p:tav>
                                      </p:tavLst>
                                    </p:anim>
                                    <p:anim calcmode="lin" valueType="num">
                                      <p:cBhvr>
                                        <p:cTn id="22" dur="500" fill="hold"/>
                                        <p:tgtEl>
                                          <p:spTgt spid="11"/>
                                        </p:tgtEl>
                                        <p:attrNameLst>
                                          <p:attrName>ppt_y</p:attrName>
                                        </p:attrNameLst>
                                      </p:cBhvr>
                                      <p:tavLst>
                                        <p:tav tm="0">
                                          <p:val>
                                            <p:fltVal val="0.5"/>
                                          </p:val>
                                        </p:tav>
                                        <p:tav tm="100000">
                                          <p:val>
                                            <p:strVal val="#ppt_y"/>
                                          </p:val>
                                        </p:tav>
                                      </p:tavLst>
                                    </p:anim>
                                  </p:childTnLst>
                                </p:cTn>
                              </p:par>
                              <p:par>
                                <p:cTn id="23" presetID="53" presetClass="entr" presetSubtype="528"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fltVal val="0.5"/>
                                          </p:val>
                                        </p:tav>
                                        <p:tav tm="100000">
                                          <p:val>
                                            <p:strVal val="#ppt_x"/>
                                          </p:val>
                                        </p:tav>
                                      </p:tavLst>
                                    </p:anim>
                                    <p:anim calcmode="lin" valueType="num">
                                      <p:cBhvr>
                                        <p:cTn id="29" dur="500" fill="hold"/>
                                        <p:tgtEl>
                                          <p:spTgt spid="14"/>
                                        </p:tgtEl>
                                        <p:attrNameLst>
                                          <p:attrName>ppt_y</p:attrName>
                                        </p:attrNameLst>
                                      </p:cBhvr>
                                      <p:tavLst>
                                        <p:tav tm="0">
                                          <p:val>
                                            <p:fltVal val="0.5"/>
                                          </p:val>
                                        </p:tav>
                                        <p:tav tm="100000">
                                          <p:val>
                                            <p:strVal val="#ppt_y"/>
                                          </p:val>
                                        </p:tav>
                                      </p:tavLst>
                                    </p:anim>
                                  </p:childTnLst>
                                </p:cTn>
                              </p:par>
                              <p:par>
                                <p:cTn id="30" presetID="53" presetClass="entr" presetSubtype="528"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anim calcmode="lin" valueType="num">
                                      <p:cBhvr>
                                        <p:cTn id="35" dur="500" fill="hold"/>
                                        <p:tgtEl>
                                          <p:spTgt spid="15"/>
                                        </p:tgtEl>
                                        <p:attrNameLst>
                                          <p:attrName>ppt_x</p:attrName>
                                        </p:attrNameLst>
                                      </p:cBhvr>
                                      <p:tavLst>
                                        <p:tav tm="0">
                                          <p:val>
                                            <p:fltVal val="0.5"/>
                                          </p:val>
                                        </p:tav>
                                        <p:tav tm="100000">
                                          <p:val>
                                            <p:strVal val="#ppt_x"/>
                                          </p:val>
                                        </p:tav>
                                      </p:tavLst>
                                    </p:anim>
                                    <p:anim calcmode="lin" valueType="num">
                                      <p:cBhvr>
                                        <p:cTn id="36" dur="500" fill="hold"/>
                                        <p:tgtEl>
                                          <p:spTgt spid="15"/>
                                        </p:tgtEl>
                                        <p:attrNameLst>
                                          <p:attrName>ppt_y</p:attrName>
                                        </p:attrNameLst>
                                      </p:cBhvr>
                                      <p:tavLst>
                                        <p:tav tm="0">
                                          <p:val>
                                            <p:fltVal val="0.5"/>
                                          </p:val>
                                        </p:tav>
                                        <p:tav tm="100000">
                                          <p:val>
                                            <p:strVal val="#ppt_y"/>
                                          </p:val>
                                        </p:tav>
                                      </p:tavLst>
                                    </p:anim>
                                  </p:childTnLst>
                                </p:cTn>
                              </p:par>
                              <p:par>
                                <p:cTn id="37" presetID="53" presetClass="entr" presetSubtype="52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anim calcmode="lin" valueType="num">
                                      <p:cBhvr>
                                        <p:cTn id="42" dur="500" fill="hold"/>
                                        <p:tgtEl>
                                          <p:spTgt spid="16"/>
                                        </p:tgtEl>
                                        <p:attrNameLst>
                                          <p:attrName>ppt_x</p:attrName>
                                        </p:attrNameLst>
                                      </p:cBhvr>
                                      <p:tavLst>
                                        <p:tav tm="0">
                                          <p:val>
                                            <p:fltVal val="0.5"/>
                                          </p:val>
                                        </p:tav>
                                        <p:tav tm="100000">
                                          <p:val>
                                            <p:strVal val="#ppt_x"/>
                                          </p:val>
                                        </p:tav>
                                      </p:tavLst>
                                    </p:anim>
                                    <p:anim calcmode="lin" valueType="num">
                                      <p:cBhvr>
                                        <p:cTn id="43" dur="500" fill="hold"/>
                                        <p:tgtEl>
                                          <p:spTgt spid="16"/>
                                        </p:tgtEl>
                                        <p:attrNameLst>
                                          <p:attrName>ppt_y</p:attrName>
                                        </p:attrNameLst>
                                      </p:cBhvr>
                                      <p:tavLst>
                                        <p:tav tm="0">
                                          <p:val>
                                            <p:fltVal val="0.5"/>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4" grpId="1" animBg="1"/>
      <p:bldP spid="15" grpId="0" animBg="1"/>
      <p:bldP spid="15" grpId="1" animBg="1"/>
      <p:bldP spid="16" grpId="0" animBg="1"/>
      <p:bldP spid="1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549AE-E83A-F241-BA2F-2972D7A41489}"/>
              </a:ext>
            </a:extLst>
          </p:cNvPr>
          <p:cNvSpPr>
            <a:spLocks noGrp="1"/>
          </p:cNvSpPr>
          <p:nvPr>
            <p:ph type="title"/>
          </p:nvPr>
        </p:nvSpPr>
        <p:spPr/>
        <p:txBody>
          <a:bodyPr>
            <a:normAutofit fontScale="90000"/>
          </a:bodyPr>
          <a:lstStyle/>
          <a:p>
            <a:r>
              <a:rPr lang="en-US" sz="3200" dirty="0"/>
              <a:t>DPU: Arithmetic Throughput vs. Operational Intensity</a:t>
            </a:r>
          </a:p>
        </p:txBody>
      </p:sp>
      <p:pic>
        <p:nvPicPr>
          <p:cNvPr id="14" name="Picture 13">
            <a:extLst>
              <a:ext uri="{FF2B5EF4-FFF2-40B4-BE49-F238E27FC236}">
                <a16:creationId xmlns:a16="http://schemas.microsoft.com/office/drawing/2014/main" id="{B0D2C28D-09D2-3E45-802E-950C770ECC7E}"/>
              </a:ext>
            </a:extLst>
          </p:cNvPr>
          <p:cNvPicPr>
            <a:picLocks noChangeAspect="1"/>
          </p:cNvPicPr>
          <p:nvPr/>
        </p:nvPicPr>
        <p:blipFill>
          <a:blip r:embed="rId2"/>
          <a:stretch>
            <a:fillRect/>
          </a:stretch>
        </p:blipFill>
        <p:spPr>
          <a:xfrm>
            <a:off x="-382" y="876821"/>
            <a:ext cx="9151034" cy="5549031"/>
          </a:xfrm>
          <a:prstGeom prst="rect">
            <a:avLst/>
          </a:prstGeom>
          <a:solidFill>
            <a:schemeClr val="bg1"/>
          </a:solidFill>
        </p:spPr>
      </p:pic>
      <p:sp>
        <p:nvSpPr>
          <p:cNvPr id="15" name="Rounded Rectangle 14">
            <a:extLst>
              <a:ext uri="{FF2B5EF4-FFF2-40B4-BE49-F238E27FC236}">
                <a16:creationId xmlns:a16="http://schemas.microsoft.com/office/drawing/2014/main" id="{447F69F8-B4F7-9E47-A369-FFAD15353934}"/>
              </a:ext>
            </a:extLst>
          </p:cNvPr>
          <p:cNvSpPr/>
          <p:nvPr/>
        </p:nvSpPr>
        <p:spPr>
          <a:xfrm flipV="1">
            <a:off x="72351" y="1433383"/>
            <a:ext cx="8991801" cy="4896000"/>
          </a:xfrm>
          <a:prstGeom prst="roundRect">
            <a:avLst>
              <a:gd name="adj" fmla="val 4412"/>
            </a:avLst>
          </a:prstGeom>
          <a:gradFill flip="none" rotWithShape="1">
            <a:gsLst>
              <a:gs pos="0">
                <a:srgbClr val="FFFF00">
                  <a:tint val="66000"/>
                  <a:satMod val="160000"/>
                  <a:alpha val="90000"/>
                </a:srgbClr>
              </a:gs>
              <a:gs pos="50000">
                <a:srgbClr val="FFFF00">
                  <a:tint val="44500"/>
                  <a:satMod val="160000"/>
                  <a:alpha val="90000"/>
                </a:srgbClr>
              </a:gs>
              <a:gs pos="100000">
                <a:srgbClr val="FFFF00">
                  <a:tint val="23500"/>
                  <a:satMod val="160000"/>
                  <a:alpha val="9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300C09F-C747-2541-A3E2-DA1C4501C185}"/>
              </a:ext>
            </a:extLst>
          </p:cNvPr>
          <p:cNvPicPr>
            <a:picLocks noChangeAspect="1"/>
          </p:cNvPicPr>
          <p:nvPr/>
        </p:nvPicPr>
        <p:blipFill>
          <a:blip r:embed="rId3"/>
          <a:stretch>
            <a:fillRect/>
          </a:stretch>
        </p:blipFill>
        <p:spPr>
          <a:xfrm>
            <a:off x="313689" y="2997200"/>
            <a:ext cx="7630365" cy="3144783"/>
          </a:xfrm>
          <a:prstGeom prst="rect">
            <a:avLst/>
          </a:prstGeom>
        </p:spPr>
      </p:pic>
    </p:spTree>
    <p:extLst>
      <p:ext uri="{BB962C8B-B14F-4D97-AF65-F5344CB8AC3E}">
        <p14:creationId xmlns:p14="http://schemas.microsoft.com/office/powerpoint/2010/main" val="94124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par>
                                <p:cTn id="10" presetID="0" presetClass="path" presetSubtype="0" accel="50000" decel="50000" fill="hold" nodeType="withEffect">
                                  <p:stCondLst>
                                    <p:cond delay="0"/>
                                  </p:stCondLst>
                                  <p:childTnLst>
                                    <p:animMotion origin="layout" path="M -0.00677 0.02269 L 0.05434 -0.10694 " pathEditMode="relative" rAng="0" ptsTypes="AA">
                                      <p:cBhvr>
                                        <p:cTn id="11" dur="1000" fill="hold"/>
                                        <p:tgtEl>
                                          <p:spTgt spid="4"/>
                                        </p:tgtEl>
                                        <p:attrNameLst>
                                          <p:attrName>ppt_x</p:attrName>
                                          <p:attrName>ppt_y</p:attrName>
                                        </p:attrNameLst>
                                      </p:cBhvr>
                                      <p:rCtr x="3056" y="-6481"/>
                                    </p:animMotion>
                                  </p:childTnLst>
                                </p:cTn>
                              </p:par>
                              <p:par>
                                <p:cTn id="12" presetID="6" presetClass="emph" presetSubtype="0" fill="hold" nodeType="withEffect">
                                  <p:stCondLst>
                                    <p:cond delay="0"/>
                                  </p:stCondLst>
                                  <p:childTnLst>
                                    <p:animScale>
                                      <p:cBhvr>
                                        <p:cTn id="13" dur="1000" fill="hold"/>
                                        <p:tgtEl>
                                          <p:spTgt spid="4"/>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1AAED-456D-7249-8063-DA02B88BB783}"/>
              </a:ext>
            </a:extLst>
          </p:cNvPr>
          <p:cNvSpPr>
            <a:spLocks noGrp="1"/>
          </p:cNvSpPr>
          <p:nvPr>
            <p:ph type="title"/>
          </p:nvPr>
        </p:nvSpPr>
        <p:spPr/>
        <p:txBody>
          <a:bodyPr>
            <a:normAutofit fontScale="90000"/>
          </a:bodyPr>
          <a:lstStyle/>
          <a:p>
            <a:r>
              <a:rPr lang="en-US" dirty="0"/>
              <a:t>DPU Pipeline</a:t>
            </a:r>
          </a:p>
        </p:txBody>
      </p:sp>
      <p:sp>
        <p:nvSpPr>
          <p:cNvPr id="3" name="Content Placeholder 2">
            <a:extLst>
              <a:ext uri="{FF2B5EF4-FFF2-40B4-BE49-F238E27FC236}">
                <a16:creationId xmlns:a16="http://schemas.microsoft.com/office/drawing/2014/main" id="{34706610-9631-964A-ABB4-DB863A1DD544}"/>
              </a:ext>
            </a:extLst>
          </p:cNvPr>
          <p:cNvSpPr>
            <a:spLocks noGrp="1"/>
          </p:cNvSpPr>
          <p:nvPr>
            <p:ph idx="1"/>
          </p:nvPr>
        </p:nvSpPr>
        <p:spPr>
          <a:xfrm>
            <a:off x="169011" y="936172"/>
            <a:ext cx="4867518" cy="5293805"/>
          </a:xfrm>
        </p:spPr>
        <p:txBody>
          <a:bodyPr>
            <a:normAutofit/>
          </a:bodyPr>
          <a:lstStyle/>
          <a:p>
            <a:r>
              <a:rPr lang="en-US" dirty="0"/>
              <a:t>In-order pipeline</a:t>
            </a:r>
          </a:p>
          <a:p>
            <a:pPr lvl="1"/>
            <a:r>
              <a:rPr lang="en-US" dirty="0"/>
              <a:t>Up to </a:t>
            </a:r>
            <a:r>
              <a:rPr lang="en-US" dirty="0">
                <a:solidFill>
                  <a:srgbClr val="0070C0"/>
                </a:solidFill>
              </a:rPr>
              <a:t>425 MHz </a:t>
            </a:r>
          </a:p>
          <a:p>
            <a:r>
              <a:rPr lang="en-US" dirty="0">
                <a:solidFill>
                  <a:srgbClr val="C00000"/>
                </a:solidFill>
              </a:rPr>
              <a:t>Fine-grain multithreaded</a:t>
            </a:r>
          </a:p>
          <a:p>
            <a:pPr lvl="1"/>
            <a:r>
              <a:rPr lang="en-US" dirty="0"/>
              <a:t>24 hardware threads</a:t>
            </a:r>
          </a:p>
          <a:p>
            <a:r>
              <a:rPr lang="en-US" dirty="0"/>
              <a:t>14 pipeline stages</a:t>
            </a:r>
          </a:p>
          <a:p>
            <a:pPr lvl="1"/>
            <a:r>
              <a:rPr lang="en-US" sz="2200" dirty="0">
                <a:solidFill>
                  <a:schemeClr val="accent6"/>
                </a:solidFill>
              </a:rPr>
              <a:t>DISPATCH</a:t>
            </a:r>
            <a:r>
              <a:rPr lang="en-US" sz="2200" dirty="0"/>
              <a:t>: Thread selection</a:t>
            </a:r>
          </a:p>
          <a:p>
            <a:pPr lvl="1"/>
            <a:r>
              <a:rPr lang="en-US" sz="2200" dirty="0">
                <a:solidFill>
                  <a:schemeClr val="accent2"/>
                </a:solidFill>
              </a:rPr>
              <a:t>FETCH</a:t>
            </a:r>
            <a:r>
              <a:rPr lang="en-US" sz="2200" dirty="0"/>
              <a:t>: Instruction fetch</a:t>
            </a:r>
          </a:p>
          <a:p>
            <a:pPr lvl="1"/>
            <a:r>
              <a:rPr lang="en-US" sz="2200" dirty="0">
                <a:solidFill>
                  <a:schemeClr val="accent2">
                    <a:lumMod val="75000"/>
                  </a:schemeClr>
                </a:solidFill>
              </a:rPr>
              <a:t>READOP</a:t>
            </a:r>
            <a:r>
              <a:rPr lang="en-US" sz="2200" dirty="0"/>
              <a:t>: Register file</a:t>
            </a:r>
          </a:p>
          <a:p>
            <a:pPr lvl="1"/>
            <a:r>
              <a:rPr lang="en-US" sz="2200" dirty="0">
                <a:solidFill>
                  <a:schemeClr val="accent6"/>
                </a:solidFill>
              </a:rPr>
              <a:t>FORMAT</a:t>
            </a:r>
            <a:r>
              <a:rPr lang="en-US" sz="2200" dirty="0"/>
              <a:t>: Operand formatting</a:t>
            </a:r>
          </a:p>
          <a:p>
            <a:pPr lvl="1"/>
            <a:r>
              <a:rPr lang="en-US" sz="2200" dirty="0">
                <a:solidFill>
                  <a:srgbClr val="009193"/>
                </a:solidFill>
              </a:rPr>
              <a:t>ALU</a:t>
            </a:r>
            <a:r>
              <a:rPr lang="en-US" sz="2200" dirty="0"/>
              <a:t>: Operation and WRAM</a:t>
            </a:r>
          </a:p>
          <a:p>
            <a:pPr lvl="1"/>
            <a:r>
              <a:rPr lang="en-US" sz="2200" dirty="0">
                <a:solidFill>
                  <a:schemeClr val="accent6">
                    <a:lumMod val="75000"/>
                  </a:schemeClr>
                </a:solidFill>
              </a:rPr>
              <a:t>MERGE</a:t>
            </a:r>
            <a:r>
              <a:rPr lang="en-US" sz="2200" dirty="0"/>
              <a:t>: Result formatting</a:t>
            </a:r>
          </a:p>
        </p:txBody>
      </p:sp>
      <p:grpSp>
        <p:nvGrpSpPr>
          <p:cNvPr id="9" name="Group 8">
            <a:extLst>
              <a:ext uri="{FF2B5EF4-FFF2-40B4-BE49-F238E27FC236}">
                <a16:creationId xmlns:a16="http://schemas.microsoft.com/office/drawing/2014/main" id="{54C09A52-4D4A-8C48-B643-7D44B82414CE}"/>
              </a:ext>
            </a:extLst>
          </p:cNvPr>
          <p:cNvGrpSpPr>
            <a:grpSpLocks noChangeAspect="1"/>
          </p:cNvGrpSpPr>
          <p:nvPr/>
        </p:nvGrpSpPr>
        <p:grpSpPr>
          <a:xfrm>
            <a:off x="4614455" y="1575476"/>
            <a:ext cx="4529545" cy="4185524"/>
            <a:chOff x="4468932" y="1423074"/>
            <a:chExt cx="4675068" cy="4320000"/>
          </a:xfrm>
        </p:grpSpPr>
        <p:pic>
          <p:nvPicPr>
            <p:cNvPr id="4" name="Picture 3">
              <a:extLst>
                <a:ext uri="{FF2B5EF4-FFF2-40B4-BE49-F238E27FC236}">
                  <a16:creationId xmlns:a16="http://schemas.microsoft.com/office/drawing/2014/main" id="{497A6990-9AB4-2141-A33B-F8053BE58020}"/>
                </a:ext>
              </a:extLst>
            </p:cNvPr>
            <p:cNvPicPr>
              <a:picLocks noChangeAspect="1"/>
            </p:cNvPicPr>
            <p:nvPr/>
          </p:nvPicPr>
          <p:blipFill>
            <a:blip r:embed="rId3"/>
            <a:stretch>
              <a:fillRect/>
            </a:stretch>
          </p:blipFill>
          <p:spPr>
            <a:xfrm>
              <a:off x="4468932" y="1423074"/>
              <a:ext cx="4675068" cy="4320000"/>
            </a:xfrm>
            <a:prstGeom prst="rect">
              <a:avLst/>
            </a:prstGeom>
          </p:spPr>
        </p:pic>
        <p:sp>
          <p:nvSpPr>
            <p:cNvPr id="8" name="TextBox 7">
              <a:extLst>
                <a:ext uri="{FF2B5EF4-FFF2-40B4-BE49-F238E27FC236}">
                  <a16:creationId xmlns:a16="http://schemas.microsoft.com/office/drawing/2014/main" id="{21ECD6D3-4270-804B-A640-A464BC491D66}"/>
                </a:ext>
              </a:extLst>
            </p:cNvPr>
            <p:cNvSpPr txBox="1"/>
            <p:nvPr/>
          </p:nvSpPr>
          <p:spPr>
            <a:xfrm>
              <a:off x="7357185" y="3060398"/>
              <a:ext cx="1743320" cy="317666"/>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rPr>
                <a:t>To the DMA engine</a:t>
              </a:r>
            </a:p>
          </p:txBody>
        </p:sp>
      </p:grpSp>
    </p:spTree>
    <p:extLst>
      <p:ext uri="{BB962C8B-B14F-4D97-AF65-F5344CB8AC3E}">
        <p14:creationId xmlns:p14="http://schemas.microsoft.com/office/powerpoint/2010/main" val="342719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1AAED-456D-7249-8063-DA02B88BB783}"/>
              </a:ext>
            </a:extLst>
          </p:cNvPr>
          <p:cNvSpPr>
            <a:spLocks noGrp="1"/>
          </p:cNvSpPr>
          <p:nvPr>
            <p:ph type="title"/>
          </p:nvPr>
        </p:nvSpPr>
        <p:spPr/>
        <p:txBody>
          <a:bodyPr>
            <a:normAutofit fontScale="90000"/>
          </a:bodyPr>
          <a:lstStyle/>
          <a:p>
            <a:r>
              <a:rPr lang="en-US" dirty="0"/>
              <a:t>DPU Instruction Set Architecture</a:t>
            </a:r>
          </a:p>
        </p:txBody>
      </p:sp>
      <p:sp>
        <p:nvSpPr>
          <p:cNvPr id="3" name="Content Placeholder 2">
            <a:extLst>
              <a:ext uri="{FF2B5EF4-FFF2-40B4-BE49-F238E27FC236}">
                <a16:creationId xmlns:a16="http://schemas.microsoft.com/office/drawing/2014/main" id="{34706610-9631-964A-ABB4-DB863A1DD544}"/>
              </a:ext>
            </a:extLst>
          </p:cNvPr>
          <p:cNvSpPr>
            <a:spLocks noGrp="1"/>
          </p:cNvSpPr>
          <p:nvPr>
            <p:ph idx="1"/>
          </p:nvPr>
        </p:nvSpPr>
        <p:spPr>
          <a:xfrm>
            <a:off x="169011" y="936172"/>
            <a:ext cx="3869590" cy="5293805"/>
          </a:xfrm>
        </p:spPr>
        <p:txBody>
          <a:bodyPr>
            <a:normAutofit/>
          </a:bodyPr>
          <a:lstStyle/>
          <a:p>
            <a:r>
              <a:rPr lang="en-US" dirty="0"/>
              <a:t>Specific 32-bit ISA</a:t>
            </a:r>
          </a:p>
          <a:p>
            <a:pPr lvl="1"/>
            <a:r>
              <a:rPr lang="en-US" dirty="0"/>
              <a:t>Aiming at scalar, in-order, and multithreaded implementation</a:t>
            </a:r>
          </a:p>
          <a:p>
            <a:pPr lvl="1"/>
            <a:r>
              <a:rPr lang="en-US" dirty="0"/>
              <a:t>Allowing compilation of 64-bit C code</a:t>
            </a:r>
          </a:p>
          <a:p>
            <a:pPr lvl="1"/>
            <a:r>
              <a:rPr lang="en-US" dirty="0"/>
              <a:t>LLVM/Clang compiler</a:t>
            </a:r>
          </a:p>
        </p:txBody>
      </p:sp>
      <p:pic>
        <p:nvPicPr>
          <p:cNvPr id="5" name="Picture 4">
            <a:extLst>
              <a:ext uri="{FF2B5EF4-FFF2-40B4-BE49-F238E27FC236}">
                <a16:creationId xmlns:a16="http://schemas.microsoft.com/office/drawing/2014/main" id="{A80B585E-867C-894A-8067-48E225FED127}"/>
              </a:ext>
            </a:extLst>
          </p:cNvPr>
          <p:cNvPicPr>
            <a:picLocks noChangeAspect="1"/>
          </p:cNvPicPr>
          <p:nvPr/>
        </p:nvPicPr>
        <p:blipFill>
          <a:blip r:embed="rId3"/>
          <a:stretch>
            <a:fillRect/>
          </a:stretch>
        </p:blipFill>
        <p:spPr>
          <a:xfrm>
            <a:off x="4038600" y="990600"/>
            <a:ext cx="4788408" cy="5029840"/>
          </a:xfrm>
          <a:prstGeom prst="rect">
            <a:avLst/>
          </a:prstGeom>
        </p:spPr>
      </p:pic>
      <p:sp>
        <p:nvSpPr>
          <p:cNvPr id="10" name="TextBox 9">
            <a:extLst>
              <a:ext uri="{FF2B5EF4-FFF2-40B4-BE49-F238E27FC236}">
                <a16:creationId xmlns:a16="http://schemas.microsoft.com/office/drawing/2014/main" id="{7264B0B0-3656-9843-B341-86EF3DE228D7}"/>
              </a:ext>
            </a:extLst>
          </p:cNvPr>
          <p:cNvSpPr txBox="1"/>
          <p:nvPr/>
        </p:nvSpPr>
        <p:spPr>
          <a:xfrm>
            <a:off x="6122421" y="6106866"/>
            <a:ext cx="2704587" cy="24622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rPr>
              <a:t>https://</a:t>
            </a:r>
            <a:r>
              <a:rPr kumimoji="0" lang="en-US" sz="1000" b="0" i="0" u="none" strike="noStrike" kern="1200" cap="none" spc="0" normalizeH="0" baseline="0" noProof="0" dirty="0" err="1">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rPr>
              <a:t>sdk.upmem.com</a:t>
            </a:r>
            <a:r>
              <a:rPr kumimoji="0" lang="en-US" sz="1000" b="0"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rPr>
              <a:t>/2021.2.0/201_IS.html#</a:t>
            </a:r>
          </a:p>
        </p:txBody>
      </p:sp>
    </p:spTree>
    <p:extLst>
      <p:ext uri="{BB962C8B-B14F-4D97-AF65-F5344CB8AC3E}">
        <p14:creationId xmlns:p14="http://schemas.microsoft.com/office/powerpoint/2010/main" val="296998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More on the UPMEM PIM System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https://www.youtube.com/watch?v=Sscy1Wrr22A&amp;list=PL5Q2soXY2Zi9xidyIgBxUz7xRPS-wisBN&amp;index=26</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BC9E9B4F-8A34-9544-86B1-2FE3041A688A}"/>
              </a:ext>
            </a:extLst>
          </p:cNvPr>
          <p:cNvPicPr>
            <a:picLocks noChangeAspect="1"/>
          </p:cNvPicPr>
          <p:nvPr/>
        </p:nvPicPr>
        <p:blipFill>
          <a:blip r:embed="rId3"/>
          <a:stretch>
            <a:fillRect/>
          </a:stretch>
        </p:blipFill>
        <p:spPr>
          <a:xfrm>
            <a:off x="609600" y="929271"/>
            <a:ext cx="7848600" cy="5511108"/>
          </a:xfrm>
          <a:prstGeom prst="rect">
            <a:avLst/>
          </a:prstGeom>
        </p:spPr>
      </p:pic>
      <p:pic>
        <p:nvPicPr>
          <p:cNvPr id="6" name="Picture 5" descr="safari.png">
            <a:extLst>
              <a:ext uri="{FF2B5EF4-FFF2-40B4-BE49-F238E27FC236}">
                <a16:creationId xmlns:a16="http://schemas.microsoft.com/office/drawing/2014/main" id="{E7DE6E56-0386-60EA-52A5-EE1B2DE79B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
        <p:nvSpPr>
          <p:cNvPr id="8" name="Slide Number Placeholder 3">
            <a:extLst>
              <a:ext uri="{FF2B5EF4-FFF2-40B4-BE49-F238E27FC236}">
                <a16:creationId xmlns:a16="http://schemas.microsoft.com/office/drawing/2014/main" id="{5E74B1E3-EC5F-061D-071E-9A588C5F70BB}"/>
              </a:ext>
            </a:extLst>
          </p:cNvPr>
          <p:cNvSpPr>
            <a:spLocks noGrp="1"/>
          </p:cNvSpPr>
          <p:nvPr>
            <p:ph type="sldNum" sz="quarter" idx="11"/>
          </p:nvPr>
        </p:nvSpPr>
        <p:spPr>
          <a:xfrm>
            <a:off x="6732240"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44612919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BC16C-9759-FC44-89ED-791187DE959D}"/>
              </a:ext>
            </a:extLst>
          </p:cNvPr>
          <p:cNvSpPr>
            <a:spLocks noGrp="1"/>
          </p:cNvSpPr>
          <p:nvPr>
            <p:ph type="title"/>
          </p:nvPr>
        </p:nvSpPr>
        <p:spPr>
          <a:xfrm>
            <a:off x="228600" y="152400"/>
            <a:ext cx="9023920" cy="1066800"/>
          </a:xfrm>
        </p:spPr>
        <p:txBody>
          <a:bodyPr/>
          <a:lstStyle/>
          <a:p>
            <a:r>
              <a:rPr lang="en-US" sz="3200" dirty="0"/>
              <a:t>Experimental Analysis of the UPMEM PIM Engine</a:t>
            </a:r>
            <a:endParaRPr lang="en-US" sz="2400" dirty="0"/>
          </a:p>
        </p:txBody>
      </p:sp>
      <p:sp>
        <p:nvSpPr>
          <p:cNvPr id="3" name="Content Placeholder 2">
            <a:extLst>
              <a:ext uri="{FF2B5EF4-FFF2-40B4-BE49-F238E27FC236}">
                <a16:creationId xmlns:a16="http://schemas.microsoft.com/office/drawing/2014/main" id="{61439010-5FA7-AA42-A731-A388AD812771}"/>
              </a:ext>
            </a:extLst>
          </p:cNvPr>
          <p:cNvSpPr>
            <a:spLocks noGrp="1"/>
          </p:cNvSpPr>
          <p:nvPr>
            <p:ph idx="1"/>
          </p:nvPr>
        </p:nvSpPr>
        <p:spPr/>
        <p:txBody>
          <a:bodyPr/>
          <a:lstStyle/>
          <a:p>
            <a:endParaRPr lang="en-US" dirty="0"/>
          </a:p>
        </p:txBody>
      </p:sp>
      <p:sp>
        <p:nvSpPr>
          <p:cNvPr id="6" name="TextBox 5">
            <a:extLst>
              <a:ext uri="{FF2B5EF4-FFF2-40B4-BE49-F238E27FC236}">
                <a16:creationId xmlns:a16="http://schemas.microsoft.com/office/drawing/2014/main" id="{104A979B-A23E-4F49-9F1F-3DE77918710A}"/>
              </a:ext>
            </a:extLst>
          </p:cNvPr>
          <p:cNvSpPr txBox="1"/>
          <p:nvPr/>
        </p:nvSpPr>
        <p:spPr>
          <a:xfrm>
            <a:off x="4355976" y="6502956"/>
            <a:ext cx="42482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https://arxiv.org/pdf/2105.03814.pdf</a:t>
            </a:r>
            <a:r>
              <a:rPr kumimoji="0" lang="en-US" sz="16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17AE92A9-1CB3-0F44-AB44-B64795F93A90}"/>
              </a:ext>
            </a:extLst>
          </p:cNvPr>
          <p:cNvPicPr>
            <a:picLocks noChangeAspect="1"/>
          </p:cNvPicPr>
          <p:nvPr/>
        </p:nvPicPr>
        <p:blipFill>
          <a:blip r:embed="rId3"/>
          <a:stretch>
            <a:fillRect/>
          </a:stretch>
        </p:blipFill>
        <p:spPr>
          <a:xfrm>
            <a:off x="1541793" y="905635"/>
            <a:ext cx="5628366" cy="5663281"/>
          </a:xfrm>
          <a:prstGeom prst="rect">
            <a:avLst/>
          </a:prstGeom>
        </p:spPr>
      </p:pic>
      <p:pic>
        <p:nvPicPr>
          <p:cNvPr id="5" name="Picture 4" descr="safari.png">
            <a:extLst>
              <a:ext uri="{FF2B5EF4-FFF2-40B4-BE49-F238E27FC236}">
                <a16:creationId xmlns:a16="http://schemas.microsoft.com/office/drawing/2014/main" id="{065F8AC9-DB91-C5D1-4CA8-CB6986925D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
        <p:nvSpPr>
          <p:cNvPr id="7" name="Slide Number Placeholder 3">
            <a:extLst>
              <a:ext uri="{FF2B5EF4-FFF2-40B4-BE49-F238E27FC236}">
                <a16:creationId xmlns:a16="http://schemas.microsoft.com/office/drawing/2014/main" id="{0C81AE94-D179-72DC-8683-CB3767EE718B}"/>
              </a:ext>
            </a:extLst>
          </p:cNvPr>
          <p:cNvSpPr>
            <a:spLocks noGrp="1"/>
          </p:cNvSpPr>
          <p:nvPr>
            <p:ph type="sldNum" sz="quarter" idx="11"/>
          </p:nvPr>
        </p:nvSpPr>
        <p:spPr>
          <a:xfrm>
            <a:off x="6732240"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7882363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118B-F903-D2F5-1913-CB7625020800}"/>
              </a:ext>
            </a:extLst>
          </p:cNvPr>
          <p:cNvSpPr>
            <a:spLocks noGrp="1"/>
          </p:cNvSpPr>
          <p:nvPr>
            <p:ph type="title"/>
          </p:nvPr>
        </p:nvSpPr>
        <p:spPr/>
        <p:txBody>
          <a:bodyPr/>
          <a:lstStyle/>
          <a:p>
            <a:r>
              <a:rPr lang="en-US" dirty="0"/>
              <a:t>When to Employ PNM</a:t>
            </a:r>
          </a:p>
        </p:txBody>
      </p:sp>
      <p:sp>
        <p:nvSpPr>
          <p:cNvPr id="5" name="Oval 4">
            <a:extLst>
              <a:ext uri="{FF2B5EF4-FFF2-40B4-BE49-F238E27FC236}">
                <a16:creationId xmlns:a16="http://schemas.microsoft.com/office/drawing/2014/main" id="{83008A33-9A59-14B4-0E72-53734DB83FBF}"/>
              </a:ext>
            </a:extLst>
          </p:cNvPr>
          <p:cNvSpPr/>
          <p:nvPr/>
        </p:nvSpPr>
        <p:spPr>
          <a:xfrm>
            <a:off x="2973154" y="2305585"/>
            <a:ext cx="3211232" cy="1524000"/>
          </a:xfrm>
          <a:prstGeom prst="ellipse">
            <a:avLst/>
          </a:prstGeom>
          <a:solidFill>
            <a:schemeClr val="tx1">
              <a:lumMod val="50000"/>
              <a:lumOff val="5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50" normalizeH="0" baseline="0" noProof="0" dirty="0">
                <a:ln>
                  <a:noFill/>
                </a:ln>
                <a:solidFill>
                  <a:prstClr val="white"/>
                </a:solidFill>
                <a:effectLst/>
                <a:uLnTx/>
                <a:uFillTx/>
                <a:latin typeface="Gill Sans MT" panose="020B0502020104020203" pitchFamily="34" charset="77"/>
                <a:ea typeface="+mn-ea"/>
                <a:cs typeface="+mn-cs"/>
              </a:rPr>
              <a:t>Processing-near-Memory</a:t>
            </a:r>
          </a:p>
        </p:txBody>
      </p:sp>
      <p:grpSp>
        <p:nvGrpSpPr>
          <p:cNvPr id="6" name="Group 5">
            <a:extLst>
              <a:ext uri="{FF2B5EF4-FFF2-40B4-BE49-F238E27FC236}">
                <a16:creationId xmlns:a16="http://schemas.microsoft.com/office/drawing/2014/main" id="{95766393-7192-3032-9301-FE76ABAED477}"/>
              </a:ext>
            </a:extLst>
          </p:cNvPr>
          <p:cNvGrpSpPr/>
          <p:nvPr/>
        </p:nvGrpSpPr>
        <p:grpSpPr>
          <a:xfrm>
            <a:off x="2878320" y="726328"/>
            <a:ext cx="4195700" cy="1596033"/>
            <a:chOff x="3073303" y="1009850"/>
            <a:chExt cx="4195700" cy="1906011"/>
          </a:xfrm>
        </p:grpSpPr>
        <p:sp>
          <p:nvSpPr>
            <p:cNvPr id="7" name="TextBox 6">
              <a:extLst>
                <a:ext uri="{FF2B5EF4-FFF2-40B4-BE49-F238E27FC236}">
                  <a16:creationId xmlns:a16="http://schemas.microsoft.com/office/drawing/2014/main" id="{BB4C4E2A-7282-00A6-BE59-A2861B45EEFE}"/>
                </a:ext>
              </a:extLst>
            </p:cNvPr>
            <p:cNvSpPr txBox="1"/>
            <p:nvPr/>
          </p:nvSpPr>
          <p:spPr>
            <a:xfrm>
              <a:off x="3073303" y="1009850"/>
              <a:ext cx="4195700" cy="91888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Mobile consumer workloads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(GoogleWL</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2</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8" name="Freeform: Shape 14">
              <a:extLst>
                <a:ext uri="{FF2B5EF4-FFF2-40B4-BE49-F238E27FC236}">
                  <a16:creationId xmlns:a16="http://schemas.microsoft.com/office/drawing/2014/main" id="{C6C736EF-4683-8D61-699F-49BADFB4E529}"/>
                </a:ext>
              </a:extLst>
            </p:cNvPr>
            <p:cNvSpPr/>
            <p:nvPr/>
          </p:nvSpPr>
          <p:spPr>
            <a:xfrm>
              <a:off x="4907738" y="1889401"/>
              <a:ext cx="245642" cy="1026460"/>
            </a:xfrm>
            <a:custGeom>
              <a:avLst/>
              <a:gdLst>
                <a:gd name="connsiteX0" fmla="*/ 0 w 255373"/>
                <a:gd name="connsiteY0" fmla="*/ 1087395 h 1087395"/>
                <a:gd name="connsiteX1" fmla="*/ 255373 w 255373"/>
                <a:gd name="connsiteY1" fmla="*/ 0 h 1087395"/>
              </a:gdLst>
              <a:ahLst/>
              <a:cxnLst>
                <a:cxn ang="0">
                  <a:pos x="connsiteX0" y="connsiteY0"/>
                </a:cxn>
                <a:cxn ang="0">
                  <a:pos x="connsiteX1" y="connsiteY1"/>
                </a:cxn>
              </a:cxnLst>
              <a:rect l="l" t="t" r="r" b="b"/>
              <a:pathLst>
                <a:path w="255373" h="1087395">
                  <a:moveTo>
                    <a:pt x="0" y="1087395"/>
                  </a:moveTo>
                  <a:lnTo>
                    <a:pt x="255373"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9" name="Group 8">
            <a:extLst>
              <a:ext uri="{FF2B5EF4-FFF2-40B4-BE49-F238E27FC236}">
                <a16:creationId xmlns:a16="http://schemas.microsoft.com/office/drawing/2014/main" id="{786E10C9-364F-FFAA-1CC1-F9B9BF36383D}"/>
              </a:ext>
            </a:extLst>
          </p:cNvPr>
          <p:cNvGrpSpPr/>
          <p:nvPr/>
        </p:nvGrpSpPr>
        <p:grpSpPr>
          <a:xfrm>
            <a:off x="6078311" y="1818163"/>
            <a:ext cx="2818725" cy="988283"/>
            <a:chOff x="6204399" y="2374826"/>
            <a:chExt cx="2818725" cy="988283"/>
          </a:xfrm>
        </p:grpSpPr>
        <p:sp>
          <p:nvSpPr>
            <p:cNvPr id="10" name="TextBox 9">
              <a:extLst>
                <a:ext uri="{FF2B5EF4-FFF2-40B4-BE49-F238E27FC236}">
                  <a16:creationId xmlns:a16="http://schemas.microsoft.com/office/drawing/2014/main" id="{6655F6D9-C74A-8E9A-F7DB-9BDEE628DF61}"/>
                </a:ext>
              </a:extLst>
            </p:cNvPr>
            <p:cNvSpPr txBox="1"/>
            <p:nvPr/>
          </p:nvSpPr>
          <p:spPr>
            <a:xfrm>
              <a:off x="6428888" y="2374826"/>
              <a:ext cx="2594236"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Neural networks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 </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r>
                <a:rPr kumimoji="0" lang="en-US" sz="2000" b="1" i="0" u="none" strike="noStrike" kern="1200" cap="none" spc="0" normalizeH="0" baseline="0" noProof="0" dirty="0" err="1">
                  <a:ln>
                    <a:noFill/>
                  </a:ln>
                  <a:solidFill>
                    <a:prstClr val="black">
                      <a:lumMod val="75000"/>
                      <a:lumOff val="25000"/>
                    </a:prstClr>
                  </a:solidFill>
                  <a:effectLst/>
                  <a:uLnTx/>
                  <a:uFillTx/>
                  <a:latin typeface="Gill Sans MT" panose="020B0502020104020203" pitchFamily="34" charset="77"/>
                  <a:ea typeface="+mn-ea"/>
                  <a:cs typeface="+mn-cs"/>
                </a:rPr>
                <a:t>GoogleWL</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2</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11" name="Freeform: Shape 15">
              <a:extLst>
                <a:ext uri="{FF2B5EF4-FFF2-40B4-BE49-F238E27FC236}">
                  <a16:creationId xmlns:a16="http://schemas.microsoft.com/office/drawing/2014/main" id="{A11D5239-4027-8E79-0849-88A1DC48D684}"/>
                </a:ext>
              </a:extLst>
            </p:cNvPr>
            <p:cNvSpPr/>
            <p:nvPr/>
          </p:nvSpPr>
          <p:spPr>
            <a:xfrm>
              <a:off x="6204399" y="2870886"/>
              <a:ext cx="729800" cy="492223"/>
            </a:xfrm>
            <a:custGeom>
              <a:avLst/>
              <a:gdLst>
                <a:gd name="connsiteX0" fmla="*/ 0 w 906162"/>
                <a:gd name="connsiteY0" fmla="*/ 329514 h 329514"/>
                <a:gd name="connsiteX1" fmla="*/ 906162 w 906162"/>
                <a:gd name="connsiteY1" fmla="*/ 0 h 329514"/>
              </a:gdLst>
              <a:ahLst/>
              <a:cxnLst>
                <a:cxn ang="0">
                  <a:pos x="connsiteX0" y="connsiteY0"/>
                </a:cxn>
                <a:cxn ang="0">
                  <a:pos x="connsiteX1" y="connsiteY1"/>
                </a:cxn>
              </a:cxnLst>
              <a:rect l="l" t="t" r="r" b="b"/>
              <a:pathLst>
                <a:path w="906162" h="329514">
                  <a:moveTo>
                    <a:pt x="0" y="329514"/>
                  </a:moveTo>
                  <a:lnTo>
                    <a:pt x="906162"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grpSp>
        <p:nvGrpSpPr>
          <p:cNvPr id="12" name="Group 11">
            <a:extLst>
              <a:ext uri="{FF2B5EF4-FFF2-40B4-BE49-F238E27FC236}">
                <a16:creationId xmlns:a16="http://schemas.microsoft.com/office/drawing/2014/main" id="{5D931A69-AE50-8794-3A40-26BA70F9B50D}"/>
              </a:ext>
            </a:extLst>
          </p:cNvPr>
          <p:cNvGrpSpPr/>
          <p:nvPr/>
        </p:nvGrpSpPr>
        <p:grpSpPr>
          <a:xfrm>
            <a:off x="57877" y="1461673"/>
            <a:ext cx="3114524" cy="1223332"/>
            <a:chOff x="718785" y="1853584"/>
            <a:chExt cx="3342415" cy="1146543"/>
          </a:xfrm>
        </p:grpSpPr>
        <p:sp>
          <p:nvSpPr>
            <p:cNvPr id="13" name="TextBox 12">
              <a:extLst>
                <a:ext uri="{FF2B5EF4-FFF2-40B4-BE49-F238E27FC236}">
                  <a16:creationId xmlns:a16="http://schemas.microsoft.com/office/drawing/2014/main" id="{2D63117D-5128-3DC7-2D76-C28ABDB1B7D2}"/>
                </a:ext>
              </a:extLst>
            </p:cNvPr>
            <p:cNvSpPr txBox="1"/>
            <p:nvPr/>
          </p:nvSpPr>
          <p:spPr>
            <a:xfrm>
              <a:off x="718785" y="1853584"/>
              <a:ext cx="2882390" cy="7211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Graph processing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(Tesseract</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1</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14" name="Freeform: Shape 16">
              <a:extLst>
                <a:ext uri="{FF2B5EF4-FFF2-40B4-BE49-F238E27FC236}">
                  <a16:creationId xmlns:a16="http://schemas.microsoft.com/office/drawing/2014/main" id="{C326B063-158D-D167-A508-1495101E2DA2}"/>
                </a:ext>
              </a:extLst>
            </p:cNvPr>
            <p:cNvSpPr/>
            <p:nvPr/>
          </p:nvSpPr>
          <p:spPr>
            <a:xfrm>
              <a:off x="3047999" y="2285999"/>
              <a:ext cx="1013201" cy="714128"/>
            </a:xfrm>
            <a:custGeom>
              <a:avLst/>
              <a:gdLst>
                <a:gd name="connsiteX0" fmla="*/ 848497 w 848497"/>
                <a:gd name="connsiteY0" fmla="*/ 667265 h 667265"/>
                <a:gd name="connsiteX1" fmla="*/ 0 w 848497"/>
                <a:gd name="connsiteY1" fmla="*/ 0 h 667265"/>
              </a:gdLst>
              <a:ahLst/>
              <a:cxnLst>
                <a:cxn ang="0">
                  <a:pos x="connsiteX0" y="connsiteY0"/>
                </a:cxn>
                <a:cxn ang="0">
                  <a:pos x="connsiteX1" y="connsiteY1"/>
                </a:cxn>
              </a:cxnLst>
              <a:rect l="l" t="t" r="r" b="b"/>
              <a:pathLst>
                <a:path w="848497" h="667265">
                  <a:moveTo>
                    <a:pt x="848497" y="667265"/>
                  </a:moveTo>
                  <a:lnTo>
                    <a:pt x="0"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grpSp>
        <p:nvGrpSpPr>
          <p:cNvPr id="15" name="Group 14">
            <a:extLst>
              <a:ext uri="{FF2B5EF4-FFF2-40B4-BE49-F238E27FC236}">
                <a16:creationId xmlns:a16="http://schemas.microsoft.com/office/drawing/2014/main" id="{20F9361A-3561-3F72-EB70-E5F52DA665C5}"/>
              </a:ext>
            </a:extLst>
          </p:cNvPr>
          <p:cNvGrpSpPr/>
          <p:nvPr/>
        </p:nvGrpSpPr>
        <p:grpSpPr>
          <a:xfrm>
            <a:off x="991661" y="3668461"/>
            <a:ext cx="3037883" cy="1378984"/>
            <a:chOff x="2414397" y="4686438"/>
            <a:chExt cx="3037883" cy="1378984"/>
          </a:xfrm>
        </p:grpSpPr>
        <p:sp>
          <p:nvSpPr>
            <p:cNvPr id="16" name="TextBox 15">
              <a:extLst>
                <a:ext uri="{FF2B5EF4-FFF2-40B4-BE49-F238E27FC236}">
                  <a16:creationId xmlns:a16="http://schemas.microsoft.com/office/drawing/2014/main" id="{E3CBFC93-1627-82D5-1761-61B3CCFCB7B8}"/>
                </a:ext>
              </a:extLst>
            </p:cNvPr>
            <p:cNvSpPr txBox="1"/>
            <p:nvPr/>
          </p:nvSpPr>
          <p:spPr>
            <a:xfrm>
              <a:off x="2414397" y="5295981"/>
              <a:ext cx="303788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Time series 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(NATSA</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6</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endParaRPr kumimoji="0" lang="en-US" sz="20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endParaRPr>
            </a:p>
          </p:txBody>
        </p:sp>
        <p:sp>
          <p:nvSpPr>
            <p:cNvPr id="17" name="Freeform: Shape 18">
              <a:extLst>
                <a:ext uri="{FF2B5EF4-FFF2-40B4-BE49-F238E27FC236}">
                  <a16:creationId xmlns:a16="http://schemas.microsoft.com/office/drawing/2014/main" id="{B1FFC3DA-0BE9-6EDD-0CAF-377408B9C8EA}"/>
                </a:ext>
              </a:extLst>
            </p:cNvPr>
            <p:cNvSpPr/>
            <p:nvPr/>
          </p:nvSpPr>
          <p:spPr>
            <a:xfrm>
              <a:off x="4085967" y="4686438"/>
              <a:ext cx="890244" cy="692870"/>
            </a:xfrm>
            <a:custGeom>
              <a:avLst/>
              <a:gdLst>
                <a:gd name="connsiteX0" fmla="*/ 345989 w 345989"/>
                <a:gd name="connsiteY0" fmla="*/ 0 h 1194487"/>
                <a:gd name="connsiteX1" fmla="*/ 0 w 345989"/>
                <a:gd name="connsiteY1" fmla="*/ 1194487 h 1194487"/>
              </a:gdLst>
              <a:ahLst/>
              <a:cxnLst>
                <a:cxn ang="0">
                  <a:pos x="connsiteX0" y="connsiteY0"/>
                </a:cxn>
                <a:cxn ang="0">
                  <a:pos x="connsiteX1" y="connsiteY1"/>
                </a:cxn>
              </a:cxnLst>
              <a:rect l="l" t="t" r="r" b="b"/>
              <a:pathLst>
                <a:path w="345989" h="1194487">
                  <a:moveTo>
                    <a:pt x="345989" y="0"/>
                  </a:moveTo>
                  <a:lnTo>
                    <a:pt x="0" y="1194487"/>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pitchFamily="34" charset="77"/>
                <a:ea typeface="+mn-ea"/>
                <a:cs typeface="+mn-cs"/>
              </a:endParaRPr>
            </a:p>
          </p:txBody>
        </p:sp>
      </p:grpSp>
      <p:grpSp>
        <p:nvGrpSpPr>
          <p:cNvPr id="18" name="Group 17">
            <a:extLst>
              <a:ext uri="{FF2B5EF4-FFF2-40B4-BE49-F238E27FC236}">
                <a16:creationId xmlns:a16="http://schemas.microsoft.com/office/drawing/2014/main" id="{161E6B0E-50AA-E4B9-3717-B8825FA5CDFE}"/>
              </a:ext>
            </a:extLst>
          </p:cNvPr>
          <p:cNvGrpSpPr/>
          <p:nvPr/>
        </p:nvGrpSpPr>
        <p:grpSpPr>
          <a:xfrm>
            <a:off x="5821319" y="3543093"/>
            <a:ext cx="3368137" cy="1337976"/>
            <a:chOff x="5774167" y="4000439"/>
            <a:chExt cx="3368137" cy="1337976"/>
          </a:xfrm>
        </p:grpSpPr>
        <p:sp>
          <p:nvSpPr>
            <p:cNvPr id="19" name="TextBox 18">
              <a:extLst>
                <a:ext uri="{FF2B5EF4-FFF2-40B4-BE49-F238E27FC236}">
                  <a16:creationId xmlns:a16="http://schemas.microsoft.com/office/drawing/2014/main" id="{34C9DB4A-216D-4181-5AA4-B8EB55DB8224}"/>
                </a:ext>
              </a:extLst>
            </p:cNvPr>
            <p:cNvSpPr txBox="1"/>
            <p:nvPr/>
          </p:nvSpPr>
          <p:spPr>
            <a:xfrm>
              <a:off x="5963228" y="4199642"/>
              <a:ext cx="3179076" cy="113877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DNA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sequence mapping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(GenASM</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3</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 </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GRIM-Filter</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4</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endParaRPr kumimoji="0" lang="en-US" sz="20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endParaRPr>
            </a:p>
          </p:txBody>
        </p:sp>
        <p:sp>
          <p:nvSpPr>
            <p:cNvPr id="20" name="Freeform: Shape 19">
              <a:extLst>
                <a:ext uri="{FF2B5EF4-FFF2-40B4-BE49-F238E27FC236}">
                  <a16:creationId xmlns:a16="http://schemas.microsoft.com/office/drawing/2014/main" id="{0D73DBE4-7707-0AEE-14A2-2B37E5A3E88C}"/>
                </a:ext>
              </a:extLst>
            </p:cNvPr>
            <p:cNvSpPr/>
            <p:nvPr/>
          </p:nvSpPr>
          <p:spPr>
            <a:xfrm>
              <a:off x="5774167" y="4000439"/>
              <a:ext cx="1057818" cy="584559"/>
            </a:xfrm>
            <a:custGeom>
              <a:avLst/>
              <a:gdLst>
                <a:gd name="connsiteX0" fmla="*/ 0 w 955589"/>
                <a:gd name="connsiteY0" fmla="*/ 0 h 634314"/>
                <a:gd name="connsiteX1" fmla="*/ 955589 w 955589"/>
                <a:gd name="connsiteY1" fmla="*/ 634314 h 634314"/>
              </a:gdLst>
              <a:ahLst/>
              <a:cxnLst>
                <a:cxn ang="0">
                  <a:pos x="connsiteX0" y="connsiteY0"/>
                </a:cxn>
                <a:cxn ang="0">
                  <a:pos x="connsiteX1" y="connsiteY1"/>
                </a:cxn>
              </a:cxnLst>
              <a:rect l="l" t="t" r="r" b="b"/>
              <a:pathLst>
                <a:path w="955589" h="634314">
                  <a:moveTo>
                    <a:pt x="0" y="0"/>
                  </a:moveTo>
                  <a:lnTo>
                    <a:pt x="955589" y="634314"/>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grpSp>
        <p:nvGrpSpPr>
          <p:cNvPr id="21" name="Group 20">
            <a:extLst>
              <a:ext uri="{FF2B5EF4-FFF2-40B4-BE49-F238E27FC236}">
                <a16:creationId xmlns:a16="http://schemas.microsoft.com/office/drawing/2014/main" id="{CEDD0CE4-8D5C-5036-5CE8-74A486677E08}"/>
              </a:ext>
            </a:extLst>
          </p:cNvPr>
          <p:cNvGrpSpPr/>
          <p:nvPr/>
        </p:nvGrpSpPr>
        <p:grpSpPr>
          <a:xfrm>
            <a:off x="4712755" y="3829584"/>
            <a:ext cx="859227" cy="1171775"/>
            <a:chOff x="3420385" y="4013776"/>
            <a:chExt cx="859227" cy="1694371"/>
          </a:xfrm>
        </p:grpSpPr>
        <p:sp>
          <p:nvSpPr>
            <p:cNvPr id="22" name="TextBox 21">
              <a:extLst>
                <a:ext uri="{FF2B5EF4-FFF2-40B4-BE49-F238E27FC236}">
                  <a16:creationId xmlns:a16="http://schemas.microsoft.com/office/drawing/2014/main" id="{E3EF9DAA-C423-4B92-C85C-BE3B2FD79C49}"/>
                </a:ext>
              </a:extLst>
            </p:cNvPr>
            <p:cNvSpPr txBox="1"/>
            <p:nvPr/>
          </p:nvSpPr>
          <p:spPr>
            <a:xfrm>
              <a:off x="3763124" y="4862570"/>
              <a:ext cx="516488" cy="845577"/>
            </a:xfrm>
            <a:prstGeom prst="rect">
              <a:avLst/>
            </a:prstGeom>
            <a:noFill/>
            <a:ln w="28575">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a:t>
              </a:r>
            </a:p>
          </p:txBody>
        </p:sp>
        <p:sp>
          <p:nvSpPr>
            <p:cNvPr id="23" name="Freeform: Shape 23">
              <a:extLst>
                <a:ext uri="{FF2B5EF4-FFF2-40B4-BE49-F238E27FC236}">
                  <a16:creationId xmlns:a16="http://schemas.microsoft.com/office/drawing/2014/main" id="{CC8F04C7-4C7F-8403-B2FD-6B5C13F31CA3}"/>
                </a:ext>
              </a:extLst>
            </p:cNvPr>
            <p:cNvSpPr/>
            <p:nvPr/>
          </p:nvSpPr>
          <p:spPr>
            <a:xfrm flipH="1">
              <a:off x="3420385" y="4013776"/>
              <a:ext cx="533400" cy="1219200"/>
            </a:xfrm>
            <a:custGeom>
              <a:avLst/>
              <a:gdLst>
                <a:gd name="connsiteX0" fmla="*/ 345989 w 345989"/>
                <a:gd name="connsiteY0" fmla="*/ 0 h 1194487"/>
                <a:gd name="connsiteX1" fmla="*/ 0 w 345989"/>
                <a:gd name="connsiteY1" fmla="*/ 1194487 h 1194487"/>
              </a:gdLst>
              <a:ahLst/>
              <a:cxnLst>
                <a:cxn ang="0">
                  <a:pos x="connsiteX0" y="connsiteY0"/>
                </a:cxn>
                <a:cxn ang="0">
                  <a:pos x="connsiteX1" y="connsiteY1"/>
                </a:cxn>
              </a:cxnLst>
              <a:rect l="l" t="t" r="r" b="b"/>
              <a:pathLst>
                <a:path w="345989" h="1194487">
                  <a:moveTo>
                    <a:pt x="345989" y="0"/>
                  </a:moveTo>
                  <a:lnTo>
                    <a:pt x="0" y="1194487"/>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sp>
        <p:nvSpPr>
          <p:cNvPr id="24" name="Content Placeholder 25">
            <a:extLst>
              <a:ext uri="{FF2B5EF4-FFF2-40B4-BE49-F238E27FC236}">
                <a16:creationId xmlns:a16="http://schemas.microsoft.com/office/drawing/2014/main" id="{39909F98-90B3-717F-9031-E9676BF83A25}"/>
              </a:ext>
            </a:extLst>
          </p:cNvPr>
          <p:cNvSpPr>
            <a:spLocks noGrp="1"/>
          </p:cNvSpPr>
          <p:nvPr>
            <p:ph idx="1"/>
          </p:nvPr>
        </p:nvSpPr>
        <p:spPr>
          <a:xfrm>
            <a:off x="34309" y="5021585"/>
            <a:ext cx="9094167" cy="1606775"/>
          </a:xfrm>
        </p:spPr>
        <p:txBody>
          <a:bodyPr>
            <a:noAutofit/>
          </a:bodyPr>
          <a:lstStyle/>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[1] </a:t>
            </a:r>
            <a:r>
              <a:rPr lang="en-US" sz="1050" dirty="0" err="1">
                <a:solidFill>
                  <a:schemeClr val="bg1">
                    <a:lumMod val="75000"/>
                  </a:schemeClr>
                </a:solidFill>
                <a:latin typeface="Gill Sans MT" panose="020B0502020104020203" pitchFamily="34" charset="77"/>
              </a:rPr>
              <a:t>Ahn</a:t>
            </a:r>
            <a:r>
              <a:rPr lang="en-US" sz="1050" dirty="0">
                <a:solidFill>
                  <a:schemeClr val="bg1">
                    <a:lumMod val="75000"/>
                  </a:schemeClr>
                </a:solidFill>
                <a:latin typeface="Gill Sans MT" panose="020B0502020104020203" pitchFamily="34" charset="77"/>
              </a:rPr>
              <a:t>+, “A Scalable Processing-in-Memory Accelerator for Parallel Graph Processing," ISCA, 2015</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[2] </a:t>
            </a:r>
            <a:r>
              <a:rPr lang="en-US" sz="1050" dirty="0" err="1">
                <a:solidFill>
                  <a:schemeClr val="bg1">
                    <a:lumMod val="75000"/>
                  </a:schemeClr>
                </a:solidFill>
                <a:latin typeface="Gill Sans MT" panose="020B0502020104020203" pitchFamily="34" charset="77"/>
              </a:rPr>
              <a:t>Boroumand</a:t>
            </a:r>
            <a:r>
              <a:rPr lang="en-US" sz="1050" dirty="0">
                <a:solidFill>
                  <a:schemeClr val="bg1">
                    <a:lumMod val="75000"/>
                  </a:schemeClr>
                </a:solidFill>
                <a:latin typeface="Gill Sans MT" panose="020B0502020104020203" pitchFamily="34" charset="77"/>
              </a:rPr>
              <a:t>+, "Google Workloads for Consumer Devices: Mitigating Data Movement Bottlenecks,” ASPLOS, 2018</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[3] Cali+, "</a:t>
            </a:r>
            <a:r>
              <a:rPr lang="en-US" sz="1050" dirty="0" err="1">
                <a:solidFill>
                  <a:schemeClr val="bg1">
                    <a:lumMod val="75000"/>
                  </a:schemeClr>
                </a:solidFill>
                <a:latin typeface="Gill Sans MT" panose="020B0502020104020203" pitchFamily="34" charset="77"/>
              </a:rPr>
              <a:t>GenASM</a:t>
            </a:r>
            <a:r>
              <a:rPr lang="en-US" sz="1050" dirty="0">
                <a:solidFill>
                  <a:schemeClr val="bg1">
                    <a:lumMod val="75000"/>
                  </a:schemeClr>
                </a:solidFill>
                <a:latin typeface="Gill Sans MT" panose="020B0502020104020203" pitchFamily="34" charset="77"/>
              </a:rPr>
              <a:t>: A High-Performance, Low-Power Approximate String Matching Acceleration Framework for Genome Sequence Analysis,” MICRO, 2020 </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[4] Kim+, "GRIM-Filter: Fast Seed Location Filtering in DNA Read Mapping Using Processing-in-Memory Technologies,” BMC Genomics, 2018</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[5] Boroumand+, "Polynesia: Enabling High-Performance and Energy-Efficient Hybrid Transactional/Analytical Databases with Hardware/Software Co-Design,” ICDE, 2022</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[6] Fernandez+, “NATSA: A Near-Data Processing Accelerator for Time Series Analysis,” ICCD, 2020</a:t>
            </a:r>
          </a:p>
          <a:p>
            <a:pPr marL="0" indent="0">
              <a:lnSpc>
                <a:spcPct val="100000"/>
              </a:lnSpc>
              <a:spcBef>
                <a:spcPts val="400"/>
              </a:spcBef>
              <a:buNone/>
            </a:pPr>
            <a:endParaRPr lang="en-US" sz="1050" dirty="0">
              <a:solidFill>
                <a:schemeClr val="bg1">
                  <a:lumMod val="75000"/>
                </a:schemeClr>
              </a:solidFill>
              <a:latin typeface="Gill Sans MT" panose="020B0502020104020203" pitchFamily="34" charset="77"/>
            </a:endParaRPr>
          </a:p>
          <a:p>
            <a:pPr marL="0" indent="0">
              <a:lnSpc>
                <a:spcPct val="100000"/>
              </a:lnSpc>
              <a:spcBef>
                <a:spcPts val="400"/>
              </a:spcBef>
              <a:buNone/>
            </a:pPr>
            <a:endParaRPr lang="en-US" sz="1050" dirty="0">
              <a:solidFill>
                <a:schemeClr val="bg1">
                  <a:lumMod val="65000"/>
                </a:schemeClr>
              </a:solidFill>
              <a:latin typeface="Gill Sans MT" panose="020B0502020104020203" pitchFamily="34" charset="77"/>
            </a:endParaRPr>
          </a:p>
        </p:txBody>
      </p:sp>
      <p:grpSp>
        <p:nvGrpSpPr>
          <p:cNvPr id="25" name="Group 24">
            <a:extLst>
              <a:ext uri="{FF2B5EF4-FFF2-40B4-BE49-F238E27FC236}">
                <a16:creationId xmlns:a16="http://schemas.microsoft.com/office/drawing/2014/main" id="{9E5C1E18-84ED-AED8-1F23-360C8A7A2FE7}"/>
              </a:ext>
            </a:extLst>
          </p:cNvPr>
          <p:cNvGrpSpPr/>
          <p:nvPr/>
        </p:nvGrpSpPr>
        <p:grpSpPr>
          <a:xfrm>
            <a:off x="658455" y="2878258"/>
            <a:ext cx="2341103" cy="769441"/>
            <a:chOff x="1297597" y="2475710"/>
            <a:chExt cx="2512403" cy="721143"/>
          </a:xfrm>
        </p:grpSpPr>
        <p:sp>
          <p:nvSpPr>
            <p:cNvPr id="26" name="TextBox 25">
              <a:extLst>
                <a:ext uri="{FF2B5EF4-FFF2-40B4-BE49-F238E27FC236}">
                  <a16:creationId xmlns:a16="http://schemas.microsoft.com/office/drawing/2014/main" id="{2EF64533-F48C-8A9C-7BCB-DFBAD4D656E4}"/>
                </a:ext>
              </a:extLst>
            </p:cNvPr>
            <p:cNvSpPr txBox="1"/>
            <p:nvPr/>
          </p:nvSpPr>
          <p:spPr>
            <a:xfrm>
              <a:off x="1297597" y="2475710"/>
              <a:ext cx="1780850" cy="7211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Databases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(Polynesia</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5</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27" name="Freeform: Shape 16">
              <a:extLst>
                <a:ext uri="{FF2B5EF4-FFF2-40B4-BE49-F238E27FC236}">
                  <a16:creationId xmlns:a16="http://schemas.microsoft.com/office/drawing/2014/main" id="{CDFEDB2B-5B50-54E0-11FB-6DB859221C77}"/>
                </a:ext>
              </a:extLst>
            </p:cNvPr>
            <p:cNvSpPr/>
            <p:nvPr/>
          </p:nvSpPr>
          <p:spPr>
            <a:xfrm flipV="1">
              <a:off x="3048001" y="2771992"/>
              <a:ext cx="761999" cy="42849"/>
            </a:xfrm>
            <a:custGeom>
              <a:avLst/>
              <a:gdLst>
                <a:gd name="connsiteX0" fmla="*/ 848497 w 848497"/>
                <a:gd name="connsiteY0" fmla="*/ 667265 h 667265"/>
                <a:gd name="connsiteX1" fmla="*/ 0 w 848497"/>
                <a:gd name="connsiteY1" fmla="*/ 0 h 667265"/>
              </a:gdLst>
              <a:ahLst/>
              <a:cxnLst>
                <a:cxn ang="0">
                  <a:pos x="connsiteX0" y="connsiteY0"/>
                </a:cxn>
                <a:cxn ang="0">
                  <a:pos x="connsiteX1" y="connsiteY1"/>
                </a:cxn>
              </a:cxnLst>
              <a:rect l="l" t="t" r="r" b="b"/>
              <a:pathLst>
                <a:path w="848497" h="667265">
                  <a:moveTo>
                    <a:pt x="848497" y="667265"/>
                  </a:moveTo>
                  <a:lnTo>
                    <a:pt x="0"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sp>
        <p:nvSpPr>
          <p:cNvPr id="28" name="Slide Number Placeholder 27">
            <a:extLst>
              <a:ext uri="{FF2B5EF4-FFF2-40B4-BE49-F238E27FC236}">
                <a16:creationId xmlns:a16="http://schemas.microsoft.com/office/drawing/2014/main" id="{B9068DC1-1AED-B629-D782-069F9C1ECFC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2400" b="1" i="0" u="none" strike="noStrike" kern="1200" cap="none" spc="0" normalizeH="0" baseline="0" noProof="0" dirty="0">
              <a:ln>
                <a:noFill/>
              </a:ln>
              <a:solidFill>
                <a:srgbClr val="1F497D"/>
              </a:solidFill>
              <a:effectLst/>
              <a:uLnTx/>
              <a:uFillTx/>
              <a:latin typeface="Gill Sans MT"/>
              <a:ea typeface="+mn-ea"/>
              <a:cs typeface="+mn-cs"/>
            </a:endParaRPr>
          </a:p>
        </p:txBody>
      </p:sp>
    </p:spTree>
    <p:extLst>
      <p:ext uri="{BB962C8B-B14F-4D97-AF65-F5344CB8AC3E}">
        <p14:creationId xmlns:p14="http://schemas.microsoft.com/office/powerpoint/2010/main" val="411382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fade">
                                      <p:cBhvr>
                                        <p:cTn id="15" dur="500"/>
                                        <p:tgtEl>
                                          <p:spTgt spid="2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24">
                                            <p:txEl>
                                              <p:pRg st="1" end="1"/>
                                            </p:txEl>
                                          </p:spTgt>
                                        </p:tgtEl>
                                        <p:attrNameLst>
                                          <p:attrName>style.visibility</p:attrName>
                                        </p:attrNameLst>
                                      </p:cBhvr>
                                      <p:to>
                                        <p:strVal val="visible"/>
                                      </p:to>
                                    </p:set>
                                    <p:animEffect transition="in" filter="fade">
                                      <p:cBhvr>
                                        <p:cTn id="23" dur="500"/>
                                        <p:tgtEl>
                                          <p:spTgt spid="2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24">
                                            <p:txEl>
                                              <p:pRg st="2" end="2"/>
                                            </p:txEl>
                                          </p:spTgt>
                                        </p:tgtEl>
                                        <p:attrNameLst>
                                          <p:attrName>style.visibility</p:attrName>
                                        </p:attrNameLst>
                                      </p:cBhvr>
                                      <p:to>
                                        <p:strVal val="visible"/>
                                      </p:to>
                                    </p:set>
                                    <p:animEffect transition="in" filter="fade">
                                      <p:cBhvr>
                                        <p:cTn id="36" dur="500"/>
                                        <p:tgtEl>
                                          <p:spTgt spid="24">
                                            <p:txEl>
                                              <p:pRg st="2" end="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4">
                                            <p:txEl>
                                              <p:pRg st="3" end="3"/>
                                            </p:txEl>
                                          </p:spTgt>
                                        </p:tgtEl>
                                        <p:attrNameLst>
                                          <p:attrName>style.visibility</p:attrName>
                                        </p:attrNameLst>
                                      </p:cBhvr>
                                      <p:to>
                                        <p:strVal val="visible"/>
                                      </p:to>
                                    </p:set>
                                    <p:animEffect transition="in" filter="fade">
                                      <p:cBhvr>
                                        <p:cTn id="39" dur="500"/>
                                        <p:tgtEl>
                                          <p:spTgt spid="24">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nodeType="withEffect">
                                  <p:stCondLst>
                                    <p:cond delay="0"/>
                                  </p:stCondLst>
                                  <p:childTnLst>
                                    <p:set>
                                      <p:cBhvr>
                                        <p:cTn id="46" dur="1" fill="hold">
                                          <p:stCondLst>
                                            <p:cond delay="0"/>
                                          </p:stCondLst>
                                        </p:cTn>
                                        <p:tgtEl>
                                          <p:spTgt spid="24">
                                            <p:txEl>
                                              <p:pRg st="4" end="4"/>
                                            </p:txEl>
                                          </p:spTgt>
                                        </p:tgtEl>
                                        <p:attrNameLst>
                                          <p:attrName>style.visibility</p:attrName>
                                        </p:attrNameLst>
                                      </p:cBhvr>
                                      <p:to>
                                        <p:strVal val="visible"/>
                                      </p:to>
                                    </p:set>
                                    <p:animEffect transition="in" filter="fade">
                                      <p:cBhvr>
                                        <p:cTn id="47" dur="500"/>
                                        <p:tgtEl>
                                          <p:spTgt spid="24">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0" presetClass="entr" presetSubtype="0" fill="hold" nodeType="withEffect">
                                  <p:stCondLst>
                                    <p:cond delay="0"/>
                                  </p:stCondLst>
                                  <p:childTnLst>
                                    <p:set>
                                      <p:cBhvr>
                                        <p:cTn id="54" dur="1" fill="hold">
                                          <p:stCondLst>
                                            <p:cond delay="0"/>
                                          </p:stCondLst>
                                        </p:cTn>
                                        <p:tgtEl>
                                          <p:spTgt spid="24">
                                            <p:txEl>
                                              <p:pRg st="5" end="5"/>
                                            </p:txEl>
                                          </p:spTgt>
                                        </p:tgtEl>
                                        <p:attrNameLst>
                                          <p:attrName>style.visibility</p:attrName>
                                        </p:attrNameLst>
                                      </p:cBhvr>
                                      <p:to>
                                        <p:strVal val="visible"/>
                                      </p:to>
                                    </p:set>
                                    <p:animEffect transition="in" filter="fade">
                                      <p:cBhvr>
                                        <p:cTn id="55" dur="500"/>
                                        <p:tgtEl>
                                          <p:spTgt spid="24">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C3E8E-0D66-4B42-A09B-0EA6C9449CE0}"/>
              </a:ext>
            </a:extLst>
          </p:cNvPr>
          <p:cNvSpPr>
            <a:spLocks noGrp="1"/>
          </p:cNvSpPr>
          <p:nvPr>
            <p:ph type="title"/>
          </p:nvPr>
        </p:nvSpPr>
        <p:spPr/>
        <p:txBody>
          <a:bodyPr/>
          <a:lstStyle/>
          <a:p>
            <a:r>
              <a:rPr lang="en-US" dirty="0"/>
              <a:t>Recent SRC TECHCON Presentation</a:t>
            </a:r>
          </a:p>
        </p:txBody>
      </p:sp>
      <p:sp>
        <p:nvSpPr>
          <p:cNvPr id="3" name="Content Placeholder 2">
            <a:extLst>
              <a:ext uri="{FF2B5EF4-FFF2-40B4-BE49-F238E27FC236}">
                <a16:creationId xmlns:a16="http://schemas.microsoft.com/office/drawing/2014/main" id="{9B6CB1FC-4914-CE40-BC66-64BE3F801B6D}"/>
              </a:ext>
            </a:extLst>
          </p:cNvPr>
          <p:cNvSpPr>
            <a:spLocks noGrp="1"/>
          </p:cNvSpPr>
          <p:nvPr>
            <p:ph idx="1"/>
          </p:nvPr>
        </p:nvSpPr>
        <p:spPr>
          <a:xfrm>
            <a:off x="228600" y="908720"/>
            <a:ext cx="8610600" cy="5123656"/>
          </a:xfrm>
        </p:spPr>
        <p:txBody>
          <a:bodyPr/>
          <a:lstStyle/>
          <a:p>
            <a:pPr marL="0" indent="0">
              <a:buNone/>
            </a:pPr>
            <a:endParaRPr lang="en-US" sz="400" dirty="0"/>
          </a:p>
          <a:p>
            <a:r>
              <a:rPr lang="en-US" sz="2000" dirty="0">
                <a:solidFill>
                  <a:srgbClr val="0000FF"/>
                </a:solidFill>
              </a:rPr>
              <a:t>Dr. Juan Gomez-Luna</a:t>
            </a:r>
          </a:p>
          <a:p>
            <a:pPr lvl="1"/>
            <a:r>
              <a:rPr lang="en-US" sz="1800" dirty="0"/>
              <a:t>Benchmarking Memory-Centric Computing Systems: Analysis of Real Processing-in-Memory Hardware</a:t>
            </a:r>
          </a:p>
          <a:p>
            <a:pPr lvl="1"/>
            <a:r>
              <a:rPr lang="en-US" sz="1800" dirty="0"/>
              <a:t>Based on two major works</a:t>
            </a:r>
          </a:p>
          <a:p>
            <a:pPr lvl="2"/>
            <a:r>
              <a:rPr lang="en-US" sz="1600" dirty="0">
                <a:solidFill>
                  <a:srgbClr val="0000FF"/>
                </a:solidFill>
                <a:hlinkClick r:id="rId2">
                  <a:extLst>
                    <a:ext uri="{A12FA001-AC4F-418D-AE19-62706E023703}">
                      <ahyp:hlinkClr xmlns:ahyp="http://schemas.microsoft.com/office/drawing/2018/hyperlinkcolor" val="tx"/>
                    </a:ext>
                  </a:extLst>
                </a:hlinkClick>
              </a:rPr>
              <a:t>https://arxiv.org/pdf/2105.03814.pdf</a:t>
            </a:r>
            <a:r>
              <a:rPr lang="en-US" sz="1600" dirty="0">
                <a:solidFill>
                  <a:srgbClr val="0000FF"/>
                </a:solidFill>
              </a:rPr>
              <a:t> </a:t>
            </a:r>
          </a:p>
          <a:p>
            <a:pPr lvl="2"/>
            <a:r>
              <a:rPr lang="en-US" sz="1600" dirty="0">
                <a:solidFill>
                  <a:srgbClr val="0000FF"/>
                </a:solidFill>
                <a:hlinkClick r:id="rId3">
                  <a:extLst>
                    <a:ext uri="{A12FA001-AC4F-418D-AE19-62706E023703}">
                      <ahyp:hlinkClr xmlns:ahyp="http://schemas.microsoft.com/office/drawing/2018/hyperlinkcolor" val="tx"/>
                    </a:ext>
                  </a:extLst>
                </a:hlinkClick>
              </a:rPr>
              <a:t>https://arxiv.org/pdf/2207.07886.pdf</a:t>
            </a:r>
            <a:r>
              <a:rPr lang="en-US" sz="1600" dirty="0">
                <a:solidFill>
                  <a:srgbClr val="0000FF"/>
                </a:solidFill>
              </a:rPr>
              <a:t> </a:t>
            </a:r>
          </a:p>
          <a:p>
            <a:pPr lvl="1"/>
            <a:endParaRPr lang="en-US" sz="1800" dirty="0">
              <a:solidFill>
                <a:srgbClr val="7030A0"/>
              </a:solidFill>
            </a:endParaRPr>
          </a:p>
          <a:p>
            <a:endParaRPr lang="en-US" sz="400" dirty="0">
              <a:solidFill>
                <a:srgbClr val="0000FF"/>
              </a:solidFill>
            </a:endParaRPr>
          </a:p>
          <a:p>
            <a:endParaRPr lang="en-US" sz="400" dirty="0">
              <a:solidFill>
                <a:srgbClr val="0000FF"/>
              </a:solidFill>
            </a:endParaRPr>
          </a:p>
          <a:p>
            <a:pPr marL="344487" lvl="1" indent="0">
              <a:buNone/>
            </a:pPr>
            <a:endParaRPr lang="en-US" dirty="0"/>
          </a:p>
        </p:txBody>
      </p:sp>
      <p:sp>
        <p:nvSpPr>
          <p:cNvPr id="4" name="Slide Number Placeholder 3">
            <a:extLst>
              <a:ext uri="{FF2B5EF4-FFF2-40B4-BE49-F238E27FC236}">
                <a16:creationId xmlns:a16="http://schemas.microsoft.com/office/drawing/2014/main" id="{39A137F2-11EA-384B-AE75-DB8ACDDA94B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D8D4B166-DB52-E19C-06F3-08AE7C311AA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940152" y="1821910"/>
            <a:ext cx="1574084" cy="1895122"/>
          </a:xfrm>
          <a:prstGeom prst="rect">
            <a:avLst/>
          </a:prstGeom>
        </p:spPr>
      </p:pic>
      <p:pic>
        <p:nvPicPr>
          <p:cNvPr id="5" name="Picture 4">
            <a:extLst>
              <a:ext uri="{FF2B5EF4-FFF2-40B4-BE49-F238E27FC236}">
                <a16:creationId xmlns:a16="http://schemas.microsoft.com/office/drawing/2014/main" id="{BDAA8BAB-3A1F-51A4-6FE8-11C12BD602DB}"/>
              </a:ext>
            </a:extLst>
          </p:cNvPr>
          <p:cNvPicPr>
            <a:picLocks noChangeAspect="1"/>
          </p:cNvPicPr>
          <p:nvPr/>
        </p:nvPicPr>
        <p:blipFill>
          <a:blip r:embed="rId5"/>
          <a:stretch>
            <a:fillRect/>
          </a:stretch>
        </p:blipFill>
        <p:spPr>
          <a:xfrm>
            <a:off x="0" y="3789040"/>
            <a:ext cx="9144000" cy="2527123"/>
          </a:xfrm>
          <a:prstGeom prst="rect">
            <a:avLst/>
          </a:prstGeom>
        </p:spPr>
      </p:pic>
      <p:sp>
        <p:nvSpPr>
          <p:cNvPr id="6" name="TextBox 5">
            <a:extLst>
              <a:ext uri="{FF2B5EF4-FFF2-40B4-BE49-F238E27FC236}">
                <a16:creationId xmlns:a16="http://schemas.microsoft.com/office/drawing/2014/main" id="{A67BFC93-2FEB-043F-059C-46A5FFAB9787}"/>
              </a:ext>
            </a:extLst>
          </p:cNvPr>
          <p:cNvSpPr txBox="1"/>
          <p:nvPr/>
        </p:nvSpPr>
        <p:spPr>
          <a:xfrm>
            <a:off x="1835696" y="6419364"/>
            <a:ext cx="62424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https://www.youtube.com/watch?v=nphV36SrysA</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8" name="Picture 7">
            <a:extLst>
              <a:ext uri="{FF2B5EF4-FFF2-40B4-BE49-F238E27FC236}">
                <a16:creationId xmlns:a16="http://schemas.microsoft.com/office/drawing/2014/main" id="{C711645F-23A3-68C2-501C-55D24552EF56}"/>
              </a:ext>
            </a:extLst>
          </p:cNvPr>
          <p:cNvPicPr>
            <a:picLocks noChangeAspect="1"/>
          </p:cNvPicPr>
          <p:nvPr/>
        </p:nvPicPr>
        <p:blipFill>
          <a:blip r:embed="rId7"/>
          <a:stretch>
            <a:fillRect/>
          </a:stretch>
        </p:blipFill>
        <p:spPr>
          <a:xfrm>
            <a:off x="4818568" y="4034963"/>
            <a:ext cx="3563888" cy="2437275"/>
          </a:xfrm>
          <a:prstGeom prst="rect">
            <a:avLst/>
          </a:prstGeom>
        </p:spPr>
      </p:pic>
    </p:spTree>
    <p:extLst>
      <p:ext uri="{BB962C8B-B14F-4D97-AF65-F5344CB8AC3E}">
        <p14:creationId xmlns:p14="http://schemas.microsoft.com/office/powerpoint/2010/main" val="205246766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B4B3C-102E-0749-B552-796F5010686A}"/>
              </a:ext>
            </a:extLst>
          </p:cNvPr>
          <p:cNvSpPr>
            <a:spLocks noGrp="1"/>
          </p:cNvSpPr>
          <p:nvPr>
            <p:ph type="title"/>
          </p:nvPr>
        </p:nvSpPr>
        <p:spPr>
          <a:xfrm>
            <a:off x="228600" y="152400"/>
            <a:ext cx="9144000" cy="1066800"/>
          </a:xfrm>
        </p:spPr>
        <p:txBody>
          <a:bodyPr/>
          <a:lstStyle/>
          <a:p>
            <a:r>
              <a:rPr lang="en-US" dirty="0"/>
              <a:t>UPMEM PIM System Summary &amp; Analysis</a:t>
            </a:r>
          </a:p>
        </p:txBody>
      </p:sp>
      <p:sp>
        <p:nvSpPr>
          <p:cNvPr id="3" name="Content Placeholder 2">
            <a:extLst>
              <a:ext uri="{FF2B5EF4-FFF2-40B4-BE49-F238E27FC236}">
                <a16:creationId xmlns:a16="http://schemas.microsoft.com/office/drawing/2014/main" id="{CBBEF26E-87B8-BF44-B23F-EFB5C9479699}"/>
              </a:ext>
            </a:extLst>
          </p:cNvPr>
          <p:cNvSpPr>
            <a:spLocks noGrp="1"/>
          </p:cNvSpPr>
          <p:nvPr>
            <p:ph idx="1"/>
          </p:nvPr>
        </p:nvSpPr>
        <p:spPr/>
        <p:txBody>
          <a:bodyPr/>
          <a:lstStyle/>
          <a:p>
            <a:r>
              <a:rPr lang="en-US" sz="1800" dirty="0"/>
              <a:t>Juan Gomez-Luna, Izzat El Hajj, Ivan Fernandez, Christina </a:t>
            </a:r>
            <a:r>
              <a:rPr lang="en-US" sz="1800" dirty="0" err="1"/>
              <a:t>Giannoula</a:t>
            </a:r>
            <a:r>
              <a:rPr lang="en-US" sz="1800" dirty="0"/>
              <a:t>, Geraldo F. Oliveira,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"Benchmarking Memory-Centric Computing Systems: Analysis of Real Processing-in-Memory Hardware"</a:t>
            </a:r>
            <a:br>
              <a:rPr lang="en-US" sz="1800" dirty="0"/>
            </a:br>
            <a:r>
              <a:rPr lang="en-US" sz="1800" i="1" dirty="0"/>
              <a:t>Invited Paper at </a:t>
            </a:r>
            <a:r>
              <a:rPr lang="en-US" sz="1800" i="1" dirty="0">
                <a:hlinkClick r:id="rId3"/>
              </a:rPr>
              <a:t>Workshop on Computing with Unconventional Technologies</a:t>
            </a:r>
            <a:r>
              <a:rPr lang="en-US" sz="1800" i="1" dirty="0"/>
              <a:t> (</a:t>
            </a:r>
            <a:r>
              <a:rPr lang="en-US" sz="1800" b="1" i="1" dirty="0"/>
              <a:t>CUT</a:t>
            </a:r>
            <a:r>
              <a:rPr lang="en-US" sz="1800" i="1" dirty="0"/>
              <a:t>)</a:t>
            </a:r>
            <a:r>
              <a:rPr lang="en-US" sz="1800" dirty="0"/>
              <a:t>, Virtual, October 2021.</a:t>
            </a:r>
            <a:br>
              <a:rPr lang="en-US" sz="1800" dirty="0"/>
            </a:br>
            <a:r>
              <a:rPr lang="en-US" sz="1800" dirty="0"/>
              <a:t>[</a:t>
            </a:r>
            <a:r>
              <a:rPr lang="en-US" sz="1800" dirty="0">
                <a:hlinkClick r:id="rId4"/>
              </a:rPr>
              <a:t>arXiv version</a:t>
            </a:r>
            <a:r>
              <a:rPr lang="en-US" sz="1800" dirty="0"/>
              <a:t>]</a:t>
            </a:r>
            <a:br>
              <a:rPr lang="en-US" sz="1800" dirty="0"/>
            </a:br>
            <a:r>
              <a:rPr lang="en-US" sz="1800" dirty="0"/>
              <a:t>[</a:t>
            </a:r>
            <a:r>
              <a:rPr lang="en-US" sz="1800" dirty="0">
                <a:hlinkClick r:id="rId5"/>
              </a:rPr>
              <a:t>PrIM Benchmarks Source Code</a:t>
            </a:r>
            <a:r>
              <a:rPr lang="en-US" sz="1800" dirty="0"/>
              <a:t>]</a:t>
            </a:r>
            <a:br>
              <a:rPr lang="en-US" sz="1800" dirty="0"/>
            </a:br>
            <a:r>
              <a:rPr lang="en-US" sz="1800" dirty="0"/>
              <a:t>[</a:t>
            </a:r>
            <a:r>
              <a:rPr lang="en-US" sz="1800" dirty="0">
                <a:hlinkClick r:id="rId6"/>
              </a:rPr>
              <a:t>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(37 minutes)]</a:t>
            </a:r>
            <a:br>
              <a:rPr lang="en-US" sz="1800" dirty="0"/>
            </a:br>
            <a:r>
              <a:rPr lang="en-US" sz="1800" dirty="0"/>
              <a:t>[</a:t>
            </a:r>
            <a:r>
              <a:rPr lang="en-US" sz="1800" dirty="0">
                <a:hlinkClick r:id="rId9"/>
              </a:rPr>
              <a:t>Lightning Talk Video</a:t>
            </a:r>
            <a:r>
              <a:rPr lang="en-US" sz="1800" dirty="0"/>
              <a:t> (3 minutes)]</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3EF8F996-348D-6443-A1C1-C9253E466AD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7CAC91B0-BB0B-4C48-9D6B-CAAE99B4F34C}"/>
              </a:ext>
            </a:extLst>
          </p:cNvPr>
          <p:cNvPicPr>
            <a:picLocks noChangeAspect="1"/>
          </p:cNvPicPr>
          <p:nvPr/>
        </p:nvPicPr>
        <p:blipFill>
          <a:blip r:embed="rId10"/>
          <a:stretch>
            <a:fillRect/>
          </a:stretch>
        </p:blipFill>
        <p:spPr>
          <a:xfrm>
            <a:off x="0" y="4437112"/>
            <a:ext cx="9144000" cy="1879085"/>
          </a:xfrm>
          <a:prstGeom prst="rect">
            <a:avLst/>
          </a:prstGeom>
        </p:spPr>
      </p:pic>
      <p:pic>
        <p:nvPicPr>
          <p:cNvPr id="6" name="Picture 5" descr="safari.png">
            <a:extLst>
              <a:ext uri="{FF2B5EF4-FFF2-40B4-BE49-F238E27FC236}">
                <a16:creationId xmlns:a16="http://schemas.microsoft.com/office/drawing/2014/main" id="{34EE5AF2-7E96-6DBA-A7FE-C4D4F35B668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93855141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a:bodyPr>
          <a:lstStyle/>
          <a:p>
            <a:r>
              <a:rPr lang="en-US" sz="3600" dirty="0"/>
              <a:t>Understanding a Modern PIM Architecture</a:t>
            </a:r>
          </a:p>
        </p:txBody>
      </p:sp>
      <p:pic>
        <p:nvPicPr>
          <p:cNvPr id="3" name="Picture 2">
            <a:extLst>
              <a:ext uri="{FF2B5EF4-FFF2-40B4-BE49-F238E27FC236}">
                <a16:creationId xmlns:a16="http://schemas.microsoft.com/office/drawing/2014/main" id="{5AE2DC3F-D55F-A442-8922-084467A414D2}"/>
              </a:ext>
            </a:extLst>
          </p:cNvPr>
          <p:cNvPicPr>
            <a:picLocks noChangeAspect="1"/>
          </p:cNvPicPr>
          <p:nvPr/>
        </p:nvPicPr>
        <p:blipFill>
          <a:blip r:embed="rId3"/>
          <a:stretch>
            <a:fillRect/>
          </a:stretch>
        </p:blipFill>
        <p:spPr>
          <a:xfrm>
            <a:off x="0" y="1268760"/>
            <a:ext cx="9144000" cy="4033049"/>
          </a:xfrm>
          <a:prstGeom prst="rect">
            <a:avLst/>
          </a:prstGeom>
        </p:spPr>
      </p:pic>
      <p:sp>
        <p:nvSpPr>
          <p:cNvPr id="5" name="Subtitle 1">
            <a:extLst>
              <a:ext uri="{FF2B5EF4-FFF2-40B4-BE49-F238E27FC236}">
                <a16:creationId xmlns:a16="http://schemas.microsoft.com/office/drawing/2014/main" id="{CB9DA8F8-FC8B-B715-1A5B-06010ACBBBEC}"/>
              </a:ext>
            </a:extLst>
          </p:cNvPr>
          <p:cNvSpPr txBox="1">
            <a:spLocks/>
          </p:cNvSpPr>
          <p:nvPr/>
        </p:nvSpPr>
        <p:spPr>
          <a:xfrm>
            <a:off x="1106731" y="5525569"/>
            <a:ext cx="6858000" cy="803991"/>
          </a:xfrm>
          <a:prstGeom prst="rect">
            <a:avLst/>
          </a:prstGeom>
        </p:spPr>
        <p:txBody>
          <a:bodyPr vert="horz" lIns="91440" tIns="45720" rIns="91440" bIns="45720" rtlCol="0">
            <a:normAutofit/>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https://arxiv.org/pdf/2105.03814.pdf</a:t>
            </a:r>
            <a:endParaRPr kumimoji="0" lang="en-US" sz="2000" b="1"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https://github.com/CMU-SAFARI/prim-benchmarks</a:t>
            </a:r>
            <a:endPar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00539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1322C-BB72-CE42-B0AA-57E423944272}"/>
              </a:ext>
            </a:extLst>
          </p:cNvPr>
          <p:cNvSpPr>
            <a:spLocks noGrp="1"/>
          </p:cNvSpPr>
          <p:nvPr>
            <p:ph type="title"/>
          </p:nvPr>
        </p:nvSpPr>
        <p:spPr/>
        <p:txBody>
          <a:bodyPr>
            <a:normAutofit fontScale="90000"/>
          </a:bodyPr>
          <a:lstStyle/>
          <a:p>
            <a:r>
              <a:rPr lang="en-US" dirty="0" err="1"/>
              <a:t>PrIM</a:t>
            </a:r>
            <a:r>
              <a:rPr lang="en-US" dirty="0"/>
              <a:t> Benchmarks: Application Domains</a:t>
            </a:r>
          </a:p>
        </p:txBody>
      </p:sp>
      <p:graphicFrame>
        <p:nvGraphicFramePr>
          <p:cNvPr id="7" name="Content Placeholder 6">
            <a:extLst>
              <a:ext uri="{FF2B5EF4-FFF2-40B4-BE49-F238E27FC236}">
                <a16:creationId xmlns:a16="http://schemas.microsoft.com/office/drawing/2014/main" id="{D42219D4-777D-6E42-9BED-8AB0204C0E42}"/>
              </a:ext>
            </a:extLst>
          </p:cNvPr>
          <p:cNvGraphicFramePr>
            <a:graphicFrameLocks noGrp="1"/>
          </p:cNvGraphicFramePr>
          <p:nvPr>
            <p:ph idx="1"/>
          </p:nvPr>
        </p:nvGraphicFramePr>
        <p:xfrm>
          <a:off x="168275" y="936626"/>
          <a:ext cx="8894763" cy="5431517"/>
        </p:xfrm>
        <a:graphic>
          <a:graphicData uri="http://schemas.openxmlformats.org/drawingml/2006/table">
            <a:tbl>
              <a:tblPr firstRow="1" bandRow="1">
                <a:tableStyleId>{9DCAF9ED-07DC-4A11-8D7F-57B35C25682E}</a:tableStyleId>
              </a:tblPr>
              <a:tblGrid>
                <a:gridCol w="2964921">
                  <a:extLst>
                    <a:ext uri="{9D8B030D-6E8A-4147-A177-3AD203B41FA5}">
                      <a16:colId xmlns:a16="http://schemas.microsoft.com/office/drawing/2014/main" val="1839206127"/>
                    </a:ext>
                  </a:extLst>
                </a:gridCol>
                <a:gridCol w="4165675">
                  <a:extLst>
                    <a:ext uri="{9D8B030D-6E8A-4147-A177-3AD203B41FA5}">
                      <a16:colId xmlns:a16="http://schemas.microsoft.com/office/drawing/2014/main" val="3573282612"/>
                    </a:ext>
                  </a:extLst>
                </a:gridCol>
                <a:gridCol w="1764167">
                  <a:extLst>
                    <a:ext uri="{9D8B030D-6E8A-4147-A177-3AD203B41FA5}">
                      <a16:colId xmlns:a16="http://schemas.microsoft.com/office/drawing/2014/main" val="362133022"/>
                    </a:ext>
                  </a:extLst>
                </a:gridCol>
              </a:tblGrid>
              <a:tr h="319501">
                <a:tc>
                  <a:txBody>
                    <a:bodyPr/>
                    <a:lstStyle/>
                    <a:p>
                      <a:r>
                        <a:rPr lang="en-US" sz="1400" dirty="0">
                          <a:latin typeface="Candara" panose="020E0502030303020204" pitchFamily="34" charset="0"/>
                        </a:rPr>
                        <a:t>Domain</a:t>
                      </a:r>
                      <a:endParaRPr lang="en-US" sz="1400" dirty="0">
                        <a:solidFill>
                          <a:schemeClr val="bg1"/>
                        </a:solidFill>
                        <a:latin typeface="Candara" panose="020E0502030303020204" pitchFamily="34" charset="0"/>
                      </a:endParaRPr>
                    </a:p>
                  </a:txBody>
                  <a:tcPr/>
                </a:tc>
                <a:tc>
                  <a:txBody>
                    <a:bodyPr/>
                    <a:lstStyle/>
                    <a:p>
                      <a:r>
                        <a:rPr lang="en-US" sz="1400" dirty="0">
                          <a:latin typeface="Candara" panose="020E0502030303020204" pitchFamily="34" charset="0"/>
                        </a:rPr>
                        <a:t>Benchmark</a:t>
                      </a:r>
                      <a:endParaRPr lang="en-US" sz="1400" dirty="0">
                        <a:solidFill>
                          <a:schemeClr val="bg1"/>
                        </a:solidFill>
                        <a:latin typeface="Candara" panose="020E0502030303020204" pitchFamily="34" charset="0"/>
                      </a:endParaRPr>
                    </a:p>
                  </a:txBody>
                  <a:tcPr/>
                </a:tc>
                <a:tc>
                  <a:txBody>
                    <a:bodyPr/>
                    <a:lstStyle/>
                    <a:p>
                      <a:r>
                        <a:rPr lang="en-US" sz="1400" dirty="0">
                          <a:latin typeface="Candara" panose="020E0502030303020204" pitchFamily="34" charset="0"/>
                        </a:rPr>
                        <a:t>Short name</a:t>
                      </a:r>
                      <a:endParaRPr lang="en-US" sz="1400" dirty="0">
                        <a:solidFill>
                          <a:schemeClr val="bg1"/>
                        </a:solidFill>
                        <a:latin typeface="Candara" panose="020E0502030303020204" pitchFamily="34" charset="0"/>
                      </a:endParaRPr>
                    </a:p>
                  </a:txBody>
                  <a:tcPr/>
                </a:tc>
                <a:extLst>
                  <a:ext uri="{0D108BD9-81ED-4DB2-BD59-A6C34878D82A}">
                    <a16:rowId xmlns:a16="http://schemas.microsoft.com/office/drawing/2014/main" val="2894804337"/>
                  </a:ext>
                </a:extLst>
              </a:tr>
              <a:tr h="319501">
                <a:tc rowSpan="2">
                  <a:txBody>
                    <a:bodyPr/>
                    <a:lstStyle/>
                    <a:p>
                      <a:r>
                        <a:rPr lang="en-US" sz="1400" dirty="0">
                          <a:latin typeface="Candara" panose="020E0502030303020204" pitchFamily="34" charset="0"/>
                        </a:rPr>
                        <a:t>Dense linear algebra</a:t>
                      </a:r>
                    </a:p>
                  </a:txBody>
                  <a:tcPr anchor="ctr"/>
                </a:tc>
                <a:tc>
                  <a:txBody>
                    <a:bodyPr/>
                    <a:lstStyle/>
                    <a:p>
                      <a:r>
                        <a:rPr lang="en-US" sz="1400" dirty="0">
                          <a:latin typeface="Candara" panose="020E0502030303020204" pitchFamily="34" charset="0"/>
                        </a:rPr>
                        <a:t>Vector Addition</a:t>
                      </a:r>
                    </a:p>
                  </a:txBody>
                  <a:tcPr/>
                </a:tc>
                <a:tc>
                  <a:txBody>
                    <a:bodyPr/>
                    <a:lstStyle/>
                    <a:p>
                      <a:r>
                        <a:rPr lang="en-US" sz="1400" dirty="0">
                          <a:latin typeface="Candara" panose="020E0502030303020204" pitchFamily="34" charset="0"/>
                        </a:rPr>
                        <a:t>VA</a:t>
                      </a:r>
                    </a:p>
                  </a:txBody>
                  <a:tcPr/>
                </a:tc>
                <a:extLst>
                  <a:ext uri="{0D108BD9-81ED-4DB2-BD59-A6C34878D82A}">
                    <a16:rowId xmlns:a16="http://schemas.microsoft.com/office/drawing/2014/main" val="4290190206"/>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Matrix-Vector Multiply</a:t>
                      </a:r>
                    </a:p>
                  </a:txBody>
                  <a:tcPr/>
                </a:tc>
                <a:tc>
                  <a:txBody>
                    <a:bodyPr/>
                    <a:lstStyle/>
                    <a:p>
                      <a:r>
                        <a:rPr lang="en-US" sz="1400" dirty="0">
                          <a:latin typeface="Candara" panose="020E0502030303020204" pitchFamily="34" charset="0"/>
                        </a:rPr>
                        <a:t>GEMV</a:t>
                      </a:r>
                    </a:p>
                  </a:txBody>
                  <a:tcPr/>
                </a:tc>
                <a:extLst>
                  <a:ext uri="{0D108BD9-81ED-4DB2-BD59-A6C34878D82A}">
                    <a16:rowId xmlns:a16="http://schemas.microsoft.com/office/drawing/2014/main" val="1965124206"/>
                  </a:ext>
                </a:extLst>
              </a:tr>
              <a:tr h="319501">
                <a:tc>
                  <a:txBody>
                    <a:bodyPr/>
                    <a:lstStyle/>
                    <a:p>
                      <a:r>
                        <a:rPr lang="en-US" sz="1400" dirty="0">
                          <a:latin typeface="Candara" panose="020E0502030303020204" pitchFamily="34" charset="0"/>
                        </a:rPr>
                        <a:t>Sparse linear algebra</a:t>
                      </a:r>
                    </a:p>
                  </a:txBody>
                  <a:tcPr/>
                </a:tc>
                <a:tc>
                  <a:txBody>
                    <a:bodyPr/>
                    <a:lstStyle/>
                    <a:p>
                      <a:r>
                        <a:rPr lang="en-US" sz="1400" dirty="0">
                          <a:latin typeface="Candara" panose="020E0502030303020204" pitchFamily="34" charset="0"/>
                        </a:rPr>
                        <a:t>Sparse Matrix-Vector Multiply</a:t>
                      </a:r>
                    </a:p>
                  </a:txBody>
                  <a:tcPr/>
                </a:tc>
                <a:tc>
                  <a:txBody>
                    <a:bodyPr/>
                    <a:lstStyle/>
                    <a:p>
                      <a:r>
                        <a:rPr lang="en-US" sz="1400" dirty="0" err="1">
                          <a:latin typeface="Candara" panose="020E0502030303020204" pitchFamily="34" charset="0"/>
                        </a:rPr>
                        <a:t>SpMV</a:t>
                      </a:r>
                      <a:endParaRPr lang="en-US" sz="1400" dirty="0">
                        <a:latin typeface="Candara" panose="020E0502030303020204" pitchFamily="34" charset="0"/>
                      </a:endParaRPr>
                    </a:p>
                  </a:txBody>
                  <a:tcPr/>
                </a:tc>
                <a:extLst>
                  <a:ext uri="{0D108BD9-81ED-4DB2-BD59-A6C34878D82A}">
                    <a16:rowId xmlns:a16="http://schemas.microsoft.com/office/drawing/2014/main" val="2511201907"/>
                  </a:ext>
                </a:extLst>
              </a:tr>
              <a:tr h="319501">
                <a:tc rowSpan="2">
                  <a:txBody>
                    <a:bodyPr/>
                    <a:lstStyle/>
                    <a:p>
                      <a:r>
                        <a:rPr lang="en-US" sz="1400" dirty="0">
                          <a:latin typeface="Candara" panose="020E0502030303020204" pitchFamily="34" charset="0"/>
                        </a:rPr>
                        <a:t>Databases</a:t>
                      </a:r>
                    </a:p>
                  </a:txBody>
                  <a:tcPr anchor="ctr"/>
                </a:tc>
                <a:tc>
                  <a:txBody>
                    <a:bodyPr/>
                    <a:lstStyle/>
                    <a:p>
                      <a:r>
                        <a:rPr lang="en-US" sz="1400" dirty="0">
                          <a:latin typeface="Candara" panose="020E0502030303020204" pitchFamily="34" charset="0"/>
                        </a:rPr>
                        <a:t>Select</a:t>
                      </a:r>
                    </a:p>
                  </a:txBody>
                  <a:tcPr/>
                </a:tc>
                <a:tc>
                  <a:txBody>
                    <a:bodyPr/>
                    <a:lstStyle/>
                    <a:p>
                      <a:r>
                        <a:rPr lang="en-US" sz="1400" dirty="0">
                          <a:latin typeface="Candara" panose="020E0502030303020204" pitchFamily="34" charset="0"/>
                        </a:rPr>
                        <a:t>SEL</a:t>
                      </a:r>
                    </a:p>
                  </a:txBody>
                  <a:tcPr/>
                </a:tc>
                <a:extLst>
                  <a:ext uri="{0D108BD9-81ED-4DB2-BD59-A6C34878D82A}">
                    <a16:rowId xmlns:a16="http://schemas.microsoft.com/office/drawing/2014/main" val="308234675"/>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Unique</a:t>
                      </a:r>
                    </a:p>
                  </a:txBody>
                  <a:tcPr/>
                </a:tc>
                <a:tc>
                  <a:txBody>
                    <a:bodyPr/>
                    <a:lstStyle/>
                    <a:p>
                      <a:r>
                        <a:rPr lang="en-US" sz="1400" dirty="0">
                          <a:latin typeface="Candara" panose="020E0502030303020204" pitchFamily="34" charset="0"/>
                        </a:rPr>
                        <a:t>UNI</a:t>
                      </a:r>
                    </a:p>
                  </a:txBody>
                  <a:tcPr/>
                </a:tc>
                <a:extLst>
                  <a:ext uri="{0D108BD9-81ED-4DB2-BD59-A6C34878D82A}">
                    <a16:rowId xmlns:a16="http://schemas.microsoft.com/office/drawing/2014/main" val="1298232571"/>
                  </a:ext>
                </a:extLst>
              </a:tr>
              <a:tr h="319501">
                <a:tc rowSpan="2">
                  <a:txBody>
                    <a:bodyPr/>
                    <a:lstStyle/>
                    <a:p>
                      <a:r>
                        <a:rPr lang="en-US" sz="1400" dirty="0">
                          <a:latin typeface="Candara" panose="020E0502030303020204" pitchFamily="34" charset="0"/>
                        </a:rPr>
                        <a:t>Data analytics</a:t>
                      </a:r>
                    </a:p>
                  </a:txBody>
                  <a:tcPr anchor="ctr"/>
                </a:tc>
                <a:tc>
                  <a:txBody>
                    <a:bodyPr/>
                    <a:lstStyle/>
                    <a:p>
                      <a:r>
                        <a:rPr lang="en-US" sz="1400" dirty="0">
                          <a:latin typeface="Candara" panose="020E0502030303020204" pitchFamily="34" charset="0"/>
                        </a:rPr>
                        <a:t>Binary Search</a:t>
                      </a:r>
                    </a:p>
                  </a:txBody>
                  <a:tcPr/>
                </a:tc>
                <a:tc>
                  <a:txBody>
                    <a:bodyPr/>
                    <a:lstStyle/>
                    <a:p>
                      <a:r>
                        <a:rPr lang="en-US" sz="1400" dirty="0">
                          <a:latin typeface="Candara" panose="020E0502030303020204" pitchFamily="34" charset="0"/>
                        </a:rPr>
                        <a:t>BS</a:t>
                      </a:r>
                    </a:p>
                  </a:txBody>
                  <a:tcPr/>
                </a:tc>
                <a:extLst>
                  <a:ext uri="{0D108BD9-81ED-4DB2-BD59-A6C34878D82A}">
                    <a16:rowId xmlns:a16="http://schemas.microsoft.com/office/drawing/2014/main" val="565451127"/>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Time Series Analysis</a:t>
                      </a:r>
                    </a:p>
                  </a:txBody>
                  <a:tcPr/>
                </a:tc>
                <a:tc>
                  <a:txBody>
                    <a:bodyPr/>
                    <a:lstStyle/>
                    <a:p>
                      <a:r>
                        <a:rPr lang="en-US" sz="1400" dirty="0">
                          <a:latin typeface="Candara" panose="020E0502030303020204" pitchFamily="34" charset="0"/>
                        </a:rPr>
                        <a:t>TS</a:t>
                      </a:r>
                    </a:p>
                  </a:txBody>
                  <a:tcPr/>
                </a:tc>
                <a:extLst>
                  <a:ext uri="{0D108BD9-81ED-4DB2-BD59-A6C34878D82A}">
                    <a16:rowId xmlns:a16="http://schemas.microsoft.com/office/drawing/2014/main" val="387008381"/>
                  </a:ext>
                </a:extLst>
              </a:tr>
              <a:tr h="319501">
                <a:tc>
                  <a:txBody>
                    <a:bodyPr/>
                    <a:lstStyle/>
                    <a:p>
                      <a:r>
                        <a:rPr lang="en-US" sz="1400" dirty="0">
                          <a:latin typeface="Candara" panose="020E0502030303020204" pitchFamily="34" charset="0"/>
                        </a:rPr>
                        <a:t>Graph processing</a:t>
                      </a:r>
                    </a:p>
                  </a:txBody>
                  <a:tcPr/>
                </a:tc>
                <a:tc>
                  <a:txBody>
                    <a:bodyPr/>
                    <a:lstStyle/>
                    <a:p>
                      <a:r>
                        <a:rPr lang="en-US" sz="1400" dirty="0">
                          <a:latin typeface="Candara" panose="020E0502030303020204" pitchFamily="34" charset="0"/>
                        </a:rPr>
                        <a:t>Breadth-First Search</a:t>
                      </a:r>
                    </a:p>
                  </a:txBody>
                  <a:tcPr/>
                </a:tc>
                <a:tc>
                  <a:txBody>
                    <a:bodyPr/>
                    <a:lstStyle/>
                    <a:p>
                      <a:r>
                        <a:rPr lang="en-US" sz="1400" dirty="0">
                          <a:latin typeface="Candara" panose="020E0502030303020204" pitchFamily="34" charset="0"/>
                        </a:rPr>
                        <a:t>BFS</a:t>
                      </a:r>
                    </a:p>
                  </a:txBody>
                  <a:tcPr/>
                </a:tc>
                <a:extLst>
                  <a:ext uri="{0D108BD9-81ED-4DB2-BD59-A6C34878D82A}">
                    <a16:rowId xmlns:a16="http://schemas.microsoft.com/office/drawing/2014/main" val="3987081438"/>
                  </a:ext>
                </a:extLst>
              </a:tr>
              <a:tr h="319501">
                <a:tc>
                  <a:txBody>
                    <a:bodyPr/>
                    <a:lstStyle/>
                    <a:p>
                      <a:r>
                        <a:rPr lang="en-US" sz="1400" dirty="0">
                          <a:latin typeface="Candara" panose="020E0502030303020204" pitchFamily="34" charset="0"/>
                        </a:rPr>
                        <a:t>Neural networks</a:t>
                      </a:r>
                    </a:p>
                  </a:txBody>
                  <a:tcPr/>
                </a:tc>
                <a:tc>
                  <a:txBody>
                    <a:bodyPr/>
                    <a:lstStyle/>
                    <a:p>
                      <a:r>
                        <a:rPr lang="en-US" sz="1400" dirty="0">
                          <a:latin typeface="Candara" panose="020E0502030303020204" pitchFamily="34" charset="0"/>
                        </a:rPr>
                        <a:t>Multilayer Perceptron</a:t>
                      </a:r>
                    </a:p>
                  </a:txBody>
                  <a:tcPr/>
                </a:tc>
                <a:tc>
                  <a:txBody>
                    <a:bodyPr/>
                    <a:lstStyle/>
                    <a:p>
                      <a:r>
                        <a:rPr lang="en-US" sz="1400" dirty="0">
                          <a:latin typeface="Candara" panose="020E0502030303020204" pitchFamily="34" charset="0"/>
                        </a:rPr>
                        <a:t>MLP</a:t>
                      </a:r>
                    </a:p>
                  </a:txBody>
                  <a:tcPr/>
                </a:tc>
                <a:extLst>
                  <a:ext uri="{0D108BD9-81ED-4DB2-BD59-A6C34878D82A}">
                    <a16:rowId xmlns:a16="http://schemas.microsoft.com/office/drawing/2014/main" val="1924520618"/>
                  </a:ext>
                </a:extLst>
              </a:tr>
              <a:tr h="319501">
                <a:tc>
                  <a:txBody>
                    <a:bodyPr/>
                    <a:lstStyle/>
                    <a:p>
                      <a:r>
                        <a:rPr lang="en-US" sz="1400" dirty="0">
                          <a:latin typeface="Candara" panose="020E0502030303020204" pitchFamily="34" charset="0"/>
                        </a:rPr>
                        <a:t>Bioinformatics</a:t>
                      </a:r>
                    </a:p>
                  </a:txBody>
                  <a:tcPr/>
                </a:tc>
                <a:tc>
                  <a:txBody>
                    <a:bodyPr/>
                    <a:lstStyle/>
                    <a:p>
                      <a:r>
                        <a:rPr lang="en-US" sz="1400" dirty="0">
                          <a:latin typeface="Candara" panose="020E0502030303020204" pitchFamily="34" charset="0"/>
                        </a:rPr>
                        <a:t>Needleman-Wunsch</a:t>
                      </a:r>
                    </a:p>
                  </a:txBody>
                  <a:tcPr/>
                </a:tc>
                <a:tc>
                  <a:txBody>
                    <a:bodyPr/>
                    <a:lstStyle/>
                    <a:p>
                      <a:r>
                        <a:rPr lang="en-US" sz="1400" dirty="0">
                          <a:latin typeface="Candara" panose="020E0502030303020204" pitchFamily="34" charset="0"/>
                        </a:rPr>
                        <a:t>NW</a:t>
                      </a:r>
                    </a:p>
                  </a:txBody>
                  <a:tcPr/>
                </a:tc>
                <a:extLst>
                  <a:ext uri="{0D108BD9-81ED-4DB2-BD59-A6C34878D82A}">
                    <a16:rowId xmlns:a16="http://schemas.microsoft.com/office/drawing/2014/main" val="3592205944"/>
                  </a:ext>
                </a:extLst>
              </a:tr>
              <a:tr h="319501">
                <a:tc rowSpan="2">
                  <a:txBody>
                    <a:bodyPr/>
                    <a:lstStyle/>
                    <a:p>
                      <a:r>
                        <a:rPr lang="en-US" sz="1400" dirty="0">
                          <a:latin typeface="Candara" panose="020E0502030303020204" pitchFamily="34" charset="0"/>
                        </a:rPr>
                        <a:t>Image processing</a:t>
                      </a:r>
                    </a:p>
                  </a:txBody>
                  <a:tcPr anchor="ctr"/>
                </a:tc>
                <a:tc>
                  <a:txBody>
                    <a:bodyPr/>
                    <a:lstStyle/>
                    <a:p>
                      <a:r>
                        <a:rPr lang="en-US" sz="1400" dirty="0">
                          <a:latin typeface="Candara" panose="020E0502030303020204" pitchFamily="34" charset="0"/>
                        </a:rPr>
                        <a:t>Image histogram (short)</a:t>
                      </a:r>
                    </a:p>
                  </a:txBody>
                  <a:tcPr/>
                </a:tc>
                <a:tc>
                  <a:txBody>
                    <a:bodyPr/>
                    <a:lstStyle/>
                    <a:p>
                      <a:r>
                        <a:rPr lang="en-US" sz="1400" dirty="0">
                          <a:latin typeface="Candara" panose="020E0502030303020204" pitchFamily="34" charset="0"/>
                        </a:rPr>
                        <a:t>HST-S</a:t>
                      </a:r>
                    </a:p>
                  </a:txBody>
                  <a:tcPr/>
                </a:tc>
                <a:extLst>
                  <a:ext uri="{0D108BD9-81ED-4DB2-BD59-A6C34878D82A}">
                    <a16:rowId xmlns:a16="http://schemas.microsoft.com/office/drawing/2014/main" val="3167293920"/>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Image histogram (large)</a:t>
                      </a:r>
                    </a:p>
                  </a:txBody>
                  <a:tcPr/>
                </a:tc>
                <a:tc>
                  <a:txBody>
                    <a:bodyPr/>
                    <a:lstStyle/>
                    <a:p>
                      <a:r>
                        <a:rPr lang="en-US" sz="1400" dirty="0">
                          <a:latin typeface="Candara" panose="020E0502030303020204" pitchFamily="34" charset="0"/>
                        </a:rPr>
                        <a:t>HST-L</a:t>
                      </a:r>
                    </a:p>
                  </a:txBody>
                  <a:tcPr/>
                </a:tc>
                <a:extLst>
                  <a:ext uri="{0D108BD9-81ED-4DB2-BD59-A6C34878D82A}">
                    <a16:rowId xmlns:a16="http://schemas.microsoft.com/office/drawing/2014/main" val="1732467408"/>
                  </a:ext>
                </a:extLst>
              </a:tr>
              <a:tr h="319501">
                <a:tc rowSpan="4">
                  <a:txBody>
                    <a:bodyPr/>
                    <a:lstStyle/>
                    <a:p>
                      <a:r>
                        <a:rPr lang="en-US" sz="1400" dirty="0">
                          <a:latin typeface="Candara" panose="020E0502030303020204" pitchFamily="34" charset="0"/>
                        </a:rPr>
                        <a:t>Parallel primitives</a:t>
                      </a:r>
                    </a:p>
                  </a:txBody>
                  <a:tcPr anchor="ctr"/>
                </a:tc>
                <a:tc>
                  <a:txBody>
                    <a:bodyPr/>
                    <a:lstStyle/>
                    <a:p>
                      <a:r>
                        <a:rPr lang="en-US" sz="1400" dirty="0">
                          <a:latin typeface="Candara" panose="020E0502030303020204" pitchFamily="34" charset="0"/>
                        </a:rPr>
                        <a:t>Reduction</a:t>
                      </a:r>
                    </a:p>
                  </a:txBody>
                  <a:tcPr/>
                </a:tc>
                <a:tc>
                  <a:txBody>
                    <a:bodyPr/>
                    <a:lstStyle/>
                    <a:p>
                      <a:r>
                        <a:rPr lang="en-US" sz="1400" dirty="0">
                          <a:latin typeface="Candara" panose="020E0502030303020204" pitchFamily="34" charset="0"/>
                        </a:rPr>
                        <a:t>RED</a:t>
                      </a:r>
                    </a:p>
                  </a:txBody>
                  <a:tcPr/>
                </a:tc>
                <a:extLst>
                  <a:ext uri="{0D108BD9-81ED-4DB2-BD59-A6C34878D82A}">
                    <a16:rowId xmlns:a16="http://schemas.microsoft.com/office/drawing/2014/main" val="1318272034"/>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Prefix sum (scan-scan-add)</a:t>
                      </a:r>
                    </a:p>
                  </a:txBody>
                  <a:tcPr/>
                </a:tc>
                <a:tc>
                  <a:txBody>
                    <a:bodyPr/>
                    <a:lstStyle/>
                    <a:p>
                      <a:r>
                        <a:rPr lang="en-US" sz="1400" dirty="0">
                          <a:latin typeface="Candara" panose="020E0502030303020204" pitchFamily="34" charset="0"/>
                        </a:rPr>
                        <a:t>SCAN-SSA</a:t>
                      </a:r>
                    </a:p>
                  </a:txBody>
                  <a:tcPr/>
                </a:tc>
                <a:extLst>
                  <a:ext uri="{0D108BD9-81ED-4DB2-BD59-A6C34878D82A}">
                    <a16:rowId xmlns:a16="http://schemas.microsoft.com/office/drawing/2014/main" val="2004235633"/>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Prefix sum (reduce-scan-scan)</a:t>
                      </a:r>
                    </a:p>
                  </a:txBody>
                  <a:tcPr/>
                </a:tc>
                <a:tc>
                  <a:txBody>
                    <a:bodyPr/>
                    <a:lstStyle/>
                    <a:p>
                      <a:r>
                        <a:rPr lang="en-US" sz="1400" dirty="0">
                          <a:latin typeface="Candara" panose="020E0502030303020204" pitchFamily="34" charset="0"/>
                        </a:rPr>
                        <a:t>SCAN-RSS</a:t>
                      </a:r>
                    </a:p>
                  </a:txBody>
                  <a:tcPr/>
                </a:tc>
                <a:extLst>
                  <a:ext uri="{0D108BD9-81ED-4DB2-BD59-A6C34878D82A}">
                    <a16:rowId xmlns:a16="http://schemas.microsoft.com/office/drawing/2014/main" val="82245761"/>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Matrix transposition</a:t>
                      </a:r>
                    </a:p>
                  </a:txBody>
                  <a:tcPr/>
                </a:tc>
                <a:tc>
                  <a:txBody>
                    <a:bodyPr/>
                    <a:lstStyle/>
                    <a:p>
                      <a:r>
                        <a:rPr lang="en-US" sz="1400" dirty="0">
                          <a:latin typeface="Candara" panose="020E0502030303020204" pitchFamily="34" charset="0"/>
                        </a:rPr>
                        <a:t>TRNS</a:t>
                      </a:r>
                    </a:p>
                  </a:txBody>
                  <a:tcPr/>
                </a:tc>
                <a:extLst>
                  <a:ext uri="{0D108BD9-81ED-4DB2-BD59-A6C34878D82A}">
                    <a16:rowId xmlns:a16="http://schemas.microsoft.com/office/drawing/2014/main" val="3173461368"/>
                  </a:ext>
                </a:extLst>
              </a:tr>
            </a:tbl>
          </a:graphicData>
        </a:graphic>
      </p:graphicFrame>
    </p:spTree>
    <p:extLst>
      <p:ext uri="{BB962C8B-B14F-4D97-AF65-F5344CB8AC3E}">
        <p14:creationId xmlns:p14="http://schemas.microsoft.com/office/powerpoint/2010/main" val="18992721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fontScale="90000"/>
          </a:bodyPr>
          <a:lstStyle/>
          <a:p>
            <a:r>
              <a:rPr lang="en-US" dirty="0" err="1"/>
              <a:t>PrIM</a:t>
            </a:r>
            <a:r>
              <a:rPr lang="en-US" dirty="0"/>
              <a:t> Benchmarks are Open Source</a:t>
            </a:r>
          </a:p>
        </p:txBody>
      </p:sp>
      <p:sp>
        <p:nvSpPr>
          <p:cNvPr id="3" name="Content Placeholder 2">
            <a:extLst>
              <a:ext uri="{FF2B5EF4-FFF2-40B4-BE49-F238E27FC236}">
                <a16:creationId xmlns:a16="http://schemas.microsoft.com/office/drawing/2014/main" id="{3A69F76A-5B3C-E64B-A07F-5EB4408B21C9}"/>
              </a:ext>
            </a:extLst>
          </p:cNvPr>
          <p:cNvSpPr>
            <a:spLocks noGrp="1"/>
          </p:cNvSpPr>
          <p:nvPr>
            <p:ph idx="1"/>
          </p:nvPr>
        </p:nvSpPr>
        <p:spPr/>
        <p:txBody>
          <a:bodyPr>
            <a:normAutofit/>
          </a:bodyPr>
          <a:lstStyle/>
          <a:p>
            <a:r>
              <a:rPr lang="en-US" sz="2400" dirty="0"/>
              <a:t>All microbenchmarks, benchmarks, and scripts</a:t>
            </a:r>
          </a:p>
          <a:p>
            <a:r>
              <a:rPr lang="en-US" sz="2400" dirty="0">
                <a:solidFill>
                  <a:srgbClr val="0000FF"/>
                </a:solidFill>
                <a:hlinkClick r:id="rId3">
                  <a:extLst>
                    <a:ext uri="{A12FA001-AC4F-418D-AE19-62706E023703}">
                      <ahyp:hlinkClr xmlns:ahyp="http://schemas.microsoft.com/office/drawing/2018/hyperlinkcolor" val="tx"/>
                    </a:ext>
                  </a:extLst>
                </a:hlinkClick>
              </a:rPr>
              <a:t>https://github.com/CMU-SAFARI/prim-benchmarks</a:t>
            </a:r>
            <a:endParaRPr lang="en-US" sz="2400" dirty="0">
              <a:solidFill>
                <a:srgbClr val="0000FF"/>
              </a:solidFill>
            </a:endParaRPr>
          </a:p>
          <a:p>
            <a:endParaRPr lang="en-US" sz="2400" dirty="0"/>
          </a:p>
        </p:txBody>
      </p:sp>
      <p:pic>
        <p:nvPicPr>
          <p:cNvPr id="4" name="Picture 3">
            <a:extLst>
              <a:ext uri="{FF2B5EF4-FFF2-40B4-BE49-F238E27FC236}">
                <a16:creationId xmlns:a16="http://schemas.microsoft.com/office/drawing/2014/main" id="{B1FA27B2-6CC8-5C4B-B68F-F810D4173F6A}"/>
              </a:ext>
            </a:extLst>
          </p:cNvPr>
          <p:cNvPicPr>
            <a:picLocks noChangeAspect="1"/>
          </p:cNvPicPr>
          <p:nvPr/>
        </p:nvPicPr>
        <p:blipFill>
          <a:blip r:embed="rId4"/>
          <a:stretch>
            <a:fillRect/>
          </a:stretch>
        </p:blipFill>
        <p:spPr>
          <a:xfrm>
            <a:off x="1355311" y="1813559"/>
            <a:ext cx="6433378" cy="4591853"/>
          </a:xfrm>
          <a:prstGeom prst="rect">
            <a:avLst/>
          </a:prstGeom>
        </p:spPr>
      </p:pic>
    </p:spTree>
    <p:extLst>
      <p:ext uri="{BB962C8B-B14F-4D97-AF65-F5344CB8AC3E}">
        <p14:creationId xmlns:p14="http://schemas.microsoft.com/office/powerpoint/2010/main" val="614953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sz="3800" dirty="0"/>
              <a:t>Understanding a Modern PIM Architecture</a:t>
            </a:r>
          </a:p>
        </p:txBody>
      </p:sp>
      <p:sp>
        <p:nvSpPr>
          <p:cNvPr id="4" name="Slide Number Placeholder 3">
            <a:extLst>
              <a:ext uri="{FF2B5EF4-FFF2-40B4-BE49-F238E27FC236}">
                <a16:creationId xmlns:a16="http://schemas.microsoft.com/office/drawing/2014/main" id="{668D3D00-D671-7A49-9903-3A6903D905B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9" name="Picture 8">
            <a:extLst>
              <a:ext uri="{FF2B5EF4-FFF2-40B4-BE49-F238E27FC236}">
                <a16:creationId xmlns:a16="http://schemas.microsoft.com/office/drawing/2014/main" id="{54381580-1F1F-5944-AEC7-1891060AC193}"/>
              </a:ext>
            </a:extLst>
          </p:cNvPr>
          <p:cNvPicPr>
            <a:picLocks noChangeAspect="1"/>
          </p:cNvPicPr>
          <p:nvPr/>
        </p:nvPicPr>
        <p:blipFill>
          <a:blip r:embed="rId2"/>
          <a:stretch>
            <a:fillRect/>
          </a:stretch>
        </p:blipFill>
        <p:spPr>
          <a:xfrm>
            <a:off x="849015" y="914400"/>
            <a:ext cx="7369769" cy="5506901"/>
          </a:xfrm>
          <a:prstGeom prst="rect">
            <a:avLst/>
          </a:prstGeom>
        </p:spPr>
      </p:pic>
      <p:sp>
        <p:nvSpPr>
          <p:cNvPr id="6" name="Rectangle 5">
            <a:extLst>
              <a:ext uri="{FF2B5EF4-FFF2-40B4-BE49-F238E27FC236}">
                <a16:creationId xmlns:a16="http://schemas.microsoft.com/office/drawing/2014/main" id="{5465C192-4893-AD4D-A97C-499395E42DF0}"/>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https://www.youtube.com/watch?v=D8Hjy2iU9l4&amp;list=PL5Q2soXY2Zi_tOTAYm--dYByNPL7JhwR9</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3" name="Picture 2" descr="safari.png">
            <a:extLst>
              <a:ext uri="{FF2B5EF4-FFF2-40B4-BE49-F238E27FC236}">
                <a16:creationId xmlns:a16="http://schemas.microsoft.com/office/drawing/2014/main" id="{8C3274BE-1E3C-DD09-7FDA-706B5B53FF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84315063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600" dirty="0">
                <a:solidFill>
                  <a:srgbClr val="006633"/>
                </a:solidFill>
                <a:ea typeface="ＭＳ Ｐゴシック" charset="0"/>
              </a:rPr>
              <a:t>More on Analysis of the UPMEM PIM Engine</a:t>
            </a:r>
            <a:endParaRPr lang="en-US" sz="3600" dirty="0"/>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https://www.youtube.com/watch?v=D8Hjy2iU9l4&amp;list=PL5Q2soXY2Zi_tOTAYm--dYByNPL7JhwR9</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6" name="Picture 5">
            <a:extLst>
              <a:ext uri="{FF2B5EF4-FFF2-40B4-BE49-F238E27FC236}">
                <a16:creationId xmlns:a16="http://schemas.microsoft.com/office/drawing/2014/main" id="{B7D3EBD6-4727-A94F-9498-A2F5AD447FD3}"/>
              </a:ext>
            </a:extLst>
          </p:cNvPr>
          <p:cNvPicPr>
            <a:picLocks noChangeAspect="1"/>
          </p:cNvPicPr>
          <p:nvPr/>
        </p:nvPicPr>
        <p:blipFill>
          <a:blip r:embed="rId3"/>
          <a:stretch>
            <a:fillRect/>
          </a:stretch>
        </p:blipFill>
        <p:spPr>
          <a:xfrm>
            <a:off x="573837" y="936128"/>
            <a:ext cx="7454547" cy="5517207"/>
          </a:xfrm>
          <a:prstGeom prst="rect">
            <a:avLst/>
          </a:prstGeom>
        </p:spPr>
      </p:pic>
      <p:pic>
        <p:nvPicPr>
          <p:cNvPr id="4" name="Picture 3" descr="safari.png">
            <a:extLst>
              <a:ext uri="{FF2B5EF4-FFF2-40B4-BE49-F238E27FC236}">
                <a16:creationId xmlns:a16="http://schemas.microsoft.com/office/drawing/2014/main" id="{2717819E-7F98-EC1A-ACAD-59B109C98D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
        <p:nvSpPr>
          <p:cNvPr id="7" name="Slide Number Placeholder 3">
            <a:extLst>
              <a:ext uri="{FF2B5EF4-FFF2-40B4-BE49-F238E27FC236}">
                <a16:creationId xmlns:a16="http://schemas.microsoft.com/office/drawing/2014/main" id="{B8B0507F-E462-4343-2092-AA61F64A3F82}"/>
              </a:ext>
            </a:extLst>
          </p:cNvPr>
          <p:cNvSpPr>
            <a:spLocks noGrp="1"/>
          </p:cNvSpPr>
          <p:nvPr>
            <p:ph type="sldNum" sz="quarter" idx="11"/>
          </p:nvPr>
        </p:nvSpPr>
        <p:spPr>
          <a:xfrm>
            <a:off x="6732240"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98023186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600" dirty="0">
                <a:solidFill>
                  <a:srgbClr val="006633"/>
                </a:solidFill>
                <a:ea typeface="ＭＳ Ｐゴシック" charset="0"/>
              </a:rPr>
              <a:t>More on Analysis of the UPMEM PIM Engine</a:t>
            </a:r>
            <a:endParaRPr lang="en-US" sz="3600" dirty="0"/>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https://www.youtube.com/watch?v=Pp9jSU2b9oM&amp;list=PL5Q2soXY2Zi8_VVChACnON4sfh2bJ5IrD&amp;index=159</a:t>
            </a:r>
            <a:r>
              <a:rPr kumimoji="0" lang="en-US" sz="10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05908769-F1A3-3149-BEAD-28F09753D549}"/>
              </a:ext>
            </a:extLst>
          </p:cNvPr>
          <p:cNvPicPr>
            <a:picLocks noChangeAspect="1"/>
          </p:cNvPicPr>
          <p:nvPr/>
        </p:nvPicPr>
        <p:blipFill>
          <a:blip r:embed="rId3"/>
          <a:stretch>
            <a:fillRect/>
          </a:stretch>
        </p:blipFill>
        <p:spPr>
          <a:xfrm>
            <a:off x="629193" y="894920"/>
            <a:ext cx="7809413" cy="5558416"/>
          </a:xfrm>
          <a:prstGeom prst="rect">
            <a:avLst/>
          </a:prstGeom>
        </p:spPr>
      </p:pic>
      <p:pic>
        <p:nvPicPr>
          <p:cNvPr id="6" name="Picture 5" descr="safari.png">
            <a:extLst>
              <a:ext uri="{FF2B5EF4-FFF2-40B4-BE49-F238E27FC236}">
                <a16:creationId xmlns:a16="http://schemas.microsoft.com/office/drawing/2014/main" id="{354E3716-636B-24DB-838A-C509F9205D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
        <p:nvSpPr>
          <p:cNvPr id="7" name="Slide Number Placeholder 3">
            <a:extLst>
              <a:ext uri="{FF2B5EF4-FFF2-40B4-BE49-F238E27FC236}">
                <a16:creationId xmlns:a16="http://schemas.microsoft.com/office/drawing/2014/main" id="{5B640034-0769-972B-BD86-CFC27FAA7F64}"/>
              </a:ext>
            </a:extLst>
          </p:cNvPr>
          <p:cNvSpPr>
            <a:spLocks noGrp="1"/>
          </p:cNvSpPr>
          <p:nvPr>
            <p:ph type="sldNum" sz="quarter" idx="11"/>
          </p:nvPr>
        </p:nvSpPr>
        <p:spPr>
          <a:xfrm>
            <a:off x="6732240" y="6356176"/>
            <a:ext cx="21336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3394572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DF2D-495F-0F7E-07BC-B77874DC6F46}"/>
              </a:ext>
            </a:extLst>
          </p:cNvPr>
          <p:cNvSpPr>
            <a:spLocks noGrp="1"/>
          </p:cNvSpPr>
          <p:nvPr>
            <p:ph type="title"/>
          </p:nvPr>
        </p:nvSpPr>
        <p:spPr/>
        <p:txBody>
          <a:bodyPr/>
          <a:lstStyle/>
          <a:p>
            <a:r>
              <a:rPr lang="en-US" dirty="0"/>
              <a:t>ML Training on Real PIM Systems</a:t>
            </a:r>
          </a:p>
        </p:txBody>
      </p:sp>
      <p:sp>
        <p:nvSpPr>
          <p:cNvPr id="3" name="Content Placeholder 2">
            <a:extLst>
              <a:ext uri="{FF2B5EF4-FFF2-40B4-BE49-F238E27FC236}">
                <a16:creationId xmlns:a16="http://schemas.microsoft.com/office/drawing/2014/main" id="{17858397-394E-61D7-5B9A-3D044DBF6550}"/>
              </a:ext>
            </a:extLst>
          </p:cNvPr>
          <p:cNvSpPr>
            <a:spLocks noGrp="1"/>
          </p:cNvSpPr>
          <p:nvPr>
            <p:ph idx="1"/>
          </p:nvPr>
        </p:nvSpPr>
        <p:spPr>
          <a:xfrm>
            <a:off x="228600" y="938243"/>
            <a:ext cx="8610600" cy="5310157"/>
          </a:xfrm>
        </p:spPr>
        <p:txBody>
          <a:bodyPr/>
          <a:lstStyle/>
          <a:p>
            <a:r>
              <a:rPr lang="en-US" sz="1800" b="0" i="0" dirty="0">
                <a:solidFill>
                  <a:srgbClr val="000000"/>
                </a:solidFill>
                <a:effectLst/>
              </a:rPr>
              <a:t>Juan Gómez Luna, </a:t>
            </a:r>
            <a:r>
              <a:rPr lang="en-US" sz="1800" b="0" i="0" dirty="0" err="1">
                <a:solidFill>
                  <a:srgbClr val="000000"/>
                </a:solidFill>
                <a:effectLst/>
              </a:rPr>
              <a:t>Yuxin</a:t>
            </a:r>
            <a:r>
              <a:rPr lang="en-US" sz="1800" b="0" i="0" dirty="0">
                <a:solidFill>
                  <a:srgbClr val="000000"/>
                </a:solidFill>
                <a:effectLst/>
              </a:rPr>
              <a:t> Guo, Sylvan Brocard, Julien </a:t>
            </a:r>
            <a:r>
              <a:rPr lang="en-US" sz="1800" b="0" i="0" dirty="0" err="1">
                <a:solidFill>
                  <a:srgbClr val="000000"/>
                </a:solidFill>
                <a:effectLst/>
              </a:rPr>
              <a:t>Legriel</a:t>
            </a:r>
            <a:r>
              <a:rPr lang="en-US" sz="1800" b="0" i="0" dirty="0">
                <a:solidFill>
                  <a:srgbClr val="000000"/>
                </a:solidFill>
                <a:effectLst/>
              </a:rPr>
              <a:t>, Remy </a:t>
            </a:r>
            <a:r>
              <a:rPr lang="en-US" sz="1800" b="0" i="0" dirty="0" err="1">
                <a:solidFill>
                  <a:srgbClr val="000000"/>
                </a:solidFill>
                <a:effectLst/>
              </a:rPr>
              <a:t>Cimadomo</a:t>
            </a:r>
            <a:r>
              <a:rPr lang="en-US" sz="1800" b="0" i="0" dirty="0">
                <a:solidFill>
                  <a:srgbClr val="000000"/>
                </a:solidFill>
                <a:effectLst/>
              </a:rPr>
              <a:t>, Geraldo F. Oliveira, Gagandeep Singh, and Onur Mutlu,</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"Evaluating Machine Learning Workloads on Memory-Centric Computing Systems"</a:t>
            </a:r>
            <a:br>
              <a:rPr lang="en-US" sz="1800" b="0" i="0" dirty="0">
                <a:solidFill>
                  <a:srgbClr val="000000"/>
                </a:solidFill>
                <a:effectLst/>
              </a:rPr>
            </a:br>
            <a:r>
              <a:rPr lang="en-US" sz="1800" b="0" i="1" dirty="0">
                <a:solidFill>
                  <a:srgbClr val="000000"/>
                </a:solidFill>
                <a:effectLst/>
              </a:rPr>
              <a:t>Proceedings of the </a:t>
            </a:r>
            <a:r>
              <a:rPr lang="en-US" sz="1800" b="0" i="1" dirty="0">
                <a:solidFill>
                  <a:srgbClr val="000000"/>
                </a:solidFill>
                <a:effectLst/>
                <a:hlinkClick r:id="rId3"/>
              </a:rPr>
              <a:t>2023 IEEE International Symposium on Performance Analysis of Systems and Software</a:t>
            </a:r>
            <a:r>
              <a:rPr lang="en-US" sz="1800" b="0" i="1" dirty="0">
                <a:solidFill>
                  <a:srgbClr val="000000"/>
                </a:solidFill>
                <a:effectLst/>
              </a:rPr>
              <a:t> (</a:t>
            </a:r>
            <a:r>
              <a:rPr lang="en-US" sz="1800" b="1" i="1" dirty="0">
                <a:solidFill>
                  <a:srgbClr val="000000"/>
                </a:solidFill>
                <a:effectLst/>
              </a:rPr>
              <a:t>ISPASS</a:t>
            </a:r>
            <a:r>
              <a:rPr lang="en-US" sz="1800" b="0" i="1" dirty="0">
                <a:solidFill>
                  <a:srgbClr val="000000"/>
                </a:solidFill>
                <a:effectLst/>
              </a:rPr>
              <a:t>)</a:t>
            </a:r>
            <a:r>
              <a:rPr lang="en-US" sz="1800" b="0" i="0" dirty="0">
                <a:solidFill>
                  <a:srgbClr val="000000"/>
                </a:solidFill>
                <a:effectLst/>
              </a:rPr>
              <a:t>, Raleigh, North Carolina, USA, April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arXiv version</a:t>
            </a:r>
            <a:r>
              <a:rPr lang="en-US" sz="1800" b="0" i="0" dirty="0">
                <a:solidFill>
                  <a:srgbClr val="000000"/>
                </a:solidFill>
                <a:effectLst/>
              </a:rPr>
              <a:t>, 16 July 2022.]</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PIM-ML Source Code</a:t>
            </a:r>
            <a:r>
              <a:rPr lang="en-US" sz="1800" b="0" i="0" dirty="0">
                <a:solidFill>
                  <a:srgbClr val="000000"/>
                </a:solidFill>
                <a:effectLst/>
              </a:rPr>
              <a:t>]</a:t>
            </a:r>
            <a:br>
              <a:rPr lang="en-US" sz="1800" b="0" i="0" dirty="0">
                <a:solidFill>
                  <a:srgbClr val="000000"/>
                </a:solidFill>
                <a:effectLst/>
              </a:rPr>
            </a:br>
            <a:r>
              <a:rPr lang="en-US" sz="1800" b="1" i="1" dirty="0">
                <a:solidFill>
                  <a:srgbClr val="FF0000"/>
                </a:solidFill>
                <a:effectLst/>
              </a:rPr>
              <a:t>Best paper session.</a:t>
            </a:r>
            <a:endParaRPr lang="en-US" sz="1800" b="0" i="0" dirty="0">
              <a:solidFill>
                <a:srgbClr val="FF0000"/>
              </a:solidFill>
              <a:effectLst/>
            </a:endParaRPr>
          </a:p>
          <a:p>
            <a:pPr marL="0" indent="0">
              <a:buNone/>
            </a:pPr>
            <a:endParaRPr lang="en-US" dirty="0"/>
          </a:p>
        </p:txBody>
      </p:sp>
      <p:sp>
        <p:nvSpPr>
          <p:cNvPr id="4" name="Slide Number Placeholder 3">
            <a:extLst>
              <a:ext uri="{FF2B5EF4-FFF2-40B4-BE49-F238E27FC236}">
                <a16:creationId xmlns:a16="http://schemas.microsoft.com/office/drawing/2014/main" id="{1D3D973D-2679-8AE0-61EA-EEA9F80C77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FE30B330-29DC-13D1-7D35-3DB575889781}"/>
              </a:ext>
            </a:extLst>
          </p:cNvPr>
          <p:cNvSpPr txBox="1"/>
          <p:nvPr/>
        </p:nvSpPr>
        <p:spPr>
          <a:xfrm>
            <a:off x="2200998" y="6421263"/>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https://arxiv.org/pdf/2207.07886.pdf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6" name="TextBox 5">
            <a:extLst>
              <a:ext uri="{FF2B5EF4-FFF2-40B4-BE49-F238E27FC236}">
                <a16:creationId xmlns:a16="http://schemas.microsoft.com/office/drawing/2014/main" id="{5AB40FB6-4B0C-4DDF-A7EB-C2164F2B748D}"/>
              </a:ext>
            </a:extLst>
          </p:cNvPr>
          <p:cNvSpPr txBox="1"/>
          <p:nvPr/>
        </p:nvSpPr>
        <p:spPr>
          <a:xfrm>
            <a:off x="2051720" y="5957412"/>
            <a:ext cx="52261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5">
                  <a:extLst>
                    <a:ext uri="{A12FA001-AC4F-418D-AE19-62706E023703}">
                      <ahyp:hlinkClr xmlns:ahyp="http://schemas.microsoft.com/office/drawing/2018/hyperlinkcolor" val="tx"/>
                    </a:ext>
                  </a:extLst>
                </a:hlinkClick>
              </a:rPr>
              <a:t>https://github.com/CMU-SAFARI/pim-ml</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7" name="Picture 6">
            <a:extLst>
              <a:ext uri="{FF2B5EF4-FFF2-40B4-BE49-F238E27FC236}">
                <a16:creationId xmlns:a16="http://schemas.microsoft.com/office/drawing/2014/main" id="{E64F9DF7-13F6-2C1B-41EC-FCB738821728}"/>
              </a:ext>
            </a:extLst>
          </p:cNvPr>
          <p:cNvPicPr>
            <a:picLocks noChangeAspect="1"/>
          </p:cNvPicPr>
          <p:nvPr/>
        </p:nvPicPr>
        <p:blipFill>
          <a:blip r:embed="rId6"/>
          <a:stretch>
            <a:fillRect/>
          </a:stretch>
        </p:blipFill>
        <p:spPr>
          <a:xfrm>
            <a:off x="251520" y="4005064"/>
            <a:ext cx="8821615" cy="1764323"/>
          </a:xfrm>
          <a:prstGeom prst="rect">
            <a:avLst/>
          </a:prstGeom>
        </p:spPr>
      </p:pic>
    </p:spTree>
    <p:extLst>
      <p:ext uri="{BB962C8B-B14F-4D97-AF65-F5344CB8AC3E}">
        <p14:creationId xmlns:p14="http://schemas.microsoft.com/office/powerpoint/2010/main" val="150778694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a:bodyPr>
          <a:lstStyle/>
          <a:p>
            <a:r>
              <a:rPr lang="en-US" sz="3600" dirty="0"/>
              <a:t>ML Training on a Real PIM System</a:t>
            </a:r>
          </a:p>
        </p:txBody>
      </p:sp>
      <p:sp>
        <p:nvSpPr>
          <p:cNvPr id="10" name="Subtitle 1">
            <a:extLst>
              <a:ext uri="{FF2B5EF4-FFF2-40B4-BE49-F238E27FC236}">
                <a16:creationId xmlns:a16="http://schemas.microsoft.com/office/drawing/2014/main" id="{2FDA9319-5751-7940-9055-BA9FBB6536F3}"/>
              </a:ext>
            </a:extLst>
          </p:cNvPr>
          <p:cNvSpPr txBox="1">
            <a:spLocks/>
          </p:cNvSpPr>
          <p:nvPr/>
        </p:nvSpPr>
        <p:spPr>
          <a:xfrm>
            <a:off x="1106731" y="5194167"/>
            <a:ext cx="6858000" cy="1074656"/>
          </a:xfrm>
          <a:prstGeom prst="rect">
            <a:avLst/>
          </a:prstGeom>
        </p:spPr>
        <p:txBody>
          <a:bodyPr vert="horz" lIns="91440" tIns="45720" rIns="91440" bIns="45720" rtlCol="0">
            <a:normAutofit/>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FF"/>
                </a:solidFill>
                <a:effectLst/>
                <a:uLnTx/>
                <a:uFillTx/>
                <a:latin typeface="Calibri Light" panose="020F0302020204030204"/>
                <a:ea typeface="+mn-ea"/>
                <a:cs typeface="+mn-cs"/>
                <a:hlinkClick r:id="rId3">
                  <a:extLst>
                    <a:ext uri="{A12FA001-AC4F-418D-AE19-62706E023703}">
                      <ahyp:hlinkClr xmlns:ahyp="http://schemas.microsoft.com/office/drawing/2018/hyperlinkcolor" val="tx"/>
                    </a:ext>
                  </a:extLst>
                </a:hlinkClick>
              </a:rPr>
              <a:t>Short version: </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hlinkClick r:id="rId3">
                  <a:extLst>
                    <a:ext uri="{A12FA001-AC4F-418D-AE19-62706E023703}">
                      <ahyp:hlinkClr xmlns:ahyp="http://schemas.microsoft.com/office/drawing/2018/hyperlinkcolor" val="tx"/>
                    </a:ext>
                  </a:extLst>
                </a:hlinkClick>
              </a:rPr>
              <a:t>https://arxiv.org/pdf/2206.06022.pdf</a:t>
            </a:r>
            <a:endPar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0" i="0" u="sng" strike="noStrike" kern="1200" cap="none" spc="0" normalizeH="0" baseline="0" noProof="0" dirty="0">
                <a:ln>
                  <a:noFill/>
                </a:ln>
                <a:solidFill>
                  <a:srgbClr val="0000FF"/>
                </a:solidFill>
                <a:effectLst/>
                <a:uLnTx/>
                <a:uFillTx/>
                <a:latin typeface="Calibri Light" panose="020F0302020204030204"/>
                <a:ea typeface="+mn-ea"/>
                <a:cs typeface="+mn-cs"/>
              </a:rPr>
              <a:t>Long version: </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https://</a:t>
            </a:r>
            <a:r>
              <a:rPr kumimoji="0" lang="en-US" sz="2000" b="1" i="0" u="sng" strike="noStrike" kern="1200" cap="none" spc="0" normalizeH="0" baseline="0" noProof="0" dirty="0" err="1">
                <a:ln>
                  <a:noFill/>
                </a:ln>
                <a:solidFill>
                  <a:srgbClr val="0000FF"/>
                </a:solidFill>
                <a:effectLst/>
                <a:uLnTx/>
                <a:uFillTx/>
                <a:latin typeface="Calibri Light" panose="020F0302020204030204"/>
                <a:ea typeface="+mn-ea"/>
                <a:cs typeface="+mn-cs"/>
              </a:rPr>
              <a:t>arxiv.org</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/pdf/2207.07886.pdf</a:t>
            </a: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https://</a:t>
            </a:r>
            <a:r>
              <a:rPr kumimoji="0" lang="en-US" sz="2000" b="1" i="0" u="sng" strike="noStrike" kern="1200" cap="none" spc="0" normalizeH="0" baseline="0" noProof="0" dirty="0" err="1">
                <a:ln>
                  <a:noFill/>
                </a:ln>
                <a:solidFill>
                  <a:srgbClr val="0000FF"/>
                </a:solidFill>
                <a:effectLst/>
                <a:uLnTx/>
                <a:uFillTx/>
                <a:latin typeface="Calibri Light" panose="020F0302020204030204"/>
                <a:ea typeface="+mn-ea"/>
                <a:cs typeface="+mn-cs"/>
              </a:rPr>
              <a:t>www.youtube.com</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a:t>
            </a:r>
            <a:r>
              <a:rPr kumimoji="0" lang="en-US" sz="2000" b="1" i="0" u="sng" strike="noStrike" kern="1200" cap="none" spc="0" normalizeH="0" baseline="0" noProof="0" dirty="0" err="1">
                <a:ln>
                  <a:noFill/>
                </a:ln>
                <a:solidFill>
                  <a:srgbClr val="0000FF"/>
                </a:solidFill>
                <a:effectLst/>
                <a:uLnTx/>
                <a:uFillTx/>
                <a:latin typeface="Calibri Light" panose="020F0302020204030204"/>
                <a:ea typeface="+mn-ea"/>
                <a:cs typeface="+mn-cs"/>
              </a:rPr>
              <a:t>watch?v</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=qeukNs5XI3g&amp;t=11226s</a:t>
            </a:r>
          </a:p>
        </p:txBody>
      </p:sp>
      <p:pic>
        <p:nvPicPr>
          <p:cNvPr id="3" name="Picture 2">
            <a:extLst>
              <a:ext uri="{FF2B5EF4-FFF2-40B4-BE49-F238E27FC236}">
                <a16:creationId xmlns:a16="http://schemas.microsoft.com/office/drawing/2014/main" id="{3D5BC523-7F98-F94F-8709-6D1860CF7CA8}"/>
              </a:ext>
            </a:extLst>
          </p:cNvPr>
          <p:cNvPicPr>
            <a:picLocks noChangeAspect="1"/>
          </p:cNvPicPr>
          <p:nvPr/>
        </p:nvPicPr>
        <p:blipFill>
          <a:blip r:embed="rId4"/>
          <a:stretch>
            <a:fillRect/>
          </a:stretch>
        </p:blipFill>
        <p:spPr>
          <a:xfrm>
            <a:off x="768350" y="980728"/>
            <a:ext cx="7607300" cy="1790700"/>
          </a:xfrm>
          <a:prstGeom prst="rect">
            <a:avLst/>
          </a:prstGeom>
        </p:spPr>
      </p:pic>
      <p:pic>
        <p:nvPicPr>
          <p:cNvPr id="4" name="Picture 3">
            <a:extLst>
              <a:ext uri="{FF2B5EF4-FFF2-40B4-BE49-F238E27FC236}">
                <a16:creationId xmlns:a16="http://schemas.microsoft.com/office/drawing/2014/main" id="{73B249F6-522A-6E4B-CD1D-80F8B3297CD7}"/>
              </a:ext>
            </a:extLst>
          </p:cNvPr>
          <p:cNvPicPr>
            <a:picLocks noChangeAspect="1"/>
          </p:cNvPicPr>
          <p:nvPr/>
        </p:nvPicPr>
        <p:blipFill>
          <a:blip r:embed="rId5"/>
          <a:stretch>
            <a:fillRect/>
          </a:stretch>
        </p:blipFill>
        <p:spPr>
          <a:xfrm>
            <a:off x="622300" y="3212976"/>
            <a:ext cx="7899400" cy="1625600"/>
          </a:xfrm>
          <a:prstGeom prst="rect">
            <a:avLst/>
          </a:prstGeom>
        </p:spPr>
      </p:pic>
    </p:spTree>
    <p:extLst>
      <p:ext uri="{BB962C8B-B14F-4D97-AF65-F5344CB8AC3E}">
        <p14:creationId xmlns:p14="http://schemas.microsoft.com/office/powerpoint/2010/main" val="550270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Processing Near-Memory (PNM)</a:t>
            </a:r>
          </a:p>
        </p:txBody>
      </p:sp>
      <p:sp>
        <p:nvSpPr>
          <p:cNvPr id="3" name="Marcador de contenido 2"/>
          <p:cNvSpPr>
            <a:spLocks noGrp="1"/>
          </p:cNvSpPr>
          <p:nvPr>
            <p:ph idx="1"/>
          </p:nvPr>
        </p:nvSpPr>
        <p:spPr>
          <a:xfrm>
            <a:off x="228600" y="923319"/>
            <a:ext cx="8610600" cy="5472608"/>
          </a:xfrm>
        </p:spPr>
        <p:txBody>
          <a:bodyPr>
            <a:normAutofit/>
          </a:bodyPr>
          <a:lstStyle/>
          <a:p>
            <a:r>
              <a:rPr lang="en-US" dirty="0">
                <a:ea typeface="ヒラギノ角ゴ Pro W3" pitchFamily="-108" charset="-128"/>
                <a:cs typeface="ヒラギノ角ゴ Pro W3" pitchFamily="-108" charset="-128"/>
              </a:rPr>
              <a:t>Processing Near-Memory (PNM)</a:t>
            </a:r>
          </a:p>
          <a:p>
            <a:pPr lvl="1"/>
            <a:r>
              <a:rPr lang="en-US" dirty="0">
                <a:ea typeface="ヒラギノ角ゴ Pro W3" pitchFamily="-108" charset="-128"/>
                <a:cs typeface="ヒラギノ角ゴ Pro W3" pitchFamily="-108" charset="-128"/>
              </a:rPr>
              <a:t>Move </a:t>
            </a:r>
            <a:r>
              <a:rPr lang="en-US" dirty="0">
                <a:solidFill>
                  <a:srgbClr val="0000FF"/>
                </a:solidFill>
                <a:ea typeface="ヒラギノ角ゴ Pro W3" pitchFamily="-108" charset="-128"/>
                <a:cs typeface="ヒラギノ角ゴ Pro W3" pitchFamily="-108" charset="-128"/>
              </a:rPr>
              <a:t>computation</a:t>
            </a:r>
            <a:r>
              <a:rPr lang="en-US" dirty="0">
                <a:ea typeface="ヒラギノ角ゴ Pro W3" pitchFamily="-108" charset="-128"/>
                <a:cs typeface="ヒラギノ角ゴ Pro W3" pitchFamily="-108" charset="-128"/>
              </a:rPr>
              <a:t> closer to </a:t>
            </a:r>
            <a:r>
              <a:rPr lang="en-US" dirty="0">
                <a:solidFill>
                  <a:srgbClr val="0000FF"/>
                </a:solidFill>
                <a:ea typeface="ヒラギノ角ゴ Pro W3" pitchFamily="-108" charset="-128"/>
                <a:cs typeface="ヒラギノ角ゴ Pro W3" pitchFamily="-108" charset="-128"/>
              </a:rPr>
              <a:t>where the data resides</a:t>
            </a:r>
          </a:p>
        </p:txBody>
      </p:sp>
      <p:pic>
        <p:nvPicPr>
          <p:cNvPr id="5" name="Picture 29"/>
          <p:cNvPicPr>
            <a:picLocks noChangeAspect="1"/>
          </p:cNvPicPr>
          <p:nvPr/>
        </p:nvPicPr>
        <p:blipFill>
          <a:blip r:embed="rId3"/>
          <a:stretch>
            <a:fillRect/>
          </a:stretch>
        </p:blipFill>
        <p:spPr>
          <a:xfrm>
            <a:off x="179512" y="3087340"/>
            <a:ext cx="3893336" cy="1872208"/>
          </a:xfrm>
          <a:prstGeom prst="rect">
            <a:avLst/>
          </a:prstGeom>
        </p:spPr>
      </p:pic>
      <p:pic>
        <p:nvPicPr>
          <p:cNvPr id="4" name="Imagen 3"/>
          <p:cNvPicPr>
            <a:picLocks noChangeAspect="1"/>
          </p:cNvPicPr>
          <p:nvPr/>
        </p:nvPicPr>
        <p:blipFill>
          <a:blip r:embed="rId4"/>
          <a:stretch>
            <a:fillRect/>
          </a:stretch>
        </p:blipFill>
        <p:spPr>
          <a:xfrm>
            <a:off x="6516216" y="3015332"/>
            <a:ext cx="2247900" cy="2501900"/>
          </a:xfrm>
          <a:prstGeom prst="rect">
            <a:avLst/>
          </a:prstGeom>
        </p:spPr>
      </p:pic>
      <p:pic>
        <p:nvPicPr>
          <p:cNvPr id="6" name="Imagen 5"/>
          <p:cNvPicPr>
            <a:picLocks noChangeAspect="1"/>
          </p:cNvPicPr>
          <p:nvPr/>
        </p:nvPicPr>
        <p:blipFill>
          <a:blip r:embed="rId5"/>
          <a:stretch>
            <a:fillRect/>
          </a:stretch>
        </p:blipFill>
        <p:spPr>
          <a:xfrm>
            <a:off x="4139952" y="3015332"/>
            <a:ext cx="2247900" cy="2501900"/>
          </a:xfrm>
          <a:prstGeom prst="rect">
            <a:avLst/>
          </a:prstGeom>
        </p:spPr>
      </p:pic>
      <p:sp>
        <p:nvSpPr>
          <p:cNvPr id="10" name="Marcador de número de diapositiva 9"/>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sp>
        <p:nvSpPr>
          <p:cNvPr id="8" name="TextBox 8"/>
          <p:cNvSpPr txBox="1"/>
          <p:nvPr/>
        </p:nvSpPr>
        <p:spPr>
          <a:xfrm>
            <a:off x="1047094" y="2324124"/>
            <a:ext cx="2158172"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Logic layer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3D stacked DRAM</a:t>
            </a:r>
          </a:p>
        </p:txBody>
      </p:sp>
      <p:sp>
        <p:nvSpPr>
          <p:cNvPr id="9" name="TextBox 62"/>
          <p:cNvSpPr txBox="1"/>
          <p:nvPr/>
        </p:nvSpPr>
        <p:spPr>
          <a:xfrm>
            <a:off x="6719019" y="2324124"/>
            <a:ext cx="1842294"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Memory module (DIMM)</a:t>
            </a:r>
          </a:p>
        </p:txBody>
      </p:sp>
      <p:sp>
        <p:nvSpPr>
          <p:cNvPr id="11" name="TextBox 62"/>
          <p:cNvSpPr txBox="1"/>
          <p:nvPr/>
        </p:nvSpPr>
        <p:spPr>
          <a:xfrm>
            <a:off x="4219787" y="2324124"/>
            <a:ext cx="2088231"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Memory controller</a:t>
            </a:r>
          </a:p>
        </p:txBody>
      </p:sp>
      <p:pic>
        <p:nvPicPr>
          <p:cNvPr id="7" name="Picture 6" descr="safari.png">
            <a:extLst>
              <a:ext uri="{FF2B5EF4-FFF2-40B4-BE49-F238E27FC236}">
                <a16:creationId xmlns:a16="http://schemas.microsoft.com/office/drawing/2014/main" id="{EE115459-8B98-B3FB-CB1A-B380F83D20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6585315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4718-E176-FC48-B556-D5B3A7CB3826}"/>
              </a:ext>
            </a:extLst>
          </p:cNvPr>
          <p:cNvSpPr>
            <a:spLocks noGrp="1"/>
          </p:cNvSpPr>
          <p:nvPr>
            <p:ph type="title"/>
          </p:nvPr>
        </p:nvSpPr>
        <p:spPr/>
        <p:txBody>
          <a:bodyPr>
            <a:normAutofit fontScale="90000"/>
          </a:bodyPr>
          <a:lstStyle/>
          <a:p>
            <a:r>
              <a:rPr lang="en-US" dirty="0"/>
              <a:t>ML Training on a Real PIM System</a:t>
            </a:r>
          </a:p>
        </p:txBody>
      </p:sp>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a:xfrm>
            <a:off x="-36512" y="1015515"/>
            <a:ext cx="9324527" cy="5293805"/>
          </a:xfrm>
        </p:spPr>
        <p:txBody>
          <a:bodyPr>
            <a:normAutofit/>
          </a:bodyPr>
          <a:lstStyle/>
          <a:p>
            <a:r>
              <a:rPr lang="en-US" b="1" dirty="0"/>
              <a:t>Need to optimize data representation</a:t>
            </a:r>
          </a:p>
          <a:p>
            <a:pPr marL="457177" lvl="1" indent="0">
              <a:buNone/>
            </a:pPr>
            <a:r>
              <a:rPr lang="en-US" dirty="0">
                <a:solidFill>
                  <a:srgbClr val="00B050"/>
                </a:solidFill>
              </a:rPr>
              <a:t>(1) fixed-point</a:t>
            </a:r>
          </a:p>
          <a:p>
            <a:pPr marL="457177" lvl="1" indent="0">
              <a:buNone/>
            </a:pPr>
            <a:r>
              <a:rPr lang="en-US" dirty="0">
                <a:solidFill>
                  <a:srgbClr val="00B050"/>
                </a:solidFill>
              </a:rPr>
              <a:t>(2) quantization </a:t>
            </a:r>
          </a:p>
          <a:p>
            <a:pPr marL="457177" lvl="1" indent="0">
              <a:buNone/>
            </a:pPr>
            <a:r>
              <a:rPr lang="en-US" dirty="0">
                <a:solidFill>
                  <a:srgbClr val="00B050"/>
                </a:solidFill>
              </a:rPr>
              <a:t>(3) hybrid precision </a:t>
            </a:r>
            <a:endParaRPr lang="en-US" dirty="0"/>
          </a:p>
          <a:p>
            <a:pPr marL="0" indent="0">
              <a:buNone/>
            </a:pPr>
            <a:endParaRPr lang="en-US" dirty="0"/>
          </a:p>
          <a:p>
            <a:r>
              <a:rPr lang="en-US" b="1" dirty="0"/>
              <a:t>Use </a:t>
            </a:r>
            <a:r>
              <a:rPr lang="en-US" b="1" dirty="0">
                <a:solidFill>
                  <a:srgbClr val="7030A0"/>
                </a:solidFill>
              </a:rPr>
              <a:t>lookup tables (LUTs) </a:t>
            </a:r>
            <a:r>
              <a:rPr lang="en-US" b="1" dirty="0"/>
              <a:t>to implement complex functions (e.g., sigmoid)</a:t>
            </a:r>
            <a:endParaRPr lang="en-US" b="1" dirty="0">
              <a:solidFill>
                <a:srgbClr val="7030A0"/>
              </a:solidFill>
            </a:endParaRPr>
          </a:p>
          <a:p>
            <a:endParaRPr lang="en-US" dirty="0"/>
          </a:p>
          <a:p>
            <a:r>
              <a:rPr lang="en-US" b="1" dirty="0"/>
              <a:t>Optimize data placement &amp; layout for </a:t>
            </a:r>
            <a:r>
              <a:rPr lang="en-US" b="1" dirty="0">
                <a:solidFill>
                  <a:srgbClr val="0070C0"/>
                </a:solidFill>
              </a:rPr>
              <a:t>streaming</a:t>
            </a:r>
          </a:p>
          <a:p>
            <a:endParaRPr lang="en-US" dirty="0"/>
          </a:p>
          <a:p>
            <a:r>
              <a:rPr lang="en-US" b="1" dirty="0"/>
              <a:t>Large speedups: </a:t>
            </a:r>
            <a:r>
              <a:rPr lang="en-US" dirty="0">
                <a:solidFill>
                  <a:srgbClr val="0432FF"/>
                </a:solidFill>
              </a:rPr>
              <a:t>2.8X/27X vs. CPU, 1.3x/3.2x vs. GPU</a:t>
            </a:r>
          </a:p>
          <a:p>
            <a:endParaRPr lang="en-US" dirty="0"/>
          </a:p>
        </p:txBody>
      </p:sp>
    </p:spTree>
    <p:extLst>
      <p:ext uri="{BB962C8B-B14F-4D97-AF65-F5344CB8AC3E}">
        <p14:creationId xmlns:p14="http://schemas.microsoft.com/office/powerpoint/2010/main" val="37102760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D12F-23D2-E366-BC8C-70FCAB32FF55}"/>
              </a:ext>
            </a:extLst>
          </p:cNvPr>
          <p:cNvSpPr>
            <a:spLocks noGrp="1"/>
          </p:cNvSpPr>
          <p:nvPr>
            <p:ph type="title"/>
          </p:nvPr>
        </p:nvSpPr>
        <p:spPr>
          <a:xfrm>
            <a:off x="114300" y="0"/>
            <a:ext cx="8915400" cy="1066800"/>
          </a:xfrm>
        </p:spPr>
        <p:txBody>
          <a:bodyPr/>
          <a:lstStyle/>
          <a:p>
            <a:r>
              <a:rPr lang="en-US" dirty="0"/>
              <a:t>ML Training on Real PIM Talk Video</a:t>
            </a:r>
          </a:p>
        </p:txBody>
      </p:sp>
      <p:sp>
        <p:nvSpPr>
          <p:cNvPr id="6" name="TextBox 5">
            <a:extLst>
              <a:ext uri="{FF2B5EF4-FFF2-40B4-BE49-F238E27FC236}">
                <a16:creationId xmlns:a16="http://schemas.microsoft.com/office/drawing/2014/main" id="{7DC27E93-CE8E-D6EB-CBBF-D2A85499D7CA}"/>
              </a:ext>
            </a:extLst>
          </p:cNvPr>
          <p:cNvSpPr txBox="1"/>
          <p:nvPr/>
        </p:nvSpPr>
        <p:spPr>
          <a:xfrm>
            <a:off x="1547664" y="6452890"/>
            <a:ext cx="678262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https://www.youtube.com/watch?v=qeukNs5XI3g&amp;t=11226s</a:t>
            </a:r>
            <a:r>
              <a:rPr kumimoji="0" lang="en-US" sz="16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684416E7-3EF5-5765-DE6B-584BDA929243}"/>
              </a:ext>
            </a:extLst>
          </p:cNvPr>
          <p:cNvPicPr>
            <a:picLocks noChangeAspect="1"/>
          </p:cNvPicPr>
          <p:nvPr/>
        </p:nvPicPr>
        <p:blipFill>
          <a:blip r:embed="rId3"/>
          <a:stretch>
            <a:fillRect/>
          </a:stretch>
        </p:blipFill>
        <p:spPr>
          <a:xfrm>
            <a:off x="487872" y="944488"/>
            <a:ext cx="7900552" cy="5436840"/>
          </a:xfrm>
          <a:prstGeom prst="rect">
            <a:avLst/>
          </a:prstGeom>
        </p:spPr>
      </p:pic>
    </p:spTree>
    <p:extLst>
      <p:ext uri="{BB962C8B-B14F-4D97-AF65-F5344CB8AC3E}">
        <p14:creationId xmlns:p14="http://schemas.microsoft.com/office/powerpoint/2010/main" val="2969563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8BCD-CC36-EECF-F544-BD5CA9513002}"/>
              </a:ext>
            </a:extLst>
          </p:cNvPr>
          <p:cNvSpPr>
            <a:spLocks noGrp="1"/>
          </p:cNvSpPr>
          <p:nvPr>
            <p:ph type="title"/>
          </p:nvPr>
        </p:nvSpPr>
        <p:spPr>
          <a:xfrm>
            <a:off x="228600" y="152400"/>
            <a:ext cx="8834884" cy="1066800"/>
          </a:xfrm>
        </p:spPr>
        <p:txBody>
          <a:bodyPr/>
          <a:lstStyle/>
          <a:p>
            <a:r>
              <a:rPr lang="en-US" dirty="0" err="1"/>
              <a:t>SpMV</a:t>
            </a:r>
            <a:r>
              <a:rPr lang="en-US" dirty="0"/>
              <a:t> Multiplication on Real PIM Systems</a:t>
            </a:r>
          </a:p>
        </p:txBody>
      </p:sp>
      <p:sp>
        <p:nvSpPr>
          <p:cNvPr id="3" name="Content Placeholder 2">
            <a:extLst>
              <a:ext uri="{FF2B5EF4-FFF2-40B4-BE49-F238E27FC236}">
                <a16:creationId xmlns:a16="http://schemas.microsoft.com/office/drawing/2014/main" id="{4F7A6B6E-329B-2C38-5828-72DD30631A71}"/>
              </a:ext>
            </a:extLst>
          </p:cNvPr>
          <p:cNvSpPr>
            <a:spLocks noGrp="1"/>
          </p:cNvSpPr>
          <p:nvPr>
            <p:ph idx="1"/>
          </p:nvPr>
        </p:nvSpPr>
        <p:spPr>
          <a:xfrm>
            <a:off x="226442" y="1219200"/>
            <a:ext cx="8610600" cy="4876800"/>
          </a:xfrm>
        </p:spPr>
        <p:txBody>
          <a:bodyPr/>
          <a:lstStyle/>
          <a:p>
            <a:r>
              <a:rPr lang="en-US" dirty="0">
                <a:solidFill>
                  <a:srgbClr val="0000FF"/>
                </a:solidFill>
              </a:rPr>
              <a:t>Appears at SIGMETRICS 2022</a:t>
            </a:r>
          </a:p>
        </p:txBody>
      </p:sp>
      <p:sp>
        <p:nvSpPr>
          <p:cNvPr id="4" name="Slide Number Placeholder 3">
            <a:extLst>
              <a:ext uri="{FF2B5EF4-FFF2-40B4-BE49-F238E27FC236}">
                <a16:creationId xmlns:a16="http://schemas.microsoft.com/office/drawing/2014/main" id="{8B820C55-0430-CC34-9956-2AC5554C1ED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36560882-7E0C-3E43-0C4C-CA274925A5C0}"/>
              </a:ext>
            </a:extLst>
          </p:cNvPr>
          <p:cNvSpPr txBox="1"/>
          <p:nvPr/>
        </p:nvSpPr>
        <p:spPr>
          <a:xfrm>
            <a:off x="2295939" y="5550425"/>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https://arxiv.org/pdf/2201.05072.pdf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6" name="Picture 5">
            <a:extLst>
              <a:ext uri="{FF2B5EF4-FFF2-40B4-BE49-F238E27FC236}">
                <a16:creationId xmlns:a16="http://schemas.microsoft.com/office/drawing/2014/main" id="{5EDD5FC4-A875-5369-2DBF-724CBDF123C0}"/>
              </a:ext>
            </a:extLst>
          </p:cNvPr>
          <p:cNvPicPr>
            <a:picLocks noChangeAspect="1"/>
          </p:cNvPicPr>
          <p:nvPr/>
        </p:nvPicPr>
        <p:blipFill>
          <a:blip r:embed="rId3"/>
          <a:stretch>
            <a:fillRect/>
          </a:stretch>
        </p:blipFill>
        <p:spPr>
          <a:xfrm>
            <a:off x="0" y="2204864"/>
            <a:ext cx="9144000" cy="3105186"/>
          </a:xfrm>
          <a:prstGeom prst="rect">
            <a:avLst/>
          </a:prstGeom>
        </p:spPr>
      </p:pic>
      <p:sp>
        <p:nvSpPr>
          <p:cNvPr id="7" name="TextBox 6">
            <a:extLst>
              <a:ext uri="{FF2B5EF4-FFF2-40B4-BE49-F238E27FC236}">
                <a16:creationId xmlns:a16="http://schemas.microsoft.com/office/drawing/2014/main" id="{E4CBB7A0-1DA3-C26D-651B-A3D804BEBF98}"/>
              </a:ext>
            </a:extLst>
          </p:cNvPr>
          <p:cNvSpPr txBox="1"/>
          <p:nvPr/>
        </p:nvSpPr>
        <p:spPr>
          <a:xfrm>
            <a:off x="2071789" y="5886109"/>
            <a:ext cx="52261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4">
                  <a:extLst>
                    <a:ext uri="{A12FA001-AC4F-418D-AE19-62706E023703}">
                      <ahyp:hlinkClr xmlns:ahyp="http://schemas.microsoft.com/office/drawing/2018/hyperlinkcolor" val="tx"/>
                    </a:ext>
                  </a:extLst>
                </a:hlinkClick>
              </a:rPr>
              <a:t>https://github.com/CMU-SAFARI/SparseP</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8" name="TextBox 7">
            <a:extLst>
              <a:ext uri="{FF2B5EF4-FFF2-40B4-BE49-F238E27FC236}">
                <a16:creationId xmlns:a16="http://schemas.microsoft.com/office/drawing/2014/main" id="{3A6C008D-F5A4-9F33-F434-FC8BB0772FF8}"/>
              </a:ext>
            </a:extLst>
          </p:cNvPr>
          <p:cNvSpPr txBox="1"/>
          <p:nvPr/>
        </p:nvSpPr>
        <p:spPr>
          <a:xfrm>
            <a:off x="1547664" y="6452890"/>
            <a:ext cx="61750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5">
                  <a:extLst>
                    <a:ext uri="{A12FA001-AC4F-418D-AE19-62706E023703}">
                      <ahyp:hlinkClr xmlns:ahyp="http://schemas.microsoft.com/office/drawing/2018/hyperlinkcolor" val="tx"/>
                    </a:ext>
                  </a:extLst>
                </a:hlinkClick>
              </a:rPr>
              <a:t>https://www.youtube.com/watch?v=5kaOsJKlGrE</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Tree>
    <p:extLst>
      <p:ext uri="{BB962C8B-B14F-4D97-AF65-F5344CB8AC3E}">
        <p14:creationId xmlns:p14="http://schemas.microsoft.com/office/powerpoint/2010/main" val="41945695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DF2D-495F-0F7E-07BC-B77874DC6F46}"/>
              </a:ext>
            </a:extLst>
          </p:cNvPr>
          <p:cNvSpPr>
            <a:spLocks noGrp="1"/>
          </p:cNvSpPr>
          <p:nvPr>
            <p:ph type="title"/>
          </p:nvPr>
        </p:nvSpPr>
        <p:spPr>
          <a:xfrm>
            <a:off x="228599" y="152400"/>
            <a:ext cx="8844535" cy="1066800"/>
          </a:xfrm>
        </p:spPr>
        <p:txBody>
          <a:bodyPr/>
          <a:lstStyle/>
          <a:p>
            <a:r>
              <a:rPr lang="en-US" sz="3600" dirty="0"/>
              <a:t>Transcendental Functions on Real PIM Systems</a:t>
            </a:r>
          </a:p>
        </p:txBody>
      </p:sp>
      <p:sp>
        <p:nvSpPr>
          <p:cNvPr id="3" name="Content Placeholder 2">
            <a:extLst>
              <a:ext uri="{FF2B5EF4-FFF2-40B4-BE49-F238E27FC236}">
                <a16:creationId xmlns:a16="http://schemas.microsoft.com/office/drawing/2014/main" id="{17858397-394E-61D7-5B9A-3D044DBF6550}"/>
              </a:ext>
            </a:extLst>
          </p:cNvPr>
          <p:cNvSpPr>
            <a:spLocks noGrp="1"/>
          </p:cNvSpPr>
          <p:nvPr>
            <p:ph idx="1"/>
          </p:nvPr>
        </p:nvSpPr>
        <p:spPr>
          <a:xfrm>
            <a:off x="228600" y="938243"/>
            <a:ext cx="8610600" cy="5310157"/>
          </a:xfrm>
        </p:spPr>
        <p:txBody>
          <a:bodyPr/>
          <a:lstStyle/>
          <a:p>
            <a:r>
              <a:rPr lang="en-US" sz="1800" b="0" i="0" dirty="0">
                <a:solidFill>
                  <a:srgbClr val="000000"/>
                </a:solidFill>
                <a:effectLst/>
              </a:rPr>
              <a:t>Maurus Item, Juan Gómez Luna, </a:t>
            </a:r>
            <a:r>
              <a:rPr lang="en-US" sz="1800" b="0" i="0" dirty="0" err="1">
                <a:solidFill>
                  <a:srgbClr val="000000"/>
                </a:solidFill>
                <a:effectLst/>
              </a:rPr>
              <a:t>Yuxin</a:t>
            </a:r>
            <a:r>
              <a:rPr lang="en-US" sz="1800" b="0" i="0" dirty="0">
                <a:solidFill>
                  <a:srgbClr val="000000"/>
                </a:solidFill>
                <a:effectLst/>
              </a:rPr>
              <a:t> Guo, Geraldo F. Oliveira, Mohammad </a:t>
            </a:r>
            <a:r>
              <a:rPr lang="en-US" sz="1800" b="0" i="0" dirty="0" err="1">
                <a:solidFill>
                  <a:srgbClr val="000000"/>
                </a:solidFill>
                <a:effectLst/>
              </a:rPr>
              <a:t>Sadrosadati</a:t>
            </a:r>
            <a:r>
              <a:rPr lang="en-US" sz="1800" b="0" i="0" dirty="0">
                <a:solidFill>
                  <a:srgbClr val="000000"/>
                </a:solidFill>
                <a:effectLst/>
              </a:rPr>
              <a:t>, and Onur Mutlu,</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"TransPimLib: Efficient Transcendental Functions for Processing-in-Memory Systems"</a:t>
            </a:r>
            <a:br>
              <a:rPr lang="en-US" sz="1800" b="0" i="0" dirty="0">
                <a:solidFill>
                  <a:srgbClr val="000000"/>
                </a:solidFill>
                <a:effectLst/>
              </a:rPr>
            </a:br>
            <a:r>
              <a:rPr lang="en-US" sz="1800" b="0" i="1" dirty="0">
                <a:solidFill>
                  <a:srgbClr val="000000"/>
                </a:solidFill>
                <a:effectLst/>
              </a:rPr>
              <a:t>Proceedings of the </a:t>
            </a:r>
            <a:r>
              <a:rPr lang="en-US" sz="1800" b="0" i="1" dirty="0">
                <a:solidFill>
                  <a:srgbClr val="000000"/>
                </a:solidFill>
                <a:effectLst/>
                <a:hlinkClick r:id="rId3"/>
              </a:rPr>
              <a:t>2023 IEEE International Symposium on Performance Analysis of Systems and Software</a:t>
            </a:r>
            <a:r>
              <a:rPr lang="en-US" sz="1800" b="0" i="1" dirty="0">
                <a:solidFill>
                  <a:srgbClr val="000000"/>
                </a:solidFill>
                <a:effectLst/>
              </a:rPr>
              <a:t> (</a:t>
            </a:r>
            <a:r>
              <a:rPr lang="en-US" sz="1800" b="1" i="1" dirty="0">
                <a:solidFill>
                  <a:srgbClr val="000000"/>
                </a:solidFill>
                <a:effectLst/>
              </a:rPr>
              <a:t>ISPASS</a:t>
            </a:r>
            <a:r>
              <a:rPr lang="en-US" sz="1800" b="0" i="1" dirty="0">
                <a:solidFill>
                  <a:srgbClr val="000000"/>
                </a:solidFill>
                <a:effectLst/>
              </a:rPr>
              <a:t>)</a:t>
            </a:r>
            <a:r>
              <a:rPr lang="en-US" sz="1800" b="0" i="0" dirty="0">
                <a:solidFill>
                  <a:srgbClr val="000000"/>
                </a:solidFill>
                <a:effectLst/>
              </a:rPr>
              <a:t>, Raleigh, North Carolina, USA, April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arXiv version</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Slides (pptx)</a:t>
            </a:r>
            <a:r>
              <a:rPr lang="en-US" sz="1800" b="0" i="0" dirty="0">
                <a:solidFill>
                  <a:srgbClr val="000000"/>
                </a:solidFill>
                <a:effectLst/>
              </a:rPr>
              <a:t> </a:t>
            </a:r>
            <a:r>
              <a:rPr lang="en-US" sz="1800" b="0" i="0" dirty="0">
                <a:solidFill>
                  <a:srgbClr val="000000"/>
                </a:solidFill>
                <a:effectLst/>
                <a:hlinkClick r:id="rId6"/>
              </a:rPr>
              <a:t>(pdf)</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7"/>
              </a:rPr>
              <a:t>TransPimLib Source Code</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8"/>
              </a:rPr>
              <a:t>Talk Video</a:t>
            </a:r>
            <a:r>
              <a:rPr lang="en-US" sz="1800" b="0" i="0" dirty="0">
                <a:solidFill>
                  <a:srgbClr val="000000"/>
                </a:solidFill>
                <a:effectLst/>
              </a:rPr>
              <a:t> (17 minutes)]</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1D3D973D-2679-8AE0-61EA-EEA9F80C77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FE30B330-29DC-13D1-7D35-3DB575889781}"/>
              </a:ext>
            </a:extLst>
          </p:cNvPr>
          <p:cNvSpPr txBox="1"/>
          <p:nvPr/>
        </p:nvSpPr>
        <p:spPr>
          <a:xfrm>
            <a:off x="2200998" y="6421263"/>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9">
                  <a:extLst>
                    <a:ext uri="{A12FA001-AC4F-418D-AE19-62706E023703}">
                      <ahyp:hlinkClr xmlns:ahyp="http://schemas.microsoft.com/office/drawing/2018/hyperlinkcolor" val="tx"/>
                    </a:ext>
                  </a:extLst>
                </a:hlinkClick>
              </a:rPr>
              <a:t>https://arxiv.org/pdf/2304.01951.pdf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6" name="TextBox 5">
            <a:extLst>
              <a:ext uri="{FF2B5EF4-FFF2-40B4-BE49-F238E27FC236}">
                <a16:creationId xmlns:a16="http://schemas.microsoft.com/office/drawing/2014/main" id="{5AB40FB6-4B0C-4DDF-A7EB-C2164F2B748D}"/>
              </a:ext>
            </a:extLst>
          </p:cNvPr>
          <p:cNvSpPr txBox="1"/>
          <p:nvPr/>
        </p:nvSpPr>
        <p:spPr>
          <a:xfrm>
            <a:off x="1847855" y="5962174"/>
            <a:ext cx="56060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7">
                  <a:extLst>
                    <a:ext uri="{A12FA001-AC4F-418D-AE19-62706E023703}">
                      <ahyp:hlinkClr xmlns:ahyp="http://schemas.microsoft.com/office/drawing/2018/hyperlinkcolor" val="tx"/>
                    </a:ext>
                  </a:extLst>
                </a:hlinkClick>
              </a:rPr>
              <a:t>https://github.com/CMU-SAFARI/transpimlib</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8" name="Picture 7">
            <a:extLst>
              <a:ext uri="{FF2B5EF4-FFF2-40B4-BE49-F238E27FC236}">
                <a16:creationId xmlns:a16="http://schemas.microsoft.com/office/drawing/2014/main" id="{5F6AADF8-0953-5ED7-BB36-A7A71933FC13}"/>
              </a:ext>
            </a:extLst>
          </p:cNvPr>
          <p:cNvPicPr>
            <a:picLocks noChangeAspect="1"/>
          </p:cNvPicPr>
          <p:nvPr/>
        </p:nvPicPr>
        <p:blipFill>
          <a:blip r:embed="rId10"/>
          <a:stretch>
            <a:fillRect/>
          </a:stretch>
        </p:blipFill>
        <p:spPr>
          <a:xfrm>
            <a:off x="1314450" y="4304396"/>
            <a:ext cx="6515100" cy="1612900"/>
          </a:xfrm>
          <a:prstGeom prst="rect">
            <a:avLst/>
          </a:prstGeom>
        </p:spPr>
      </p:pic>
    </p:spTree>
    <p:extLst>
      <p:ext uri="{BB962C8B-B14F-4D97-AF65-F5344CB8AC3E}">
        <p14:creationId xmlns:p14="http://schemas.microsoft.com/office/powerpoint/2010/main" val="350722124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DF2D-495F-0F7E-07BC-B77874DC6F46}"/>
              </a:ext>
            </a:extLst>
          </p:cNvPr>
          <p:cNvSpPr>
            <a:spLocks noGrp="1"/>
          </p:cNvSpPr>
          <p:nvPr>
            <p:ph type="title"/>
          </p:nvPr>
        </p:nvSpPr>
        <p:spPr>
          <a:xfrm>
            <a:off x="228599" y="152400"/>
            <a:ext cx="8844535" cy="1066800"/>
          </a:xfrm>
        </p:spPr>
        <p:txBody>
          <a:bodyPr/>
          <a:lstStyle/>
          <a:p>
            <a:r>
              <a:rPr lang="en-US" sz="3600" dirty="0"/>
              <a:t>Sequence Alignment on Real PIM Systems</a:t>
            </a:r>
          </a:p>
        </p:txBody>
      </p:sp>
      <p:sp>
        <p:nvSpPr>
          <p:cNvPr id="3" name="Content Placeholder 2">
            <a:extLst>
              <a:ext uri="{FF2B5EF4-FFF2-40B4-BE49-F238E27FC236}">
                <a16:creationId xmlns:a16="http://schemas.microsoft.com/office/drawing/2014/main" id="{17858397-394E-61D7-5B9A-3D044DBF6550}"/>
              </a:ext>
            </a:extLst>
          </p:cNvPr>
          <p:cNvSpPr>
            <a:spLocks noGrp="1"/>
          </p:cNvSpPr>
          <p:nvPr>
            <p:ph idx="1"/>
          </p:nvPr>
        </p:nvSpPr>
        <p:spPr>
          <a:xfrm>
            <a:off x="228600" y="938243"/>
            <a:ext cx="8610600" cy="5310157"/>
          </a:xfrm>
        </p:spPr>
        <p:txBody>
          <a:bodyPr/>
          <a:lstStyle/>
          <a:p>
            <a:r>
              <a:rPr lang="en-US" sz="1800" b="0" i="0" dirty="0" err="1">
                <a:solidFill>
                  <a:srgbClr val="000000"/>
                </a:solidFill>
                <a:effectLst/>
              </a:rPr>
              <a:t>Safaa</a:t>
            </a:r>
            <a:r>
              <a:rPr lang="en-US" sz="1800" b="0" i="0" dirty="0">
                <a:solidFill>
                  <a:srgbClr val="000000"/>
                </a:solidFill>
                <a:effectLst/>
              </a:rPr>
              <a:t> Diab, Amir </a:t>
            </a:r>
            <a:r>
              <a:rPr lang="en-US" sz="1800" b="0" i="0" dirty="0" err="1">
                <a:solidFill>
                  <a:srgbClr val="000000"/>
                </a:solidFill>
                <a:effectLst/>
              </a:rPr>
              <a:t>Nassereldine</a:t>
            </a:r>
            <a:r>
              <a:rPr lang="en-US" sz="1800" b="0" i="0" dirty="0">
                <a:solidFill>
                  <a:srgbClr val="000000"/>
                </a:solidFill>
                <a:effectLst/>
              </a:rPr>
              <a:t>, Mohammed </a:t>
            </a:r>
            <a:r>
              <a:rPr lang="en-US" sz="1800" b="0" i="0" dirty="0" err="1">
                <a:solidFill>
                  <a:srgbClr val="000000"/>
                </a:solidFill>
                <a:effectLst/>
              </a:rPr>
              <a:t>Alser</a:t>
            </a:r>
            <a:r>
              <a:rPr lang="en-US" sz="1800" b="0" i="0" dirty="0">
                <a:solidFill>
                  <a:srgbClr val="000000"/>
                </a:solidFill>
                <a:effectLst/>
              </a:rPr>
              <a:t>, Juan Gómez Luna, Onur Mutlu, and Izzat El Hajj,</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"A Framework for High-throughput Sequence Alignment using Real Processing-in-Memory Systems"</a:t>
            </a:r>
            <a:br>
              <a:rPr lang="en-US" sz="1800" b="0" i="0" dirty="0">
                <a:solidFill>
                  <a:srgbClr val="000000"/>
                </a:solidFill>
                <a:effectLst/>
              </a:rPr>
            </a:br>
            <a:r>
              <a:rPr lang="en-US" sz="1800" b="1" i="1" dirty="0">
                <a:solidFill>
                  <a:srgbClr val="000000"/>
                </a:solidFill>
                <a:effectLst/>
                <a:hlinkClick r:id="rId3"/>
              </a:rPr>
              <a:t>Bioinformatics</a:t>
            </a:r>
            <a:r>
              <a:rPr lang="en-US" sz="1800" b="0" i="0" dirty="0">
                <a:solidFill>
                  <a:srgbClr val="000000"/>
                </a:solidFill>
                <a:effectLst/>
              </a:rPr>
              <a:t>, [published online on] 27 March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Online link at Bioinformatics Journal</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arXiv preprint</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6"/>
              </a:rPr>
              <a:t>AiM Source Code</a:t>
            </a:r>
            <a:r>
              <a:rPr lang="en-US" sz="1800" b="0" i="0" dirty="0">
                <a:solidFill>
                  <a:srgbClr val="000000"/>
                </a:solidFill>
                <a:effectLst/>
              </a:rPr>
              <a:t>]</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1D3D973D-2679-8AE0-61EA-EEA9F80C77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FE30B330-29DC-13D1-7D35-3DB575889781}"/>
              </a:ext>
            </a:extLst>
          </p:cNvPr>
          <p:cNvSpPr txBox="1"/>
          <p:nvPr/>
        </p:nvSpPr>
        <p:spPr>
          <a:xfrm>
            <a:off x="2200998" y="6421263"/>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https://arxiv.org/pdf/2208.01243.pdf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
        <p:nvSpPr>
          <p:cNvPr id="6" name="TextBox 5">
            <a:extLst>
              <a:ext uri="{FF2B5EF4-FFF2-40B4-BE49-F238E27FC236}">
                <a16:creationId xmlns:a16="http://schemas.microsoft.com/office/drawing/2014/main" id="{5AB40FB6-4B0C-4DDF-A7EB-C2164F2B748D}"/>
              </a:ext>
            </a:extLst>
          </p:cNvPr>
          <p:cNvSpPr txBox="1"/>
          <p:nvPr/>
        </p:nvSpPr>
        <p:spPr>
          <a:xfrm>
            <a:off x="1237912" y="5965500"/>
            <a:ext cx="68259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6">
                  <a:extLst>
                    <a:ext uri="{A12FA001-AC4F-418D-AE19-62706E023703}">
                      <ahyp:hlinkClr xmlns:ahyp="http://schemas.microsoft.com/office/drawing/2018/hyperlinkcolor" val="tx"/>
                    </a:ext>
                  </a:extLst>
                </a:hlinkClick>
              </a:rPr>
              <a:t>https://github.com/CMU-SAFARI/alignment-in-memory</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7" name="Picture 6">
            <a:extLst>
              <a:ext uri="{FF2B5EF4-FFF2-40B4-BE49-F238E27FC236}">
                <a16:creationId xmlns:a16="http://schemas.microsoft.com/office/drawing/2014/main" id="{5CDB5D3D-8BF2-7A51-BAAB-6A3B69244482}"/>
              </a:ext>
            </a:extLst>
          </p:cNvPr>
          <p:cNvPicPr>
            <a:picLocks noChangeAspect="1"/>
          </p:cNvPicPr>
          <p:nvPr/>
        </p:nvPicPr>
        <p:blipFill>
          <a:blip r:embed="rId7"/>
          <a:stretch>
            <a:fillRect/>
          </a:stretch>
        </p:blipFill>
        <p:spPr>
          <a:xfrm>
            <a:off x="647700" y="3847311"/>
            <a:ext cx="7772400" cy="1568741"/>
          </a:xfrm>
          <a:prstGeom prst="rect">
            <a:avLst/>
          </a:prstGeom>
        </p:spPr>
      </p:pic>
    </p:spTree>
    <p:extLst>
      <p:ext uri="{BB962C8B-B14F-4D97-AF65-F5344CB8AC3E}">
        <p14:creationId xmlns:p14="http://schemas.microsoft.com/office/powerpoint/2010/main" val="298262946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DF2D-495F-0F7E-07BC-B77874DC6F46}"/>
              </a:ext>
            </a:extLst>
          </p:cNvPr>
          <p:cNvSpPr>
            <a:spLocks noGrp="1"/>
          </p:cNvSpPr>
          <p:nvPr>
            <p:ph type="title"/>
          </p:nvPr>
        </p:nvSpPr>
        <p:spPr>
          <a:xfrm>
            <a:off x="228599" y="152400"/>
            <a:ext cx="9023921" cy="1066800"/>
          </a:xfrm>
        </p:spPr>
        <p:txBody>
          <a:bodyPr/>
          <a:lstStyle/>
          <a:p>
            <a:r>
              <a:rPr lang="en-US" sz="3600" dirty="0"/>
              <a:t>Homomorphic Operations on Real PIM Systems</a:t>
            </a:r>
          </a:p>
        </p:txBody>
      </p:sp>
      <p:sp>
        <p:nvSpPr>
          <p:cNvPr id="3" name="Content Placeholder 2">
            <a:extLst>
              <a:ext uri="{FF2B5EF4-FFF2-40B4-BE49-F238E27FC236}">
                <a16:creationId xmlns:a16="http://schemas.microsoft.com/office/drawing/2014/main" id="{17858397-394E-61D7-5B9A-3D044DBF6550}"/>
              </a:ext>
            </a:extLst>
          </p:cNvPr>
          <p:cNvSpPr>
            <a:spLocks noGrp="1"/>
          </p:cNvSpPr>
          <p:nvPr>
            <p:ph idx="1"/>
          </p:nvPr>
        </p:nvSpPr>
        <p:spPr>
          <a:xfrm>
            <a:off x="228600" y="938243"/>
            <a:ext cx="8610600" cy="5310157"/>
          </a:xfrm>
        </p:spPr>
        <p:txBody>
          <a:bodyPr/>
          <a:lstStyle/>
          <a:p>
            <a:r>
              <a:rPr lang="en-US" sz="1800" b="0" i="0" dirty="0">
                <a:solidFill>
                  <a:srgbClr val="000000"/>
                </a:solidFill>
                <a:effectLst/>
              </a:rPr>
              <a:t>Harshita Gupta, Mayank </a:t>
            </a:r>
            <a:r>
              <a:rPr lang="en-US" sz="1800" b="0" i="0" dirty="0" err="1">
                <a:solidFill>
                  <a:srgbClr val="000000"/>
                </a:solidFill>
                <a:effectLst/>
              </a:rPr>
              <a:t>Kabra</a:t>
            </a:r>
            <a:r>
              <a:rPr lang="en-US" sz="1800" b="0" i="0" dirty="0">
                <a:solidFill>
                  <a:srgbClr val="000000"/>
                </a:solidFill>
                <a:effectLst/>
              </a:rPr>
              <a:t>, Juan Gómez-Luna, Konstantinos </a:t>
            </a:r>
            <a:r>
              <a:rPr lang="en-US" sz="1800" b="0" i="0" dirty="0" err="1">
                <a:solidFill>
                  <a:srgbClr val="000000"/>
                </a:solidFill>
                <a:effectLst/>
              </a:rPr>
              <a:t>Kanellopoulos</a:t>
            </a:r>
            <a:r>
              <a:rPr lang="en-US" sz="1800" b="0" i="0" dirty="0">
                <a:solidFill>
                  <a:srgbClr val="000000"/>
                </a:solidFill>
                <a:effectLst/>
              </a:rPr>
              <a:t>, and Onur Mutlu,</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"Evaluating Homomorphic Operations on a Real-World Processing-In-Memory System"</a:t>
            </a:r>
            <a:br>
              <a:rPr lang="en-US" sz="1800" b="0" i="0" dirty="0">
                <a:solidFill>
                  <a:srgbClr val="000000"/>
                </a:solidFill>
                <a:effectLst/>
              </a:rPr>
            </a:br>
            <a:r>
              <a:rPr lang="en-US" sz="1800" b="0" i="1" dirty="0">
                <a:solidFill>
                  <a:srgbClr val="000000"/>
                </a:solidFill>
                <a:effectLst/>
                <a:hlinkClick r:id="rId3"/>
              </a:rPr>
              <a:t>Proceedings of the 2023 IEEE International Symposium on Workload Characterization</a:t>
            </a:r>
            <a:r>
              <a:rPr lang="en-US" sz="1800" b="0" i="1" dirty="0">
                <a:solidFill>
                  <a:srgbClr val="000000"/>
                </a:solidFill>
                <a:effectLst/>
              </a:rPr>
              <a:t> Poster Session (</a:t>
            </a:r>
            <a:r>
              <a:rPr lang="en-US" sz="1800" b="1" i="1" dirty="0">
                <a:solidFill>
                  <a:srgbClr val="000000"/>
                </a:solidFill>
                <a:effectLst/>
              </a:rPr>
              <a:t>IISWC</a:t>
            </a:r>
            <a:r>
              <a:rPr lang="en-US" sz="1800" b="0" i="1" dirty="0">
                <a:solidFill>
                  <a:srgbClr val="000000"/>
                </a:solidFill>
                <a:effectLst/>
              </a:rPr>
              <a:t>)</a:t>
            </a:r>
            <a:r>
              <a:rPr lang="en-US" sz="1800" b="0" i="0" dirty="0">
                <a:solidFill>
                  <a:srgbClr val="000000"/>
                </a:solidFill>
                <a:effectLst/>
              </a:rPr>
              <a:t>, Ghent, Belgium, October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arXiv version</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Lightning Talk Slides (pptx)</a:t>
            </a:r>
            <a:r>
              <a:rPr lang="en-US" sz="1800" b="0" i="0" dirty="0">
                <a:solidFill>
                  <a:srgbClr val="000000"/>
                </a:solidFill>
                <a:effectLst/>
              </a:rPr>
              <a:t> </a:t>
            </a:r>
            <a:r>
              <a:rPr lang="en-US" sz="1800" b="0" i="0" dirty="0">
                <a:solidFill>
                  <a:srgbClr val="000000"/>
                </a:solidFill>
                <a:effectLst/>
                <a:hlinkClick r:id="rId6"/>
              </a:rPr>
              <a:t>(pdf)</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7"/>
              </a:rPr>
              <a:t>Poster (pptx)</a:t>
            </a:r>
            <a:r>
              <a:rPr lang="en-US" sz="1800" b="0" i="0" dirty="0">
                <a:solidFill>
                  <a:srgbClr val="000000"/>
                </a:solidFill>
                <a:effectLst/>
              </a:rPr>
              <a:t> </a:t>
            </a:r>
            <a:r>
              <a:rPr lang="en-US" sz="1800" b="0" i="0" dirty="0">
                <a:solidFill>
                  <a:srgbClr val="000000"/>
                </a:solidFill>
                <a:effectLst/>
                <a:hlinkClick r:id="rId8"/>
              </a:rPr>
              <a:t>(pdf)</a:t>
            </a:r>
            <a:r>
              <a:rPr lang="en-US" sz="1800" b="0" i="0" dirty="0">
                <a:solidFill>
                  <a:srgbClr val="000000"/>
                </a:solidFill>
                <a:effectLst/>
              </a:rPr>
              <a:t>]</a:t>
            </a:r>
          </a:p>
          <a:p>
            <a:pPr marL="0" indent="0">
              <a:buNone/>
            </a:pPr>
            <a:endParaRPr lang="en-US" sz="1800" dirty="0"/>
          </a:p>
        </p:txBody>
      </p:sp>
      <p:sp>
        <p:nvSpPr>
          <p:cNvPr id="4" name="Slide Number Placeholder 3">
            <a:extLst>
              <a:ext uri="{FF2B5EF4-FFF2-40B4-BE49-F238E27FC236}">
                <a16:creationId xmlns:a16="http://schemas.microsoft.com/office/drawing/2014/main" id="{1D3D973D-2679-8AE0-61EA-EEA9F80C77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FE30B330-29DC-13D1-7D35-3DB575889781}"/>
              </a:ext>
            </a:extLst>
          </p:cNvPr>
          <p:cNvSpPr txBox="1"/>
          <p:nvPr/>
        </p:nvSpPr>
        <p:spPr>
          <a:xfrm>
            <a:off x="2200998" y="6421263"/>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9">
                  <a:extLst>
                    <a:ext uri="{A12FA001-AC4F-418D-AE19-62706E023703}">
                      <ahyp:hlinkClr xmlns:ahyp="http://schemas.microsoft.com/office/drawing/2018/hyperlinkcolor" val="tx"/>
                    </a:ext>
                  </a:extLst>
                </a:hlinkClick>
              </a:rPr>
              <a:t>https://arxiv.org/pdf/2309.06545.pdf</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8" name="Picture 7">
            <a:extLst>
              <a:ext uri="{FF2B5EF4-FFF2-40B4-BE49-F238E27FC236}">
                <a16:creationId xmlns:a16="http://schemas.microsoft.com/office/drawing/2014/main" id="{82C6749F-EC7D-A8F9-22B5-4F4F918EDD43}"/>
              </a:ext>
            </a:extLst>
          </p:cNvPr>
          <p:cNvPicPr>
            <a:picLocks noChangeAspect="1"/>
          </p:cNvPicPr>
          <p:nvPr/>
        </p:nvPicPr>
        <p:blipFill>
          <a:blip r:embed="rId10"/>
          <a:stretch>
            <a:fillRect/>
          </a:stretch>
        </p:blipFill>
        <p:spPr>
          <a:xfrm>
            <a:off x="35496" y="4149080"/>
            <a:ext cx="9023921" cy="1419192"/>
          </a:xfrm>
          <a:prstGeom prst="rect">
            <a:avLst/>
          </a:prstGeom>
        </p:spPr>
      </p:pic>
    </p:spTree>
    <p:extLst>
      <p:ext uri="{BB962C8B-B14F-4D97-AF65-F5344CB8AC3E}">
        <p14:creationId xmlns:p14="http://schemas.microsoft.com/office/powerpoint/2010/main" val="321953923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5C76F-A92C-9A70-6C1B-395A22C81C34}"/>
              </a:ext>
            </a:extLst>
          </p:cNvPr>
          <p:cNvSpPr>
            <a:spLocks noGrp="1"/>
          </p:cNvSpPr>
          <p:nvPr>
            <p:ph type="title"/>
          </p:nvPr>
        </p:nvSpPr>
        <p:spPr/>
        <p:txBody>
          <a:bodyPr/>
          <a:lstStyle/>
          <a:p>
            <a:r>
              <a:rPr lang="en-US" dirty="0"/>
              <a:t>Accelerating Reinforcement Learning</a:t>
            </a:r>
          </a:p>
        </p:txBody>
      </p:sp>
      <p:sp>
        <p:nvSpPr>
          <p:cNvPr id="3" name="Content Placeholder 2">
            <a:extLst>
              <a:ext uri="{FF2B5EF4-FFF2-40B4-BE49-F238E27FC236}">
                <a16:creationId xmlns:a16="http://schemas.microsoft.com/office/drawing/2014/main" id="{007D8269-7BAF-A5C3-07B5-D9EB61CB0A3E}"/>
              </a:ext>
            </a:extLst>
          </p:cNvPr>
          <p:cNvSpPr>
            <a:spLocks noGrp="1"/>
          </p:cNvSpPr>
          <p:nvPr>
            <p:ph idx="1"/>
          </p:nvPr>
        </p:nvSpPr>
        <p:spPr>
          <a:xfrm>
            <a:off x="228600" y="969640"/>
            <a:ext cx="8610600" cy="5123656"/>
          </a:xfrm>
        </p:spPr>
        <p:txBody>
          <a:bodyPr/>
          <a:lstStyle/>
          <a:p>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Kailash </a:t>
            </a:r>
            <a:r>
              <a:rPr lang="en-US" sz="1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Gogineni</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Sai Santosh </a:t>
            </a:r>
            <a:r>
              <a:rPr lang="en-US" sz="1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Dayapule</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Juan Gomez-Luna, Karthikeya </a:t>
            </a:r>
            <a:r>
              <a:rPr lang="en-US" sz="1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Gogineni</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Peng Wei, Tian Lan, Mohammad </a:t>
            </a:r>
            <a:r>
              <a:rPr lang="en-US" sz="1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Sadrosadati</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Onur Mutlu, Guru </a:t>
            </a:r>
            <a:r>
              <a:rPr lang="en-US" sz="16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Venkataramani</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1" i="0"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"SwiftRL: Towards Efficient Reinforcement Learning on Real Processing-In-Memory Systems"</a:t>
            </a:r>
            <a:b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600" b="0" i="1"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2024 IEEE International Symposium on Performance Analysis of Systems and Software </a:t>
            </a:r>
            <a:r>
              <a:rPr lang="en-US" sz="16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ISPASS</a:t>
            </a:r>
            <a:r>
              <a:rPr lang="en-US" sz="16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Indianapolis, Indiana, May 2024.</a:t>
            </a:r>
            <a:b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Slides (pptx)</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5"/>
              </a:rPr>
              <a:t>(pdf)</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6"/>
              </a:rPr>
              <a:t>arXiv version</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pPr marL="0" indent="0">
              <a:buNone/>
            </a:pPr>
            <a:br>
              <a:rPr lang="en-US" sz="1600" dirty="0"/>
            </a:br>
            <a:br>
              <a:rPr lang="en-US" sz="2000" dirty="0"/>
            </a:br>
            <a:endParaRPr lang="en-US" sz="2000" dirty="0"/>
          </a:p>
        </p:txBody>
      </p:sp>
      <p:sp>
        <p:nvSpPr>
          <p:cNvPr id="4" name="Slide Number Placeholder 3">
            <a:extLst>
              <a:ext uri="{FF2B5EF4-FFF2-40B4-BE49-F238E27FC236}">
                <a16:creationId xmlns:a16="http://schemas.microsoft.com/office/drawing/2014/main" id="{45D4F106-2C4C-E6BC-44FB-BC30F97DDDE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E78F3F1-6B1B-18A8-F1B5-B04B5F185462}"/>
              </a:ext>
            </a:extLst>
          </p:cNvPr>
          <p:cNvPicPr>
            <a:picLocks noChangeAspect="1"/>
          </p:cNvPicPr>
          <p:nvPr/>
        </p:nvPicPr>
        <p:blipFill>
          <a:blip r:embed="rId7"/>
          <a:stretch>
            <a:fillRect/>
          </a:stretch>
        </p:blipFill>
        <p:spPr>
          <a:xfrm>
            <a:off x="286505" y="3933056"/>
            <a:ext cx="8668686" cy="1728192"/>
          </a:xfrm>
          <a:prstGeom prst="rect">
            <a:avLst/>
          </a:prstGeom>
        </p:spPr>
      </p:pic>
      <p:sp>
        <p:nvSpPr>
          <p:cNvPr id="7" name="TextBox 6">
            <a:extLst>
              <a:ext uri="{FF2B5EF4-FFF2-40B4-BE49-F238E27FC236}">
                <a16:creationId xmlns:a16="http://schemas.microsoft.com/office/drawing/2014/main" id="{788C4A6E-E67F-6CD5-EE89-375CA8287494}"/>
              </a:ext>
            </a:extLst>
          </p:cNvPr>
          <p:cNvSpPr txBox="1"/>
          <p:nvPr/>
        </p:nvSpPr>
        <p:spPr>
          <a:xfrm>
            <a:off x="2475869" y="6444382"/>
            <a:ext cx="4289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https://arxiv.org/pdf/2405.03967</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spTree>
    <p:extLst>
      <p:ext uri="{BB962C8B-B14F-4D97-AF65-F5344CB8AC3E}">
        <p14:creationId xmlns:p14="http://schemas.microsoft.com/office/powerpoint/2010/main" val="318355095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FFFE-19DF-4DF5-0562-DB316FE8F741}"/>
              </a:ext>
            </a:extLst>
          </p:cNvPr>
          <p:cNvSpPr>
            <a:spLocks noGrp="1"/>
          </p:cNvSpPr>
          <p:nvPr>
            <p:ph type="title"/>
          </p:nvPr>
        </p:nvSpPr>
        <p:spPr>
          <a:xfrm>
            <a:off x="228600" y="152400"/>
            <a:ext cx="8915400" cy="1066800"/>
          </a:xfrm>
        </p:spPr>
        <p:txBody>
          <a:bodyPr/>
          <a:lstStyle/>
          <a:p>
            <a:r>
              <a:rPr lang="en-US" sz="3600" dirty="0"/>
              <a:t>Accelerating ML Training on Real PIM Systems</a:t>
            </a:r>
          </a:p>
        </p:txBody>
      </p:sp>
      <p:sp>
        <p:nvSpPr>
          <p:cNvPr id="4" name="Slide Number Placeholder 3">
            <a:extLst>
              <a:ext uri="{FF2B5EF4-FFF2-40B4-BE49-F238E27FC236}">
                <a16:creationId xmlns:a16="http://schemas.microsoft.com/office/drawing/2014/main" id="{634F555A-7344-C6A7-190E-CCE29312127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2C124BD0-0C8A-53AE-D794-5C84B28064DC}"/>
              </a:ext>
            </a:extLst>
          </p:cNvPr>
          <p:cNvSpPr txBox="1"/>
          <p:nvPr/>
        </p:nvSpPr>
        <p:spPr>
          <a:xfrm>
            <a:off x="2237843" y="6425755"/>
            <a:ext cx="4289957"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https://arxiv.org/pdf/2404.07164</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9" name="Content Placeholder 2">
            <a:extLst>
              <a:ext uri="{FF2B5EF4-FFF2-40B4-BE49-F238E27FC236}">
                <a16:creationId xmlns:a16="http://schemas.microsoft.com/office/drawing/2014/main" id="{B3A6B306-9762-2E5B-3135-45B5893BC744}"/>
              </a:ext>
            </a:extLst>
          </p:cNvPr>
          <p:cNvSpPr>
            <a:spLocks noGrp="1"/>
          </p:cNvSpPr>
          <p:nvPr>
            <p:ph idx="1"/>
          </p:nvPr>
        </p:nvSpPr>
        <p:spPr>
          <a:xfrm>
            <a:off x="228600" y="969640"/>
            <a:ext cx="8610600" cy="5123656"/>
          </a:xfrm>
        </p:spPr>
        <p:txBody>
          <a:bodyPr/>
          <a:lstStyle/>
          <a:p>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Steve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Rhyner</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Haocong</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Luo, Juan Gómez-Luna, Mohammad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Sadrosadati</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Jiawei Jiang,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Ataberk</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Olgun</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Harshita Gupta, Ce Zhang, and Onur Mutlu,</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1" i="0" dirty="0">
                <a:solidFill>
                  <a:srgbClr val="996600"/>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a:t>
            </a:r>
            <a:r>
              <a:rPr lang="en-US" sz="1800" b="1" i="0"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val="tx"/>
                    </a:ext>
                  </a:extLst>
                </a:hlinkClick>
              </a:rPr>
              <a:t>PIM-Opt: Demystifying Distributed Optimization Algorithms on a Real-World Processing-In-Memory System"</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33rd International Conference on Parallel Architectures and Compilation Techniques</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PACT</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Long Beach, CA, USA, October 2024.</a:t>
            </a:r>
            <a:b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b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Preliminary arXiv version</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a:p>
            <a:endPar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marL="0" indent="0">
              <a:buNone/>
            </a:pPr>
            <a:br>
              <a:rPr lang="en-US" sz="1600" dirty="0"/>
            </a:br>
            <a:br>
              <a:rPr lang="en-US" sz="2000" dirty="0"/>
            </a:br>
            <a:endParaRPr lang="en-US" sz="2000" dirty="0"/>
          </a:p>
        </p:txBody>
      </p:sp>
      <p:pic>
        <p:nvPicPr>
          <p:cNvPr id="11" name="Picture 10">
            <a:extLst>
              <a:ext uri="{FF2B5EF4-FFF2-40B4-BE49-F238E27FC236}">
                <a16:creationId xmlns:a16="http://schemas.microsoft.com/office/drawing/2014/main" id="{602EFA03-EFC8-43E6-21F5-91A3F6DAEC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 y="3200400"/>
            <a:ext cx="7772400" cy="2543565"/>
          </a:xfrm>
          <a:prstGeom prst="rect">
            <a:avLst/>
          </a:prstGeom>
        </p:spPr>
      </p:pic>
    </p:spTree>
    <p:extLst>
      <p:ext uri="{BB962C8B-B14F-4D97-AF65-F5344CB8AC3E}">
        <p14:creationId xmlns:p14="http://schemas.microsoft.com/office/powerpoint/2010/main" val="223591258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FFFFE-19DF-4DF5-0562-DB316FE8F741}"/>
              </a:ext>
            </a:extLst>
          </p:cNvPr>
          <p:cNvSpPr>
            <a:spLocks noGrp="1"/>
          </p:cNvSpPr>
          <p:nvPr>
            <p:ph type="title"/>
          </p:nvPr>
        </p:nvSpPr>
        <p:spPr>
          <a:xfrm>
            <a:off x="228600" y="152400"/>
            <a:ext cx="8915400" cy="1066800"/>
          </a:xfrm>
        </p:spPr>
        <p:txBody>
          <a:bodyPr/>
          <a:lstStyle/>
          <a:p>
            <a:r>
              <a:rPr lang="en-US" sz="3600" dirty="0"/>
              <a:t>Accelerating GNNs on Real PIM Systems</a:t>
            </a:r>
          </a:p>
        </p:txBody>
      </p:sp>
      <p:sp>
        <p:nvSpPr>
          <p:cNvPr id="3" name="Content Placeholder 2">
            <a:extLst>
              <a:ext uri="{FF2B5EF4-FFF2-40B4-BE49-F238E27FC236}">
                <a16:creationId xmlns:a16="http://schemas.microsoft.com/office/drawing/2014/main" id="{3900EDDB-9087-426C-3BCA-B1D701E382CA}"/>
              </a:ext>
            </a:extLst>
          </p:cNvPr>
          <p:cNvSpPr>
            <a:spLocks noGrp="1"/>
          </p:cNvSpPr>
          <p:nvPr>
            <p:ph idx="1"/>
          </p:nvPr>
        </p:nvSpPr>
        <p:spPr/>
        <p:txBody>
          <a:bodyPr/>
          <a:lstStyle/>
          <a:p>
            <a:r>
              <a:rPr lang="en-US" b="1" dirty="0">
                <a:solidFill>
                  <a:srgbClr val="0000FF"/>
                </a:solidFill>
                <a:hlinkClick r:id="rId2">
                  <a:extLst>
                    <a:ext uri="{A12FA001-AC4F-418D-AE19-62706E023703}">
                      <ahyp:hlinkClr xmlns:ahyp="http://schemas.microsoft.com/office/drawing/2018/hyperlinkcolor" val="tx"/>
                    </a:ext>
                  </a:extLst>
                </a:hlinkClick>
              </a:rPr>
              <a:t>https://arxiv.org/pdf/2402.16731</a:t>
            </a:r>
            <a:r>
              <a:rPr lang="en-US" b="1" dirty="0">
                <a:solidFill>
                  <a:srgbClr val="0000FF"/>
                </a:solidFill>
              </a:rPr>
              <a:t> </a:t>
            </a:r>
            <a:endParaRPr lang="en-US" dirty="0">
              <a:solidFill>
                <a:srgbClr val="0000FF"/>
              </a:solidFill>
            </a:endParaRPr>
          </a:p>
        </p:txBody>
      </p:sp>
      <p:sp>
        <p:nvSpPr>
          <p:cNvPr id="4" name="Slide Number Placeholder 3">
            <a:extLst>
              <a:ext uri="{FF2B5EF4-FFF2-40B4-BE49-F238E27FC236}">
                <a16:creationId xmlns:a16="http://schemas.microsoft.com/office/drawing/2014/main" id="{634F555A-7344-C6A7-190E-CCE29312127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CB1F56AF-407E-94A1-916C-BC1BE4244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2043631"/>
            <a:ext cx="7772400" cy="4177003"/>
          </a:xfrm>
          <a:prstGeom prst="rect">
            <a:avLst/>
          </a:prstGeom>
        </p:spPr>
      </p:pic>
    </p:spTree>
    <p:extLst>
      <p:ext uri="{BB962C8B-B14F-4D97-AF65-F5344CB8AC3E}">
        <p14:creationId xmlns:p14="http://schemas.microsoft.com/office/powerpoint/2010/main" val="26120212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8BCD-CC36-EECF-F544-BD5CA9513002}"/>
              </a:ext>
            </a:extLst>
          </p:cNvPr>
          <p:cNvSpPr>
            <a:spLocks noGrp="1"/>
          </p:cNvSpPr>
          <p:nvPr>
            <p:ph type="title"/>
          </p:nvPr>
        </p:nvSpPr>
        <p:spPr>
          <a:xfrm>
            <a:off x="228600" y="152400"/>
            <a:ext cx="8834884" cy="1066800"/>
          </a:xfrm>
        </p:spPr>
        <p:txBody>
          <a:bodyPr/>
          <a:lstStyle/>
          <a:p>
            <a:r>
              <a:rPr lang="en-US" dirty="0" err="1"/>
              <a:t>SpMV</a:t>
            </a:r>
            <a:r>
              <a:rPr lang="en-US" dirty="0"/>
              <a:t> Multiplication on Real PIM Systems</a:t>
            </a:r>
          </a:p>
        </p:txBody>
      </p:sp>
      <p:sp>
        <p:nvSpPr>
          <p:cNvPr id="3" name="Content Placeholder 2">
            <a:extLst>
              <a:ext uri="{FF2B5EF4-FFF2-40B4-BE49-F238E27FC236}">
                <a16:creationId xmlns:a16="http://schemas.microsoft.com/office/drawing/2014/main" id="{4F7A6B6E-329B-2C38-5828-72DD30631A71}"/>
              </a:ext>
            </a:extLst>
          </p:cNvPr>
          <p:cNvSpPr>
            <a:spLocks noGrp="1"/>
          </p:cNvSpPr>
          <p:nvPr>
            <p:ph idx="1"/>
          </p:nvPr>
        </p:nvSpPr>
        <p:spPr>
          <a:xfrm>
            <a:off x="226442" y="1219200"/>
            <a:ext cx="8610600" cy="4876800"/>
          </a:xfrm>
        </p:spPr>
        <p:txBody>
          <a:bodyPr/>
          <a:lstStyle/>
          <a:p>
            <a:r>
              <a:rPr lang="en-US" dirty="0">
                <a:solidFill>
                  <a:srgbClr val="0000FF"/>
                </a:solidFill>
              </a:rPr>
              <a:t>Appears in SIGMETRICS 2022</a:t>
            </a:r>
          </a:p>
        </p:txBody>
      </p:sp>
      <p:sp>
        <p:nvSpPr>
          <p:cNvPr id="4" name="Slide Number Placeholder 3">
            <a:extLst>
              <a:ext uri="{FF2B5EF4-FFF2-40B4-BE49-F238E27FC236}">
                <a16:creationId xmlns:a16="http://schemas.microsoft.com/office/drawing/2014/main" id="{8B820C55-0430-CC34-9956-2AC5554C1ED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36560882-7E0C-3E43-0C4C-CA274925A5C0}"/>
              </a:ext>
            </a:extLst>
          </p:cNvPr>
          <p:cNvSpPr txBox="1"/>
          <p:nvPr/>
        </p:nvSpPr>
        <p:spPr>
          <a:xfrm>
            <a:off x="2295939" y="5550425"/>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https://arxiv.org/pdf/2201.05072.pdf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5EDD5FC4-A875-5369-2DBF-724CBDF123C0}"/>
              </a:ext>
            </a:extLst>
          </p:cNvPr>
          <p:cNvPicPr>
            <a:picLocks noChangeAspect="1"/>
          </p:cNvPicPr>
          <p:nvPr/>
        </p:nvPicPr>
        <p:blipFill>
          <a:blip r:embed="rId3"/>
          <a:stretch>
            <a:fillRect/>
          </a:stretch>
        </p:blipFill>
        <p:spPr>
          <a:xfrm>
            <a:off x="0" y="2204864"/>
            <a:ext cx="9144000" cy="3105186"/>
          </a:xfrm>
          <a:prstGeom prst="rect">
            <a:avLst/>
          </a:prstGeom>
        </p:spPr>
      </p:pic>
      <p:sp>
        <p:nvSpPr>
          <p:cNvPr id="7" name="TextBox 6">
            <a:extLst>
              <a:ext uri="{FF2B5EF4-FFF2-40B4-BE49-F238E27FC236}">
                <a16:creationId xmlns:a16="http://schemas.microsoft.com/office/drawing/2014/main" id="{E4CBB7A0-1DA3-C26D-651B-A3D804BEBF98}"/>
              </a:ext>
            </a:extLst>
          </p:cNvPr>
          <p:cNvSpPr txBox="1"/>
          <p:nvPr/>
        </p:nvSpPr>
        <p:spPr>
          <a:xfrm>
            <a:off x="2071789" y="5886109"/>
            <a:ext cx="52261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https://github.com/CMU-SAFARI/SparseP</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
        <p:nvSpPr>
          <p:cNvPr id="8" name="TextBox 7">
            <a:extLst>
              <a:ext uri="{FF2B5EF4-FFF2-40B4-BE49-F238E27FC236}">
                <a16:creationId xmlns:a16="http://schemas.microsoft.com/office/drawing/2014/main" id="{3A6C008D-F5A4-9F33-F434-FC8BB0772FF8}"/>
              </a:ext>
            </a:extLst>
          </p:cNvPr>
          <p:cNvSpPr txBox="1"/>
          <p:nvPr/>
        </p:nvSpPr>
        <p:spPr>
          <a:xfrm>
            <a:off x="1547664" y="6452890"/>
            <a:ext cx="61750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https://www.youtube.com/watch?v=5kaOsJKlGrE</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20002356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EF128-F50F-41FC-3066-127614FB276F}"/>
              </a:ext>
            </a:extLst>
          </p:cNvPr>
          <p:cNvSpPr>
            <a:spLocks noGrp="1"/>
          </p:cNvSpPr>
          <p:nvPr>
            <p:ph type="title"/>
          </p:nvPr>
        </p:nvSpPr>
        <p:spPr/>
        <p:txBody>
          <a:bodyPr/>
          <a:lstStyle/>
          <a:p>
            <a:r>
              <a:rPr lang="en-US" dirty="0"/>
              <a:t>PNM: Design Challenges </a:t>
            </a:r>
          </a:p>
        </p:txBody>
      </p:sp>
      <p:sp>
        <p:nvSpPr>
          <p:cNvPr id="3" name="Content Placeholder 2">
            <a:extLst>
              <a:ext uri="{FF2B5EF4-FFF2-40B4-BE49-F238E27FC236}">
                <a16:creationId xmlns:a16="http://schemas.microsoft.com/office/drawing/2014/main" id="{6DF2B0B9-2809-8C86-AD31-CECDAAEE8619}"/>
              </a:ext>
            </a:extLst>
          </p:cNvPr>
          <p:cNvSpPr>
            <a:spLocks noGrp="1"/>
          </p:cNvSpPr>
          <p:nvPr>
            <p:ph idx="1"/>
          </p:nvPr>
        </p:nvSpPr>
        <p:spPr/>
        <p:txBody>
          <a:bodyPr/>
          <a:lstStyle/>
          <a:p>
            <a:r>
              <a:rPr lang="en-US" dirty="0">
                <a:solidFill>
                  <a:srgbClr val="0000FF"/>
                </a:solidFill>
              </a:rPr>
              <a:t>Limited power &amp; area budget with 3D-stacked memories </a:t>
            </a:r>
          </a:p>
          <a:p>
            <a:pPr lvl="1"/>
            <a:r>
              <a:rPr lang="en-US" dirty="0"/>
              <a:t>e.g., </a:t>
            </a:r>
            <a:r>
              <a:rPr lang="en-US" dirty="0">
                <a:solidFill>
                  <a:srgbClr val="FF0000"/>
                </a:solidFill>
              </a:rPr>
              <a:t>area</a:t>
            </a:r>
            <a:r>
              <a:rPr lang="en-US" dirty="0"/>
              <a:t> and </a:t>
            </a:r>
            <a:r>
              <a:rPr lang="en-US" dirty="0">
                <a:solidFill>
                  <a:srgbClr val="FF0000"/>
                </a:solidFill>
              </a:rPr>
              <a:t>power budget </a:t>
            </a:r>
            <a:r>
              <a:rPr lang="en-US" dirty="0"/>
              <a:t>of the vault’s underlying logic layer is just </a:t>
            </a:r>
            <a:r>
              <a:rPr lang="en-US" dirty="0">
                <a:solidFill>
                  <a:srgbClr val="FF0000"/>
                </a:solidFill>
              </a:rPr>
              <a:t>4.4mm</a:t>
            </a:r>
            <a:r>
              <a:rPr lang="en-US" baseline="30000" dirty="0">
                <a:solidFill>
                  <a:srgbClr val="FF0000"/>
                </a:solidFill>
              </a:rPr>
              <a:t>2</a:t>
            </a:r>
            <a:r>
              <a:rPr lang="en-US" dirty="0"/>
              <a:t> and </a:t>
            </a:r>
            <a:r>
              <a:rPr lang="en-US" dirty="0">
                <a:solidFill>
                  <a:srgbClr val="FF0000"/>
                </a:solidFill>
              </a:rPr>
              <a:t>312mW</a:t>
            </a:r>
            <a:r>
              <a:rPr lang="en-US" dirty="0"/>
              <a:t> (circa HMC 2.0)</a:t>
            </a:r>
          </a:p>
          <a:p>
            <a:pPr lvl="1"/>
            <a:endParaRPr lang="en-US" dirty="0"/>
          </a:p>
          <a:p>
            <a:r>
              <a:rPr lang="en-US" dirty="0">
                <a:solidFill>
                  <a:srgbClr val="0000FF"/>
                </a:solidFill>
              </a:rPr>
              <a:t>Strict thermal constraints </a:t>
            </a:r>
          </a:p>
          <a:p>
            <a:pPr lvl="1"/>
            <a:r>
              <a:rPr lang="en-US" dirty="0"/>
              <a:t>It requires cooling solutions to </a:t>
            </a:r>
            <a:r>
              <a:rPr lang="en-US" dirty="0">
                <a:solidFill>
                  <a:srgbClr val="FF0000"/>
                </a:solidFill>
              </a:rPr>
              <a:t>remove heat throughout a 3D stack </a:t>
            </a:r>
            <a:r>
              <a:rPr lang="en-US" dirty="0"/>
              <a:t>(i.e., volume-wise) instead of a 2D surface </a:t>
            </a:r>
          </a:p>
          <a:p>
            <a:pPr lvl="1"/>
            <a:endParaRPr lang="en-US" dirty="0"/>
          </a:p>
          <a:p>
            <a:r>
              <a:rPr lang="en-US" dirty="0">
                <a:solidFill>
                  <a:srgbClr val="0000FF"/>
                </a:solidFill>
              </a:rPr>
              <a:t>Challenging manufacturing of </a:t>
            </a:r>
            <a:r>
              <a:rPr lang="en-US" dirty="0" err="1">
                <a:solidFill>
                  <a:srgbClr val="0000FF"/>
                </a:solidFill>
              </a:rPr>
              <a:t>logic+DRAM</a:t>
            </a:r>
            <a:endParaRPr lang="en-US" dirty="0">
              <a:solidFill>
                <a:srgbClr val="0000FF"/>
              </a:solidFill>
            </a:endParaRPr>
          </a:p>
          <a:p>
            <a:pPr lvl="1"/>
            <a:r>
              <a:rPr lang="en-US" dirty="0"/>
              <a:t>Logic process has been developed for </a:t>
            </a:r>
            <a:r>
              <a:rPr lang="en-US" dirty="0">
                <a:solidFill>
                  <a:srgbClr val="FF0000"/>
                </a:solidFill>
              </a:rPr>
              <a:t>speed performance, </a:t>
            </a:r>
            <a:r>
              <a:rPr lang="en-US" dirty="0"/>
              <a:t>DRAM process for </a:t>
            </a:r>
            <a:r>
              <a:rPr lang="en-US" dirty="0">
                <a:solidFill>
                  <a:srgbClr val="FF0000"/>
                </a:solidFill>
              </a:rPr>
              <a:t>density and memory reliability </a:t>
            </a:r>
          </a:p>
          <a:p>
            <a:pPr lvl="1"/>
            <a:r>
              <a:rPr lang="en-US" dirty="0"/>
              <a:t>e.g., Logic gates implemented with memory process </a:t>
            </a:r>
            <a:r>
              <a:rPr lang="en-US" dirty="0">
                <a:solidFill>
                  <a:srgbClr val="FF0000"/>
                </a:solidFill>
              </a:rPr>
              <a:t>slowdowns by ~21.5% </a:t>
            </a:r>
            <a:r>
              <a:rPr lang="en-US" dirty="0"/>
              <a:t>[Kim+, Integration'99]</a:t>
            </a:r>
          </a:p>
          <a:p>
            <a:pPr lvl="1"/>
            <a:endParaRPr lang="en-US" dirty="0"/>
          </a:p>
        </p:txBody>
      </p:sp>
      <p:sp>
        <p:nvSpPr>
          <p:cNvPr id="4" name="Slide Number Placeholder 3">
            <a:extLst>
              <a:ext uri="{FF2B5EF4-FFF2-40B4-BE49-F238E27FC236}">
                <a16:creationId xmlns:a16="http://schemas.microsoft.com/office/drawing/2014/main" id="{15FB1443-92F2-C3DB-D0EA-50263184E0DC}"/>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E33320-76E4-0249-8CA9-3902D97168FA}"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mn-cs"/>
            </a:endParaRPr>
          </a:p>
        </p:txBody>
      </p:sp>
      <p:pic>
        <p:nvPicPr>
          <p:cNvPr id="5" name="Picture 4" descr="safari.png">
            <a:extLst>
              <a:ext uri="{FF2B5EF4-FFF2-40B4-BE49-F238E27FC236}">
                <a16:creationId xmlns:a16="http://schemas.microsoft.com/office/drawing/2014/main" id="{D484314F-9CF3-AE8E-5D35-600A5FA754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4304962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DF2D-495F-0F7E-07BC-B77874DC6F46}"/>
              </a:ext>
            </a:extLst>
          </p:cNvPr>
          <p:cNvSpPr>
            <a:spLocks noGrp="1"/>
          </p:cNvSpPr>
          <p:nvPr>
            <p:ph type="title"/>
          </p:nvPr>
        </p:nvSpPr>
        <p:spPr>
          <a:xfrm>
            <a:off x="228599" y="152400"/>
            <a:ext cx="8844535" cy="1066800"/>
          </a:xfrm>
        </p:spPr>
        <p:txBody>
          <a:bodyPr/>
          <a:lstStyle/>
          <a:p>
            <a:r>
              <a:rPr lang="en-US" sz="3600" dirty="0"/>
              <a:t>Sequence Alignment on Real PIM Systems</a:t>
            </a:r>
          </a:p>
        </p:txBody>
      </p:sp>
      <p:sp>
        <p:nvSpPr>
          <p:cNvPr id="3" name="Content Placeholder 2">
            <a:extLst>
              <a:ext uri="{FF2B5EF4-FFF2-40B4-BE49-F238E27FC236}">
                <a16:creationId xmlns:a16="http://schemas.microsoft.com/office/drawing/2014/main" id="{17858397-394E-61D7-5B9A-3D044DBF6550}"/>
              </a:ext>
            </a:extLst>
          </p:cNvPr>
          <p:cNvSpPr>
            <a:spLocks noGrp="1"/>
          </p:cNvSpPr>
          <p:nvPr>
            <p:ph idx="1"/>
          </p:nvPr>
        </p:nvSpPr>
        <p:spPr>
          <a:xfrm>
            <a:off x="228600" y="938243"/>
            <a:ext cx="8610600" cy="5310157"/>
          </a:xfrm>
        </p:spPr>
        <p:txBody>
          <a:bodyPr/>
          <a:lstStyle/>
          <a:p>
            <a:r>
              <a:rPr lang="en-US" sz="1800" b="0" i="0" dirty="0" err="1">
                <a:solidFill>
                  <a:srgbClr val="000000"/>
                </a:solidFill>
                <a:effectLst/>
              </a:rPr>
              <a:t>Safaa</a:t>
            </a:r>
            <a:r>
              <a:rPr lang="en-US" sz="1800" b="0" i="0" dirty="0">
                <a:solidFill>
                  <a:srgbClr val="000000"/>
                </a:solidFill>
                <a:effectLst/>
              </a:rPr>
              <a:t> Diab, Amir </a:t>
            </a:r>
            <a:r>
              <a:rPr lang="en-US" sz="1800" b="0" i="0" dirty="0" err="1">
                <a:solidFill>
                  <a:srgbClr val="000000"/>
                </a:solidFill>
                <a:effectLst/>
              </a:rPr>
              <a:t>Nassereldine</a:t>
            </a:r>
            <a:r>
              <a:rPr lang="en-US" sz="1800" b="0" i="0" dirty="0">
                <a:solidFill>
                  <a:srgbClr val="000000"/>
                </a:solidFill>
                <a:effectLst/>
              </a:rPr>
              <a:t>, Mohammed </a:t>
            </a:r>
            <a:r>
              <a:rPr lang="en-US" sz="1800" b="0" i="0" dirty="0" err="1">
                <a:solidFill>
                  <a:srgbClr val="000000"/>
                </a:solidFill>
                <a:effectLst/>
              </a:rPr>
              <a:t>Alser</a:t>
            </a:r>
            <a:r>
              <a:rPr lang="en-US" sz="1800" b="0" i="0" dirty="0">
                <a:solidFill>
                  <a:srgbClr val="000000"/>
                </a:solidFill>
                <a:effectLst/>
              </a:rPr>
              <a:t>, Juan Gómez Luna, Onur Mutlu, and Izzat El Hajj,</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"A Framework for High-throughput Sequence Alignment using Real Processing-in-Memory Systems"</a:t>
            </a:r>
            <a:br>
              <a:rPr lang="en-US" sz="1800" b="0" i="0" dirty="0">
                <a:solidFill>
                  <a:srgbClr val="000000"/>
                </a:solidFill>
                <a:effectLst/>
              </a:rPr>
            </a:br>
            <a:r>
              <a:rPr lang="en-US" sz="1800" b="1" i="1" dirty="0">
                <a:solidFill>
                  <a:srgbClr val="000000"/>
                </a:solidFill>
                <a:effectLst/>
                <a:hlinkClick r:id="rId3"/>
              </a:rPr>
              <a:t>Bioinformatics</a:t>
            </a:r>
            <a:r>
              <a:rPr lang="en-US" sz="1800" b="0" i="0" dirty="0">
                <a:solidFill>
                  <a:srgbClr val="000000"/>
                </a:solidFill>
                <a:effectLst/>
              </a:rPr>
              <a:t>, [published online on] 27 March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Online link at Bioinformatics Journal</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arXiv preprint</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6"/>
              </a:rPr>
              <a:t>AiM Source Code</a:t>
            </a:r>
            <a:r>
              <a:rPr lang="en-US" sz="1800" b="0" i="0" dirty="0">
                <a:solidFill>
                  <a:srgbClr val="000000"/>
                </a:solidFill>
                <a:effectLst/>
              </a:rPr>
              <a:t>]</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1D3D973D-2679-8AE0-61EA-EEA9F80C77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FE30B330-29DC-13D1-7D35-3DB575889781}"/>
              </a:ext>
            </a:extLst>
          </p:cNvPr>
          <p:cNvSpPr txBox="1"/>
          <p:nvPr/>
        </p:nvSpPr>
        <p:spPr>
          <a:xfrm>
            <a:off x="2200998" y="6421263"/>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https://arxiv.org/pdf/2208.01243.pdf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
        <p:nvSpPr>
          <p:cNvPr id="6" name="TextBox 5">
            <a:extLst>
              <a:ext uri="{FF2B5EF4-FFF2-40B4-BE49-F238E27FC236}">
                <a16:creationId xmlns:a16="http://schemas.microsoft.com/office/drawing/2014/main" id="{5AB40FB6-4B0C-4DDF-A7EB-C2164F2B748D}"/>
              </a:ext>
            </a:extLst>
          </p:cNvPr>
          <p:cNvSpPr txBox="1"/>
          <p:nvPr/>
        </p:nvSpPr>
        <p:spPr>
          <a:xfrm>
            <a:off x="1237912" y="5965500"/>
            <a:ext cx="68259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https://github.com/CMU-SAFARI/alignment-in-memory</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5CDB5D3D-8BF2-7A51-BAAB-6A3B69244482}"/>
              </a:ext>
            </a:extLst>
          </p:cNvPr>
          <p:cNvPicPr>
            <a:picLocks noChangeAspect="1"/>
          </p:cNvPicPr>
          <p:nvPr/>
        </p:nvPicPr>
        <p:blipFill>
          <a:blip r:embed="rId7"/>
          <a:stretch>
            <a:fillRect/>
          </a:stretch>
        </p:blipFill>
        <p:spPr>
          <a:xfrm>
            <a:off x="647700" y="3847311"/>
            <a:ext cx="7772400" cy="1568741"/>
          </a:xfrm>
          <a:prstGeom prst="rect">
            <a:avLst/>
          </a:prstGeom>
        </p:spPr>
      </p:pic>
      <p:pic>
        <p:nvPicPr>
          <p:cNvPr id="8" name="Picture 7" descr="safari.png">
            <a:extLst>
              <a:ext uri="{FF2B5EF4-FFF2-40B4-BE49-F238E27FC236}">
                <a16:creationId xmlns:a16="http://schemas.microsoft.com/office/drawing/2014/main" id="{DF1B075A-727E-6CB1-3B02-4A4D271F739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365325842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A0659E-3E3D-4DB9-871E-64C7FE66484B}"/>
              </a:ext>
            </a:extLst>
          </p:cNvPr>
          <p:cNvSpPr>
            <a:spLocks noGrp="1"/>
          </p:cNvSpPr>
          <p:nvPr>
            <p:ph sz="quarter" idx="10"/>
          </p:nvPr>
        </p:nvSpPr>
        <p:spPr>
          <a:xfrm>
            <a:off x="77786" y="1476225"/>
            <a:ext cx="9174733" cy="5264991"/>
          </a:xfrm>
        </p:spPr>
        <p:txBody>
          <a:bodyPr/>
          <a:lstStyle/>
          <a:p>
            <a:endParaRPr lang="en-US" sz="1650" dirty="0"/>
          </a:p>
          <a:p>
            <a:r>
              <a:rPr lang="en-US" sz="1650" dirty="0"/>
              <a:t>Sequence alignment on traditional systems is limited by the </a:t>
            </a:r>
            <a:r>
              <a:rPr lang="en-US" sz="1650" b="1" dirty="0">
                <a:solidFill>
                  <a:srgbClr val="C00000"/>
                </a:solidFill>
              </a:rPr>
              <a:t>memory bandwidth bottleneck</a:t>
            </a:r>
          </a:p>
          <a:p>
            <a:endParaRPr lang="en-US" sz="1650" dirty="0"/>
          </a:p>
          <a:p>
            <a:r>
              <a:rPr lang="en-US" sz="1650" b="1" dirty="0">
                <a:solidFill>
                  <a:schemeClr val="accent2"/>
                </a:solidFill>
              </a:rPr>
              <a:t>Processing-in-memory (PIM)</a:t>
            </a:r>
            <a:r>
              <a:rPr lang="en-US" sz="1650" dirty="0"/>
              <a:t> overcomes this bottleneck by placing cores near the memory</a:t>
            </a:r>
          </a:p>
          <a:p>
            <a:endParaRPr lang="en-US" sz="1650" dirty="0"/>
          </a:p>
          <a:p>
            <a:r>
              <a:rPr lang="en-US" sz="1650" dirty="0"/>
              <a:t>Our framework, </a:t>
            </a:r>
            <a:r>
              <a:rPr lang="en-US" sz="1650" b="1" dirty="0">
                <a:solidFill>
                  <a:schemeClr val="accent4">
                    <a:lumMod val="75000"/>
                  </a:schemeClr>
                </a:solidFill>
              </a:rPr>
              <a:t>Alignment-in-Memory (AIM)</a:t>
            </a:r>
            <a:r>
              <a:rPr lang="en-US" sz="1650" dirty="0"/>
              <a:t>, is a PIM framework that supports multiple alignment algorithms (NW, SWG, </a:t>
            </a:r>
            <a:r>
              <a:rPr lang="en-US" sz="1650" dirty="0" err="1"/>
              <a:t>GenASM</a:t>
            </a:r>
            <a:r>
              <a:rPr lang="en-US" sz="1650" dirty="0"/>
              <a:t>, WFA)</a:t>
            </a:r>
          </a:p>
          <a:p>
            <a:pPr lvl="1"/>
            <a:r>
              <a:rPr lang="en-US" sz="1500" dirty="0"/>
              <a:t>Implemented on UPMEM, the first real PIM system</a:t>
            </a:r>
          </a:p>
          <a:p>
            <a:endParaRPr lang="en-US" sz="1650" dirty="0"/>
          </a:p>
          <a:p>
            <a:r>
              <a:rPr lang="en-US" sz="1650" dirty="0"/>
              <a:t>Results show </a:t>
            </a:r>
            <a:r>
              <a:rPr lang="en-US" sz="1650" b="1" dirty="0">
                <a:solidFill>
                  <a:schemeClr val="accent6"/>
                </a:solidFill>
              </a:rPr>
              <a:t>substantial speedups over both CPUs (1.8X-28X) and GPUs (1.2X-2.7X)</a:t>
            </a:r>
          </a:p>
          <a:p>
            <a:endParaRPr lang="en-US" sz="1650" dirty="0"/>
          </a:p>
          <a:p>
            <a:r>
              <a:rPr lang="en-US" sz="1650" dirty="0"/>
              <a:t>AIM is available at: </a:t>
            </a:r>
          </a:p>
          <a:p>
            <a:pPr lvl="1"/>
            <a:r>
              <a:rPr lang="en-US" sz="1500" dirty="0">
                <a:solidFill>
                  <a:srgbClr val="0000FF"/>
                </a:solidFill>
                <a:hlinkClick r:id="rId2">
                  <a:extLst>
                    <a:ext uri="{A12FA001-AC4F-418D-AE19-62706E023703}">
                      <ahyp:hlinkClr xmlns:ahyp="http://schemas.microsoft.com/office/drawing/2018/hyperlinkcolor" val="tx"/>
                    </a:ext>
                  </a:extLst>
                </a:hlinkClick>
              </a:rPr>
              <a:t>https://github.com/CMU-SAFARI/alignment-in-memory</a:t>
            </a:r>
            <a:r>
              <a:rPr lang="en-US" sz="1500" dirty="0">
                <a:solidFill>
                  <a:srgbClr val="0000FF"/>
                </a:solidFill>
              </a:rPr>
              <a:t> </a:t>
            </a:r>
          </a:p>
          <a:p>
            <a:pPr marL="0" indent="0">
              <a:buNone/>
            </a:pPr>
            <a:endParaRPr lang="en-US" sz="1650" dirty="0"/>
          </a:p>
          <a:p>
            <a:endParaRPr lang="en-US" sz="1650" dirty="0"/>
          </a:p>
        </p:txBody>
      </p:sp>
      <p:sp>
        <p:nvSpPr>
          <p:cNvPr id="4" name="Text Placeholder 3">
            <a:extLst>
              <a:ext uri="{FF2B5EF4-FFF2-40B4-BE49-F238E27FC236}">
                <a16:creationId xmlns:a16="http://schemas.microsoft.com/office/drawing/2014/main" id="{ECB999D4-783C-4465-8C25-B89FDDF47554}"/>
              </a:ext>
            </a:extLst>
          </p:cNvPr>
          <p:cNvSpPr>
            <a:spLocks noGrp="1"/>
          </p:cNvSpPr>
          <p:nvPr>
            <p:ph type="body" sz="quarter" idx="11"/>
          </p:nvPr>
        </p:nvSpPr>
        <p:spPr/>
        <p:txBody>
          <a:bodyPr/>
          <a:lstStyle/>
          <a:p>
            <a:r>
              <a:rPr lang="en-US" dirty="0"/>
              <a:t>Summary</a:t>
            </a:r>
          </a:p>
        </p:txBody>
      </p:sp>
      <p:sp>
        <p:nvSpPr>
          <p:cNvPr id="2" name="Slide Number Placeholder 2">
            <a:extLst>
              <a:ext uri="{FF2B5EF4-FFF2-40B4-BE49-F238E27FC236}">
                <a16:creationId xmlns:a16="http://schemas.microsoft.com/office/drawing/2014/main" id="{269C065C-29B2-7080-411E-2B98337CF4DF}"/>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51</a:t>
            </a:fld>
            <a:endParaRPr lang="en-CH" sz="1600">
              <a:latin typeface="Garamond" panose="02020404030301010803" pitchFamily="18" charset="0"/>
              <a:ea typeface="Tahoma" panose="020B0604030504040204" pitchFamily="34" charset="0"/>
              <a:cs typeface="Tahoma" panose="020B0604030504040204" pitchFamily="34" charset="0"/>
            </a:endParaRPr>
          </a:p>
        </p:txBody>
      </p:sp>
      <p:pic>
        <p:nvPicPr>
          <p:cNvPr id="5" name="Picture 4" descr="safari.png">
            <a:extLst>
              <a:ext uri="{FF2B5EF4-FFF2-40B4-BE49-F238E27FC236}">
                <a16:creationId xmlns:a16="http://schemas.microsoft.com/office/drawing/2014/main" id="{A9A7B3B7-2302-A589-10DA-4E335E2754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18843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Hardware/software co-designed PIM for efficiency</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rPr>
                <a:t>E.g. from industry: Samsung HBM-PIM, SK </a:t>
              </a:r>
              <a:r>
                <a:rPr kumimoji="0" lang="en-US" sz="2000" b="0" i="0" u="none" strike="noStrike" kern="0" cap="none" spc="0" normalizeH="0" baseline="0" noProof="0" dirty="0" err="1">
                  <a:ln>
                    <a:noFill/>
                  </a:ln>
                  <a:solidFill>
                    <a:srgbClr val="FF0000"/>
                  </a:solidFill>
                  <a:effectLst/>
                  <a:uLnTx/>
                  <a:uFillTx/>
                  <a:latin typeface="Tahoma"/>
                  <a:ea typeface="ヒラギノ角ゴ Pro W3" pitchFamily="-108" charset="-128"/>
                  <a:cs typeface="ヒラギノ角ゴ Pro W3" pitchFamily="-108" charset="-128"/>
                </a:rPr>
                <a:t>hynix</a:t>
              </a:r>
              <a:r>
                <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rPr>
                <a:t> </a:t>
              </a:r>
              <a:r>
                <a:rPr kumimoji="0" lang="en-US" sz="2000" b="0" i="0" u="none" strike="noStrike" kern="0" cap="none" spc="0" normalizeH="0" baseline="0" noProof="0" dirty="0" err="1">
                  <a:ln>
                    <a:noFill/>
                  </a:ln>
                  <a:solidFill>
                    <a:srgbClr val="FF0000"/>
                  </a:solidFill>
                  <a:effectLst/>
                  <a:uLnTx/>
                  <a:uFillTx/>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Samsung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Wimpy cores (possibility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908720"/>
            <a:ext cx="9144000" cy="1753535"/>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Rectangle 12">
            <a:extLst>
              <a:ext uri="{FF2B5EF4-FFF2-40B4-BE49-F238E27FC236}">
                <a16:creationId xmlns:a16="http://schemas.microsoft.com/office/drawing/2014/main" id="{4A3B8237-8F6D-F8EC-269E-A1E44C8BA1C7}"/>
              </a:ext>
            </a:extLst>
          </p:cNvPr>
          <p:cNvSpPr/>
          <p:nvPr/>
        </p:nvSpPr>
        <p:spPr bwMode="auto">
          <a:xfrm>
            <a:off x="-25593" y="4682448"/>
            <a:ext cx="9144000" cy="1750633"/>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4" name="Picture 13" descr="safari.png">
            <a:extLst>
              <a:ext uri="{FF2B5EF4-FFF2-40B4-BE49-F238E27FC236}">
                <a16:creationId xmlns:a16="http://schemas.microsoft.com/office/drawing/2014/main" id="{9E1D6BDB-6AE9-45BC-751C-6BB1CF562E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76223390"/>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5B0B81DD-E1C2-B742-9E26-9880117A5BD5}"/>
              </a:ext>
            </a:extLst>
          </p:cNvPr>
          <p:cNvPicPr>
            <a:picLocks noChangeAspect="1"/>
          </p:cNvPicPr>
          <p:nvPr/>
        </p:nvPicPr>
        <p:blipFill>
          <a:blip r:embed="rId2"/>
          <a:stretch>
            <a:fillRect/>
          </a:stretch>
        </p:blipFill>
        <p:spPr>
          <a:xfrm>
            <a:off x="304800" y="928815"/>
            <a:ext cx="8229600" cy="5552821"/>
          </a:xfrm>
          <a:prstGeom prst="rect">
            <a:avLst/>
          </a:prstGeom>
        </p:spPr>
      </p:pic>
      <p:sp>
        <p:nvSpPr>
          <p:cNvPr id="6" name="TextBox 5">
            <a:extLst>
              <a:ext uri="{FF2B5EF4-FFF2-40B4-BE49-F238E27FC236}">
                <a16:creationId xmlns:a16="http://schemas.microsoft.com/office/drawing/2014/main" id="{E2E504B7-DA66-5B4F-B558-31F93F8EC635}"/>
              </a:ext>
            </a:extLst>
          </p:cNvPr>
          <p:cNvSpPr txBox="1"/>
          <p:nvPr/>
        </p:nvSpPr>
        <p:spPr>
          <a:xfrm>
            <a:off x="1403648" y="6525373"/>
            <a:ext cx="7241085" cy="43858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https://news.samsung.com/global/samsung-develops-industrys-first-high-bandwidth-memory-with-ai-processing-power</a:t>
            </a:r>
            <a:endParaRPr kumimoji="0" lang="en-US" sz="105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srgbClr val="0000FF"/>
              </a:solidFill>
              <a:effectLst/>
              <a:uLnTx/>
              <a:uFillTx/>
              <a:latin typeface="Arial" panose="020B0604020202020204" pitchFamily="34" charset="0"/>
              <a:ea typeface="ＭＳ Ｐゴシック" panose="020B0600070205080204" pitchFamily="34" charset="-128"/>
              <a:cs typeface="+mn-cs"/>
            </a:endParaRPr>
          </a:p>
        </p:txBody>
      </p:sp>
      <p:sp>
        <p:nvSpPr>
          <p:cNvPr id="7" name="Rounded Rectangle 6">
            <a:extLst>
              <a:ext uri="{FF2B5EF4-FFF2-40B4-BE49-F238E27FC236}">
                <a16:creationId xmlns:a16="http://schemas.microsoft.com/office/drawing/2014/main" id="{2B661DE0-45C9-7F44-A759-0061E543B4F5}"/>
              </a:ext>
            </a:extLst>
          </p:cNvPr>
          <p:cNvSpPr>
            <a:spLocks noChangeArrowheads="1"/>
          </p:cNvSpPr>
          <p:nvPr/>
        </p:nvSpPr>
        <p:spPr bwMode="auto">
          <a:xfrm rot="5400000">
            <a:off x="4762500" y="2019299"/>
            <a:ext cx="228600" cy="60960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8" name="Picture 7" descr="safari.png">
            <a:extLst>
              <a:ext uri="{FF2B5EF4-FFF2-40B4-BE49-F238E27FC236}">
                <a16:creationId xmlns:a16="http://schemas.microsoft.com/office/drawing/2014/main" id="{45E190A0-3444-01FC-4926-20B356209A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57425770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6" name="Picture 5">
            <a:extLst>
              <a:ext uri="{FF2B5EF4-FFF2-40B4-BE49-F238E27FC236}">
                <a16:creationId xmlns:a16="http://schemas.microsoft.com/office/drawing/2014/main" id="{3D60E39F-21C1-5448-816C-90F49DCB38F1}"/>
              </a:ext>
            </a:extLst>
          </p:cNvPr>
          <p:cNvPicPr>
            <a:picLocks noChangeAspect="1"/>
          </p:cNvPicPr>
          <p:nvPr/>
        </p:nvPicPr>
        <p:blipFill>
          <a:blip r:embed="rId2"/>
          <a:stretch>
            <a:fillRect/>
          </a:stretch>
        </p:blipFill>
        <p:spPr>
          <a:xfrm>
            <a:off x="26894" y="1037868"/>
            <a:ext cx="9144000" cy="3959071"/>
          </a:xfrm>
          <a:prstGeom prst="rect">
            <a:avLst/>
          </a:prstGeom>
        </p:spPr>
      </p:pic>
      <p:pic>
        <p:nvPicPr>
          <p:cNvPr id="7" name="Picture 6">
            <a:extLst>
              <a:ext uri="{FF2B5EF4-FFF2-40B4-BE49-F238E27FC236}">
                <a16:creationId xmlns:a16="http://schemas.microsoft.com/office/drawing/2014/main" id="{4CE8C0CB-6C34-F34A-9020-7FC8E1A932ED}"/>
              </a:ext>
            </a:extLst>
          </p:cNvPr>
          <p:cNvPicPr>
            <a:picLocks noChangeAspect="1"/>
          </p:cNvPicPr>
          <p:nvPr/>
        </p:nvPicPr>
        <p:blipFill>
          <a:blip r:embed="rId3"/>
          <a:stretch>
            <a:fillRect/>
          </a:stretch>
        </p:blipFill>
        <p:spPr>
          <a:xfrm>
            <a:off x="6096000" y="4771635"/>
            <a:ext cx="2438400" cy="1680777"/>
          </a:xfrm>
          <a:prstGeom prst="rect">
            <a:avLst/>
          </a:prstGeom>
        </p:spPr>
      </p:pic>
      <p:pic>
        <p:nvPicPr>
          <p:cNvPr id="5" name="Picture 4" descr="safari.png">
            <a:extLst>
              <a:ext uri="{FF2B5EF4-FFF2-40B4-BE49-F238E27FC236}">
                <a16:creationId xmlns:a16="http://schemas.microsoft.com/office/drawing/2014/main" id="{FC9643C4-4296-CFEC-B523-1529DE3DE3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21612085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5C6AE-F169-1E42-BF25-337084ECB7FA}"/>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DCC3A36B-EFFE-914B-9A09-F852530E53B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0F7BE19-F772-FD44-BB35-F14D60FD91B4}"/>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52E1D580-1DF2-C54C-B169-B5F1E5158117}"/>
              </a:ext>
            </a:extLst>
          </p:cNvPr>
          <p:cNvPicPr>
            <a:picLocks noChangeAspect="1"/>
          </p:cNvPicPr>
          <p:nvPr/>
        </p:nvPicPr>
        <p:blipFill>
          <a:blip r:embed="rId2"/>
          <a:stretch>
            <a:fillRect/>
          </a:stretch>
        </p:blipFill>
        <p:spPr>
          <a:xfrm>
            <a:off x="0" y="997527"/>
            <a:ext cx="9144000" cy="4518837"/>
          </a:xfrm>
          <a:prstGeom prst="rect">
            <a:avLst/>
          </a:prstGeom>
        </p:spPr>
      </p:pic>
      <p:pic>
        <p:nvPicPr>
          <p:cNvPr id="6" name="Picture 5">
            <a:extLst>
              <a:ext uri="{FF2B5EF4-FFF2-40B4-BE49-F238E27FC236}">
                <a16:creationId xmlns:a16="http://schemas.microsoft.com/office/drawing/2014/main" id="{0EA7B261-525F-7C43-B805-F1EADF184D4C}"/>
              </a:ext>
            </a:extLst>
          </p:cNvPr>
          <p:cNvPicPr>
            <a:picLocks noChangeAspect="1"/>
          </p:cNvPicPr>
          <p:nvPr/>
        </p:nvPicPr>
        <p:blipFill>
          <a:blip r:embed="rId3"/>
          <a:stretch>
            <a:fillRect/>
          </a:stretch>
        </p:blipFill>
        <p:spPr>
          <a:xfrm>
            <a:off x="6400800" y="5551873"/>
            <a:ext cx="1775114" cy="1223577"/>
          </a:xfrm>
          <a:prstGeom prst="rect">
            <a:avLst/>
          </a:prstGeom>
        </p:spPr>
      </p:pic>
      <p:pic>
        <p:nvPicPr>
          <p:cNvPr id="7" name="Picture 6" descr="safari.png">
            <a:extLst>
              <a:ext uri="{FF2B5EF4-FFF2-40B4-BE49-F238E27FC236}">
                <a16:creationId xmlns:a16="http://schemas.microsoft.com/office/drawing/2014/main" id="{0B10A55E-097B-88A8-F305-1803AEB813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84913097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5C6AE-F169-1E42-BF25-337084ECB7FA}"/>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DCC3A36B-EFFE-914B-9A09-F852530E53B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0F7BE19-F772-FD44-BB35-F14D60FD91B4}"/>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6" name="Picture 5">
            <a:extLst>
              <a:ext uri="{FF2B5EF4-FFF2-40B4-BE49-F238E27FC236}">
                <a16:creationId xmlns:a16="http://schemas.microsoft.com/office/drawing/2014/main" id="{0EA7B261-525F-7C43-B805-F1EADF184D4C}"/>
              </a:ext>
            </a:extLst>
          </p:cNvPr>
          <p:cNvPicPr>
            <a:picLocks noChangeAspect="1"/>
          </p:cNvPicPr>
          <p:nvPr/>
        </p:nvPicPr>
        <p:blipFill>
          <a:blip r:embed="rId2"/>
          <a:stretch>
            <a:fillRect/>
          </a:stretch>
        </p:blipFill>
        <p:spPr>
          <a:xfrm>
            <a:off x="6400800" y="5551873"/>
            <a:ext cx="1775114" cy="1223577"/>
          </a:xfrm>
          <a:prstGeom prst="rect">
            <a:avLst/>
          </a:prstGeom>
        </p:spPr>
      </p:pic>
      <p:pic>
        <p:nvPicPr>
          <p:cNvPr id="7" name="Picture 6">
            <a:extLst>
              <a:ext uri="{FF2B5EF4-FFF2-40B4-BE49-F238E27FC236}">
                <a16:creationId xmlns:a16="http://schemas.microsoft.com/office/drawing/2014/main" id="{829EB899-2C59-8347-87DE-7AEDAE098E0E}"/>
              </a:ext>
            </a:extLst>
          </p:cNvPr>
          <p:cNvPicPr>
            <a:picLocks noChangeAspect="1"/>
          </p:cNvPicPr>
          <p:nvPr/>
        </p:nvPicPr>
        <p:blipFill>
          <a:blip r:embed="rId3"/>
          <a:stretch>
            <a:fillRect/>
          </a:stretch>
        </p:blipFill>
        <p:spPr>
          <a:xfrm>
            <a:off x="0" y="1632245"/>
            <a:ext cx="9144000" cy="3234070"/>
          </a:xfrm>
          <a:prstGeom prst="rect">
            <a:avLst/>
          </a:prstGeom>
        </p:spPr>
      </p:pic>
      <p:pic>
        <p:nvPicPr>
          <p:cNvPr id="5" name="Picture 4" descr="safari.png">
            <a:extLst>
              <a:ext uri="{FF2B5EF4-FFF2-40B4-BE49-F238E27FC236}">
                <a16:creationId xmlns:a16="http://schemas.microsoft.com/office/drawing/2014/main" id="{1464415B-B67D-87B0-A28E-9DFC802E22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9997228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9975B62A-7CF5-E740-B603-F143F946B926}"/>
              </a:ext>
            </a:extLst>
          </p:cNvPr>
          <p:cNvPicPr>
            <a:picLocks noChangeAspect="1"/>
          </p:cNvPicPr>
          <p:nvPr/>
        </p:nvPicPr>
        <p:blipFill>
          <a:blip r:embed="rId2"/>
          <a:stretch>
            <a:fillRect/>
          </a:stretch>
        </p:blipFill>
        <p:spPr>
          <a:xfrm>
            <a:off x="0" y="1026297"/>
            <a:ext cx="9144000" cy="4805405"/>
          </a:xfrm>
          <a:prstGeom prst="rect">
            <a:avLst/>
          </a:prstGeom>
        </p:spPr>
      </p:pic>
      <p:pic>
        <p:nvPicPr>
          <p:cNvPr id="6" name="Picture 5" descr="safari.png">
            <a:extLst>
              <a:ext uri="{FF2B5EF4-FFF2-40B4-BE49-F238E27FC236}">
                <a16:creationId xmlns:a16="http://schemas.microsoft.com/office/drawing/2014/main" id="{D7799175-AE01-C541-3153-4E9D9F4A5A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12070392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B73D-7CEF-E15A-0830-2D489B4C97CC}"/>
              </a:ext>
            </a:extLst>
          </p:cNvPr>
          <p:cNvSpPr>
            <a:spLocks noGrp="1"/>
          </p:cNvSpPr>
          <p:nvPr>
            <p:ph type="title"/>
          </p:nvPr>
        </p:nvSpPr>
        <p:spPr/>
        <p:txBody>
          <a:bodyPr/>
          <a:lstStyle/>
          <a:p>
            <a:r>
              <a:rPr lang="en-US" sz="3200" dirty="0"/>
              <a:t>Samsung PNM Solutions for Generative AI (2023)</a:t>
            </a:r>
          </a:p>
        </p:txBody>
      </p:sp>
      <p:sp>
        <p:nvSpPr>
          <p:cNvPr id="3" name="Content Placeholder 2">
            <a:extLst>
              <a:ext uri="{FF2B5EF4-FFF2-40B4-BE49-F238E27FC236}">
                <a16:creationId xmlns:a16="http://schemas.microsoft.com/office/drawing/2014/main" id="{B57D92A3-B6B3-1C38-3FE6-5C94ADA94B5C}"/>
              </a:ext>
            </a:extLst>
          </p:cNvPr>
          <p:cNvSpPr>
            <a:spLocks noGrp="1"/>
          </p:cNvSpPr>
          <p:nvPr>
            <p:ph idx="1"/>
          </p:nvPr>
        </p:nvSpPr>
        <p:spPr/>
        <p:txBody>
          <a:bodyPr/>
          <a:lstStyle/>
          <a:p>
            <a:r>
              <a:rPr lang="en-US" dirty="0"/>
              <a:t>Main target: </a:t>
            </a:r>
            <a:r>
              <a:rPr lang="en-US" dirty="0">
                <a:solidFill>
                  <a:srgbClr val="FF0000"/>
                </a:solidFill>
              </a:rPr>
              <a:t>transformer</a:t>
            </a:r>
            <a:r>
              <a:rPr lang="en-US" dirty="0"/>
              <a:t> decoders used in </a:t>
            </a:r>
            <a:r>
              <a:rPr lang="en-US" dirty="0" err="1">
                <a:solidFill>
                  <a:srgbClr val="FF0000"/>
                </a:solidFill>
              </a:rPr>
              <a:t>ChatGPT</a:t>
            </a:r>
            <a:r>
              <a:rPr lang="en-US" dirty="0">
                <a:solidFill>
                  <a:srgbClr val="FF0000"/>
                </a:solidFill>
              </a:rPr>
              <a:t>, GPT-3</a:t>
            </a:r>
          </a:p>
          <a:p>
            <a:pPr lvl="1"/>
            <a:r>
              <a:rPr lang="en-US" dirty="0">
                <a:solidFill>
                  <a:srgbClr val="0000FF"/>
                </a:solidFill>
              </a:rPr>
              <a:t>Compute-bound step</a:t>
            </a:r>
            <a:r>
              <a:rPr lang="en-US" dirty="0"/>
              <a:t>: Summarization </a:t>
            </a:r>
          </a:p>
          <a:p>
            <a:pPr lvl="1"/>
            <a:r>
              <a:rPr lang="en-US" dirty="0">
                <a:solidFill>
                  <a:srgbClr val="0000FF"/>
                </a:solidFill>
              </a:rPr>
              <a:t>Memory-bound step</a:t>
            </a:r>
            <a:r>
              <a:rPr lang="en-US" dirty="0"/>
              <a:t>: Generation</a:t>
            </a:r>
          </a:p>
          <a:p>
            <a:pPr lvl="2"/>
            <a:r>
              <a:rPr lang="en-US" dirty="0"/>
              <a:t>Most of the execution time is spent on the </a:t>
            </a:r>
            <a:r>
              <a:rPr lang="en-US" dirty="0">
                <a:solidFill>
                  <a:srgbClr val="FF0000"/>
                </a:solidFill>
              </a:rPr>
              <a:t>memory copy</a:t>
            </a:r>
            <a:r>
              <a:rPr lang="en-US" dirty="0"/>
              <a:t> from the </a:t>
            </a:r>
            <a:r>
              <a:rPr lang="en-US" dirty="0">
                <a:solidFill>
                  <a:srgbClr val="FF0000"/>
                </a:solidFill>
              </a:rPr>
              <a:t>host CPU memory </a:t>
            </a:r>
            <a:r>
              <a:rPr lang="en-US" dirty="0"/>
              <a:t>to the </a:t>
            </a:r>
            <a:r>
              <a:rPr lang="en-US" dirty="0">
                <a:solidFill>
                  <a:srgbClr val="FF0000"/>
                </a:solidFill>
              </a:rPr>
              <a:t>CPU memory</a:t>
            </a:r>
            <a:br>
              <a:rPr lang="en-US" dirty="0"/>
            </a:br>
            <a:endParaRPr lang="en-US" dirty="0"/>
          </a:p>
          <a:p>
            <a:r>
              <a:rPr lang="en-US" dirty="0">
                <a:solidFill>
                  <a:srgbClr val="FF0000"/>
                </a:solidFill>
              </a:rPr>
              <a:t>GEMV</a:t>
            </a:r>
            <a:r>
              <a:rPr lang="en-US" dirty="0"/>
              <a:t> portion can be </a:t>
            </a:r>
            <a:r>
              <a:rPr lang="en-US" dirty="0">
                <a:solidFill>
                  <a:srgbClr val="FF0000"/>
                </a:solidFill>
              </a:rPr>
              <a:t>60%-80% of total generation latency</a:t>
            </a:r>
            <a:r>
              <a:rPr lang="en-US" dirty="0"/>
              <a:t>, which is the target of PIM/PNM</a:t>
            </a:r>
          </a:p>
        </p:txBody>
      </p:sp>
      <p:sp>
        <p:nvSpPr>
          <p:cNvPr id="4" name="Slide Number Placeholder 3">
            <a:extLst>
              <a:ext uri="{FF2B5EF4-FFF2-40B4-BE49-F238E27FC236}">
                <a16:creationId xmlns:a16="http://schemas.microsoft.com/office/drawing/2014/main" id="{42F0B4E3-5F1C-220D-3AC9-796DCEB3B940}"/>
              </a:ext>
            </a:extLst>
          </p:cNvPr>
          <p:cNvSpPr>
            <a:spLocks noGrp="1"/>
          </p:cNvSpPr>
          <p:nvPr>
            <p:ph type="sldNum" sz="quarter" idx="11"/>
          </p:nvPr>
        </p:nvSpPr>
        <p:spPr/>
        <p:txBody>
          <a:bodyPr/>
          <a:lstStyle/>
          <a:p>
            <a:pPr>
              <a:defRPr/>
            </a:pPr>
            <a:fld id="{696CF17A-3047-224B-BC46-DD606BE3B229}" type="slidenum">
              <a:rPr lang="en-US" altLang="en-US" smtClean="0"/>
              <a:pPr>
                <a:defRPr/>
              </a:pPr>
              <a:t>58</a:t>
            </a:fld>
            <a:endParaRPr lang="en-US" altLang="en-US"/>
          </a:p>
        </p:txBody>
      </p:sp>
      <p:grpSp>
        <p:nvGrpSpPr>
          <p:cNvPr id="9" name="Group 8">
            <a:extLst>
              <a:ext uri="{FF2B5EF4-FFF2-40B4-BE49-F238E27FC236}">
                <a16:creationId xmlns:a16="http://schemas.microsoft.com/office/drawing/2014/main" id="{C592A354-A654-D4FE-AA1C-9AE8DF1C3726}"/>
              </a:ext>
            </a:extLst>
          </p:cNvPr>
          <p:cNvGrpSpPr/>
          <p:nvPr/>
        </p:nvGrpSpPr>
        <p:grpSpPr>
          <a:xfrm>
            <a:off x="217463" y="4070896"/>
            <a:ext cx="8781082" cy="2266085"/>
            <a:chOff x="217463" y="4070896"/>
            <a:chExt cx="8781082" cy="2266085"/>
          </a:xfrm>
        </p:grpSpPr>
        <p:pic>
          <p:nvPicPr>
            <p:cNvPr id="6" name="Picture 5">
              <a:extLst>
                <a:ext uri="{FF2B5EF4-FFF2-40B4-BE49-F238E27FC236}">
                  <a16:creationId xmlns:a16="http://schemas.microsoft.com/office/drawing/2014/main" id="{9EF907C9-0529-F0A7-D674-BC346E9C3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463" y="4070896"/>
              <a:ext cx="8781082" cy="2266085"/>
            </a:xfrm>
            <a:prstGeom prst="rect">
              <a:avLst/>
            </a:prstGeom>
          </p:spPr>
        </p:pic>
        <p:sp>
          <p:nvSpPr>
            <p:cNvPr id="7" name="Rectangle 6">
              <a:extLst>
                <a:ext uri="{FF2B5EF4-FFF2-40B4-BE49-F238E27FC236}">
                  <a16:creationId xmlns:a16="http://schemas.microsoft.com/office/drawing/2014/main" id="{A34ECD42-2A8C-6832-F4B3-77F1973FEDD2}"/>
                </a:ext>
              </a:extLst>
            </p:cNvPr>
            <p:cNvSpPr/>
            <p:nvPr/>
          </p:nvSpPr>
          <p:spPr bwMode="auto">
            <a:xfrm>
              <a:off x="1691680" y="5203938"/>
              <a:ext cx="5832648" cy="39656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grpSp>
      <p:sp>
        <p:nvSpPr>
          <p:cNvPr id="8" name="TextBox 7">
            <a:extLst>
              <a:ext uri="{FF2B5EF4-FFF2-40B4-BE49-F238E27FC236}">
                <a16:creationId xmlns:a16="http://schemas.microsoft.com/office/drawing/2014/main" id="{DADB1347-CA42-5E6B-2198-99C0A982032A}"/>
              </a:ext>
            </a:extLst>
          </p:cNvPr>
          <p:cNvSpPr txBox="1"/>
          <p:nvPr/>
        </p:nvSpPr>
        <p:spPr>
          <a:xfrm>
            <a:off x="3832792" y="6522107"/>
            <a:ext cx="1550424" cy="2539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050" b="0" i="0" u="none" strike="noStrike" dirty="0">
                <a:effectLst/>
              </a:rPr>
              <a:t>[J. H. Kim+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pic>
        <p:nvPicPr>
          <p:cNvPr id="5" name="Picture 4" descr="safari.png">
            <a:extLst>
              <a:ext uri="{FF2B5EF4-FFF2-40B4-BE49-F238E27FC236}">
                <a16:creationId xmlns:a16="http://schemas.microsoft.com/office/drawing/2014/main" id="{4B6B5611-AD21-97F3-E7AA-D6D21B4F5F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873571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A89C-AB96-CA3C-C6F0-BCEC0279C441}"/>
              </a:ext>
            </a:extLst>
          </p:cNvPr>
          <p:cNvSpPr>
            <a:spLocks noGrp="1"/>
          </p:cNvSpPr>
          <p:nvPr>
            <p:ph type="title"/>
          </p:nvPr>
        </p:nvSpPr>
        <p:spPr/>
        <p:txBody>
          <a:bodyPr/>
          <a:lstStyle/>
          <a:p>
            <a:r>
              <a:rPr lang="en-US" dirty="0"/>
              <a:t>Solution I: Samsung’s HBM-PIM (2023)</a:t>
            </a:r>
          </a:p>
        </p:txBody>
      </p:sp>
      <p:sp>
        <p:nvSpPr>
          <p:cNvPr id="3" name="Content Placeholder 2">
            <a:extLst>
              <a:ext uri="{FF2B5EF4-FFF2-40B4-BE49-F238E27FC236}">
                <a16:creationId xmlns:a16="http://schemas.microsoft.com/office/drawing/2014/main" id="{7BFD8E00-C9CC-E234-2E94-065C18534AC6}"/>
              </a:ext>
            </a:extLst>
          </p:cNvPr>
          <p:cNvSpPr>
            <a:spLocks noGrp="1"/>
          </p:cNvSpPr>
          <p:nvPr>
            <p:ph idx="1"/>
          </p:nvPr>
        </p:nvSpPr>
        <p:spPr/>
        <p:txBody>
          <a:bodyPr/>
          <a:lstStyle/>
          <a:p>
            <a:r>
              <a:rPr lang="en-US" dirty="0">
                <a:solidFill>
                  <a:srgbClr val="0000FF"/>
                </a:solidFill>
              </a:rPr>
              <a:t>AMD MI100 GPUs </a:t>
            </a:r>
            <a:r>
              <a:rPr lang="en-US" dirty="0"/>
              <a:t>fabricated with </a:t>
            </a:r>
            <a:r>
              <a:rPr lang="en-US" dirty="0">
                <a:solidFill>
                  <a:srgbClr val="0000FF"/>
                </a:solidFill>
              </a:rPr>
              <a:t>HBM-PIM</a:t>
            </a:r>
          </a:p>
          <a:p>
            <a:endParaRPr lang="en-US" dirty="0"/>
          </a:p>
          <a:p>
            <a:r>
              <a:rPr lang="en-US" dirty="0"/>
              <a:t>Experimental setup: GPT-J (6B, 32 input tokes), single AMD MI100-PIM GPU</a:t>
            </a:r>
          </a:p>
          <a:p>
            <a:endParaRPr lang="en-US" dirty="0"/>
          </a:p>
          <a:p>
            <a:endParaRPr lang="en-US" dirty="0"/>
          </a:p>
          <a:p>
            <a:endParaRPr lang="en-US" dirty="0"/>
          </a:p>
          <a:p>
            <a:endParaRPr lang="en-US" dirty="0"/>
          </a:p>
          <a:p>
            <a:endParaRPr lang="en-US" dirty="0"/>
          </a:p>
          <a:p>
            <a:endParaRPr lang="en-US" dirty="0"/>
          </a:p>
          <a:p>
            <a:pPr marL="0" indent="0">
              <a:buNone/>
            </a:pPr>
            <a:br>
              <a:rPr lang="en-US" dirty="0"/>
            </a:br>
            <a:endParaRPr lang="en-US" sz="1100" dirty="0"/>
          </a:p>
          <a:p>
            <a:r>
              <a:rPr lang="en-US" dirty="0">
                <a:solidFill>
                  <a:srgbClr val="0000FF"/>
                </a:solidFill>
              </a:rPr>
              <a:t>GPT can be accelerated by more than 2x over baseline</a:t>
            </a:r>
          </a:p>
          <a:p>
            <a:endParaRPr lang="en-US" dirty="0"/>
          </a:p>
        </p:txBody>
      </p:sp>
      <p:sp>
        <p:nvSpPr>
          <p:cNvPr id="4" name="Slide Number Placeholder 3">
            <a:extLst>
              <a:ext uri="{FF2B5EF4-FFF2-40B4-BE49-F238E27FC236}">
                <a16:creationId xmlns:a16="http://schemas.microsoft.com/office/drawing/2014/main" id="{5A12BE03-0835-2DE0-6598-E088FC15DDFC}"/>
              </a:ext>
            </a:extLst>
          </p:cNvPr>
          <p:cNvSpPr>
            <a:spLocks noGrp="1"/>
          </p:cNvSpPr>
          <p:nvPr>
            <p:ph type="sldNum" sz="quarter" idx="11"/>
          </p:nvPr>
        </p:nvSpPr>
        <p:spPr/>
        <p:txBody>
          <a:bodyPr/>
          <a:lstStyle/>
          <a:p>
            <a:pPr>
              <a:defRPr/>
            </a:pPr>
            <a:fld id="{696CF17A-3047-224B-BC46-DD606BE3B229}" type="slidenum">
              <a:rPr lang="en-US" altLang="en-US" smtClean="0"/>
              <a:pPr>
                <a:defRPr/>
              </a:pPr>
              <a:t>59</a:t>
            </a:fld>
            <a:endParaRPr lang="en-US" altLang="en-US"/>
          </a:p>
        </p:txBody>
      </p:sp>
      <p:pic>
        <p:nvPicPr>
          <p:cNvPr id="8" name="Picture 7">
            <a:extLst>
              <a:ext uri="{FF2B5EF4-FFF2-40B4-BE49-F238E27FC236}">
                <a16:creationId xmlns:a16="http://schemas.microsoft.com/office/drawing/2014/main" id="{21DB4808-D8EC-AAD6-908A-D6FDC2C06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581" y="2780928"/>
            <a:ext cx="8402838" cy="3007537"/>
          </a:xfrm>
          <a:prstGeom prst="rect">
            <a:avLst/>
          </a:prstGeom>
        </p:spPr>
      </p:pic>
      <p:sp>
        <p:nvSpPr>
          <p:cNvPr id="5" name="TextBox 4">
            <a:extLst>
              <a:ext uri="{FF2B5EF4-FFF2-40B4-BE49-F238E27FC236}">
                <a16:creationId xmlns:a16="http://schemas.microsoft.com/office/drawing/2014/main" id="{7B340072-82B4-570C-CF74-B074DA9DA94F}"/>
              </a:ext>
            </a:extLst>
          </p:cNvPr>
          <p:cNvSpPr txBox="1"/>
          <p:nvPr/>
        </p:nvSpPr>
        <p:spPr>
          <a:xfrm>
            <a:off x="3832792" y="6522107"/>
            <a:ext cx="1550424" cy="2539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050" b="0" i="0" u="none" strike="noStrike" dirty="0">
                <a:effectLst/>
              </a:rPr>
              <a:t>[J. H. Kim+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pic>
        <p:nvPicPr>
          <p:cNvPr id="6" name="Picture 5" descr="safari.png">
            <a:extLst>
              <a:ext uri="{FF2B5EF4-FFF2-40B4-BE49-F238E27FC236}">
                <a16:creationId xmlns:a16="http://schemas.microsoft.com/office/drawing/2014/main" id="{D5AA0D87-0F7C-A96E-BF00-56FF7A2081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6143668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Tesseract System for Graph Processing</a:t>
            </a:r>
          </a:p>
        </p:txBody>
      </p:sp>
      <p:sp>
        <p:nvSpPr>
          <p:cNvPr id="3" name="Content Placeholder 2"/>
          <p:cNvSpPr>
            <a:spLocks noGrp="1"/>
          </p:cNvSpPr>
          <p:nvPr>
            <p:ph idx="1"/>
          </p:nvPr>
        </p:nvSpPr>
        <p:spPr>
          <a:xfrm>
            <a:off x="228600" y="1000472"/>
            <a:ext cx="8915400" cy="4876800"/>
          </a:xfrm>
        </p:spPr>
        <p:txBody>
          <a:bodyPr/>
          <a:lstStyle/>
          <a:p>
            <a:r>
              <a:rPr lang="en-US" sz="2200" dirty="0" err="1"/>
              <a:t>Junwhan</a:t>
            </a:r>
            <a:r>
              <a:rPr lang="en-US" sz="2200" dirty="0"/>
              <a:t> </a:t>
            </a:r>
            <a:r>
              <a:rPr lang="en-US" sz="2200" dirty="0" err="1"/>
              <a:t>Ahn</a:t>
            </a:r>
            <a:r>
              <a:rPr lang="en-US" sz="2200" dirty="0"/>
              <a:t>, </a:t>
            </a:r>
            <a:r>
              <a:rPr lang="en-US" sz="2200" dirty="0" err="1"/>
              <a:t>Sungpack</a:t>
            </a:r>
            <a:r>
              <a:rPr lang="en-US" sz="2200" dirty="0"/>
              <a:t> Hong, </a:t>
            </a:r>
            <a:r>
              <a:rPr lang="en-US" sz="2200" dirty="0" err="1"/>
              <a:t>Sungjoo</a:t>
            </a:r>
            <a:r>
              <a:rPr lang="en-US" sz="2200" dirty="0"/>
              <a:t> </a:t>
            </a:r>
            <a:r>
              <a:rPr lang="en-US" sz="2200" dirty="0" err="1"/>
              <a:t>Yoo</a:t>
            </a:r>
            <a:r>
              <a:rPr lang="en-US" sz="2200" dirty="0"/>
              <a:t>, Onur Mutlu, and </a:t>
            </a:r>
            <a:r>
              <a:rPr lang="en-US" sz="2200" dirty="0" err="1"/>
              <a:t>Kiyoung</a:t>
            </a:r>
            <a:r>
              <a:rPr lang="en-US" sz="2200" dirty="0"/>
              <a:t> Choi,</a:t>
            </a:r>
            <a:br>
              <a:rPr lang="en-US" sz="2200" dirty="0"/>
            </a:br>
            <a:r>
              <a:rPr lang="en-US" sz="2200" b="1" dirty="0">
                <a:solidFill>
                  <a:srgbClr val="0432FF"/>
                </a:solidFill>
                <a:hlinkClick r:id="rId2">
                  <a:extLst>
                    <a:ext uri="{A12FA001-AC4F-418D-AE19-62706E023703}">
                      <ahyp:hlinkClr xmlns:ahyp="http://schemas.microsoft.com/office/drawing/2018/hyperlinkcolor" val="tx"/>
                    </a:ext>
                  </a:extLst>
                </a:hlinkClick>
              </a:rPr>
              <a:t>"A Scalable Processing-in-Memory Accelerator for Parallel Graph Processing"</a:t>
            </a:r>
            <a:br>
              <a:rPr lang="en-US" sz="2200" dirty="0"/>
            </a:br>
            <a:r>
              <a:rPr lang="en-US" sz="2200" i="1" dirty="0"/>
              <a:t>Proceedings of the </a:t>
            </a:r>
            <a:r>
              <a:rPr lang="en-US" sz="2200" i="1" dirty="0">
                <a:hlinkClick r:id="rId3"/>
              </a:rPr>
              <a:t>42nd International Symposium on Computer Architecture</a:t>
            </a:r>
            <a:r>
              <a:rPr lang="en-US" sz="2200" i="1" dirty="0"/>
              <a:t> (</a:t>
            </a:r>
            <a:r>
              <a:rPr lang="en-US" sz="2200" b="1" i="1" dirty="0"/>
              <a:t>ISCA</a:t>
            </a:r>
            <a:r>
              <a:rPr lang="en-US" sz="2200" i="1" dirty="0"/>
              <a:t>)</a:t>
            </a:r>
            <a:r>
              <a:rPr lang="en-US" sz="2200" dirty="0"/>
              <a:t>, Portland, OR, June 2015.</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Lightning Session Slides (pptx)</a:t>
            </a:r>
            <a:r>
              <a:rPr lang="en-US" sz="2200" dirty="0"/>
              <a:t> </a:t>
            </a:r>
            <a:r>
              <a:rPr lang="en-US" sz="2200" dirty="0">
                <a:hlinkClick r:id="rId7"/>
              </a:rPr>
              <a:t>(pdf)</a:t>
            </a:r>
            <a:r>
              <a:rPr lang="en-US" sz="2200" dirty="0"/>
              <a:t>]</a:t>
            </a:r>
            <a:br>
              <a:rPr lang="en-US" sz="2200" dirty="0"/>
            </a:br>
            <a:r>
              <a:rPr lang="en-US" sz="2200" b="1" i="1" dirty="0">
                <a:solidFill>
                  <a:srgbClr val="FF0000"/>
                </a:solidFill>
              </a:rPr>
              <a:t>Top Picks Honorable Mention by IEEE Micro.</a:t>
            </a:r>
            <a:br>
              <a:rPr lang="en-US" sz="2200" dirty="0"/>
            </a:br>
            <a:r>
              <a:rPr lang="en-US" sz="2200" b="1" i="1" dirty="0">
                <a:solidFill>
                  <a:srgbClr val="FF0000"/>
                </a:solidFill>
                <a:effectLst/>
              </a:rPr>
              <a:t>Selected to the ISCA-50 25-Year Retrospective Issue covering 1996-2020 in 2023 (</a:t>
            </a:r>
            <a:r>
              <a:rPr lang="en-US" sz="2200" b="1" i="1" dirty="0">
                <a:solidFill>
                  <a:srgbClr val="FF0000"/>
                </a:solidFill>
                <a:effectLst/>
                <a:hlinkClick r:id="rId8">
                  <a:extLst>
                    <a:ext uri="{A12FA001-AC4F-418D-AE19-62706E023703}">
                      <ahyp:hlinkClr xmlns:ahyp="http://schemas.microsoft.com/office/drawing/2018/hyperlinkcolor" val="tx"/>
                    </a:ext>
                  </a:extLst>
                </a:hlinkClick>
              </a:rPr>
              <a:t>Retrospective (pdf)</a:t>
            </a:r>
            <a:r>
              <a:rPr lang="en-US" sz="2200" b="1" i="1" dirty="0">
                <a:solidFill>
                  <a:srgbClr val="FF0000"/>
                </a:solidFill>
                <a:effectLst/>
              </a:rPr>
              <a:t> </a:t>
            </a:r>
            <a:r>
              <a:rPr lang="en-US" sz="2200" b="1" i="1" dirty="0">
                <a:solidFill>
                  <a:srgbClr val="FF0000"/>
                </a:solidFill>
                <a:effectLst/>
                <a:hlinkClick r:id="rId9">
                  <a:extLst>
                    <a:ext uri="{A12FA001-AC4F-418D-AE19-62706E023703}">
                      <ahyp:hlinkClr xmlns:ahyp="http://schemas.microsoft.com/office/drawing/2018/hyperlinkcolor" val="tx"/>
                    </a:ext>
                  </a:extLst>
                </a:hlinkClick>
              </a:rPr>
              <a:t>Full Issue</a:t>
            </a:r>
            <a:r>
              <a:rPr lang="en-US" sz="2200" b="1" i="1" dirty="0">
                <a:solidFill>
                  <a:srgbClr val="FF0000"/>
                </a:solidFill>
                <a:effectLst/>
              </a:rPr>
              <a:t>).</a:t>
            </a:r>
            <a:endParaRPr lang="en-US" sz="2200" dirty="0">
              <a:solidFill>
                <a:srgbClr val="FF0000"/>
              </a:solidFill>
            </a:endParaRPr>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p:cNvPicPr>
            <a:picLocks noChangeAspect="1"/>
          </p:cNvPicPr>
          <p:nvPr/>
        </p:nvPicPr>
        <p:blipFill>
          <a:blip r:embed="rId10"/>
          <a:stretch>
            <a:fillRect/>
          </a:stretch>
        </p:blipFill>
        <p:spPr>
          <a:xfrm>
            <a:off x="0" y="4869160"/>
            <a:ext cx="9144000" cy="1492548"/>
          </a:xfrm>
          <a:prstGeom prst="rect">
            <a:avLst/>
          </a:prstGeom>
        </p:spPr>
      </p:pic>
      <p:pic>
        <p:nvPicPr>
          <p:cNvPr id="6" name="Picture 5" descr="safari.png">
            <a:extLst>
              <a:ext uri="{FF2B5EF4-FFF2-40B4-BE49-F238E27FC236}">
                <a16:creationId xmlns:a16="http://schemas.microsoft.com/office/drawing/2014/main" id="{49DE0267-9221-DB3D-EF68-591969BF68BF}"/>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7202842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A89C-AB96-CA3C-C6F0-BCEC0279C441}"/>
              </a:ext>
            </a:extLst>
          </p:cNvPr>
          <p:cNvSpPr>
            <a:spLocks noGrp="1"/>
          </p:cNvSpPr>
          <p:nvPr>
            <p:ph type="title"/>
          </p:nvPr>
        </p:nvSpPr>
        <p:spPr/>
        <p:txBody>
          <a:bodyPr/>
          <a:lstStyle/>
          <a:p>
            <a:r>
              <a:rPr lang="en-US" sz="3600" dirty="0"/>
              <a:t>Solution II: Samsung’s LPDDR-PIM (2023)</a:t>
            </a:r>
          </a:p>
        </p:txBody>
      </p:sp>
      <p:sp>
        <p:nvSpPr>
          <p:cNvPr id="3" name="Content Placeholder 2">
            <a:extLst>
              <a:ext uri="{FF2B5EF4-FFF2-40B4-BE49-F238E27FC236}">
                <a16:creationId xmlns:a16="http://schemas.microsoft.com/office/drawing/2014/main" id="{7BFD8E00-C9CC-E234-2E94-065C18534AC6}"/>
              </a:ext>
            </a:extLst>
          </p:cNvPr>
          <p:cNvSpPr>
            <a:spLocks noGrp="1"/>
          </p:cNvSpPr>
          <p:nvPr>
            <p:ph idx="1"/>
          </p:nvPr>
        </p:nvSpPr>
        <p:spPr>
          <a:xfrm>
            <a:off x="12576" y="1043589"/>
            <a:ext cx="9167936" cy="5193723"/>
          </a:xfrm>
        </p:spPr>
        <p:txBody>
          <a:bodyPr/>
          <a:lstStyle/>
          <a:p>
            <a:r>
              <a:rPr lang="en-US" dirty="0">
                <a:solidFill>
                  <a:srgbClr val="0000FF"/>
                </a:solidFill>
              </a:rPr>
              <a:t>PIM for on-device generative AI</a:t>
            </a:r>
          </a:p>
          <a:p>
            <a:pPr lvl="1"/>
            <a:r>
              <a:rPr lang="en-US" dirty="0"/>
              <a:t>Datacenter </a:t>
            </a:r>
            <a:r>
              <a:rPr lang="en-US" dirty="0">
                <a:solidFill>
                  <a:srgbClr val="FF0000"/>
                </a:solidFill>
              </a:rPr>
              <a:t>costs</a:t>
            </a:r>
            <a:r>
              <a:rPr lang="en-US" dirty="0"/>
              <a:t> and </a:t>
            </a:r>
            <a:r>
              <a:rPr lang="en-US" dirty="0">
                <a:solidFill>
                  <a:srgbClr val="FF0000"/>
                </a:solidFill>
              </a:rPr>
              <a:t>power consumption </a:t>
            </a:r>
            <a:r>
              <a:rPr lang="en-US" dirty="0"/>
              <a:t>are increasing due to the </a:t>
            </a:r>
            <a:r>
              <a:rPr lang="en-US" dirty="0">
                <a:solidFill>
                  <a:srgbClr val="FF0000"/>
                </a:solidFill>
              </a:rPr>
              <a:t>growing demand for cloud AI</a:t>
            </a:r>
            <a:br>
              <a:rPr lang="en-US" dirty="0">
                <a:solidFill>
                  <a:srgbClr val="FF0000"/>
                </a:solidFill>
              </a:rPr>
            </a:br>
            <a:endParaRPr lang="en-US" dirty="0"/>
          </a:p>
          <a:p>
            <a:r>
              <a:rPr lang="en-US" dirty="0">
                <a:solidFill>
                  <a:srgbClr val="0000FF"/>
                </a:solidFill>
              </a:rPr>
              <a:t>LPDDR-PIM</a:t>
            </a:r>
            <a:r>
              <a:rPr lang="en-US" dirty="0"/>
              <a:t> improves </a:t>
            </a:r>
            <a:r>
              <a:rPr lang="en-US" dirty="0">
                <a:solidFill>
                  <a:srgbClr val="0000FF"/>
                </a:solidFill>
              </a:rPr>
              <a:t>battery life </a:t>
            </a:r>
            <a:r>
              <a:rPr lang="en-US" dirty="0"/>
              <a:t>by preventing memory over-provisioning just for bandwidth</a:t>
            </a:r>
          </a:p>
          <a:p>
            <a:endParaRPr lang="en-US" dirty="0"/>
          </a:p>
          <a:p>
            <a:endParaRPr lang="en-US" dirty="0"/>
          </a:p>
          <a:p>
            <a:endParaRPr lang="en-US" dirty="0"/>
          </a:p>
          <a:p>
            <a:endParaRPr lang="en-US" dirty="0"/>
          </a:p>
          <a:p>
            <a:endParaRPr lang="en-US" dirty="0"/>
          </a:p>
          <a:p>
            <a:endParaRPr lang="en-US" dirty="0"/>
          </a:p>
          <a:p>
            <a:r>
              <a:rPr lang="en-US" dirty="0"/>
              <a:t>4.47x </a:t>
            </a:r>
            <a:r>
              <a:rPr lang="en-US" dirty="0">
                <a:solidFill>
                  <a:srgbClr val="FF0000"/>
                </a:solidFill>
              </a:rPr>
              <a:t>performance gains </a:t>
            </a:r>
            <a:r>
              <a:rPr lang="en-US" dirty="0"/>
              <a:t>and 70.6% </a:t>
            </a:r>
            <a:r>
              <a:rPr lang="en-US" dirty="0">
                <a:solidFill>
                  <a:srgbClr val="FF0000"/>
                </a:solidFill>
              </a:rPr>
              <a:t>energy reduction </a:t>
            </a:r>
            <a:r>
              <a:rPr lang="en-US" dirty="0"/>
              <a:t>in GPT-2</a:t>
            </a:r>
          </a:p>
        </p:txBody>
      </p:sp>
      <p:sp>
        <p:nvSpPr>
          <p:cNvPr id="4" name="Slide Number Placeholder 3">
            <a:extLst>
              <a:ext uri="{FF2B5EF4-FFF2-40B4-BE49-F238E27FC236}">
                <a16:creationId xmlns:a16="http://schemas.microsoft.com/office/drawing/2014/main" id="{5A12BE03-0835-2DE0-6598-E088FC15DDFC}"/>
              </a:ext>
            </a:extLst>
          </p:cNvPr>
          <p:cNvSpPr>
            <a:spLocks noGrp="1"/>
          </p:cNvSpPr>
          <p:nvPr>
            <p:ph type="sldNum" sz="quarter" idx="11"/>
          </p:nvPr>
        </p:nvSpPr>
        <p:spPr/>
        <p:txBody>
          <a:bodyPr/>
          <a:lstStyle/>
          <a:p>
            <a:pPr>
              <a:defRPr/>
            </a:pPr>
            <a:fld id="{696CF17A-3047-224B-BC46-DD606BE3B229}" type="slidenum">
              <a:rPr lang="en-US" altLang="en-US" smtClean="0"/>
              <a:pPr>
                <a:defRPr/>
              </a:pPr>
              <a:t>60</a:t>
            </a:fld>
            <a:endParaRPr lang="en-US" altLang="en-US"/>
          </a:p>
        </p:txBody>
      </p:sp>
      <p:grpSp>
        <p:nvGrpSpPr>
          <p:cNvPr id="12" name="Group 11">
            <a:extLst>
              <a:ext uri="{FF2B5EF4-FFF2-40B4-BE49-F238E27FC236}">
                <a16:creationId xmlns:a16="http://schemas.microsoft.com/office/drawing/2014/main" id="{85B5B3A8-82AF-45D1-F598-FCFEF21CBE5E}"/>
              </a:ext>
            </a:extLst>
          </p:cNvPr>
          <p:cNvGrpSpPr/>
          <p:nvPr/>
        </p:nvGrpSpPr>
        <p:grpSpPr>
          <a:xfrm>
            <a:off x="1691680" y="3573016"/>
            <a:ext cx="6664450" cy="2308252"/>
            <a:chOff x="1691680" y="3573016"/>
            <a:chExt cx="6664450" cy="2308252"/>
          </a:xfrm>
        </p:grpSpPr>
        <p:pic>
          <p:nvPicPr>
            <p:cNvPr id="6" name="Picture 5">
              <a:extLst>
                <a:ext uri="{FF2B5EF4-FFF2-40B4-BE49-F238E27FC236}">
                  <a16:creationId xmlns:a16="http://schemas.microsoft.com/office/drawing/2014/main" id="{378BDB19-5C95-75D6-90D5-535332AC55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3573016"/>
              <a:ext cx="2230471" cy="2298061"/>
            </a:xfrm>
            <a:prstGeom prst="rect">
              <a:avLst/>
            </a:prstGeom>
          </p:spPr>
        </p:pic>
        <p:pic>
          <p:nvPicPr>
            <p:cNvPr id="8" name="Picture 7">
              <a:extLst>
                <a:ext uri="{FF2B5EF4-FFF2-40B4-BE49-F238E27FC236}">
                  <a16:creationId xmlns:a16="http://schemas.microsoft.com/office/drawing/2014/main" id="{7322EE28-CD1A-B07D-F910-039C14482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3573016"/>
              <a:ext cx="3424090" cy="2308252"/>
            </a:xfrm>
            <a:prstGeom prst="rect">
              <a:avLst/>
            </a:prstGeom>
          </p:spPr>
        </p:pic>
      </p:grpSp>
      <p:grpSp>
        <p:nvGrpSpPr>
          <p:cNvPr id="13" name="Group 12">
            <a:extLst>
              <a:ext uri="{FF2B5EF4-FFF2-40B4-BE49-F238E27FC236}">
                <a16:creationId xmlns:a16="http://schemas.microsoft.com/office/drawing/2014/main" id="{A5158C12-09DC-0511-905E-D57DD0C3F9C0}"/>
              </a:ext>
            </a:extLst>
          </p:cNvPr>
          <p:cNvGrpSpPr/>
          <p:nvPr/>
        </p:nvGrpSpPr>
        <p:grpSpPr>
          <a:xfrm>
            <a:off x="1835696" y="4745526"/>
            <a:ext cx="6480720" cy="1059738"/>
            <a:chOff x="1835696" y="4745526"/>
            <a:chExt cx="6480720" cy="1059738"/>
          </a:xfrm>
        </p:grpSpPr>
        <p:sp>
          <p:nvSpPr>
            <p:cNvPr id="9" name="Rectangle 8">
              <a:extLst>
                <a:ext uri="{FF2B5EF4-FFF2-40B4-BE49-F238E27FC236}">
                  <a16:creationId xmlns:a16="http://schemas.microsoft.com/office/drawing/2014/main" id="{6A1031DD-2242-7F28-C681-28E9444E4623}"/>
                </a:ext>
              </a:extLst>
            </p:cNvPr>
            <p:cNvSpPr/>
            <p:nvPr/>
          </p:nvSpPr>
          <p:spPr bwMode="auto">
            <a:xfrm>
              <a:off x="5593342" y="4794200"/>
              <a:ext cx="2723074" cy="1011064"/>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0" name="Rectangle 9">
              <a:extLst>
                <a:ext uri="{FF2B5EF4-FFF2-40B4-BE49-F238E27FC236}">
                  <a16:creationId xmlns:a16="http://schemas.microsoft.com/office/drawing/2014/main" id="{89CDD8A4-184D-2DFD-AB95-200F84629318}"/>
                </a:ext>
              </a:extLst>
            </p:cNvPr>
            <p:cNvSpPr/>
            <p:nvPr/>
          </p:nvSpPr>
          <p:spPr bwMode="auto">
            <a:xfrm>
              <a:off x="1835696" y="4745526"/>
              <a:ext cx="1973605" cy="339658"/>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grpSp>
      <p:sp>
        <p:nvSpPr>
          <p:cNvPr id="5" name="TextBox 4">
            <a:extLst>
              <a:ext uri="{FF2B5EF4-FFF2-40B4-BE49-F238E27FC236}">
                <a16:creationId xmlns:a16="http://schemas.microsoft.com/office/drawing/2014/main" id="{2F9F671F-F57F-EE35-177E-B3A0DCD0F9DC}"/>
              </a:ext>
            </a:extLst>
          </p:cNvPr>
          <p:cNvSpPr txBox="1"/>
          <p:nvPr/>
        </p:nvSpPr>
        <p:spPr>
          <a:xfrm>
            <a:off x="3832792" y="6522107"/>
            <a:ext cx="1550424" cy="2539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050" b="0" i="0" u="none" strike="noStrike" dirty="0">
                <a:effectLst/>
              </a:rPr>
              <a:t>[J. H. Kim+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pic>
        <p:nvPicPr>
          <p:cNvPr id="7" name="Picture 6" descr="safari.png">
            <a:extLst>
              <a:ext uri="{FF2B5EF4-FFF2-40B4-BE49-F238E27FC236}">
                <a16:creationId xmlns:a16="http://schemas.microsoft.com/office/drawing/2014/main" id="{02B7F9D5-12B9-1778-76F4-3FFD203FB2E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983434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A89C-AB96-CA3C-C6F0-BCEC0279C441}"/>
              </a:ext>
            </a:extLst>
          </p:cNvPr>
          <p:cNvSpPr>
            <a:spLocks noGrp="1"/>
          </p:cNvSpPr>
          <p:nvPr>
            <p:ph type="title"/>
          </p:nvPr>
        </p:nvSpPr>
        <p:spPr/>
        <p:txBody>
          <a:bodyPr/>
          <a:lstStyle/>
          <a:p>
            <a:r>
              <a:rPr lang="en-US" sz="3600" dirty="0"/>
              <a:t>Solution III: Samsung’s CXL-PNM (2023)</a:t>
            </a:r>
          </a:p>
        </p:txBody>
      </p:sp>
      <p:sp>
        <p:nvSpPr>
          <p:cNvPr id="3" name="Content Placeholder 2">
            <a:extLst>
              <a:ext uri="{FF2B5EF4-FFF2-40B4-BE49-F238E27FC236}">
                <a16:creationId xmlns:a16="http://schemas.microsoft.com/office/drawing/2014/main" id="{7BFD8E00-C9CC-E234-2E94-065C18534AC6}"/>
              </a:ext>
            </a:extLst>
          </p:cNvPr>
          <p:cNvSpPr>
            <a:spLocks noGrp="1"/>
          </p:cNvSpPr>
          <p:nvPr>
            <p:ph idx="1"/>
          </p:nvPr>
        </p:nvSpPr>
        <p:spPr>
          <a:xfrm>
            <a:off x="84584" y="997527"/>
            <a:ext cx="9527976" cy="5193723"/>
          </a:xfrm>
        </p:spPr>
        <p:txBody>
          <a:bodyPr/>
          <a:lstStyle/>
          <a:p>
            <a:r>
              <a:rPr lang="en-US" dirty="0"/>
              <a:t>A </a:t>
            </a:r>
            <a:r>
              <a:rPr lang="en-US" dirty="0">
                <a:solidFill>
                  <a:srgbClr val="0000FF"/>
                </a:solidFill>
              </a:rPr>
              <a:t>CXL-based processing-near-memory </a:t>
            </a:r>
            <a:r>
              <a:rPr lang="en-US" dirty="0"/>
              <a:t>solution</a:t>
            </a:r>
          </a:p>
          <a:p>
            <a:pPr lvl="1"/>
            <a:r>
              <a:rPr lang="en-US" dirty="0"/>
              <a:t>Improves </a:t>
            </a:r>
            <a:r>
              <a:rPr lang="en-US" dirty="0">
                <a:solidFill>
                  <a:srgbClr val="0000FF"/>
                </a:solidFill>
              </a:rPr>
              <a:t>capacity</a:t>
            </a:r>
            <a:r>
              <a:rPr lang="en-US" dirty="0"/>
              <a:t>, </a:t>
            </a:r>
            <a:r>
              <a:rPr lang="en-US" dirty="0">
                <a:solidFill>
                  <a:srgbClr val="0000FF"/>
                </a:solidFill>
              </a:rPr>
              <a:t>bandwidth</a:t>
            </a:r>
            <a:r>
              <a:rPr lang="en-US" dirty="0"/>
              <a:t>, and </a:t>
            </a:r>
            <a:r>
              <a:rPr lang="en-US" dirty="0">
                <a:solidFill>
                  <a:srgbClr val="0000FF"/>
                </a:solidFill>
              </a:rPr>
              <a:t>power</a:t>
            </a:r>
            <a:r>
              <a:rPr lang="en-US" dirty="0"/>
              <a:t> </a:t>
            </a:r>
          </a:p>
          <a:p>
            <a:pPr lvl="1"/>
            <a:r>
              <a:rPr lang="en-US" dirty="0"/>
              <a:t>Large-scale large-language models are often </a:t>
            </a:r>
            <a:r>
              <a:rPr lang="en-US" dirty="0">
                <a:solidFill>
                  <a:srgbClr val="FF0000"/>
                </a:solidFill>
              </a:rPr>
              <a:t>capacity-bound </a:t>
            </a:r>
            <a:br>
              <a:rPr lang="en-US" dirty="0"/>
            </a:br>
            <a:br>
              <a:rPr lang="en-US" dirty="0"/>
            </a:br>
            <a:endParaRPr lang="en-US" dirty="0"/>
          </a:p>
          <a:p>
            <a:pPr marL="0" indent="0">
              <a:buNone/>
            </a:pPr>
            <a:br>
              <a:rPr lang="en-US" dirty="0"/>
            </a:br>
            <a:br>
              <a:rPr lang="en-US" dirty="0"/>
            </a:br>
            <a:br>
              <a:rPr lang="en-US" dirty="0"/>
            </a:br>
            <a:br>
              <a:rPr lang="en-US" dirty="0"/>
            </a:br>
            <a:br>
              <a:rPr lang="en-US" dirty="0"/>
            </a:br>
            <a:br>
              <a:rPr lang="en-US" dirty="0"/>
            </a:br>
            <a:endParaRPr lang="en-US" dirty="0"/>
          </a:p>
          <a:p>
            <a:r>
              <a:rPr lang="en-US" dirty="0"/>
              <a:t>Multiple CXL-PNM can offer </a:t>
            </a:r>
            <a:r>
              <a:rPr lang="en-US" dirty="0">
                <a:solidFill>
                  <a:srgbClr val="0000FF"/>
                </a:solidFill>
              </a:rPr>
              <a:t>4.4x higher energy efficiency </a:t>
            </a:r>
            <a:r>
              <a:rPr lang="en-US" dirty="0"/>
              <a:t>and</a:t>
            </a:r>
            <a:br>
              <a:rPr lang="en-US" dirty="0"/>
            </a:br>
            <a:r>
              <a:rPr lang="en-US" dirty="0">
                <a:solidFill>
                  <a:srgbClr val="0000FF"/>
                </a:solidFill>
              </a:rPr>
              <a:t>53% higher throughput </a:t>
            </a:r>
            <a:r>
              <a:rPr lang="en-US" dirty="0"/>
              <a:t>than multiple GPUs</a:t>
            </a:r>
          </a:p>
          <a:p>
            <a:endParaRPr lang="en-US" dirty="0"/>
          </a:p>
        </p:txBody>
      </p:sp>
      <p:sp>
        <p:nvSpPr>
          <p:cNvPr id="4" name="Slide Number Placeholder 3">
            <a:extLst>
              <a:ext uri="{FF2B5EF4-FFF2-40B4-BE49-F238E27FC236}">
                <a16:creationId xmlns:a16="http://schemas.microsoft.com/office/drawing/2014/main" id="{5A12BE03-0835-2DE0-6598-E088FC15DDFC}"/>
              </a:ext>
            </a:extLst>
          </p:cNvPr>
          <p:cNvSpPr>
            <a:spLocks noGrp="1"/>
          </p:cNvSpPr>
          <p:nvPr>
            <p:ph type="sldNum" sz="quarter" idx="11"/>
          </p:nvPr>
        </p:nvSpPr>
        <p:spPr/>
        <p:txBody>
          <a:bodyPr/>
          <a:lstStyle/>
          <a:p>
            <a:pPr>
              <a:defRPr/>
            </a:pPr>
            <a:fld id="{696CF17A-3047-224B-BC46-DD606BE3B229}" type="slidenum">
              <a:rPr lang="en-US" altLang="en-US" smtClean="0"/>
              <a:pPr>
                <a:defRPr/>
              </a:pPr>
              <a:t>61</a:t>
            </a:fld>
            <a:endParaRPr lang="en-US" altLang="en-US"/>
          </a:p>
        </p:txBody>
      </p:sp>
      <p:pic>
        <p:nvPicPr>
          <p:cNvPr id="6" name="Picture 5">
            <a:extLst>
              <a:ext uri="{FF2B5EF4-FFF2-40B4-BE49-F238E27FC236}">
                <a16:creationId xmlns:a16="http://schemas.microsoft.com/office/drawing/2014/main" id="{C83A394E-64B4-E7E1-045A-F6F377CC1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68" y="2348880"/>
            <a:ext cx="8519864" cy="3162532"/>
          </a:xfrm>
          <a:prstGeom prst="rect">
            <a:avLst/>
          </a:prstGeom>
        </p:spPr>
      </p:pic>
      <p:sp>
        <p:nvSpPr>
          <p:cNvPr id="7" name="Rectangle 6">
            <a:extLst>
              <a:ext uri="{FF2B5EF4-FFF2-40B4-BE49-F238E27FC236}">
                <a16:creationId xmlns:a16="http://schemas.microsoft.com/office/drawing/2014/main" id="{05F9034B-3F3C-83B3-105F-1188162AFC63}"/>
              </a:ext>
            </a:extLst>
          </p:cNvPr>
          <p:cNvSpPr>
            <a:spLocks noChangeAspect="1"/>
          </p:cNvSpPr>
          <p:nvPr/>
        </p:nvSpPr>
        <p:spPr bwMode="auto">
          <a:xfrm>
            <a:off x="6169888" y="3089343"/>
            <a:ext cx="346328" cy="483673"/>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8" name="Rectangle 7">
            <a:extLst>
              <a:ext uri="{FF2B5EF4-FFF2-40B4-BE49-F238E27FC236}">
                <a16:creationId xmlns:a16="http://schemas.microsoft.com/office/drawing/2014/main" id="{79B543D1-6D93-B9B9-75B9-2A288856BB3F}"/>
              </a:ext>
            </a:extLst>
          </p:cNvPr>
          <p:cNvSpPr>
            <a:spLocks noChangeAspect="1"/>
          </p:cNvSpPr>
          <p:nvPr/>
        </p:nvSpPr>
        <p:spPr bwMode="auto">
          <a:xfrm>
            <a:off x="6948264" y="5229200"/>
            <a:ext cx="1656184" cy="144016"/>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5" name="TextBox 4">
            <a:extLst>
              <a:ext uri="{FF2B5EF4-FFF2-40B4-BE49-F238E27FC236}">
                <a16:creationId xmlns:a16="http://schemas.microsoft.com/office/drawing/2014/main" id="{CBAE8FE2-3ED8-CF93-BB03-078ED502F38E}"/>
              </a:ext>
            </a:extLst>
          </p:cNvPr>
          <p:cNvSpPr txBox="1"/>
          <p:nvPr/>
        </p:nvSpPr>
        <p:spPr>
          <a:xfrm>
            <a:off x="3832792" y="6522107"/>
            <a:ext cx="1550424" cy="253916"/>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050" b="0" i="0" u="none" strike="noStrike" dirty="0">
                <a:effectLst/>
              </a:rPr>
              <a:t>[J. H. Kim+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pic>
        <p:nvPicPr>
          <p:cNvPr id="10" name="Picture 9" descr="safari.png">
            <a:extLst>
              <a:ext uri="{FF2B5EF4-FFF2-40B4-BE49-F238E27FC236}">
                <a16:creationId xmlns:a16="http://schemas.microsoft.com/office/drawing/2014/main" id="{69899420-86A2-4FC5-04C3-78476F9822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821349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r>
              <a:rPr lang="en-US" dirty="0"/>
              <a:t>4 Gb </a:t>
            </a:r>
            <a:r>
              <a:rPr lang="en-US" dirty="0" err="1"/>
              <a:t>AiM</a:t>
            </a:r>
            <a:r>
              <a:rPr lang="en-US" dirty="0"/>
              <a:t> die with 16 processing units (PUs)</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7" name="TextBox 6">
            <a:hlinkClick r:id="rId3"/>
            <a:extLst>
              <a:ext uri="{FF2B5EF4-FFF2-40B4-BE49-F238E27FC236}">
                <a16:creationId xmlns:a16="http://schemas.microsoft.com/office/drawing/2014/main" id="{6D4E88C4-7835-3048-82B9-3EBD91CC3862}"/>
              </a:ext>
            </a:extLst>
          </p:cNvPr>
          <p:cNvSpPr txBox="1"/>
          <p:nvPr/>
        </p:nvSpPr>
        <p:spPr>
          <a:xfrm>
            <a:off x="1763688" y="6477000"/>
            <a:ext cx="6856551"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Lee et al., A 1ynm 1.25V 8Gb, 16Gb/s/pin GDDR6-based Accelerator-in-Memory supporting 1TFLOPS MAC Operation and Various Activation Functions for Deep-Learning Applications, ISSCC 2022</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D96E4A93-E3CA-FC41-A48F-2210E2BAB893}"/>
              </a:ext>
            </a:extLst>
          </p:cNvPr>
          <p:cNvPicPr>
            <a:picLocks noChangeAspect="1"/>
          </p:cNvPicPr>
          <p:nvPr/>
        </p:nvPicPr>
        <p:blipFill>
          <a:blip r:embed="rId4"/>
          <a:stretch>
            <a:fillRect/>
          </a:stretch>
        </p:blipFill>
        <p:spPr>
          <a:xfrm>
            <a:off x="0" y="2133600"/>
            <a:ext cx="9144000" cy="3485834"/>
          </a:xfrm>
          <a:prstGeom prst="rect">
            <a:avLst/>
          </a:prstGeom>
        </p:spPr>
      </p:pic>
      <p:sp>
        <p:nvSpPr>
          <p:cNvPr id="6" name="Title 5">
            <a:extLst>
              <a:ext uri="{FF2B5EF4-FFF2-40B4-BE49-F238E27FC236}">
                <a16:creationId xmlns:a16="http://schemas.microsoft.com/office/drawing/2014/main" id="{4B12E266-E184-8642-8A55-9608BCCCDFD0}"/>
              </a:ext>
            </a:extLst>
          </p:cNvPr>
          <p:cNvSpPr>
            <a:spLocks noGrp="1"/>
          </p:cNvSpPr>
          <p:nvPr>
            <p:ph type="title"/>
          </p:nvPr>
        </p:nvSpPr>
        <p:spPr>
          <a:xfrm>
            <a:off x="228600" y="11668"/>
            <a:ext cx="8682038" cy="858859"/>
          </a:xfrm>
        </p:spPr>
        <p:txBody>
          <a:bodyPr anchor="ctr"/>
          <a:lstStyle/>
          <a:p>
            <a:r>
              <a:rPr lang="en-US" sz="3800" dirty="0"/>
              <a:t>SK </a:t>
            </a:r>
            <a:r>
              <a:rPr lang="en-US" sz="3800" dirty="0" err="1"/>
              <a:t>hynix</a:t>
            </a:r>
            <a:r>
              <a:rPr lang="en-US" sz="3800" dirty="0"/>
              <a:t> </a:t>
            </a:r>
            <a:r>
              <a:rPr lang="en-US" sz="3800" dirty="0" err="1"/>
              <a:t>AiM</a:t>
            </a:r>
            <a:r>
              <a:rPr lang="en-US" sz="3800" dirty="0"/>
              <a:t>: Chip Implementation (2022)</a:t>
            </a:r>
          </a:p>
        </p:txBody>
      </p:sp>
      <p:pic>
        <p:nvPicPr>
          <p:cNvPr id="2" name="Picture 1" descr="safari.png">
            <a:extLst>
              <a:ext uri="{FF2B5EF4-FFF2-40B4-BE49-F238E27FC236}">
                <a16:creationId xmlns:a16="http://schemas.microsoft.com/office/drawing/2014/main" id="{6A945DD6-9561-F0D9-3F05-BB365660C8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42532003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0"/>
            <a:ext cx="8991600" cy="870527"/>
          </a:xfrm>
        </p:spPr>
        <p:txBody>
          <a:bodyPr anchor="ctr"/>
          <a:lstStyle/>
          <a:p>
            <a:r>
              <a:rPr lang="en-US" dirty="0"/>
              <a:t>SK </a:t>
            </a:r>
            <a:r>
              <a:rPr lang="en-US" dirty="0" err="1"/>
              <a:t>hynix</a:t>
            </a:r>
            <a:r>
              <a:rPr lang="en-US" dirty="0"/>
              <a:t> </a:t>
            </a:r>
            <a:r>
              <a:rPr lang="en-US" dirty="0" err="1"/>
              <a:t>AiM</a:t>
            </a:r>
            <a:r>
              <a:rPr lang="en-US" dirty="0"/>
              <a:t>: System Organization (2022)</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a:xfrm>
            <a:off x="228600" y="914400"/>
            <a:ext cx="8610600" cy="5193723"/>
          </a:xfrm>
        </p:spPr>
        <p:txBody>
          <a:bodyPr/>
          <a:lstStyle/>
          <a:p>
            <a:r>
              <a:rPr lang="en-US" dirty="0"/>
              <a:t>GDDR6-based </a:t>
            </a:r>
            <a:r>
              <a:rPr lang="en-US" dirty="0" err="1"/>
              <a:t>AiM</a:t>
            </a:r>
            <a:r>
              <a:rPr lang="en-US" dirty="0"/>
              <a:t> architecture</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84F3BB8F-3F49-D548-A49E-682CBCA6C8BD}"/>
              </a:ext>
            </a:extLst>
          </p:cNvPr>
          <p:cNvPicPr>
            <a:picLocks noChangeAspect="1"/>
          </p:cNvPicPr>
          <p:nvPr/>
        </p:nvPicPr>
        <p:blipFill>
          <a:blip r:embed="rId2"/>
          <a:stretch>
            <a:fillRect/>
          </a:stretch>
        </p:blipFill>
        <p:spPr>
          <a:xfrm>
            <a:off x="533400" y="1498600"/>
            <a:ext cx="4699000" cy="4826000"/>
          </a:xfrm>
          <a:prstGeom prst="rect">
            <a:avLst/>
          </a:prstGeom>
        </p:spPr>
      </p:pic>
      <p:pic>
        <p:nvPicPr>
          <p:cNvPr id="10" name="Picture 9">
            <a:extLst>
              <a:ext uri="{FF2B5EF4-FFF2-40B4-BE49-F238E27FC236}">
                <a16:creationId xmlns:a16="http://schemas.microsoft.com/office/drawing/2014/main" id="{0462163E-DC27-E748-A11E-9A9599C3CE9C}"/>
              </a:ext>
            </a:extLst>
          </p:cNvPr>
          <p:cNvPicPr>
            <a:picLocks noChangeAspect="1"/>
          </p:cNvPicPr>
          <p:nvPr/>
        </p:nvPicPr>
        <p:blipFill>
          <a:blip r:embed="rId3"/>
          <a:stretch>
            <a:fillRect/>
          </a:stretch>
        </p:blipFill>
        <p:spPr>
          <a:xfrm>
            <a:off x="5181600" y="1502660"/>
            <a:ext cx="3678238" cy="3069340"/>
          </a:xfrm>
          <a:prstGeom prst="rect">
            <a:avLst/>
          </a:prstGeom>
        </p:spPr>
      </p:pic>
      <p:pic>
        <p:nvPicPr>
          <p:cNvPr id="11" name="Picture 10">
            <a:extLst>
              <a:ext uri="{FF2B5EF4-FFF2-40B4-BE49-F238E27FC236}">
                <a16:creationId xmlns:a16="http://schemas.microsoft.com/office/drawing/2014/main" id="{B9E39E97-4753-B74D-BC8D-0E53BDD9D0FC}"/>
              </a:ext>
            </a:extLst>
          </p:cNvPr>
          <p:cNvPicPr>
            <a:picLocks noChangeAspect="1"/>
          </p:cNvPicPr>
          <p:nvPr/>
        </p:nvPicPr>
        <p:blipFill>
          <a:blip r:embed="rId4"/>
          <a:stretch>
            <a:fillRect/>
          </a:stretch>
        </p:blipFill>
        <p:spPr>
          <a:xfrm>
            <a:off x="5583238" y="4767911"/>
            <a:ext cx="3255962" cy="1404289"/>
          </a:xfrm>
          <a:prstGeom prst="rect">
            <a:avLst/>
          </a:prstGeom>
        </p:spPr>
      </p:pic>
      <p:sp>
        <p:nvSpPr>
          <p:cNvPr id="6" name="TextBox 5">
            <a:hlinkClick r:id="rId5"/>
            <a:extLst>
              <a:ext uri="{FF2B5EF4-FFF2-40B4-BE49-F238E27FC236}">
                <a16:creationId xmlns:a16="http://schemas.microsoft.com/office/drawing/2014/main" id="{DF2CF2C3-C003-0EFD-20C3-18DEE95EC16D}"/>
              </a:ext>
            </a:extLst>
          </p:cNvPr>
          <p:cNvSpPr txBox="1"/>
          <p:nvPr/>
        </p:nvSpPr>
        <p:spPr>
          <a:xfrm>
            <a:off x="1763688" y="6477000"/>
            <a:ext cx="6856551"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Lee et al., A 1ynm 1.25V 8Gb, 16Gb/s/pin GDDR6-based Accelerator-in-Memory supporting 1TFLOPS MAC Operation and Various Activation Functions for Deep-Learning Applications, ISSCC 2022</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7" name="Picture 6" descr="safari.png">
            <a:extLst>
              <a:ext uri="{FF2B5EF4-FFF2-40B4-BE49-F238E27FC236}">
                <a16:creationId xmlns:a16="http://schemas.microsoft.com/office/drawing/2014/main" id="{C76FE76A-4574-F424-3518-408FCDED1DB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53378773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Hardware/software co-designed PIM for efficiency</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latin typeface="Tahoma"/>
                  <a:ea typeface="ヒラギノ角ゴ Pro W3" pitchFamily="-108" charset="-128"/>
                  <a:cs typeface="ヒラギノ角ゴ Pro W3" pitchFamily="-108" charset="-128"/>
                </a:rPr>
                <a:t>E.g. from industry: Samsung HBM-PIM, SK </a:t>
              </a:r>
              <a:r>
                <a:rPr lang="en-US" sz="2000" kern="0" dirty="0" err="1">
                  <a:latin typeface="Tahoma"/>
                  <a:ea typeface="ヒラギノ角ゴ Pro W3" pitchFamily="-108" charset="-128"/>
                  <a:cs typeface="ヒラギノ角ゴ Pro W3" pitchFamily="-108" charset="-128"/>
                </a:rPr>
                <a:t>hynix</a:t>
              </a:r>
              <a:r>
                <a:rPr lang="en-US" sz="2000" kern="0" dirty="0">
                  <a:latin typeface="Tahoma"/>
                  <a:ea typeface="ヒラギノ角ゴ Pro W3" pitchFamily="-108" charset="-128"/>
                  <a:cs typeface="ヒラギノ角ゴ Pro W3" pitchFamily="-108" charset="-128"/>
                </a:rPr>
                <a:t> </a:t>
              </a:r>
              <a:r>
                <a:rPr lang="en-US" sz="2000" kern="0" dirty="0" err="1">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FF0000"/>
                  </a:solidFill>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a:t>
              </a:r>
              <a:r>
                <a:rPr lang="en-US" sz="2000" kern="0" dirty="0">
                  <a:solidFill>
                    <a:srgbClr val="000000"/>
                  </a:solidFill>
                  <a:latin typeface="Tahoma"/>
                  <a:ea typeface="ヒラギノ角ゴ Pro W3" pitchFamily="-108" charset="-128"/>
                  <a:cs typeface="ヒラギノ角ゴ Pro W3" pitchFamily="-108" charset="-128"/>
                </a:rPr>
                <a:t>.g. from industry: Samsung </a:t>
              </a:r>
              <a:r>
                <a:rPr lang="en-US" sz="2000" kern="0" dirty="0" err="1">
                  <a:solidFill>
                    <a:srgbClr val="000000"/>
                  </a:solidFill>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Wimpy cores (</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908720"/>
            <a:ext cx="9144000" cy="3711386"/>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pic>
        <p:nvPicPr>
          <p:cNvPr id="15" name="Picture 14" descr="safari.png">
            <a:extLst>
              <a:ext uri="{FF2B5EF4-FFF2-40B4-BE49-F238E27FC236}">
                <a16:creationId xmlns:a16="http://schemas.microsoft.com/office/drawing/2014/main" id="{BC562A91-9CC8-2B1D-C08B-28817795BC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06627935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a:xfrm>
            <a:off x="228600" y="152400"/>
            <a:ext cx="8915400" cy="1066800"/>
          </a:xfrm>
        </p:spPr>
        <p:txBody>
          <a:bodyPr/>
          <a:lstStyle/>
          <a:p>
            <a:r>
              <a:rPr lang="en-US" dirty="0"/>
              <a:t>FPGA-based Processing Near Memory</a:t>
            </a:r>
            <a:endParaRPr lang="en-US" sz="2200" dirty="0"/>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Gagandeep Singh,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Dionysios</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Diamantopoulos, Christoph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Hagleitner</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Juan Gómez-Luna, Sander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Stuijk</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Onur Mutlu, and Henk </a:t>
            </a:r>
            <a:r>
              <a:rPr lang="en-US" sz="18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Corporaal</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US" sz="1800" dirty="0">
                <a:latin typeface="Tahoma" panose="020B0604030504040204" pitchFamily="34" charset="0"/>
                <a:ea typeface="Tahoma" panose="020B0604030504040204" pitchFamily="34" charset="0"/>
                <a:cs typeface="Tahoma" panose="020B0604030504040204" pitchFamily="34" charset="0"/>
              </a:rPr>
            </a:br>
            <a:r>
              <a:rPr lang="en-US" sz="1800" b="1" i="0" dirty="0">
                <a:solidFill>
                  <a:srgbClr val="0000FF"/>
                </a:solidFill>
                <a:effectLst/>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"NERO: A Near High-Bandwidth Memory Stencil Accelerator for Weather Prediction Modeling"</a:t>
            </a:r>
            <a:br>
              <a:rPr lang="en-US" sz="1800" dirty="0">
                <a:latin typeface="Tahoma" panose="020B0604030504040204" pitchFamily="34" charset="0"/>
                <a:ea typeface="Tahoma" panose="020B0604030504040204" pitchFamily="34" charset="0"/>
                <a:cs typeface="Tahoma" panose="020B0604030504040204" pitchFamily="34" charset="0"/>
              </a:rPr>
            </a:b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Proceedings of the </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30th International Conference on Field-Programmable Logic and Applications</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1800" b="1"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FPL</a:t>
            </a:r>
            <a:r>
              <a:rPr lang="en-US" sz="18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Gothenburg, Sweden, September 2020.</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7" name="Picture 6">
            <a:extLst>
              <a:ext uri="{FF2B5EF4-FFF2-40B4-BE49-F238E27FC236}">
                <a16:creationId xmlns:a16="http://schemas.microsoft.com/office/drawing/2014/main" id="{F736E206-18AA-76D7-96E0-FCEFB050D22D}"/>
              </a:ext>
            </a:extLst>
          </p:cNvPr>
          <p:cNvPicPr>
            <a:picLocks noChangeAspect="1"/>
          </p:cNvPicPr>
          <p:nvPr/>
        </p:nvPicPr>
        <p:blipFill rotWithShape="1">
          <a:blip r:embed="rId5">
            <a:extLst>
              <a:ext uri="{28A0092B-C50C-407E-A947-70E740481C1C}">
                <a14:useLocalDpi xmlns:a14="http://schemas.microsoft.com/office/drawing/2010/main" val="0"/>
              </a:ext>
            </a:extLst>
          </a:blip>
          <a:srcRect t="21728"/>
          <a:stretch/>
        </p:blipFill>
        <p:spPr>
          <a:xfrm>
            <a:off x="46646" y="3774319"/>
            <a:ext cx="8989850" cy="1800200"/>
          </a:xfrm>
          <a:prstGeom prst="rect">
            <a:avLst/>
          </a:prstGeom>
        </p:spPr>
      </p:pic>
    </p:spTree>
    <p:extLst>
      <p:ext uri="{BB962C8B-B14F-4D97-AF65-F5344CB8AC3E}">
        <p14:creationId xmlns:p14="http://schemas.microsoft.com/office/powerpoint/2010/main" val="23580816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Image">
            <a:extLst>
              <a:ext uri="{FF2B5EF4-FFF2-40B4-BE49-F238E27FC236}">
                <a16:creationId xmlns:a16="http://schemas.microsoft.com/office/drawing/2014/main" id="{A799E9B0-E9D2-48BC-BD2C-140F692279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20" t="11994" r="7401" b="14234"/>
          <a:stretch/>
        </p:blipFill>
        <p:spPr bwMode="auto">
          <a:xfrm>
            <a:off x="4983898" y="1654208"/>
            <a:ext cx="3073288" cy="181714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BM IT Infrastructure Blog"/>
          <p:cNvPicPr>
            <a:picLocks noChangeAspect="1" noChangeArrowheads="1"/>
          </p:cNvPicPr>
          <p:nvPr/>
        </p:nvPicPr>
        <p:blipFill rotWithShape="1">
          <a:blip r:embed="rId4">
            <a:extLst>
              <a:ext uri="{28A0092B-C50C-407E-A947-70E740481C1C}">
                <a14:useLocalDpi xmlns:a14="http://schemas.microsoft.com/office/drawing/2010/main" val="0"/>
              </a:ext>
            </a:extLst>
          </a:blip>
          <a:srcRect l="8998" t="15263" r="6149" b="7374"/>
          <a:stretch/>
        </p:blipFill>
        <p:spPr bwMode="auto">
          <a:xfrm>
            <a:off x="487230" y="1828162"/>
            <a:ext cx="3543649" cy="16252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7FBBFD2-7BD5-4A8E-8909-1EF5F8C5F35F}"/>
              </a:ext>
            </a:extLst>
          </p:cNvPr>
          <p:cNvSpPr>
            <a:spLocks noGrp="1"/>
          </p:cNvSpPr>
          <p:nvPr>
            <p:ph type="title"/>
          </p:nvPr>
        </p:nvSpPr>
        <p:spPr/>
        <p:txBody>
          <a:bodyPr/>
          <a:lstStyle/>
          <a:p>
            <a:r>
              <a:rPr lang="en-US" dirty="0"/>
              <a:t>Heterogeneous System: CPU+FPGA</a:t>
            </a:r>
          </a:p>
        </p:txBody>
      </p:sp>
      <p:sp>
        <p:nvSpPr>
          <p:cNvPr id="4" name="Rectangle 3">
            <a:extLst>
              <a:ext uri="{FF2B5EF4-FFF2-40B4-BE49-F238E27FC236}">
                <a16:creationId xmlns:a16="http://schemas.microsoft.com/office/drawing/2014/main" id="{046A7CE0-CA50-4E29-ACDC-6F6FF42444B3}"/>
              </a:ext>
            </a:extLst>
          </p:cNvPr>
          <p:cNvSpPr/>
          <p:nvPr/>
        </p:nvSpPr>
        <p:spPr>
          <a:xfrm>
            <a:off x="1120532" y="3367434"/>
            <a:ext cx="3137693" cy="461665"/>
          </a:xfrm>
          <a:prstGeom prst="rect">
            <a:avLst/>
          </a:prstGeom>
        </p:spPr>
        <p:txBody>
          <a:bodyPr wrap="square">
            <a:spAutoFit/>
          </a:bodyPr>
          <a:lstStyle/>
          <a:p>
            <a:r>
              <a:rPr lang="en-US" sz="2400" b="1" dirty="0">
                <a:solidFill>
                  <a:srgbClr val="264478"/>
                </a:solidFill>
                <a:latin typeface="Garamond" panose="02020404030301010803" pitchFamily="18" charset="0"/>
              </a:rPr>
              <a:t>POWER9 AC922</a:t>
            </a:r>
            <a:endParaRPr lang="en-US" sz="1350" b="1" dirty="0">
              <a:solidFill>
                <a:srgbClr val="264478"/>
              </a:solidFill>
              <a:latin typeface="Garamond" panose="02020404030301010803" pitchFamily="18" charset="0"/>
            </a:endParaRPr>
          </a:p>
        </p:txBody>
      </p:sp>
      <p:sp>
        <p:nvSpPr>
          <p:cNvPr id="13" name="Rectangle 12">
            <a:extLst>
              <a:ext uri="{FF2B5EF4-FFF2-40B4-BE49-F238E27FC236}">
                <a16:creationId xmlns:a16="http://schemas.microsoft.com/office/drawing/2014/main" id="{F137E71F-D561-4D9D-B83A-232248175A0E}"/>
              </a:ext>
            </a:extLst>
          </p:cNvPr>
          <p:cNvSpPr/>
          <p:nvPr/>
        </p:nvSpPr>
        <p:spPr>
          <a:xfrm>
            <a:off x="5174965" y="3382332"/>
            <a:ext cx="3683942" cy="1200329"/>
          </a:xfrm>
          <a:prstGeom prst="rect">
            <a:avLst/>
          </a:prstGeom>
        </p:spPr>
        <p:txBody>
          <a:bodyPr wrap="square">
            <a:spAutoFit/>
          </a:bodyPr>
          <a:lstStyle/>
          <a:p>
            <a:r>
              <a:rPr lang="en-US" sz="2400" b="1" dirty="0">
                <a:solidFill>
                  <a:srgbClr val="264478"/>
                </a:solidFill>
                <a:latin typeface="Garamond" panose="02020404030301010803" pitchFamily="18" charset="0"/>
              </a:rPr>
              <a:t>DDR4-based AD9V3 board</a:t>
            </a:r>
          </a:p>
          <a:p>
            <a:endParaRPr lang="en-US" sz="2400" b="1" dirty="0">
              <a:solidFill>
                <a:srgbClr val="264478"/>
              </a:solidFill>
              <a:latin typeface="Garamond" panose="02020404030301010803" pitchFamily="18" charset="0"/>
            </a:endParaRPr>
          </a:p>
        </p:txBody>
      </p:sp>
      <p:sp>
        <p:nvSpPr>
          <p:cNvPr id="6" name="Arrow: Left-Right 5">
            <a:extLst>
              <a:ext uri="{FF2B5EF4-FFF2-40B4-BE49-F238E27FC236}">
                <a16:creationId xmlns:a16="http://schemas.microsoft.com/office/drawing/2014/main" id="{C596C06C-D46D-4357-87C7-5C65279A2AAB}"/>
              </a:ext>
            </a:extLst>
          </p:cNvPr>
          <p:cNvSpPr/>
          <p:nvPr/>
        </p:nvSpPr>
        <p:spPr>
          <a:xfrm>
            <a:off x="3907974" y="2336736"/>
            <a:ext cx="1357342" cy="502848"/>
          </a:xfrm>
          <a:prstGeom prst="leftRightArrow">
            <a:avLst/>
          </a:prstGeom>
          <a:ln w="9525">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100" b="1" i="1" dirty="0"/>
              <a:t>CAPI2</a:t>
            </a:r>
            <a:endParaRPr lang="en-US" sz="1500" b="1" i="1" dirty="0"/>
          </a:p>
        </p:txBody>
      </p:sp>
      <p:sp>
        <p:nvSpPr>
          <p:cNvPr id="7" name="TextBox 6"/>
          <p:cNvSpPr txBox="1"/>
          <p:nvPr/>
        </p:nvSpPr>
        <p:spPr>
          <a:xfrm>
            <a:off x="6978912" y="3081832"/>
            <a:ext cx="1560042" cy="300082"/>
          </a:xfrm>
          <a:prstGeom prst="rect">
            <a:avLst/>
          </a:prstGeom>
          <a:noFill/>
        </p:spPr>
        <p:txBody>
          <a:bodyPr wrap="none" rtlCol="0">
            <a:spAutoFit/>
          </a:bodyPr>
          <a:lstStyle/>
          <a:p>
            <a:r>
              <a:rPr lang="en-US" sz="1350" b="1" dirty="0">
                <a:latin typeface="Garamond" panose="02020404030301010803" pitchFamily="18" charset="0"/>
              </a:rPr>
              <a:t>Source: </a:t>
            </a:r>
            <a:r>
              <a:rPr lang="en-US" sz="1350" b="1" dirty="0" err="1">
                <a:latin typeface="Garamond" panose="02020404030301010803" pitchFamily="18" charset="0"/>
              </a:rPr>
              <a:t>AlphaData</a:t>
            </a:r>
            <a:endParaRPr lang="en-US" sz="1350" b="1" dirty="0">
              <a:latin typeface="Garamond" panose="02020404030301010803" pitchFamily="18" charset="0"/>
            </a:endParaRPr>
          </a:p>
        </p:txBody>
      </p:sp>
      <p:sp>
        <p:nvSpPr>
          <p:cNvPr id="12" name="TextBox 11"/>
          <p:cNvSpPr txBox="1"/>
          <p:nvPr/>
        </p:nvSpPr>
        <p:spPr>
          <a:xfrm>
            <a:off x="3036704" y="3194356"/>
            <a:ext cx="1114408" cy="300082"/>
          </a:xfrm>
          <a:prstGeom prst="rect">
            <a:avLst/>
          </a:prstGeom>
          <a:noFill/>
        </p:spPr>
        <p:txBody>
          <a:bodyPr wrap="none" rtlCol="0">
            <a:spAutoFit/>
          </a:bodyPr>
          <a:lstStyle/>
          <a:p>
            <a:r>
              <a:rPr lang="en-US" sz="1350" b="1" dirty="0">
                <a:latin typeface="Garamond" panose="02020404030301010803" pitchFamily="18" charset="0"/>
              </a:rPr>
              <a:t>Source: IBM</a:t>
            </a:r>
          </a:p>
        </p:txBody>
      </p:sp>
      <p:sp>
        <p:nvSpPr>
          <p:cNvPr id="16" name="Slide Number Placeholder 3"/>
          <p:cNvSpPr>
            <a:spLocks noGrp="1"/>
          </p:cNvSpPr>
          <p:nvPr>
            <p:ph type="sldNum" sz="quarter" idx="12"/>
          </p:nvPr>
        </p:nvSpPr>
        <p:spPr>
          <a:xfrm>
            <a:off x="9535118" y="654039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B5F978-99DD-4B09-979A-AB31C135CAD9}" type="slidenum">
              <a:rPr lang="en-US" smtClean="0"/>
              <a:pPr/>
              <a:t>66</a:t>
            </a:fld>
            <a:endParaRPr lang="en-US" dirty="0"/>
          </a:p>
        </p:txBody>
      </p:sp>
      <p:sp>
        <p:nvSpPr>
          <p:cNvPr id="22" name="Content Placeholder 2">
            <a:extLst>
              <a:ext uri="{FF2B5EF4-FFF2-40B4-BE49-F238E27FC236}">
                <a16:creationId xmlns:a16="http://schemas.microsoft.com/office/drawing/2014/main" id="{CAA5A6EF-811F-4E45-957F-E7E906751984}"/>
              </a:ext>
            </a:extLst>
          </p:cNvPr>
          <p:cNvSpPr>
            <a:spLocks noGrp="1"/>
          </p:cNvSpPr>
          <p:nvPr>
            <p:ph idx="1"/>
          </p:nvPr>
        </p:nvSpPr>
        <p:spPr>
          <a:xfrm>
            <a:off x="3653175" y="4718686"/>
            <a:ext cx="4839613" cy="959868"/>
          </a:xfrm>
        </p:spPr>
        <p:txBody>
          <a:bodyPr>
            <a:normAutofit fontScale="92500"/>
          </a:bodyPr>
          <a:lstStyle/>
          <a:p>
            <a:pPr marL="342900" lvl="1" indent="0">
              <a:buNone/>
            </a:pPr>
            <a:r>
              <a:rPr lang="en-US" sz="1800" b="1" dirty="0"/>
              <a:t>		2. DDR4-based board AD9V3</a:t>
            </a:r>
          </a:p>
          <a:p>
            <a:pPr marL="342900" lvl="1" indent="0">
              <a:buNone/>
            </a:pPr>
            <a:r>
              <a:rPr lang="en-US" sz="1500" dirty="0"/>
              <a:t>		Xilinx </a:t>
            </a:r>
            <a:r>
              <a:rPr lang="en-US" sz="1500" dirty="0" err="1"/>
              <a:t>Virtex</a:t>
            </a:r>
            <a:r>
              <a:rPr lang="en-US" sz="1500" dirty="0"/>
              <a:t> </a:t>
            </a:r>
            <a:r>
              <a:rPr lang="en-US" sz="1500" dirty="0" err="1"/>
              <a:t>Ultrascale</a:t>
            </a:r>
            <a:r>
              <a:rPr lang="en-US" sz="1500" dirty="0"/>
              <a:t>+™ XCVU3P-2</a:t>
            </a:r>
            <a:endParaRPr lang="en-US" sz="1500" b="1" dirty="0"/>
          </a:p>
          <a:p>
            <a:pPr marL="0" indent="0">
              <a:buNone/>
            </a:pPr>
            <a:endParaRPr lang="en-US" sz="1500" dirty="0"/>
          </a:p>
        </p:txBody>
      </p:sp>
      <p:sp>
        <p:nvSpPr>
          <p:cNvPr id="23" name="Content Placeholder 2">
            <a:extLst>
              <a:ext uri="{FF2B5EF4-FFF2-40B4-BE49-F238E27FC236}">
                <a16:creationId xmlns:a16="http://schemas.microsoft.com/office/drawing/2014/main" id="{CAA5A6EF-811F-4E45-957F-E7E906751984}"/>
              </a:ext>
            </a:extLst>
          </p:cNvPr>
          <p:cNvSpPr txBox="1">
            <a:spLocks/>
          </p:cNvSpPr>
          <p:nvPr/>
        </p:nvSpPr>
        <p:spPr>
          <a:xfrm>
            <a:off x="501533" y="4479729"/>
            <a:ext cx="5265933" cy="959868"/>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50"/>
              <a:t>We evaluate two POWER9+FPGA systems:</a:t>
            </a:r>
          </a:p>
          <a:p>
            <a:pPr marL="342900" lvl="1" indent="0">
              <a:lnSpc>
                <a:spcPct val="100000"/>
              </a:lnSpc>
              <a:buNone/>
            </a:pPr>
            <a:r>
              <a:rPr lang="en-US" sz="1800" b="1"/>
              <a:t>1. HBM-based board AD9H7		</a:t>
            </a:r>
          </a:p>
          <a:p>
            <a:pPr marL="342900" lvl="1" indent="0">
              <a:buNone/>
            </a:pPr>
            <a:r>
              <a:rPr lang="en-US" sz="1500"/>
              <a:t>Xilinx Virtex Ultrascale+™ XCVU37P-2		</a:t>
            </a:r>
            <a:endParaRPr lang="en-US" sz="1500" dirty="0"/>
          </a:p>
        </p:txBody>
      </p:sp>
      <p:sp>
        <p:nvSpPr>
          <p:cNvPr id="3" name="Slide Number Placeholder 3">
            <a:extLst>
              <a:ext uri="{FF2B5EF4-FFF2-40B4-BE49-F238E27FC236}">
                <a16:creationId xmlns:a16="http://schemas.microsoft.com/office/drawing/2014/main" id="{B1A08D90-B6DF-D314-E404-D3C493F9B00C}"/>
              </a:ext>
            </a:extLst>
          </p:cNvPr>
          <p:cNvSpPr>
            <a:spLocks noGrp="1"/>
          </p:cNvSpPr>
          <p:nvPr>
            <p:ph type="sldNum" sz="quarter" idx="11"/>
          </p:nvPr>
        </p:nvSpPr>
        <p:spPr>
          <a:xfrm>
            <a:off x="6553200" y="6243638"/>
            <a:ext cx="2133600" cy="457200"/>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360890327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NERO Design Flow</a:t>
            </a:r>
          </a:p>
        </p:txBody>
      </p:sp>
      <p:sp>
        <p:nvSpPr>
          <p:cNvPr id="11" name="Slide Number Placeholder 3"/>
          <p:cNvSpPr>
            <a:spLocks noGrp="1"/>
          </p:cNvSpPr>
          <p:nvPr>
            <p:ph type="sldNum" sz="quarter" idx="12"/>
          </p:nvPr>
        </p:nvSpPr>
        <p:spPr>
          <a:xfrm>
            <a:off x="9535118" y="654039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B5F978-99DD-4B09-979A-AB31C135CAD9}" type="slidenum">
              <a:rPr lang="en-US" smtClean="0"/>
              <a:pPr/>
              <a:t>67</a:t>
            </a:fld>
            <a:endParaRPr lang="en-US"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56792"/>
            <a:ext cx="8986838" cy="4168132"/>
          </a:xfrm>
          <a:prstGeom prst="rect">
            <a:avLst/>
          </a:prstGeom>
        </p:spPr>
      </p:pic>
      <p:sp>
        <p:nvSpPr>
          <p:cNvPr id="3" name="Slide Number Placeholder 3">
            <a:extLst>
              <a:ext uri="{FF2B5EF4-FFF2-40B4-BE49-F238E27FC236}">
                <a16:creationId xmlns:a16="http://schemas.microsoft.com/office/drawing/2014/main" id="{A32E9FFD-F841-2D1A-B126-B1A302FF3541}"/>
              </a:ext>
            </a:extLst>
          </p:cNvPr>
          <p:cNvSpPr>
            <a:spLocks noGrp="1"/>
          </p:cNvSpPr>
          <p:nvPr>
            <p:ph type="sldNum" sz="quarter" idx="11"/>
          </p:nvPr>
        </p:nvSpPr>
        <p:spPr>
          <a:xfrm>
            <a:off x="6553200" y="6243638"/>
            <a:ext cx="2133600" cy="457200"/>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65789337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5198092" y="1413950"/>
            <a:ext cx="2906886" cy="461665"/>
          </a:xfrm>
          <a:prstGeom prst="rect">
            <a:avLst/>
          </a:prstGeom>
          <a:noFill/>
        </p:spPr>
        <p:txBody>
          <a:bodyPr wrap="none" rtlCol="0">
            <a:spAutoFit/>
          </a:bodyPr>
          <a:lstStyle/>
          <a:p>
            <a:r>
              <a:rPr lang="en-US" sz="2400" b="1" dirty="0">
                <a:latin typeface="Garamond" panose="02020404030301010803" pitchFamily="18" charset="0"/>
                <a:ea typeface="Tahoma" panose="020B0604030504040204" pitchFamily="34" charset="0"/>
                <a:cs typeface="Tahoma" panose="020B0604030504040204" pitchFamily="34" charset="0"/>
              </a:rPr>
              <a:t>Horizontal Diffusion</a:t>
            </a:r>
          </a:p>
        </p:txBody>
      </p:sp>
      <p:sp>
        <p:nvSpPr>
          <p:cNvPr id="19" name="TextBox 18"/>
          <p:cNvSpPr txBox="1"/>
          <p:nvPr/>
        </p:nvSpPr>
        <p:spPr>
          <a:xfrm>
            <a:off x="1408339" y="1413949"/>
            <a:ext cx="2565382" cy="461665"/>
          </a:xfrm>
          <a:prstGeom prst="rect">
            <a:avLst/>
          </a:prstGeom>
          <a:noFill/>
        </p:spPr>
        <p:txBody>
          <a:bodyPr wrap="none" rtlCol="0">
            <a:spAutoFit/>
          </a:bodyPr>
          <a:lstStyle/>
          <a:p>
            <a:r>
              <a:rPr lang="en-US" sz="2400" b="1" dirty="0">
                <a:latin typeface="Garamond" panose="02020404030301010803" pitchFamily="18" charset="0"/>
                <a:ea typeface="Tahoma" panose="020B0604030504040204" pitchFamily="34" charset="0"/>
                <a:cs typeface="Tahoma" panose="020B0604030504040204" pitchFamily="34" charset="0"/>
              </a:rPr>
              <a:t>Vertical Advection</a:t>
            </a:r>
          </a:p>
        </p:txBody>
      </p:sp>
      <p:sp>
        <p:nvSpPr>
          <p:cNvPr id="2" name="Title 1">
            <a:extLst>
              <a:ext uri="{FF2B5EF4-FFF2-40B4-BE49-F238E27FC236}">
                <a16:creationId xmlns:a16="http://schemas.microsoft.com/office/drawing/2014/main" id="{7EB0319E-E1CD-47FA-8A28-180D5AB280FC}"/>
              </a:ext>
            </a:extLst>
          </p:cNvPr>
          <p:cNvSpPr>
            <a:spLocks noGrp="1"/>
          </p:cNvSpPr>
          <p:nvPr>
            <p:ph type="title"/>
          </p:nvPr>
        </p:nvSpPr>
        <p:spPr/>
        <p:txBody>
          <a:bodyPr/>
          <a:lstStyle/>
          <a:p>
            <a:r>
              <a:rPr lang="en-US" dirty="0"/>
              <a:t>NERO Performance Analysis</a:t>
            </a:r>
          </a:p>
        </p:txBody>
      </p:sp>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1" r="-1074"/>
          <a:stretch/>
        </p:blipFill>
        <p:spPr>
          <a:xfrm>
            <a:off x="368746" y="1771028"/>
            <a:ext cx="8318054" cy="3050102"/>
          </a:xfrm>
          <a:prstGeom prst="rect">
            <a:avLst/>
          </a:prstGeom>
        </p:spPr>
      </p:pic>
      <p:sp>
        <p:nvSpPr>
          <p:cNvPr id="30" name="Oval 29"/>
          <p:cNvSpPr/>
          <p:nvPr/>
        </p:nvSpPr>
        <p:spPr>
          <a:xfrm>
            <a:off x="1768693" y="3202054"/>
            <a:ext cx="247763" cy="292037"/>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Arc 30"/>
          <p:cNvSpPr/>
          <p:nvPr/>
        </p:nvSpPr>
        <p:spPr>
          <a:xfrm rot="12680520">
            <a:off x="979436" y="3423259"/>
            <a:ext cx="2246379" cy="581402"/>
          </a:xfrm>
          <a:prstGeom prst="arc">
            <a:avLst>
              <a:gd name="adj1" fmla="val 11837840"/>
              <a:gd name="adj2" fmla="val 21499212"/>
            </a:avLst>
          </a:prstGeom>
          <a:ln w="57150">
            <a:solidFill>
              <a:srgbClr val="0070C0"/>
            </a:solidFill>
            <a:headEnd type="triangl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0A6BA7AB-B09E-4C11-BA93-BC8ADAFA3CDC}"/>
              </a:ext>
            </a:extLst>
          </p:cNvPr>
          <p:cNvSpPr/>
          <p:nvPr/>
        </p:nvSpPr>
        <p:spPr>
          <a:xfrm>
            <a:off x="1" y="4941541"/>
            <a:ext cx="9143999" cy="1221530"/>
          </a:xfrm>
          <a:prstGeom prst="rect">
            <a:avLst/>
          </a:prstGeom>
          <a:solidFill>
            <a:srgbClr val="49702E"/>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000" b="1" dirty="0">
                <a:solidFill>
                  <a:schemeClr val="bg1"/>
                </a:solidFill>
                <a:latin typeface="Tahoma" panose="020B0604030504040204" pitchFamily="34" charset="0"/>
                <a:ea typeface="Tahoma" panose="020B0604030504040204" pitchFamily="34" charset="0"/>
                <a:cs typeface="Tahoma" panose="020B0604030504040204" pitchFamily="34" charset="0"/>
              </a:rPr>
              <a:t>NERO is 4.2x and 8.3x faster than </a:t>
            </a:r>
          </a:p>
          <a:p>
            <a:pPr algn="ctr"/>
            <a:r>
              <a:rPr lang="en-US" sz="3000" b="1" dirty="0">
                <a:solidFill>
                  <a:schemeClr val="bg1"/>
                </a:solidFill>
                <a:latin typeface="Tahoma" panose="020B0604030504040204" pitchFamily="34" charset="0"/>
                <a:ea typeface="Tahoma" panose="020B0604030504040204" pitchFamily="34" charset="0"/>
                <a:cs typeface="Tahoma" panose="020B0604030504040204" pitchFamily="34" charset="0"/>
              </a:rPr>
              <a:t>a complete POWER9 socket</a:t>
            </a:r>
          </a:p>
        </p:txBody>
      </p:sp>
      <p:sp>
        <p:nvSpPr>
          <p:cNvPr id="17" name="Slide Number Placeholder 3"/>
          <p:cNvSpPr>
            <a:spLocks noGrp="1"/>
          </p:cNvSpPr>
          <p:nvPr>
            <p:ph type="sldNum" sz="quarter" idx="12"/>
          </p:nvPr>
        </p:nvSpPr>
        <p:spPr>
          <a:xfrm>
            <a:off x="9535118" y="654039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B5F978-99DD-4B09-979A-AB31C135CAD9}" type="slidenum">
              <a:rPr lang="en-US" smtClean="0"/>
              <a:pPr/>
              <a:t>68</a:t>
            </a:fld>
            <a:endParaRPr lang="en-US" dirty="0"/>
          </a:p>
        </p:txBody>
      </p:sp>
      <p:sp>
        <p:nvSpPr>
          <p:cNvPr id="3" name="Slide Number Placeholder 3">
            <a:extLst>
              <a:ext uri="{FF2B5EF4-FFF2-40B4-BE49-F238E27FC236}">
                <a16:creationId xmlns:a16="http://schemas.microsoft.com/office/drawing/2014/main" id="{18B928FD-AD98-B04B-A882-31658581CB1C}"/>
              </a:ext>
            </a:extLst>
          </p:cNvPr>
          <p:cNvSpPr>
            <a:spLocks noGrp="1"/>
          </p:cNvSpPr>
          <p:nvPr>
            <p:ph type="sldNum" sz="quarter" idx="11"/>
          </p:nvPr>
        </p:nvSpPr>
        <p:spPr>
          <a:xfrm>
            <a:off x="6553200" y="6243638"/>
            <a:ext cx="2133600" cy="457200"/>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49606617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Hardware/software co-designed PIM for efficiency</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Samsung HBM-PIM, SK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hynix</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1"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1"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rPr>
                <a:t>E.g. from industry: Samsung </a:t>
              </a:r>
              <a:r>
                <a:rPr kumimoji="0" lang="en-US" sz="2000" b="0" i="0" u="none" strike="noStrike" kern="0" cap="none" spc="0" normalizeH="0" baseline="0" noProof="0" dirty="0" err="1">
                  <a:ln>
                    <a:noFill/>
                  </a:ln>
                  <a:solidFill>
                    <a:srgbClr val="FF0000"/>
                  </a:solidFill>
                  <a:effectLst/>
                  <a:uLnTx/>
                  <a:uFillTx/>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FF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Wimpy cores (possibility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sp>
        <p:nvSpPr>
          <p:cNvPr id="12" name="Rectangle 11">
            <a:extLst>
              <a:ext uri="{FF2B5EF4-FFF2-40B4-BE49-F238E27FC236}">
                <a16:creationId xmlns:a16="http://schemas.microsoft.com/office/drawing/2014/main" id="{6FF9E9E0-18D4-0985-5222-058B4FA214CC}"/>
              </a:ext>
            </a:extLst>
          </p:cNvPr>
          <p:cNvSpPr/>
          <p:nvPr/>
        </p:nvSpPr>
        <p:spPr bwMode="auto">
          <a:xfrm>
            <a:off x="-25152" y="908720"/>
            <a:ext cx="9144000" cy="3736882"/>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Rectangle 12">
            <a:extLst>
              <a:ext uri="{FF2B5EF4-FFF2-40B4-BE49-F238E27FC236}">
                <a16:creationId xmlns:a16="http://schemas.microsoft.com/office/drawing/2014/main" id="{4A3B8237-8F6D-F8EC-269E-A1E44C8BA1C7}"/>
              </a:ext>
            </a:extLst>
          </p:cNvPr>
          <p:cNvSpPr/>
          <p:nvPr/>
        </p:nvSpPr>
        <p:spPr bwMode="auto">
          <a:xfrm>
            <a:off x="-25593" y="4620106"/>
            <a:ext cx="9144000" cy="161561"/>
          </a:xfrm>
          <a:prstGeom prst="rect">
            <a:avLst/>
          </a:prstGeom>
          <a:solidFill>
            <a:srgbClr val="FFFFFF">
              <a:alpha val="89804"/>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14" name="Picture 13" descr="safari.png">
            <a:extLst>
              <a:ext uri="{FF2B5EF4-FFF2-40B4-BE49-F238E27FC236}">
                <a16:creationId xmlns:a16="http://schemas.microsoft.com/office/drawing/2014/main" id="{547BE477-6A28-C99A-025F-F4EB977BCB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0433489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Accelerating Neural Network Inference</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err="1"/>
              <a:t>Amirali</a:t>
            </a:r>
            <a:r>
              <a:rPr lang="en-US" sz="1800" dirty="0"/>
              <a:t> </a:t>
            </a:r>
            <a:r>
              <a:rPr lang="en-US" sz="1800" dirty="0" err="1"/>
              <a:t>Boroumand</a:t>
            </a:r>
            <a:r>
              <a:rPr lang="en-US" sz="1800" dirty="0"/>
              <a:t>, </a:t>
            </a:r>
            <a:r>
              <a:rPr lang="en-US" sz="1800" dirty="0" err="1"/>
              <a:t>Saugata</a:t>
            </a:r>
            <a:r>
              <a:rPr lang="en-US" sz="1800" dirty="0"/>
              <a:t> Ghose, </a:t>
            </a:r>
            <a:r>
              <a:rPr lang="en-US" sz="1800" dirty="0" err="1"/>
              <a:t>Berkin</a:t>
            </a:r>
            <a:r>
              <a:rPr lang="en-US" sz="1800" dirty="0"/>
              <a:t> Akin, Ravi Narayanaswami, Geraldo F. Oliveira, </a:t>
            </a:r>
            <a:r>
              <a:rPr lang="en-US" sz="1800" dirty="0" err="1"/>
              <a:t>Xiaoyu</a:t>
            </a:r>
            <a:r>
              <a:rPr lang="en-US" sz="1800" dirty="0"/>
              <a:t> Ma, Eric </a:t>
            </a:r>
            <a:r>
              <a:rPr lang="en-US" sz="1800" dirty="0" err="1"/>
              <a:t>Shiu</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800" dirty="0">
                <a:solidFill>
                  <a:srgbClr val="0000FF"/>
                </a:solidFill>
              </a:rPr>
            </a:br>
            <a:r>
              <a:rPr lang="en-US" sz="1800" i="1" dirty="0"/>
              <a:t>Proceedings of the </a:t>
            </a:r>
            <a:r>
              <a:rPr lang="en-US" sz="1800" i="1" dirty="0">
                <a:hlinkClick r:id="rId3"/>
              </a:rPr>
              <a:t>30th International Conference on Parallel Architectures and Compilation Techniques</a:t>
            </a:r>
            <a:r>
              <a:rPr lang="en-US" sz="1800" i="1" dirty="0"/>
              <a:t> (</a:t>
            </a:r>
            <a:r>
              <a:rPr lang="en-US" sz="1800" b="1" i="1" dirty="0"/>
              <a:t>PACT</a:t>
            </a:r>
            <a:r>
              <a:rPr lang="en-US" sz="1800" i="1" dirty="0"/>
              <a:t>)</a:t>
            </a:r>
            <a:r>
              <a:rPr lang="en-US" sz="1800" dirty="0"/>
              <a:t>, Virtual, September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Talk Video</a:t>
            </a:r>
            <a:r>
              <a:rPr lang="en-US" sz="18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7"/>
          <a:stretch>
            <a:fillRect/>
          </a:stretch>
        </p:blipFill>
        <p:spPr>
          <a:xfrm>
            <a:off x="0" y="3794547"/>
            <a:ext cx="9144000" cy="1794693"/>
          </a:xfrm>
          <a:prstGeom prst="rect">
            <a:avLst/>
          </a:prstGeom>
        </p:spPr>
      </p:pic>
      <p:pic>
        <p:nvPicPr>
          <p:cNvPr id="5" name="Picture 4" descr="safari.png">
            <a:extLst>
              <a:ext uri="{FF2B5EF4-FFF2-40B4-BE49-F238E27FC236}">
                <a16:creationId xmlns:a16="http://schemas.microsoft.com/office/drawing/2014/main" id="{B7C4B4A4-026F-F38B-3272-13A7D00A4FB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760092009"/>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0"/>
            <a:ext cx="8610600" cy="907110"/>
          </a:xfrm>
        </p:spPr>
        <p:txBody>
          <a:bodyPr anchor="ctr"/>
          <a:lstStyle/>
          <a:p>
            <a:r>
              <a:rPr lang="en-US" sz="3800" dirty="0"/>
              <a:t>Samsung </a:t>
            </a:r>
            <a:r>
              <a:rPr lang="en-US" sz="3800" dirty="0" err="1"/>
              <a:t>AxDIMM</a:t>
            </a:r>
            <a:r>
              <a:rPr lang="en-US" sz="3800" dirty="0"/>
              <a:t> (2021)</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6" name="TextBox 15">
            <a:extLst>
              <a:ext uri="{FF2B5EF4-FFF2-40B4-BE49-F238E27FC236}">
                <a16:creationId xmlns:a16="http://schemas.microsoft.com/office/drawing/2014/main" id="{0C450CF6-3385-024A-B2B2-719A2C17BE5E}"/>
              </a:ext>
            </a:extLst>
          </p:cNvPr>
          <p:cNvSpPr txBox="1"/>
          <p:nvPr/>
        </p:nvSpPr>
        <p:spPr>
          <a:xfrm>
            <a:off x="1259632" y="6528003"/>
            <a:ext cx="7112208" cy="261610"/>
          </a:xfrm>
          <a:prstGeom prst="rect">
            <a:avLst/>
          </a:prstGeom>
          <a:noFill/>
        </p:spPr>
        <p:txBody>
          <a:bodyPr wrap="square" rtlCol="0">
            <a:spAutoFit/>
          </a:bodyPr>
          <a:lstStyle/>
          <a:p>
            <a:pPr lvl="0">
              <a:defRPr/>
            </a:pPr>
            <a:r>
              <a:rPr lang="en-US" sz="1100" dirty="0">
                <a:solidFill>
                  <a:srgbClr val="0432FF"/>
                </a:solidFill>
                <a:hlinkClick r:id="rId3">
                  <a:extLst>
                    <a:ext uri="{A12FA001-AC4F-418D-AE19-62706E023703}">
                      <ahyp:hlinkClr xmlns:ahyp="http://schemas.microsoft.com/office/drawing/2018/hyperlinkcolor" val="tx"/>
                    </a:ext>
                  </a:extLst>
                </a:hlinkClick>
              </a:rPr>
              <a:t>https://news.samsung.com/global/samsung-brings-in-memory-processing-power-to-wider-range-of-applications</a:t>
            </a:r>
            <a:endParaRPr lang="en-US" sz="1100" dirty="0">
              <a:solidFill>
                <a:srgbClr val="0432FF"/>
              </a:solidFill>
            </a:endParaRPr>
          </a:p>
        </p:txBody>
      </p:sp>
      <p:pic>
        <p:nvPicPr>
          <p:cNvPr id="7" name="Picture 6">
            <a:extLst>
              <a:ext uri="{FF2B5EF4-FFF2-40B4-BE49-F238E27FC236}">
                <a16:creationId xmlns:a16="http://schemas.microsoft.com/office/drawing/2014/main" id="{C78CE800-14E4-5B4B-A12C-F8D3DCE9D4BF}"/>
              </a:ext>
            </a:extLst>
          </p:cNvPr>
          <p:cNvPicPr>
            <a:picLocks noChangeAspect="1"/>
          </p:cNvPicPr>
          <p:nvPr/>
        </p:nvPicPr>
        <p:blipFill>
          <a:blip r:embed="rId4"/>
          <a:stretch>
            <a:fillRect/>
          </a:stretch>
        </p:blipFill>
        <p:spPr>
          <a:xfrm>
            <a:off x="3350558" y="2209800"/>
            <a:ext cx="5793442" cy="4191000"/>
          </a:xfrm>
          <a:prstGeom prst="rect">
            <a:avLst/>
          </a:prstGeom>
        </p:spPr>
      </p:pic>
      <p:pic>
        <p:nvPicPr>
          <p:cNvPr id="6" name="Picture 5">
            <a:extLst>
              <a:ext uri="{FF2B5EF4-FFF2-40B4-BE49-F238E27FC236}">
                <a16:creationId xmlns:a16="http://schemas.microsoft.com/office/drawing/2014/main" id="{BCA2FBD6-7560-7C41-9F5A-2F8DF981A1D3}"/>
              </a:ext>
            </a:extLst>
          </p:cNvPr>
          <p:cNvPicPr>
            <a:picLocks noChangeAspect="1"/>
          </p:cNvPicPr>
          <p:nvPr/>
        </p:nvPicPr>
        <p:blipFill>
          <a:blip r:embed="rId5"/>
          <a:stretch>
            <a:fillRect/>
          </a:stretch>
        </p:blipFill>
        <p:spPr>
          <a:xfrm>
            <a:off x="206963" y="990600"/>
            <a:ext cx="3755438" cy="2495072"/>
          </a:xfrm>
          <a:prstGeom prst="rect">
            <a:avLst/>
          </a:prstGeom>
        </p:spPr>
      </p:pic>
      <p:sp>
        <p:nvSpPr>
          <p:cNvPr id="8" name="Rectangle 7">
            <a:extLst>
              <a:ext uri="{FF2B5EF4-FFF2-40B4-BE49-F238E27FC236}">
                <a16:creationId xmlns:a16="http://schemas.microsoft.com/office/drawing/2014/main" id="{44123FB0-1ABA-0246-93E1-1BFB938E1D88}"/>
              </a:ext>
            </a:extLst>
          </p:cNvPr>
          <p:cNvSpPr/>
          <p:nvPr/>
        </p:nvSpPr>
        <p:spPr bwMode="auto">
          <a:xfrm>
            <a:off x="7228840" y="5603240"/>
            <a:ext cx="1143000" cy="108000"/>
          </a:xfrm>
          <a:prstGeom prst="rect">
            <a:avLst/>
          </a:prstGeom>
          <a:solidFill>
            <a:srgbClr val="0070C0">
              <a:alpha val="3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1" name="Rectangle 10">
            <a:extLst>
              <a:ext uri="{FF2B5EF4-FFF2-40B4-BE49-F238E27FC236}">
                <a16:creationId xmlns:a16="http://schemas.microsoft.com/office/drawing/2014/main" id="{5E99CBE2-14C1-5742-8BE7-4CDDF39E2C56}"/>
              </a:ext>
            </a:extLst>
          </p:cNvPr>
          <p:cNvSpPr/>
          <p:nvPr/>
        </p:nvSpPr>
        <p:spPr bwMode="auto">
          <a:xfrm>
            <a:off x="4028440" y="5730240"/>
            <a:ext cx="612000" cy="108000"/>
          </a:xfrm>
          <a:prstGeom prst="rect">
            <a:avLst/>
          </a:prstGeom>
          <a:solidFill>
            <a:srgbClr val="0070C0">
              <a:alpha val="3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2" name="Rectangle 11">
            <a:extLst>
              <a:ext uri="{FF2B5EF4-FFF2-40B4-BE49-F238E27FC236}">
                <a16:creationId xmlns:a16="http://schemas.microsoft.com/office/drawing/2014/main" id="{63BCE77A-F067-0242-ABEB-1B931D9ECF0C}"/>
              </a:ext>
            </a:extLst>
          </p:cNvPr>
          <p:cNvSpPr/>
          <p:nvPr/>
        </p:nvSpPr>
        <p:spPr bwMode="auto">
          <a:xfrm>
            <a:off x="5598160" y="5735320"/>
            <a:ext cx="2448000" cy="108000"/>
          </a:xfrm>
          <a:prstGeom prst="rect">
            <a:avLst/>
          </a:prstGeom>
          <a:solidFill>
            <a:srgbClr val="00B050">
              <a:alpha val="3490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3" name="Rectangle 12">
            <a:extLst>
              <a:ext uri="{FF2B5EF4-FFF2-40B4-BE49-F238E27FC236}">
                <a16:creationId xmlns:a16="http://schemas.microsoft.com/office/drawing/2014/main" id="{829AFE0B-1D6A-2141-B1ED-146A0221ADA4}"/>
              </a:ext>
            </a:extLst>
          </p:cNvPr>
          <p:cNvSpPr/>
          <p:nvPr/>
        </p:nvSpPr>
        <p:spPr bwMode="auto">
          <a:xfrm>
            <a:off x="4632960" y="6228080"/>
            <a:ext cx="1476000" cy="108000"/>
          </a:xfrm>
          <a:prstGeom prst="rect">
            <a:avLst/>
          </a:prstGeom>
          <a:solidFill>
            <a:schemeClr val="accent1">
              <a:lumMod val="60000"/>
              <a:lumOff val="40000"/>
              <a:alpha val="34902"/>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pic>
        <p:nvPicPr>
          <p:cNvPr id="3" name="Picture 2" descr="safari.png">
            <a:extLst>
              <a:ext uri="{FF2B5EF4-FFF2-40B4-BE49-F238E27FC236}">
                <a16:creationId xmlns:a16="http://schemas.microsoft.com/office/drawing/2014/main" id="{A0F999EF-9B78-7C66-B1E1-2CDEFAC1AC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0466677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0"/>
            <a:ext cx="8610600" cy="907110"/>
          </a:xfrm>
        </p:spPr>
        <p:txBody>
          <a:bodyPr anchor="ctr"/>
          <a:lstStyle/>
          <a:p>
            <a:r>
              <a:rPr lang="en-US" sz="3800" dirty="0"/>
              <a:t>Samsung </a:t>
            </a:r>
            <a:r>
              <a:rPr lang="en-US" sz="3800" dirty="0" err="1"/>
              <a:t>AxDIMM</a:t>
            </a:r>
            <a:r>
              <a:rPr lang="en-US" sz="3800" dirty="0"/>
              <a:t>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r>
              <a:rPr lang="en-US" dirty="0"/>
              <a:t>DIMM-based PIM</a:t>
            </a:r>
          </a:p>
          <a:p>
            <a:pPr lvl="1"/>
            <a:r>
              <a:rPr lang="en-US" dirty="0"/>
              <a:t>DLRM recommendation system</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7" name="Picture 6">
            <a:extLst>
              <a:ext uri="{FF2B5EF4-FFF2-40B4-BE49-F238E27FC236}">
                <a16:creationId xmlns:a16="http://schemas.microsoft.com/office/drawing/2014/main" id="{AFCF7A9E-E0FB-2940-A668-77B550C711E4}"/>
              </a:ext>
            </a:extLst>
          </p:cNvPr>
          <p:cNvPicPr>
            <a:picLocks noChangeAspect="1"/>
          </p:cNvPicPr>
          <p:nvPr/>
        </p:nvPicPr>
        <p:blipFill rotWithShape="1">
          <a:blip r:embed="rId2"/>
          <a:srcRect t="3135" b="1"/>
          <a:stretch/>
        </p:blipFill>
        <p:spPr>
          <a:xfrm>
            <a:off x="5491978" y="4939215"/>
            <a:ext cx="3494859" cy="1461585"/>
          </a:xfrm>
          <a:prstGeom prst="rect">
            <a:avLst/>
          </a:prstGeom>
        </p:spPr>
      </p:pic>
      <p:grpSp>
        <p:nvGrpSpPr>
          <p:cNvPr id="9" name="Group 8">
            <a:extLst>
              <a:ext uri="{FF2B5EF4-FFF2-40B4-BE49-F238E27FC236}">
                <a16:creationId xmlns:a16="http://schemas.microsoft.com/office/drawing/2014/main" id="{1F2116CC-AE4C-C245-A91B-56DA9C2A5AB9}"/>
              </a:ext>
            </a:extLst>
          </p:cNvPr>
          <p:cNvGrpSpPr>
            <a:grpSpLocks noChangeAspect="1"/>
          </p:cNvGrpSpPr>
          <p:nvPr/>
        </p:nvGrpSpPr>
        <p:grpSpPr>
          <a:xfrm>
            <a:off x="5865291" y="1022909"/>
            <a:ext cx="3002279" cy="1644091"/>
            <a:chOff x="100000" y="862740"/>
            <a:chExt cx="4069270" cy="2228391"/>
          </a:xfrm>
        </p:grpSpPr>
        <p:pic>
          <p:nvPicPr>
            <p:cNvPr id="10" name="Picture 9">
              <a:extLst>
                <a:ext uri="{FF2B5EF4-FFF2-40B4-BE49-F238E27FC236}">
                  <a16:creationId xmlns:a16="http://schemas.microsoft.com/office/drawing/2014/main" id="{7B7B2DD5-1935-F548-A387-1349A64873BF}"/>
                </a:ext>
              </a:extLst>
            </p:cNvPr>
            <p:cNvPicPr>
              <a:picLocks noChangeAspect="1"/>
            </p:cNvPicPr>
            <p:nvPr/>
          </p:nvPicPr>
          <p:blipFill>
            <a:blip r:embed="rId3"/>
            <a:stretch>
              <a:fillRect/>
            </a:stretch>
          </p:blipFill>
          <p:spPr>
            <a:xfrm>
              <a:off x="100000" y="1159634"/>
              <a:ext cx="4069270" cy="1931497"/>
            </a:xfrm>
            <a:prstGeom prst="rect">
              <a:avLst/>
            </a:prstGeom>
          </p:spPr>
        </p:pic>
        <p:sp>
          <p:nvSpPr>
            <p:cNvPr id="11" name="Rectangle 10">
              <a:extLst>
                <a:ext uri="{FF2B5EF4-FFF2-40B4-BE49-F238E27FC236}">
                  <a16:creationId xmlns:a16="http://schemas.microsoft.com/office/drawing/2014/main" id="{936A3B20-5E20-0D44-BD6B-9DE9B313FE24}"/>
                </a:ext>
              </a:extLst>
            </p:cNvPr>
            <p:cNvSpPr/>
            <p:nvPr/>
          </p:nvSpPr>
          <p:spPr>
            <a:xfrm>
              <a:off x="929107" y="862740"/>
              <a:ext cx="1776448" cy="36933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Baseline System</a:t>
              </a:r>
              <a:endPar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grpSp>
      <p:grpSp>
        <p:nvGrpSpPr>
          <p:cNvPr id="12" name="Group 11">
            <a:extLst>
              <a:ext uri="{FF2B5EF4-FFF2-40B4-BE49-F238E27FC236}">
                <a16:creationId xmlns:a16="http://schemas.microsoft.com/office/drawing/2014/main" id="{41297CFD-59DD-384E-97E3-7AE7BC6C5C34}"/>
              </a:ext>
            </a:extLst>
          </p:cNvPr>
          <p:cNvGrpSpPr>
            <a:grpSpLocks noChangeAspect="1"/>
          </p:cNvGrpSpPr>
          <p:nvPr/>
        </p:nvGrpSpPr>
        <p:grpSpPr>
          <a:xfrm>
            <a:off x="5883828" y="2895600"/>
            <a:ext cx="3107772" cy="1775735"/>
            <a:chOff x="4744267" y="634328"/>
            <a:chExt cx="4299733" cy="2456804"/>
          </a:xfrm>
        </p:grpSpPr>
        <p:pic>
          <p:nvPicPr>
            <p:cNvPr id="13" name="Picture 12">
              <a:extLst>
                <a:ext uri="{FF2B5EF4-FFF2-40B4-BE49-F238E27FC236}">
                  <a16:creationId xmlns:a16="http://schemas.microsoft.com/office/drawing/2014/main" id="{4EF9F513-FA4B-E949-99EC-7CFF34E584C8}"/>
                </a:ext>
              </a:extLst>
            </p:cNvPr>
            <p:cNvPicPr>
              <a:picLocks noChangeAspect="1"/>
            </p:cNvPicPr>
            <p:nvPr/>
          </p:nvPicPr>
          <p:blipFill rotWithShape="1">
            <a:blip r:embed="rId4"/>
            <a:srcRect t="4075" b="2189"/>
            <a:stretch/>
          </p:blipFill>
          <p:spPr>
            <a:xfrm>
              <a:off x="4744267" y="1159634"/>
              <a:ext cx="4299733" cy="1931498"/>
            </a:xfrm>
            <a:prstGeom prst="rect">
              <a:avLst/>
            </a:prstGeom>
          </p:spPr>
        </p:pic>
        <p:sp>
          <p:nvSpPr>
            <p:cNvPr id="14" name="Rectangle 13">
              <a:extLst>
                <a:ext uri="{FF2B5EF4-FFF2-40B4-BE49-F238E27FC236}">
                  <a16:creationId xmlns:a16="http://schemas.microsoft.com/office/drawing/2014/main" id="{3036909C-2052-0A45-A3A2-4C2930C8654C}"/>
                </a:ext>
              </a:extLst>
            </p:cNvPr>
            <p:cNvSpPr/>
            <p:nvPr/>
          </p:nvSpPr>
          <p:spPr>
            <a:xfrm>
              <a:off x="5564945" y="634328"/>
              <a:ext cx="190468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AxDIMM</a:t>
              </a:r>
              <a:r>
                <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 System</a:t>
              </a:r>
              <a:endPar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grpSp>
      <p:pic>
        <p:nvPicPr>
          <p:cNvPr id="15" name="Picture 14">
            <a:extLst>
              <a:ext uri="{FF2B5EF4-FFF2-40B4-BE49-F238E27FC236}">
                <a16:creationId xmlns:a16="http://schemas.microsoft.com/office/drawing/2014/main" id="{8CFED770-D7DA-4148-A854-219B6EAC3AE3}"/>
              </a:ext>
            </a:extLst>
          </p:cNvPr>
          <p:cNvPicPr>
            <a:picLocks noChangeAspect="1"/>
          </p:cNvPicPr>
          <p:nvPr/>
        </p:nvPicPr>
        <p:blipFill>
          <a:blip r:embed="rId5"/>
          <a:stretch>
            <a:fillRect/>
          </a:stretch>
        </p:blipFill>
        <p:spPr>
          <a:xfrm>
            <a:off x="332322" y="1983156"/>
            <a:ext cx="4426237" cy="4454430"/>
          </a:xfrm>
          <a:prstGeom prst="rect">
            <a:avLst/>
          </a:prstGeom>
        </p:spPr>
      </p:pic>
      <p:sp>
        <p:nvSpPr>
          <p:cNvPr id="16" name="TextBox 15">
            <a:extLst>
              <a:ext uri="{FF2B5EF4-FFF2-40B4-BE49-F238E27FC236}">
                <a16:creationId xmlns:a16="http://schemas.microsoft.com/office/drawing/2014/main" id="{0C450CF6-3385-024A-B2B2-719A2C17BE5E}"/>
              </a:ext>
            </a:extLst>
          </p:cNvPr>
          <p:cNvSpPr txBox="1"/>
          <p:nvPr/>
        </p:nvSpPr>
        <p:spPr>
          <a:xfrm>
            <a:off x="3749499" y="6546850"/>
            <a:ext cx="1645002"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Ke</a:t>
            </a:r>
            <a:r>
              <a:rPr lang="en-US" sz="1100" dirty="0">
                <a:solidFill>
                  <a:srgbClr val="000000"/>
                </a:solidFill>
                <a:latin typeface="Arial" panose="020B0604020202020204" pitchFamily="34" charset="0"/>
                <a:ea typeface="ＭＳ Ｐゴシック" panose="020B0600070205080204" pitchFamily="34" charset="-128"/>
              </a:rPr>
              <a:t>+,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IEEE Micro’2021</a:t>
            </a:r>
            <a:r>
              <a:rPr lang="en-US" sz="1100" dirty="0">
                <a:solidFill>
                  <a:srgbClr val="000000"/>
                </a:solidFill>
                <a:latin typeface="Arial" panose="020B0604020202020204" pitchFamily="34" charset="0"/>
                <a:ea typeface="ＭＳ Ｐゴシック" panose="020B0600070205080204" pitchFamily="34" charset="-128"/>
              </a:rPr>
              <a:t>]</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descr="safari.png">
            <a:extLst>
              <a:ext uri="{FF2B5EF4-FFF2-40B4-BE49-F238E27FC236}">
                <a16:creationId xmlns:a16="http://schemas.microsoft.com/office/drawing/2014/main" id="{F78E3389-0D27-0E32-0CFF-368DAE4E36F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78704187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A067-43C5-884B-AE9A-06938E3D07D6}"/>
              </a:ext>
            </a:extLst>
          </p:cNvPr>
          <p:cNvSpPr>
            <a:spLocks noGrp="1"/>
          </p:cNvSpPr>
          <p:nvPr>
            <p:ph type="title"/>
          </p:nvPr>
        </p:nvSpPr>
        <p:spPr/>
        <p:txBody>
          <a:bodyPr>
            <a:normAutofit/>
          </a:bodyPr>
          <a:lstStyle/>
          <a:p>
            <a:r>
              <a:rPr lang="en-US" sz="3600" dirty="0" err="1"/>
              <a:t>AxDIMM</a:t>
            </a:r>
            <a:r>
              <a:rPr lang="en-US" sz="3600" dirty="0"/>
              <a:t> Design: Hardware Architecture</a:t>
            </a:r>
          </a:p>
        </p:txBody>
      </p:sp>
      <p:pic>
        <p:nvPicPr>
          <p:cNvPr id="10" name="Picture 9">
            <a:extLst>
              <a:ext uri="{FF2B5EF4-FFF2-40B4-BE49-F238E27FC236}">
                <a16:creationId xmlns:a16="http://schemas.microsoft.com/office/drawing/2014/main" id="{F2D87EFE-BFFF-EE4E-AF5E-972F2B715035}"/>
              </a:ext>
            </a:extLst>
          </p:cNvPr>
          <p:cNvPicPr>
            <a:picLocks noChangeAspect="1"/>
          </p:cNvPicPr>
          <p:nvPr/>
        </p:nvPicPr>
        <p:blipFill>
          <a:blip r:embed="rId2"/>
          <a:stretch>
            <a:fillRect/>
          </a:stretch>
        </p:blipFill>
        <p:spPr>
          <a:xfrm>
            <a:off x="2362200" y="933680"/>
            <a:ext cx="4419600" cy="2342920"/>
          </a:xfrm>
          <a:prstGeom prst="rect">
            <a:avLst/>
          </a:prstGeom>
        </p:spPr>
      </p:pic>
      <p:sp>
        <p:nvSpPr>
          <p:cNvPr id="13" name="Rounded Rectangle 12">
            <a:extLst>
              <a:ext uri="{FF2B5EF4-FFF2-40B4-BE49-F238E27FC236}">
                <a16:creationId xmlns:a16="http://schemas.microsoft.com/office/drawing/2014/main" id="{4944E482-90F7-6346-AE5C-963330FC5E39}"/>
              </a:ext>
            </a:extLst>
          </p:cNvPr>
          <p:cNvSpPr/>
          <p:nvPr/>
        </p:nvSpPr>
        <p:spPr>
          <a:xfrm>
            <a:off x="1768327" y="3368802"/>
            <a:ext cx="5699273" cy="974598"/>
          </a:xfrm>
          <a:prstGeom prst="roundRect">
            <a:avLst>
              <a:gd name="adj" fmla="val 5638"/>
            </a:avLst>
          </a:prstGeom>
          <a:solidFill>
            <a:schemeClr val="accent6">
              <a:lumMod val="20000"/>
              <a:lumOff val="80000"/>
            </a:schemeClr>
          </a:solid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432FF"/>
                </a:solidFill>
                <a:effectLst/>
                <a:uLnTx/>
                <a:uFillTx/>
                <a:latin typeface="Tahoma" panose="020B0604030504040204" pitchFamily="34" charset="0"/>
                <a:ea typeface="Tahoma" panose="020B0604030504040204" pitchFamily="34" charset="0"/>
                <a:cs typeface="Tahoma" panose="020B0604030504040204" pitchFamily="34" charset="0"/>
              </a:rPr>
              <a:t>FPGA board with standard DIMM interface</a:t>
            </a:r>
            <a:r>
              <a:rPr kumimoji="0" lang="en-US" sz="16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It serves as a real-system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near-memory processing implementation</a:t>
            </a:r>
          </a:p>
        </p:txBody>
      </p:sp>
      <p:sp>
        <p:nvSpPr>
          <p:cNvPr id="14" name="Slide Number Placeholder 3">
            <a:extLst>
              <a:ext uri="{FF2B5EF4-FFF2-40B4-BE49-F238E27FC236}">
                <a16:creationId xmlns:a16="http://schemas.microsoft.com/office/drawing/2014/main" id="{BABE66DC-D7E9-9C47-9D65-4F7FFDC6568F}"/>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18FBEE96-3903-FC9E-C610-376E11057E6B}"/>
              </a:ext>
            </a:extLst>
          </p:cNvPr>
          <p:cNvSpPr txBox="1"/>
          <p:nvPr/>
        </p:nvSpPr>
        <p:spPr>
          <a:xfrm>
            <a:off x="3749499" y="6546850"/>
            <a:ext cx="1645002"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Ke</a:t>
            </a:r>
            <a:r>
              <a:rPr lang="en-US" sz="1100" dirty="0">
                <a:solidFill>
                  <a:srgbClr val="000000"/>
                </a:solidFill>
                <a:latin typeface="Arial" panose="020B0604020202020204" pitchFamily="34" charset="0"/>
                <a:ea typeface="ＭＳ Ｐゴシック" panose="020B0600070205080204" pitchFamily="34" charset="-128"/>
              </a:rPr>
              <a:t>+,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IEEE Micro’2021</a:t>
            </a:r>
            <a:r>
              <a:rPr lang="en-US" sz="1100" dirty="0">
                <a:solidFill>
                  <a:srgbClr val="000000"/>
                </a:solidFill>
                <a:latin typeface="Arial" panose="020B0604020202020204" pitchFamily="34" charset="0"/>
                <a:ea typeface="ＭＳ Ｐゴシック" panose="020B0600070205080204" pitchFamily="34" charset="-128"/>
              </a:rPr>
              <a:t>]</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4" name="Picture 3" descr="safari.png">
            <a:extLst>
              <a:ext uri="{FF2B5EF4-FFF2-40B4-BE49-F238E27FC236}">
                <a16:creationId xmlns:a16="http://schemas.microsoft.com/office/drawing/2014/main" id="{4F6AEDDD-1C6F-6039-5D30-1E2C4FB967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472854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1A067-43C5-884B-AE9A-06938E3D07D6}"/>
              </a:ext>
            </a:extLst>
          </p:cNvPr>
          <p:cNvSpPr>
            <a:spLocks noGrp="1"/>
          </p:cNvSpPr>
          <p:nvPr>
            <p:ph type="title"/>
          </p:nvPr>
        </p:nvSpPr>
        <p:spPr/>
        <p:txBody>
          <a:bodyPr>
            <a:normAutofit/>
          </a:bodyPr>
          <a:lstStyle/>
          <a:p>
            <a:r>
              <a:rPr lang="en-US" sz="3600" dirty="0" err="1"/>
              <a:t>AxDIMM</a:t>
            </a:r>
            <a:r>
              <a:rPr lang="en-US" sz="3600" dirty="0"/>
              <a:t> Design: Hardware Architecture</a:t>
            </a:r>
          </a:p>
        </p:txBody>
      </p:sp>
      <p:pic>
        <p:nvPicPr>
          <p:cNvPr id="10" name="Picture 9">
            <a:extLst>
              <a:ext uri="{FF2B5EF4-FFF2-40B4-BE49-F238E27FC236}">
                <a16:creationId xmlns:a16="http://schemas.microsoft.com/office/drawing/2014/main" id="{F2D87EFE-BFFF-EE4E-AF5E-972F2B715035}"/>
              </a:ext>
            </a:extLst>
          </p:cNvPr>
          <p:cNvPicPr>
            <a:picLocks noChangeAspect="1"/>
          </p:cNvPicPr>
          <p:nvPr/>
        </p:nvPicPr>
        <p:blipFill>
          <a:blip r:embed="rId3"/>
          <a:stretch>
            <a:fillRect/>
          </a:stretch>
        </p:blipFill>
        <p:spPr>
          <a:xfrm>
            <a:off x="2362200" y="933680"/>
            <a:ext cx="4419600" cy="2342920"/>
          </a:xfrm>
          <a:prstGeom prst="rect">
            <a:avLst/>
          </a:prstGeom>
        </p:spPr>
      </p:pic>
      <p:pic>
        <p:nvPicPr>
          <p:cNvPr id="11" name="Picture 10">
            <a:extLst>
              <a:ext uri="{FF2B5EF4-FFF2-40B4-BE49-F238E27FC236}">
                <a16:creationId xmlns:a16="http://schemas.microsoft.com/office/drawing/2014/main" id="{A02E4754-EC6D-F04D-AE9E-6E8CB7B4BAC9}"/>
              </a:ext>
            </a:extLst>
          </p:cNvPr>
          <p:cNvPicPr>
            <a:picLocks noChangeAspect="1"/>
          </p:cNvPicPr>
          <p:nvPr/>
        </p:nvPicPr>
        <p:blipFill>
          <a:blip r:embed="rId4"/>
          <a:stretch>
            <a:fillRect/>
          </a:stretch>
        </p:blipFill>
        <p:spPr>
          <a:xfrm>
            <a:off x="1790700" y="3352800"/>
            <a:ext cx="5524500" cy="2140744"/>
          </a:xfrm>
          <a:prstGeom prst="rect">
            <a:avLst/>
          </a:prstGeom>
        </p:spPr>
      </p:pic>
      <p:sp>
        <p:nvSpPr>
          <p:cNvPr id="6" name="Rectangle 5">
            <a:extLst>
              <a:ext uri="{FF2B5EF4-FFF2-40B4-BE49-F238E27FC236}">
                <a16:creationId xmlns:a16="http://schemas.microsoft.com/office/drawing/2014/main" id="{93D57A04-D7FC-0E42-902A-18048D5601F5}"/>
              </a:ext>
            </a:extLst>
          </p:cNvPr>
          <p:cNvSpPr/>
          <p:nvPr/>
        </p:nvSpPr>
        <p:spPr>
          <a:xfrm>
            <a:off x="3155372" y="3647209"/>
            <a:ext cx="3016827" cy="644236"/>
          </a:xfrm>
          <a:prstGeom prst="rect">
            <a:avLst/>
          </a:prstGeom>
          <a:solidFill>
            <a:srgbClr val="C00000">
              <a:alpha val="25098"/>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ounded Rectangle 6">
            <a:extLst>
              <a:ext uri="{FF2B5EF4-FFF2-40B4-BE49-F238E27FC236}">
                <a16:creationId xmlns:a16="http://schemas.microsoft.com/office/drawing/2014/main" id="{2DB4E1D2-7319-BF48-8295-DC100B7F106C}"/>
              </a:ext>
            </a:extLst>
          </p:cNvPr>
          <p:cNvSpPr/>
          <p:nvPr/>
        </p:nvSpPr>
        <p:spPr>
          <a:xfrm>
            <a:off x="819097" y="5562600"/>
            <a:ext cx="7505806" cy="838200"/>
          </a:xfrm>
          <a:prstGeom prst="roundRect">
            <a:avLst>
              <a:gd name="adj" fmla="val 5638"/>
            </a:avLst>
          </a:prstGeom>
          <a:solidFill>
            <a:schemeClr val="accent6">
              <a:lumMod val="20000"/>
              <a:lumOff val="80000"/>
            </a:schemeClr>
          </a:solid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lvl="0" algn="ctr" defTabSz="457200" eaLnBrk="1" fontAlgn="auto" hangingPunct="1">
              <a:spcBef>
                <a:spcPts val="0"/>
              </a:spcBef>
              <a:spcAft>
                <a:spcPts val="0"/>
              </a:spcAft>
              <a:defRPr/>
            </a:pP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Two </a:t>
            </a:r>
            <a:r>
              <a:rPr lang="en-US" sz="1600" dirty="0">
                <a:solidFill>
                  <a:srgbClr val="C00000"/>
                </a:solidFill>
                <a:latin typeface="Tahoma" panose="020B0604030504040204" pitchFamily="34" charset="0"/>
                <a:ea typeface="Tahoma" panose="020B0604030504040204" pitchFamily="34" charset="0"/>
                <a:cs typeface="Tahoma" panose="020B0604030504040204" pitchFamily="34" charset="0"/>
              </a:rPr>
              <a:t>execution modes</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marL="342900" lvl="0" indent="-342900" algn="ctr" defTabSz="457200" eaLnBrk="1" fontAlgn="auto" hangingPunct="1">
              <a:spcBef>
                <a:spcPts val="0"/>
              </a:spcBef>
              <a:spcAft>
                <a:spcPts val="0"/>
              </a:spcAft>
              <a:buFontTx/>
              <a:buAutoNum type="arabicParenBoth"/>
              <a:defRPr/>
            </a:pP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non-acceleration mode</a:t>
            </a:r>
          </a:p>
          <a:p>
            <a:pPr marL="342900" lvl="0" indent="-342900" algn="ctr" defTabSz="457200" eaLnBrk="1" fontAlgn="auto" hangingPunct="1">
              <a:spcBef>
                <a:spcPts val="0"/>
              </a:spcBef>
              <a:spcAft>
                <a:spcPts val="0"/>
              </a:spcAft>
              <a:buFontTx/>
              <a:buAutoNum type="arabicParenBoth"/>
              <a:defRPr/>
            </a:pP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acceleration mode (blocking)</a:t>
            </a:r>
            <a:endParaRPr lang="en-US" sz="1600" dirty="0">
              <a:solidFill>
                <a:srgbClr val="1982C3"/>
              </a:solidFill>
              <a:latin typeface="Tahoma" panose="020B0604030504040204" pitchFamily="34" charset="0"/>
              <a:ea typeface="Tahoma" panose="020B0604030504040204" pitchFamily="34" charset="0"/>
              <a:cs typeface="Tahoma" panose="020B0604030504040204" pitchFamily="34" charset="0"/>
            </a:endParaRPr>
          </a:p>
        </p:txBody>
      </p:sp>
      <p:sp>
        <p:nvSpPr>
          <p:cNvPr id="9" name="Slide Number Placeholder 3">
            <a:extLst>
              <a:ext uri="{FF2B5EF4-FFF2-40B4-BE49-F238E27FC236}">
                <a16:creationId xmlns:a16="http://schemas.microsoft.com/office/drawing/2014/main" id="{FE624B01-51F3-094F-8536-7097E4901DC8}"/>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74F04F36-270F-7863-DA48-08F0DAE2426A}"/>
              </a:ext>
            </a:extLst>
          </p:cNvPr>
          <p:cNvSpPr txBox="1"/>
          <p:nvPr/>
        </p:nvSpPr>
        <p:spPr>
          <a:xfrm>
            <a:off x="3749499" y="6546850"/>
            <a:ext cx="1645002"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Ke</a:t>
            </a:r>
            <a:r>
              <a:rPr lang="en-US" sz="1100" dirty="0">
                <a:solidFill>
                  <a:srgbClr val="000000"/>
                </a:solidFill>
                <a:latin typeface="Arial" panose="020B0604020202020204" pitchFamily="34" charset="0"/>
                <a:ea typeface="ＭＳ Ｐゴシック" panose="020B0600070205080204" pitchFamily="34" charset="-128"/>
              </a:rPr>
              <a:t>+, </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IEEE Micro’2021</a:t>
            </a:r>
            <a:r>
              <a:rPr lang="en-US" sz="1100" dirty="0">
                <a:solidFill>
                  <a:srgbClr val="000000"/>
                </a:solidFill>
                <a:latin typeface="Arial" panose="020B0604020202020204" pitchFamily="34" charset="0"/>
                <a:ea typeface="ＭＳ Ｐゴシック" panose="020B0600070205080204" pitchFamily="34" charset="-128"/>
              </a:rPr>
              <a:t>]</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4" name="Picture 3" descr="safari.png">
            <a:extLst>
              <a:ext uri="{FF2B5EF4-FFF2-40B4-BE49-F238E27FC236}">
                <a16:creationId xmlns:a16="http://schemas.microsoft.com/office/drawing/2014/main" id="{4F47B4C1-ED3D-D1EF-C4B6-771E28A3BB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26045409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40884"/>
            <a:ext cx="8915400" cy="914400"/>
          </a:xfrm>
        </p:spPr>
        <p:txBody>
          <a:bodyPr/>
          <a:lstStyle/>
          <a:p>
            <a:r>
              <a:rPr lang="en-US" sz="3600" dirty="0"/>
              <a:t>Sparse Length Sum with </a:t>
            </a:r>
            <a:r>
              <a:rPr lang="en-US" sz="3600" dirty="0" err="1"/>
              <a:t>AxDIMM</a:t>
            </a:r>
            <a:r>
              <a:rPr lang="en-US" sz="3600" dirty="0"/>
              <a:t> </a:t>
            </a:r>
            <a:r>
              <a:rPr lang="en-US" sz="2400" dirty="0"/>
              <a:t>(IEEE Micro 2021)</a:t>
            </a:r>
            <a:endParaRPr lang="en-US" sz="2800" dirty="0"/>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F3287F42-34EE-8942-A545-2BE0B4A6C8A7}"/>
              </a:ext>
            </a:extLst>
          </p:cNvPr>
          <p:cNvSpPr txBox="1"/>
          <p:nvPr/>
        </p:nvSpPr>
        <p:spPr>
          <a:xfrm>
            <a:off x="2826426" y="6477000"/>
            <a:ext cx="3491149" cy="307777"/>
          </a:xfrm>
          <a:prstGeom prst="rect">
            <a:avLst/>
          </a:prstGeom>
          <a:noFill/>
        </p:spPr>
        <p:txBody>
          <a:bodyPr wrap="none" rtlCol="0">
            <a:spAutoFit/>
          </a:bodyPr>
          <a:lstStyle/>
          <a:p>
            <a:pPr lvl="0">
              <a:defRPr/>
            </a:pPr>
            <a:r>
              <a:rPr lang="en-US" sz="1400" dirty="0">
                <a:solidFill>
                  <a:srgbClr val="0432FF"/>
                </a:solidFill>
                <a:hlinkClick r:id="rId2">
                  <a:extLst>
                    <a:ext uri="{A12FA001-AC4F-418D-AE19-62706E023703}">
                      <ahyp:hlinkClr xmlns:ahyp="http://schemas.microsoft.com/office/drawing/2018/hyperlinkcolor" val="tx"/>
                    </a:ext>
                  </a:extLst>
                </a:hlinkClick>
              </a:rPr>
              <a:t>https://doi.org/10.1109/MM.2021.3097700</a:t>
            </a:r>
            <a:endParaRPr lang="en-US" sz="1400" dirty="0">
              <a:solidFill>
                <a:srgbClr val="0432FF"/>
              </a:solidFill>
            </a:endParaRPr>
          </a:p>
        </p:txBody>
      </p:sp>
      <p:pic>
        <p:nvPicPr>
          <p:cNvPr id="5" name="Picture 4">
            <a:extLst>
              <a:ext uri="{FF2B5EF4-FFF2-40B4-BE49-F238E27FC236}">
                <a16:creationId xmlns:a16="http://schemas.microsoft.com/office/drawing/2014/main" id="{4303CF7A-47DA-3845-9740-13E4DDA0B830}"/>
              </a:ext>
            </a:extLst>
          </p:cNvPr>
          <p:cNvPicPr>
            <a:picLocks noChangeAspect="1"/>
          </p:cNvPicPr>
          <p:nvPr/>
        </p:nvPicPr>
        <p:blipFill>
          <a:blip r:embed="rId3"/>
          <a:stretch>
            <a:fillRect/>
          </a:stretch>
        </p:blipFill>
        <p:spPr>
          <a:xfrm>
            <a:off x="139700" y="2131158"/>
            <a:ext cx="8864600" cy="2898042"/>
          </a:xfrm>
          <a:prstGeom prst="rect">
            <a:avLst/>
          </a:prstGeom>
        </p:spPr>
      </p:pic>
      <p:pic>
        <p:nvPicPr>
          <p:cNvPr id="8" name="Picture 7" descr="safari.png">
            <a:extLst>
              <a:ext uri="{FF2B5EF4-FFF2-40B4-BE49-F238E27FC236}">
                <a16:creationId xmlns:a16="http://schemas.microsoft.com/office/drawing/2014/main" id="{5533FFEF-A8CE-54B2-BAA0-754C2FF118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631929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88640"/>
            <a:ext cx="8915400" cy="914400"/>
          </a:xfrm>
        </p:spPr>
        <p:txBody>
          <a:bodyPr/>
          <a:lstStyle/>
          <a:p>
            <a:r>
              <a:rPr lang="en-US" sz="3600" dirty="0"/>
              <a:t>Sparse Length Sum with </a:t>
            </a:r>
            <a:r>
              <a:rPr lang="en-US" sz="3600" dirty="0" err="1"/>
              <a:t>AxDIMM</a:t>
            </a:r>
            <a:r>
              <a:rPr lang="en-US" sz="3600" dirty="0"/>
              <a:t> </a:t>
            </a:r>
            <a:r>
              <a:rPr lang="en-US" sz="2800" dirty="0"/>
              <a:t>(AICAS 2022)</a:t>
            </a:r>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F3287F42-34EE-8942-A545-2BE0B4A6C8A7}"/>
              </a:ext>
            </a:extLst>
          </p:cNvPr>
          <p:cNvSpPr txBox="1"/>
          <p:nvPr/>
        </p:nvSpPr>
        <p:spPr>
          <a:xfrm>
            <a:off x="2456934" y="6477000"/>
            <a:ext cx="4230132"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https://doi.org/10.1109/AICAS54282.2022.9869896</a:t>
            </a:r>
            <a:endParaRPr kumimoji="0" lang="en-US" sz="14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endParaRPr>
          </a:p>
        </p:txBody>
      </p:sp>
      <p:pic>
        <p:nvPicPr>
          <p:cNvPr id="9" name="Picture 8">
            <a:extLst>
              <a:ext uri="{FF2B5EF4-FFF2-40B4-BE49-F238E27FC236}">
                <a16:creationId xmlns:a16="http://schemas.microsoft.com/office/drawing/2014/main" id="{ECC7C577-4445-224A-93FB-C191064471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51924"/>
            <a:ext cx="9144000" cy="2154151"/>
          </a:xfrm>
          <a:prstGeom prst="rect">
            <a:avLst/>
          </a:prstGeom>
        </p:spPr>
      </p:pic>
      <p:pic>
        <p:nvPicPr>
          <p:cNvPr id="3" name="Picture 2" descr="safari.png">
            <a:extLst>
              <a:ext uri="{FF2B5EF4-FFF2-40B4-BE49-F238E27FC236}">
                <a16:creationId xmlns:a16="http://schemas.microsoft.com/office/drawing/2014/main" id="{D16FA673-659A-1308-96F9-FA98137743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205129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B4C0-16B6-7042-9260-A2C139D6FCFA}"/>
              </a:ext>
            </a:extLst>
          </p:cNvPr>
          <p:cNvSpPr>
            <a:spLocks noGrp="1"/>
          </p:cNvSpPr>
          <p:nvPr>
            <p:ph type="title"/>
          </p:nvPr>
        </p:nvSpPr>
        <p:spPr>
          <a:xfrm>
            <a:off x="228600" y="138336"/>
            <a:ext cx="8915400" cy="914400"/>
          </a:xfrm>
        </p:spPr>
        <p:txBody>
          <a:bodyPr/>
          <a:lstStyle/>
          <a:p>
            <a:r>
              <a:rPr lang="en-US" sz="3600" dirty="0"/>
              <a:t>Database Operations with </a:t>
            </a:r>
            <a:r>
              <a:rPr lang="en-US" sz="3600" dirty="0" err="1"/>
              <a:t>AxDIMM</a:t>
            </a:r>
            <a:r>
              <a:rPr lang="en-US" sz="3600" dirty="0"/>
              <a:t> </a:t>
            </a:r>
            <a:r>
              <a:rPr lang="en-US" sz="2400" dirty="0"/>
              <a:t>(</a:t>
            </a:r>
            <a:r>
              <a:rPr lang="en-US" sz="2400" dirty="0" err="1"/>
              <a:t>DaMoN</a:t>
            </a:r>
            <a:r>
              <a:rPr lang="en-US" sz="2400" dirty="0"/>
              <a:t> 2022)</a:t>
            </a:r>
            <a:endParaRPr lang="en-US" sz="2800" dirty="0"/>
          </a:p>
        </p:txBody>
      </p:sp>
      <p:sp>
        <p:nvSpPr>
          <p:cNvPr id="4" name="Slide Number Placeholder 3">
            <a:extLst>
              <a:ext uri="{FF2B5EF4-FFF2-40B4-BE49-F238E27FC236}">
                <a16:creationId xmlns:a16="http://schemas.microsoft.com/office/drawing/2014/main" id="{B8C7E220-48EB-244E-A6C0-C07EE1D8279C}"/>
              </a:ext>
            </a:extLst>
          </p:cNvPr>
          <p:cNvSpPr>
            <a:spLocks noGrp="1"/>
          </p:cNvSpPr>
          <p:nvPr>
            <p:ph type="sldNum" sz="quarter" idx="11"/>
          </p:nvPr>
        </p:nvSpPr>
        <p:spPr>
          <a:xfrm>
            <a:off x="6777038" y="6318250"/>
            <a:ext cx="2133600" cy="457200"/>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F3287F42-34EE-8942-A545-2BE0B4A6C8A7}"/>
              </a:ext>
            </a:extLst>
          </p:cNvPr>
          <p:cNvSpPr txBox="1"/>
          <p:nvPr/>
        </p:nvSpPr>
        <p:spPr>
          <a:xfrm>
            <a:off x="2851273" y="6477000"/>
            <a:ext cx="3441455" cy="307777"/>
          </a:xfrm>
          <a:prstGeom prst="rect">
            <a:avLst/>
          </a:prstGeom>
          <a:noFill/>
        </p:spPr>
        <p:txBody>
          <a:bodyPr wrap="none" rtlCol="0">
            <a:spAutoFit/>
          </a:bodyPr>
          <a:lstStyle/>
          <a:p>
            <a:pPr lvl="0">
              <a:defRPr/>
            </a:pPr>
            <a:r>
              <a:rPr lang="en-US" sz="1400" dirty="0">
                <a:solidFill>
                  <a:srgbClr val="0432FF"/>
                </a:solidFill>
                <a:hlinkClick r:id="rId2">
                  <a:extLst>
                    <a:ext uri="{A12FA001-AC4F-418D-AE19-62706E023703}">
                      <ahyp:hlinkClr xmlns:ahyp="http://schemas.microsoft.com/office/drawing/2018/hyperlinkcolor" val="tx"/>
                    </a:ext>
                  </a:extLst>
                </a:hlinkClick>
              </a:rPr>
              <a:t>https://doi.org/10.1145/3533737.3535093</a:t>
            </a:r>
            <a:endParaRPr lang="en-US" sz="1400" dirty="0">
              <a:solidFill>
                <a:srgbClr val="0432FF"/>
              </a:solidFill>
            </a:endParaRPr>
          </a:p>
        </p:txBody>
      </p:sp>
      <p:pic>
        <p:nvPicPr>
          <p:cNvPr id="5" name="Picture 4">
            <a:extLst>
              <a:ext uri="{FF2B5EF4-FFF2-40B4-BE49-F238E27FC236}">
                <a16:creationId xmlns:a16="http://schemas.microsoft.com/office/drawing/2014/main" id="{8DC4B562-98F1-234A-8BC8-06487B763A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939" y="1295400"/>
            <a:ext cx="8632122" cy="4572000"/>
          </a:xfrm>
          <a:prstGeom prst="rect">
            <a:avLst/>
          </a:prstGeom>
        </p:spPr>
      </p:pic>
      <p:pic>
        <p:nvPicPr>
          <p:cNvPr id="3" name="Picture 2" descr="safari.png">
            <a:extLst>
              <a:ext uri="{FF2B5EF4-FFF2-40B4-BE49-F238E27FC236}">
                <a16:creationId xmlns:a16="http://schemas.microsoft.com/office/drawing/2014/main" id="{2F901EFB-144D-577F-4F2B-6C571ADC48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8937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55DAE-7EA5-6B42-B1E9-DD88FD21E0A4}"/>
              </a:ext>
            </a:extLst>
          </p:cNvPr>
          <p:cNvSpPr>
            <a:spLocks noGrp="1"/>
          </p:cNvSpPr>
          <p:nvPr>
            <p:ph type="title"/>
          </p:nvPr>
        </p:nvSpPr>
        <p:spPr>
          <a:xfrm>
            <a:off x="228600" y="152400"/>
            <a:ext cx="8839200" cy="1066800"/>
          </a:xfrm>
        </p:spPr>
        <p:txBody>
          <a:bodyPr/>
          <a:lstStyle/>
          <a:p>
            <a:r>
              <a:rPr lang="en-US" dirty="0"/>
              <a:t>Longer Lecture on </a:t>
            </a:r>
            <a:r>
              <a:rPr lang="en-US" dirty="0" err="1">
                <a:ea typeface="ＭＳ Ｐゴシック" panose="020B0600070205080204" pitchFamily="34" charset="-128"/>
              </a:rPr>
              <a:t>AxDIMM</a:t>
            </a:r>
            <a:endParaRPr lang="en-US" dirty="0"/>
          </a:p>
        </p:txBody>
      </p:sp>
      <p:sp>
        <p:nvSpPr>
          <p:cNvPr id="4" name="Slide Number Placeholder 3">
            <a:extLst>
              <a:ext uri="{FF2B5EF4-FFF2-40B4-BE49-F238E27FC236}">
                <a16:creationId xmlns:a16="http://schemas.microsoft.com/office/drawing/2014/main" id="{B619BC15-04E4-CE45-A5CD-F24EA83F15FC}"/>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CD1901-9C11-6043-9FD4-59AF4C56F67D}"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
        <p:nvSpPr>
          <p:cNvPr id="6" name="TextBox 5">
            <a:extLst>
              <a:ext uri="{FF2B5EF4-FFF2-40B4-BE49-F238E27FC236}">
                <a16:creationId xmlns:a16="http://schemas.microsoft.com/office/drawing/2014/main" id="{B4244B31-20C8-5E45-BC8F-1529A2E49349}"/>
              </a:ext>
            </a:extLst>
          </p:cNvPr>
          <p:cNvSpPr txBox="1"/>
          <p:nvPr/>
        </p:nvSpPr>
        <p:spPr>
          <a:xfrm>
            <a:off x="3401648" y="6538972"/>
            <a:ext cx="2340705"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https://youtu.be/SXdzQZAKG-Y</a:t>
            </a:r>
            <a:endParaRPr kumimoji="0" lang="en-US" sz="12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5A0C7ABF-BD5C-0242-BEA4-46E54827B9EC}"/>
              </a:ext>
            </a:extLst>
          </p:cNvPr>
          <p:cNvPicPr>
            <a:picLocks noChangeAspect="1"/>
          </p:cNvPicPr>
          <p:nvPr/>
        </p:nvPicPr>
        <p:blipFill>
          <a:blip r:embed="rId3"/>
          <a:stretch>
            <a:fillRect/>
          </a:stretch>
        </p:blipFill>
        <p:spPr>
          <a:xfrm>
            <a:off x="840940" y="914400"/>
            <a:ext cx="7462121" cy="5492737"/>
          </a:xfrm>
          <a:prstGeom prst="rect">
            <a:avLst/>
          </a:prstGeom>
        </p:spPr>
      </p:pic>
      <p:pic>
        <p:nvPicPr>
          <p:cNvPr id="3" name="Picture 2" descr="safari.png">
            <a:extLst>
              <a:ext uri="{FF2B5EF4-FFF2-40B4-BE49-F238E27FC236}">
                <a16:creationId xmlns:a16="http://schemas.microsoft.com/office/drawing/2014/main" id="{AF45D228-801B-A6A5-BF9E-6459E2342A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41013924"/>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55DAE-7EA5-6B42-B1E9-DD88FD21E0A4}"/>
              </a:ext>
            </a:extLst>
          </p:cNvPr>
          <p:cNvSpPr>
            <a:spLocks noGrp="1"/>
          </p:cNvSpPr>
          <p:nvPr>
            <p:ph type="title"/>
          </p:nvPr>
        </p:nvSpPr>
        <p:spPr>
          <a:xfrm>
            <a:off x="228600" y="152400"/>
            <a:ext cx="8839200" cy="1066800"/>
          </a:xfrm>
        </p:spPr>
        <p:txBody>
          <a:bodyPr/>
          <a:lstStyle/>
          <a:p>
            <a:r>
              <a:rPr lang="en-US" dirty="0"/>
              <a:t>Another Longer Lecture on </a:t>
            </a:r>
            <a:r>
              <a:rPr lang="en-US" dirty="0" err="1">
                <a:ea typeface="ＭＳ Ｐゴシック" panose="020B0600070205080204" pitchFamily="34" charset="-128"/>
              </a:rPr>
              <a:t>AxDIMM</a:t>
            </a:r>
            <a:endParaRPr lang="en-US" dirty="0"/>
          </a:p>
        </p:txBody>
      </p:sp>
      <p:sp>
        <p:nvSpPr>
          <p:cNvPr id="4" name="Slide Number Placeholder 3">
            <a:extLst>
              <a:ext uri="{FF2B5EF4-FFF2-40B4-BE49-F238E27FC236}">
                <a16:creationId xmlns:a16="http://schemas.microsoft.com/office/drawing/2014/main" id="{B619BC15-04E4-CE45-A5CD-F24EA83F15FC}"/>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CCD1901-9C11-6043-9FD4-59AF4C56F67D}"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Arial" panose="020B0604020202020204" pitchFamily="34" charset="0"/>
            </a:endParaRPr>
          </a:p>
        </p:txBody>
      </p:sp>
      <p:sp>
        <p:nvSpPr>
          <p:cNvPr id="6" name="TextBox 5">
            <a:extLst>
              <a:ext uri="{FF2B5EF4-FFF2-40B4-BE49-F238E27FC236}">
                <a16:creationId xmlns:a16="http://schemas.microsoft.com/office/drawing/2014/main" id="{B4244B31-20C8-5E45-BC8F-1529A2E49349}"/>
              </a:ext>
            </a:extLst>
          </p:cNvPr>
          <p:cNvSpPr txBox="1"/>
          <p:nvPr/>
        </p:nvSpPr>
        <p:spPr>
          <a:xfrm>
            <a:off x="3403475" y="6538972"/>
            <a:ext cx="2347117"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https://youtu.be/2FMQg786GKs</a:t>
            </a:r>
            <a:endParaRPr kumimoji="0" lang="en-US" sz="12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C47709D4-E9A5-5944-9156-B2BFB7E01EF7}"/>
              </a:ext>
            </a:extLst>
          </p:cNvPr>
          <p:cNvPicPr>
            <a:picLocks noChangeAspect="1"/>
          </p:cNvPicPr>
          <p:nvPr/>
        </p:nvPicPr>
        <p:blipFill>
          <a:blip r:embed="rId3"/>
          <a:stretch>
            <a:fillRect/>
          </a:stretch>
        </p:blipFill>
        <p:spPr>
          <a:xfrm>
            <a:off x="800100" y="914400"/>
            <a:ext cx="7543800" cy="5520795"/>
          </a:xfrm>
          <a:prstGeom prst="rect">
            <a:avLst/>
          </a:prstGeom>
        </p:spPr>
      </p:pic>
      <p:pic>
        <p:nvPicPr>
          <p:cNvPr id="3" name="Picture 2" descr="safari.png">
            <a:extLst>
              <a:ext uri="{FF2B5EF4-FFF2-40B4-BE49-F238E27FC236}">
                <a16:creationId xmlns:a16="http://schemas.microsoft.com/office/drawing/2014/main" id="{8C6A2B0F-4276-5200-20D4-BB5DADDA3F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13243791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Processing-in-Memory Landscape Today</a:t>
            </a:r>
          </a:p>
        </p:txBody>
      </p:sp>
      <p:sp>
        <p:nvSpPr>
          <p:cNvPr id="3" name="Content Placeholder 2"/>
          <p:cNvSpPr>
            <a:spLocks noGrp="1"/>
          </p:cNvSpPr>
          <p:nvPr>
            <p:ph idx="1"/>
          </p:nvPr>
        </p:nvSpPr>
        <p:spPr>
          <a:xfrm>
            <a:off x="228600" y="836712"/>
            <a:ext cx="8610600" cy="5193723"/>
          </a:xfrm>
        </p:spPr>
        <p:txBody>
          <a:bodyPr/>
          <a:lstStyle/>
          <a:p>
            <a:pPr marL="0" indent="0">
              <a:buNone/>
            </a:pPr>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214512"/>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052736"/>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980728"/>
            <a:ext cx="1689100" cy="2451100"/>
          </a:xfrm>
          <a:prstGeom prst="rect">
            <a:avLst/>
          </a:prstGeom>
        </p:spPr>
      </p:pic>
      <p:pic>
        <p:nvPicPr>
          <p:cNvPr id="8" name="Picture 4">
            <a:extLst>
              <a:ext uri="{FF2B5EF4-FFF2-40B4-BE49-F238E27FC236}">
                <a16:creationId xmlns:a16="http://schemas.microsoft.com/office/drawing/2014/main" id="{78736F91-0BC9-C847-AB64-94496038DF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7760" y="4581128"/>
            <a:ext cx="2173718" cy="14506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B988699-6AF6-3841-9CDD-4206BB7010B6}"/>
              </a:ext>
            </a:extLst>
          </p:cNvPr>
          <p:cNvSpPr txBox="1"/>
          <p:nvPr/>
        </p:nvSpPr>
        <p:spPr>
          <a:xfrm>
            <a:off x="7186632" y="6031782"/>
            <a:ext cx="12426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[UPMEM 2019]</a:t>
            </a:r>
          </a:p>
        </p:txBody>
      </p:sp>
      <p:pic>
        <p:nvPicPr>
          <p:cNvPr id="10" name="Picture 6" descr="Samsung's New HBM2 Memory Has 1.2 TFLOPS of Embedded Processing Power |  Tom's Hardware">
            <a:extLst>
              <a:ext uri="{FF2B5EF4-FFF2-40B4-BE49-F238E27FC236}">
                <a16:creationId xmlns:a16="http://schemas.microsoft.com/office/drawing/2014/main" id="{DB677117-788F-B745-91AC-7DC496BAD25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538" t="26829" r="12417" b="21602"/>
          <a:stretch/>
        </p:blipFill>
        <p:spPr bwMode="auto">
          <a:xfrm>
            <a:off x="3419872" y="4628696"/>
            <a:ext cx="2825358" cy="13555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11E3104-281D-B940-8970-5A8D461C8A51}"/>
              </a:ext>
            </a:extLst>
          </p:cNvPr>
          <p:cNvSpPr txBox="1"/>
          <p:nvPr/>
        </p:nvSpPr>
        <p:spPr>
          <a:xfrm>
            <a:off x="4167946" y="6011815"/>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pic>
        <p:nvPicPr>
          <p:cNvPr id="12" name="Picture 11">
            <a:extLst>
              <a:ext uri="{FF2B5EF4-FFF2-40B4-BE49-F238E27FC236}">
                <a16:creationId xmlns:a16="http://schemas.microsoft.com/office/drawing/2014/main" id="{09284518-A322-FA4A-A8BF-F522E389B2AE}"/>
              </a:ext>
            </a:extLst>
          </p:cNvPr>
          <p:cNvPicPr>
            <a:picLocks noChangeAspect="1"/>
          </p:cNvPicPr>
          <p:nvPr/>
        </p:nvPicPr>
        <p:blipFill>
          <a:blip r:embed="rId7"/>
          <a:stretch>
            <a:fillRect/>
          </a:stretch>
        </p:blipFill>
        <p:spPr>
          <a:xfrm>
            <a:off x="442700" y="4639795"/>
            <a:ext cx="2173719" cy="1390640"/>
          </a:xfrm>
          <a:prstGeom prst="rect">
            <a:avLst/>
          </a:prstGeom>
        </p:spPr>
      </p:pic>
      <p:sp>
        <p:nvSpPr>
          <p:cNvPr id="13" name="TextBox 12">
            <a:extLst>
              <a:ext uri="{FF2B5EF4-FFF2-40B4-BE49-F238E27FC236}">
                <a16:creationId xmlns:a16="http://schemas.microsoft.com/office/drawing/2014/main" id="{37B37708-47D2-AA4C-B681-2F27BAD859EE}"/>
              </a:ext>
            </a:extLst>
          </p:cNvPr>
          <p:cNvSpPr txBox="1"/>
          <p:nvPr/>
        </p:nvSpPr>
        <p:spPr>
          <a:xfrm>
            <a:off x="866557" y="6044659"/>
            <a:ext cx="13260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[SK Hynix 2022]</a:t>
            </a:r>
          </a:p>
        </p:txBody>
      </p:sp>
      <p:pic>
        <p:nvPicPr>
          <p:cNvPr id="14" name="Picture 13">
            <a:extLst>
              <a:ext uri="{FF2B5EF4-FFF2-40B4-BE49-F238E27FC236}">
                <a16:creationId xmlns:a16="http://schemas.microsoft.com/office/drawing/2014/main" id="{11910DB0-36D9-F1E7-F738-D7E414A3F485}"/>
              </a:ext>
            </a:extLst>
          </p:cNvPr>
          <p:cNvPicPr>
            <a:picLocks noChangeAspect="1"/>
          </p:cNvPicPr>
          <p:nvPr/>
        </p:nvPicPr>
        <p:blipFill>
          <a:blip r:embed="rId8"/>
          <a:stretch>
            <a:fillRect/>
          </a:stretch>
        </p:blipFill>
        <p:spPr>
          <a:xfrm>
            <a:off x="413504" y="2835288"/>
            <a:ext cx="1595405" cy="1605567"/>
          </a:xfrm>
          <a:prstGeom prst="rect">
            <a:avLst/>
          </a:prstGeom>
        </p:spPr>
      </p:pic>
      <p:sp>
        <p:nvSpPr>
          <p:cNvPr id="15" name="TextBox 14">
            <a:extLst>
              <a:ext uri="{FF2B5EF4-FFF2-40B4-BE49-F238E27FC236}">
                <a16:creationId xmlns:a16="http://schemas.microsoft.com/office/drawing/2014/main" id="{6D80C8E7-2665-4469-4CC0-DBACE1761498}"/>
              </a:ext>
            </a:extLst>
          </p:cNvPr>
          <p:cNvSpPr txBox="1"/>
          <p:nvPr/>
        </p:nvSpPr>
        <p:spPr>
          <a:xfrm>
            <a:off x="1947434" y="3944090"/>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sp>
        <p:nvSpPr>
          <p:cNvPr id="16" name="TextBox 15">
            <a:extLst>
              <a:ext uri="{FF2B5EF4-FFF2-40B4-BE49-F238E27FC236}">
                <a16:creationId xmlns:a16="http://schemas.microsoft.com/office/drawing/2014/main" id="{8C64CC0F-C747-9188-8A22-865BF7B7B2FD}"/>
              </a:ext>
            </a:extLst>
          </p:cNvPr>
          <p:cNvSpPr txBox="1"/>
          <p:nvPr/>
        </p:nvSpPr>
        <p:spPr>
          <a:xfrm>
            <a:off x="2065916" y="6509127"/>
            <a:ext cx="49359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This does not include many experimental chips and startups</a:t>
            </a:r>
          </a:p>
        </p:txBody>
      </p:sp>
      <p:pic>
        <p:nvPicPr>
          <p:cNvPr id="17" name="Picture 16">
            <a:extLst>
              <a:ext uri="{FF2B5EF4-FFF2-40B4-BE49-F238E27FC236}">
                <a16:creationId xmlns:a16="http://schemas.microsoft.com/office/drawing/2014/main" id="{DCA05738-9332-244C-A268-2008812B4A1B}"/>
              </a:ext>
            </a:extLst>
          </p:cNvPr>
          <p:cNvPicPr>
            <a:picLocks noChangeAspect="1"/>
          </p:cNvPicPr>
          <p:nvPr/>
        </p:nvPicPr>
        <p:blipFill>
          <a:blip r:embed="rId9"/>
          <a:stretch>
            <a:fillRect/>
          </a:stretch>
        </p:blipFill>
        <p:spPr>
          <a:xfrm>
            <a:off x="5270950" y="3244368"/>
            <a:ext cx="1316608" cy="1336760"/>
          </a:xfrm>
          <a:prstGeom prst="rect">
            <a:avLst/>
          </a:prstGeom>
        </p:spPr>
      </p:pic>
      <p:sp>
        <p:nvSpPr>
          <p:cNvPr id="18" name="TextBox 17">
            <a:extLst>
              <a:ext uri="{FF2B5EF4-FFF2-40B4-BE49-F238E27FC236}">
                <a16:creationId xmlns:a16="http://schemas.microsoft.com/office/drawing/2014/main" id="{07471B9D-8C0D-66E1-C07A-AB0CB025F226}"/>
              </a:ext>
            </a:extLst>
          </p:cNvPr>
          <p:cNvSpPr txBox="1"/>
          <p:nvPr/>
        </p:nvSpPr>
        <p:spPr>
          <a:xfrm>
            <a:off x="6550694" y="3834117"/>
            <a:ext cx="12394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[Alibaba 2022]</a:t>
            </a:r>
          </a:p>
        </p:txBody>
      </p:sp>
      <p:pic>
        <p:nvPicPr>
          <p:cNvPr id="19" name="Picture 18" descr="safari.png">
            <a:extLst>
              <a:ext uri="{FF2B5EF4-FFF2-40B4-BE49-F238E27FC236}">
                <a16:creationId xmlns:a16="http://schemas.microsoft.com/office/drawing/2014/main" id="{A3A755AB-6CB4-5B0F-06CE-EC25AA02C21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519329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PIM for Mobile Devices</a:t>
            </a:r>
          </a:p>
        </p:txBody>
      </p:sp>
      <p:sp>
        <p:nvSpPr>
          <p:cNvPr id="3" name="Content Placeholder 2"/>
          <p:cNvSpPr>
            <a:spLocks noGrp="1"/>
          </p:cNvSpPr>
          <p:nvPr>
            <p:ph idx="1"/>
          </p:nvPr>
        </p:nvSpPr>
        <p:spPr>
          <a:xfrm>
            <a:off x="228600" y="1000472"/>
            <a:ext cx="8807896" cy="4876800"/>
          </a:xfrm>
        </p:spPr>
        <p:txBody>
          <a:bodyPr/>
          <a:lstStyle/>
          <a:p>
            <a:r>
              <a:rPr lang="en-US" sz="1700" dirty="0"/>
              <a:t>Amirali Boroumand, Saugata Ghose, </a:t>
            </a:r>
            <a:r>
              <a:rPr lang="en-US" sz="1700" dirty="0" err="1"/>
              <a:t>Youngsok</a:t>
            </a:r>
            <a:r>
              <a:rPr lang="en-US" sz="1700" dirty="0"/>
              <a:t> Kim, </a:t>
            </a:r>
            <a:r>
              <a:rPr lang="en-US" sz="1700" dirty="0" err="1"/>
              <a:t>Rachata</a:t>
            </a:r>
            <a:r>
              <a:rPr lang="en-US" sz="1700" dirty="0"/>
              <a:t> Ausavarungnirun, Eric </a:t>
            </a:r>
            <a:r>
              <a:rPr lang="en-US" sz="1700" dirty="0" err="1"/>
              <a:t>Shiu</a:t>
            </a:r>
            <a:r>
              <a:rPr lang="en-US" sz="1700" dirty="0"/>
              <a:t>, Rahul Thakur, </a:t>
            </a:r>
            <a:r>
              <a:rPr lang="en-US" sz="1700" dirty="0" err="1"/>
              <a:t>Daehyun</a:t>
            </a:r>
            <a:r>
              <a:rPr lang="en-US" sz="1700" dirty="0"/>
              <a:t> Kim, Aki </a:t>
            </a:r>
            <a:r>
              <a:rPr lang="en-US" sz="1700" dirty="0" err="1"/>
              <a:t>Kuusela</a:t>
            </a:r>
            <a:r>
              <a:rPr lang="en-US" sz="1700" dirty="0"/>
              <a:t>, Allan </a:t>
            </a:r>
            <a:r>
              <a:rPr lang="en-US" sz="1700" dirty="0" err="1"/>
              <a:t>Knies</a:t>
            </a:r>
            <a:r>
              <a:rPr lang="en-US" sz="1700" dirty="0"/>
              <a:t>, Parthasarathy Ranganathan,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"Google Workloads for Consumer Devices: Mitigating Data Movement Bottlenecks"</a:t>
            </a:r>
            <a:br>
              <a:rPr lang="en-US" sz="1700" dirty="0">
                <a:solidFill>
                  <a:srgbClr val="0000FF"/>
                </a:solidFill>
              </a:rPr>
            </a:br>
            <a:r>
              <a:rPr lang="en-US" sz="1700" i="1" dirty="0"/>
              <a:t>Proceedings of the </a:t>
            </a:r>
            <a:r>
              <a:rPr lang="en-US" sz="1700" i="1" dirty="0">
                <a:hlinkClick r:id="rId3"/>
              </a:rPr>
              <a:t>23rd International Conference on Architectural Support for Programming Languages and Operating Systems</a:t>
            </a:r>
            <a:r>
              <a:rPr lang="en-US" sz="1700" i="1" dirty="0"/>
              <a:t> (</a:t>
            </a:r>
            <a:r>
              <a:rPr lang="en-US" sz="1700" b="1" i="1" dirty="0"/>
              <a:t>ASPLOS</a:t>
            </a:r>
            <a:r>
              <a:rPr lang="en-US" sz="1700" i="1" dirty="0"/>
              <a:t>)</a:t>
            </a:r>
            <a:r>
              <a:rPr lang="en-US" sz="1700" dirty="0"/>
              <a:t>, Williamsburg, VA, USA, March 2018.</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Session Slides (pptx)</a:t>
            </a:r>
            <a:r>
              <a:rPr lang="en-US" sz="1700" dirty="0"/>
              <a:t> </a:t>
            </a:r>
            <a:r>
              <a:rPr lang="en-US" sz="1700" dirty="0">
                <a:hlinkClick r:id="rId7"/>
              </a:rPr>
              <a:t>(pdf)</a:t>
            </a:r>
            <a:r>
              <a:rPr lang="en-US" sz="1700" dirty="0"/>
              <a:t>] [</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(2 minutes)]</a:t>
            </a:r>
            <a:br>
              <a:rPr lang="en-US" sz="1700" dirty="0"/>
            </a:br>
            <a:r>
              <a:rPr lang="en-US" sz="1700" dirty="0"/>
              <a:t>[</a:t>
            </a:r>
            <a:r>
              <a:rPr lang="en-US" sz="1700" dirty="0">
                <a:hlinkClick r:id="rId11"/>
              </a:rPr>
              <a:t>Full Talk Video</a:t>
            </a:r>
            <a:r>
              <a:rPr lang="en-US" sz="1700" dirty="0"/>
              <a:t> (21 minutes)]</a:t>
            </a:r>
          </a:p>
          <a:p>
            <a:pPr marL="0" indent="0">
              <a:buNone/>
            </a:pPr>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pic>
        <p:nvPicPr>
          <p:cNvPr id="5" name="Picture 4" descr="safari.png">
            <a:extLst>
              <a:ext uri="{FF2B5EF4-FFF2-40B4-BE49-F238E27FC236}">
                <a16:creationId xmlns:a16="http://schemas.microsoft.com/office/drawing/2014/main" id="{6FAB9161-B1EB-949F-0CA1-DAA6AB776FC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842132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Hardware/software co-designed PIM for efficiency</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Samsung HBM-PIM, SK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hynix</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t>
              </a:r>
              <a:r>
                <a:rPr kumimoji="0" lang="en-US" sz="2000" b="0" i="0" u="none" strike="noStrike" kern="0" cap="none" spc="0" normalizeH="0" baseline="0" noProof="0" dirty="0" err="1">
                  <a:ln>
                    <a:noFill/>
                  </a:ln>
                  <a:solidFill>
                    <a:srgbClr val="000000"/>
                  </a:solidFill>
                  <a:effectLst/>
                  <a:uLnTx/>
                  <a:uFillTx/>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rPr>
                <a:t>E.g. from industry: Samsung </a:t>
              </a:r>
              <a:r>
                <a:rPr kumimoji="0" lang="en-US" sz="2000" b="0" i="0" u="none" strike="noStrike" kern="0" cap="none" spc="0" normalizeH="0" baseline="0" noProof="0" dirty="0" err="1">
                  <a:ln>
                    <a:noFill/>
                  </a:ln>
                  <a:effectLst/>
                  <a:uLnTx/>
                  <a:uFillTx/>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Wimpy cores (possibility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pic>
        <p:nvPicPr>
          <p:cNvPr id="12" name="Picture 11" descr="safari.png">
            <a:extLst>
              <a:ext uri="{FF2B5EF4-FFF2-40B4-BE49-F238E27FC236}">
                <a16:creationId xmlns:a16="http://schemas.microsoft.com/office/drawing/2014/main" id="{588CF2F1-3362-395F-B719-4D10B5965D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39152535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B247-8B3E-024A-9717-C4ABA7B35A1E}"/>
              </a:ext>
            </a:extLst>
          </p:cNvPr>
          <p:cNvSpPr>
            <a:spLocks noGrp="1"/>
          </p:cNvSpPr>
          <p:nvPr>
            <p:ph type="title"/>
          </p:nvPr>
        </p:nvSpPr>
        <p:spPr>
          <a:xfrm>
            <a:off x="228600" y="152400"/>
            <a:ext cx="8915400" cy="1066800"/>
          </a:xfrm>
        </p:spPr>
        <p:txBody>
          <a:bodyPr/>
          <a:lstStyle/>
          <a:p>
            <a:r>
              <a:rPr lang="en-US" sz="4000" dirty="0"/>
              <a:t>Research Tools PNM: DAMOV-SIM</a:t>
            </a:r>
            <a:endParaRPr lang="en-US" dirty="0"/>
          </a:p>
        </p:txBody>
      </p:sp>
      <p:sp>
        <p:nvSpPr>
          <p:cNvPr id="3" name="Content Placeholder 2">
            <a:extLst>
              <a:ext uri="{FF2B5EF4-FFF2-40B4-BE49-F238E27FC236}">
                <a16:creationId xmlns:a16="http://schemas.microsoft.com/office/drawing/2014/main" id="{14C9A10E-D91C-A242-904A-DBA5990779A0}"/>
              </a:ext>
            </a:extLst>
          </p:cNvPr>
          <p:cNvSpPr>
            <a:spLocks noGrp="1"/>
          </p:cNvSpPr>
          <p:nvPr>
            <p:ph idx="1"/>
          </p:nvPr>
        </p:nvSpPr>
        <p:spPr>
          <a:xfrm>
            <a:off x="228600" y="980728"/>
            <a:ext cx="8610600" cy="5195664"/>
          </a:xfrm>
        </p:spPr>
        <p:txBody>
          <a:bodyPr/>
          <a:lstStyle/>
          <a:p>
            <a:r>
              <a:rPr lang="en-US" sz="1650" dirty="0"/>
              <a:t>Geraldo F. Oliveira, Juan Gomez-Luna, Lois </a:t>
            </a:r>
            <a:r>
              <a:rPr lang="en-US" sz="1650" dirty="0" err="1"/>
              <a:t>Orosa</a:t>
            </a:r>
            <a:r>
              <a:rPr lang="en-US" sz="1650" dirty="0"/>
              <a:t>, </a:t>
            </a:r>
            <a:r>
              <a:rPr lang="en-US" sz="1650" dirty="0" err="1"/>
              <a:t>Saugata</a:t>
            </a:r>
            <a:r>
              <a:rPr lang="en-US" sz="1650" dirty="0"/>
              <a:t> Ghose, Nandita Vijaykumar, Ivan </a:t>
            </a:r>
            <a:r>
              <a:rPr lang="en-US" sz="1650" dirty="0" err="1"/>
              <a:t>fernandez</a:t>
            </a:r>
            <a:r>
              <a:rPr lang="en-US" sz="1650" dirty="0"/>
              <a:t>, Mohammad </a:t>
            </a:r>
            <a:r>
              <a:rPr lang="en-US" sz="1650" dirty="0" err="1"/>
              <a:t>Sadrosadati</a:t>
            </a:r>
            <a:r>
              <a:rPr lang="en-US" sz="1650" dirty="0"/>
              <a:t>, and Onur Mutlu,</a:t>
            </a:r>
            <a:br>
              <a:rPr lang="en-US" sz="1650" dirty="0"/>
            </a:br>
            <a:r>
              <a:rPr lang="en-US" sz="1650" b="1" dirty="0">
                <a:solidFill>
                  <a:srgbClr val="0000FF"/>
                </a:solidFill>
                <a:hlinkClick r:id="rId2">
                  <a:extLst>
                    <a:ext uri="{A12FA001-AC4F-418D-AE19-62706E023703}">
                      <ahyp:hlinkClr xmlns:ahyp="http://schemas.microsoft.com/office/drawing/2018/hyperlinkcolor" val="tx"/>
                    </a:ext>
                  </a:extLst>
                </a:hlinkClick>
              </a:rPr>
              <a:t>"DAMOV: A New Methodology and Benchmark Suite for Evaluating Data Movement Bottlenecks"</a:t>
            </a:r>
            <a:br>
              <a:rPr lang="en-US" sz="1650" dirty="0">
                <a:solidFill>
                  <a:srgbClr val="0000FF"/>
                </a:solidFill>
              </a:rPr>
            </a:br>
            <a:r>
              <a:rPr lang="en-US" sz="1650" b="1" i="1" dirty="0">
                <a:hlinkClick r:id="rId3"/>
              </a:rPr>
              <a:t>IEEE Access</a:t>
            </a:r>
            <a:r>
              <a:rPr lang="en-US" sz="1650" dirty="0"/>
              <a:t>, 8 September 2021.</a:t>
            </a:r>
            <a:br>
              <a:rPr lang="en-US" sz="1650" dirty="0"/>
            </a:br>
            <a:r>
              <a:rPr lang="en-US" sz="1650" i="1" dirty="0"/>
              <a:t>Preprint in </a:t>
            </a:r>
            <a:r>
              <a:rPr lang="en-US" sz="1650" b="1" i="1" dirty="0">
                <a:hlinkClick r:id="rId4"/>
              </a:rPr>
              <a:t>arXiv</a:t>
            </a:r>
            <a:r>
              <a:rPr lang="en-US" sz="1650" dirty="0"/>
              <a:t>, 8 May 2021.</a:t>
            </a:r>
            <a:br>
              <a:rPr lang="en-US" sz="1650" dirty="0"/>
            </a:br>
            <a:r>
              <a:rPr lang="en-US" sz="1650" dirty="0"/>
              <a:t>[</a:t>
            </a:r>
            <a:r>
              <a:rPr lang="en-US" sz="1650" dirty="0">
                <a:hlinkClick r:id="rId5"/>
              </a:rPr>
              <a:t>arXiv preprint</a:t>
            </a:r>
            <a:r>
              <a:rPr lang="en-US" sz="1650" dirty="0"/>
              <a:t>]</a:t>
            </a:r>
            <a:br>
              <a:rPr lang="en-US" sz="1650" dirty="0"/>
            </a:br>
            <a:r>
              <a:rPr lang="en-US" sz="1650" dirty="0"/>
              <a:t>[</a:t>
            </a:r>
            <a:r>
              <a:rPr lang="en-US" sz="1650" dirty="0">
                <a:hlinkClick r:id="rId3"/>
              </a:rPr>
              <a:t>IEEE Access version</a:t>
            </a:r>
            <a:r>
              <a:rPr lang="en-US" sz="1650" dirty="0"/>
              <a:t>]</a:t>
            </a:r>
            <a:br>
              <a:rPr lang="en-US" sz="1650" dirty="0"/>
            </a:br>
            <a:r>
              <a:rPr lang="en-US" sz="1650" dirty="0"/>
              <a:t>[</a:t>
            </a:r>
            <a:r>
              <a:rPr lang="en-US" sz="1650" dirty="0">
                <a:hlinkClick r:id="rId6"/>
              </a:rPr>
              <a:t>DAMOV Suite and Simulator Source Code</a:t>
            </a:r>
            <a:r>
              <a:rPr lang="en-US" sz="1650" dirty="0"/>
              <a:t>]</a:t>
            </a:r>
            <a:br>
              <a:rPr lang="en-US" sz="1650" dirty="0"/>
            </a:br>
            <a:r>
              <a:rPr lang="en-US" sz="1650" dirty="0"/>
              <a:t>[</a:t>
            </a:r>
            <a:r>
              <a:rPr lang="en-US" sz="1650" dirty="0">
                <a:hlinkClick r:id="rId7"/>
              </a:rPr>
              <a:t>SAFARI Live Seminar Video</a:t>
            </a:r>
            <a:r>
              <a:rPr lang="en-US" sz="1650" dirty="0"/>
              <a:t> (2 </a:t>
            </a:r>
            <a:r>
              <a:rPr lang="en-US" sz="1650" dirty="0" err="1"/>
              <a:t>hrs</a:t>
            </a:r>
            <a:r>
              <a:rPr lang="en-US" sz="1650" dirty="0"/>
              <a:t> 40 mins)]</a:t>
            </a:r>
            <a:br>
              <a:rPr lang="en-US" sz="1650" dirty="0"/>
            </a:br>
            <a:r>
              <a:rPr lang="en-US" sz="1650" dirty="0"/>
              <a:t>[</a:t>
            </a:r>
            <a:r>
              <a:rPr lang="en-US" sz="1650" dirty="0">
                <a:hlinkClick r:id="rId8"/>
              </a:rPr>
              <a:t>Short Talk Video</a:t>
            </a:r>
            <a:r>
              <a:rPr lang="en-US" sz="1650" dirty="0"/>
              <a:t> (21 minutes)]</a:t>
            </a:r>
          </a:p>
          <a:p>
            <a:pPr marL="0" indent="0">
              <a:buNone/>
            </a:pPr>
            <a:br>
              <a:rPr lang="en-US" sz="1650" dirty="0"/>
            </a:br>
            <a:br>
              <a:rPr lang="en-US" sz="1650" dirty="0"/>
            </a:br>
            <a:endParaRPr lang="en-US" sz="1650" dirty="0"/>
          </a:p>
        </p:txBody>
      </p:sp>
      <p:sp>
        <p:nvSpPr>
          <p:cNvPr id="4" name="Slide Number Placeholder 3">
            <a:extLst>
              <a:ext uri="{FF2B5EF4-FFF2-40B4-BE49-F238E27FC236}">
                <a16:creationId xmlns:a16="http://schemas.microsoft.com/office/drawing/2014/main" id="{52DD8C28-F3C5-4847-B73F-7269464021F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60798F91-C924-1941-860B-F0C51011C7CB}"/>
              </a:ext>
            </a:extLst>
          </p:cNvPr>
          <p:cNvPicPr>
            <a:picLocks noChangeAspect="1"/>
          </p:cNvPicPr>
          <p:nvPr/>
        </p:nvPicPr>
        <p:blipFill>
          <a:blip r:embed="rId9"/>
          <a:stretch>
            <a:fillRect/>
          </a:stretch>
        </p:blipFill>
        <p:spPr>
          <a:xfrm>
            <a:off x="1631950" y="4135438"/>
            <a:ext cx="5803900" cy="2565400"/>
          </a:xfrm>
          <a:prstGeom prst="rect">
            <a:avLst/>
          </a:prstGeom>
        </p:spPr>
      </p:pic>
    </p:spTree>
    <p:extLst>
      <p:ext uri="{BB962C8B-B14F-4D97-AF65-F5344CB8AC3E}">
        <p14:creationId xmlns:p14="http://schemas.microsoft.com/office/powerpoint/2010/main" val="2115124573"/>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4652E-FCDE-894E-960B-093E3B733EF3}"/>
              </a:ext>
            </a:extLst>
          </p:cNvPr>
          <p:cNvSpPr>
            <a:spLocks noGrp="1"/>
          </p:cNvSpPr>
          <p:nvPr>
            <p:ph type="title"/>
          </p:nvPr>
        </p:nvSpPr>
        <p:spPr/>
        <p:txBody>
          <a:bodyPr/>
          <a:lstStyle/>
          <a:p>
            <a:r>
              <a:rPr lang="en-US" sz="3200" dirty="0"/>
              <a:t>Step 3: Memory Bottleneck Classification (2/2)</a:t>
            </a:r>
          </a:p>
        </p:txBody>
      </p:sp>
      <p:sp>
        <p:nvSpPr>
          <p:cNvPr id="3" name="Content Placeholder 2">
            <a:extLst>
              <a:ext uri="{FF2B5EF4-FFF2-40B4-BE49-F238E27FC236}">
                <a16:creationId xmlns:a16="http://schemas.microsoft.com/office/drawing/2014/main" id="{AC46BFED-3922-D843-8C58-2A4F2B896BA6}"/>
              </a:ext>
            </a:extLst>
          </p:cNvPr>
          <p:cNvSpPr>
            <a:spLocks noGrp="1"/>
          </p:cNvSpPr>
          <p:nvPr>
            <p:ph idx="1"/>
          </p:nvPr>
        </p:nvSpPr>
        <p:spPr>
          <a:xfrm>
            <a:off x="-5827" y="792756"/>
            <a:ext cx="8987622" cy="1323642"/>
          </a:xfrm>
        </p:spPr>
        <p:txBody>
          <a:bodyPr/>
          <a:lstStyle/>
          <a:p>
            <a:r>
              <a:rPr lang="en-US" b="1" dirty="0">
                <a:solidFill>
                  <a:schemeClr val="accent1">
                    <a:lumMod val="75000"/>
                  </a:schemeClr>
                </a:solidFill>
              </a:rPr>
              <a:t>Goal: </a:t>
            </a:r>
            <a:r>
              <a:rPr lang="en-US" dirty="0"/>
              <a:t>identify</a:t>
            </a:r>
            <a:r>
              <a:rPr lang="en-US" dirty="0">
                <a:solidFill>
                  <a:schemeClr val="accent1">
                    <a:lumMod val="75000"/>
                  </a:schemeClr>
                </a:solidFill>
              </a:rPr>
              <a:t> </a:t>
            </a:r>
            <a:r>
              <a:rPr lang="en-US" dirty="0"/>
              <a:t>the specific </a:t>
            </a:r>
            <a:r>
              <a:rPr lang="en-US" dirty="0">
                <a:solidFill>
                  <a:schemeClr val="accent5"/>
                </a:solidFill>
              </a:rPr>
              <a:t>sources of data movement </a:t>
            </a:r>
            <a:r>
              <a:rPr lang="en-US" dirty="0"/>
              <a:t>bottlenecks</a:t>
            </a:r>
          </a:p>
        </p:txBody>
      </p:sp>
      <p:grpSp>
        <p:nvGrpSpPr>
          <p:cNvPr id="14" name="Group 13">
            <a:extLst>
              <a:ext uri="{FF2B5EF4-FFF2-40B4-BE49-F238E27FC236}">
                <a16:creationId xmlns:a16="http://schemas.microsoft.com/office/drawing/2014/main" id="{86FA803D-9239-2A48-B5DB-BE2A11B964E9}"/>
              </a:ext>
            </a:extLst>
          </p:cNvPr>
          <p:cNvGrpSpPr/>
          <p:nvPr/>
        </p:nvGrpSpPr>
        <p:grpSpPr>
          <a:xfrm>
            <a:off x="248685" y="2077363"/>
            <a:ext cx="3241964" cy="2309975"/>
            <a:chOff x="5493571" y="713530"/>
            <a:chExt cx="3241964" cy="2309975"/>
          </a:xfrm>
        </p:grpSpPr>
        <p:sp>
          <p:nvSpPr>
            <p:cNvPr id="16" name="Rounded Rectangle 15">
              <a:extLst>
                <a:ext uri="{FF2B5EF4-FFF2-40B4-BE49-F238E27FC236}">
                  <a16:creationId xmlns:a16="http://schemas.microsoft.com/office/drawing/2014/main" id="{48A74E2D-B346-4343-B28C-46F5486C450D}"/>
                </a:ext>
              </a:extLst>
            </p:cNvPr>
            <p:cNvSpPr/>
            <p:nvPr/>
          </p:nvSpPr>
          <p:spPr>
            <a:xfrm rot="5400000">
              <a:off x="6088247" y="376218"/>
              <a:ext cx="2052611" cy="3241964"/>
            </a:xfrm>
            <a:prstGeom prst="roundRect">
              <a:avLst/>
            </a:prstGeom>
            <a:solidFill>
              <a:schemeClr val="bg1">
                <a:lumMod val="95000"/>
                <a:alpha val="61961"/>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7" name="Group 16">
              <a:extLst>
                <a:ext uri="{FF2B5EF4-FFF2-40B4-BE49-F238E27FC236}">
                  <a16:creationId xmlns:a16="http://schemas.microsoft.com/office/drawing/2014/main" id="{27D506A2-2D83-1740-8EE3-DDDE4677DB27}"/>
                </a:ext>
              </a:extLst>
            </p:cNvPr>
            <p:cNvGrpSpPr/>
            <p:nvPr/>
          </p:nvGrpSpPr>
          <p:grpSpPr>
            <a:xfrm>
              <a:off x="5812044" y="713530"/>
              <a:ext cx="2646942" cy="385689"/>
              <a:chOff x="5882737" y="736482"/>
              <a:chExt cx="2646942" cy="385689"/>
            </a:xfrm>
          </p:grpSpPr>
          <p:sp>
            <p:nvSpPr>
              <p:cNvPr id="18" name="Rectangle 17">
                <a:extLst>
                  <a:ext uri="{FF2B5EF4-FFF2-40B4-BE49-F238E27FC236}">
                    <a16:creationId xmlns:a16="http://schemas.microsoft.com/office/drawing/2014/main" id="{272F69AF-AAF8-B84B-9712-546F64E76BC7}"/>
                  </a:ext>
                </a:extLst>
              </p:cNvPr>
              <p:cNvSpPr/>
              <p:nvPr/>
            </p:nvSpPr>
            <p:spPr>
              <a:xfrm>
                <a:off x="5911178" y="736482"/>
                <a:ext cx="2574994" cy="374112"/>
              </a:xfrm>
              <a:prstGeom prst="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B8DCBE5-9997-7A45-969E-E6BAFCC2B72C}"/>
                  </a:ext>
                </a:extLst>
              </p:cNvPr>
              <p:cNvSpPr/>
              <p:nvPr/>
            </p:nvSpPr>
            <p:spPr>
              <a:xfrm>
                <a:off x="5882737" y="752839"/>
                <a:ext cx="264694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DAMOV-SIM Simulator</a:t>
                </a:r>
              </a:p>
            </p:txBody>
          </p:sp>
        </p:grpSp>
      </p:grpSp>
      <p:grpSp>
        <p:nvGrpSpPr>
          <p:cNvPr id="20" name="Group 19">
            <a:extLst>
              <a:ext uri="{FF2B5EF4-FFF2-40B4-BE49-F238E27FC236}">
                <a16:creationId xmlns:a16="http://schemas.microsoft.com/office/drawing/2014/main" id="{9AD8E6E5-350F-9E41-810F-C543D5490CE2}"/>
              </a:ext>
            </a:extLst>
          </p:cNvPr>
          <p:cNvGrpSpPr/>
          <p:nvPr/>
        </p:nvGrpSpPr>
        <p:grpSpPr>
          <a:xfrm>
            <a:off x="75991" y="2563381"/>
            <a:ext cx="3588707" cy="1805663"/>
            <a:chOff x="5278720" y="1343991"/>
            <a:chExt cx="2210591" cy="1423850"/>
          </a:xfrm>
        </p:grpSpPr>
        <p:grpSp>
          <p:nvGrpSpPr>
            <p:cNvPr id="21" name="Group 20">
              <a:extLst>
                <a:ext uri="{FF2B5EF4-FFF2-40B4-BE49-F238E27FC236}">
                  <a16:creationId xmlns:a16="http://schemas.microsoft.com/office/drawing/2014/main" id="{6DEA2C40-C291-2549-86FC-552ECDD01061}"/>
                </a:ext>
              </a:extLst>
            </p:cNvPr>
            <p:cNvGrpSpPr/>
            <p:nvPr/>
          </p:nvGrpSpPr>
          <p:grpSpPr>
            <a:xfrm>
              <a:off x="5575959" y="1343991"/>
              <a:ext cx="1616112" cy="1154394"/>
              <a:chOff x="4488718" y="4513524"/>
              <a:chExt cx="1141898" cy="839646"/>
            </a:xfrm>
          </p:grpSpPr>
          <p:sp>
            <p:nvSpPr>
              <p:cNvPr id="23" name="Rounded Rectangle 22">
                <a:extLst>
                  <a:ext uri="{FF2B5EF4-FFF2-40B4-BE49-F238E27FC236}">
                    <a16:creationId xmlns:a16="http://schemas.microsoft.com/office/drawing/2014/main" id="{C519CAA4-D568-C542-AB78-AE8498B4E202}"/>
                  </a:ext>
                </a:extLst>
              </p:cNvPr>
              <p:cNvSpPr/>
              <p:nvPr/>
            </p:nvSpPr>
            <p:spPr>
              <a:xfrm>
                <a:off x="4488718" y="4513524"/>
                <a:ext cx="1141898" cy="824697"/>
              </a:xfrm>
              <a:prstGeom prst="roundRect">
                <a:avLst/>
              </a:prstGeom>
              <a:solidFill>
                <a:schemeClr val="accent5">
                  <a:lumMod val="20000"/>
                  <a:lumOff val="80000"/>
                  <a:alpha val="61961"/>
                </a:schemeClr>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70AD47">
                      <a:lumMod val="20000"/>
                      <a:lumOff val="80000"/>
                    </a:srgbClr>
                  </a:solidFill>
                  <a:effectLst/>
                  <a:uLnTx/>
                  <a:uFillTx/>
                  <a:latin typeface="Arial" panose="020B0604020202020204" pitchFamily="34" charset="0"/>
                  <a:ea typeface="+mn-ea"/>
                  <a:cs typeface="Arial" panose="020B0604020202020204" pitchFamily="34" charset="0"/>
                </a:endParaRPr>
              </a:p>
            </p:txBody>
          </p:sp>
          <p:grpSp>
            <p:nvGrpSpPr>
              <p:cNvPr id="24" name="Group 23">
                <a:extLst>
                  <a:ext uri="{FF2B5EF4-FFF2-40B4-BE49-F238E27FC236}">
                    <a16:creationId xmlns:a16="http://schemas.microsoft.com/office/drawing/2014/main" id="{E56A4055-2BE5-7446-ABD1-8498242F23D5}"/>
                  </a:ext>
                </a:extLst>
              </p:cNvPr>
              <p:cNvGrpSpPr/>
              <p:nvPr/>
            </p:nvGrpSpPr>
            <p:grpSpPr>
              <a:xfrm>
                <a:off x="4612752" y="4562853"/>
                <a:ext cx="950503" cy="790315"/>
                <a:chOff x="5407524" y="3939604"/>
                <a:chExt cx="1291345" cy="1073716"/>
              </a:xfrm>
            </p:grpSpPr>
            <p:grpSp>
              <p:nvGrpSpPr>
                <p:cNvPr id="25" name="Group 24">
                  <a:extLst>
                    <a:ext uri="{FF2B5EF4-FFF2-40B4-BE49-F238E27FC236}">
                      <a16:creationId xmlns:a16="http://schemas.microsoft.com/office/drawing/2014/main" id="{56D9CCC4-FAFE-8A41-8B3E-8EE370DE1B96}"/>
                    </a:ext>
                  </a:extLst>
                </p:cNvPr>
                <p:cNvGrpSpPr/>
                <p:nvPr/>
              </p:nvGrpSpPr>
              <p:grpSpPr>
                <a:xfrm>
                  <a:off x="5407524" y="3939604"/>
                  <a:ext cx="1291345" cy="820577"/>
                  <a:chOff x="5850860" y="2018859"/>
                  <a:chExt cx="953311" cy="622201"/>
                </a:xfrm>
              </p:grpSpPr>
              <p:cxnSp>
                <p:nvCxnSpPr>
                  <p:cNvPr id="27" name="Straight Connector 26">
                    <a:extLst>
                      <a:ext uri="{FF2B5EF4-FFF2-40B4-BE49-F238E27FC236}">
                        <a16:creationId xmlns:a16="http://schemas.microsoft.com/office/drawing/2014/main" id="{BF0C06DB-32C0-0340-A770-FAE1DECAC762}"/>
                      </a:ext>
                    </a:extLst>
                  </p:cNvPr>
                  <p:cNvCxnSpPr>
                    <a:cxnSpLocks/>
                  </p:cNvCxnSpPr>
                  <p:nvPr/>
                </p:nvCxnSpPr>
                <p:spPr>
                  <a:xfrm>
                    <a:off x="5852420" y="2072110"/>
                    <a:ext cx="0" cy="56895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F895AE25-69AB-BB4E-8FF9-B82FF5B561A4}"/>
                      </a:ext>
                    </a:extLst>
                  </p:cNvPr>
                  <p:cNvCxnSpPr>
                    <a:cxnSpLocks/>
                  </p:cNvCxnSpPr>
                  <p:nvPr/>
                </p:nvCxnSpPr>
                <p:spPr>
                  <a:xfrm flipH="1">
                    <a:off x="5850860" y="2632970"/>
                    <a:ext cx="953311"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29" name="Freeform 28">
                    <a:extLst>
                      <a:ext uri="{FF2B5EF4-FFF2-40B4-BE49-F238E27FC236}">
                        <a16:creationId xmlns:a16="http://schemas.microsoft.com/office/drawing/2014/main" id="{B9906C46-1692-D647-9BB9-6D87DD31BFAA}"/>
                      </a:ext>
                    </a:extLst>
                  </p:cNvPr>
                  <p:cNvSpPr/>
                  <p:nvPr/>
                </p:nvSpPr>
                <p:spPr>
                  <a:xfrm>
                    <a:off x="5984064" y="2018859"/>
                    <a:ext cx="583660" cy="510331"/>
                  </a:xfrm>
                  <a:custGeom>
                    <a:avLst/>
                    <a:gdLst>
                      <a:gd name="connsiteX0" fmla="*/ 0 w 583660"/>
                      <a:gd name="connsiteY0" fmla="*/ 719847 h 719847"/>
                      <a:gd name="connsiteX1" fmla="*/ 428017 w 583660"/>
                      <a:gd name="connsiteY1" fmla="*/ 496111 h 719847"/>
                      <a:gd name="connsiteX2" fmla="*/ 583660 w 583660"/>
                      <a:gd name="connsiteY2" fmla="*/ 0 h 719847"/>
                    </a:gdLst>
                    <a:ahLst/>
                    <a:cxnLst>
                      <a:cxn ang="0">
                        <a:pos x="connsiteX0" y="connsiteY0"/>
                      </a:cxn>
                      <a:cxn ang="0">
                        <a:pos x="connsiteX1" y="connsiteY1"/>
                      </a:cxn>
                      <a:cxn ang="0">
                        <a:pos x="connsiteX2" y="connsiteY2"/>
                      </a:cxn>
                    </a:cxnLst>
                    <a:rect l="l" t="t" r="r" b="b"/>
                    <a:pathLst>
                      <a:path w="583660" h="719847">
                        <a:moveTo>
                          <a:pt x="0" y="719847"/>
                        </a:moveTo>
                        <a:cubicBezTo>
                          <a:pt x="165370" y="667966"/>
                          <a:pt x="330740" y="616085"/>
                          <a:pt x="428017" y="496111"/>
                        </a:cubicBezTo>
                        <a:cubicBezTo>
                          <a:pt x="525294" y="376137"/>
                          <a:pt x="554477" y="188068"/>
                          <a:pt x="58366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6" name="Rectangle 25">
                  <a:extLst>
                    <a:ext uri="{FF2B5EF4-FFF2-40B4-BE49-F238E27FC236}">
                      <a16:creationId xmlns:a16="http://schemas.microsoft.com/office/drawing/2014/main" id="{87C42433-AC6C-FB43-A2E4-23DED5E56A9F}"/>
                    </a:ext>
                  </a:extLst>
                </p:cNvPr>
                <p:cNvSpPr/>
                <p:nvPr/>
              </p:nvSpPr>
              <p:spPr>
                <a:xfrm>
                  <a:off x="5791849" y="4749512"/>
                  <a:ext cx="522694" cy="2638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 Cores</a:t>
                  </a:r>
                </a:p>
              </p:txBody>
            </p:sp>
          </p:grpSp>
        </p:grpSp>
        <p:sp>
          <p:nvSpPr>
            <p:cNvPr id="22" name="Rectangle 21">
              <a:extLst>
                <a:ext uri="{FF2B5EF4-FFF2-40B4-BE49-F238E27FC236}">
                  <a16:creationId xmlns:a16="http://schemas.microsoft.com/office/drawing/2014/main" id="{59B812DF-7235-D545-8232-A671235F96E4}"/>
                </a:ext>
              </a:extLst>
            </p:cNvPr>
            <p:cNvSpPr/>
            <p:nvPr/>
          </p:nvSpPr>
          <p:spPr>
            <a:xfrm>
              <a:off x="5278720" y="2476605"/>
              <a:ext cx="2210591" cy="29123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mbria" panose="02040503050406030204" pitchFamily="18" charset="0"/>
                  <a:ea typeface="+mn-ea"/>
                  <a:cs typeface="Arial" panose="020B0604020202020204" pitchFamily="34" charset="0"/>
                </a:rPr>
                <a:t>Scalability Analysis</a:t>
              </a:r>
            </a:p>
          </p:txBody>
        </p:sp>
      </p:grpSp>
      <p:sp>
        <p:nvSpPr>
          <p:cNvPr id="36" name="TextBox 21">
            <a:extLst>
              <a:ext uri="{FF2B5EF4-FFF2-40B4-BE49-F238E27FC236}">
                <a16:creationId xmlns:a16="http://schemas.microsoft.com/office/drawing/2014/main" id="{3C39DEBB-3C7B-0647-8D98-C0399FACBADC}"/>
              </a:ext>
            </a:extLst>
          </p:cNvPr>
          <p:cNvSpPr txBox="1"/>
          <p:nvPr/>
        </p:nvSpPr>
        <p:spPr>
          <a:xfrm>
            <a:off x="3915478" y="1629554"/>
            <a:ext cx="606552" cy="307777"/>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152" name="Rectangle 151">
            <a:extLst>
              <a:ext uri="{FF2B5EF4-FFF2-40B4-BE49-F238E27FC236}">
                <a16:creationId xmlns:a16="http://schemas.microsoft.com/office/drawing/2014/main" id="{3EC4A947-DA4E-594E-BE2C-2F6350A19AE6}"/>
              </a:ext>
            </a:extLst>
          </p:cNvPr>
          <p:cNvSpPr/>
          <p:nvPr/>
        </p:nvSpPr>
        <p:spPr>
          <a:xfrm>
            <a:off x="279738" y="4452594"/>
            <a:ext cx="331141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Integrated </a:t>
            </a:r>
            <a:r>
              <a:rPr kumimoji="0" lang="en-US" sz="1800" b="0"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ZSim</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and </a:t>
            </a:r>
            <a:r>
              <a:rPr kumimoji="0" lang="en-US" sz="1800" b="0" i="0" u="none" strike="noStrike" kern="1200" cap="none" spc="0" normalizeH="0" baseline="0" noProof="0" dirty="0" err="1">
                <a:ln>
                  <a:noFill/>
                </a:ln>
                <a:solidFill>
                  <a:srgbClr val="70AD47">
                    <a:lumMod val="75000"/>
                  </a:srgbClr>
                </a:solidFill>
                <a:effectLst/>
                <a:uLnTx/>
                <a:uFillTx/>
                <a:latin typeface="Cambria" panose="02040503050406030204" pitchFamily="18" charset="0"/>
                <a:ea typeface="+mn-ea"/>
                <a:cs typeface="+mn-cs"/>
              </a:rPr>
              <a:t>Ramulator</a:t>
            </a:r>
            <a:r>
              <a:rPr kumimoji="0" lang="en-US" sz="1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 </a:t>
            </a:r>
          </a:p>
        </p:txBody>
      </p:sp>
      <p:sp>
        <p:nvSpPr>
          <p:cNvPr id="4" name="Rectangle 3">
            <a:extLst>
              <a:ext uri="{FF2B5EF4-FFF2-40B4-BE49-F238E27FC236}">
                <a16:creationId xmlns:a16="http://schemas.microsoft.com/office/drawing/2014/main" id="{9459DF8D-D6A8-3E4E-BABA-62CFC5CF5D09}"/>
              </a:ext>
            </a:extLst>
          </p:cNvPr>
          <p:cNvSpPr/>
          <p:nvPr/>
        </p:nvSpPr>
        <p:spPr>
          <a:xfrm>
            <a:off x="0" y="5086590"/>
            <a:ext cx="9144000" cy="113877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Scalability Analysis: </a:t>
            </a:r>
          </a:p>
          <a:p>
            <a:pPr marL="800100" marR="0" lvl="1" indent="-3429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 4, 16, 64, and 256 out-of-order/in-order host and NDP CPU cores</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3D-stacked memory as main memory</a:t>
            </a:r>
          </a:p>
        </p:txBody>
      </p:sp>
      <p:cxnSp>
        <p:nvCxnSpPr>
          <p:cNvPr id="146" name="Elbow Connector 145">
            <a:extLst>
              <a:ext uri="{FF2B5EF4-FFF2-40B4-BE49-F238E27FC236}">
                <a16:creationId xmlns:a16="http://schemas.microsoft.com/office/drawing/2014/main" id="{85AF62A0-8B3D-4E4F-867E-4B979129DDE6}"/>
              </a:ext>
            </a:extLst>
          </p:cNvPr>
          <p:cNvCxnSpPr>
            <a:cxnSpLocks/>
            <a:stCxn id="16" idx="0"/>
          </p:cNvCxnSpPr>
          <p:nvPr/>
        </p:nvCxnSpPr>
        <p:spPr>
          <a:xfrm>
            <a:off x="3490649" y="3361034"/>
            <a:ext cx="338802" cy="771977"/>
          </a:xfrm>
          <a:prstGeom prst="bentConnector3">
            <a:avLst>
              <a:gd name="adj1" fmla="val 52249"/>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TextBox 21">
            <a:extLst>
              <a:ext uri="{FF2B5EF4-FFF2-40B4-BE49-F238E27FC236}">
                <a16:creationId xmlns:a16="http://schemas.microsoft.com/office/drawing/2014/main" id="{3F198B7F-3A05-3146-A44A-6C5D3F4A95E0}"/>
              </a:ext>
            </a:extLst>
          </p:cNvPr>
          <p:cNvSpPr txBox="1"/>
          <p:nvPr/>
        </p:nvSpPr>
        <p:spPr>
          <a:xfrm>
            <a:off x="5421396" y="3236002"/>
            <a:ext cx="606552" cy="307777"/>
          </a:xfrm>
          <a:prstGeom prst="rect">
            <a:avLst/>
          </a:prstGeom>
          <a:noFill/>
          <a:ln w="1905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mbria" panose="02040503050406030204" pitchFamily="18" charset="0"/>
              <a:ea typeface="+mn-ea"/>
              <a:cs typeface="+mn-cs"/>
            </a:endParaRPr>
          </a:p>
        </p:txBody>
      </p:sp>
      <p:sp>
        <p:nvSpPr>
          <p:cNvPr id="107" name="Rounded Rectangle 16">
            <a:extLst>
              <a:ext uri="{FF2B5EF4-FFF2-40B4-BE49-F238E27FC236}">
                <a16:creationId xmlns:a16="http://schemas.microsoft.com/office/drawing/2014/main" id="{261DE15B-7581-524D-8107-5CAA78794812}"/>
              </a:ext>
            </a:extLst>
          </p:cNvPr>
          <p:cNvSpPr/>
          <p:nvPr/>
        </p:nvSpPr>
        <p:spPr>
          <a:xfrm>
            <a:off x="3809123" y="3513922"/>
            <a:ext cx="5196072" cy="1206520"/>
          </a:xfrm>
          <a:prstGeom prst="roundRect">
            <a:avLst/>
          </a:prstGeom>
          <a:solidFill>
            <a:schemeClr val="accent2">
              <a:lumMod val="20000"/>
              <a:lumOff val="80000"/>
            </a:schemeClr>
          </a:solidFill>
          <a:ln w="1905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133" name="Rectangle 132">
            <a:extLst>
              <a:ext uri="{FF2B5EF4-FFF2-40B4-BE49-F238E27FC236}">
                <a16:creationId xmlns:a16="http://schemas.microsoft.com/office/drawing/2014/main" id="{58A08E2F-78B5-DF42-9776-E09E0C5128B0}"/>
              </a:ext>
            </a:extLst>
          </p:cNvPr>
          <p:cNvSpPr/>
          <p:nvPr/>
        </p:nvSpPr>
        <p:spPr>
          <a:xfrm>
            <a:off x="4817121" y="3161107"/>
            <a:ext cx="3026598" cy="36933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Configuration 2: </a:t>
            </a: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NDP System</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39" name="Straight Arrow Connector 39">
            <a:extLst>
              <a:ext uri="{FF2B5EF4-FFF2-40B4-BE49-F238E27FC236}">
                <a16:creationId xmlns:a16="http://schemas.microsoft.com/office/drawing/2014/main" id="{42AA12C0-F8B8-424A-92D8-B7445A3C99D7}"/>
              </a:ext>
            </a:extLst>
          </p:cNvPr>
          <p:cNvCxnSpPr>
            <a:cxnSpLocks/>
          </p:cNvCxnSpPr>
          <p:nvPr/>
        </p:nvCxnSpPr>
        <p:spPr>
          <a:xfrm flipH="1" flipV="1">
            <a:off x="5031556" y="4147023"/>
            <a:ext cx="698254" cy="1"/>
          </a:xfrm>
          <a:prstGeom prst="straightConnector1">
            <a:avLst/>
          </a:prstGeom>
          <a:noFill/>
          <a:ln w="19050" cap="flat" cmpd="sng" algn="ctr">
            <a:solidFill>
              <a:schemeClr val="tx1"/>
            </a:solidFill>
            <a:prstDash val="solid"/>
            <a:miter lim="800000"/>
            <a:headEnd type="triangle"/>
            <a:tailEnd type="triangle"/>
          </a:ln>
          <a:effectLst/>
        </p:spPr>
      </p:cxnSp>
      <p:sp>
        <p:nvSpPr>
          <p:cNvPr id="12" name="Rectangle 11">
            <a:extLst>
              <a:ext uri="{FF2B5EF4-FFF2-40B4-BE49-F238E27FC236}">
                <a16:creationId xmlns:a16="http://schemas.microsoft.com/office/drawing/2014/main" id="{CDE7DA31-0358-2C4E-8A45-11597B3ED3C1}"/>
              </a:ext>
            </a:extLst>
          </p:cNvPr>
          <p:cNvSpPr/>
          <p:nvPr/>
        </p:nvSpPr>
        <p:spPr>
          <a:xfrm>
            <a:off x="4853520" y="3883254"/>
            <a:ext cx="99578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Off-chip link</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0" name="Group 29">
            <a:extLst>
              <a:ext uri="{FF2B5EF4-FFF2-40B4-BE49-F238E27FC236}">
                <a16:creationId xmlns:a16="http://schemas.microsoft.com/office/drawing/2014/main" id="{70731D16-64B1-A64F-AF76-8DC2672A8886}"/>
              </a:ext>
            </a:extLst>
          </p:cNvPr>
          <p:cNvGrpSpPr/>
          <p:nvPr/>
        </p:nvGrpSpPr>
        <p:grpSpPr>
          <a:xfrm>
            <a:off x="3490649" y="1543719"/>
            <a:ext cx="5514546" cy="1817315"/>
            <a:chOff x="3490649" y="1543719"/>
            <a:chExt cx="5514546" cy="1817315"/>
          </a:xfrm>
        </p:grpSpPr>
        <p:cxnSp>
          <p:nvCxnSpPr>
            <p:cNvPr id="143" name="Elbow Connector 142">
              <a:extLst>
                <a:ext uri="{FF2B5EF4-FFF2-40B4-BE49-F238E27FC236}">
                  <a16:creationId xmlns:a16="http://schemas.microsoft.com/office/drawing/2014/main" id="{523BB6F5-9DAA-D14C-8E55-A741BD01FA69}"/>
                </a:ext>
              </a:extLst>
            </p:cNvPr>
            <p:cNvCxnSpPr>
              <a:cxnSpLocks/>
              <a:stCxn id="16" idx="0"/>
              <a:endCxn id="38" idx="1"/>
            </p:cNvCxnSpPr>
            <p:nvPr/>
          </p:nvCxnSpPr>
          <p:spPr>
            <a:xfrm flipV="1">
              <a:off x="3490649" y="2510734"/>
              <a:ext cx="318474" cy="850300"/>
            </a:xfrm>
            <a:prstGeom prst="bentConnector3">
              <a:avLst>
                <a:gd name="adj1" fmla="val 5631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5C49B1B4-58EF-6D4C-B3CA-71B6C470A04B}"/>
                </a:ext>
              </a:extLst>
            </p:cNvPr>
            <p:cNvGrpSpPr/>
            <p:nvPr/>
          </p:nvGrpSpPr>
          <p:grpSpPr>
            <a:xfrm>
              <a:off x="3809123" y="1543719"/>
              <a:ext cx="5196072" cy="1570275"/>
              <a:chOff x="3809123" y="1543719"/>
              <a:chExt cx="5196072" cy="1570275"/>
            </a:xfrm>
          </p:grpSpPr>
          <p:grpSp>
            <p:nvGrpSpPr>
              <p:cNvPr id="11" name="Group 10">
                <a:extLst>
                  <a:ext uri="{FF2B5EF4-FFF2-40B4-BE49-F238E27FC236}">
                    <a16:creationId xmlns:a16="http://schemas.microsoft.com/office/drawing/2014/main" id="{6D7BA481-A516-3246-82E7-B609D7F37EFE}"/>
                  </a:ext>
                </a:extLst>
              </p:cNvPr>
              <p:cNvGrpSpPr/>
              <p:nvPr/>
            </p:nvGrpSpPr>
            <p:grpSpPr>
              <a:xfrm>
                <a:off x="3809123" y="1543719"/>
                <a:ext cx="5196072" cy="1570275"/>
                <a:chOff x="3809123" y="1543719"/>
                <a:chExt cx="5196072" cy="1570275"/>
              </a:xfrm>
            </p:grpSpPr>
            <p:grpSp>
              <p:nvGrpSpPr>
                <p:cNvPr id="10" name="Group 9">
                  <a:extLst>
                    <a:ext uri="{FF2B5EF4-FFF2-40B4-BE49-F238E27FC236}">
                      <a16:creationId xmlns:a16="http://schemas.microsoft.com/office/drawing/2014/main" id="{B7D561C6-E8E9-024E-AFEA-2174644D685A}"/>
                    </a:ext>
                  </a:extLst>
                </p:cNvPr>
                <p:cNvGrpSpPr/>
                <p:nvPr/>
              </p:nvGrpSpPr>
              <p:grpSpPr>
                <a:xfrm>
                  <a:off x="3809123" y="1907474"/>
                  <a:ext cx="5196072" cy="1206520"/>
                  <a:chOff x="3809123" y="1907474"/>
                  <a:chExt cx="5196072" cy="1206520"/>
                </a:xfrm>
              </p:grpSpPr>
              <p:sp>
                <p:nvSpPr>
                  <p:cNvPr id="38" name="Rounded Rectangle 16">
                    <a:extLst>
                      <a:ext uri="{FF2B5EF4-FFF2-40B4-BE49-F238E27FC236}">
                        <a16:creationId xmlns:a16="http://schemas.microsoft.com/office/drawing/2014/main" id="{0A0105EE-0F73-754B-89DE-34D4D31DEC19}"/>
                      </a:ext>
                    </a:extLst>
                  </p:cNvPr>
                  <p:cNvSpPr/>
                  <p:nvPr/>
                </p:nvSpPr>
                <p:spPr>
                  <a:xfrm>
                    <a:off x="3809123" y="1907474"/>
                    <a:ext cx="5196072" cy="1206520"/>
                  </a:xfrm>
                  <a:prstGeom prst="roundRect">
                    <a:avLst/>
                  </a:prstGeom>
                  <a:solidFill>
                    <a:schemeClr val="accent4">
                      <a:lumMod val="20000"/>
                      <a:lumOff val="80000"/>
                    </a:schemeClr>
                  </a:solidFill>
                  <a:ln w="1905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grpSp>
                <p:nvGrpSpPr>
                  <p:cNvPr id="9" name="Group 8">
                    <a:extLst>
                      <a:ext uri="{FF2B5EF4-FFF2-40B4-BE49-F238E27FC236}">
                        <a16:creationId xmlns:a16="http://schemas.microsoft.com/office/drawing/2014/main" id="{84917BEB-C0DB-D44A-B4B9-EFE87250FB0A}"/>
                      </a:ext>
                    </a:extLst>
                  </p:cNvPr>
                  <p:cNvGrpSpPr/>
                  <p:nvPr/>
                </p:nvGrpSpPr>
                <p:grpSpPr>
                  <a:xfrm>
                    <a:off x="3883765" y="1951496"/>
                    <a:ext cx="5046461" cy="1064564"/>
                    <a:chOff x="3883765" y="1951496"/>
                    <a:chExt cx="5046461" cy="1064564"/>
                  </a:xfrm>
                </p:grpSpPr>
                <p:sp>
                  <p:nvSpPr>
                    <p:cNvPr id="37" name="Rounded Rectangle 36">
                      <a:extLst>
                        <a:ext uri="{FF2B5EF4-FFF2-40B4-BE49-F238E27FC236}">
                          <a16:creationId xmlns:a16="http://schemas.microsoft.com/office/drawing/2014/main" id="{D698562E-6979-AB46-9ECB-135C68A85774}"/>
                        </a:ext>
                      </a:extLst>
                    </p:cNvPr>
                    <p:cNvSpPr/>
                    <p:nvPr/>
                  </p:nvSpPr>
                  <p:spPr>
                    <a:xfrm>
                      <a:off x="8068457" y="1951496"/>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39" name="Rounded Rectangle 45">
                      <a:extLst>
                        <a:ext uri="{FF2B5EF4-FFF2-40B4-BE49-F238E27FC236}">
                          <a16:creationId xmlns:a16="http://schemas.microsoft.com/office/drawing/2014/main" id="{4CD66A41-5F50-9548-A444-1871A9C857FA}"/>
                        </a:ext>
                      </a:extLst>
                    </p:cNvPr>
                    <p:cNvSpPr/>
                    <p:nvPr/>
                  </p:nvSpPr>
                  <p:spPr>
                    <a:xfrm>
                      <a:off x="3883765" y="2238596"/>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40" name="Rounded Rectangle 45">
                      <a:extLst>
                        <a:ext uri="{FF2B5EF4-FFF2-40B4-BE49-F238E27FC236}">
                          <a16:creationId xmlns:a16="http://schemas.microsoft.com/office/drawing/2014/main" id="{CDCB153F-B0E9-C143-8764-2B7AE25FB33C}"/>
                        </a:ext>
                      </a:extLst>
                    </p:cNvPr>
                    <p:cNvSpPr/>
                    <p:nvPr/>
                  </p:nvSpPr>
                  <p:spPr>
                    <a:xfrm>
                      <a:off x="3962326" y="2324084"/>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41" name="Rounded Rectangle 45">
                      <a:extLst>
                        <a:ext uri="{FF2B5EF4-FFF2-40B4-BE49-F238E27FC236}">
                          <a16:creationId xmlns:a16="http://schemas.microsoft.com/office/drawing/2014/main" id="{901C1550-E145-A447-9586-F5BAD7CC48C6}"/>
                        </a:ext>
                      </a:extLst>
                    </p:cNvPr>
                    <p:cNvSpPr/>
                    <p:nvPr/>
                  </p:nvSpPr>
                  <p:spPr>
                    <a:xfrm>
                      <a:off x="4040886" y="2409572"/>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grpSp>
                  <p:nvGrpSpPr>
                    <p:cNvPr id="42" name="Agrupar 91">
                      <a:extLst>
                        <a:ext uri="{FF2B5EF4-FFF2-40B4-BE49-F238E27FC236}">
                          <a16:creationId xmlns:a16="http://schemas.microsoft.com/office/drawing/2014/main" id="{323F78D9-D150-AB48-A27E-03424ED53E1C}"/>
                        </a:ext>
                      </a:extLst>
                    </p:cNvPr>
                    <p:cNvGrpSpPr/>
                    <p:nvPr/>
                  </p:nvGrpSpPr>
                  <p:grpSpPr>
                    <a:xfrm>
                      <a:off x="4929088" y="2042796"/>
                      <a:ext cx="2271551" cy="973264"/>
                      <a:chOff x="2073801" y="2468870"/>
                      <a:chExt cx="3935753" cy="1735047"/>
                    </a:xfrm>
                  </p:grpSpPr>
                  <p:sp>
                    <p:nvSpPr>
                      <p:cNvPr id="55" name="Rounded Rectangle 22">
                        <a:extLst>
                          <a:ext uri="{FF2B5EF4-FFF2-40B4-BE49-F238E27FC236}">
                            <a16:creationId xmlns:a16="http://schemas.microsoft.com/office/drawing/2014/main" id="{2D1C0868-7048-3E4D-9AD9-35746BB601D2}"/>
                          </a:ext>
                        </a:extLst>
                      </p:cNvPr>
                      <p:cNvSpPr/>
                      <p:nvPr/>
                    </p:nvSpPr>
                    <p:spPr>
                      <a:xfrm>
                        <a:off x="3476428" y="25606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6" name="Rounded Rectangle 27">
                        <a:extLst>
                          <a:ext uri="{FF2B5EF4-FFF2-40B4-BE49-F238E27FC236}">
                            <a16:creationId xmlns:a16="http://schemas.microsoft.com/office/drawing/2014/main" id="{8E3E1B47-735A-7049-A592-618D872AB90D}"/>
                          </a:ext>
                        </a:extLst>
                      </p:cNvPr>
                      <p:cNvSpPr/>
                      <p:nvPr/>
                    </p:nvSpPr>
                    <p:spPr>
                      <a:xfrm>
                        <a:off x="2073801" y="26811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7" name="Rounded Rectangle 22">
                        <a:extLst>
                          <a:ext uri="{FF2B5EF4-FFF2-40B4-BE49-F238E27FC236}">
                            <a16:creationId xmlns:a16="http://schemas.microsoft.com/office/drawing/2014/main" id="{5BCE22E1-DACE-0346-970A-5F1E18B78D5A}"/>
                          </a:ext>
                        </a:extLst>
                      </p:cNvPr>
                      <p:cNvSpPr/>
                      <p:nvPr/>
                    </p:nvSpPr>
                    <p:spPr>
                      <a:xfrm>
                        <a:off x="5405663" y="2468870"/>
                        <a:ext cx="603891" cy="1735047"/>
                      </a:xfrm>
                      <a:prstGeom prst="roundRect">
                        <a:avLst/>
                      </a:prstGeom>
                      <a:solidFill>
                        <a:schemeClr val="accent4">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L3</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8" name="Rounded Rectangle 22">
                        <a:extLst>
                          <a:ext uri="{FF2B5EF4-FFF2-40B4-BE49-F238E27FC236}">
                            <a16:creationId xmlns:a16="http://schemas.microsoft.com/office/drawing/2014/main" id="{C44C4762-C93B-2949-BF0B-D375B93FBD3E}"/>
                          </a:ext>
                        </a:extLst>
                      </p:cNvPr>
                      <p:cNvSpPr/>
                      <p:nvPr/>
                    </p:nvSpPr>
                    <p:spPr>
                      <a:xfrm>
                        <a:off x="3612545" y="27130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59" name="Rounded Rectangle 27">
                        <a:extLst>
                          <a:ext uri="{FF2B5EF4-FFF2-40B4-BE49-F238E27FC236}">
                            <a16:creationId xmlns:a16="http://schemas.microsoft.com/office/drawing/2014/main" id="{F925A389-DFA5-F146-A364-C4B24AFDC14D}"/>
                          </a:ext>
                        </a:extLst>
                      </p:cNvPr>
                      <p:cNvSpPr/>
                      <p:nvPr/>
                    </p:nvSpPr>
                    <p:spPr>
                      <a:xfrm>
                        <a:off x="2209917" y="28335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0" name="Rounded Rectangle 22">
                        <a:extLst>
                          <a:ext uri="{FF2B5EF4-FFF2-40B4-BE49-F238E27FC236}">
                            <a16:creationId xmlns:a16="http://schemas.microsoft.com/office/drawing/2014/main" id="{409D18D7-76FF-5249-93D4-CA6B6FAE8FDE}"/>
                          </a:ext>
                        </a:extLst>
                      </p:cNvPr>
                      <p:cNvSpPr/>
                      <p:nvPr/>
                    </p:nvSpPr>
                    <p:spPr>
                      <a:xfrm>
                        <a:off x="3748661" y="28654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1" name="Rounded Rectangle 27">
                        <a:extLst>
                          <a:ext uri="{FF2B5EF4-FFF2-40B4-BE49-F238E27FC236}">
                            <a16:creationId xmlns:a16="http://schemas.microsoft.com/office/drawing/2014/main" id="{89E884BF-A706-8B45-85CF-147E3242FAB8}"/>
                          </a:ext>
                        </a:extLst>
                      </p:cNvPr>
                      <p:cNvSpPr/>
                      <p:nvPr/>
                    </p:nvSpPr>
                    <p:spPr>
                      <a:xfrm>
                        <a:off x="2346034" y="29859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62" name="Rounded Rectangle 22">
                        <a:extLst>
                          <a:ext uri="{FF2B5EF4-FFF2-40B4-BE49-F238E27FC236}">
                            <a16:creationId xmlns:a16="http://schemas.microsoft.com/office/drawing/2014/main" id="{5233E1F0-7B4B-BD41-995D-1E0628A685D2}"/>
                          </a:ext>
                        </a:extLst>
                      </p:cNvPr>
                      <p:cNvSpPr/>
                      <p:nvPr/>
                    </p:nvSpPr>
                    <p:spPr>
                      <a:xfrm>
                        <a:off x="3884778" y="3017834"/>
                        <a:ext cx="603891" cy="1028009"/>
                      </a:xfrm>
                      <a:prstGeom prst="roundRect">
                        <a:avLst/>
                      </a:prstGeom>
                      <a:solidFill>
                        <a:srgbClr val="4A8861"/>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L2</a:t>
                        </a:r>
                        <a:endParaRPr kumimoji="0" lang="en-US" sz="105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63" name="Rounded Rectangle 27">
                        <a:extLst>
                          <a:ext uri="{FF2B5EF4-FFF2-40B4-BE49-F238E27FC236}">
                            <a16:creationId xmlns:a16="http://schemas.microsoft.com/office/drawing/2014/main" id="{7048C7FA-2B20-5647-A986-05B001E32585}"/>
                          </a:ext>
                        </a:extLst>
                      </p:cNvPr>
                      <p:cNvSpPr/>
                      <p:nvPr/>
                    </p:nvSpPr>
                    <p:spPr>
                      <a:xfrm>
                        <a:off x="2482151" y="3138347"/>
                        <a:ext cx="532598" cy="766619"/>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L1</a:t>
                        </a:r>
                        <a:endParaRPr kumimoji="0" lang="en-US" sz="3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sp>
                  <p:nvSpPr>
                    <p:cNvPr id="43" name="Rounded Rectangle 45">
                      <a:extLst>
                        <a:ext uri="{FF2B5EF4-FFF2-40B4-BE49-F238E27FC236}">
                          <a16:creationId xmlns:a16="http://schemas.microsoft.com/office/drawing/2014/main" id="{84811E8A-F40C-4F45-A79F-8822D5A88FB6}"/>
                        </a:ext>
                      </a:extLst>
                    </p:cNvPr>
                    <p:cNvSpPr/>
                    <p:nvPr/>
                  </p:nvSpPr>
                  <p:spPr>
                    <a:xfrm>
                      <a:off x="4119447" y="2495060"/>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nvGrpSpPr>
                    <p:cNvPr id="44" name="Agrupar 92">
                      <a:extLst>
                        <a:ext uri="{FF2B5EF4-FFF2-40B4-BE49-F238E27FC236}">
                          <a16:creationId xmlns:a16="http://schemas.microsoft.com/office/drawing/2014/main" id="{80B45F00-1A4E-E143-A235-D499A0FD773B}"/>
                        </a:ext>
                      </a:extLst>
                    </p:cNvPr>
                    <p:cNvGrpSpPr/>
                    <p:nvPr/>
                  </p:nvGrpSpPr>
                  <p:grpSpPr>
                    <a:xfrm>
                      <a:off x="4566243" y="2376887"/>
                      <a:ext cx="3458338" cy="256464"/>
                      <a:chOff x="1445126" y="3064456"/>
                      <a:chExt cx="5992012" cy="457201"/>
                    </a:xfrm>
                  </p:grpSpPr>
                  <p:cxnSp>
                    <p:nvCxnSpPr>
                      <p:cNvPr id="45" name="Straight Arrow Connector 39">
                        <a:extLst>
                          <a:ext uri="{FF2B5EF4-FFF2-40B4-BE49-F238E27FC236}">
                            <a16:creationId xmlns:a16="http://schemas.microsoft.com/office/drawing/2014/main" id="{9E59EBA4-6937-FB41-979A-7F4A61E56AB8}"/>
                          </a:ext>
                        </a:extLst>
                      </p:cNvPr>
                      <p:cNvCxnSpPr>
                        <a:cxnSpLocks/>
                      </p:cNvCxnSpPr>
                      <p:nvPr/>
                    </p:nvCxnSpPr>
                    <p:spPr>
                      <a:xfrm flipH="1" flipV="1">
                        <a:off x="6227323" y="3369255"/>
                        <a:ext cx="1209815" cy="1"/>
                      </a:xfrm>
                      <a:prstGeom prst="straightConnector1">
                        <a:avLst/>
                      </a:prstGeom>
                      <a:noFill/>
                      <a:ln w="19050" cap="flat" cmpd="sng" algn="ctr">
                        <a:solidFill>
                          <a:schemeClr val="tx1"/>
                        </a:solidFill>
                        <a:prstDash val="solid"/>
                        <a:miter lim="800000"/>
                        <a:headEnd type="triangle"/>
                        <a:tailEnd type="triangle"/>
                      </a:ln>
                      <a:effectLst/>
                    </p:spPr>
                  </p:cxnSp>
                  <p:cxnSp>
                    <p:nvCxnSpPr>
                      <p:cNvPr id="46" name="Straight Arrow Connector 24">
                        <a:extLst>
                          <a:ext uri="{FF2B5EF4-FFF2-40B4-BE49-F238E27FC236}">
                            <a16:creationId xmlns:a16="http://schemas.microsoft.com/office/drawing/2014/main" id="{14EA3689-AC2B-4242-A528-648475906A2E}"/>
                          </a:ext>
                        </a:extLst>
                      </p:cNvPr>
                      <p:cNvCxnSpPr/>
                      <p:nvPr/>
                    </p:nvCxnSpPr>
                    <p:spPr>
                      <a:xfrm flipH="1">
                        <a:off x="1445126" y="30644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47" name="Straight Arrow Connector 43">
                        <a:extLst>
                          <a:ext uri="{FF2B5EF4-FFF2-40B4-BE49-F238E27FC236}">
                            <a16:creationId xmlns:a16="http://schemas.microsoft.com/office/drawing/2014/main" id="{99D760B4-2AA4-5244-A730-D6235BB354CA}"/>
                          </a:ext>
                        </a:extLst>
                      </p:cNvPr>
                      <p:cNvCxnSpPr>
                        <a:cxnSpLocks/>
                      </p:cNvCxnSpPr>
                      <p:nvPr/>
                    </p:nvCxnSpPr>
                    <p:spPr>
                      <a:xfrm flipH="1">
                        <a:off x="2683501" y="30644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48" name="Straight Arrow Connector 24">
                        <a:extLst>
                          <a:ext uri="{FF2B5EF4-FFF2-40B4-BE49-F238E27FC236}">
                            <a16:creationId xmlns:a16="http://schemas.microsoft.com/office/drawing/2014/main" id="{D9E861A2-1BCA-1C4B-8571-3E822506567A}"/>
                          </a:ext>
                        </a:extLst>
                      </p:cNvPr>
                      <p:cNvCxnSpPr/>
                      <p:nvPr/>
                    </p:nvCxnSpPr>
                    <p:spPr>
                      <a:xfrm flipH="1">
                        <a:off x="1581242" y="32168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49" name="Straight Arrow Connector 43">
                        <a:extLst>
                          <a:ext uri="{FF2B5EF4-FFF2-40B4-BE49-F238E27FC236}">
                            <a16:creationId xmlns:a16="http://schemas.microsoft.com/office/drawing/2014/main" id="{66F760B8-4308-1542-A140-F94E5A35A7DE}"/>
                          </a:ext>
                        </a:extLst>
                      </p:cNvPr>
                      <p:cNvCxnSpPr>
                        <a:cxnSpLocks/>
                      </p:cNvCxnSpPr>
                      <p:nvPr/>
                    </p:nvCxnSpPr>
                    <p:spPr>
                      <a:xfrm flipH="1">
                        <a:off x="2819617" y="32168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0" name="Straight Arrow Connector 24">
                        <a:extLst>
                          <a:ext uri="{FF2B5EF4-FFF2-40B4-BE49-F238E27FC236}">
                            <a16:creationId xmlns:a16="http://schemas.microsoft.com/office/drawing/2014/main" id="{D27F1EE7-42F1-6E4E-8E1C-53A26AE63096}"/>
                          </a:ext>
                        </a:extLst>
                      </p:cNvPr>
                      <p:cNvCxnSpPr/>
                      <p:nvPr/>
                    </p:nvCxnSpPr>
                    <p:spPr>
                      <a:xfrm flipH="1">
                        <a:off x="1717359" y="3369257"/>
                        <a:ext cx="557760"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51" name="Straight Arrow Connector 43">
                        <a:extLst>
                          <a:ext uri="{FF2B5EF4-FFF2-40B4-BE49-F238E27FC236}">
                            <a16:creationId xmlns:a16="http://schemas.microsoft.com/office/drawing/2014/main" id="{1D09D92B-CD7F-B44D-95AB-67433BC3DEF7}"/>
                          </a:ext>
                        </a:extLst>
                      </p:cNvPr>
                      <p:cNvCxnSpPr>
                        <a:cxnSpLocks/>
                      </p:cNvCxnSpPr>
                      <p:nvPr/>
                    </p:nvCxnSpPr>
                    <p:spPr>
                      <a:xfrm flipH="1">
                        <a:off x="2955734" y="3369256"/>
                        <a:ext cx="713726"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2" name="Straight Arrow Connector 24">
                        <a:extLst>
                          <a:ext uri="{FF2B5EF4-FFF2-40B4-BE49-F238E27FC236}">
                            <a16:creationId xmlns:a16="http://schemas.microsoft.com/office/drawing/2014/main" id="{6260EEB6-3839-DC42-AF12-8C22F79313FE}"/>
                          </a:ext>
                        </a:extLst>
                      </p:cNvPr>
                      <p:cNvCxnSpPr>
                        <a:cxnSpLocks/>
                      </p:cNvCxnSpPr>
                      <p:nvPr/>
                    </p:nvCxnSpPr>
                    <p:spPr>
                      <a:xfrm flipH="1">
                        <a:off x="1853477" y="3521657"/>
                        <a:ext cx="557759"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53" name="Straight Arrow Connector 43">
                        <a:extLst>
                          <a:ext uri="{FF2B5EF4-FFF2-40B4-BE49-F238E27FC236}">
                            <a16:creationId xmlns:a16="http://schemas.microsoft.com/office/drawing/2014/main" id="{FBA6C22C-9816-2E4D-ABFF-262A386C7A55}"/>
                          </a:ext>
                        </a:extLst>
                      </p:cNvPr>
                      <p:cNvCxnSpPr>
                        <a:cxnSpLocks/>
                      </p:cNvCxnSpPr>
                      <p:nvPr/>
                    </p:nvCxnSpPr>
                    <p:spPr>
                      <a:xfrm flipH="1">
                        <a:off x="3091852" y="3521656"/>
                        <a:ext cx="713725" cy="0"/>
                      </a:xfrm>
                      <a:prstGeom prst="straightConnector1">
                        <a:avLst/>
                      </a:prstGeom>
                      <a:noFill/>
                      <a:ln w="19050" cap="flat" cmpd="sng" algn="ctr">
                        <a:solidFill>
                          <a:schemeClr val="tx1"/>
                        </a:solidFill>
                        <a:prstDash val="solid"/>
                        <a:miter lim="800000"/>
                        <a:headEnd type="triangle"/>
                        <a:tailEnd type="triangle"/>
                      </a:ln>
                      <a:effectLst/>
                    </p:spPr>
                  </p:cxnSp>
                  <p:cxnSp>
                    <p:nvCxnSpPr>
                      <p:cNvPr id="54" name="Straight Arrow Connector 43">
                        <a:extLst>
                          <a:ext uri="{FF2B5EF4-FFF2-40B4-BE49-F238E27FC236}">
                            <a16:creationId xmlns:a16="http://schemas.microsoft.com/office/drawing/2014/main" id="{348536D6-D00D-9448-A86D-37849225A4CA}"/>
                          </a:ext>
                        </a:extLst>
                      </p:cNvPr>
                      <p:cNvCxnSpPr>
                        <a:cxnSpLocks/>
                      </p:cNvCxnSpPr>
                      <p:nvPr/>
                    </p:nvCxnSpPr>
                    <p:spPr>
                      <a:xfrm flipH="1">
                        <a:off x="4501787" y="3369256"/>
                        <a:ext cx="907123" cy="10182"/>
                      </a:xfrm>
                      <a:prstGeom prst="straightConnector1">
                        <a:avLst/>
                      </a:prstGeom>
                      <a:noFill/>
                      <a:ln w="19050" cap="flat" cmpd="sng" algn="ctr">
                        <a:solidFill>
                          <a:schemeClr val="tx1"/>
                        </a:solidFill>
                        <a:prstDash val="solid"/>
                        <a:miter lim="800000"/>
                        <a:headEnd type="triangle"/>
                        <a:tailEnd type="triangle"/>
                      </a:ln>
                      <a:effectLst/>
                    </p:spPr>
                  </p:cxnSp>
                </p:grpSp>
              </p:grpSp>
            </p:grpSp>
            <p:sp>
              <p:nvSpPr>
                <p:cNvPr id="34" name="Rectangle 33">
                  <a:extLst>
                    <a:ext uri="{FF2B5EF4-FFF2-40B4-BE49-F238E27FC236}">
                      <a16:creationId xmlns:a16="http://schemas.microsoft.com/office/drawing/2014/main" id="{10210A44-7E0C-0C4C-B21F-08271DD87903}"/>
                    </a:ext>
                  </a:extLst>
                </p:cNvPr>
                <p:cNvSpPr/>
                <p:nvPr/>
              </p:nvSpPr>
              <p:spPr>
                <a:xfrm>
                  <a:off x="4697970" y="1543719"/>
                  <a:ext cx="3557192" cy="369332"/>
                </a:xfrm>
                <a:prstGeom prst="rect">
                  <a:avLst/>
                </a:prstGeom>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Configuration 1: </a:t>
                  </a:r>
                  <a:r>
                    <a:rPr kumimoji="0" lang="en-US" sz="1800" b="0"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Host CPU System </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79" name="Rectangle 78">
                <a:extLst>
                  <a:ext uri="{FF2B5EF4-FFF2-40B4-BE49-F238E27FC236}">
                    <a16:creationId xmlns:a16="http://schemas.microsoft.com/office/drawing/2014/main" id="{DB1AA1F8-7B7E-F243-9548-3D63DDA76A26}"/>
                  </a:ext>
                </a:extLst>
              </p:cNvPr>
              <p:cNvSpPr/>
              <p:nvPr/>
            </p:nvSpPr>
            <p:spPr>
              <a:xfrm>
                <a:off x="7138841" y="2298514"/>
                <a:ext cx="99578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Off-chip link</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80" name="Slide Number Placeholder 5">
            <a:extLst>
              <a:ext uri="{FF2B5EF4-FFF2-40B4-BE49-F238E27FC236}">
                <a16:creationId xmlns:a16="http://schemas.microsoft.com/office/drawing/2014/main" id="{55A48367-5820-7046-A02D-E740C1BA8C29}"/>
              </a:ext>
            </a:extLst>
          </p:cNvPr>
          <p:cNvSpPr txBox="1">
            <a:spLocks/>
          </p:cNvSpPr>
          <p:nvPr/>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tint val="75000"/>
                  </a:prstClr>
                </a:solidFill>
                <a:effectLst/>
                <a:uLnTx/>
                <a:uFillTx/>
                <a:latin typeface="Cambria" panose="02040503050406030204" pitchFamily="18" charset="0"/>
                <a:ea typeface="Cambria Math" panose="02040503050406030204" pitchFamily="18" charset="0"/>
                <a:cs typeface="+mn-cs"/>
              </a:rPr>
              <a:t>272</a:t>
            </a:r>
          </a:p>
        </p:txBody>
      </p:sp>
      <p:sp>
        <p:nvSpPr>
          <p:cNvPr id="5" name="Rectangle 4">
            <a:extLst>
              <a:ext uri="{FF2B5EF4-FFF2-40B4-BE49-F238E27FC236}">
                <a16:creationId xmlns:a16="http://schemas.microsoft.com/office/drawing/2014/main" id="{BF19DB97-42C0-384C-AAAD-BE870D8106A7}"/>
              </a:ext>
            </a:extLst>
          </p:cNvPr>
          <p:cNvSpPr/>
          <p:nvPr/>
        </p:nvSpPr>
        <p:spPr>
          <a:xfrm>
            <a:off x="2024764" y="6388377"/>
            <a:ext cx="5094472"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DAMOV-SIM: </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hlinkClick r:id="rId3"/>
              </a:rPr>
              <a:t>https://github.com/CMU-SAFARI/DAMOV</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sp>
        <p:nvSpPr>
          <p:cNvPr id="6" name="Rectangle 5">
            <a:extLst>
              <a:ext uri="{FF2B5EF4-FFF2-40B4-BE49-F238E27FC236}">
                <a16:creationId xmlns:a16="http://schemas.microsoft.com/office/drawing/2014/main" id="{D0114F4D-14A2-CC43-9821-792CC9DC5985}"/>
              </a:ext>
            </a:extLst>
          </p:cNvPr>
          <p:cNvSpPr/>
          <p:nvPr/>
        </p:nvSpPr>
        <p:spPr>
          <a:xfrm>
            <a:off x="4639643" y="3904306"/>
            <a:ext cx="35779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5" name="Group 34">
            <a:extLst>
              <a:ext uri="{FF2B5EF4-FFF2-40B4-BE49-F238E27FC236}">
                <a16:creationId xmlns:a16="http://schemas.microsoft.com/office/drawing/2014/main" id="{4EA0ADE6-3A60-9945-B057-30DBB3B7469D}"/>
              </a:ext>
            </a:extLst>
          </p:cNvPr>
          <p:cNvGrpSpPr/>
          <p:nvPr/>
        </p:nvGrpSpPr>
        <p:grpSpPr>
          <a:xfrm>
            <a:off x="5797801" y="3561529"/>
            <a:ext cx="3132425" cy="1144660"/>
            <a:chOff x="5797801" y="3561529"/>
            <a:chExt cx="3132425" cy="1144660"/>
          </a:xfrm>
        </p:grpSpPr>
        <p:sp>
          <p:nvSpPr>
            <p:cNvPr id="93" name="Rounded Rectangle 16">
              <a:extLst>
                <a:ext uri="{FF2B5EF4-FFF2-40B4-BE49-F238E27FC236}">
                  <a16:creationId xmlns:a16="http://schemas.microsoft.com/office/drawing/2014/main" id="{DC72DC51-6209-154B-A698-DB4DED34FA40}"/>
                </a:ext>
              </a:extLst>
            </p:cNvPr>
            <p:cNvSpPr/>
            <p:nvPr/>
          </p:nvSpPr>
          <p:spPr>
            <a:xfrm>
              <a:off x="5797801" y="3561529"/>
              <a:ext cx="3132425" cy="1120727"/>
            </a:xfrm>
            <a:prstGeom prst="roundRect">
              <a:avLst/>
            </a:prstGeom>
            <a:solidFill>
              <a:schemeClr val="tx2">
                <a:lumMod val="20000"/>
                <a:lumOff val="80000"/>
              </a:schemeClr>
            </a:solidFill>
            <a:ln w="952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8" name="Rectangle 7">
              <a:extLst>
                <a:ext uri="{FF2B5EF4-FFF2-40B4-BE49-F238E27FC236}">
                  <a16:creationId xmlns:a16="http://schemas.microsoft.com/office/drawing/2014/main" id="{556B529A-3AA5-DD46-B40B-CD1CA29033CC}"/>
                </a:ext>
              </a:extLst>
            </p:cNvPr>
            <p:cNvSpPr/>
            <p:nvPr/>
          </p:nvSpPr>
          <p:spPr>
            <a:xfrm>
              <a:off x="6679903" y="4429190"/>
              <a:ext cx="98334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4546A"/>
                  </a:solidFill>
                  <a:effectLst/>
                  <a:uLnTx/>
                  <a:uFillTx/>
                  <a:latin typeface="Cambria" panose="02040503050406030204" pitchFamily="18" charset="0"/>
                  <a:ea typeface="+mn-ea"/>
                  <a:cs typeface="+mn-cs"/>
                </a:rPr>
                <a:t>Logic Layer</a:t>
              </a:r>
              <a:endParaRPr kumimoji="0" lang="en-US" sz="1200" b="1"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grpSp>
      <p:grpSp>
        <p:nvGrpSpPr>
          <p:cNvPr id="7" name="Group 6">
            <a:extLst>
              <a:ext uri="{FF2B5EF4-FFF2-40B4-BE49-F238E27FC236}">
                <a16:creationId xmlns:a16="http://schemas.microsoft.com/office/drawing/2014/main" id="{8320FD2E-E135-9147-BCC6-9B1891732915}"/>
              </a:ext>
            </a:extLst>
          </p:cNvPr>
          <p:cNvGrpSpPr/>
          <p:nvPr/>
        </p:nvGrpSpPr>
        <p:grpSpPr>
          <a:xfrm>
            <a:off x="5868097" y="3768320"/>
            <a:ext cx="2133645" cy="686494"/>
            <a:chOff x="5868097" y="3768320"/>
            <a:chExt cx="2133645" cy="686494"/>
          </a:xfrm>
        </p:grpSpPr>
        <p:sp>
          <p:nvSpPr>
            <p:cNvPr id="108" name="Rounded Rectangle 45">
              <a:extLst>
                <a:ext uri="{FF2B5EF4-FFF2-40B4-BE49-F238E27FC236}">
                  <a16:creationId xmlns:a16="http://schemas.microsoft.com/office/drawing/2014/main" id="{F5EFDAE0-BAFF-604A-B5C8-339ACE6AED0A}"/>
                </a:ext>
              </a:extLst>
            </p:cNvPr>
            <p:cNvSpPr/>
            <p:nvPr/>
          </p:nvSpPr>
          <p:spPr>
            <a:xfrm>
              <a:off x="5868097" y="3845044"/>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09" name="Rounded Rectangle 45">
              <a:extLst>
                <a:ext uri="{FF2B5EF4-FFF2-40B4-BE49-F238E27FC236}">
                  <a16:creationId xmlns:a16="http://schemas.microsoft.com/office/drawing/2014/main" id="{21A327D4-4C19-5849-84E0-3C2B378B9ECE}"/>
                </a:ext>
              </a:extLst>
            </p:cNvPr>
            <p:cNvSpPr/>
            <p:nvPr/>
          </p:nvSpPr>
          <p:spPr>
            <a:xfrm>
              <a:off x="5946658" y="3930532"/>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0" name="Rounded Rectangle 45">
              <a:extLst>
                <a:ext uri="{FF2B5EF4-FFF2-40B4-BE49-F238E27FC236}">
                  <a16:creationId xmlns:a16="http://schemas.microsoft.com/office/drawing/2014/main" id="{871652C8-8E6F-814E-8C8D-CA4F6F7D1448}"/>
                </a:ext>
              </a:extLst>
            </p:cNvPr>
            <p:cNvSpPr/>
            <p:nvPr/>
          </p:nvSpPr>
          <p:spPr>
            <a:xfrm>
              <a:off x="6025218" y="4016020"/>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3" name="Rounded Rectangle 27">
              <a:extLst>
                <a:ext uri="{FF2B5EF4-FFF2-40B4-BE49-F238E27FC236}">
                  <a16:creationId xmlns:a16="http://schemas.microsoft.com/office/drawing/2014/main" id="{05065851-4D16-5F4A-9181-BA1537C144B0}"/>
                </a:ext>
              </a:extLst>
            </p:cNvPr>
            <p:cNvSpPr/>
            <p:nvPr/>
          </p:nvSpPr>
          <p:spPr>
            <a:xfrm>
              <a:off x="6913420" y="3768320"/>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6" name="Rounded Rectangle 27">
              <a:extLst>
                <a:ext uri="{FF2B5EF4-FFF2-40B4-BE49-F238E27FC236}">
                  <a16:creationId xmlns:a16="http://schemas.microsoft.com/office/drawing/2014/main" id="{C3EC9544-8DC4-D844-94BF-1D7AC50E48D4}"/>
                </a:ext>
              </a:extLst>
            </p:cNvPr>
            <p:cNvSpPr/>
            <p:nvPr/>
          </p:nvSpPr>
          <p:spPr>
            <a:xfrm>
              <a:off x="6991980" y="3853808"/>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18" name="Rounded Rectangle 27">
              <a:extLst>
                <a:ext uri="{FF2B5EF4-FFF2-40B4-BE49-F238E27FC236}">
                  <a16:creationId xmlns:a16="http://schemas.microsoft.com/office/drawing/2014/main" id="{640D2F2A-E82E-AB4D-A4FC-685AD5398955}"/>
                </a:ext>
              </a:extLst>
            </p:cNvPr>
            <p:cNvSpPr/>
            <p:nvPr/>
          </p:nvSpPr>
          <p:spPr>
            <a:xfrm>
              <a:off x="7070541" y="3939296"/>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rPr>
                <a:t>L1</a:t>
              </a:r>
              <a:endParaRPr kumimoji="0" lang="en-US" sz="700" b="1" i="0" u="none" strike="noStrike" kern="1200" cap="none" spc="0" normalizeH="0" baseline="0" noProof="0">
                <a:ln>
                  <a:noFill/>
                </a:ln>
                <a:solidFill>
                  <a:prstClr val="white">
                    <a:lumMod val="95000"/>
                  </a:prstClr>
                </a:solidFill>
                <a:effectLst/>
                <a:uLnTx/>
                <a:uFillTx/>
                <a:latin typeface="Cambria" panose="02040503050406030204" pitchFamily="18" charset="0"/>
                <a:ea typeface="+mn-ea"/>
                <a:cs typeface="+mn-cs"/>
              </a:endParaRPr>
            </a:p>
          </p:txBody>
        </p:sp>
        <p:sp>
          <p:nvSpPr>
            <p:cNvPr id="120" name="Rounded Rectangle 27">
              <a:extLst>
                <a:ext uri="{FF2B5EF4-FFF2-40B4-BE49-F238E27FC236}">
                  <a16:creationId xmlns:a16="http://schemas.microsoft.com/office/drawing/2014/main" id="{6F81F97E-E7B3-E342-AFB9-A6E3AA1BB672}"/>
                </a:ext>
              </a:extLst>
            </p:cNvPr>
            <p:cNvSpPr/>
            <p:nvPr/>
          </p:nvSpPr>
          <p:spPr>
            <a:xfrm>
              <a:off x="7149102" y="4024784"/>
              <a:ext cx="307393" cy="430030"/>
            </a:xfrm>
            <a:prstGeom prst="roundRect">
              <a:avLst/>
            </a:prstGeom>
            <a:solidFill>
              <a:schemeClr val="accent2">
                <a:lumMod val="75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L1</a:t>
              </a:r>
              <a:endParaRPr kumimoji="0" lang="en-US" sz="3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121" name="Rounded Rectangle 45">
              <a:extLst>
                <a:ext uri="{FF2B5EF4-FFF2-40B4-BE49-F238E27FC236}">
                  <a16:creationId xmlns:a16="http://schemas.microsoft.com/office/drawing/2014/main" id="{D2688CCB-287F-F54D-9829-63A6F5578818}"/>
                </a:ext>
              </a:extLst>
            </p:cNvPr>
            <p:cNvSpPr/>
            <p:nvPr/>
          </p:nvSpPr>
          <p:spPr>
            <a:xfrm>
              <a:off x="6103779" y="4101508"/>
              <a:ext cx="631432" cy="290833"/>
            </a:xfrm>
            <a:prstGeom prst="roundRect">
              <a:avLst/>
            </a:prstGeom>
            <a:solidFill>
              <a:schemeClr val="bg2">
                <a:lumMod val="50000"/>
              </a:schemeClr>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CPU</a:t>
              </a:r>
              <a:endParaRPr kumimoji="0" lang="en-US" sz="9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cxnSp>
          <p:nvCxnSpPr>
            <p:cNvPr id="124" name="Straight Arrow Connector 24">
              <a:extLst>
                <a:ext uri="{FF2B5EF4-FFF2-40B4-BE49-F238E27FC236}">
                  <a16:creationId xmlns:a16="http://schemas.microsoft.com/office/drawing/2014/main" id="{C7EBAC94-4EFB-3043-85AC-D4BD86AD8194}"/>
                </a:ext>
              </a:extLst>
            </p:cNvPr>
            <p:cNvCxnSpPr>
              <a:cxnSpLocks/>
            </p:cNvCxnSpPr>
            <p:nvPr/>
          </p:nvCxnSpPr>
          <p:spPr>
            <a:xfrm flipH="1">
              <a:off x="6550575" y="3983336"/>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26" name="Straight Arrow Connector 24">
              <a:extLst>
                <a:ext uri="{FF2B5EF4-FFF2-40B4-BE49-F238E27FC236}">
                  <a16:creationId xmlns:a16="http://schemas.microsoft.com/office/drawing/2014/main" id="{4519255E-746C-6D49-A776-8606C93584C8}"/>
                </a:ext>
              </a:extLst>
            </p:cNvPr>
            <p:cNvCxnSpPr>
              <a:cxnSpLocks/>
            </p:cNvCxnSpPr>
            <p:nvPr/>
          </p:nvCxnSpPr>
          <p:spPr>
            <a:xfrm flipH="1">
              <a:off x="6629135" y="4068823"/>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28" name="Straight Arrow Connector 24">
              <a:extLst>
                <a:ext uri="{FF2B5EF4-FFF2-40B4-BE49-F238E27FC236}">
                  <a16:creationId xmlns:a16="http://schemas.microsoft.com/office/drawing/2014/main" id="{DD38613C-203A-2843-B67D-258E4E549846}"/>
                </a:ext>
              </a:extLst>
            </p:cNvPr>
            <p:cNvCxnSpPr>
              <a:cxnSpLocks/>
            </p:cNvCxnSpPr>
            <p:nvPr/>
          </p:nvCxnSpPr>
          <p:spPr>
            <a:xfrm flipH="1">
              <a:off x="6707696" y="4154311"/>
              <a:ext cx="321916" cy="0"/>
            </a:xfrm>
            <a:prstGeom prst="straightConnector1">
              <a:avLst/>
            </a:prstGeom>
            <a:noFill/>
            <a:ln w="19050" cap="flat" cmpd="sng" algn="ctr">
              <a:solidFill>
                <a:srgbClr val="000000"/>
              </a:solidFill>
              <a:prstDash val="solid"/>
              <a:miter lim="800000"/>
              <a:headEnd type="triangle"/>
              <a:tailEnd type="triangle"/>
            </a:ln>
            <a:effectLst/>
          </p:spPr>
        </p:cxnSp>
        <p:cxnSp>
          <p:nvCxnSpPr>
            <p:cNvPr id="130" name="Straight Arrow Connector 24">
              <a:extLst>
                <a:ext uri="{FF2B5EF4-FFF2-40B4-BE49-F238E27FC236}">
                  <a16:creationId xmlns:a16="http://schemas.microsoft.com/office/drawing/2014/main" id="{B9A4E873-F2CD-7B4E-87DA-65A864EB7E5D}"/>
                </a:ext>
              </a:extLst>
            </p:cNvPr>
            <p:cNvCxnSpPr>
              <a:cxnSpLocks/>
            </p:cNvCxnSpPr>
            <p:nvPr/>
          </p:nvCxnSpPr>
          <p:spPr>
            <a:xfrm flipH="1">
              <a:off x="6786258" y="4239799"/>
              <a:ext cx="321915" cy="0"/>
            </a:xfrm>
            <a:prstGeom prst="straightConnector1">
              <a:avLst/>
            </a:prstGeom>
            <a:noFill/>
            <a:ln w="19050" cap="flat" cmpd="sng" algn="ctr">
              <a:solidFill>
                <a:srgbClr val="000000"/>
              </a:solidFill>
              <a:prstDash val="solid"/>
              <a:miter lim="800000"/>
              <a:headEnd type="triangle"/>
              <a:tailEnd type="triangle"/>
            </a:ln>
            <a:effectLst/>
          </p:spPr>
        </p:cxnSp>
        <p:sp>
          <p:nvSpPr>
            <p:cNvPr id="134" name="Left-Right Arrow 133">
              <a:extLst>
                <a:ext uri="{FF2B5EF4-FFF2-40B4-BE49-F238E27FC236}">
                  <a16:creationId xmlns:a16="http://schemas.microsoft.com/office/drawing/2014/main" id="{312ADADD-7334-7646-A635-0A2FDB127DED}"/>
                </a:ext>
              </a:extLst>
            </p:cNvPr>
            <p:cNvSpPr/>
            <p:nvPr/>
          </p:nvSpPr>
          <p:spPr>
            <a:xfrm>
              <a:off x="7456421" y="4026419"/>
              <a:ext cx="545321" cy="284237"/>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6" name="Rounded Rectangle 105">
            <a:extLst>
              <a:ext uri="{FF2B5EF4-FFF2-40B4-BE49-F238E27FC236}">
                <a16:creationId xmlns:a16="http://schemas.microsoft.com/office/drawing/2014/main" id="{FB640FC7-18F9-4B49-805B-525AF8ED8715}"/>
              </a:ext>
            </a:extLst>
          </p:cNvPr>
          <p:cNvSpPr/>
          <p:nvPr/>
        </p:nvSpPr>
        <p:spPr>
          <a:xfrm>
            <a:off x="8020585" y="360713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nvGrpSpPr>
          <p:cNvPr id="33" name="Group 32">
            <a:extLst>
              <a:ext uri="{FF2B5EF4-FFF2-40B4-BE49-F238E27FC236}">
                <a16:creationId xmlns:a16="http://schemas.microsoft.com/office/drawing/2014/main" id="{1ACEDCAD-DAEE-244E-AB40-F4DDDC87362E}"/>
              </a:ext>
            </a:extLst>
          </p:cNvPr>
          <p:cNvGrpSpPr/>
          <p:nvPr/>
        </p:nvGrpSpPr>
        <p:grpSpPr>
          <a:xfrm>
            <a:off x="8074810" y="1792716"/>
            <a:ext cx="1039800" cy="2817085"/>
            <a:chOff x="8057877" y="1792716"/>
            <a:chExt cx="1039800" cy="2817085"/>
          </a:xfrm>
        </p:grpSpPr>
        <p:grpSp>
          <p:nvGrpSpPr>
            <p:cNvPr id="32" name="Group 31">
              <a:extLst>
                <a:ext uri="{FF2B5EF4-FFF2-40B4-BE49-F238E27FC236}">
                  <a16:creationId xmlns:a16="http://schemas.microsoft.com/office/drawing/2014/main" id="{D8DC8B95-7830-6048-B19A-11DDFD2B31F9}"/>
                </a:ext>
              </a:extLst>
            </p:cNvPr>
            <p:cNvGrpSpPr/>
            <p:nvPr/>
          </p:nvGrpSpPr>
          <p:grpSpPr>
            <a:xfrm>
              <a:off x="8057877" y="3441462"/>
              <a:ext cx="981598" cy="1168339"/>
              <a:chOff x="8057877" y="3441462"/>
              <a:chExt cx="981598" cy="1168339"/>
            </a:xfrm>
          </p:grpSpPr>
          <p:sp>
            <p:nvSpPr>
              <p:cNvPr id="86" name="Rounded Rectangle 85">
                <a:extLst>
                  <a:ext uri="{FF2B5EF4-FFF2-40B4-BE49-F238E27FC236}">
                    <a16:creationId xmlns:a16="http://schemas.microsoft.com/office/drawing/2014/main" id="{C6F8A328-0561-624E-9B98-7730FF13AC98}"/>
                  </a:ext>
                </a:extLst>
              </p:cNvPr>
              <p:cNvSpPr/>
              <p:nvPr/>
            </p:nvSpPr>
            <p:spPr>
              <a:xfrm>
                <a:off x="8057877" y="3558043"/>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89" name="Rounded Rectangle 88">
                <a:extLst>
                  <a:ext uri="{FF2B5EF4-FFF2-40B4-BE49-F238E27FC236}">
                    <a16:creationId xmlns:a16="http://schemas.microsoft.com/office/drawing/2014/main" id="{7CE3A32A-F9CA-5243-9E72-6F079A6D74E7}"/>
                  </a:ext>
                </a:extLst>
              </p:cNvPr>
              <p:cNvSpPr/>
              <p:nvPr/>
            </p:nvSpPr>
            <p:spPr>
              <a:xfrm>
                <a:off x="8118091" y="3502280"/>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1" name="Rounded Rectangle 90">
                <a:extLst>
                  <a:ext uri="{FF2B5EF4-FFF2-40B4-BE49-F238E27FC236}">
                    <a16:creationId xmlns:a16="http://schemas.microsoft.com/office/drawing/2014/main" id="{05F1F48C-1BA0-A545-B7AC-2EBAE7EFD9F5}"/>
                  </a:ext>
                </a:extLst>
              </p:cNvPr>
              <p:cNvSpPr/>
              <p:nvPr/>
            </p:nvSpPr>
            <p:spPr>
              <a:xfrm>
                <a:off x="8177706" y="344146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grpSp>
          <p:nvGrpSpPr>
            <p:cNvPr id="95" name="Group 94">
              <a:extLst>
                <a:ext uri="{FF2B5EF4-FFF2-40B4-BE49-F238E27FC236}">
                  <a16:creationId xmlns:a16="http://schemas.microsoft.com/office/drawing/2014/main" id="{2B0C0116-3EFF-FD43-8DEB-F38DDB0B1E8F}"/>
                </a:ext>
              </a:extLst>
            </p:cNvPr>
            <p:cNvGrpSpPr/>
            <p:nvPr/>
          </p:nvGrpSpPr>
          <p:grpSpPr>
            <a:xfrm>
              <a:off x="8116079" y="1792716"/>
              <a:ext cx="981598" cy="1168339"/>
              <a:chOff x="8057877" y="3441462"/>
              <a:chExt cx="981598" cy="1168339"/>
            </a:xfrm>
          </p:grpSpPr>
          <p:sp>
            <p:nvSpPr>
              <p:cNvPr id="96" name="Rounded Rectangle 95">
                <a:extLst>
                  <a:ext uri="{FF2B5EF4-FFF2-40B4-BE49-F238E27FC236}">
                    <a16:creationId xmlns:a16="http://schemas.microsoft.com/office/drawing/2014/main" id="{BC2DFCFD-B560-7A49-87E8-BDC3724417AD}"/>
                  </a:ext>
                </a:extLst>
              </p:cNvPr>
              <p:cNvSpPr/>
              <p:nvPr/>
            </p:nvSpPr>
            <p:spPr>
              <a:xfrm>
                <a:off x="8057877" y="3558043"/>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7" name="Rounded Rectangle 96">
                <a:extLst>
                  <a:ext uri="{FF2B5EF4-FFF2-40B4-BE49-F238E27FC236}">
                    <a16:creationId xmlns:a16="http://schemas.microsoft.com/office/drawing/2014/main" id="{7101A4CF-42EC-6F4A-8B8E-C3BA608E61EB}"/>
                  </a:ext>
                </a:extLst>
              </p:cNvPr>
              <p:cNvSpPr/>
              <p:nvPr/>
            </p:nvSpPr>
            <p:spPr>
              <a:xfrm>
                <a:off x="8118091" y="3502280"/>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sp>
            <p:nvSpPr>
              <p:cNvPr id="98" name="Rounded Rectangle 97">
                <a:extLst>
                  <a:ext uri="{FF2B5EF4-FFF2-40B4-BE49-F238E27FC236}">
                    <a16:creationId xmlns:a16="http://schemas.microsoft.com/office/drawing/2014/main" id="{85DAF0CE-6416-E840-BB3E-F14102633101}"/>
                  </a:ext>
                </a:extLst>
              </p:cNvPr>
              <p:cNvSpPr/>
              <p:nvPr/>
            </p:nvSpPr>
            <p:spPr>
              <a:xfrm>
                <a:off x="8177706" y="3441462"/>
                <a:ext cx="861769" cy="1051758"/>
              </a:xfrm>
              <a:prstGeom prst="roundRect">
                <a:avLst/>
              </a:prstGeom>
              <a:solidFill>
                <a:schemeClr val="tx2"/>
              </a:solidFill>
              <a:ln w="63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rPr>
                  <a:t>DRAM</a:t>
                </a:r>
                <a:endParaRPr kumimoji="0" lang="en-US" sz="1100" b="1" i="0" u="none" strike="noStrike" kern="1200" cap="none" spc="0" normalizeH="0" baseline="0" noProof="0" dirty="0">
                  <a:ln>
                    <a:noFill/>
                  </a:ln>
                  <a:solidFill>
                    <a:prstClr val="white">
                      <a:lumMod val="95000"/>
                    </a:prstClr>
                  </a:solidFill>
                  <a:effectLst/>
                  <a:uLnTx/>
                  <a:uFillTx/>
                  <a:latin typeface="Cambria" panose="02040503050406030204" pitchFamily="18" charset="0"/>
                  <a:ea typeface="+mn-ea"/>
                  <a:cs typeface="+mn-cs"/>
                </a:endParaRPr>
              </a:p>
            </p:txBody>
          </p:sp>
        </p:grpSp>
      </p:grpSp>
    </p:spTree>
    <p:extLst>
      <p:ext uri="{BB962C8B-B14F-4D97-AF65-F5344CB8AC3E}">
        <p14:creationId xmlns:p14="http://schemas.microsoft.com/office/powerpoint/2010/main" val="387396098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F52-21F7-AF46-B0F3-D19534050154}"/>
              </a:ext>
            </a:extLst>
          </p:cNvPr>
          <p:cNvSpPr>
            <a:spLocks noGrp="1"/>
          </p:cNvSpPr>
          <p:nvPr>
            <p:ph type="title"/>
          </p:nvPr>
        </p:nvSpPr>
        <p:spPr/>
        <p:txBody>
          <a:bodyPr/>
          <a:lstStyle/>
          <a:p>
            <a:r>
              <a:rPr lang="en-US" dirty="0"/>
              <a:t>DAMOV is Open Source</a:t>
            </a:r>
          </a:p>
        </p:txBody>
      </p:sp>
      <p:sp>
        <p:nvSpPr>
          <p:cNvPr id="3" name="Content Placeholder 2">
            <a:extLst>
              <a:ext uri="{FF2B5EF4-FFF2-40B4-BE49-F238E27FC236}">
                <a16:creationId xmlns:a16="http://schemas.microsoft.com/office/drawing/2014/main" id="{A25CD795-C093-2B41-9221-BD1BC99E4EED}"/>
              </a:ext>
            </a:extLst>
          </p:cNvPr>
          <p:cNvSpPr>
            <a:spLocks noGrp="1"/>
          </p:cNvSpPr>
          <p:nvPr>
            <p:ph idx="1"/>
          </p:nvPr>
        </p:nvSpPr>
        <p:spPr/>
        <p:txBody>
          <a:bodyPr/>
          <a:lstStyle/>
          <a:p>
            <a:r>
              <a:rPr lang="en-US" dirty="0"/>
              <a:t>We open-source our </a:t>
            </a:r>
            <a:r>
              <a:rPr lang="en-US" dirty="0">
                <a:solidFill>
                  <a:srgbClr val="0000FF"/>
                </a:solidFill>
              </a:rPr>
              <a:t>benchmark suite </a:t>
            </a:r>
            <a:r>
              <a:rPr lang="en-US" dirty="0"/>
              <a:t>and our </a:t>
            </a:r>
            <a:r>
              <a:rPr lang="en-US" dirty="0">
                <a:solidFill>
                  <a:srgbClr val="0000FF"/>
                </a:solidFill>
              </a:rPr>
              <a:t>toolchain</a:t>
            </a:r>
          </a:p>
        </p:txBody>
      </p:sp>
      <p:grpSp>
        <p:nvGrpSpPr>
          <p:cNvPr id="4" name="Group 3">
            <a:extLst>
              <a:ext uri="{FF2B5EF4-FFF2-40B4-BE49-F238E27FC236}">
                <a16:creationId xmlns:a16="http://schemas.microsoft.com/office/drawing/2014/main" id="{9620267C-CBDE-EF46-B778-E8AC9B64AF61}"/>
              </a:ext>
            </a:extLst>
          </p:cNvPr>
          <p:cNvGrpSpPr/>
          <p:nvPr/>
        </p:nvGrpSpPr>
        <p:grpSpPr>
          <a:xfrm>
            <a:off x="145521" y="1554109"/>
            <a:ext cx="8852958" cy="4666132"/>
            <a:chOff x="252268" y="1152197"/>
            <a:chExt cx="8639464" cy="4553606"/>
          </a:xfrm>
        </p:grpSpPr>
        <p:pic>
          <p:nvPicPr>
            <p:cNvPr id="5" name="Picture 4">
              <a:extLst>
                <a:ext uri="{FF2B5EF4-FFF2-40B4-BE49-F238E27FC236}">
                  <a16:creationId xmlns:a16="http://schemas.microsoft.com/office/drawing/2014/main" id="{56E7B138-5B93-B148-9B77-BC0666989B57}"/>
                </a:ext>
              </a:extLst>
            </p:cNvPr>
            <p:cNvPicPr>
              <a:picLocks noChangeAspect="1"/>
            </p:cNvPicPr>
            <p:nvPr/>
          </p:nvPicPr>
          <p:blipFill rotWithShape="1">
            <a:blip r:embed="rId3"/>
            <a:srcRect t="1861" r="11807"/>
            <a:stretch/>
          </p:blipFill>
          <p:spPr>
            <a:xfrm>
              <a:off x="252268" y="1152197"/>
              <a:ext cx="8639464" cy="4553606"/>
            </a:xfrm>
            <a:prstGeom prst="rect">
              <a:avLst/>
            </a:prstGeom>
          </p:spPr>
        </p:pic>
        <p:sp>
          <p:nvSpPr>
            <p:cNvPr id="6" name="Rectangle 5">
              <a:extLst>
                <a:ext uri="{FF2B5EF4-FFF2-40B4-BE49-F238E27FC236}">
                  <a16:creationId xmlns:a16="http://schemas.microsoft.com/office/drawing/2014/main" id="{D16E0130-D316-5B42-B8E7-FBA54702DFD5}"/>
                </a:ext>
              </a:extLst>
            </p:cNvPr>
            <p:cNvSpPr/>
            <p:nvPr/>
          </p:nvSpPr>
          <p:spPr>
            <a:xfrm>
              <a:off x="1730215" y="1178805"/>
              <a:ext cx="35254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6B469FF-DDCA-1A40-9C48-E36AB90D6932}"/>
                </a:ext>
              </a:extLst>
            </p:cNvPr>
            <p:cNvSpPr/>
            <p:nvPr/>
          </p:nvSpPr>
          <p:spPr>
            <a:xfrm>
              <a:off x="309847" y="1152197"/>
              <a:ext cx="11339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026486B-DB2C-074C-A15F-0B6A8A0EC5B6}"/>
                </a:ext>
              </a:extLst>
            </p:cNvPr>
            <p:cNvSpPr/>
            <p:nvPr/>
          </p:nvSpPr>
          <p:spPr>
            <a:xfrm>
              <a:off x="7756546" y="1178805"/>
              <a:ext cx="1135186"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EFBBB3A6-560E-D24A-910C-DA01186D7D6A}"/>
              </a:ext>
            </a:extLst>
          </p:cNvPr>
          <p:cNvGrpSpPr/>
          <p:nvPr/>
        </p:nvGrpSpPr>
        <p:grpSpPr>
          <a:xfrm>
            <a:off x="-15699" y="2918762"/>
            <a:ext cx="2663466" cy="369332"/>
            <a:chOff x="-15699" y="2562311"/>
            <a:chExt cx="2663466" cy="369332"/>
          </a:xfrm>
        </p:grpSpPr>
        <p:sp>
          <p:nvSpPr>
            <p:cNvPr id="11" name="Rectangle 10">
              <a:extLst>
                <a:ext uri="{FF2B5EF4-FFF2-40B4-BE49-F238E27FC236}">
                  <a16:creationId xmlns:a16="http://schemas.microsoft.com/office/drawing/2014/main" id="{138CE2FB-8BEB-7A40-AEF9-7D16CD2E67B4}"/>
                </a:ext>
              </a:extLst>
            </p:cNvPr>
            <p:cNvSpPr/>
            <p:nvPr/>
          </p:nvSpPr>
          <p:spPr>
            <a:xfrm>
              <a:off x="-15699" y="2562311"/>
              <a:ext cx="140115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DAMOV-SIM</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2" name="Rounded Rectangle 11">
              <a:extLst>
                <a:ext uri="{FF2B5EF4-FFF2-40B4-BE49-F238E27FC236}">
                  <a16:creationId xmlns:a16="http://schemas.microsoft.com/office/drawing/2014/main" id="{43909CEA-9B18-FF48-85B4-2E540D3C24FA}"/>
                </a:ext>
              </a:extLst>
            </p:cNvPr>
            <p:cNvSpPr/>
            <p:nvPr/>
          </p:nvSpPr>
          <p:spPr>
            <a:xfrm>
              <a:off x="1385455" y="2615869"/>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1751DE1-1E78-D040-9898-61E9F03B7ADA}"/>
              </a:ext>
            </a:extLst>
          </p:cNvPr>
          <p:cNvGrpSpPr/>
          <p:nvPr/>
        </p:nvGrpSpPr>
        <p:grpSpPr>
          <a:xfrm>
            <a:off x="60292" y="3341652"/>
            <a:ext cx="2587475" cy="646331"/>
            <a:chOff x="60292" y="2985201"/>
            <a:chExt cx="2587475" cy="646331"/>
          </a:xfrm>
        </p:grpSpPr>
        <p:sp>
          <p:nvSpPr>
            <p:cNvPr id="14" name="Rectangle 13">
              <a:extLst>
                <a:ext uri="{FF2B5EF4-FFF2-40B4-BE49-F238E27FC236}">
                  <a16:creationId xmlns:a16="http://schemas.microsoft.com/office/drawing/2014/main" id="{E46B9D0C-08EC-E745-91A5-6CB7531E913F}"/>
                </a:ext>
              </a:extLst>
            </p:cNvPr>
            <p:cNvSpPr/>
            <p:nvPr/>
          </p:nvSpPr>
          <p:spPr>
            <a:xfrm>
              <a:off x="60292" y="2985201"/>
              <a:ext cx="140115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Benchmarks</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5" name="Rounded Rectangle 14">
              <a:extLst>
                <a:ext uri="{FF2B5EF4-FFF2-40B4-BE49-F238E27FC236}">
                  <a16:creationId xmlns:a16="http://schemas.microsoft.com/office/drawing/2014/main" id="{FACB314E-C336-3340-9731-B5B0B822CE99}"/>
                </a:ext>
              </a:extLst>
            </p:cNvPr>
            <p:cNvSpPr/>
            <p:nvPr/>
          </p:nvSpPr>
          <p:spPr>
            <a:xfrm>
              <a:off x="1385455" y="3070052"/>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2343729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AF52-21F7-AF46-B0F3-D19534050154}"/>
              </a:ext>
            </a:extLst>
          </p:cNvPr>
          <p:cNvSpPr>
            <a:spLocks noGrp="1"/>
          </p:cNvSpPr>
          <p:nvPr>
            <p:ph type="title"/>
          </p:nvPr>
        </p:nvSpPr>
        <p:spPr/>
        <p:txBody>
          <a:bodyPr/>
          <a:lstStyle/>
          <a:p>
            <a:r>
              <a:rPr lang="en-US" dirty="0"/>
              <a:t>DAMOV is Open Source</a:t>
            </a:r>
          </a:p>
        </p:txBody>
      </p:sp>
      <p:sp>
        <p:nvSpPr>
          <p:cNvPr id="3" name="Content Placeholder 2">
            <a:extLst>
              <a:ext uri="{FF2B5EF4-FFF2-40B4-BE49-F238E27FC236}">
                <a16:creationId xmlns:a16="http://schemas.microsoft.com/office/drawing/2014/main" id="{A25CD795-C093-2B41-9221-BD1BC99E4EED}"/>
              </a:ext>
            </a:extLst>
          </p:cNvPr>
          <p:cNvSpPr>
            <a:spLocks noGrp="1"/>
          </p:cNvSpPr>
          <p:nvPr>
            <p:ph idx="1"/>
          </p:nvPr>
        </p:nvSpPr>
        <p:spPr/>
        <p:txBody>
          <a:bodyPr/>
          <a:lstStyle/>
          <a:p>
            <a:r>
              <a:rPr lang="en-US" dirty="0"/>
              <a:t>We open-source our </a:t>
            </a:r>
            <a:r>
              <a:rPr lang="en-US" dirty="0">
                <a:solidFill>
                  <a:srgbClr val="0000FF"/>
                </a:solidFill>
              </a:rPr>
              <a:t>benchmark suite </a:t>
            </a:r>
            <a:r>
              <a:rPr lang="en-US" dirty="0"/>
              <a:t>and our </a:t>
            </a:r>
            <a:r>
              <a:rPr lang="en-US" dirty="0">
                <a:solidFill>
                  <a:srgbClr val="0000FF"/>
                </a:solidFill>
              </a:rPr>
              <a:t>toolchain</a:t>
            </a:r>
          </a:p>
        </p:txBody>
      </p:sp>
      <p:grpSp>
        <p:nvGrpSpPr>
          <p:cNvPr id="4" name="Group 3">
            <a:extLst>
              <a:ext uri="{FF2B5EF4-FFF2-40B4-BE49-F238E27FC236}">
                <a16:creationId xmlns:a16="http://schemas.microsoft.com/office/drawing/2014/main" id="{9620267C-CBDE-EF46-B778-E8AC9B64AF61}"/>
              </a:ext>
            </a:extLst>
          </p:cNvPr>
          <p:cNvGrpSpPr/>
          <p:nvPr/>
        </p:nvGrpSpPr>
        <p:grpSpPr>
          <a:xfrm>
            <a:off x="145521" y="1554109"/>
            <a:ext cx="8852958" cy="4666132"/>
            <a:chOff x="252268" y="1152197"/>
            <a:chExt cx="8639464" cy="4553606"/>
          </a:xfrm>
        </p:grpSpPr>
        <p:pic>
          <p:nvPicPr>
            <p:cNvPr id="5" name="Picture 4">
              <a:extLst>
                <a:ext uri="{FF2B5EF4-FFF2-40B4-BE49-F238E27FC236}">
                  <a16:creationId xmlns:a16="http://schemas.microsoft.com/office/drawing/2014/main" id="{56E7B138-5B93-B148-9B77-BC0666989B57}"/>
                </a:ext>
              </a:extLst>
            </p:cNvPr>
            <p:cNvPicPr>
              <a:picLocks noChangeAspect="1"/>
            </p:cNvPicPr>
            <p:nvPr/>
          </p:nvPicPr>
          <p:blipFill rotWithShape="1">
            <a:blip r:embed="rId3"/>
            <a:srcRect t="1861" r="11807"/>
            <a:stretch/>
          </p:blipFill>
          <p:spPr>
            <a:xfrm>
              <a:off x="252268" y="1152197"/>
              <a:ext cx="8639464" cy="4553606"/>
            </a:xfrm>
            <a:prstGeom prst="rect">
              <a:avLst/>
            </a:prstGeom>
          </p:spPr>
        </p:pic>
        <p:sp>
          <p:nvSpPr>
            <p:cNvPr id="6" name="Rectangle 5">
              <a:extLst>
                <a:ext uri="{FF2B5EF4-FFF2-40B4-BE49-F238E27FC236}">
                  <a16:creationId xmlns:a16="http://schemas.microsoft.com/office/drawing/2014/main" id="{D16E0130-D316-5B42-B8E7-FBA54702DFD5}"/>
                </a:ext>
              </a:extLst>
            </p:cNvPr>
            <p:cNvSpPr/>
            <p:nvPr/>
          </p:nvSpPr>
          <p:spPr>
            <a:xfrm>
              <a:off x="1730215" y="1178805"/>
              <a:ext cx="35254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56B469FF-DDCA-1A40-9C48-E36AB90D6932}"/>
                </a:ext>
              </a:extLst>
            </p:cNvPr>
            <p:cNvSpPr/>
            <p:nvPr/>
          </p:nvSpPr>
          <p:spPr>
            <a:xfrm>
              <a:off x="309847" y="1152197"/>
              <a:ext cx="113390"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026486B-DB2C-074C-A15F-0B6A8A0EC5B6}"/>
                </a:ext>
              </a:extLst>
            </p:cNvPr>
            <p:cNvSpPr/>
            <p:nvPr/>
          </p:nvSpPr>
          <p:spPr>
            <a:xfrm>
              <a:off x="7756546" y="1178805"/>
              <a:ext cx="1135186" cy="176270"/>
            </a:xfrm>
            <a:prstGeom prst="rect">
              <a:avLst/>
            </a:prstGeom>
            <a:solidFill>
              <a:srgbClr val="FAFB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oup 9">
            <a:extLst>
              <a:ext uri="{FF2B5EF4-FFF2-40B4-BE49-F238E27FC236}">
                <a16:creationId xmlns:a16="http://schemas.microsoft.com/office/drawing/2014/main" id="{EFBBB3A6-560E-D24A-910C-DA01186D7D6A}"/>
              </a:ext>
            </a:extLst>
          </p:cNvPr>
          <p:cNvGrpSpPr/>
          <p:nvPr/>
        </p:nvGrpSpPr>
        <p:grpSpPr>
          <a:xfrm>
            <a:off x="-15699" y="2918762"/>
            <a:ext cx="2663466" cy="369332"/>
            <a:chOff x="-15699" y="2562311"/>
            <a:chExt cx="2663466" cy="369332"/>
          </a:xfrm>
        </p:grpSpPr>
        <p:sp>
          <p:nvSpPr>
            <p:cNvPr id="11" name="Rectangle 10">
              <a:extLst>
                <a:ext uri="{FF2B5EF4-FFF2-40B4-BE49-F238E27FC236}">
                  <a16:creationId xmlns:a16="http://schemas.microsoft.com/office/drawing/2014/main" id="{138CE2FB-8BEB-7A40-AEF9-7D16CD2E67B4}"/>
                </a:ext>
              </a:extLst>
            </p:cNvPr>
            <p:cNvSpPr/>
            <p:nvPr/>
          </p:nvSpPr>
          <p:spPr>
            <a:xfrm>
              <a:off x="-15699" y="2562311"/>
              <a:ext cx="140115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DAMOV-SIM</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2" name="Rounded Rectangle 11">
              <a:extLst>
                <a:ext uri="{FF2B5EF4-FFF2-40B4-BE49-F238E27FC236}">
                  <a16:creationId xmlns:a16="http://schemas.microsoft.com/office/drawing/2014/main" id="{43909CEA-9B18-FF48-85B4-2E540D3C24FA}"/>
                </a:ext>
              </a:extLst>
            </p:cNvPr>
            <p:cNvSpPr/>
            <p:nvPr/>
          </p:nvSpPr>
          <p:spPr>
            <a:xfrm>
              <a:off x="1385455" y="2615869"/>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11751DE1-1E78-D040-9898-61E9F03B7ADA}"/>
              </a:ext>
            </a:extLst>
          </p:cNvPr>
          <p:cNvGrpSpPr/>
          <p:nvPr/>
        </p:nvGrpSpPr>
        <p:grpSpPr>
          <a:xfrm>
            <a:off x="60292" y="3341652"/>
            <a:ext cx="2587475" cy="646331"/>
            <a:chOff x="60292" y="2985201"/>
            <a:chExt cx="2587475" cy="646331"/>
          </a:xfrm>
        </p:grpSpPr>
        <p:sp>
          <p:nvSpPr>
            <p:cNvPr id="14" name="Rectangle 13">
              <a:extLst>
                <a:ext uri="{FF2B5EF4-FFF2-40B4-BE49-F238E27FC236}">
                  <a16:creationId xmlns:a16="http://schemas.microsoft.com/office/drawing/2014/main" id="{E46B9D0C-08EC-E745-91A5-6CB7531E913F}"/>
                </a:ext>
              </a:extLst>
            </p:cNvPr>
            <p:cNvSpPr/>
            <p:nvPr/>
          </p:nvSpPr>
          <p:spPr>
            <a:xfrm>
              <a:off x="60292" y="2985201"/>
              <a:ext cx="140115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DAMOV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mbria" panose="02040503050406030204" pitchFamily="18" charset="0"/>
                  <a:ea typeface="ＭＳ Ｐゴシック" panose="020B0600070205080204" pitchFamily="34" charset="-128"/>
                  <a:cs typeface="+mn-cs"/>
                </a:rPr>
                <a:t>Benchmarks</a:t>
              </a:r>
              <a:endParaRPr kumimoji="0" lang="en-US" sz="1800" b="0" i="0" u="none" strike="noStrike" kern="1200" cap="none" spc="0" normalizeH="0" baseline="0" noProof="0" dirty="0">
                <a:ln>
                  <a:noFill/>
                </a:ln>
                <a:solidFill>
                  <a:srgbClr val="FF0000"/>
                </a:solidFill>
                <a:effectLst/>
                <a:uLnTx/>
                <a:uFillTx/>
                <a:latin typeface="Calibri" panose="020F0502020204030204"/>
                <a:ea typeface="ＭＳ Ｐゴシック" panose="020B0600070205080204" pitchFamily="34" charset="-128"/>
                <a:cs typeface="+mn-cs"/>
              </a:endParaRPr>
            </a:p>
          </p:txBody>
        </p:sp>
        <p:sp>
          <p:nvSpPr>
            <p:cNvPr id="15" name="Rounded Rectangle 14">
              <a:extLst>
                <a:ext uri="{FF2B5EF4-FFF2-40B4-BE49-F238E27FC236}">
                  <a16:creationId xmlns:a16="http://schemas.microsoft.com/office/drawing/2014/main" id="{FACB314E-C336-3340-9731-B5B0B822CE99}"/>
                </a:ext>
              </a:extLst>
            </p:cNvPr>
            <p:cNvSpPr/>
            <p:nvPr/>
          </p:nvSpPr>
          <p:spPr>
            <a:xfrm>
              <a:off x="1385455" y="3070052"/>
              <a:ext cx="1262312" cy="262217"/>
            </a:xfrm>
            <a:prstGeom prst="roundRect">
              <a:avLst/>
            </a:prstGeom>
            <a:solidFill>
              <a:srgbClr val="FF0000">
                <a:alpha val="9804"/>
              </a:srgbClr>
            </a:solid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Rectangle 16">
            <a:extLst>
              <a:ext uri="{FF2B5EF4-FFF2-40B4-BE49-F238E27FC236}">
                <a16:creationId xmlns:a16="http://schemas.microsoft.com/office/drawing/2014/main" id="{CF4B9F11-828E-3D4A-A8C5-18AF04EEB038}"/>
              </a:ext>
            </a:extLst>
          </p:cNvPr>
          <p:cNvSpPr/>
          <p:nvPr/>
        </p:nvSpPr>
        <p:spPr>
          <a:xfrm>
            <a:off x="-15699" y="2780928"/>
            <a:ext cx="9167549" cy="1082348"/>
          </a:xfrm>
          <a:prstGeom prst="rect">
            <a:avLst/>
          </a:prstGeom>
          <a:solidFill>
            <a:srgbClr val="77BF6F"/>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500"/>
              </a:spcBef>
              <a:spcAft>
                <a:spcPts val="500"/>
              </a:spcAft>
              <a:buClrTx/>
              <a:buSzTx/>
              <a:buFontTx/>
              <a:buNone/>
              <a:tabLst/>
              <a:defRPr/>
            </a:pPr>
            <a:r>
              <a:rPr kumimoji="0" lang="en-US" sz="2800" b="1" i="0" u="none" strike="noStrike" kern="1200" cap="none" spc="0" normalizeH="0" baseline="0" noProof="0" dirty="0">
                <a:ln>
                  <a:noFill/>
                </a:ln>
                <a:solidFill>
                  <a:srgbClr val="F8E702"/>
                </a:solidFill>
                <a:effectLst/>
                <a:uLnTx/>
                <a:uFillTx/>
                <a:latin typeface="Cambria" panose="02040503050406030204" pitchFamily="18" charset="0"/>
                <a:ea typeface="+mn-ea"/>
                <a:cs typeface="+mn-cs"/>
              </a:rPr>
              <a:t>Get DAMOV at:</a:t>
            </a:r>
            <a:r>
              <a:rPr kumimoji="0" lang="en-US" sz="2800" b="1" i="0" u="none" strike="noStrike" kern="1200" cap="none" spc="0" normalizeH="0" baseline="0" noProof="0" dirty="0">
                <a:ln>
                  <a:noFill/>
                </a:ln>
                <a:solidFill>
                  <a:srgbClr val="FFFF00"/>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500"/>
              </a:spcBef>
              <a:spcAft>
                <a:spcPts val="5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hlinkClick r:id="rId4"/>
              </a:rPr>
              <a:t>https://github.com/CMU-SAFARI/DAMOV</a:t>
            </a:r>
            <a:r>
              <a:rPr kumimoji="0" lang="en-US" sz="2800" b="1" i="0" u="none" strike="noStrike" kern="1200" cap="none" spc="0" normalizeH="0" baseline="0" noProof="0" dirty="0">
                <a:ln>
                  <a:noFill/>
                </a:ln>
                <a:solidFill>
                  <a:srgbClr val="FFFFFF"/>
                </a:solidFill>
                <a:effectLst/>
                <a:uLnTx/>
                <a:uFillTx/>
                <a:latin typeface="Cambria" panose="02040503050406030204" pitchFamily="18" charset="0"/>
                <a:ea typeface="+mn-ea"/>
                <a:cs typeface="+mn-cs"/>
              </a:rPr>
              <a:t> </a:t>
            </a:r>
          </a:p>
        </p:txBody>
      </p:sp>
    </p:spTree>
    <p:extLst>
      <p:ext uri="{BB962C8B-B14F-4D97-AF65-F5344CB8AC3E}">
        <p14:creationId xmlns:p14="http://schemas.microsoft.com/office/powerpoint/2010/main" val="272433660"/>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a:xfrm>
            <a:off x="228600" y="152400"/>
            <a:ext cx="8915400" cy="1066800"/>
          </a:xfrm>
        </p:spPr>
        <p:txBody>
          <a:bodyPr/>
          <a:lstStyle/>
          <a:p>
            <a:r>
              <a:rPr lang="en-US" sz="3100" dirty="0"/>
              <a:t>More on DAMOV Analysis Methodology &amp; Workloads</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https://www.youtube.com/watch?v=GWideVyo0nM&amp;list=PL5Q2soXY2Zi_tOTAYm--dYByNPL7JhwR9&amp;index=3</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1522E1A7-90CA-BD4A-96D7-2BBC406FEC9F}"/>
              </a:ext>
            </a:extLst>
          </p:cNvPr>
          <p:cNvPicPr>
            <a:picLocks noChangeAspect="1"/>
          </p:cNvPicPr>
          <p:nvPr/>
        </p:nvPicPr>
        <p:blipFill>
          <a:blip r:embed="rId3"/>
          <a:stretch>
            <a:fillRect/>
          </a:stretch>
        </p:blipFill>
        <p:spPr>
          <a:xfrm>
            <a:off x="395536" y="924198"/>
            <a:ext cx="8065702" cy="5529138"/>
          </a:xfrm>
          <a:prstGeom prst="rect">
            <a:avLst/>
          </a:prstGeom>
        </p:spPr>
      </p:pic>
      <p:pic>
        <p:nvPicPr>
          <p:cNvPr id="6" name="Picture 5" descr="safari.png">
            <a:extLst>
              <a:ext uri="{FF2B5EF4-FFF2-40B4-BE49-F238E27FC236}">
                <a16:creationId xmlns:a16="http://schemas.microsoft.com/office/drawing/2014/main" id="{22937E87-7A7A-0799-8D1C-BF10E4D76873}"/>
              </a:ext>
            </a:extLst>
          </p:cNvPr>
          <p:cNvPicPr>
            <a:picLocks noChangeAspect="1"/>
          </p:cNvPicPr>
          <p:nvPr/>
        </p:nvPicPr>
        <p:blipFill>
          <a:blip r:embed="rId4"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2729616113"/>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B247-8B3E-024A-9717-C4ABA7B35A1E}"/>
              </a:ext>
            </a:extLst>
          </p:cNvPr>
          <p:cNvSpPr>
            <a:spLocks noGrp="1"/>
          </p:cNvSpPr>
          <p:nvPr>
            <p:ph type="title"/>
          </p:nvPr>
        </p:nvSpPr>
        <p:spPr>
          <a:xfrm>
            <a:off x="228600" y="152400"/>
            <a:ext cx="8915400" cy="1066800"/>
          </a:xfrm>
        </p:spPr>
        <p:txBody>
          <a:bodyPr/>
          <a:lstStyle/>
          <a:p>
            <a:r>
              <a:rPr lang="en-US" dirty="0"/>
              <a:t>More on DAMOV Methods &amp; Benchmarks</a:t>
            </a:r>
          </a:p>
        </p:txBody>
      </p:sp>
      <p:sp>
        <p:nvSpPr>
          <p:cNvPr id="3" name="Content Placeholder 2">
            <a:extLst>
              <a:ext uri="{FF2B5EF4-FFF2-40B4-BE49-F238E27FC236}">
                <a16:creationId xmlns:a16="http://schemas.microsoft.com/office/drawing/2014/main" id="{14C9A10E-D91C-A242-904A-DBA5990779A0}"/>
              </a:ext>
            </a:extLst>
          </p:cNvPr>
          <p:cNvSpPr>
            <a:spLocks noGrp="1"/>
          </p:cNvSpPr>
          <p:nvPr>
            <p:ph idx="1"/>
          </p:nvPr>
        </p:nvSpPr>
        <p:spPr>
          <a:xfrm>
            <a:off x="228600" y="980728"/>
            <a:ext cx="8610600" cy="5195664"/>
          </a:xfrm>
        </p:spPr>
        <p:txBody>
          <a:bodyPr/>
          <a:lstStyle/>
          <a:p>
            <a:r>
              <a:rPr lang="en-US" sz="1650" dirty="0"/>
              <a:t>Geraldo F. Oliveira, Juan Gomez-Luna, Lois </a:t>
            </a:r>
            <a:r>
              <a:rPr lang="en-US" sz="1650" dirty="0" err="1"/>
              <a:t>Orosa</a:t>
            </a:r>
            <a:r>
              <a:rPr lang="en-US" sz="1650" dirty="0"/>
              <a:t>, </a:t>
            </a:r>
            <a:r>
              <a:rPr lang="en-US" sz="1650" dirty="0" err="1"/>
              <a:t>Saugata</a:t>
            </a:r>
            <a:r>
              <a:rPr lang="en-US" sz="1650" dirty="0"/>
              <a:t> Ghose, Nandita Vijaykumar, Ivan </a:t>
            </a:r>
            <a:r>
              <a:rPr lang="en-US" sz="1650" dirty="0" err="1"/>
              <a:t>fernandez</a:t>
            </a:r>
            <a:r>
              <a:rPr lang="en-US" sz="1650" dirty="0"/>
              <a:t>, Mohammad </a:t>
            </a:r>
            <a:r>
              <a:rPr lang="en-US" sz="1650" dirty="0" err="1"/>
              <a:t>Sadrosadati</a:t>
            </a:r>
            <a:r>
              <a:rPr lang="en-US" sz="1650" dirty="0"/>
              <a:t>, and Onur Mutlu,</a:t>
            </a:r>
            <a:br>
              <a:rPr lang="en-US" sz="1650" dirty="0"/>
            </a:br>
            <a:r>
              <a:rPr lang="en-US" sz="1650" b="1" dirty="0">
                <a:solidFill>
                  <a:srgbClr val="0000FF"/>
                </a:solidFill>
                <a:hlinkClick r:id="rId2">
                  <a:extLst>
                    <a:ext uri="{A12FA001-AC4F-418D-AE19-62706E023703}">
                      <ahyp:hlinkClr xmlns:ahyp="http://schemas.microsoft.com/office/drawing/2018/hyperlinkcolor" val="tx"/>
                    </a:ext>
                  </a:extLst>
                </a:hlinkClick>
              </a:rPr>
              <a:t>"DAMOV: A New Methodology and Benchmark Suite for Evaluating Data Movement Bottlenecks"</a:t>
            </a:r>
            <a:br>
              <a:rPr lang="en-US" sz="1650" dirty="0">
                <a:solidFill>
                  <a:srgbClr val="0000FF"/>
                </a:solidFill>
              </a:rPr>
            </a:br>
            <a:r>
              <a:rPr lang="en-US" sz="1650" b="1" i="1" dirty="0">
                <a:hlinkClick r:id="rId3"/>
              </a:rPr>
              <a:t>IEEE Access</a:t>
            </a:r>
            <a:r>
              <a:rPr lang="en-US" sz="1650" dirty="0"/>
              <a:t>, 8 September 2021.</a:t>
            </a:r>
            <a:br>
              <a:rPr lang="en-US" sz="1650" dirty="0"/>
            </a:br>
            <a:r>
              <a:rPr lang="en-US" sz="1650" i="1" dirty="0"/>
              <a:t>Preprint in </a:t>
            </a:r>
            <a:r>
              <a:rPr lang="en-US" sz="1650" b="1" i="1" dirty="0">
                <a:hlinkClick r:id="rId4"/>
              </a:rPr>
              <a:t>arXiv</a:t>
            </a:r>
            <a:r>
              <a:rPr lang="en-US" sz="1650" dirty="0"/>
              <a:t>, 8 May 2021.</a:t>
            </a:r>
            <a:br>
              <a:rPr lang="en-US" sz="1650" dirty="0"/>
            </a:br>
            <a:r>
              <a:rPr lang="en-US" sz="1650" dirty="0"/>
              <a:t>[</a:t>
            </a:r>
            <a:r>
              <a:rPr lang="en-US" sz="1650" dirty="0">
                <a:hlinkClick r:id="rId5"/>
              </a:rPr>
              <a:t>arXiv preprint</a:t>
            </a:r>
            <a:r>
              <a:rPr lang="en-US" sz="1650" dirty="0"/>
              <a:t>]</a:t>
            </a:r>
            <a:br>
              <a:rPr lang="en-US" sz="1650" dirty="0"/>
            </a:br>
            <a:r>
              <a:rPr lang="en-US" sz="1650" dirty="0"/>
              <a:t>[</a:t>
            </a:r>
            <a:r>
              <a:rPr lang="en-US" sz="1650" dirty="0">
                <a:hlinkClick r:id="rId3"/>
              </a:rPr>
              <a:t>IEEE Access version</a:t>
            </a:r>
            <a:r>
              <a:rPr lang="en-US" sz="1650" dirty="0"/>
              <a:t>]</a:t>
            </a:r>
            <a:br>
              <a:rPr lang="en-US" sz="1650" dirty="0"/>
            </a:br>
            <a:r>
              <a:rPr lang="en-US" sz="1650" dirty="0"/>
              <a:t>[</a:t>
            </a:r>
            <a:r>
              <a:rPr lang="en-US" sz="1650" dirty="0">
                <a:hlinkClick r:id="rId6"/>
              </a:rPr>
              <a:t>DAMOV Suite and Simulator Source Code</a:t>
            </a:r>
            <a:r>
              <a:rPr lang="en-US" sz="1650" dirty="0"/>
              <a:t>]</a:t>
            </a:r>
            <a:br>
              <a:rPr lang="en-US" sz="1650" dirty="0"/>
            </a:br>
            <a:r>
              <a:rPr lang="en-US" sz="1650" dirty="0"/>
              <a:t>[</a:t>
            </a:r>
            <a:r>
              <a:rPr lang="en-US" sz="1650" dirty="0">
                <a:hlinkClick r:id="rId7"/>
              </a:rPr>
              <a:t>SAFARI Live Seminar Video</a:t>
            </a:r>
            <a:r>
              <a:rPr lang="en-US" sz="1650" dirty="0"/>
              <a:t> (2 </a:t>
            </a:r>
            <a:r>
              <a:rPr lang="en-US" sz="1650" dirty="0" err="1"/>
              <a:t>hrs</a:t>
            </a:r>
            <a:r>
              <a:rPr lang="en-US" sz="1650" dirty="0"/>
              <a:t> 40 mins)]</a:t>
            </a:r>
            <a:br>
              <a:rPr lang="en-US" sz="1650" dirty="0"/>
            </a:br>
            <a:r>
              <a:rPr lang="en-US" sz="1650" dirty="0"/>
              <a:t>[</a:t>
            </a:r>
            <a:r>
              <a:rPr lang="en-US" sz="1650" dirty="0">
                <a:hlinkClick r:id="rId8"/>
              </a:rPr>
              <a:t>Short Talk Video</a:t>
            </a:r>
            <a:r>
              <a:rPr lang="en-US" sz="1650" dirty="0"/>
              <a:t> (21 minutes)]</a:t>
            </a:r>
          </a:p>
          <a:p>
            <a:pPr marL="0" indent="0">
              <a:buNone/>
            </a:pPr>
            <a:br>
              <a:rPr lang="en-US" sz="1650" dirty="0"/>
            </a:br>
            <a:br>
              <a:rPr lang="en-US" sz="1650" dirty="0"/>
            </a:br>
            <a:endParaRPr lang="en-US" sz="1650" dirty="0"/>
          </a:p>
        </p:txBody>
      </p:sp>
      <p:sp>
        <p:nvSpPr>
          <p:cNvPr id="4" name="Slide Number Placeholder 3">
            <a:extLst>
              <a:ext uri="{FF2B5EF4-FFF2-40B4-BE49-F238E27FC236}">
                <a16:creationId xmlns:a16="http://schemas.microsoft.com/office/drawing/2014/main" id="{52DD8C28-F3C5-4847-B73F-7269464021F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60798F91-C924-1941-860B-F0C51011C7CB}"/>
              </a:ext>
            </a:extLst>
          </p:cNvPr>
          <p:cNvPicPr>
            <a:picLocks noChangeAspect="1"/>
          </p:cNvPicPr>
          <p:nvPr/>
        </p:nvPicPr>
        <p:blipFill>
          <a:blip r:embed="rId9"/>
          <a:stretch>
            <a:fillRect/>
          </a:stretch>
        </p:blipFill>
        <p:spPr>
          <a:xfrm>
            <a:off x="1631950" y="4135438"/>
            <a:ext cx="5803900" cy="2565400"/>
          </a:xfrm>
          <a:prstGeom prst="rect">
            <a:avLst/>
          </a:prstGeom>
        </p:spPr>
      </p:pic>
    </p:spTree>
    <p:extLst>
      <p:ext uri="{BB962C8B-B14F-4D97-AF65-F5344CB8AC3E}">
        <p14:creationId xmlns:p14="http://schemas.microsoft.com/office/powerpoint/2010/main" val="2805238901"/>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CAB29-0C2D-B5D5-B99A-469E0F160CB7}"/>
              </a:ext>
            </a:extLst>
          </p:cNvPr>
          <p:cNvSpPr>
            <a:spLocks noGrp="1"/>
          </p:cNvSpPr>
          <p:nvPr>
            <p:ph type="title"/>
          </p:nvPr>
        </p:nvSpPr>
        <p:spPr/>
        <p:txBody>
          <a:bodyPr/>
          <a:lstStyle/>
          <a:p>
            <a:r>
              <a:rPr lang="en-US" sz="3600" dirty="0"/>
              <a:t>Research Tools PNM: Samsung HBM-PIM</a:t>
            </a:r>
          </a:p>
        </p:txBody>
      </p:sp>
      <p:pic>
        <p:nvPicPr>
          <p:cNvPr id="6" name="Content Placeholder 5">
            <a:extLst>
              <a:ext uri="{FF2B5EF4-FFF2-40B4-BE49-F238E27FC236}">
                <a16:creationId xmlns:a16="http://schemas.microsoft.com/office/drawing/2014/main" id="{C9E9608D-23DF-0908-7571-0EF752E4729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986"/>
          <a:stretch/>
        </p:blipFill>
        <p:spPr>
          <a:xfrm>
            <a:off x="228600" y="1591892"/>
            <a:ext cx="8610600" cy="4974794"/>
          </a:xfrm>
        </p:spPr>
      </p:pic>
      <p:sp>
        <p:nvSpPr>
          <p:cNvPr id="4" name="Slide Number Placeholder 3">
            <a:extLst>
              <a:ext uri="{FF2B5EF4-FFF2-40B4-BE49-F238E27FC236}">
                <a16:creationId xmlns:a16="http://schemas.microsoft.com/office/drawing/2014/main" id="{BF610BB8-0469-14F5-CFA9-47BB66CBC2DD}"/>
              </a:ext>
            </a:extLst>
          </p:cNvPr>
          <p:cNvSpPr>
            <a:spLocks noGrp="1"/>
          </p:cNvSpPr>
          <p:nvPr>
            <p:ph type="sldNum" sz="quarter" idx="11"/>
          </p:nvPr>
        </p:nvSpPr>
        <p:spPr/>
        <p:txBody>
          <a:bodyPr/>
          <a:lstStyle/>
          <a:p>
            <a:pPr>
              <a:defRPr/>
            </a:pPr>
            <a:fld id="{696CF17A-3047-224B-BC46-DD606BE3B229}" type="slidenum">
              <a:rPr lang="en-US" altLang="en-US" smtClean="0"/>
              <a:pPr>
                <a:defRPr/>
              </a:pPr>
              <a:t>87</a:t>
            </a:fld>
            <a:endParaRPr lang="en-US" altLang="en-US"/>
          </a:p>
        </p:txBody>
      </p:sp>
      <p:sp>
        <p:nvSpPr>
          <p:cNvPr id="8" name="TextBox 7">
            <a:extLst>
              <a:ext uri="{FF2B5EF4-FFF2-40B4-BE49-F238E27FC236}">
                <a16:creationId xmlns:a16="http://schemas.microsoft.com/office/drawing/2014/main" id="{E6C0F00D-12AB-74BE-F976-1A1338B7F1CE}"/>
              </a:ext>
            </a:extLst>
          </p:cNvPr>
          <p:cNvSpPr txBox="1"/>
          <p:nvPr/>
        </p:nvSpPr>
        <p:spPr>
          <a:xfrm>
            <a:off x="0" y="1052736"/>
            <a:ext cx="9144000" cy="369332"/>
          </a:xfrm>
          <a:prstGeom prst="rect">
            <a:avLst/>
          </a:prstGeom>
          <a:noFill/>
        </p:spPr>
        <p:txBody>
          <a:bodyPr wrap="square">
            <a:spAutoFit/>
          </a:bodyPr>
          <a:lstStyle/>
          <a:p>
            <a:pPr algn="ctr"/>
            <a:r>
              <a:rPr lang="en-US" b="1" dirty="0">
                <a:solidFill>
                  <a:srgbClr val="0000FF"/>
                </a:solidFill>
                <a:hlinkClick r:id="rId4">
                  <a:extLst>
                    <a:ext uri="{A12FA001-AC4F-418D-AE19-62706E023703}">
                      <ahyp:hlinkClr xmlns:ahyp="http://schemas.microsoft.com/office/drawing/2018/hyperlinkcolor" val="tx"/>
                    </a:ext>
                  </a:extLst>
                </a:hlinkClick>
              </a:rPr>
              <a:t>https://github.com/SAITPublic/PIMSimulator</a:t>
            </a:r>
            <a:r>
              <a:rPr lang="en-US" b="1" dirty="0">
                <a:solidFill>
                  <a:srgbClr val="0000FF"/>
                </a:solidFill>
              </a:rPr>
              <a:t> </a:t>
            </a:r>
          </a:p>
        </p:txBody>
      </p:sp>
    </p:spTree>
    <p:extLst>
      <p:ext uri="{BB962C8B-B14F-4D97-AF65-F5344CB8AC3E}">
        <p14:creationId xmlns:p14="http://schemas.microsoft.com/office/powerpoint/2010/main" val="3018570547"/>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CAB29-0C2D-B5D5-B99A-469E0F160CB7}"/>
              </a:ext>
            </a:extLst>
          </p:cNvPr>
          <p:cNvSpPr>
            <a:spLocks noGrp="1"/>
          </p:cNvSpPr>
          <p:nvPr>
            <p:ph type="title"/>
          </p:nvPr>
        </p:nvSpPr>
        <p:spPr/>
        <p:txBody>
          <a:bodyPr/>
          <a:lstStyle/>
          <a:p>
            <a:r>
              <a:rPr lang="en-US" sz="3600" dirty="0"/>
              <a:t>Research Tools PNM: UPMEM PIM (I)</a:t>
            </a:r>
          </a:p>
        </p:txBody>
      </p:sp>
      <p:sp>
        <p:nvSpPr>
          <p:cNvPr id="4" name="Slide Number Placeholder 3">
            <a:extLst>
              <a:ext uri="{FF2B5EF4-FFF2-40B4-BE49-F238E27FC236}">
                <a16:creationId xmlns:a16="http://schemas.microsoft.com/office/drawing/2014/main" id="{BF610BB8-0469-14F5-CFA9-47BB66CBC2DD}"/>
              </a:ext>
            </a:extLst>
          </p:cNvPr>
          <p:cNvSpPr>
            <a:spLocks noGrp="1"/>
          </p:cNvSpPr>
          <p:nvPr>
            <p:ph type="sldNum" sz="quarter" idx="11"/>
          </p:nvPr>
        </p:nvSpPr>
        <p:spPr/>
        <p:txBody>
          <a:bodyPr/>
          <a:lstStyle/>
          <a:p>
            <a:pPr>
              <a:defRPr/>
            </a:pPr>
            <a:fld id="{696CF17A-3047-224B-BC46-DD606BE3B229}" type="slidenum">
              <a:rPr lang="en-US" altLang="en-US" smtClean="0"/>
              <a:pPr>
                <a:defRPr/>
              </a:pPr>
              <a:t>88</a:t>
            </a:fld>
            <a:endParaRPr lang="en-US" altLang="en-US"/>
          </a:p>
        </p:txBody>
      </p:sp>
      <p:sp>
        <p:nvSpPr>
          <p:cNvPr id="8" name="TextBox 7">
            <a:extLst>
              <a:ext uri="{FF2B5EF4-FFF2-40B4-BE49-F238E27FC236}">
                <a16:creationId xmlns:a16="http://schemas.microsoft.com/office/drawing/2014/main" id="{E6C0F00D-12AB-74BE-F976-1A1338B7F1CE}"/>
              </a:ext>
            </a:extLst>
          </p:cNvPr>
          <p:cNvSpPr txBox="1"/>
          <p:nvPr/>
        </p:nvSpPr>
        <p:spPr>
          <a:xfrm>
            <a:off x="0" y="1052736"/>
            <a:ext cx="9144000" cy="369332"/>
          </a:xfrm>
          <a:prstGeom prst="rect">
            <a:avLst/>
          </a:prstGeom>
          <a:noFill/>
        </p:spPr>
        <p:txBody>
          <a:bodyPr wrap="square">
            <a:spAutoFit/>
          </a:bodyPr>
          <a:lstStyle/>
          <a:p>
            <a:pPr algn="ctr"/>
            <a:r>
              <a:rPr lang="en-US" b="1" dirty="0">
                <a:solidFill>
                  <a:srgbClr val="0000FF"/>
                </a:solidFill>
                <a:hlinkClick r:id="rId3">
                  <a:extLst>
                    <a:ext uri="{A12FA001-AC4F-418D-AE19-62706E023703}">
                      <ahyp:hlinkClr xmlns:ahyp="http://schemas.microsoft.com/office/drawing/2018/hyperlinkcolor" val="tx"/>
                    </a:ext>
                  </a:extLst>
                </a:hlinkClick>
              </a:rPr>
              <a:t>https://github.com/VIA-Research/uPIMulator</a:t>
            </a:r>
            <a:r>
              <a:rPr lang="en-US" b="1" dirty="0">
                <a:solidFill>
                  <a:srgbClr val="0000FF"/>
                </a:solidFill>
              </a:rPr>
              <a:t> </a:t>
            </a:r>
          </a:p>
        </p:txBody>
      </p:sp>
      <p:pic>
        <p:nvPicPr>
          <p:cNvPr id="9" name="Content Placeholder 8">
            <a:extLst>
              <a:ext uri="{FF2B5EF4-FFF2-40B4-BE49-F238E27FC236}">
                <a16:creationId xmlns:a16="http://schemas.microsoft.com/office/drawing/2014/main" id="{C288A27B-AB29-5185-EE56-353B7E14E19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41688" y="1634866"/>
            <a:ext cx="6302150" cy="5045885"/>
          </a:xfrm>
        </p:spPr>
      </p:pic>
    </p:spTree>
    <p:extLst>
      <p:ext uri="{BB962C8B-B14F-4D97-AF65-F5344CB8AC3E}">
        <p14:creationId xmlns:p14="http://schemas.microsoft.com/office/powerpoint/2010/main" val="1845870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CAB29-0C2D-B5D5-B99A-469E0F160CB7}"/>
              </a:ext>
            </a:extLst>
          </p:cNvPr>
          <p:cNvSpPr>
            <a:spLocks noGrp="1"/>
          </p:cNvSpPr>
          <p:nvPr>
            <p:ph type="title"/>
          </p:nvPr>
        </p:nvSpPr>
        <p:spPr/>
        <p:txBody>
          <a:bodyPr/>
          <a:lstStyle/>
          <a:p>
            <a:r>
              <a:rPr lang="en-US" sz="3600" dirty="0"/>
              <a:t>Research Tools PNM: UPMEM PIM (II)</a:t>
            </a:r>
          </a:p>
        </p:txBody>
      </p:sp>
      <p:sp>
        <p:nvSpPr>
          <p:cNvPr id="4" name="Slide Number Placeholder 3">
            <a:extLst>
              <a:ext uri="{FF2B5EF4-FFF2-40B4-BE49-F238E27FC236}">
                <a16:creationId xmlns:a16="http://schemas.microsoft.com/office/drawing/2014/main" id="{BF610BB8-0469-14F5-CFA9-47BB66CBC2DD}"/>
              </a:ext>
            </a:extLst>
          </p:cNvPr>
          <p:cNvSpPr>
            <a:spLocks noGrp="1"/>
          </p:cNvSpPr>
          <p:nvPr>
            <p:ph type="sldNum" sz="quarter" idx="11"/>
          </p:nvPr>
        </p:nvSpPr>
        <p:spPr/>
        <p:txBody>
          <a:bodyPr/>
          <a:lstStyle/>
          <a:p>
            <a:pPr>
              <a:defRPr/>
            </a:pPr>
            <a:fld id="{696CF17A-3047-224B-BC46-DD606BE3B229}" type="slidenum">
              <a:rPr lang="en-US" altLang="en-US" smtClean="0"/>
              <a:pPr>
                <a:defRPr/>
              </a:pPr>
              <a:t>89</a:t>
            </a:fld>
            <a:endParaRPr lang="en-US" altLang="en-US"/>
          </a:p>
        </p:txBody>
      </p:sp>
      <p:pic>
        <p:nvPicPr>
          <p:cNvPr id="5" name="Picture 4">
            <a:extLst>
              <a:ext uri="{FF2B5EF4-FFF2-40B4-BE49-F238E27FC236}">
                <a16:creationId xmlns:a16="http://schemas.microsoft.com/office/drawing/2014/main" id="{DF4B7B7A-58E2-FCAF-4B2C-73CAC2523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060848"/>
            <a:ext cx="8198963" cy="3721968"/>
          </a:xfrm>
          <a:prstGeom prst="rect">
            <a:avLst/>
          </a:prstGeom>
        </p:spPr>
      </p:pic>
      <p:sp>
        <p:nvSpPr>
          <p:cNvPr id="11" name="TextBox 10">
            <a:extLst>
              <a:ext uri="{FF2B5EF4-FFF2-40B4-BE49-F238E27FC236}">
                <a16:creationId xmlns:a16="http://schemas.microsoft.com/office/drawing/2014/main" id="{13225754-5C4B-F545-F482-5293C9A9AB03}"/>
              </a:ext>
            </a:extLst>
          </p:cNvPr>
          <p:cNvSpPr txBox="1"/>
          <p:nvPr/>
        </p:nvSpPr>
        <p:spPr>
          <a:xfrm>
            <a:off x="36512" y="1556792"/>
            <a:ext cx="9144000" cy="369332"/>
          </a:xfrm>
          <a:prstGeom prst="rect">
            <a:avLst/>
          </a:prstGeom>
          <a:noFill/>
        </p:spPr>
        <p:txBody>
          <a:bodyPr wrap="square">
            <a:spAutoFit/>
          </a:bodyPr>
          <a:lstStyle/>
          <a:p>
            <a:pPr algn="ctr"/>
            <a:r>
              <a:rPr lang="en-US" b="1" dirty="0">
                <a:solidFill>
                  <a:srgbClr val="0000FF"/>
                </a:solidFill>
                <a:hlinkClick r:id="rId4">
                  <a:extLst>
                    <a:ext uri="{A12FA001-AC4F-418D-AE19-62706E023703}">
                      <ahyp:hlinkClr xmlns:ahyp="http://schemas.microsoft.com/office/drawing/2018/hyperlinkcolor" val="tx"/>
                    </a:ext>
                  </a:extLst>
                </a:hlinkClick>
              </a:rPr>
              <a:t>https://ieeexplore.ieee.org/document/10476411/</a:t>
            </a:r>
            <a:r>
              <a:rPr lang="en-US" b="1" dirty="0">
                <a:solidFill>
                  <a:srgbClr val="0000FF"/>
                </a:solidFill>
              </a:rPr>
              <a:t>  </a:t>
            </a:r>
          </a:p>
        </p:txBody>
      </p:sp>
    </p:spTree>
    <p:extLst>
      <p:ext uri="{BB962C8B-B14F-4D97-AF65-F5344CB8AC3E}">
        <p14:creationId xmlns:p14="http://schemas.microsoft.com/office/powerpoint/2010/main" val="79094745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1880" y="0"/>
            <a:ext cx="8610600" cy="908720"/>
          </a:xfrm>
        </p:spPr>
        <p:txBody>
          <a:bodyPr anchor="ctr" anchorCtr="0"/>
          <a:lstStyle/>
          <a:p>
            <a:r>
              <a:rPr lang="en-US" dirty="0"/>
              <a:t>Possible PNM Designs</a:t>
            </a:r>
          </a:p>
        </p:txBody>
      </p:sp>
      <p:sp>
        <p:nvSpPr>
          <p:cNvPr id="7" name="Marcador de número de diapositiva 6"/>
          <p:cNvSpPr>
            <a:spLocks noGrp="1"/>
          </p:cNvSpPr>
          <p:nvPr>
            <p:ph type="sldNum" sz="quarter" idx="11"/>
          </p:nvPr>
        </p:nvSpPr>
        <p:spPr>
          <a:xfrm>
            <a:off x="6781800" y="632460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600" b="0" i="0" u="none" strike="noStrike" kern="1200" cap="none" spc="0" normalizeH="0" baseline="0" noProof="0" dirty="0">
              <a:ln>
                <a:noFill/>
              </a:ln>
              <a:solidFill>
                <a:srgbClr val="000000"/>
              </a:solidFill>
              <a:effectLst/>
              <a:uLnTx/>
              <a:uFillTx/>
              <a:latin typeface="Garamond"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EEA6D513-2C9C-5EA4-0839-4DE6C5D43D4D}"/>
              </a:ext>
            </a:extLst>
          </p:cNvPr>
          <p:cNvGrpSpPr/>
          <p:nvPr/>
        </p:nvGrpSpPr>
        <p:grpSpPr>
          <a:xfrm>
            <a:off x="-25152" y="2911258"/>
            <a:ext cx="9144000" cy="1581912"/>
            <a:chOff x="-25152" y="2911258"/>
            <a:chExt cx="9144000" cy="1581912"/>
          </a:xfrm>
        </p:grpSpPr>
        <p:sp>
          <p:nvSpPr>
            <p:cNvPr id="32" name="Marcador de contenido 2"/>
            <p:cNvSpPr txBox="1">
              <a:spLocks/>
            </p:cNvSpPr>
            <p:nvPr/>
          </p:nvSpPr>
          <p:spPr bwMode="auto">
            <a:xfrm>
              <a:off x="-25152" y="291125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Fixed-function</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units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Hardware/software co-designed PIM for efficiency</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academia: Mensa for NN Edge Inference</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industry: Samsung HBM-PIM, SK </a:t>
              </a:r>
              <a:r>
                <a:rPr lang="en-US" sz="2000" kern="0" dirty="0" err="1">
                  <a:solidFill>
                    <a:srgbClr val="000000"/>
                  </a:solidFill>
                  <a:latin typeface="Tahoma"/>
                  <a:ea typeface="ヒラギノ角ゴ Pro W3" pitchFamily="-108" charset="-128"/>
                  <a:cs typeface="ヒラギノ角ゴ Pro W3" pitchFamily="-108" charset="-128"/>
                </a:rPr>
                <a:t>hynix</a:t>
              </a:r>
              <a:r>
                <a:rPr lang="en-US" sz="2000" kern="0" dirty="0">
                  <a:solidFill>
                    <a:srgbClr val="000000"/>
                  </a:solidFill>
                  <a:latin typeface="Tahoma"/>
                  <a:ea typeface="ヒラギノ角ゴ Pro W3" pitchFamily="-108" charset="-128"/>
                  <a:cs typeface="ヒラギノ角ゴ Pro W3" pitchFamily="-108" charset="-128"/>
                </a:rPr>
                <a:t> </a:t>
              </a:r>
              <a:r>
                <a:rPr lang="en-US" sz="2000" kern="0" dirty="0" err="1">
                  <a:solidFill>
                    <a:srgbClr val="000000"/>
                  </a:solidFill>
                  <a:latin typeface="Tahoma"/>
                  <a:ea typeface="ヒラギノ角ゴ Pro W3" pitchFamily="-108" charset="-128"/>
                  <a:cs typeface="ヒラギノ角ゴ Pro W3" pitchFamily="-108" charset="-128"/>
                </a:rPr>
                <a:t>AiM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40" name="Group 39">
              <a:extLst>
                <a:ext uri="{FF2B5EF4-FFF2-40B4-BE49-F238E27FC236}">
                  <a16:creationId xmlns:a16="http://schemas.microsoft.com/office/drawing/2014/main" id="{87F5753F-84A9-368E-E840-8F74A0388B01}"/>
                </a:ext>
              </a:extLst>
            </p:cNvPr>
            <p:cNvGrpSpPr/>
            <p:nvPr/>
          </p:nvGrpSpPr>
          <p:grpSpPr>
            <a:xfrm>
              <a:off x="7285010" y="2960948"/>
              <a:ext cx="1664208" cy="1466418"/>
              <a:chOff x="7300280" y="3068960"/>
              <a:chExt cx="1664208" cy="1466418"/>
            </a:xfrm>
          </p:grpSpPr>
          <p:sp>
            <p:nvSpPr>
              <p:cNvPr id="11" name="Rounded Rectangle 71"/>
              <p:cNvSpPr/>
              <p:nvPr/>
            </p:nvSpPr>
            <p:spPr>
              <a:xfrm>
                <a:off x="7300280" y="3068960"/>
                <a:ext cx="1664208"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sp>
            <p:nvSpPr>
              <p:cNvPr id="8" name="Rounded Rectangle 81"/>
              <p:cNvSpPr/>
              <p:nvPr/>
            </p:nvSpPr>
            <p:spPr>
              <a:xfrm>
                <a:off x="7423588" y="3175495"/>
                <a:ext cx="1408176" cy="410596"/>
              </a:xfrm>
              <a:prstGeom prst="roundRect">
                <a:avLst/>
              </a:prstGeom>
              <a:solidFill>
                <a:srgbClr val="00B0F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1</a:t>
                </a:r>
              </a:p>
            </p:txBody>
          </p:sp>
          <p:sp>
            <p:nvSpPr>
              <p:cNvPr id="9" name="Rounded Rectangle 82"/>
              <p:cNvSpPr/>
              <p:nvPr/>
            </p:nvSpPr>
            <p:spPr>
              <a:xfrm>
                <a:off x="7422388" y="4027599"/>
                <a:ext cx="1408176" cy="410598"/>
              </a:xfrm>
              <a:prstGeom prst="roundRect">
                <a:avLst/>
              </a:prstGeom>
              <a:solidFill>
                <a:schemeClr val="accent2">
                  <a:lumMod val="40000"/>
                  <a:lumOff val="6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Tahoma"/>
                    <a:ea typeface="+mn-ea"/>
                    <a:cs typeface="+mn-cs"/>
                  </a:rPr>
                  <a:t>PIM-Accelerator N</a:t>
                </a:r>
              </a:p>
            </p:txBody>
          </p:sp>
          <p:sp>
            <p:nvSpPr>
              <p:cNvPr id="4" name="CuadroTexto 3"/>
              <p:cNvSpPr txBox="1"/>
              <p:nvPr/>
            </p:nvSpPr>
            <p:spPr>
              <a:xfrm rot="5400000">
                <a:off x="8007866" y="3612341"/>
                <a:ext cx="44114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s-I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grpSp>
      </p:grpSp>
      <p:grpSp>
        <p:nvGrpSpPr>
          <p:cNvPr id="6" name="Group 5">
            <a:extLst>
              <a:ext uri="{FF2B5EF4-FFF2-40B4-BE49-F238E27FC236}">
                <a16:creationId xmlns:a16="http://schemas.microsoft.com/office/drawing/2014/main" id="{021E579F-56E3-67FF-97EE-00CC868080F4}"/>
              </a:ext>
            </a:extLst>
          </p:cNvPr>
          <p:cNvGrpSpPr/>
          <p:nvPr/>
        </p:nvGrpSpPr>
        <p:grpSpPr>
          <a:xfrm>
            <a:off x="-25152" y="4941168"/>
            <a:ext cx="9144000" cy="1581912"/>
            <a:chOff x="-25152" y="4941168"/>
            <a:chExt cx="9144000" cy="1581912"/>
          </a:xfrm>
        </p:grpSpPr>
        <p:sp>
          <p:nvSpPr>
            <p:cNvPr id="33" name="Marcador de contenido 2"/>
            <p:cNvSpPr txBox="1">
              <a:spLocks/>
            </p:cNvSpPr>
            <p:nvPr/>
          </p:nvSpPr>
          <p:spPr bwMode="auto">
            <a:xfrm>
              <a:off x="-25152" y="494116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Reconfigurable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architectures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PNM cores coupled with FPGAs, CGRA</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academia: NERO for Weather Prediction</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a:t>
              </a:r>
              <a:r>
                <a:rPr lang="en-US" sz="2000" kern="0" dirty="0">
                  <a:solidFill>
                    <a:srgbClr val="000000"/>
                  </a:solidFill>
                  <a:latin typeface="Tahoma"/>
                  <a:ea typeface="ヒラギノ角ゴ Pro W3" pitchFamily="-108" charset="-128"/>
                  <a:cs typeface="ヒラギノ角ゴ Pro W3" pitchFamily="-108" charset="-128"/>
                </a:rPr>
                <a:t>.g. from industry: Samsung </a:t>
              </a:r>
              <a:r>
                <a:rPr lang="en-US" sz="2000" kern="0" dirty="0" err="1">
                  <a:solidFill>
                    <a:srgbClr val="000000"/>
                  </a:solidFill>
                  <a:latin typeface="Tahoma"/>
                  <a:ea typeface="ヒラギノ角ゴ Pro W3" pitchFamily="-108" charset="-128"/>
                  <a:cs typeface="ヒラギノ角ゴ Pro W3" pitchFamily="-108" charset="-128"/>
                </a:rPr>
                <a:t>AxDIMM</a:t>
              </a:r>
              <a:endPar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endParaRPr>
            </a:p>
          </p:txBody>
        </p:sp>
        <p:grpSp>
          <p:nvGrpSpPr>
            <p:cNvPr id="10" name="Group 9"/>
            <p:cNvGrpSpPr/>
            <p:nvPr/>
          </p:nvGrpSpPr>
          <p:grpSpPr>
            <a:xfrm>
              <a:off x="7272613" y="4941168"/>
              <a:ext cx="1689003" cy="1466418"/>
              <a:chOff x="3754512" y="4698886"/>
              <a:chExt cx="1689003" cy="1466418"/>
            </a:xfrm>
          </p:grpSpPr>
          <p:sp>
            <p:nvSpPr>
              <p:cNvPr id="25" name="Rounded Rectangle 88"/>
              <p:cNvSpPr/>
              <p:nvPr/>
            </p:nvSpPr>
            <p:spPr>
              <a:xfrm>
                <a:off x="3771011" y="4698886"/>
                <a:ext cx="1665085"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26" name="Group 89"/>
              <p:cNvGrpSpPr/>
              <p:nvPr/>
            </p:nvGrpSpPr>
            <p:grpSpPr>
              <a:xfrm>
                <a:off x="3754512" y="4788440"/>
                <a:ext cx="1689003" cy="1268382"/>
                <a:chOff x="4774667" y="3750799"/>
                <a:chExt cx="2654919" cy="730738"/>
              </a:xfrm>
            </p:grpSpPr>
            <p:sp>
              <p:nvSpPr>
                <p:cNvPr id="27" name="Rounded Rectangle 94"/>
                <p:cNvSpPr/>
                <p:nvPr/>
              </p:nvSpPr>
              <p:spPr>
                <a:xfrm>
                  <a:off x="5014612" y="3750799"/>
                  <a:ext cx="2212432" cy="730738"/>
                </a:xfrm>
                <a:prstGeom prst="roundRect">
                  <a:avLst/>
                </a:prstGeom>
                <a:solidFill>
                  <a:schemeClr val="accent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Tahoma"/>
                    <a:ea typeface="+mn-ea"/>
                    <a:cs typeface="+mn-cs"/>
                  </a:endParaRPr>
                </a:p>
              </p:txBody>
            </p:sp>
            <p:sp>
              <p:nvSpPr>
                <p:cNvPr id="29" name="TextBox 96"/>
                <p:cNvSpPr txBox="1"/>
                <p:nvPr/>
              </p:nvSpPr>
              <p:spPr>
                <a:xfrm>
                  <a:off x="4774667" y="3958225"/>
                  <a:ext cx="2654919" cy="30143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Reconfigurable Accelerator</a:t>
                  </a:r>
                </a:p>
              </p:txBody>
            </p:sp>
          </p:grpSp>
        </p:grpSp>
      </p:grpSp>
      <p:grpSp>
        <p:nvGrpSpPr>
          <p:cNvPr id="3" name="Group 2">
            <a:extLst>
              <a:ext uri="{FF2B5EF4-FFF2-40B4-BE49-F238E27FC236}">
                <a16:creationId xmlns:a16="http://schemas.microsoft.com/office/drawing/2014/main" id="{B5D277D6-093D-0C49-0A7E-6E5FDF9091F2}"/>
              </a:ext>
            </a:extLst>
          </p:cNvPr>
          <p:cNvGrpSpPr/>
          <p:nvPr/>
        </p:nvGrpSpPr>
        <p:grpSpPr>
          <a:xfrm>
            <a:off x="-25152" y="881348"/>
            <a:ext cx="9144000" cy="1581912"/>
            <a:chOff x="-25152" y="881348"/>
            <a:chExt cx="9144000" cy="1581912"/>
          </a:xfrm>
        </p:grpSpPr>
        <p:sp>
          <p:nvSpPr>
            <p:cNvPr id="34" name="Marcador de contenido 2"/>
            <p:cNvSpPr txBox="1">
              <a:spLocks/>
            </p:cNvSpPr>
            <p:nvPr/>
          </p:nvSpPr>
          <p:spPr bwMode="auto">
            <a:xfrm>
              <a:off x="-25152" y="881348"/>
              <a:ext cx="9144000" cy="1581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pitchFamily="2" charset="2"/>
                <a:buChar char="n"/>
                <a:tabLst/>
                <a:defRPr/>
              </a:pPr>
              <a:r>
                <a:rPr kumimoji="0" lang="en-US" sz="2200" b="0" i="0" u="none" strike="noStrike" kern="0" cap="none" spc="0" normalizeH="0" baseline="0" noProof="0" dirty="0">
                  <a:ln>
                    <a:noFill/>
                  </a:ln>
                  <a:solidFill>
                    <a:srgbClr val="0000FF"/>
                  </a:solidFill>
                  <a:effectLst/>
                  <a:uLnTx/>
                  <a:uFillTx/>
                  <a:latin typeface="Tahoma"/>
                  <a:ea typeface="ヒラギノ角ゴ Pro W3" pitchFamily="-108" charset="-128"/>
                  <a:cs typeface="ヒラギノ角ゴ Pro W3" pitchFamily="-108" charset="-128"/>
                </a:rPr>
                <a:t>General-purpose</a:t>
              </a:r>
              <a:r>
                <a:rPr kumimoji="0" lang="en-US" sz="22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 programmable cores</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Wimpy cores (</a:t>
              </a: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possibility of running any workload)</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lang="en-US" sz="2000" kern="0" dirty="0">
                  <a:solidFill>
                    <a:srgbClr val="000000"/>
                  </a:solidFill>
                  <a:latin typeface="Tahoma"/>
                  <a:ea typeface="ヒラギノ角ゴ Pro W3" pitchFamily="-108" charset="-128"/>
                  <a:cs typeface="ヒラギノ角ゴ Pro W3" pitchFamily="-108" charset="-128"/>
                </a:rPr>
                <a:t>E.g. from academia: Tesseract PIM for Graph Processing</a:t>
              </a:r>
            </a:p>
            <a:p>
              <a:pPr marL="669925" marR="0" lvl="1" indent="-325438" algn="l" defTabSz="914400" rtl="0" eaLnBrk="0" fontAlgn="base" latinLnBrk="0" hangingPunct="0">
                <a:lnSpc>
                  <a:spcPct val="100000"/>
                </a:lnSpc>
                <a:spcBef>
                  <a:spcPct val="20000"/>
                </a:spcBef>
                <a:spcAft>
                  <a:spcPct val="0"/>
                </a:spcAft>
                <a:buClr>
                  <a:srgbClr val="3B812F"/>
                </a:buClr>
                <a:buSzPct val="60000"/>
                <a:buFont typeface="Wingdings" pitchFamily="2" charset="2"/>
                <a:buChar char="q"/>
                <a:tabLst/>
                <a:defRPr/>
              </a:pPr>
              <a:r>
                <a:rPr kumimoji="0" lang="en-US" sz="2000" b="0" i="0" u="none" strike="noStrike" kern="0" cap="none" spc="0" normalizeH="0" baseline="0" noProof="0" dirty="0">
                  <a:ln>
                    <a:noFill/>
                  </a:ln>
                  <a:solidFill>
                    <a:srgbClr val="000000"/>
                  </a:solidFill>
                  <a:effectLst/>
                  <a:uLnTx/>
                  <a:uFillTx/>
                  <a:latin typeface="Tahoma"/>
                  <a:ea typeface="ヒラギノ角ゴ Pro W3" pitchFamily="-108" charset="-128"/>
                  <a:cs typeface="ヒラギノ角ゴ Pro W3" pitchFamily="-108" charset="-128"/>
                </a:rPr>
                <a:t>E.g. from industry: UPMEM PIM</a:t>
              </a:r>
            </a:p>
          </p:txBody>
        </p:sp>
        <p:grpSp>
          <p:nvGrpSpPr>
            <p:cNvPr id="39" name="Group 38">
              <a:extLst>
                <a:ext uri="{FF2B5EF4-FFF2-40B4-BE49-F238E27FC236}">
                  <a16:creationId xmlns:a16="http://schemas.microsoft.com/office/drawing/2014/main" id="{DB8BFBE2-8762-C2FC-0709-950D15E27223}"/>
                </a:ext>
              </a:extLst>
            </p:cNvPr>
            <p:cNvGrpSpPr/>
            <p:nvPr/>
          </p:nvGrpSpPr>
          <p:grpSpPr>
            <a:xfrm>
              <a:off x="7283135" y="980728"/>
              <a:ext cx="1667959" cy="1466418"/>
              <a:chOff x="7296529" y="980728"/>
              <a:chExt cx="1667959" cy="1466418"/>
            </a:xfrm>
          </p:grpSpPr>
          <p:sp>
            <p:nvSpPr>
              <p:cNvPr id="16" name="Rounded Rectangle 88"/>
              <p:cNvSpPr/>
              <p:nvPr/>
            </p:nvSpPr>
            <p:spPr>
              <a:xfrm>
                <a:off x="7296529" y="980728"/>
                <a:ext cx="1667959" cy="1466418"/>
              </a:xfrm>
              <a:prstGeom prst="roundRect">
                <a:avLst/>
              </a:prstGeom>
              <a:solidFill>
                <a:schemeClr val="lt1">
                  <a:alpha val="0"/>
                </a:schemeClr>
              </a:solidFill>
              <a:ln>
                <a:solidFill>
                  <a:srgbClr val="000000"/>
                </a:solidFill>
                <a:prstDash val="solid"/>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a:ea typeface="+mn-ea"/>
                  <a:cs typeface="+mn-cs"/>
                </a:endParaRPr>
              </a:p>
            </p:txBody>
          </p:sp>
          <p:grpSp>
            <p:nvGrpSpPr>
              <p:cNvPr id="36" name="Group 35">
                <a:extLst>
                  <a:ext uri="{FF2B5EF4-FFF2-40B4-BE49-F238E27FC236}">
                    <a16:creationId xmlns:a16="http://schemas.microsoft.com/office/drawing/2014/main" id="{92C53D3A-D172-02EE-CA4C-04FA14B3D6D1}"/>
                  </a:ext>
                </a:extLst>
              </p:cNvPr>
              <p:cNvGrpSpPr/>
              <p:nvPr/>
            </p:nvGrpSpPr>
            <p:grpSpPr>
              <a:xfrm>
                <a:off x="7422388" y="1118073"/>
                <a:ext cx="1409932" cy="1230807"/>
                <a:chOff x="7422388" y="1118073"/>
                <a:chExt cx="1409932" cy="1230807"/>
              </a:xfrm>
            </p:grpSpPr>
            <p:sp>
              <p:nvSpPr>
                <p:cNvPr id="19" name="Rounded Rectangle 95"/>
                <p:cNvSpPr/>
                <p:nvPr/>
              </p:nvSpPr>
              <p:spPr>
                <a:xfrm>
                  <a:off x="7480149" y="2055597"/>
                  <a:ext cx="1291979" cy="293283"/>
                </a:xfrm>
                <a:prstGeom prst="roundRect">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Tahoma"/>
                      <a:ea typeface="+mn-ea"/>
                      <a:cs typeface="+mn-cs"/>
                    </a:rPr>
                    <a:t>Cache</a:t>
                  </a:r>
                  <a:endParaRPr kumimoji="0" lang="en-US" sz="1100" b="1" i="0" u="none" strike="noStrike" kern="1200" cap="none" spc="0" normalizeH="0" baseline="0" noProof="0" dirty="0">
                    <a:ln>
                      <a:noFill/>
                    </a:ln>
                    <a:solidFill>
                      <a:srgbClr val="000000"/>
                    </a:solidFill>
                    <a:effectLst/>
                    <a:uLnTx/>
                    <a:uFillTx/>
                    <a:latin typeface="Tahoma"/>
                    <a:ea typeface="+mn-ea"/>
                    <a:cs typeface="+mn-cs"/>
                  </a:endParaRPr>
                </a:p>
              </p:txBody>
            </p:sp>
            <p:sp>
              <p:nvSpPr>
                <p:cNvPr id="18" name="Rounded Rectangle 94"/>
                <p:cNvSpPr/>
                <p:nvPr/>
              </p:nvSpPr>
              <p:spPr>
                <a:xfrm>
                  <a:off x="7422388" y="1118073"/>
                  <a:ext cx="1409932" cy="879852"/>
                </a:xfrm>
                <a:prstGeom prst="roundRect">
                  <a:avLst/>
                </a:prstGeom>
                <a:solidFill>
                  <a:schemeClr val="accent1">
                    <a:lumMod val="60000"/>
                    <a:lumOff val="4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Tahoma"/>
                      <a:ea typeface="+mn-ea"/>
                      <a:cs typeface="+mn-cs"/>
                    </a:rPr>
                    <a:t>PIM Core</a:t>
                  </a:r>
                </a:p>
              </p:txBody>
            </p:sp>
          </p:grpSp>
        </p:grpSp>
      </p:grpSp>
      <p:pic>
        <p:nvPicPr>
          <p:cNvPr id="12" name="Picture 11" descr="safari.png">
            <a:extLst>
              <a:ext uri="{FF2B5EF4-FFF2-40B4-BE49-F238E27FC236}">
                <a16:creationId xmlns:a16="http://schemas.microsoft.com/office/drawing/2014/main" id="{9C3CA4A1-BC51-9D26-35B8-689937F287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11804921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3</a:t>
            </a:r>
            <a:r>
              <a:rPr lang="en-US" altLang="en-US" b="1" baseline="30000" dirty="0">
                <a:solidFill>
                  <a:srgbClr val="C00000"/>
                </a:solidFill>
                <a:ea typeface="ＭＳ Ｐゴシック" charset="-128"/>
              </a:rPr>
              <a:t>rd</a:t>
            </a:r>
            <a:r>
              <a:rPr lang="en-US" altLang="en-US" b="1" dirty="0">
                <a:solidFill>
                  <a:srgbClr val="C00000"/>
                </a:solidFill>
                <a:ea typeface="ＭＳ Ｐゴシック" charset="-128"/>
              </a:rPr>
              <a:t> Workshop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dirty="0">
                <a:solidFill>
                  <a:srgbClr val="006633"/>
                </a:solidFill>
                <a:ea typeface="ＭＳ Ｐゴシック" panose="020B0600070205080204" pitchFamily="34" charset="-128"/>
              </a:rPr>
              <a:t>Processing-Near-Memory</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3399"/>
                </a:solidFill>
                <a:effectLst/>
                <a:uLnTx/>
                <a:uFillTx/>
                <a:latin typeface="Tahoma"/>
                <a:ea typeface="ＭＳ Ｐゴシック" panose="020B0600070205080204" pitchFamily="34" charset="-128"/>
              </a:rPr>
              <a:t>Dr. Geraldo F. Oliveira</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hlinkClick r:id="rId5"/>
              </a:rPr>
              <a:t>https://geraldofojunior.github.io</a:t>
            </a:r>
            <a:br>
              <a:rPr kumimoji="0" lang="en-US" altLang="en-US" sz="32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br>
            <a:endPar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ISCA 2025</a:t>
            </a: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r>
              <a:rPr kumimoji="0" lang="en-US" altLang="en-US" sz="28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rPr>
              <a:t>21 June 2025</a:t>
            </a: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a:p>
            <a:pPr marL="0" marR="0" lvl="0" indent="0" algn="ctr" defTabSz="914400" rtl="0" eaLnBrk="1" fontAlgn="base" latinLnBrk="0" hangingPunct="1">
              <a:lnSpc>
                <a:spcPct val="100000"/>
              </a:lnSpc>
              <a:spcBef>
                <a:spcPct val="20000"/>
              </a:spcBef>
              <a:spcAft>
                <a:spcPct val="0"/>
              </a:spcAft>
              <a:buClr>
                <a:srgbClr val="CC9900"/>
              </a:buClr>
              <a:buSzPct val="65000"/>
              <a:buFont typeface="Wingdings" pitchFamily="2" charset="2"/>
              <a:buNone/>
              <a:tabLst/>
              <a:defRPr/>
            </a:pPr>
            <a:endParaRPr kumimoji="0" lang="en-US" altLang="en-US" sz="2400" b="0" i="0" u="none" strike="noStrike" kern="0" cap="none" spc="0" normalizeH="0" baseline="0" noProof="0" dirty="0">
              <a:ln>
                <a:noFill/>
              </a:ln>
              <a:solidFill>
                <a:srgbClr val="000000"/>
              </a:solidFill>
              <a:effectLst/>
              <a:uLnTx/>
              <a:uFillTx/>
              <a:latin typeface="Tahoma"/>
              <a:ea typeface="ＭＳ Ｐゴシック" panose="020B0600070205080204" pitchFamily="34" charset="-128"/>
            </a:endParaRPr>
          </a:p>
        </p:txBody>
      </p:sp>
    </p:spTree>
    <p:extLst>
      <p:ext uri="{BB962C8B-B14F-4D97-AF65-F5344CB8AC3E}">
        <p14:creationId xmlns:p14="http://schemas.microsoft.com/office/powerpoint/2010/main" val="487028657"/>
      </p:ext>
    </p:extLst>
  </p:cSld>
  <p:clrMapOvr>
    <a:masterClrMapping/>
  </p:clrMapOvr>
  <p:transition/>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7.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59.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31_Edge">
  <a:themeElements>
    <a:clrScheme name="Custom 4">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432FF"/>
      </a:hlink>
      <a:folHlink>
        <a:srgbClr val="0432FF"/>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3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5.xml><?xml version="1.0" encoding="utf-8"?>
<a:theme xmlns:a="http://schemas.openxmlformats.org/drawingml/2006/main" name="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6.xml><?xml version="1.0" encoding="utf-8"?>
<a:theme xmlns:a="http://schemas.openxmlformats.org/drawingml/2006/main" name="BE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er" id="{8BF39661-A2EB-4A57-959D-1412D4B6AA4D}" vid="{29ACB7AB-B96D-4826-A0CC-9CFCC9A4501F}"/>
    </a:ext>
  </a:extLst>
</a:theme>
</file>

<file path=ppt/theme/theme67.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4_Office Theme">
  <a:themeElements>
    <a:clrScheme name="Pallet 1">
      <a:dk1>
        <a:srgbClr val="000000"/>
      </a:dk1>
      <a:lt1>
        <a:srgbClr val="FFFFFF"/>
      </a:lt1>
      <a:dk2>
        <a:srgbClr val="44546A"/>
      </a:dk2>
      <a:lt2>
        <a:srgbClr val="E7E6E6"/>
      </a:lt2>
      <a:accent1>
        <a:srgbClr val="FF595E"/>
      </a:accent1>
      <a:accent2>
        <a:srgbClr val="FFCA3A"/>
      </a:accent2>
      <a:accent3>
        <a:srgbClr val="8AC926"/>
      </a:accent3>
      <a:accent4>
        <a:srgbClr val="1982C3"/>
      </a:accent4>
      <a:accent5>
        <a:srgbClr val="694C93"/>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M Brainstorming -- 30.08.21" id="{966920FC-F2B4-C940-BBF3-E90989E26CA9}" vid="{5F022765-BD2C-3444-8327-2183C6EE3EBB}"/>
    </a:ext>
  </a:ext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337804</TotalTime>
  <Words>5792</Words>
  <Application>Microsoft Macintosh PowerPoint</Application>
  <PresentationFormat>On-screen Show (4:3)</PresentationFormat>
  <Paragraphs>842</Paragraphs>
  <Slides>90</Slides>
  <Notes>35</Notes>
  <HiddenSlides>0</HiddenSlides>
  <MMClips>0</MMClips>
  <ScaleCrop>false</ScaleCrop>
  <HeadingPairs>
    <vt:vector size="6" baseType="variant">
      <vt:variant>
        <vt:lpstr>Fonts Used</vt:lpstr>
      </vt:variant>
      <vt:variant>
        <vt:i4>14</vt:i4>
      </vt:variant>
      <vt:variant>
        <vt:lpstr>Theme</vt:lpstr>
      </vt:variant>
      <vt:variant>
        <vt:i4>69</vt:i4>
      </vt:variant>
      <vt:variant>
        <vt:lpstr>Slide Titles</vt:lpstr>
      </vt:variant>
      <vt:variant>
        <vt:i4>90</vt:i4>
      </vt:variant>
    </vt:vector>
  </HeadingPairs>
  <TitlesOfParts>
    <vt:vector size="173" baseType="lpstr">
      <vt:lpstr>System Font Regular</vt:lpstr>
      <vt:lpstr>Arial</vt:lpstr>
      <vt:lpstr>Avenir Next</vt:lpstr>
      <vt:lpstr>Calibri</vt:lpstr>
      <vt:lpstr>Calibri Light</vt:lpstr>
      <vt:lpstr>Cambria</vt:lpstr>
      <vt:lpstr>Candara</vt:lpstr>
      <vt:lpstr>Corbel</vt:lpstr>
      <vt:lpstr>Garamond</vt:lpstr>
      <vt:lpstr>Gill Sans MT</vt:lpstr>
      <vt:lpstr>Tahoma</vt:lpstr>
      <vt:lpstr>Times New Roman</vt:lpstr>
      <vt:lpstr>Trebuchet MS</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19_Edge</vt:lpstr>
      <vt:lpstr>11_Edge</vt:lpstr>
      <vt:lpstr>14_Edge</vt:lpstr>
      <vt:lpstr>2_Edge</vt:lpstr>
      <vt:lpstr>40_Edge</vt:lpstr>
      <vt:lpstr>15_Edge</vt:lpstr>
      <vt:lpstr>99_Edge</vt:lpstr>
      <vt:lpstr>137_Edge</vt:lpstr>
      <vt:lpstr>24_Edge</vt:lpstr>
      <vt:lpstr>155_Edge</vt:lpstr>
      <vt:lpstr>27_Edge</vt:lpstr>
      <vt:lpstr>28_Edge</vt:lpstr>
      <vt:lpstr>100_Edge</vt:lpstr>
      <vt:lpstr>29_Edge</vt:lpstr>
      <vt:lpstr>41_Edge</vt:lpstr>
      <vt:lpstr>101_Edge</vt:lpstr>
      <vt:lpstr>16_Edge</vt:lpstr>
      <vt:lpstr>12_Edge</vt:lpstr>
      <vt:lpstr>Metropolitan_bullet</vt:lpstr>
      <vt:lpstr>157_Edge</vt:lpstr>
      <vt:lpstr>3_Office Theme</vt:lpstr>
      <vt:lpstr>31_Edge</vt:lpstr>
      <vt:lpstr>34_Edge</vt:lpstr>
      <vt:lpstr>Office Theme</vt:lpstr>
      <vt:lpstr>Custom Design</vt:lpstr>
      <vt:lpstr>sesha-theme</vt:lpstr>
      <vt:lpstr>BEER</vt:lpstr>
      <vt:lpstr>10_Edge</vt:lpstr>
      <vt:lpstr>20_Edge</vt:lpstr>
      <vt:lpstr>4_Office Theme</vt:lpstr>
      <vt:lpstr>3rd Workshop on  Memory-Centric Computing: Processing-Near-Memory</vt:lpstr>
      <vt:lpstr>Processing-in-Memory: Overview</vt:lpstr>
      <vt:lpstr>When to Employ PNM</vt:lpstr>
      <vt:lpstr>Processing Near-Memory (PNM)</vt:lpstr>
      <vt:lpstr>PNM: Design Challenges </vt:lpstr>
      <vt:lpstr>Tesseract System for Graph Processing</vt:lpstr>
      <vt:lpstr>Accelerating Neural Network Inference</vt:lpstr>
      <vt:lpstr>PIM for Mobile Devices</vt:lpstr>
      <vt:lpstr>Possible PNM Designs</vt:lpstr>
      <vt:lpstr>Possible PNM Designs</vt:lpstr>
      <vt:lpstr>Accelerating In-Memory Graph Processing</vt:lpstr>
      <vt:lpstr>Key Bottlenecks in Graph Processing</vt:lpstr>
      <vt:lpstr>Opportunity: 3D-Stacked Logic+Memory</vt:lpstr>
      <vt:lpstr>Tesseract System for Graph Processing</vt:lpstr>
      <vt:lpstr>More on Tesseract</vt:lpstr>
      <vt:lpstr>Possible PNM Designs</vt:lpstr>
      <vt:lpstr>UPMEM Processing-in-DRAM Engine (2019)</vt:lpstr>
      <vt:lpstr>Accelerator Model (I)</vt:lpstr>
      <vt:lpstr>System Organization (I)</vt:lpstr>
      <vt:lpstr>System Organization (II)</vt:lpstr>
      <vt:lpstr>System Organization (III)</vt:lpstr>
      <vt:lpstr>2,560-DPU System (II)</vt:lpstr>
      <vt:lpstr>DRAM Processing Unit (I)</vt:lpstr>
      <vt:lpstr>DRAM Processing Unit (II)</vt:lpstr>
      <vt:lpstr>DPU: Arithmetic Throughput vs. Operational Intensity</vt:lpstr>
      <vt:lpstr>DPU Pipeline</vt:lpstr>
      <vt:lpstr>DPU Instruction Set Architecture</vt:lpstr>
      <vt:lpstr>More on the UPMEM PIM System</vt:lpstr>
      <vt:lpstr>Experimental Analysis of the UPMEM PIM Engine</vt:lpstr>
      <vt:lpstr>Recent SRC TECHCON Presentation</vt:lpstr>
      <vt:lpstr>UPMEM PIM System Summary &amp; Analysis</vt:lpstr>
      <vt:lpstr>Understanding a Modern PIM Architecture</vt:lpstr>
      <vt:lpstr>PrIM Benchmarks: Application Domains</vt:lpstr>
      <vt:lpstr>PrIM Benchmarks are Open Source</vt:lpstr>
      <vt:lpstr>Understanding a Modern PIM Architecture</vt:lpstr>
      <vt:lpstr>More on Analysis of the UPMEM PIM Engine</vt:lpstr>
      <vt:lpstr>More on Analysis of the UPMEM PIM Engine</vt:lpstr>
      <vt:lpstr>ML Training on Real PIM Systems</vt:lpstr>
      <vt:lpstr>ML Training on a Real PIM System</vt:lpstr>
      <vt:lpstr>ML Training on a Real PIM System</vt:lpstr>
      <vt:lpstr>ML Training on Real PIM Talk Video</vt:lpstr>
      <vt:lpstr>SpMV Multiplication on Real PIM Systems</vt:lpstr>
      <vt:lpstr>Transcendental Functions on Real PIM Systems</vt:lpstr>
      <vt:lpstr>Sequence Alignment on Real PIM Systems</vt:lpstr>
      <vt:lpstr>Homomorphic Operations on Real PIM Systems</vt:lpstr>
      <vt:lpstr>Accelerating Reinforcement Learning</vt:lpstr>
      <vt:lpstr>Accelerating ML Training on Real PIM Systems</vt:lpstr>
      <vt:lpstr>Accelerating GNNs on Real PIM Systems</vt:lpstr>
      <vt:lpstr>SpMV Multiplication on Real PIM Systems</vt:lpstr>
      <vt:lpstr>Sequence Alignment on Real PIM Systems</vt:lpstr>
      <vt:lpstr>PowerPoint Presentation</vt:lpstr>
      <vt:lpstr>Possible PNM Designs</vt:lpstr>
      <vt:lpstr>Samsung Function-in-Memory DRAM (2021)</vt:lpstr>
      <vt:lpstr>Samsung Function-in-Memory DRAM (2021)</vt:lpstr>
      <vt:lpstr>Samsung Function-in-Memory DRAM (2021)</vt:lpstr>
      <vt:lpstr>Samsung Function-in-Memory DRAM (2021)</vt:lpstr>
      <vt:lpstr>Samsung Function-in-Memory DRAM (2021)</vt:lpstr>
      <vt:lpstr>Samsung PNM Solutions for Generative AI (2023)</vt:lpstr>
      <vt:lpstr>Solution I: Samsung’s HBM-PIM (2023)</vt:lpstr>
      <vt:lpstr>Solution II: Samsung’s LPDDR-PIM (2023)</vt:lpstr>
      <vt:lpstr>Solution III: Samsung’s CXL-PNM (2023)</vt:lpstr>
      <vt:lpstr>SK hynix AiM: Chip Implementation (2022)</vt:lpstr>
      <vt:lpstr>SK hynix AiM: System Organization (2022)</vt:lpstr>
      <vt:lpstr>Possible PNM Designs</vt:lpstr>
      <vt:lpstr>FPGA-based Processing Near Memory</vt:lpstr>
      <vt:lpstr>Heterogeneous System: CPU+FPGA</vt:lpstr>
      <vt:lpstr>NERO Design Flow</vt:lpstr>
      <vt:lpstr>NERO Performance Analysis</vt:lpstr>
      <vt:lpstr>Possible PNM Designs</vt:lpstr>
      <vt:lpstr>Samsung AxDIMM (2021)</vt:lpstr>
      <vt:lpstr>Samsung AxDIMM (2021)</vt:lpstr>
      <vt:lpstr>AxDIMM Design: Hardware Architecture</vt:lpstr>
      <vt:lpstr>AxDIMM Design: Hardware Architecture</vt:lpstr>
      <vt:lpstr>Sparse Length Sum with AxDIMM (IEEE Micro 2021)</vt:lpstr>
      <vt:lpstr>Sparse Length Sum with AxDIMM (AICAS 2022)</vt:lpstr>
      <vt:lpstr>Database Operations with AxDIMM (DaMoN 2022)</vt:lpstr>
      <vt:lpstr>Longer Lecture on AxDIMM</vt:lpstr>
      <vt:lpstr>Another Longer Lecture on AxDIMM</vt:lpstr>
      <vt:lpstr>Processing-in-Memory Landscape Today</vt:lpstr>
      <vt:lpstr>Possible PNM Designs</vt:lpstr>
      <vt:lpstr>Research Tools PNM: DAMOV-SIM</vt:lpstr>
      <vt:lpstr>Step 3: Memory Bottleneck Classification (2/2)</vt:lpstr>
      <vt:lpstr>DAMOV is Open Source</vt:lpstr>
      <vt:lpstr>DAMOV is Open Source</vt:lpstr>
      <vt:lpstr>More on DAMOV Analysis Methodology &amp; Workloads</vt:lpstr>
      <vt:lpstr>More on DAMOV Methods &amp; Benchmarks</vt:lpstr>
      <vt:lpstr>Research Tools PNM: Samsung HBM-PIM</vt:lpstr>
      <vt:lpstr>Research Tools PNM: UPMEM PIM (I)</vt:lpstr>
      <vt:lpstr>Research Tools PNM: UPMEM PIM (II)</vt:lpstr>
      <vt:lpstr>3rd Workshop on  Memory-Centric Computing: Processing-Near-Memory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De Oliveira Junior  Geraldo Francisco</cp:lastModifiedBy>
  <cp:revision>3268</cp:revision>
  <cp:lastPrinted>2017-12-05T03:30:35Z</cp:lastPrinted>
  <dcterms:created xsi:type="dcterms:W3CDTF">2010-10-08T20:41:54Z</dcterms:created>
  <dcterms:modified xsi:type="dcterms:W3CDTF">2025-06-20T12:56:54Z</dcterms:modified>
</cp:coreProperties>
</file>